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60" r:id="rId6"/>
  </p:sldMasterIdLst>
  <p:notesMasterIdLst>
    <p:notesMasterId r:id="rId12"/>
  </p:notesMasterIdLst>
  <p:sldIdLst>
    <p:sldId id="256" r:id="rId7"/>
    <p:sldId id="268" r:id="rId8"/>
    <p:sldId id="257" r:id="rId9"/>
    <p:sldId id="272" r:id="rId10"/>
    <p:sldId id="271"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FlandersArtSans-Bold" panose="00000800000000000000" pitchFamily="2" charset="0"/>
      <p:bold r:id="rId17"/>
    </p:embeddedFont>
    <p:embeddedFont>
      <p:font typeface="FlandersArtSans-Regular" panose="00000500000000000000" pitchFamily="2" charset="0"/>
      <p:regular r:id="rId18"/>
    </p:embeddedFont>
    <p:embeddedFont>
      <p:font typeface="FlandersArtSerif-Regular" panose="00000500000000000000" pitchFamily="2" charset="0"/>
      <p:regular r:id="rId19"/>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unen Arno" initials="BA" lastIdx="1" clrIdx="0">
    <p:extLst>
      <p:ext uri="{19B8F6BF-5375-455C-9EA6-DF929625EA0E}">
        <p15:presenceInfo xmlns:p15="http://schemas.microsoft.com/office/powerpoint/2012/main" userId="S::arno.beunen@vlaanderen.be::57683f35-1efc-411e-9e1a-67816afe9e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982" autoAdjust="0"/>
  </p:normalViewPr>
  <p:slideViewPr>
    <p:cSldViewPr snapToGrid="0" showGuides="1">
      <p:cViewPr varScale="1">
        <p:scale>
          <a:sx n="61" d="100"/>
          <a:sy n="61" d="100"/>
        </p:scale>
        <p:origin x="1402" y="43"/>
      </p:cViewPr>
      <p:guideLst>
        <p:guide orient="horz" pos="2160"/>
        <p:guide pos="2880"/>
        <p:guide pos="55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82F42-2417-4771-B95E-182BE49AE5E2}"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nl-BE"/>
        </a:p>
      </dgm:t>
    </dgm:pt>
    <dgm:pt modelId="{87110490-29D6-48C6-B806-AD6465C53BE5}">
      <dgm:prSet phldrT="[Tekst]"/>
      <dgm:spPr/>
      <dgm:t>
        <a:bodyPr/>
        <a:lstStyle/>
        <a:p>
          <a:r>
            <a:rPr lang="nl-BE" dirty="0"/>
            <a:t>Cultural Heritage</a:t>
          </a:r>
          <a:br>
            <a:rPr lang="nl-BE" dirty="0"/>
          </a:br>
          <a:r>
            <a:rPr lang="nl-BE" dirty="0"/>
            <a:t>A resource </a:t>
          </a:r>
          <a:r>
            <a:rPr lang="nl-BE" dirty="0" err="1"/>
            <a:t>for</a:t>
          </a:r>
          <a:r>
            <a:rPr lang="nl-BE" dirty="0"/>
            <a:t> Europe </a:t>
          </a:r>
        </a:p>
      </dgm:t>
    </dgm:pt>
    <dgm:pt modelId="{153C969B-953E-4F18-9641-05ABF16D8D77}" type="parTrans" cxnId="{362A0975-2547-4703-8550-4039EC7B2833}">
      <dgm:prSet/>
      <dgm:spPr/>
      <dgm:t>
        <a:bodyPr/>
        <a:lstStyle/>
        <a:p>
          <a:endParaRPr lang="nl-BE"/>
        </a:p>
      </dgm:t>
    </dgm:pt>
    <dgm:pt modelId="{A32FC659-CD0E-40D3-8F50-A61CD1434FBC}" type="sibTrans" cxnId="{362A0975-2547-4703-8550-4039EC7B2833}">
      <dgm:prSet/>
      <dgm:spPr/>
      <dgm:t>
        <a:bodyPr/>
        <a:lstStyle/>
        <a:p>
          <a:endParaRPr lang="nl-BE"/>
        </a:p>
      </dgm:t>
    </dgm:pt>
    <dgm:pt modelId="{F4B3005A-4D02-4992-9BC9-680DFE2C453D}">
      <dgm:prSet phldrT="[Tekst]"/>
      <dgm:spPr/>
      <dgm:t>
        <a:bodyPr/>
        <a:lstStyle/>
        <a:p>
          <a:r>
            <a:rPr lang="nl-BE" dirty="0" err="1"/>
            <a:t>Inclusive</a:t>
          </a:r>
          <a:endParaRPr lang="nl-BE" dirty="0"/>
        </a:p>
      </dgm:t>
    </dgm:pt>
    <dgm:pt modelId="{8CB16D8F-4C38-49FD-9FAC-24732F6FCEA0}" type="parTrans" cxnId="{8DBBA68F-C5FD-4672-94C7-F466DD004D15}">
      <dgm:prSet/>
      <dgm:spPr/>
      <dgm:t>
        <a:bodyPr/>
        <a:lstStyle/>
        <a:p>
          <a:endParaRPr lang="nl-BE"/>
        </a:p>
      </dgm:t>
    </dgm:pt>
    <dgm:pt modelId="{37C31ECC-F844-4A4D-B8F7-542F74884E0D}" type="sibTrans" cxnId="{8DBBA68F-C5FD-4672-94C7-F466DD004D15}">
      <dgm:prSet/>
      <dgm:spPr/>
      <dgm:t>
        <a:bodyPr/>
        <a:lstStyle/>
        <a:p>
          <a:endParaRPr lang="nl-BE"/>
        </a:p>
      </dgm:t>
    </dgm:pt>
    <dgm:pt modelId="{F7ED84D6-1B25-4537-8A6F-C4F0EB158211}">
      <dgm:prSet phldrT="[Tekst]"/>
      <dgm:spPr/>
      <dgm:t>
        <a:bodyPr/>
        <a:lstStyle/>
        <a:p>
          <a:r>
            <a:rPr lang="nl-BE" dirty="0" err="1"/>
            <a:t>Beautiful</a:t>
          </a:r>
          <a:endParaRPr lang="nl-BE" dirty="0"/>
        </a:p>
      </dgm:t>
    </dgm:pt>
    <dgm:pt modelId="{2ABD1D7E-41B9-4A86-84CB-88D91B7075FB}" type="parTrans" cxnId="{CD666910-434C-4594-B75A-24CEB19E96C0}">
      <dgm:prSet/>
      <dgm:spPr/>
      <dgm:t>
        <a:bodyPr/>
        <a:lstStyle/>
        <a:p>
          <a:endParaRPr lang="nl-BE"/>
        </a:p>
      </dgm:t>
    </dgm:pt>
    <dgm:pt modelId="{4B4D8CFD-4F83-4E4F-8AC0-485C55898C2E}" type="sibTrans" cxnId="{CD666910-434C-4594-B75A-24CEB19E96C0}">
      <dgm:prSet/>
      <dgm:spPr/>
      <dgm:t>
        <a:bodyPr/>
        <a:lstStyle/>
        <a:p>
          <a:endParaRPr lang="nl-BE"/>
        </a:p>
      </dgm:t>
    </dgm:pt>
    <dgm:pt modelId="{B016F316-C500-4740-8F20-F7BC99748F47}">
      <dgm:prSet phldrT="[Tekst]"/>
      <dgm:spPr/>
      <dgm:t>
        <a:bodyPr/>
        <a:lstStyle/>
        <a:p>
          <a:r>
            <a:rPr lang="nl-BE" dirty="0" err="1"/>
            <a:t>Sustainable</a:t>
          </a:r>
          <a:endParaRPr lang="nl-BE" dirty="0"/>
        </a:p>
      </dgm:t>
    </dgm:pt>
    <dgm:pt modelId="{6F4B6864-B519-486D-9133-A6D9F63D141A}" type="parTrans" cxnId="{88409CA3-01B1-48A4-BC95-D8BBE8454095}">
      <dgm:prSet/>
      <dgm:spPr/>
      <dgm:t>
        <a:bodyPr/>
        <a:lstStyle/>
        <a:p>
          <a:endParaRPr lang="nl-BE"/>
        </a:p>
      </dgm:t>
    </dgm:pt>
    <dgm:pt modelId="{E84D01A9-9DB2-46F4-9FF1-FD1313253961}" type="sibTrans" cxnId="{88409CA3-01B1-48A4-BC95-D8BBE8454095}">
      <dgm:prSet/>
      <dgm:spPr/>
      <dgm:t>
        <a:bodyPr/>
        <a:lstStyle/>
        <a:p>
          <a:endParaRPr lang="nl-BE"/>
        </a:p>
      </dgm:t>
    </dgm:pt>
    <dgm:pt modelId="{09A1877D-9B6C-40E8-BED1-412444A6197E}">
      <dgm:prSet phldrT="[Tekst]"/>
      <dgm:spPr/>
      <dgm:t>
        <a:bodyPr/>
        <a:lstStyle/>
        <a:p>
          <a:r>
            <a:rPr lang="nl-BE" dirty="0" err="1"/>
            <a:t>Resilient</a:t>
          </a:r>
          <a:endParaRPr lang="nl-BE" dirty="0"/>
        </a:p>
      </dgm:t>
    </dgm:pt>
    <dgm:pt modelId="{9BD4B12C-717C-4F8B-8250-FE3B7FE956F5}" type="parTrans" cxnId="{391EBF5C-80C4-47A1-BD5A-79468199657C}">
      <dgm:prSet/>
      <dgm:spPr/>
      <dgm:t>
        <a:bodyPr/>
        <a:lstStyle/>
        <a:p>
          <a:endParaRPr lang="nl-BE"/>
        </a:p>
      </dgm:t>
    </dgm:pt>
    <dgm:pt modelId="{DC6A19E5-AF94-48A0-8047-D8A0175C2F71}" type="sibTrans" cxnId="{391EBF5C-80C4-47A1-BD5A-79468199657C}">
      <dgm:prSet/>
      <dgm:spPr/>
      <dgm:t>
        <a:bodyPr/>
        <a:lstStyle/>
        <a:p>
          <a:endParaRPr lang="nl-BE"/>
        </a:p>
      </dgm:t>
    </dgm:pt>
    <dgm:pt modelId="{658CC827-800A-4CE6-B9D4-46680D5837D8}" type="pres">
      <dgm:prSet presAssocID="{4B882F42-2417-4771-B95E-182BE49AE5E2}" presName="Name0" presStyleCnt="0">
        <dgm:presLayoutVars>
          <dgm:chMax val="1"/>
          <dgm:dir/>
          <dgm:animLvl val="ctr"/>
          <dgm:resizeHandles val="exact"/>
        </dgm:presLayoutVars>
      </dgm:prSet>
      <dgm:spPr/>
    </dgm:pt>
    <dgm:pt modelId="{E38EE870-3B82-4738-B800-E21B466FBAE0}" type="pres">
      <dgm:prSet presAssocID="{87110490-29D6-48C6-B806-AD6465C53BE5}" presName="centerShape" presStyleLbl="node0" presStyleIdx="0" presStyleCnt="1"/>
      <dgm:spPr/>
    </dgm:pt>
    <dgm:pt modelId="{811D52FD-27BF-4270-9428-A9297EB2C8AA}" type="pres">
      <dgm:prSet presAssocID="{8CB16D8F-4C38-49FD-9FAC-24732F6FCEA0}" presName="parTrans" presStyleLbl="sibTrans2D1" presStyleIdx="0" presStyleCnt="4" custAng="16200000"/>
      <dgm:spPr>
        <a:prstGeom prst="upDownArrow">
          <a:avLst/>
        </a:prstGeom>
      </dgm:spPr>
    </dgm:pt>
    <dgm:pt modelId="{941E3994-DEC3-49CA-8203-74AC4E24F55F}" type="pres">
      <dgm:prSet presAssocID="{8CB16D8F-4C38-49FD-9FAC-24732F6FCEA0}" presName="connectorText" presStyleLbl="sibTrans2D1" presStyleIdx="0" presStyleCnt="4"/>
      <dgm:spPr/>
    </dgm:pt>
    <dgm:pt modelId="{A44D7E6A-34AA-436B-AE42-205016369A11}" type="pres">
      <dgm:prSet presAssocID="{F4B3005A-4D02-4992-9BC9-680DFE2C453D}" presName="node" presStyleLbl="node1" presStyleIdx="0" presStyleCnt="4">
        <dgm:presLayoutVars>
          <dgm:bulletEnabled val="1"/>
        </dgm:presLayoutVars>
      </dgm:prSet>
      <dgm:spPr/>
    </dgm:pt>
    <dgm:pt modelId="{35FDFA48-4C28-4330-9D7C-8217BF121B4C}" type="pres">
      <dgm:prSet presAssocID="{2ABD1D7E-41B9-4A86-84CB-88D91B7075FB}" presName="parTrans" presStyleLbl="sibTrans2D1" presStyleIdx="1" presStyleCnt="4" custAng="16200000"/>
      <dgm:spPr>
        <a:prstGeom prst="upDownArrow">
          <a:avLst/>
        </a:prstGeom>
      </dgm:spPr>
    </dgm:pt>
    <dgm:pt modelId="{E8F52BAF-E81E-477E-9DFB-3DC202106A98}" type="pres">
      <dgm:prSet presAssocID="{2ABD1D7E-41B9-4A86-84CB-88D91B7075FB}" presName="connectorText" presStyleLbl="sibTrans2D1" presStyleIdx="1" presStyleCnt="4"/>
      <dgm:spPr/>
    </dgm:pt>
    <dgm:pt modelId="{EEA4E681-E753-4B2D-A439-6B8F8A2B724C}" type="pres">
      <dgm:prSet presAssocID="{F7ED84D6-1B25-4537-8A6F-C4F0EB158211}" presName="node" presStyleLbl="node1" presStyleIdx="1" presStyleCnt="4">
        <dgm:presLayoutVars>
          <dgm:bulletEnabled val="1"/>
        </dgm:presLayoutVars>
      </dgm:prSet>
      <dgm:spPr/>
    </dgm:pt>
    <dgm:pt modelId="{12CAF0F8-40AE-4C60-8287-97604B761BDE}" type="pres">
      <dgm:prSet presAssocID="{6F4B6864-B519-486D-9133-A6D9F63D141A}" presName="parTrans" presStyleLbl="sibTrans2D1" presStyleIdx="2" presStyleCnt="4" custAng="5400000"/>
      <dgm:spPr>
        <a:prstGeom prst="upDownArrow">
          <a:avLst/>
        </a:prstGeom>
      </dgm:spPr>
    </dgm:pt>
    <dgm:pt modelId="{6AF45E9D-47B6-4A0D-9D61-E33119AE86F7}" type="pres">
      <dgm:prSet presAssocID="{6F4B6864-B519-486D-9133-A6D9F63D141A}" presName="connectorText" presStyleLbl="sibTrans2D1" presStyleIdx="2" presStyleCnt="4"/>
      <dgm:spPr/>
    </dgm:pt>
    <dgm:pt modelId="{2FA634FC-7D05-474E-A750-1ED2533E940F}" type="pres">
      <dgm:prSet presAssocID="{B016F316-C500-4740-8F20-F7BC99748F47}" presName="node" presStyleLbl="node1" presStyleIdx="2" presStyleCnt="4">
        <dgm:presLayoutVars>
          <dgm:bulletEnabled val="1"/>
        </dgm:presLayoutVars>
      </dgm:prSet>
      <dgm:spPr/>
    </dgm:pt>
    <dgm:pt modelId="{219A17E7-39F0-4B95-8C38-791CA3CE9859}" type="pres">
      <dgm:prSet presAssocID="{9BD4B12C-717C-4F8B-8250-FE3B7FE956F5}" presName="parTrans" presStyleLbl="sibTrans2D1" presStyleIdx="3" presStyleCnt="4" custAng="16200000"/>
      <dgm:spPr>
        <a:prstGeom prst="upDownArrow">
          <a:avLst/>
        </a:prstGeom>
      </dgm:spPr>
    </dgm:pt>
    <dgm:pt modelId="{92C4CAFE-AC03-4E66-AE52-2812320EA7A6}" type="pres">
      <dgm:prSet presAssocID="{9BD4B12C-717C-4F8B-8250-FE3B7FE956F5}" presName="connectorText" presStyleLbl="sibTrans2D1" presStyleIdx="3" presStyleCnt="4"/>
      <dgm:spPr/>
    </dgm:pt>
    <dgm:pt modelId="{3AFA8A74-8E68-45E6-BB07-73ACFCC76A7F}" type="pres">
      <dgm:prSet presAssocID="{09A1877D-9B6C-40E8-BED1-412444A6197E}" presName="node" presStyleLbl="node1" presStyleIdx="3" presStyleCnt="4">
        <dgm:presLayoutVars>
          <dgm:bulletEnabled val="1"/>
        </dgm:presLayoutVars>
      </dgm:prSet>
      <dgm:spPr/>
    </dgm:pt>
  </dgm:ptLst>
  <dgm:cxnLst>
    <dgm:cxn modelId="{0008F805-EE44-414B-8D63-49C825E0B914}" type="presOf" srcId="{2ABD1D7E-41B9-4A86-84CB-88D91B7075FB}" destId="{35FDFA48-4C28-4330-9D7C-8217BF121B4C}" srcOrd="0" destOrd="0" presId="urn:microsoft.com/office/officeart/2005/8/layout/radial5"/>
    <dgm:cxn modelId="{CD666910-434C-4594-B75A-24CEB19E96C0}" srcId="{87110490-29D6-48C6-B806-AD6465C53BE5}" destId="{F7ED84D6-1B25-4537-8A6F-C4F0EB158211}" srcOrd="1" destOrd="0" parTransId="{2ABD1D7E-41B9-4A86-84CB-88D91B7075FB}" sibTransId="{4B4D8CFD-4F83-4E4F-8AC0-485C55898C2E}"/>
    <dgm:cxn modelId="{2085AA14-AC23-40F1-A039-C9C05AE8CD4C}" type="presOf" srcId="{09A1877D-9B6C-40E8-BED1-412444A6197E}" destId="{3AFA8A74-8E68-45E6-BB07-73ACFCC76A7F}" srcOrd="0" destOrd="0" presId="urn:microsoft.com/office/officeart/2005/8/layout/radial5"/>
    <dgm:cxn modelId="{B495DC20-5AEF-4A60-81D2-552FBB41E167}" type="presOf" srcId="{6F4B6864-B519-486D-9133-A6D9F63D141A}" destId="{12CAF0F8-40AE-4C60-8287-97604B761BDE}" srcOrd="0" destOrd="0" presId="urn:microsoft.com/office/officeart/2005/8/layout/radial5"/>
    <dgm:cxn modelId="{1872003E-D5DC-43F4-8A47-9927EA5A49D0}" type="presOf" srcId="{F7ED84D6-1B25-4537-8A6F-C4F0EB158211}" destId="{EEA4E681-E753-4B2D-A439-6B8F8A2B724C}" srcOrd="0" destOrd="0" presId="urn:microsoft.com/office/officeart/2005/8/layout/radial5"/>
    <dgm:cxn modelId="{0CB9FB3E-232C-4F9D-9052-8F40290D502F}" type="presOf" srcId="{8CB16D8F-4C38-49FD-9FAC-24732F6FCEA0}" destId="{811D52FD-27BF-4270-9428-A9297EB2C8AA}" srcOrd="0" destOrd="0" presId="urn:microsoft.com/office/officeart/2005/8/layout/radial5"/>
    <dgm:cxn modelId="{391EBF5C-80C4-47A1-BD5A-79468199657C}" srcId="{87110490-29D6-48C6-B806-AD6465C53BE5}" destId="{09A1877D-9B6C-40E8-BED1-412444A6197E}" srcOrd="3" destOrd="0" parTransId="{9BD4B12C-717C-4F8B-8250-FE3B7FE956F5}" sibTransId="{DC6A19E5-AF94-48A0-8047-D8A0175C2F71}"/>
    <dgm:cxn modelId="{64661042-C7DB-4728-98FD-38BB14DCC645}" type="presOf" srcId="{2ABD1D7E-41B9-4A86-84CB-88D91B7075FB}" destId="{E8F52BAF-E81E-477E-9DFB-3DC202106A98}" srcOrd="1" destOrd="0" presId="urn:microsoft.com/office/officeart/2005/8/layout/radial5"/>
    <dgm:cxn modelId="{84781371-C4E9-4D09-9D51-929C4FCEBA78}" type="presOf" srcId="{9BD4B12C-717C-4F8B-8250-FE3B7FE956F5}" destId="{219A17E7-39F0-4B95-8C38-791CA3CE9859}" srcOrd="0" destOrd="0" presId="urn:microsoft.com/office/officeart/2005/8/layout/radial5"/>
    <dgm:cxn modelId="{362A0975-2547-4703-8550-4039EC7B2833}" srcId="{4B882F42-2417-4771-B95E-182BE49AE5E2}" destId="{87110490-29D6-48C6-B806-AD6465C53BE5}" srcOrd="0" destOrd="0" parTransId="{153C969B-953E-4F18-9641-05ABF16D8D77}" sibTransId="{A32FC659-CD0E-40D3-8F50-A61CD1434FBC}"/>
    <dgm:cxn modelId="{FB7B7D7E-C4B2-4630-8E69-288F9D55CDAC}" type="presOf" srcId="{8CB16D8F-4C38-49FD-9FAC-24732F6FCEA0}" destId="{941E3994-DEC3-49CA-8203-74AC4E24F55F}" srcOrd="1" destOrd="0" presId="urn:microsoft.com/office/officeart/2005/8/layout/radial5"/>
    <dgm:cxn modelId="{8DBBA68F-C5FD-4672-94C7-F466DD004D15}" srcId="{87110490-29D6-48C6-B806-AD6465C53BE5}" destId="{F4B3005A-4D02-4992-9BC9-680DFE2C453D}" srcOrd="0" destOrd="0" parTransId="{8CB16D8F-4C38-49FD-9FAC-24732F6FCEA0}" sibTransId="{37C31ECC-F844-4A4D-B8F7-542F74884E0D}"/>
    <dgm:cxn modelId="{B901FE92-EAC1-45B1-9167-39DF57E509A7}" type="presOf" srcId="{9BD4B12C-717C-4F8B-8250-FE3B7FE956F5}" destId="{92C4CAFE-AC03-4E66-AE52-2812320EA7A6}" srcOrd="1" destOrd="0" presId="urn:microsoft.com/office/officeart/2005/8/layout/radial5"/>
    <dgm:cxn modelId="{2CFC0F95-2500-49B3-9BA0-CB8494AC4433}" type="presOf" srcId="{F4B3005A-4D02-4992-9BC9-680DFE2C453D}" destId="{A44D7E6A-34AA-436B-AE42-205016369A11}" srcOrd="0" destOrd="0" presId="urn:microsoft.com/office/officeart/2005/8/layout/radial5"/>
    <dgm:cxn modelId="{88409CA3-01B1-48A4-BC95-D8BBE8454095}" srcId="{87110490-29D6-48C6-B806-AD6465C53BE5}" destId="{B016F316-C500-4740-8F20-F7BC99748F47}" srcOrd="2" destOrd="0" parTransId="{6F4B6864-B519-486D-9133-A6D9F63D141A}" sibTransId="{E84D01A9-9DB2-46F4-9FF1-FD1313253961}"/>
    <dgm:cxn modelId="{64B2B5BB-D88E-4F5E-83F5-8C26FF698DA9}" type="presOf" srcId="{6F4B6864-B519-486D-9133-A6D9F63D141A}" destId="{6AF45E9D-47B6-4A0D-9D61-E33119AE86F7}" srcOrd="1" destOrd="0" presId="urn:microsoft.com/office/officeart/2005/8/layout/radial5"/>
    <dgm:cxn modelId="{BA6F20D1-0702-431B-BF59-E332238A075E}" type="presOf" srcId="{B016F316-C500-4740-8F20-F7BC99748F47}" destId="{2FA634FC-7D05-474E-A750-1ED2533E940F}" srcOrd="0" destOrd="0" presId="urn:microsoft.com/office/officeart/2005/8/layout/radial5"/>
    <dgm:cxn modelId="{08DE03F8-928E-4EB9-B509-125A7C9CC151}" type="presOf" srcId="{4B882F42-2417-4771-B95E-182BE49AE5E2}" destId="{658CC827-800A-4CE6-B9D4-46680D5837D8}" srcOrd="0" destOrd="0" presId="urn:microsoft.com/office/officeart/2005/8/layout/radial5"/>
    <dgm:cxn modelId="{847376FF-6C8D-4E75-8665-651A98E901E8}" type="presOf" srcId="{87110490-29D6-48C6-B806-AD6465C53BE5}" destId="{E38EE870-3B82-4738-B800-E21B466FBAE0}" srcOrd="0" destOrd="0" presId="urn:microsoft.com/office/officeart/2005/8/layout/radial5"/>
    <dgm:cxn modelId="{62292F7A-48C7-400F-ABCB-66725DC886D7}" type="presParOf" srcId="{658CC827-800A-4CE6-B9D4-46680D5837D8}" destId="{E38EE870-3B82-4738-B800-E21B466FBAE0}" srcOrd="0" destOrd="0" presId="urn:microsoft.com/office/officeart/2005/8/layout/radial5"/>
    <dgm:cxn modelId="{78F2AC92-E857-426A-83E1-F108738F8E93}" type="presParOf" srcId="{658CC827-800A-4CE6-B9D4-46680D5837D8}" destId="{811D52FD-27BF-4270-9428-A9297EB2C8AA}" srcOrd="1" destOrd="0" presId="urn:microsoft.com/office/officeart/2005/8/layout/radial5"/>
    <dgm:cxn modelId="{89BD2AED-21E8-4DD9-9EF7-C37730F7ED03}" type="presParOf" srcId="{811D52FD-27BF-4270-9428-A9297EB2C8AA}" destId="{941E3994-DEC3-49CA-8203-74AC4E24F55F}" srcOrd="0" destOrd="0" presId="urn:microsoft.com/office/officeart/2005/8/layout/radial5"/>
    <dgm:cxn modelId="{1F8F822C-57A1-4E93-84E4-D8CADBFF6E09}" type="presParOf" srcId="{658CC827-800A-4CE6-B9D4-46680D5837D8}" destId="{A44D7E6A-34AA-436B-AE42-205016369A11}" srcOrd="2" destOrd="0" presId="urn:microsoft.com/office/officeart/2005/8/layout/radial5"/>
    <dgm:cxn modelId="{A09B2FA0-ECB7-4D10-B6E1-4BA41334FA39}" type="presParOf" srcId="{658CC827-800A-4CE6-B9D4-46680D5837D8}" destId="{35FDFA48-4C28-4330-9D7C-8217BF121B4C}" srcOrd="3" destOrd="0" presId="urn:microsoft.com/office/officeart/2005/8/layout/radial5"/>
    <dgm:cxn modelId="{28485703-1B4E-4F34-9339-38DB3FB90C80}" type="presParOf" srcId="{35FDFA48-4C28-4330-9D7C-8217BF121B4C}" destId="{E8F52BAF-E81E-477E-9DFB-3DC202106A98}" srcOrd="0" destOrd="0" presId="urn:microsoft.com/office/officeart/2005/8/layout/radial5"/>
    <dgm:cxn modelId="{62B13598-2391-4FA4-8CF3-37BBFB47B478}" type="presParOf" srcId="{658CC827-800A-4CE6-B9D4-46680D5837D8}" destId="{EEA4E681-E753-4B2D-A439-6B8F8A2B724C}" srcOrd="4" destOrd="0" presId="urn:microsoft.com/office/officeart/2005/8/layout/radial5"/>
    <dgm:cxn modelId="{A8C14A81-CB3A-4298-A9E8-0396458507A4}" type="presParOf" srcId="{658CC827-800A-4CE6-B9D4-46680D5837D8}" destId="{12CAF0F8-40AE-4C60-8287-97604B761BDE}" srcOrd="5" destOrd="0" presId="urn:microsoft.com/office/officeart/2005/8/layout/radial5"/>
    <dgm:cxn modelId="{DCBC960D-574B-4590-BA9E-7AA23570DDBE}" type="presParOf" srcId="{12CAF0F8-40AE-4C60-8287-97604B761BDE}" destId="{6AF45E9D-47B6-4A0D-9D61-E33119AE86F7}" srcOrd="0" destOrd="0" presId="urn:microsoft.com/office/officeart/2005/8/layout/radial5"/>
    <dgm:cxn modelId="{1F70F9C8-C135-4541-89C9-7955A87A0E2E}" type="presParOf" srcId="{658CC827-800A-4CE6-B9D4-46680D5837D8}" destId="{2FA634FC-7D05-474E-A750-1ED2533E940F}" srcOrd="6" destOrd="0" presId="urn:microsoft.com/office/officeart/2005/8/layout/radial5"/>
    <dgm:cxn modelId="{E20D4577-3C4A-43C8-85C6-F2F3DC45D3E3}" type="presParOf" srcId="{658CC827-800A-4CE6-B9D4-46680D5837D8}" destId="{219A17E7-39F0-4B95-8C38-791CA3CE9859}" srcOrd="7" destOrd="0" presId="urn:microsoft.com/office/officeart/2005/8/layout/radial5"/>
    <dgm:cxn modelId="{8560A52E-8190-4754-82CF-FD9B4EB8C00B}" type="presParOf" srcId="{219A17E7-39F0-4B95-8C38-791CA3CE9859}" destId="{92C4CAFE-AC03-4E66-AE52-2812320EA7A6}" srcOrd="0" destOrd="0" presId="urn:microsoft.com/office/officeart/2005/8/layout/radial5"/>
    <dgm:cxn modelId="{70C9907A-0B9A-44C5-ACAC-1A08E29F4071}" type="presParOf" srcId="{658CC827-800A-4CE6-B9D4-46680D5837D8}" destId="{3AFA8A74-8E68-45E6-BB07-73ACFCC76A7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EE870-3B82-4738-B800-E21B466FBAE0}">
      <dsp:nvSpPr>
        <dsp:cNvPr id="0" name=""/>
        <dsp:cNvSpPr/>
      </dsp:nvSpPr>
      <dsp:spPr>
        <a:xfrm>
          <a:off x="3610886" y="2310282"/>
          <a:ext cx="1647906" cy="1647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nl-BE" sz="1900" kern="1200" dirty="0"/>
            <a:t>Cultural Heritage</a:t>
          </a:r>
          <a:br>
            <a:rPr lang="nl-BE" sz="1900" kern="1200" dirty="0"/>
          </a:br>
          <a:r>
            <a:rPr lang="nl-BE" sz="1900" kern="1200" dirty="0"/>
            <a:t>A resource </a:t>
          </a:r>
          <a:r>
            <a:rPr lang="nl-BE" sz="1900" kern="1200" dirty="0" err="1"/>
            <a:t>for</a:t>
          </a:r>
          <a:r>
            <a:rPr lang="nl-BE" sz="1900" kern="1200" dirty="0"/>
            <a:t> Europe </a:t>
          </a:r>
        </a:p>
      </dsp:txBody>
      <dsp:txXfrm>
        <a:off x="3852216" y="2551612"/>
        <a:ext cx="1165246" cy="1165246"/>
      </dsp:txXfrm>
    </dsp:sp>
    <dsp:sp modelId="{811D52FD-27BF-4270-9428-A9297EB2C8AA}">
      <dsp:nvSpPr>
        <dsp:cNvPr id="0" name=""/>
        <dsp:cNvSpPr/>
      </dsp:nvSpPr>
      <dsp:spPr>
        <a:xfrm rot="10800000">
          <a:off x="4260572" y="1711196"/>
          <a:ext cx="348534" cy="560288"/>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a:off x="4365132" y="1823254"/>
        <a:ext cx="243974" cy="336172"/>
      </dsp:txXfrm>
    </dsp:sp>
    <dsp:sp modelId="{A44D7E6A-34AA-436B-AE42-205016369A11}">
      <dsp:nvSpPr>
        <dsp:cNvPr id="0" name=""/>
        <dsp:cNvSpPr/>
      </dsp:nvSpPr>
      <dsp:spPr>
        <a:xfrm>
          <a:off x="3610886" y="4763"/>
          <a:ext cx="1647906" cy="1647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kern="1200" dirty="0" err="1"/>
            <a:t>Inclusive</a:t>
          </a:r>
          <a:endParaRPr lang="nl-BE" sz="1800" kern="1200" dirty="0"/>
        </a:p>
      </dsp:txBody>
      <dsp:txXfrm>
        <a:off x="3852216" y="246093"/>
        <a:ext cx="1165246" cy="1165246"/>
      </dsp:txXfrm>
    </dsp:sp>
    <dsp:sp modelId="{35FDFA48-4C28-4330-9D7C-8217BF121B4C}">
      <dsp:nvSpPr>
        <dsp:cNvPr id="0" name=""/>
        <dsp:cNvSpPr/>
      </dsp:nvSpPr>
      <dsp:spPr>
        <a:xfrm rot="16200000">
          <a:off x="5403468" y="2854091"/>
          <a:ext cx="348534" cy="560288"/>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a:off x="5455748" y="3018429"/>
        <a:ext cx="243974" cy="336172"/>
      </dsp:txXfrm>
    </dsp:sp>
    <dsp:sp modelId="{EEA4E681-E753-4B2D-A439-6B8F8A2B724C}">
      <dsp:nvSpPr>
        <dsp:cNvPr id="0" name=""/>
        <dsp:cNvSpPr/>
      </dsp:nvSpPr>
      <dsp:spPr>
        <a:xfrm>
          <a:off x="5916405" y="2310282"/>
          <a:ext cx="1647906" cy="1647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kern="1200" dirty="0" err="1"/>
            <a:t>Beautiful</a:t>
          </a:r>
          <a:endParaRPr lang="nl-BE" sz="1800" kern="1200" dirty="0"/>
        </a:p>
      </dsp:txBody>
      <dsp:txXfrm>
        <a:off x="6157735" y="2551612"/>
        <a:ext cx="1165246" cy="1165246"/>
      </dsp:txXfrm>
    </dsp:sp>
    <dsp:sp modelId="{12CAF0F8-40AE-4C60-8287-97604B761BDE}">
      <dsp:nvSpPr>
        <dsp:cNvPr id="0" name=""/>
        <dsp:cNvSpPr/>
      </dsp:nvSpPr>
      <dsp:spPr>
        <a:xfrm rot="10800000">
          <a:off x="4260572" y="3996987"/>
          <a:ext cx="348534" cy="560288"/>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a:off x="4365132" y="4109045"/>
        <a:ext cx="243974" cy="336172"/>
      </dsp:txXfrm>
    </dsp:sp>
    <dsp:sp modelId="{2FA634FC-7D05-474E-A750-1ED2533E940F}">
      <dsp:nvSpPr>
        <dsp:cNvPr id="0" name=""/>
        <dsp:cNvSpPr/>
      </dsp:nvSpPr>
      <dsp:spPr>
        <a:xfrm>
          <a:off x="3610886" y="4615801"/>
          <a:ext cx="1647906" cy="1647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kern="1200" dirty="0" err="1"/>
            <a:t>Sustainable</a:t>
          </a:r>
          <a:endParaRPr lang="nl-BE" sz="1800" kern="1200" dirty="0"/>
        </a:p>
      </dsp:txBody>
      <dsp:txXfrm>
        <a:off x="3852216" y="4857131"/>
        <a:ext cx="1165246" cy="1165246"/>
      </dsp:txXfrm>
    </dsp:sp>
    <dsp:sp modelId="{219A17E7-39F0-4B95-8C38-791CA3CE9859}">
      <dsp:nvSpPr>
        <dsp:cNvPr id="0" name=""/>
        <dsp:cNvSpPr/>
      </dsp:nvSpPr>
      <dsp:spPr>
        <a:xfrm rot="5400000">
          <a:off x="3117677" y="2854091"/>
          <a:ext cx="348534" cy="560288"/>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BE" sz="1500" kern="1200"/>
        </a:p>
      </dsp:txBody>
      <dsp:txXfrm rot="10800000">
        <a:off x="3169957" y="2913869"/>
        <a:ext cx="243974" cy="336172"/>
      </dsp:txXfrm>
    </dsp:sp>
    <dsp:sp modelId="{3AFA8A74-8E68-45E6-BB07-73ACFCC76A7F}">
      <dsp:nvSpPr>
        <dsp:cNvPr id="0" name=""/>
        <dsp:cNvSpPr/>
      </dsp:nvSpPr>
      <dsp:spPr>
        <a:xfrm>
          <a:off x="1305367" y="2310282"/>
          <a:ext cx="1647906" cy="16479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BE" sz="1800" kern="1200" dirty="0" err="1"/>
            <a:t>Resilient</a:t>
          </a:r>
          <a:endParaRPr lang="nl-BE" sz="1800" kern="1200" dirty="0"/>
        </a:p>
      </dsp:txBody>
      <dsp:txXfrm>
        <a:off x="1546697" y="2551612"/>
        <a:ext cx="1165246" cy="116524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10/09/2021</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en-GB" noProof="0" dirty="0"/>
              <a:t>Since the start of the Bruges Declaration in 2010, which my co-secretary for this group already introduced for and reviewed with you, cultural heritage has gained new perspectives and relevance. A lot of these new angles of approach will remain very relevant the coming years, such as the holistic approach of policy making and the keeping in mind that culture is related to a lot of different other sectors.</a:t>
            </a:r>
          </a:p>
          <a:p>
            <a:endParaRPr lang="en-GB" noProof="0" dirty="0"/>
          </a:p>
          <a:p>
            <a:r>
              <a:rPr lang="en-GB" noProof="0" dirty="0"/>
              <a:t>The </a:t>
            </a:r>
            <a:r>
              <a:rPr lang="en-GB" b="1" noProof="0" dirty="0"/>
              <a:t>inclusive</a:t>
            </a:r>
            <a:r>
              <a:rPr lang="en-GB" noProof="0" dirty="0"/>
              <a:t> blob in my presentation represents the value that is attached to the participation and identity of the communities in all heritage domains, what they can mean for cultural heritage and vice versa.</a:t>
            </a:r>
          </a:p>
          <a:p>
            <a:endParaRPr lang="en-GB" noProof="0" dirty="0"/>
          </a:p>
          <a:p>
            <a:r>
              <a:rPr lang="en-GB" noProof="0" dirty="0"/>
              <a:t>Does heritage have to be </a:t>
            </a:r>
            <a:r>
              <a:rPr lang="en-GB" b="1" noProof="0" dirty="0"/>
              <a:t>beautiful</a:t>
            </a:r>
            <a:r>
              <a:rPr lang="en-GB" noProof="0" dirty="0"/>
              <a:t>? Not necessarily, but it is one of the possible values connected by the public to their heritage, being it physical or emotional. One of these values is the common, shared value we have for our transnational European heritage. </a:t>
            </a:r>
          </a:p>
          <a:p>
            <a:endParaRPr lang="en-GB" noProof="0" dirty="0"/>
          </a:p>
          <a:p>
            <a:r>
              <a:rPr lang="en-GB" b="1" noProof="0" dirty="0"/>
              <a:t>Sustainability</a:t>
            </a:r>
            <a:r>
              <a:rPr lang="en-GB" noProof="0" dirty="0"/>
              <a:t> is the contribution of heritage to the usage of local materials, the re-use of raw materials, buildings or finished products, the support or re-introduction of traditional knowledge and skills.</a:t>
            </a:r>
          </a:p>
          <a:p>
            <a:endParaRPr lang="en-GB" noProof="0" dirty="0"/>
          </a:p>
          <a:p>
            <a:r>
              <a:rPr lang="en-GB" noProof="0" dirty="0"/>
              <a:t>Last but definitely not least, </a:t>
            </a:r>
            <a:r>
              <a:rPr lang="nl-BE" noProof="0" dirty="0"/>
              <a:t>a lot of attention has </a:t>
            </a:r>
            <a:r>
              <a:rPr lang="nl-BE" noProof="0" dirty="0" err="1"/>
              <a:t>gone</a:t>
            </a:r>
            <a:r>
              <a:rPr lang="nl-BE" noProof="0" dirty="0"/>
              <a:t>, </a:t>
            </a:r>
            <a:r>
              <a:rPr lang="nl-BE" noProof="0" dirty="0" err="1"/>
              <a:t>and</a:t>
            </a:r>
            <a:r>
              <a:rPr lang="nl-BE" noProof="0" dirty="0"/>
              <a:t> </a:t>
            </a:r>
            <a:r>
              <a:rPr lang="nl-BE" noProof="0" dirty="0" err="1"/>
              <a:t>will</a:t>
            </a:r>
            <a:r>
              <a:rPr lang="nl-BE" noProof="0" dirty="0"/>
              <a:t> </a:t>
            </a:r>
            <a:r>
              <a:rPr lang="nl-BE" noProof="0" dirty="0" err="1"/>
              <a:t>be</a:t>
            </a:r>
            <a:r>
              <a:rPr lang="nl-BE" noProof="0" dirty="0"/>
              <a:t> </a:t>
            </a:r>
            <a:r>
              <a:rPr lang="nl-BE" noProof="0" dirty="0" err="1"/>
              <a:t>going</a:t>
            </a:r>
            <a:r>
              <a:rPr lang="nl-BE" noProof="0" dirty="0"/>
              <a:t> </a:t>
            </a:r>
            <a:r>
              <a:rPr lang="nl-BE" noProof="0" dirty="0" err="1"/>
              <a:t>to</a:t>
            </a:r>
            <a:r>
              <a:rPr lang="nl-BE" noProof="0" dirty="0"/>
              <a:t> making </a:t>
            </a:r>
            <a:r>
              <a:rPr lang="nl-BE" noProof="0" dirty="0" err="1"/>
              <a:t>our</a:t>
            </a:r>
            <a:r>
              <a:rPr lang="nl-BE" noProof="0" dirty="0"/>
              <a:t> </a:t>
            </a:r>
            <a:r>
              <a:rPr lang="nl-BE" noProof="0" dirty="0" err="1"/>
              <a:t>heritage</a:t>
            </a:r>
            <a:r>
              <a:rPr lang="nl-BE" noProof="0" dirty="0"/>
              <a:t> more </a:t>
            </a:r>
            <a:r>
              <a:rPr lang="nl-BE" b="1" noProof="0" dirty="0" err="1"/>
              <a:t>resilient</a:t>
            </a:r>
            <a:r>
              <a:rPr lang="nl-BE" noProof="0" dirty="0"/>
              <a:t>, or </a:t>
            </a:r>
            <a:r>
              <a:rPr lang="nl-BE" noProof="0" dirty="0" err="1"/>
              <a:t>using</a:t>
            </a:r>
            <a:r>
              <a:rPr lang="nl-BE" noProof="0" dirty="0"/>
              <a:t> </a:t>
            </a:r>
            <a:r>
              <a:rPr lang="nl-BE" noProof="0" dirty="0" err="1"/>
              <a:t>it</a:t>
            </a:r>
            <a:r>
              <a:rPr lang="nl-BE" noProof="0" dirty="0"/>
              <a:t> as a tool </a:t>
            </a:r>
            <a:r>
              <a:rPr lang="nl-BE" noProof="0" dirty="0" err="1"/>
              <a:t>for</a:t>
            </a:r>
            <a:r>
              <a:rPr lang="nl-BE" noProof="0" dirty="0"/>
              <a:t> </a:t>
            </a:r>
            <a:r>
              <a:rPr lang="nl-BE" noProof="0" dirty="0" err="1"/>
              <a:t>resilience</a:t>
            </a:r>
            <a:r>
              <a:rPr lang="nl-BE" noProof="0" dirty="0"/>
              <a:t> as a </a:t>
            </a:r>
            <a:r>
              <a:rPr lang="nl-BE" noProof="0" dirty="0" err="1"/>
              <a:t>contribution</a:t>
            </a:r>
            <a:r>
              <a:rPr lang="nl-BE" noProof="0" dirty="0"/>
              <a:t> </a:t>
            </a:r>
            <a:r>
              <a:rPr lang="nl-BE" noProof="0" dirty="0" err="1"/>
              <a:t>to</a:t>
            </a:r>
            <a:r>
              <a:rPr lang="nl-BE" noProof="0" dirty="0"/>
              <a:t> </a:t>
            </a:r>
            <a:r>
              <a:rPr lang="nl-BE" noProof="0" dirty="0" err="1"/>
              <a:t>climate</a:t>
            </a:r>
            <a:r>
              <a:rPr lang="nl-BE" noProof="0" dirty="0"/>
              <a:t> change. </a:t>
            </a:r>
            <a:endParaRPr lang="en-GB" noProof="0" dirty="0"/>
          </a:p>
          <a:p>
            <a:r>
              <a:rPr lang="en-GB" noProof="0" dirty="0"/>
              <a:t>  </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During</a:t>
            </a:r>
            <a:r>
              <a:rPr lang="nl-BE" dirty="0"/>
              <a:t> </a:t>
            </a:r>
            <a:r>
              <a:rPr lang="nl-BE" dirty="0" err="1"/>
              <a:t>our</a:t>
            </a:r>
            <a:r>
              <a:rPr lang="nl-BE" dirty="0"/>
              <a:t> </a:t>
            </a:r>
            <a:r>
              <a:rPr lang="nl-BE" dirty="0" err="1"/>
              <a:t>previous</a:t>
            </a:r>
            <a:r>
              <a:rPr lang="nl-BE" dirty="0"/>
              <a:t> meeting right </a:t>
            </a:r>
            <a:r>
              <a:rPr lang="nl-BE" dirty="0" err="1"/>
              <a:t>before</a:t>
            </a:r>
            <a:r>
              <a:rPr lang="nl-BE" dirty="0"/>
              <a:t> Summer, </a:t>
            </a:r>
            <a:r>
              <a:rPr lang="nl-BE" dirty="0" err="1"/>
              <a:t>those</a:t>
            </a:r>
            <a:r>
              <a:rPr lang="nl-BE" dirty="0"/>
              <a:t> </a:t>
            </a:r>
            <a:r>
              <a:rPr lang="nl-BE" dirty="0" err="1"/>
              <a:t>four</a:t>
            </a:r>
            <a:r>
              <a:rPr lang="nl-BE" dirty="0"/>
              <a:t> </a:t>
            </a:r>
            <a:r>
              <a:rPr lang="nl-BE" dirty="0" err="1"/>
              <a:t>themes</a:t>
            </a:r>
            <a:r>
              <a:rPr lang="nl-BE" dirty="0"/>
              <a:t> </a:t>
            </a:r>
            <a:r>
              <a:rPr lang="nl-BE" dirty="0" err="1"/>
              <a:t>were</a:t>
            </a:r>
            <a:r>
              <a:rPr lang="nl-BE" dirty="0"/>
              <a:t> never far </a:t>
            </a:r>
            <a:r>
              <a:rPr lang="nl-BE" dirty="0" err="1"/>
              <a:t>away</a:t>
            </a:r>
            <a:r>
              <a:rPr lang="nl-BE" dirty="0"/>
              <a:t>. The meeting was </a:t>
            </a:r>
            <a:r>
              <a:rPr lang="nl-BE" dirty="0" err="1"/>
              <a:t>divided</a:t>
            </a:r>
            <a:r>
              <a:rPr lang="nl-BE" dirty="0"/>
              <a:t> </a:t>
            </a:r>
            <a:r>
              <a:rPr lang="nl-BE" dirty="0" err="1"/>
              <a:t>into</a:t>
            </a:r>
            <a:r>
              <a:rPr lang="nl-BE" dirty="0"/>
              <a:t> five large </a:t>
            </a:r>
            <a:r>
              <a:rPr lang="nl-BE" dirty="0" err="1"/>
              <a:t>sections</a:t>
            </a:r>
            <a:r>
              <a:rPr lang="nl-BE" dirty="0"/>
              <a:t>, </a:t>
            </a:r>
            <a:r>
              <a:rPr lang="nl-BE" dirty="0" err="1"/>
              <a:t>starting</a:t>
            </a:r>
            <a:r>
              <a:rPr lang="nl-BE" dirty="0"/>
              <a:t> off </a:t>
            </a:r>
            <a:r>
              <a:rPr lang="nl-BE" dirty="0" err="1"/>
              <a:t>with</a:t>
            </a:r>
            <a:r>
              <a:rPr lang="nl-BE" dirty="0"/>
              <a:t> </a:t>
            </a:r>
            <a:r>
              <a:rPr lang="nl-BE" dirty="0" err="1"/>
              <a:t>three</a:t>
            </a:r>
            <a:r>
              <a:rPr lang="nl-BE" dirty="0"/>
              <a:t> </a:t>
            </a:r>
            <a:r>
              <a:rPr lang="nl-BE" dirty="0" err="1"/>
              <a:t>presentations</a:t>
            </a:r>
            <a:r>
              <a:rPr lang="nl-BE" dirty="0"/>
              <a:t>  </a:t>
            </a:r>
            <a:r>
              <a:rPr lang="nl-BE" dirty="0" err="1"/>
              <a:t>concerning</a:t>
            </a:r>
            <a:r>
              <a:rPr lang="nl-BE" dirty="0"/>
              <a:t> </a:t>
            </a:r>
            <a:r>
              <a:rPr lang="nl-BE" dirty="0" err="1"/>
              <a:t>the</a:t>
            </a:r>
            <a:r>
              <a:rPr lang="nl-BE" dirty="0"/>
              <a:t> </a:t>
            </a:r>
            <a:r>
              <a:rPr lang="nl-BE" dirty="0" err="1"/>
              <a:t>presidencies</a:t>
            </a:r>
            <a:r>
              <a:rPr lang="nl-BE" dirty="0"/>
              <a:t> of Portugal, Slovenia </a:t>
            </a:r>
            <a:r>
              <a:rPr lang="nl-BE" dirty="0" err="1"/>
              <a:t>and</a:t>
            </a:r>
            <a:r>
              <a:rPr lang="nl-BE" dirty="0"/>
              <a:t> France. </a:t>
            </a:r>
          </a:p>
          <a:p>
            <a:endParaRPr lang="nl-BE" dirty="0"/>
          </a:p>
          <a:p>
            <a:r>
              <a:rPr lang="nl-BE" dirty="0" err="1"/>
              <a:t>After</a:t>
            </a:r>
            <a:r>
              <a:rPr lang="nl-BE" dirty="0"/>
              <a:t> </a:t>
            </a:r>
            <a:r>
              <a:rPr lang="nl-BE" dirty="0" err="1"/>
              <a:t>this</a:t>
            </a:r>
            <a:r>
              <a:rPr lang="nl-BE" dirty="0"/>
              <a:t>, we had a </a:t>
            </a:r>
            <a:r>
              <a:rPr lang="nl-BE" dirty="0" err="1"/>
              <a:t>thematic</a:t>
            </a:r>
            <a:r>
              <a:rPr lang="nl-BE" dirty="0"/>
              <a:t> </a:t>
            </a:r>
            <a:r>
              <a:rPr lang="nl-BE" dirty="0" err="1"/>
              <a:t>session</a:t>
            </a:r>
            <a:r>
              <a:rPr lang="nl-BE" dirty="0"/>
              <a:t> </a:t>
            </a:r>
            <a:r>
              <a:rPr lang="nl-BE" dirty="0" err="1"/>
              <a:t>with</a:t>
            </a:r>
            <a:r>
              <a:rPr lang="nl-BE" dirty="0"/>
              <a:t> </a:t>
            </a:r>
            <a:r>
              <a:rPr lang="nl-BE" dirty="0" err="1"/>
              <a:t>presentations</a:t>
            </a:r>
            <a:r>
              <a:rPr lang="nl-BE" dirty="0"/>
              <a:t> </a:t>
            </a:r>
            <a:r>
              <a:rPr lang="nl-BE" dirty="0" err="1"/>
              <a:t>under</a:t>
            </a:r>
            <a:r>
              <a:rPr lang="nl-BE" dirty="0"/>
              <a:t> </a:t>
            </a:r>
            <a:r>
              <a:rPr lang="nl-BE" dirty="0" err="1"/>
              <a:t>the</a:t>
            </a:r>
            <a:r>
              <a:rPr lang="nl-BE" dirty="0"/>
              <a:t> </a:t>
            </a:r>
            <a:r>
              <a:rPr lang="nl-BE" dirty="0" err="1"/>
              <a:t>umbrella</a:t>
            </a:r>
            <a:r>
              <a:rPr lang="nl-BE" dirty="0"/>
              <a:t> of </a:t>
            </a:r>
            <a:r>
              <a:rPr lang="nl-BE" dirty="0" err="1"/>
              <a:t>Baukultur</a:t>
            </a:r>
            <a:r>
              <a:rPr lang="nl-BE" dirty="0"/>
              <a:t>. </a:t>
            </a:r>
            <a:r>
              <a:rPr lang="nl-BE" dirty="0" err="1"/>
              <a:t>Our</a:t>
            </a:r>
            <a:r>
              <a:rPr lang="nl-BE" dirty="0"/>
              <a:t> </a:t>
            </a:r>
            <a:r>
              <a:rPr lang="nl-BE" dirty="0" err="1"/>
              <a:t>colleagues</a:t>
            </a:r>
            <a:r>
              <a:rPr lang="nl-BE" dirty="0"/>
              <a:t> </a:t>
            </a:r>
            <a:r>
              <a:rPr lang="nl-BE" dirty="0" err="1"/>
              <a:t>informed</a:t>
            </a:r>
            <a:r>
              <a:rPr lang="nl-BE" dirty="0"/>
              <a:t> </a:t>
            </a:r>
            <a:r>
              <a:rPr lang="nl-BE" dirty="0" err="1"/>
              <a:t>us</a:t>
            </a:r>
            <a:r>
              <a:rPr lang="nl-BE" dirty="0"/>
              <a:t> on </a:t>
            </a:r>
            <a:r>
              <a:rPr lang="nl-BE" dirty="0" err="1"/>
              <a:t>the</a:t>
            </a:r>
            <a:r>
              <a:rPr lang="nl-BE" dirty="0"/>
              <a:t> </a:t>
            </a:r>
            <a:r>
              <a:rPr lang="nl-BE" dirty="0" err="1"/>
              <a:t>Davos</a:t>
            </a:r>
            <a:r>
              <a:rPr lang="nl-BE" dirty="0"/>
              <a:t> </a:t>
            </a:r>
            <a:r>
              <a:rPr lang="nl-BE" dirty="0" err="1"/>
              <a:t>Process</a:t>
            </a:r>
            <a:r>
              <a:rPr lang="nl-BE" dirty="0"/>
              <a:t>, </a:t>
            </a:r>
            <a:r>
              <a:rPr lang="nl-BE" dirty="0" err="1"/>
              <a:t>the</a:t>
            </a:r>
            <a:r>
              <a:rPr lang="nl-BE" dirty="0"/>
              <a:t> OMC on High </a:t>
            </a:r>
            <a:r>
              <a:rPr lang="nl-BE" dirty="0" err="1"/>
              <a:t>Quality</a:t>
            </a:r>
            <a:r>
              <a:rPr lang="nl-BE" dirty="0"/>
              <a:t> Architecture </a:t>
            </a:r>
            <a:r>
              <a:rPr lang="nl-BE" dirty="0" err="1"/>
              <a:t>and</a:t>
            </a:r>
            <a:r>
              <a:rPr lang="nl-BE" dirty="0"/>
              <a:t> built environment </a:t>
            </a:r>
            <a:r>
              <a:rPr lang="nl-BE" dirty="0" err="1"/>
              <a:t>and</a:t>
            </a:r>
            <a:r>
              <a:rPr lang="nl-BE" dirty="0"/>
              <a:t> </a:t>
            </a:r>
            <a:r>
              <a:rPr lang="nl-BE" dirty="0" err="1"/>
              <a:t>the</a:t>
            </a:r>
            <a:r>
              <a:rPr lang="nl-BE" dirty="0"/>
              <a:t> New European Bauhaus.</a:t>
            </a:r>
          </a:p>
          <a:p>
            <a:endParaRPr lang="nl-BE" dirty="0"/>
          </a:p>
          <a:p>
            <a:r>
              <a:rPr lang="nl-BE" dirty="0"/>
              <a:t>For EU </a:t>
            </a:r>
            <a:r>
              <a:rPr lang="nl-BE" dirty="0" err="1"/>
              <a:t>and</a:t>
            </a:r>
            <a:r>
              <a:rPr lang="nl-BE" dirty="0"/>
              <a:t> Heritage, we had </a:t>
            </a:r>
            <a:r>
              <a:rPr lang="nl-BE" dirty="0" err="1"/>
              <a:t>some</a:t>
            </a:r>
            <a:r>
              <a:rPr lang="nl-BE" dirty="0"/>
              <a:t> </a:t>
            </a:r>
            <a:r>
              <a:rPr lang="nl-BE" dirty="0" err="1"/>
              <a:t>reports</a:t>
            </a:r>
            <a:r>
              <a:rPr lang="nl-BE" dirty="0"/>
              <a:t> </a:t>
            </a:r>
            <a:r>
              <a:rPr lang="nl-BE" dirty="0" err="1"/>
              <a:t>from</a:t>
            </a:r>
            <a:r>
              <a:rPr lang="nl-BE" dirty="0"/>
              <a:t> </a:t>
            </a:r>
            <a:r>
              <a:rPr lang="nl-BE" dirty="0" err="1"/>
              <a:t>the</a:t>
            </a:r>
            <a:r>
              <a:rPr lang="nl-BE" dirty="0"/>
              <a:t> OMC Cultural Heritage of </a:t>
            </a:r>
            <a:r>
              <a:rPr lang="nl-BE" dirty="0" err="1"/>
              <a:t>Sustainable</a:t>
            </a:r>
            <a:r>
              <a:rPr lang="nl-BE" dirty="0"/>
              <a:t> Development, </a:t>
            </a:r>
            <a:r>
              <a:rPr lang="nl-BE" dirty="0" err="1"/>
              <a:t>from</a:t>
            </a:r>
            <a:r>
              <a:rPr lang="nl-BE" dirty="0"/>
              <a:t> CHARTER </a:t>
            </a:r>
            <a:r>
              <a:rPr lang="nl-BE" dirty="0" err="1"/>
              <a:t>and</a:t>
            </a:r>
            <a:r>
              <a:rPr lang="nl-BE" dirty="0"/>
              <a:t> </a:t>
            </a:r>
            <a:r>
              <a:rPr lang="nl-BE" dirty="0" err="1"/>
              <a:t>the</a:t>
            </a:r>
            <a:r>
              <a:rPr lang="nl-BE" dirty="0"/>
              <a:t> Urban Agenda </a:t>
            </a:r>
            <a:r>
              <a:rPr lang="nl-BE" dirty="0" err="1"/>
              <a:t>for</a:t>
            </a:r>
            <a:r>
              <a:rPr lang="nl-BE" dirty="0"/>
              <a:t> </a:t>
            </a:r>
            <a:r>
              <a:rPr lang="nl-BE" dirty="0" err="1"/>
              <a:t>the</a:t>
            </a:r>
            <a:r>
              <a:rPr lang="nl-BE" dirty="0"/>
              <a:t> European Union </a:t>
            </a:r>
            <a:r>
              <a:rPr lang="nl-BE" dirty="0" err="1"/>
              <a:t>and</a:t>
            </a:r>
            <a:r>
              <a:rPr lang="nl-BE" dirty="0"/>
              <a:t> </a:t>
            </a:r>
            <a:r>
              <a:rPr lang="nl-BE" dirty="0" err="1"/>
              <a:t>the</a:t>
            </a:r>
            <a:r>
              <a:rPr lang="nl-BE" dirty="0"/>
              <a:t> OMC Heritage </a:t>
            </a:r>
            <a:r>
              <a:rPr lang="nl-BE" dirty="0" err="1"/>
              <a:t>Resilience</a:t>
            </a:r>
            <a:r>
              <a:rPr lang="nl-BE" dirty="0"/>
              <a:t> </a:t>
            </a:r>
            <a:r>
              <a:rPr lang="nl-BE" dirty="0" err="1"/>
              <a:t>for</a:t>
            </a:r>
            <a:r>
              <a:rPr lang="nl-BE" dirty="0"/>
              <a:t> </a:t>
            </a:r>
            <a:r>
              <a:rPr lang="nl-BE" dirty="0" err="1"/>
              <a:t>climate</a:t>
            </a:r>
            <a:r>
              <a:rPr lang="nl-BE" dirty="0"/>
              <a:t> change. </a:t>
            </a:r>
          </a:p>
          <a:p>
            <a:endParaRPr lang="nl-BE" dirty="0"/>
          </a:p>
          <a:p>
            <a:r>
              <a:rPr lang="nl-BE" dirty="0"/>
              <a:t>Next up was a </a:t>
            </a:r>
            <a:r>
              <a:rPr lang="nl-BE" dirty="0" err="1"/>
              <a:t>thematic</a:t>
            </a:r>
            <a:r>
              <a:rPr lang="nl-BE" dirty="0"/>
              <a:t> </a:t>
            </a:r>
            <a:r>
              <a:rPr lang="nl-BE" dirty="0" err="1"/>
              <a:t>session</a:t>
            </a:r>
            <a:r>
              <a:rPr lang="nl-BE" dirty="0"/>
              <a:t> on </a:t>
            </a:r>
            <a:r>
              <a:rPr lang="nl-BE" dirty="0" err="1"/>
              <a:t>intangible</a:t>
            </a:r>
            <a:r>
              <a:rPr lang="nl-BE" dirty="0"/>
              <a:t> </a:t>
            </a:r>
            <a:r>
              <a:rPr lang="nl-BE" dirty="0" err="1"/>
              <a:t>cultural</a:t>
            </a:r>
            <a:r>
              <a:rPr lang="nl-BE" dirty="0"/>
              <a:t> </a:t>
            </a:r>
            <a:r>
              <a:rPr lang="nl-BE" dirty="0" err="1"/>
              <a:t>heritage</a:t>
            </a:r>
            <a:r>
              <a:rPr lang="nl-BE" dirty="0"/>
              <a:t>, </a:t>
            </a:r>
            <a:r>
              <a:rPr lang="nl-BE" dirty="0" err="1"/>
              <a:t>with</a:t>
            </a:r>
            <a:r>
              <a:rPr lang="nl-BE" dirty="0"/>
              <a:t> </a:t>
            </a:r>
            <a:r>
              <a:rPr lang="nl-BE" dirty="0" err="1"/>
              <a:t>very</a:t>
            </a:r>
            <a:r>
              <a:rPr lang="nl-BE" dirty="0"/>
              <a:t> </a:t>
            </a:r>
            <a:r>
              <a:rPr lang="nl-BE" dirty="0" err="1"/>
              <a:t>interesting</a:t>
            </a:r>
            <a:r>
              <a:rPr lang="nl-BE" dirty="0"/>
              <a:t> </a:t>
            </a:r>
            <a:r>
              <a:rPr lang="nl-BE" dirty="0" err="1"/>
              <a:t>expositions</a:t>
            </a:r>
            <a:r>
              <a:rPr lang="nl-BE" dirty="0"/>
              <a:t> of </a:t>
            </a:r>
            <a:r>
              <a:rPr lang="nl-BE" dirty="0" err="1"/>
              <a:t>intangible</a:t>
            </a:r>
            <a:r>
              <a:rPr lang="nl-BE" dirty="0"/>
              <a:t> </a:t>
            </a:r>
            <a:r>
              <a:rPr lang="nl-BE" dirty="0" err="1"/>
              <a:t>cultural</a:t>
            </a:r>
            <a:r>
              <a:rPr lang="nl-BE" dirty="0"/>
              <a:t> </a:t>
            </a:r>
            <a:r>
              <a:rPr lang="nl-BE" dirty="0" err="1"/>
              <a:t>heritage</a:t>
            </a:r>
            <a:r>
              <a:rPr lang="nl-BE" dirty="0"/>
              <a:t> </a:t>
            </a:r>
            <a:r>
              <a:rPr lang="nl-BE" dirty="0" err="1"/>
              <a:t>and</a:t>
            </a:r>
            <a:r>
              <a:rPr lang="nl-BE" dirty="0"/>
              <a:t> </a:t>
            </a:r>
            <a:r>
              <a:rPr lang="nl-BE" dirty="0" err="1"/>
              <a:t>its</a:t>
            </a:r>
            <a:r>
              <a:rPr lang="nl-BE" dirty="0"/>
              <a:t> </a:t>
            </a:r>
            <a:r>
              <a:rPr lang="nl-BE" dirty="0" err="1"/>
              <a:t>relevance</a:t>
            </a:r>
            <a:r>
              <a:rPr lang="nl-BE" dirty="0"/>
              <a:t> </a:t>
            </a:r>
            <a:r>
              <a:rPr lang="nl-BE" dirty="0" err="1"/>
              <a:t>for</a:t>
            </a:r>
            <a:r>
              <a:rPr lang="nl-BE" dirty="0"/>
              <a:t> </a:t>
            </a:r>
            <a:r>
              <a:rPr lang="nl-BE" dirty="0" err="1"/>
              <a:t>the</a:t>
            </a:r>
            <a:r>
              <a:rPr lang="nl-BE" dirty="0"/>
              <a:t> </a:t>
            </a:r>
            <a:r>
              <a:rPr lang="nl-BE" dirty="0" err="1"/>
              <a:t>conservation</a:t>
            </a:r>
            <a:r>
              <a:rPr lang="nl-BE" dirty="0"/>
              <a:t> of </a:t>
            </a:r>
            <a:r>
              <a:rPr lang="nl-BE" dirty="0" err="1"/>
              <a:t>heritage</a:t>
            </a:r>
            <a:r>
              <a:rPr lang="nl-BE" dirty="0"/>
              <a:t> in </a:t>
            </a:r>
            <a:r>
              <a:rPr lang="nl-BE" dirty="0" err="1"/>
              <a:t>general</a:t>
            </a:r>
            <a:r>
              <a:rPr lang="nl-BE" dirty="0"/>
              <a:t> </a:t>
            </a:r>
            <a:r>
              <a:rPr lang="nl-BE" dirty="0" err="1"/>
              <a:t>and</a:t>
            </a:r>
            <a:r>
              <a:rPr lang="nl-BE" dirty="0"/>
              <a:t> </a:t>
            </a:r>
            <a:r>
              <a:rPr lang="nl-BE" dirty="0" err="1"/>
              <a:t>the</a:t>
            </a:r>
            <a:r>
              <a:rPr lang="nl-BE" dirty="0"/>
              <a:t> teaching </a:t>
            </a:r>
            <a:r>
              <a:rPr lang="nl-BE" dirty="0" err="1"/>
              <a:t>and</a:t>
            </a:r>
            <a:r>
              <a:rPr lang="nl-BE" dirty="0"/>
              <a:t> </a:t>
            </a:r>
            <a:r>
              <a:rPr lang="nl-BE" dirty="0" err="1"/>
              <a:t>learning</a:t>
            </a:r>
            <a:r>
              <a:rPr lang="nl-BE" dirty="0"/>
              <a:t> </a:t>
            </a:r>
            <a:r>
              <a:rPr lang="nl-BE" dirty="0" err="1"/>
              <a:t>with</a:t>
            </a:r>
            <a:r>
              <a:rPr lang="nl-BE" dirty="0"/>
              <a:t> living </a:t>
            </a:r>
            <a:r>
              <a:rPr lang="nl-BE" dirty="0" err="1"/>
              <a:t>heritage</a:t>
            </a:r>
            <a:r>
              <a:rPr lang="nl-BE" dirty="0"/>
              <a:t>, we </a:t>
            </a:r>
            <a:r>
              <a:rPr lang="nl-BE" dirty="0" err="1"/>
              <a:t>learned</a:t>
            </a:r>
            <a:r>
              <a:rPr lang="nl-BE" dirty="0"/>
              <a:t> </a:t>
            </a:r>
            <a:r>
              <a:rPr lang="nl-BE" dirty="0" err="1"/>
              <a:t>about</a:t>
            </a:r>
            <a:r>
              <a:rPr lang="nl-BE" dirty="0"/>
              <a:t> </a:t>
            </a:r>
            <a:r>
              <a:rPr lang="nl-BE" dirty="0" err="1"/>
              <a:t>the</a:t>
            </a:r>
            <a:r>
              <a:rPr lang="nl-BE" dirty="0"/>
              <a:t> </a:t>
            </a:r>
            <a:r>
              <a:rPr lang="nl-BE" dirty="0" err="1"/>
              <a:t>networks</a:t>
            </a:r>
            <a:r>
              <a:rPr lang="nl-BE" dirty="0"/>
              <a:t> </a:t>
            </a:r>
            <a:r>
              <a:rPr lang="nl-BE" dirty="0" err="1"/>
              <a:t>for</a:t>
            </a:r>
            <a:r>
              <a:rPr lang="nl-BE" dirty="0"/>
              <a:t> </a:t>
            </a:r>
            <a:r>
              <a:rPr lang="nl-BE" dirty="0" err="1"/>
              <a:t>intangible</a:t>
            </a:r>
            <a:r>
              <a:rPr lang="nl-BE" dirty="0"/>
              <a:t> </a:t>
            </a:r>
            <a:r>
              <a:rPr lang="nl-BE" dirty="0" err="1"/>
              <a:t>cultural</a:t>
            </a:r>
            <a:r>
              <a:rPr lang="nl-BE" dirty="0"/>
              <a:t> </a:t>
            </a:r>
            <a:r>
              <a:rPr lang="nl-BE" dirty="0" err="1"/>
              <a:t>heritage</a:t>
            </a:r>
            <a:r>
              <a:rPr lang="nl-BE" dirty="0"/>
              <a:t> </a:t>
            </a:r>
            <a:r>
              <a:rPr lang="nl-BE" dirty="0" err="1"/>
              <a:t>which</a:t>
            </a:r>
            <a:r>
              <a:rPr lang="nl-BE" dirty="0"/>
              <a:t> </a:t>
            </a:r>
            <a:r>
              <a:rPr lang="nl-BE" dirty="0" err="1"/>
              <a:t>were</a:t>
            </a:r>
            <a:r>
              <a:rPr lang="nl-BE" dirty="0"/>
              <a:t> </a:t>
            </a:r>
            <a:r>
              <a:rPr lang="nl-BE" dirty="0" err="1"/>
              <a:t>being</a:t>
            </a:r>
            <a:r>
              <a:rPr lang="nl-BE" dirty="0"/>
              <a:t> set up </a:t>
            </a:r>
            <a:r>
              <a:rPr lang="nl-BE" dirty="0" err="1"/>
              <a:t>and</a:t>
            </a:r>
            <a:r>
              <a:rPr lang="nl-BE" dirty="0"/>
              <a:t> </a:t>
            </a:r>
            <a:r>
              <a:rPr lang="nl-BE" dirty="0" err="1"/>
              <a:t>the</a:t>
            </a:r>
            <a:r>
              <a:rPr lang="nl-BE" dirty="0"/>
              <a:t> </a:t>
            </a:r>
            <a:r>
              <a:rPr lang="nl-BE" dirty="0" err="1"/>
              <a:t>current</a:t>
            </a:r>
            <a:r>
              <a:rPr lang="nl-BE" dirty="0"/>
              <a:t> European policy </a:t>
            </a:r>
            <a:r>
              <a:rPr lang="nl-BE" dirty="0" err="1"/>
              <a:t>concerning</a:t>
            </a:r>
            <a:r>
              <a:rPr lang="nl-BE" dirty="0"/>
              <a:t> </a:t>
            </a:r>
            <a:r>
              <a:rPr lang="nl-BE" dirty="0" err="1"/>
              <a:t>intangible</a:t>
            </a:r>
            <a:r>
              <a:rPr lang="nl-BE" dirty="0"/>
              <a:t> </a:t>
            </a:r>
            <a:r>
              <a:rPr lang="nl-BE" dirty="0" err="1"/>
              <a:t>cultural</a:t>
            </a:r>
            <a:r>
              <a:rPr lang="nl-BE" dirty="0"/>
              <a:t> </a:t>
            </a:r>
            <a:r>
              <a:rPr lang="nl-BE" dirty="0" err="1"/>
              <a:t>heritage</a:t>
            </a:r>
            <a:r>
              <a:rPr lang="nl-BE" dirty="0"/>
              <a:t>.</a:t>
            </a:r>
          </a:p>
          <a:p>
            <a:endParaRPr lang="nl-BE" dirty="0"/>
          </a:p>
          <a:p>
            <a:r>
              <a:rPr lang="nl-BE" dirty="0" err="1"/>
              <a:t>Lastly</a:t>
            </a:r>
            <a:r>
              <a:rPr lang="nl-BE" dirty="0"/>
              <a:t>, we had </a:t>
            </a:r>
            <a:r>
              <a:rPr lang="nl-BE" dirty="0" err="1"/>
              <a:t>our</a:t>
            </a:r>
            <a:r>
              <a:rPr lang="nl-BE" dirty="0"/>
              <a:t> </a:t>
            </a:r>
            <a:r>
              <a:rPr lang="nl-BE" dirty="0" err="1"/>
              <a:t>observers</a:t>
            </a:r>
            <a:r>
              <a:rPr lang="nl-BE" dirty="0"/>
              <a:t> </a:t>
            </a:r>
            <a:r>
              <a:rPr lang="nl-BE" dirty="0" err="1"/>
              <a:t>and</a:t>
            </a:r>
            <a:r>
              <a:rPr lang="nl-BE" dirty="0"/>
              <a:t> </a:t>
            </a:r>
            <a:r>
              <a:rPr lang="nl-BE" dirty="0" err="1"/>
              <a:t>associated</a:t>
            </a:r>
            <a:r>
              <a:rPr lang="nl-BE" dirty="0"/>
              <a:t> members </a:t>
            </a:r>
            <a:r>
              <a:rPr lang="nl-BE" dirty="0" err="1"/>
              <a:t>with</a:t>
            </a:r>
            <a:r>
              <a:rPr lang="nl-BE" dirty="0"/>
              <a:t> </a:t>
            </a:r>
            <a:r>
              <a:rPr lang="nl-BE" dirty="0" err="1"/>
              <a:t>us</a:t>
            </a:r>
            <a:r>
              <a:rPr lang="nl-BE" dirty="0"/>
              <a:t>. </a:t>
            </a:r>
            <a:r>
              <a:rPr lang="nl-BE" dirty="0" err="1"/>
              <a:t>They</a:t>
            </a:r>
            <a:r>
              <a:rPr lang="nl-BE" dirty="0"/>
              <a:t> </a:t>
            </a:r>
            <a:r>
              <a:rPr lang="nl-BE" dirty="0" err="1"/>
              <a:t>inspired</a:t>
            </a:r>
            <a:r>
              <a:rPr lang="nl-BE" dirty="0"/>
              <a:t> </a:t>
            </a:r>
            <a:r>
              <a:rPr lang="nl-BE" dirty="0" err="1"/>
              <a:t>us</a:t>
            </a:r>
            <a:r>
              <a:rPr lang="nl-BE" dirty="0"/>
              <a:t> </a:t>
            </a:r>
            <a:r>
              <a:rPr lang="nl-BE" dirty="0" err="1"/>
              <a:t>with</a:t>
            </a:r>
            <a:r>
              <a:rPr lang="nl-BE" dirty="0"/>
              <a:t> </a:t>
            </a:r>
            <a:r>
              <a:rPr lang="nl-BE" dirty="0" err="1"/>
              <a:t>their</a:t>
            </a:r>
            <a:r>
              <a:rPr lang="nl-BE" dirty="0"/>
              <a:t> </a:t>
            </a:r>
            <a:r>
              <a:rPr lang="nl-BE" dirty="0" err="1"/>
              <a:t>wide</a:t>
            </a:r>
            <a:r>
              <a:rPr lang="nl-BE" dirty="0"/>
              <a:t> array of </a:t>
            </a:r>
            <a:r>
              <a:rPr lang="nl-BE" dirty="0" err="1"/>
              <a:t>themes</a:t>
            </a:r>
            <a:r>
              <a:rPr lang="nl-BE" dirty="0"/>
              <a:t> </a:t>
            </a:r>
            <a:r>
              <a:rPr lang="nl-BE" dirty="0" err="1"/>
              <a:t>they’re</a:t>
            </a:r>
            <a:r>
              <a:rPr lang="nl-BE" dirty="0"/>
              <a:t> </a:t>
            </a:r>
            <a:r>
              <a:rPr lang="nl-BE" dirty="0" err="1"/>
              <a:t>working</a:t>
            </a:r>
            <a:r>
              <a:rPr lang="nl-BE" dirty="0"/>
              <a:t> in, </a:t>
            </a:r>
            <a:r>
              <a:rPr lang="nl-BE" dirty="0" err="1"/>
              <a:t>such</a:t>
            </a:r>
            <a:r>
              <a:rPr lang="nl-BE" dirty="0"/>
              <a:t> as NEMO </a:t>
            </a:r>
            <a:r>
              <a:rPr lang="nl-BE" dirty="0" err="1"/>
              <a:t>for</a:t>
            </a:r>
            <a:r>
              <a:rPr lang="nl-BE" dirty="0"/>
              <a:t> </a:t>
            </a:r>
            <a:r>
              <a:rPr lang="nl-BE" dirty="0" err="1"/>
              <a:t>the</a:t>
            </a:r>
            <a:r>
              <a:rPr lang="nl-BE" dirty="0"/>
              <a:t> museum sector, EFAITH </a:t>
            </a:r>
            <a:r>
              <a:rPr lang="nl-BE" dirty="0" err="1"/>
              <a:t>with</a:t>
            </a:r>
            <a:r>
              <a:rPr lang="nl-BE" dirty="0"/>
              <a:t> </a:t>
            </a:r>
            <a:r>
              <a:rPr lang="nl-BE" dirty="0" err="1"/>
              <a:t>their</a:t>
            </a:r>
            <a:r>
              <a:rPr lang="nl-BE" dirty="0"/>
              <a:t> exposé on </a:t>
            </a:r>
            <a:r>
              <a:rPr lang="nl-BE" dirty="0" err="1"/>
              <a:t>the</a:t>
            </a:r>
            <a:r>
              <a:rPr lang="nl-BE" dirty="0"/>
              <a:t> European </a:t>
            </a:r>
            <a:r>
              <a:rPr lang="nl-BE" dirty="0" err="1"/>
              <a:t>Year</a:t>
            </a:r>
            <a:r>
              <a:rPr lang="nl-BE" dirty="0"/>
              <a:t> of Rail, </a:t>
            </a:r>
            <a:r>
              <a:rPr lang="nl-BE" dirty="0" err="1"/>
              <a:t>the</a:t>
            </a:r>
            <a:r>
              <a:rPr lang="nl-BE" dirty="0"/>
              <a:t> World Heritage </a:t>
            </a:r>
            <a:r>
              <a:rPr lang="nl-BE" dirty="0" err="1"/>
              <a:t>Comittee</a:t>
            </a:r>
            <a:r>
              <a:rPr lang="nl-BE" dirty="0"/>
              <a:t>, Europa </a:t>
            </a:r>
            <a:r>
              <a:rPr lang="nl-BE" dirty="0" err="1"/>
              <a:t>Nostra</a:t>
            </a:r>
            <a:r>
              <a:rPr lang="nl-BE" dirty="0"/>
              <a:t> </a:t>
            </a:r>
            <a:r>
              <a:rPr lang="nl-BE" dirty="0" err="1"/>
              <a:t>and</a:t>
            </a:r>
            <a:r>
              <a:rPr lang="nl-BE" dirty="0"/>
              <a:t> </a:t>
            </a:r>
            <a:r>
              <a:rPr lang="nl-BE" dirty="0" err="1"/>
              <a:t>their</a:t>
            </a:r>
            <a:r>
              <a:rPr lang="nl-BE" dirty="0"/>
              <a:t> Green Paper, </a:t>
            </a:r>
            <a:r>
              <a:rPr lang="nl-BE" dirty="0" err="1"/>
              <a:t>the</a:t>
            </a:r>
            <a:r>
              <a:rPr lang="nl-BE" dirty="0"/>
              <a:t> CDCPP </a:t>
            </a:r>
            <a:r>
              <a:rPr lang="nl-BE" dirty="0" err="1"/>
              <a:t>and</a:t>
            </a:r>
            <a:r>
              <a:rPr lang="nl-BE" dirty="0"/>
              <a:t> </a:t>
            </a:r>
            <a:r>
              <a:rPr lang="nl-BE" dirty="0" err="1"/>
              <a:t>their</a:t>
            </a:r>
            <a:r>
              <a:rPr lang="nl-BE" dirty="0"/>
              <a:t> </a:t>
            </a:r>
            <a:r>
              <a:rPr lang="nl-BE" dirty="0" err="1"/>
              <a:t>priorities</a:t>
            </a:r>
            <a:r>
              <a:rPr lang="nl-BE" dirty="0"/>
              <a:t> </a:t>
            </a:r>
            <a:r>
              <a:rPr lang="nl-BE" dirty="0" err="1"/>
              <a:t>and</a:t>
            </a:r>
            <a:r>
              <a:rPr lang="nl-BE" dirty="0"/>
              <a:t> </a:t>
            </a:r>
            <a:r>
              <a:rPr lang="nl-BE" dirty="0" err="1"/>
              <a:t>so</a:t>
            </a:r>
            <a:r>
              <a:rPr lang="nl-BE" dirty="0"/>
              <a:t> on. </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98008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To</a:t>
            </a:r>
            <a:r>
              <a:rPr lang="nl-BE" dirty="0"/>
              <a:t> </a:t>
            </a:r>
            <a:r>
              <a:rPr lang="nl-BE" dirty="0" err="1"/>
              <a:t>wrap</a:t>
            </a:r>
            <a:r>
              <a:rPr lang="nl-BE" dirty="0"/>
              <a:t> up, </a:t>
            </a:r>
            <a:r>
              <a:rPr lang="nl-BE" dirty="0" err="1"/>
              <a:t>I’d</a:t>
            </a:r>
            <a:r>
              <a:rPr lang="nl-BE" dirty="0"/>
              <a:t> like </a:t>
            </a:r>
            <a:r>
              <a:rPr lang="nl-BE" dirty="0" err="1"/>
              <a:t>to</a:t>
            </a:r>
            <a:r>
              <a:rPr lang="nl-BE" dirty="0"/>
              <a:t> point out </a:t>
            </a:r>
            <a:r>
              <a:rPr lang="nl-BE" dirty="0" err="1"/>
              <a:t>three</a:t>
            </a:r>
            <a:r>
              <a:rPr lang="nl-BE" dirty="0"/>
              <a:t> </a:t>
            </a:r>
            <a:r>
              <a:rPr lang="nl-BE" dirty="0" err="1"/>
              <a:t>things</a:t>
            </a:r>
            <a:r>
              <a:rPr lang="nl-BE" dirty="0"/>
              <a:t>: a </a:t>
            </a:r>
            <a:r>
              <a:rPr lang="nl-BE" dirty="0" err="1"/>
              <a:t>continuing</a:t>
            </a:r>
            <a:r>
              <a:rPr lang="nl-BE" dirty="0"/>
              <a:t> </a:t>
            </a:r>
            <a:r>
              <a:rPr lang="nl-BE" dirty="0" err="1"/>
              <a:t>theme</a:t>
            </a:r>
            <a:r>
              <a:rPr lang="nl-BE" dirty="0"/>
              <a:t> </a:t>
            </a:r>
            <a:r>
              <a:rPr lang="nl-BE" dirty="0" err="1"/>
              <a:t>that</a:t>
            </a:r>
            <a:r>
              <a:rPr lang="nl-BE" dirty="0"/>
              <a:t> </a:t>
            </a:r>
            <a:r>
              <a:rPr lang="nl-BE" dirty="0" err="1"/>
              <a:t>promises</a:t>
            </a:r>
            <a:r>
              <a:rPr lang="nl-BE" dirty="0"/>
              <a:t> </a:t>
            </a:r>
            <a:r>
              <a:rPr lang="nl-BE" dirty="0" err="1"/>
              <a:t>to</a:t>
            </a:r>
            <a:r>
              <a:rPr lang="nl-BE" dirty="0"/>
              <a:t> </a:t>
            </a:r>
            <a:r>
              <a:rPr lang="nl-BE" dirty="0" err="1"/>
              <a:t>be</a:t>
            </a:r>
            <a:r>
              <a:rPr lang="nl-BE" dirty="0"/>
              <a:t> </a:t>
            </a:r>
            <a:r>
              <a:rPr lang="nl-BE" dirty="0" err="1"/>
              <a:t>very</a:t>
            </a:r>
            <a:r>
              <a:rPr lang="nl-BE" dirty="0"/>
              <a:t> </a:t>
            </a:r>
            <a:r>
              <a:rPr lang="nl-BE" dirty="0" err="1"/>
              <a:t>exciting</a:t>
            </a:r>
            <a:r>
              <a:rPr lang="nl-BE" dirty="0"/>
              <a:t> </a:t>
            </a:r>
            <a:r>
              <a:rPr lang="nl-BE" dirty="0" err="1"/>
              <a:t>to</a:t>
            </a:r>
            <a:r>
              <a:rPr lang="nl-BE" dirty="0"/>
              <a:t> follow </a:t>
            </a:r>
            <a:r>
              <a:rPr lang="nl-BE" dirty="0" err="1"/>
              <a:t>this</a:t>
            </a:r>
            <a:r>
              <a:rPr lang="nl-BE" dirty="0"/>
              <a:t> </a:t>
            </a:r>
            <a:r>
              <a:rPr lang="nl-BE" dirty="0" err="1"/>
              <a:t>autumn</a:t>
            </a:r>
            <a:r>
              <a:rPr lang="nl-BE" dirty="0"/>
              <a:t>, a new </a:t>
            </a:r>
            <a:r>
              <a:rPr lang="nl-BE" dirty="0" err="1"/>
              <a:t>initiative</a:t>
            </a:r>
            <a:r>
              <a:rPr lang="nl-BE" dirty="0"/>
              <a:t> </a:t>
            </a:r>
            <a:r>
              <a:rPr lang="nl-BE" dirty="0" err="1"/>
              <a:t>that</a:t>
            </a:r>
            <a:r>
              <a:rPr lang="nl-BE" dirty="0"/>
              <a:t> we </a:t>
            </a:r>
            <a:r>
              <a:rPr lang="nl-BE" dirty="0" err="1"/>
              <a:t>should</a:t>
            </a:r>
            <a:r>
              <a:rPr lang="nl-BE" dirty="0"/>
              <a:t> look </a:t>
            </a:r>
            <a:r>
              <a:rPr lang="nl-BE" dirty="0" err="1"/>
              <a:t>into</a:t>
            </a:r>
            <a:r>
              <a:rPr lang="nl-BE" dirty="0"/>
              <a:t> </a:t>
            </a:r>
            <a:r>
              <a:rPr lang="nl-BE" dirty="0" err="1"/>
              <a:t>and</a:t>
            </a:r>
            <a:r>
              <a:rPr lang="nl-BE" dirty="0"/>
              <a:t> </a:t>
            </a:r>
            <a:r>
              <a:rPr lang="nl-BE" dirty="0" err="1"/>
              <a:t>an</a:t>
            </a:r>
            <a:r>
              <a:rPr lang="nl-BE" dirty="0"/>
              <a:t> event </a:t>
            </a:r>
            <a:r>
              <a:rPr lang="nl-BE" dirty="0" err="1"/>
              <a:t>that</a:t>
            </a:r>
            <a:r>
              <a:rPr lang="nl-BE" dirty="0"/>
              <a:t> a lot of </a:t>
            </a:r>
            <a:r>
              <a:rPr lang="nl-BE" dirty="0" err="1"/>
              <a:t>people</a:t>
            </a:r>
            <a:r>
              <a:rPr lang="nl-BE" dirty="0"/>
              <a:t> </a:t>
            </a:r>
            <a:r>
              <a:rPr lang="nl-BE" dirty="0" err="1"/>
              <a:t>will</a:t>
            </a:r>
            <a:r>
              <a:rPr lang="nl-BE" dirty="0"/>
              <a:t> </a:t>
            </a:r>
            <a:r>
              <a:rPr lang="nl-BE" dirty="0" err="1"/>
              <a:t>find</a:t>
            </a:r>
            <a:r>
              <a:rPr lang="nl-BE" dirty="0"/>
              <a:t> </a:t>
            </a:r>
            <a:r>
              <a:rPr lang="nl-BE" dirty="0" err="1"/>
              <a:t>interesting</a:t>
            </a:r>
            <a:r>
              <a:rPr lang="nl-BE" dirty="0"/>
              <a:t> </a:t>
            </a:r>
            <a:r>
              <a:rPr lang="nl-BE" dirty="0" err="1"/>
              <a:t>to</a:t>
            </a:r>
            <a:r>
              <a:rPr lang="nl-BE" dirty="0"/>
              <a:t> follow. </a:t>
            </a:r>
          </a:p>
          <a:p>
            <a:endParaRPr lang="nl-BE" dirty="0"/>
          </a:p>
          <a:p>
            <a:r>
              <a:rPr lang="nl-BE" dirty="0" err="1"/>
              <a:t>To</a:t>
            </a:r>
            <a:r>
              <a:rPr lang="nl-BE" dirty="0"/>
              <a:t> start; </a:t>
            </a:r>
            <a:r>
              <a:rPr lang="nl-BE" dirty="0" err="1"/>
              <a:t>the</a:t>
            </a:r>
            <a:r>
              <a:rPr lang="nl-BE" dirty="0"/>
              <a:t> European </a:t>
            </a:r>
            <a:r>
              <a:rPr lang="nl-BE" dirty="0" err="1"/>
              <a:t>Year</a:t>
            </a:r>
            <a:r>
              <a:rPr lang="nl-BE" dirty="0"/>
              <a:t> of Rail is in full </a:t>
            </a:r>
            <a:r>
              <a:rPr lang="nl-BE" dirty="0" err="1"/>
              <a:t>movement</a:t>
            </a:r>
            <a:r>
              <a:rPr lang="nl-BE" dirty="0"/>
              <a:t>. </a:t>
            </a:r>
            <a:r>
              <a:rPr lang="nl-BE" dirty="0" err="1"/>
              <a:t>Our</a:t>
            </a:r>
            <a:r>
              <a:rPr lang="nl-BE" dirty="0"/>
              <a:t> </a:t>
            </a:r>
            <a:r>
              <a:rPr lang="nl-BE" dirty="0" err="1"/>
              <a:t>Connecting</a:t>
            </a:r>
            <a:r>
              <a:rPr lang="nl-BE" dirty="0"/>
              <a:t> Europe Express </a:t>
            </a:r>
            <a:r>
              <a:rPr lang="nl-BE" dirty="0" err="1"/>
              <a:t>which</a:t>
            </a:r>
            <a:r>
              <a:rPr lang="nl-BE" dirty="0"/>
              <a:t> </a:t>
            </a:r>
            <a:r>
              <a:rPr lang="nl-BE" dirty="0" err="1"/>
              <a:t>connects</a:t>
            </a:r>
            <a:r>
              <a:rPr lang="nl-BE" dirty="0"/>
              <a:t> Lisbon </a:t>
            </a:r>
            <a:r>
              <a:rPr lang="nl-BE" dirty="0" err="1"/>
              <a:t>with</a:t>
            </a:r>
            <a:r>
              <a:rPr lang="nl-BE" dirty="0"/>
              <a:t> Paris </a:t>
            </a:r>
            <a:r>
              <a:rPr lang="nl-BE" dirty="0" err="1"/>
              <a:t>and</a:t>
            </a:r>
            <a:r>
              <a:rPr lang="nl-BE" dirty="0"/>
              <a:t> at </a:t>
            </a:r>
            <a:r>
              <a:rPr lang="nl-BE" dirty="0" err="1"/>
              <a:t>the</a:t>
            </a:r>
            <a:r>
              <a:rPr lang="nl-BE" dirty="0"/>
              <a:t> moment is in Bratislava, Slovakia is </a:t>
            </a:r>
            <a:r>
              <a:rPr lang="nl-BE" dirty="0" err="1"/>
              <a:t>one</a:t>
            </a:r>
            <a:r>
              <a:rPr lang="nl-BE" dirty="0"/>
              <a:t> of </a:t>
            </a:r>
            <a:r>
              <a:rPr lang="nl-BE" dirty="0" err="1"/>
              <a:t>the</a:t>
            </a:r>
            <a:r>
              <a:rPr lang="nl-BE" dirty="0"/>
              <a:t> big events (at </a:t>
            </a:r>
            <a:r>
              <a:rPr lang="nl-BE" dirty="0" err="1"/>
              <a:t>least</a:t>
            </a:r>
            <a:r>
              <a:rPr lang="nl-BE" dirty="0"/>
              <a:t> </a:t>
            </a:r>
            <a:r>
              <a:rPr lang="nl-BE" dirty="0" err="1"/>
              <a:t>for</a:t>
            </a:r>
            <a:r>
              <a:rPr lang="nl-BE" dirty="0"/>
              <a:t> </a:t>
            </a:r>
            <a:r>
              <a:rPr lang="nl-BE" dirty="0" err="1"/>
              <a:t>us</a:t>
            </a:r>
            <a:r>
              <a:rPr lang="nl-BE" dirty="0"/>
              <a:t>, policy makers </a:t>
            </a:r>
            <a:r>
              <a:rPr lang="nl-BE" dirty="0" err="1"/>
              <a:t>and</a:t>
            </a:r>
            <a:r>
              <a:rPr lang="nl-BE" dirty="0"/>
              <a:t> experts). </a:t>
            </a:r>
            <a:r>
              <a:rPr lang="nl-BE" dirty="0" err="1"/>
              <a:t>Besides</a:t>
            </a:r>
            <a:r>
              <a:rPr lang="nl-BE" dirty="0"/>
              <a:t> </a:t>
            </a:r>
            <a:r>
              <a:rPr lang="nl-BE" dirty="0" err="1"/>
              <a:t>that</a:t>
            </a:r>
            <a:r>
              <a:rPr lang="nl-BE" dirty="0"/>
              <a:t> </a:t>
            </a:r>
            <a:r>
              <a:rPr lang="nl-BE" dirty="0" err="1"/>
              <a:t>there</a:t>
            </a:r>
            <a:r>
              <a:rPr lang="nl-BE" dirty="0"/>
              <a:t> are </a:t>
            </a:r>
            <a:r>
              <a:rPr lang="nl-BE" dirty="0" err="1"/>
              <a:t>the</a:t>
            </a:r>
            <a:r>
              <a:rPr lang="nl-BE" dirty="0"/>
              <a:t> European Heritage Days next weekend </a:t>
            </a:r>
            <a:r>
              <a:rPr lang="nl-BE" dirty="0" err="1"/>
              <a:t>which</a:t>
            </a:r>
            <a:r>
              <a:rPr lang="nl-BE" dirty="0"/>
              <a:t> </a:t>
            </a:r>
            <a:r>
              <a:rPr lang="nl-BE" dirty="0" err="1"/>
              <a:t>includes</a:t>
            </a:r>
            <a:r>
              <a:rPr lang="nl-BE" dirty="0"/>
              <a:t> a lot of rail-</a:t>
            </a:r>
            <a:r>
              <a:rPr lang="nl-BE" dirty="0" err="1"/>
              <a:t>based</a:t>
            </a:r>
            <a:r>
              <a:rPr lang="nl-BE" dirty="0"/>
              <a:t> </a:t>
            </a:r>
            <a:r>
              <a:rPr lang="nl-BE" dirty="0" err="1"/>
              <a:t>activities</a:t>
            </a:r>
            <a:r>
              <a:rPr lang="nl-BE" dirty="0"/>
              <a:t>. </a:t>
            </a:r>
            <a:r>
              <a:rPr lang="nl-BE" dirty="0" err="1"/>
              <a:t>To</a:t>
            </a:r>
            <a:r>
              <a:rPr lang="nl-BE" dirty="0"/>
              <a:t> </a:t>
            </a:r>
            <a:r>
              <a:rPr lang="nl-BE" dirty="0" err="1"/>
              <a:t>conclude</a:t>
            </a:r>
            <a:r>
              <a:rPr lang="nl-BE" dirty="0"/>
              <a:t> </a:t>
            </a:r>
            <a:r>
              <a:rPr lang="nl-BE" dirty="0" err="1"/>
              <a:t>there</a:t>
            </a:r>
            <a:r>
              <a:rPr lang="nl-BE" dirty="0"/>
              <a:t> is </a:t>
            </a:r>
            <a:r>
              <a:rPr lang="nl-BE" dirty="0" err="1"/>
              <a:t>the</a:t>
            </a:r>
            <a:r>
              <a:rPr lang="nl-BE" dirty="0"/>
              <a:t> bi-</a:t>
            </a:r>
            <a:r>
              <a:rPr lang="nl-BE" dirty="0" err="1"/>
              <a:t>annual</a:t>
            </a:r>
            <a:r>
              <a:rPr lang="nl-BE" dirty="0"/>
              <a:t> </a:t>
            </a:r>
            <a:r>
              <a:rPr lang="nl-BE" dirty="0" err="1"/>
              <a:t>cultural</a:t>
            </a:r>
            <a:r>
              <a:rPr lang="nl-BE" dirty="0"/>
              <a:t> event of </a:t>
            </a:r>
            <a:r>
              <a:rPr lang="nl-BE" dirty="0" err="1"/>
              <a:t>Europalia</a:t>
            </a:r>
            <a:r>
              <a:rPr lang="nl-BE" dirty="0"/>
              <a:t> in Brussels, </a:t>
            </a:r>
            <a:r>
              <a:rPr lang="nl-BE" dirty="0" err="1"/>
              <a:t>also</a:t>
            </a:r>
            <a:r>
              <a:rPr lang="nl-BE" dirty="0"/>
              <a:t> </a:t>
            </a:r>
            <a:r>
              <a:rPr lang="nl-BE" dirty="0" err="1"/>
              <a:t>dedicated</a:t>
            </a:r>
            <a:r>
              <a:rPr lang="nl-BE" dirty="0"/>
              <a:t> </a:t>
            </a:r>
            <a:r>
              <a:rPr lang="nl-BE" dirty="0" err="1"/>
              <a:t>to</a:t>
            </a:r>
            <a:r>
              <a:rPr lang="nl-BE" dirty="0"/>
              <a:t> rail </a:t>
            </a:r>
            <a:r>
              <a:rPr lang="nl-BE" dirty="0" err="1"/>
              <a:t>and</a:t>
            </a:r>
            <a:r>
              <a:rPr lang="nl-BE" dirty="0"/>
              <a:t> </a:t>
            </a:r>
            <a:r>
              <a:rPr lang="nl-BE" dirty="0" err="1"/>
              <a:t>railways</a:t>
            </a:r>
            <a:r>
              <a:rPr lang="nl-BE" dirty="0"/>
              <a:t> </a:t>
            </a:r>
            <a:r>
              <a:rPr lang="nl-BE" dirty="0" err="1"/>
              <a:t>this</a:t>
            </a:r>
            <a:r>
              <a:rPr lang="nl-BE" dirty="0"/>
              <a:t> </a:t>
            </a:r>
            <a:r>
              <a:rPr lang="nl-BE" dirty="0" err="1"/>
              <a:t>year</a:t>
            </a:r>
            <a:r>
              <a:rPr lang="nl-BE" dirty="0"/>
              <a:t>.</a:t>
            </a:r>
          </a:p>
          <a:p>
            <a:endParaRPr lang="nl-BE" dirty="0"/>
          </a:p>
          <a:p>
            <a:r>
              <a:rPr lang="nl-BE" dirty="0" err="1"/>
              <a:t>Also</a:t>
            </a:r>
            <a:r>
              <a:rPr lang="nl-BE" dirty="0"/>
              <a:t> </a:t>
            </a:r>
            <a:r>
              <a:rPr lang="nl-BE" dirty="0" err="1"/>
              <a:t>something</a:t>
            </a:r>
            <a:r>
              <a:rPr lang="nl-BE" dirty="0"/>
              <a:t> </a:t>
            </a:r>
            <a:r>
              <a:rPr lang="nl-BE" dirty="0" err="1"/>
              <a:t>worth</a:t>
            </a:r>
            <a:r>
              <a:rPr lang="nl-BE" dirty="0"/>
              <a:t> </a:t>
            </a:r>
            <a:r>
              <a:rPr lang="nl-BE" dirty="0" err="1"/>
              <a:t>mentioning</a:t>
            </a:r>
            <a:r>
              <a:rPr lang="nl-BE" dirty="0"/>
              <a:t> are </a:t>
            </a:r>
            <a:r>
              <a:rPr lang="nl-BE" dirty="0" err="1"/>
              <a:t>the</a:t>
            </a:r>
            <a:r>
              <a:rPr lang="nl-BE" dirty="0"/>
              <a:t> draft council </a:t>
            </a:r>
            <a:r>
              <a:rPr lang="nl-BE" dirty="0" err="1"/>
              <a:t>conclusions</a:t>
            </a:r>
            <a:r>
              <a:rPr lang="nl-BE" dirty="0"/>
              <a:t> on high </a:t>
            </a:r>
            <a:r>
              <a:rPr lang="nl-BE" dirty="0" err="1"/>
              <a:t>quality</a:t>
            </a:r>
            <a:r>
              <a:rPr lang="nl-BE" dirty="0"/>
              <a:t> </a:t>
            </a:r>
            <a:r>
              <a:rPr lang="nl-BE" dirty="0" err="1"/>
              <a:t>architecture</a:t>
            </a:r>
            <a:r>
              <a:rPr lang="nl-BE" dirty="0"/>
              <a:t> </a:t>
            </a:r>
            <a:r>
              <a:rPr lang="nl-BE" dirty="0" err="1"/>
              <a:t>and</a:t>
            </a:r>
            <a:r>
              <a:rPr lang="nl-BE" dirty="0"/>
              <a:t> built environment as </a:t>
            </a:r>
            <a:r>
              <a:rPr lang="nl-BE" dirty="0" err="1"/>
              <a:t>key</a:t>
            </a:r>
            <a:r>
              <a:rPr lang="nl-BE" dirty="0"/>
              <a:t> </a:t>
            </a:r>
            <a:r>
              <a:rPr lang="nl-BE" dirty="0" err="1"/>
              <a:t>elements</a:t>
            </a:r>
            <a:r>
              <a:rPr lang="nl-BE" dirty="0"/>
              <a:t> of </a:t>
            </a:r>
            <a:r>
              <a:rPr lang="nl-BE" dirty="0" err="1"/>
              <a:t>the</a:t>
            </a:r>
            <a:r>
              <a:rPr lang="nl-BE" dirty="0"/>
              <a:t> New European Bauhaus, </a:t>
            </a:r>
            <a:r>
              <a:rPr lang="nl-BE" dirty="0" err="1"/>
              <a:t>which</a:t>
            </a:r>
            <a:r>
              <a:rPr lang="nl-BE" dirty="0"/>
              <a:t> are </a:t>
            </a:r>
            <a:r>
              <a:rPr lang="nl-BE" dirty="0" err="1"/>
              <a:t>getting</a:t>
            </a:r>
            <a:r>
              <a:rPr lang="nl-BE" dirty="0"/>
              <a:t> sent out these </a:t>
            </a:r>
            <a:r>
              <a:rPr lang="nl-BE" dirty="0" err="1"/>
              <a:t>days</a:t>
            </a:r>
            <a:r>
              <a:rPr lang="nl-BE" dirty="0"/>
              <a:t>.</a:t>
            </a:r>
          </a:p>
          <a:p>
            <a:endParaRPr lang="nl-BE" dirty="0"/>
          </a:p>
          <a:p>
            <a:r>
              <a:rPr lang="nl-BE" dirty="0"/>
              <a:t>A new </a:t>
            </a:r>
            <a:r>
              <a:rPr lang="nl-BE" dirty="0" err="1"/>
              <a:t>initiative</a:t>
            </a:r>
            <a:r>
              <a:rPr lang="nl-BE" dirty="0"/>
              <a:t> we </a:t>
            </a:r>
            <a:r>
              <a:rPr lang="nl-BE" dirty="0" err="1"/>
              <a:t>caught</a:t>
            </a:r>
            <a:r>
              <a:rPr lang="nl-BE" dirty="0"/>
              <a:t> wind of, is </a:t>
            </a:r>
            <a:r>
              <a:rPr lang="nl-BE" dirty="0" err="1"/>
              <a:t>the</a:t>
            </a:r>
            <a:r>
              <a:rPr lang="nl-BE" dirty="0"/>
              <a:t> </a:t>
            </a:r>
            <a:r>
              <a:rPr lang="nl-BE" i="1" dirty="0" err="1"/>
              <a:t>Friends</a:t>
            </a:r>
            <a:r>
              <a:rPr lang="nl-BE" i="1" dirty="0"/>
              <a:t> of Cultural Heritage Group</a:t>
            </a:r>
            <a:r>
              <a:rPr lang="nl-BE" i="0" u="none" dirty="0"/>
              <a:t>, a </a:t>
            </a:r>
            <a:r>
              <a:rPr lang="nl-BE" i="0" u="none" dirty="0" err="1"/>
              <a:t>Hungarian</a:t>
            </a:r>
            <a:r>
              <a:rPr lang="nl-BE" i="0" u="none" dirty="0"/>
              <a:t> project stemming out of </a:t>
            </a:r>
            <a:r>
              <a:rPr lang="nl-BE" i="0" u="none" dirty="0" err="1"/>
              <a:t>the</a:t>
            </a:r>
            <a:r>
              <a:rPr lang="nl-BE" i="0" u="none" dirty="0"/>
              <a:t> EU Approach </a:t>
            </a:r>
            <a:r>
              <a:rPr lang="nl-BE" i="0" u="none" dirty="0" err="1"/>
              <a:t>to</a:t>
            </a:r>
            <a:r>
              <a:rPr lang="nl-BE" i="0" u="none" dirty="0"/>
              <a:t> </a:t>
            </a:r>
            <a:r>
              <a:rPr lang="nl-BE" i="0" u="none" dirty="0" err="1"/>
              <a:t>cultural</a:t>
            </a:r>
            <a:r>
              <a:rPr lang="nl-BE" i="0" u="none" dirty="0"/>
              <a:t> </a:t>
            </a:r>
            <a:r>
              <a:rPr lang="nl-BE" i="0" u="none" dirty="0" err="1"/>
              <a:t>heritage</a:t>
            </a:r>
            <a:r>
              <a:rPr lang="nl-BE" i="0" u="none" dirty="0"/>
              <a:t> in </a:t>
            </a:r>
            <a:r>
              <a:rPr lang="nl-BE" i="0" u="none" dirty="0" err="1"/>
              <a:t>conflicts</a:t>
            </a:r>
            <a:r>
              <a:rPr lang="nl-BE" i="0" u="none" dirty="0"/>
              <a:t> </a:t>
            </a:r>
            <a:r>
              <a:rPr lang="nl-BE" i="0" u="none" dirty="0" err="1"/>
              <a:t>and</a:t>
            </a:r>
            <a:r>
              <a:rPr lang="nl-BE" i="0" u="none" dirty="0"/>
              <a:t> crises. The full </a:t>
            </a:r>
            <a:r>
              <a:rPr lang="nl-BE" i="0" u="none" dirty="0" err="1"/>
              <a:t>extent</a:t>
            </a:r>
            <a:r>
              <a:rPr lang="nl-BE" i="0" u="none" dirty="0"/>
              <a:t> of </a:t>
            </a:r>
            <a:r>
              <a:rPr lang="nl-BE" i="0" u="none" dirty="0" err="1"/>
              <a:t>this</a:t>
            </a:r>
            <a:r>
              <a:rPr lang="nl-BE" i="0" u="none" dirty="0"/>
              <a:t> </a:t>
            </a:r>
            <a:r>
              <a:rPr lang="nl-BE" i="0" u="none" dirty="0" err="1"/>
              <a:t>group</a:t>
            </a:r>
            <a:r>
              <a:rPr lang="nl-BE" i="0" u="none" dirty="0"/>
              <a:t> </a:t>
            </a:r>
            <a:r>
              <a:rPr lang="nl-BE" i="0" u="none" dirty="0" err="1"/>
              <a:t>isn’t</a:t>
            </a:r>
            <a:r>
              <a:rPr lang="nl-BE" i="0" u="none" dirty="0"/>
              <a:t> </a:t>
            </a:r>
            <a:r>
              <a:rPr lang="nl-BE" i="0" u="none" dirty="0" err="1"/>
              <a:t>clear</a:t>
            </a:r>
            <a:r>
              <a:rPr lang="nl-BE" i="0" u="none" dirty="0"/>
              <a:t> at </a:t>
            </a:r>
            <a:r>
              <a:rPr lang="nl-BE" i="0" u="none" dirty="0" err="1"/>
              <a:t>the</a:t>
            </a:r>
            <a:r>
              <a:rPr lang="nl-BE" i="0" u="none" dirty="0"/>
              <a:t> moment, but </a:t>
            </a:r>
            <a:r>
              <a:rPr lang="nl-BE" i="0" u="none" dirty="0" err="1"/>
              <a:t>the</a:t>
            </a:r>
            <a:r>
              <a:rPr lang="nl-BE" i="0" u="none" dirty="0"/>
              <a:t> </a:t>
            </a:r>
            <a:r>
              <a:rPr lang="nl-BE" i="0" u="none" dirty="0" err="1"/>
              <a:t>discussions</a:t>
            </a:r>
            <a:r>
              <a:rPr lang="nl-BE" i="0" u="none" dirty="0"/>
              <a:t> </a:t>
            </a:r>
            <a:r>
              <a:rPr lang="nl-BE" i="0" u="none" dirty="0" err="1"/>
              <a:t>around</a:t>
            </a:r>
            <a:r>
              <a:rPr lang="nl-BE" i="0" u="none" dirty="0"/>
              <a:t> </a:t>
            </a:r>
            <a:r>
              <a:rPr lang="nl-BE" i="0" u="none" dirty="0" err="1"/>
              <a:t>the</a:t>
            </a:r>
            <a:r>
              <a:rPr lang="nl-BE" i="0" u="none" dirty="0"/>
              <a:t> details </a:t>
            </a:r>
            <a:r>
              <a:rPr lang="nl-BE" i="0" u="none" dirty="0" err="1"/>
              <a:t>should</a:t>
            </a:r>
            <a:r>
              <a:rPr lang="nl-BE" i="0" u="none" dirty="0"/>
              <a:t> </a:t>
            </a:r>
            <a:r>
              <a:rPr lang="nl-BE" i="0" u="none" dirty="0" err="1"/>
              <a:t>be</a:t>
            </a:r>
            <a:r>
              <a:rPr lang="nl-BE" i="0" u="none" dirty="0"/>
              <a:t> </a:t>
            </a:r>
            <a:r>
              <a:rPr lang="nl-BE" i="0" u="none" dirty="0" err="1"/>
              <a:t>getting</a:t>
            </a:r>
            <a:r>
              <a:rPr lang="nl-BE" i="0" u="none" dirty="0"/>
              <a:t> </a:t>
            </a:r>
            <a:r>
              <a:rPr lang="nl-BE" i="0" u="none" dirty="0" err="1"/>
              <a:t>conducted</a:t>
            </a:r>
            <a:r>
              <a:rPr lang="nl-BE" i="0" u="none" dirty="0"/>
              <a:t> as of </a:t>
            </a:r>
            <a:r>
              <a:rPr lang="nl-BE" i="0" u="none" dirty="0" err="1"/>
              <a:t>the</a:t>
            </a:r>
            <a:r>
              <a:rPr lang="nl-BE" i="0" u="none" dirty="0"/>
              <a:t> end of Summer. </a:t>
            </a:r>
          </a:p>
          <a:p>
            <a:endParaRPr lang="nl-BE" i="0" u="none" dirty="0"/>
          </a:p>
          <a:p>
            <a:r>
              <a:rPr lang="nl-BE" i="0" u="none" dirty="0" err="1"/>
              <a:t>To</a:t>
            </a:r>
            <a:r>
              <a:rPr lang="nl-BE" i="0" u="none" dirty="0"/>
              <a:t> </a:t>
            </a:r>
            <a:r>
              <a:rPr lang="nl-BE" i="0" u="none" dirty="0" err="1"/>
              <a:t>conclude</a:t>
            </a:r>
            <a:r>
              <a:rPr lang="nl-BE" i="0" u="none" dirty="0"/>
              <a:t>, </a:t>
            </a:r>
            <a:r>
              <a:rPr lang="nl-BE" i="0" u="none" dirty="0" err="1"/>
              <a:t>some</a:t>
            </a:r>
            <a:r>
              <a:rPr lang="nl-BE" i="0" u="none" dirty="0"/>
              <a:t> </a:t>
            </a:r>
            <a:r>
              <a:rPr lang="nl-BE" i="0" u="none" dirty="0" err="1"/>
              <a:t>breaking</a:t>
            </a:r>
            <a:r>
              <a:rPr lang="nl-BE" i="0" u="none" dirty="0"/>
              <a:t> </a:t>
            </a:r>
            <a:r>
              <a:rPr lang="nl-BE" i="0" u="none" dirty="0" err="1"/>
              <a:t>news</a:t>
            </a:r>
            <a:r>
              <a:rPr lang="nl-BE" i="0" u="none" dirty="0"/>
              <a:t>. </a:t>
            </a:r>
            <a:r>
              <a:rPr lang="nl-BE" i="0" u="none" dirty="0" err="1"/>
              <a:t>Yesterday</a:t>
            </a:r>
            <a:r>
              <a:rPr lang="nl-BE" i="0" u="none" dirty="0"/>
              <a:t> Europa </a:t>
            </a:r>
            <a:r>
              <a:rPr lang="nl-BE" i="0" u="none" dirty="0" err="1"/>
              <a:t>Nostra</a:t>
            </a:r>
            <a:r>
              <a:rPr lang="nl-BE" i="0" u="none" dirty="0"/>
              <a:t> </a:t>
            </a:r>
            <a:r>
              <a:rPr lang="nl-BE" i="0" u="none" dirty="0" err="1"/>
              <a:t>announced</a:t>
            </a:r>
            <a:r>
              <a:rPr lang="nl-BE" i="0" u="none" dirty="0"/>
              <a:t> </a:t>
            </a:r>
            <a:r>
              <a:rPr lang="nl-BE" i="0" u="none" dirty="0" err="1"/>
              <a:t>their</a:t>
            </a:r>
            <a:r>
              <a:rPr lang="nl-BE" i="0" u="none" dirty="0"/>
              <a:t> European Heritage </a:t>
            </a:r>
            <a:r>
              <a:rPr lang="nl-BE" i="0" u="none" dirty="0" err="1"/>
              <a:t>Summit</a:t>
            </a:r>
            <a:r>
              <a:rPr lang="nl-BE" i="0" u="none" dirty="0"/>
              <a:t>. </a:t>
            </a:r>
            <a:r>
              <a:rPr lang="nl-BE" i="0" u="none" dirty="0" err="1"/>
              <a:t>This</a:t>
            </a:r>
            <a:r>
              <a:rPr lang="nl-BE" i="0" u="none" dirty="0"/>
              <a:t> </a:t>
            </a:r>
            <a:r>
              <a:rPr lang="nl-BE" i="0" u="none" dirty="0" err="1"/>
              <a:t>will</a:t>
            </a:r>
            <a:r>
              <a:rPr lang="nl-BE" i="0" u="none" dirty="0"/>
              <a:t> take </a:t>
            </a:r>
            <a:r>
              <a:rPr lang="nl-BE" i="0" u="none" dirty="0" err="1"/>
              <a:t>place</a:t>
            </a:r>
            <a:r>
              <a:rPr lang="nl-BE" i="0" u="none" dirty="0"/>
              <a:t> </a:t>
            </a:r>
            <a:r>
              <a:rPr lang="nl-BE" i="0" u="none" dirty="0" err="1"/>
              <a:t>between</a:t>
            </a:r>
            <a:r>
              <a:rPr lang="nl-BE" i="0" u="none" dirty="0"/>
              <a:t> </a:t>
            </a:r>
            <a:r>
              <a:rPr lang="nl-BE" i="0" u="none" dirty="0" err="1"/>
              <a:t>the</a:t>
            </a:r>
            <a:r>
              <a:rPr lang="nl-BE" i="0" u="none" dirty="0"/>
              <a:t> 21st </a:t>
            </a:r>
            <a:r>
              <a:rPr lang="nl-BE" i="0" u="none" dirty="0" err="1"/>
              <a:t>and</a:t>
            </a:r>
            <a:r>
              <a:rPr lang="nl-BE" i="0" u="none" dirty="0"/>
              <a:t> 24rd of September in </a:t>
            </a:r>
            <a:r>
              <a:rPr lang="nl-BE" i="0" u="none" dirty="0" err="1"/>
              <a:t>Venice</a:t>
            </a:r>
            <a:r>
              <a:rPr lang="nl-BE" i="0" u="none" dirty="0"/>
              <a:t>. The </a:t>
            </a:r>
            <a:r>
              <a:rPr lang="nl-BE" i="0" u="none" dirty="0" err="1"/>
              <a:t>summit</a:t>
            </a:r>
            <a:r>
              <a:rPr lang="nl-BE" i="0" u="none" dirty="0"/>
              <a:t> </a:t>
            </a:r>
            <a:r>
              <a:rPr lang="nl-BE" i="0" u="none" dirty="0" err="1"/>
              <a:t>will</a:t>
            </a:r>
            <a:r>
              <a:rPr lang="nl-BE" i="0" u="none" dirty="0"/>
              <a:t> </a:t>
            </a:r>
            <a:r>
              <a:rPr lang="nl-BE" i="0" u="none" dirty="0" err="1"/>
              <a:t>be</a:t>
            </a:r>
            <a:r>
              <a:rPr lang="nl-BE" i="0" u="none" dirty="0"/>
              <a:t> </a:t>
            </a:r>
            <a:r>
              <a:rPr lang="nl-BE" i="0" u="none" dirty="0" err="1"/>
              <a:t>streamed</a:t>
            </a:r>
            <a:r>
              <a:rPr lang="nl-BE" i="0" u="none" dirty="0"/>
              <a:t> online.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246549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4712" y="288000"/>
            <a:ext cx="900000" cy="1795445"/>
          </a:xfrm>
          <a:prstGeom prst="rect">
            <a:avLst/>
          </a:prstGeom>
        </p:spPr>
      </p:pic>
      <p:sp>
        <p:nvSpPr>
          <p:cNvPr id="2" name="Titel 1"/>
          <p:cNvSpPr>
            <a:spLocks noGrp="1"/>
          </p:cNvSpPr>
          <p:nvPr>
            <p:ph type="ctrTitle"/>
          </p:nvPr>
        </p:nvSpPr>
        <p:spPr>
          <a:xfrm>
            <a:off x="1296000" y="2083444"/>
            <a:ext cx="7416000" cy="2020555"/>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8000"/>
            <a:ext cx="8553506"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66" y="535659"/>
            <a:ext cx="900000" cy="1795442"/>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0" y="288000"/>
            <a:ext cx="737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008" y="288000"/>
            <a:ext cx="900000" cy="1795442"/>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4" y="6328278"/>
            <a:ext cx="2141621"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10/09/2021</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805" y="4781437"/>
            <a:ext cx="900000" cy="1795440"/>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10/09/2021</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nl-NL"/>
              <a:t>Klik om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7999" y="247781"/>
            <a:ext cx="900000" cy="1795441"/>
          </a:xfrm>
          <a:prstGeom prst="rect">
            <a:avLst/>
          </a:prstGeom>
          <a:noFill/>
          <a:ln>
            <a:noFill/>
          </a:ln>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10/09/2021</a:t>
            </a:fld>
            <a:r>
              <a:rPr lang="nl-BE"/>
              <a:t> </a:t>
            </a:r>
            <a:r>
              <a:rPr lang="nl-BE" b="1"/>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805" y="4808332"/>
            <a:ext cx="900000" cy="1795440"/>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10/09/2021</a:t>
            </a:fld>
            <a:r>
              <a:rPr lang="nl-BE"/>
              <a:t> </a:t>
            </a:r>
            <a:r>
              <a:rPr lang="nl-BE" b="1"/>
              <a:t>│</a:t>
            </a:r>
            <a:fld id="{B263F6C6-2226-4286-8995-C42CB1E7C290}" type="slidenum">
              <a:rPr lang="nl-BE" smtClean="0"/>
              <a:pPr/>
              <a:t>‹nr.›</a:t>
            </a:fld>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10" y="4792399"/>
            <a:ext cx="900000" cy="1795440"/>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10/09/2021</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119" y="5857200"/>
            <a:ext cx="1733762" cy="714310"/>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10/09/2021</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119" y="5857200"/>
            <a:ext cx="1733762" cy="714310"/>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10/09/2021</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9119" y="5857200"/>
            <a:ext cx="1733762" cy="714310"/>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261" y="549106"/>
            <a:ext cx="900000" cy="1795442"/>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127351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10/09/2021</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pic>
        <p:nvPicPr>
          <p:cNvPr id="8" name="Afbeelding 7"/>
          <p:cNvPicPr>
            <a:picLocks/>
          </p:cNvPicPr>
          <p:nvPr/>
        </p:nvPicPr>
        <p:blipFill>
          <a:blip r:embed="rId10" cstate="print">
            <a:extLst>
              <a:ext uri="{28A0092B-C50C-407E-A947-70E740481C1C}">
                <a14:useLocalDpi xmlns:a14="http://schemas.microsoft.com/office/drawing/2010/main" val="0"/>
              </a:ext>
            </a:extLst>
          </a:blip>
          <a:stretch>
            <a:fillRect/>
          </a:stretch>
        </p:blipFill>
        <p:spPr>
          <a:xfrm flipH="1">
            <a:off x="0" y="0"/>
            <a:ext cx="288000" cy="6858000"/>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10/09/2021</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erif-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287999" y="0"/>
            <a:ext cx="8856000" cy="6858000"/>
          </a:xfrm>
        </p:spPr>
      </p:pic>
      <p:sp>
        <p:nvSpPr>
          <p:cNvPr id="18" name="Titel 17"/>
          <p:cNvSpPr>
            <a:spLocks noGrp="1"/>
          </p:cNvSpPr>
          <p:nvPr>
            <p:ph type="ctrTitle"/>
          </p:nvPr>
        </p:nvSpPr>
        <p:spPr>
          <a:xfrm>
            <a:off x="1295998" y="2023200"/>
            <a:ext cx="5409601" cy="2073600"/>
          </a:xfrm>
        </p:spPr>
        <p:txBody>
          <a:bodyPr anchor="b"/>
          <a:lstStyle/>
          <a:p>
            <a:r>
              <a:rPr lang="nl-BE" b="0" dirty="0">
                <a:latin typeface="FlandersArtSans-Bold" panose="00000800000000000000" pitchFamily="2" charset="0"/>
              </a:rPr>
              <a:t>Cultural </a:t>
            </a:r>
            <a:r>
              <a:rPr lang="nl-BE" b="0" dirty="0" err="1">
                <a:latin typeface="FlandersArtSans-Bold" panose="00000800000000000000" pitchFamily="2" charset="0"/>
              </a:rPr>
              <a:t>heritage</a:t>
            </a:r>
            <a:r>
              <a:rPr lang="nl-BE" b="0" dirty="0">
                <a:latin typeface="FlandersArtSans-Bold" panose="00000800000000000000" pitchFamily="2" charset="0"/>
              </a:rPr>
              <a:t> as a resource </a:t>
            </a:r>
            <a:r>
              <a:rPr lang="nl-BE" b="0" dirty="0" err="1">
                <a:latin typeface="FlandersArtSans-Bold" panose="00000800000000000000" pitchFamily="2" charset="0"/>
              </a:rPr>
              <a:t>for</a:t>
            </a:r>
            <a:r>
              <a:rPr lang="nl-BE" b="0" dirty="0">
                <a:latin typeface="FlandersArtSans-Bold" panose="00000800000000000000" pitchFamily="2" charset="0"/>
              </a:rPr>
              <a:t> Europe</a:t>
            </a:r>
          </a:p>
        </p:txBody>
      </p:sp>
      <p:sp>
        <p:nvSpPr>
          <p:cNvPr id="19" name="Ondertitel 18"/>
          <p:cNvSpPr>
            <a:spLocks noGrp="1"/>
          </p:cNvSpPr>
          <p:nvPr>
            <p:ph type="subTitle" idx="1"/>
          </p:nvPr>
        </p:nvSpPr>
        <p:spPr/>
        <p:txBody>
          <a:bodyPr/>
          <a:lstStyle/>
          <a:p>
            <a:r>
              <a:rPr lang="nl-BE" dirty="0"/>
              <a:t>The right </a:t>
            </a:r>
            <a:r>
              <a:rPr lang="nl-BE" dirty="0" err="1"/>
              <a:t>to</a:t>
            </a:r>
            <a:r>
              <a:rPr lang="nl-BE" dirty="0"/>
              <a:t> </a:t>
            </a:r>
            <a:r>
              <a:rPr lang="nl-BE" dirty="0" err="1"/>
              <a:t>cultural</a:t>
            </a:r>
            <a:r>
              <a:rPr lang="nl-BE" dirty="0"/>
              <a:t> </a:t>
            </a:r>
            <a:r>
              <a:rPr lang="nl-BE" dirty="0" err="1"/>
              <a:t>heritage</a:t>
            </a:r>
            <a:r>
              <a:rPr lang="nl-BE" dirty="0"/>
              <a:t> as a </a:t>
            </a:r>
            <a:r>
              <a:rPr lang="nl-BE" dirty="0" err="1"/>
              <a:t>catalyst</a:t>
            </a:r>
            <a:r>
              <a:rPr lang="nl-BE" dirty="0"/>
              <a:t> </a:t>
            </a:r>
            <a:r>
              <a:rPr lang="nl-BE" dirty="0" err="1"/>
              <a:t>for</a:t>
            </a:r>
            <a:r>
              <a:rPr lang="nl-BE" dirty="0"/>
              <a:t> </a:t>
            </a:r>
            <a:r>
              <a:rPr lang="nl-BE" dirty="0" err="1"/>
              <a:t>sustainable</a:t>
            </a:r>
            <a:r>
              <a:rPr lang="nl-BE" dirty="0"/>
              <a:t> development</a:t>
            </a:r>
          </a:p>
          <a:p>
            <a:r>
              <a:rPr lang="nl-BE" dirty="0" err="1"/>
              <a:t>Reflection</a:t>
            </a:r>
            <a:r>
              <a:rPr lang="nl-BE" dirty="0"/>
              <a:t> Group </a:t>
            </a:r>
            <a:r>
              <a:rPr lang="nl-BE" i="1" dirty="0"/>
              <a:t>EU </a:t>
            </a:r>
            <a:r>
              <a:rPr lang="nl-BE" i="1" dirty="0" err="1"/>
              <a:t>and</a:t>
            </a:r>
            <a:r>
              <a:rPr lang="nl-BE" i="1" dirty="0"/>
              <a:t> Cultural Heritage </a:t>
            </a:r>
            <a:br>
              <a:rPr lang="nl-BE" dirty="0"/>
            </a:br>
            <a:endParaRPr lang="nl-BE" dirty="0"/>
          </a:p>
          <a:p>
            <a:r>
              <a:rPr lang="nl-BE" dirty="0" err="1"/>
              <a:t>Slovenian</a:t>
            </a:r>
            <a:r>
              <a:rPr lang="nl-BE" dirty="0"/>
              <a:t> </a:t>
            </a:r>
            <a:r>
              <a:rPr lang="nl-BE" dirty="0" err="1"/>
              <a:t>Presidency</a:t>
            </a:r>
            <a:r>
              <a:rPr lang="nl-BE" dirty="0"/>
              <a:t> of </a:t>
            </a:r>
            <a:r>
              <a:rPr lang="nl-BE" dirty="0" err="1"/>
              <a:t>the</a:t>
            </a:r>
            <a:r>
              <a:rPr lang="nl-BE" dirty="0"/>
              <a:t> Council of </a:t>
            </a:r>
            <a:r>
              <a:rPr lang="nl-BE" dirty="0" err="1"/>
              <a:t>the</a:t>
            </a:r>
            <a:r>
              <a:rPr lang="nl-BE" dirty="0"/>
              <a:t> European Union</a:t>
            </a:r>
          </a:p>
          <a:p>
            <a:r>
              <a:rPr lang="nl-BE" dirty="0"/>
              <a:t>11/09/2021</a:t>
            </a:r>
          </a:p>
        </p:txBody>
      </p:sp>
      <p:sp>
        <p:nvSpPr>
          <p:cNvPr id="20" name="Tijdelijke aanduiding voor tekst 19"/>
          <p:cNvSpPr>
            <a:spLocks noGrp="1"/>
          </p:cNvSpPr>
          <p:nvPr>
            <p:ph type="body" sz="quarter" idx="15"/>
          </p:nvPr>
        </p:nvSpPr>
        <p:spPr/>
        <p:txBody>
          <a:bodyPr/>
          <a:lstStyle/>
          <a:p>
            <a:endParaRPr lang="nl-BE" dirty="0">
              <a:latin typeface="FlandersArtSans-Regular" panose="00000500000000000000" pitchFamily="2" charset="0"/>
            </a:endParaRPr>
          </a:p>
        </p:txBody>
      </p:sp>
      <p:pic>
        <p:nvPicPr>
          <p:cNvPr id="21" name="Tijdelijke aanduiding voor afbeelding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555" y="288121"/>
            <a:ext cx="900000" cy="1795440"/>
          </a:xfrm>
          <a:prstGeom prst="rect">
            <a:avLst/>
          </a:prstGeom>
          <a:noFill/>
          <a:ln>
            <a:noFill/>
          </a:ln>
        </p:spPr>
      </p:pic>
    </p:spTree>
    <p:extLst>
      <p:ext uri="{BB962C8B-B14F-4D97-AF65-F5344CB8AC3E}">
        <p14:creationId xmlns:p14="http://schemas.microsoft.com/office/powerpoint/2010/main" val="268712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6BB3EF88-CC48-4E2A-BF05-3AF6E6B59568}"/>
              </a:ext>
            </a:extLst>
          </p:cNvPr>
          <p:cNvGraphicFramePr>
            <a:graphicFrameLocks noGrp="1"/>
          </p:cNvGraphicFramePr>
          <p:nvPr>
            <p:ph sz="half" idx="1"/>
            <p:extLst>
              <p:ext uri="{D42A27DB-BD31-4B8C-83A1-F6EECF244321}">
                <p14:modId xmlns:p14="http://schemas.microsoft.com/office/powerpoint/2010/main" val="1860478519"/>
              </p:ext>
            </p:extLst>
          </p:nvPr>
        </p:nvGraphicFramePr>
        <p:xfrm>
          <a:off x="274320" y="243840"/>
          <a:ext cx="8869680" cy="626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r>
              <a:rPr lang="nl-BE" dirty="0"/>
              <a:t>11/09/2021 </a:t>
            </a:r>
            <a:r>
              <a:rPr lang="nl-BE" b="1" dirty="0">
                <a:latin typeface="Calibri" panose="020F0502020204030204" pitchFamily="34" charset="0"/>
              </a:rPr>
              <a:t>│</a:t>
            </a:r>
            <a:fld id="{B263F6C6-2226-4286-8995-C42CB1E7C290}" type="slidenum">
              <a:rPr lang="nl-BE" smtClean="0">
                <a:latin typeface="Calibri" panose="020F0502020204030204" pitchFamily="34" charset="0"/>
              </a:rPr>
              <a:pPr/>
              <a:t>3</a:t>
            </a:fld>
            <a:endParaRPr lang="nl-BE" dirty="0"/>
          </a:p>
        </p:txBody>
      </p:sp>
      <p:sp>
        <p:nvSpPr>
          <p:cNvPr id="2" name="Titel 1">
            <a:extLst>
              <a:ext uri="{FF2B5EF4-FFF2-40B4-BE49-F238E27FC236}">
                <a16:creationId xmlns:a16="http://schemas.microsoft.com/office/drawing/2014/main" id="{C5D88766-17B9-497D-A054-65AC77CFA5AC}"/>
              </a:ext>
            </a:extLst>
          </p:cNvPr>
          <p:cNvSpPr>
            <a:spLocks noGrp="1"/>
          </p:cNvSpPr>
          <p:nvPr>
            <p:ph type="title"/>
          </p:nvPr>
        </p:nvSpPr>
        <p:spPr/>
        <p:txBody>
          <a:bodyPr/>
          <a:lstStyle/>
          <a:p>
            <a:r>
              <a:rPr lang="nl-BE" dirty="0"/>
              <a:t>Last meeting topics</a:t>
            </a:r>
            <a:br>
              <a:rPr lang="nl-BE" dirty="0"/>
            </a:br>
            <a:r>
              <a:rPr lang="nl-BE" sz="2400" dirty="0"/>
              <a:t>22 </a:t>
            </a:r>
            <a:r>
              <a:rPr lang="nl-BE" sz="2400" dirty="0" err="1"/>
              <a:t>June</a:t>
            </a:r>
            <a:r>
              <a:rPr lang="nl-BE" sz="2400" dirty="0"/>
              <a:t> 2021 - online</a:t>
            </a:r>
            <a:endParaRPr lang="nl-BE" dirty="0"/>
          </a:p>
        </p:txBody>
      </p:sp>
      <p:sp>
        <p:nvSpPr>
          <p:cNvPr id="4" name="Tijdelijke aanduiding voor inhoud 3">
            <a:extLst>
              <a:ext uri="{FF2B5EF4-FFF2-40B4-BE49-F238E27FC236}">
                <a16:creationId xmlns:a16="http://schemas.microsoft.com/office/drawing/2014/main" id="{9710779E-35B8-49E3-9022-BED54034C9B4}"/>
              </a:ext>
            </a:extLst>
          </p:cNvPr>
          <p:cNvSpPr>
            <a:spLocks noGrp="1"/>
          </p:cNvSpPr>
          <p:nvPr>
            <p:ph sz="half" idx="1"/>
          </p:nvPr>
        </p:nvSpPr>
        <p:spPr/>
        <p:txBody>
          <a:bodyPr/>
          <a:lstStyle/>
          <a:p>
            <a:r>
              <a:rPr lang="nl-BE" dirty="0"/>
              <a:t>EU </a:t>
            </a:r>
            <a:r>
              <a:rPr lang="nl-BE" dirty="0" err="1"/>
              <a:t>Presidencies</a:t>
            </a:r>
            <a:r>
              <a:rPr lang="nl-BE" dirty="0"/>
              <a:t> (PT – SL – FR)</a:t>
            </a:r>
          </a:p>
          <a:p>
            <a:r>
              <a:rPr lang="nl-BE" dirty="0" err="1"/>
              <a:t>Baukultur</a:t>
            </a:r>
            <a:endParaRPr lang="nl-BE" dirty="0"/>
          </a:p>
          <a:p>
            <a:pPr lvl="1"/>
            <a:r>
              <a:rPr lang="nl-BE" sz="1600" dirty="0" err="1"/>
              <a:t>Davos</a:t>
            </a:r>
            <a:r>
              <a:rPr lang="nl-BE" sz="1600" dirty="0"/>
              <a:t> </a:t>
            </a:r>
            <a:r>
              <a:rPr lang="nl-BE" sz="1600" dirty="0" err="1"/>
              <a:t>Process</a:t>
            </a:r>
            <a:r>
              <a:rPr lang="nl-BE" sz="1600" dirty="0"/>
              <a:t>, OMC on High-</a:t>
            </a:r>
            <a:r>
              <a:rPr lang="nl-BE" sz="1600" dirty="0" err="1"/>
              <a:t>Quality</a:t>
            </a:r>
            <a:r>
              <a:rPr lang="nl-BE" sz="1600" dirty="0"/>
              <a:t> Architecture </a:t>
            </a:r>
            <a:r>
              <a:rPr lang="nl-BE" sz="1600" dirty="0" err="1"/>
              <a:t>and</a:t>
            </a:r>
            <a:r>
              <a:rPr lang="nl-BE" sz="1600" dirty="0"/>
              <a:t> built environment, New European Bauhaus</a:t>
            </a:r>
          </a:p>
          <a:p>
            <a:r>
              <a:rPr lang="nl-BE" dirty="0"/>
              <a:t>EU </a:t>
            </a:r>
            <a:r>
              <a:rPr lang="nl-BE" dirty="0" err="1"/>
              <a:t>and</a:t>
            </a:r>
            <a:r>
              <a:rPr lang="nl-BE" dirty="0"/>
              <a:t> Heritage</a:t>
            </a:r>
          </a:p>
          <a:p>
            <a:pPr lvl="1"/>
            <a:r>
              <a:rPr lang="nl-BE" sz="1600" dirty="0"/>
              <a:t>OMC Cultural Heritage of </a:t>
            </a:r>
            <a:r>
              <a:rPr lang="nl-BE" sz="1600" dirty="0" err="1"/>
              <a:t>Sustainable</a:t>
            </a:r>
            <a:r>
              <a:rPr lang="nl-BE" sz="1600" dirty="0"/>
              <a:t> development, CHARTER, Urban Agenda </a:t>
            </a:r>
            <a:r>
              <a:rPr lang="nl-BE" sz="1600" dirty="0" err="1"/>
              <a:t>for</a:t>
            </a:r>
            <a:r>
              <a:rPr lang="nl-BE" sz="1600" dirty="0"/>
              <a:t> </a:t>
            </a:r>
            <a:r>
              <a:rPr lang="nl-BE" sz="1600" dirty="0" err="1"/>
              <a:t>the</a:t>
            </a:r>
            <a:r>
              <a:rPr lang="nl-BE" sz="1600" dirty="0"/>
              <a:t> EU, OMC Cultural </a:t>
            </a:r>
            <a:r>
              <a:rPr lang="nl-BE" sz="1600" dirty="0" err="1"/>
              <a:t>heritage</a:t>
            </a:r>
            <a:r>
              <a:rPr lang="nl-BE" sz="1600" dirty="0"/>
              <a:t> </a:t>
            </a:r>
            <a:r>
              <a:rPr lang="nl-BE" sz="1600" dirty="0" err="1"/>
              <a:t>resilience</a:t>
            </a:r>
            <a:r>
              <a:rPr lang="nl-BE" sz="1600" dirty="0"/>
              <a:t> </a:t>
            </a:r>
            <a:r>
              <a:rPr lang="nl-BE" sz="1600" dirty="0" err="1"/>
              <a:t>for</a:t>
            </a:r>
            <a:r>
              <a:rPr lang="nl-BE" sz="1600" dirty="0"/>
              <a:t> </a:t>
            </a:r>
            <a:r>
              <a:rPr lang="nl-BE" sz="1600" dirty="0" err="1"/>
              <a:t>climate</a:t>
            </a:r>
            <a:r>
              <a:rPr lang="nl-BE" sz="1600" dirty="0"/>
              <a:t> change</a:t>
            </a:r>
          </a:p>
          <a:p>
            <a:r>
              <a:rPr lang="nl-BE" dirty="0"/>
              <a:t>Intangible Cultural Heritage</a:t>
            </a:r>
          </a:p>
          <a:p>
            <a:pPr lvl="1"/>
            <a:r>
              <a:rPr lang="nl-BE" sz="1600" dirty="0"/>
              <a:t>ICH </a:t>
            </a:r>
            <a:r>
              <a:rPr lang="nl-BE" sz="1600" dirty="0" err="1"/>
              <a:t>and</a:t>
            </a:r>
            <a:r>
              <a:rPr lang="nl-BE" sz="1600" dirty="0"/>
              <a:t> </a:t>
            </a:r>
            <a:r>
              <a:rPr lang="nl-BE" sz="1600" dirty="0" err="1"/>
              <a:t>its</a:t>
            </a:r>
            <a:r>
              <a:rPr lang="nl-BE" sz="1600" dirty="0"/>
              <a:t> </a:t>
            </a:r>
            <a:r>
              <a:rPr lang="nl-BE" sz="1600" dirty="0" err="1"/>
              <a:t>relevance</a:t>
            </a:r>
            <a:r>
              <a:rPr lang="nl-BE" sz="1600" dirty="0"/>
              <a:t> </a:t>
            </a:r>
            <a:r>
              <a:rPr lang="nl-BE" sz="1600" dirty="0" err="1"/>
              <a:t>for</a:t>
            </a:r>
            <a:r>
              <a:rPr lang="nl-BE" sz="1600" dirty="0"/>
              <a:t> </a:t>
            </a:r>
            <a:r>
              <a:rPr lang="nl-BE" sz="1600" dirty="0" err="1"/>
              <a:t>the</a:t>
            </a:r>
            <a:r>
              <a:rPr lang="nl-BE" sz="1600" dirty="0"/>
              <a:t> </a:t>
            </a:r>
            <a:r>
              <a:rPr lang="nl-BE" sz="1600" dirty="0" err="1"/>
              <a:t>conservation</a:t>
            </a:r>
            <a:r>
              <a:rPr lang="nl-BE" sz="1600" dirty="0"/>
              <a:t> of </a:t>
            </a:r>
            <a:r>
              <a:rPr lang="nl-BE" sz="1600" dirty="0" err="1"/>
              <a:t>heritage</a:t>
            </a:r>
            <a:r>
              <a:rPr lang="nl-BE" sz="1600" dirty="0"/>
              <a:t> in </a:t>
            </a:r>
            <a:r>
              <a:rPr lang="nl-BE" sz="1600" dirty="0" err="1"/>
              <a:t>general</a:t>
            </a:r>
            <a:r>
              <a:rPr lang="nl-BE" sz="1600" dirty="0"/>
              <a:t>, Teaching </a:t>
            </a:r>
            <a:r>
              <a:rPr lang="nl-BE" sz="1600" dirty="0" err="1"/>
              <a:t>and</a:t>
            </a:r>
            <a:r>
              <a:rPr lang="nl-BE" sz="1600" dirty="0"/>
              <a:t> </a:t>
            </a:r>
            <a:r>
              <a:rPr lang="nl-BE" sz="1600" dirty="0" err="1"/>
              <a:t>learning</a:t>
            </a:r>
            <a:r>
              <a:rPr lang="nl-BE" sz="1600" dirty="0"/>
              <a:t> </a:t>
            </a:r>
            <a:r>
              <a:rPr lang="nl-BE" sz="1600" dirty="0" err="1"/>
              <a:t>with</a:t>
            </a:r>
            <a:r>
              <a:rPr lang="nl-BE" sz="1600" dirty="0"/>
              <a:t> living </a:t>
            </a:r>
            <a:r>
              <a:rPr lang="nl-BE" sz="1600" dirty="0" err="1"/>
              <a:t>heritage</a:t>
            </a:r>
            <a:r>
              <a:rPr lang="nl-BE" sz="1600" dirty="0"/>
              <a:t>, Networks of ICH, ICH </a:t>
            </a:r>
            <a:r>
              <a:rPr lang="nl-BE" sz="1600" dirty="0" err="1"/>
              <a:t>and</a:t>
            </a:r>
            <a:r>
              <a:rPr lang="nl-BE" sz="1600" dirty="0"/>
              <a:t> </a:t>
            </a:r>
            <a:r>
              <a:rPr lang="nl-BE" sz="1600" dirty="0" err="1"/>
              <a:t>current</a:t>
            </a:r>
            <a:r>
              <a:rPr lang="nl-BE" sz="1600" dirty="0"/>
              <a:t> EU-policy</a:t>
            </a:r>
          </a:p>
          <a:p>
            <a:r>
              <a:rPr lang="nl-BE" dirty="0" err="1"/>
              <a:t>Observers</a:t>
            </a:r>
            <a:r>
              <a:rPr lang="nl-BE" dirty="0"/>
              <a:t> </a:t>
            </a:r>
            <a:r>
              <a:rPr lang="nl-BE" dirty="0" err="1"/>
              <a:t>and</a:t>
            </a:r>
            <a:r>
              <a:rPr lang="nl-BE" dirty="0"/>
              <a:t> </a:t>
            </a:r>
            <a:r>
              <a:rPr lang="nl-BE" dirty="0" err="1"/>
              <a:t>associated</a:t>
            </a:r>
            <a:r>
              <a:rPr lang="nl-BE" dirty="0"/>
              <a:t> members</a:t>
            </a:r>
          </a:p>
          <a:p>
            <a:pPr lvl="1"/>
            <a:r>
              <a:rPr lang="nl-BE" sz="1600" dirty="0"/>
              <a:t>NEMO, EFAITH, UNESCO WHC, Europa </a:t>
            </a:r>
            <a:r>
              <a:rPr lang="nl-BE" sz="1600" dirty="0" err="1"/>
              <a:t>Nostra</a:t>
            </a:r>
            <a:r>
              <a:rPr lang="nl-BE" sz="1600" dirty="0"/>
              <a:t>, </a:t>
            </a:r>
            <a:r>
              <a:rPr lang="nl-BE" sz="1600" dirty="0" err="1"/>
              <a:t>CoE</a:t>
            </a:r>
            <a:r>
              <a:rPr lang="nl-BE" sz="1600" dirty="0"/>
              <a:t> Cultural Routes, CDCPP, …</a:t>
            </a:r>
          </a:p>
        </p:txBody>
      </p:sp>
    </p:spTree>
    <p:extLst>
      <p:ext uri="{BB962C8B-B14F-4D97-AF65-F5344CB8AC3E}">
        <p14:creationId xmlns:p14="http://schemas.microsoft.com/office/powerpoint/2010/main" val="242923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r>
              <a:rPr lang="nl-BE" dirty="0"/>
              <a:t>11/09/2021 </a:t>
            </a:r>
            <a:r>
              <a:rPr lang="nl-BE" b="1" dirty="0">
                <a:latin typeface="Calibri" panose="020F0502020204030204" pitchFamily="34" charset="0"/>
              </a:rPr>
              <a:t>│</a:t>
            </a:r>
            <a:fld id="{B263F6C6-2226-4286-8995-C42CB1E7C290}" type="slidenum">
              <a:rPr lang="nl-BE" smtClean="0">
                <a:latin typeface="Calibri" panose="020F0502020204030204" pitchFamily="34" charset="0"/>
              </a:rPr>
              <a:pPr/>
              <a:t>4</a:t>
            </a:fld>
            <a:endParaRPr lang="nl-BE" dirty="0"/>
          </a:p>
        </p:txBody>
      </p:sp>
      <p:sp>
        <p:nvSpPr>
          <p:cNvPr id="2" name="Titel 1">
            <a:extLst>
              <a:ext uri="{FF2B5EF4-FFF2-40B4-BE49-F238E27FC236}">
                <a16:creationId xmlns:a16="http://schemas.microsoft.com/office/drawing/2014/main" id="{C5D88766-17B9-497D-A054-65AC77CFA5AC}"/>
              </a:ext>
            </a:extLst>
          </p:cNvPr>
          <p:cNvSpPr>
            <a:spLocks noGrp="1"/>
          </p:cNvSpPr>
          <p:nvPr>
            <p:ph type="title"/>
          </p:nvPr>
        </p:nvSpPr>
        <p:spPr/>
        <p:txBody>
          <a:bodyPr/>
          <a:lstStyle/>
          <a:p>
            <a:r>
              <a:rPr lang="nl-BE" dirty="0" err="1"/>
              <a:t>Ongoing</a:t>
            </a:r>
            <a:r>
              <a:rPr lang="nl-BE" dirty="0"/>
              <a:t> </a:t>
            </a:r>
            <a:r>
              <a:rPr lang="nl-BE" dirty="0" err="1"/>
              <a:t>and</a:t>
            </a:r>
            <a:r>
              <a:rPr lang="nl-BE" dirty="0"/>
              <a:t> new topics</a:t>
            </a:r>
          </a:p>
        </p:txBody>
      </p:sp>
      <p:sp>
        <p:nvSpPr>
          <p:cNvPr id="4" name="Tijdelijke aanduiding voor inhoud 3">
            <a:extLst>
              <a:ext uri="{FF2B5EF4-FFF2-40B4-BE49-F238E27FC236}">
                <a16:creationId xmlns:a16="http://schemas.microsoft.com/office/drawing/2014/main" id="{9710779E-35B8-49E3-9022-BED54034C9B4}"/>
              </a:ext>
            </a:extLst>
          </p:cNvPr>
          <p:cNvSpPr>
            <a:spLocks noGrp="1"/>
          </p:cNvSpPr>
          <p:nvPr>
            <p:ph sz="half" idx="1"/>
          </p:nvPr>
        </p:nvSpPr>
        <p:spPr/>
        <p:txBody>
          <a:bodyPr/>
          <a:lstStyle/>
          <a:p>
            <a:r>
              <a:rPr lang="nl-BE" dirty="0"/>
              <a:t>European </a:t>
            </a:r>
            <a:r>
              <a:rPr lang="nl-BE" dirty="0" err="1"/>
              <a:t>Year</a:t>
            </a:r>
            <a:r>
              <a:rPr lang="nl-BE" dirty="0"/>
              <a:t> of Rail 2021</a:t>
            </a:r>
          </a:p>
          <a:p>
            <a:pPr lvl="1"/>
            <a:r>
              <a:rPr lang="nl-BE" sz="1600" dirty="0"/>
              <a:t>Europe Express, </a:t>
            </a:r>
            <a:r>
              <a:rPr lang="nl-BE" sz="1600" dirty="0" err="1"/>
              <a:t>Historic</a:t>
            </a:r>
            <a:r>
              <a:rPr lang="nl-BE" sz="1600" dirty="0"/>
              <a:t> Train </a:t>
            </a:r>
            <a:r>
              <a:rPr lang="nl-BE" sz="1600" dirty="0" err="1"/>
              <a:t>rides</a:t>
            </a:r>
            <a:r>
              <a:rPr lang="nl-BE" sz="1600" dirty="0"/>
              <a:t>, European Heritage Days, </a:t>
            </a:r>
            <a:r>
              <a:rPr lang="nl-BE" sz="1600" dirty="0" err="1"/>
              <a:t>Europalia</a:t>
            </a:r>
            <a:endParaRPr lang="nl-BE" sz="1600" dirty="0"/>
          </a:p>
          <a:p>
            <a:endParaRPr lang="nl-BE" sz="1600" dirty="0"/>
          </a:p>
          <a:p>
            <a:r>
              <a:rPr lang="nl-BE" dirty="0"/>
              <a:t>Draft Council </a:t>
            </a:r>
            <a:r>
              <a:rPr lang="nl-BE" dirty="0" err="1"/>
              <a:t>Conclusions</a:t>
            </a:r>
            <a:r>
              <a:rPr lang="nl-BE" dirty="0"/>
              <a:t> High </a:t>
            </a:r>
            <a:r>
              <a:rPr lang="nl-BE" dirty="0" err="1"/>
              <a:t>quality</a:t>
            </a:r>
            <a:r>
              <a:rPr lang="nl-BE" dirty="0"/>
              <a:t> </a:t>
            </a:r>
            <a:r>
              <a:rPr lang="nl-BE" dirty="0" err="1"/>
              <a:t>architecture</a:t>
            </a:r>
            <a:r>
              <a:rPr lang="nl-BE" dirty="0"/>
              <a:t> </a:t>
            </a:r>
            <a:r>
              <a:rPr lang="nl-BE" dirty="0" err="1"/>
              <a:t>and</a:t>
            </a:r>
            <a:r>
              <a:rPr lang="nl-BE" dirty="0"/>
              <a:t> built environment as </a:t>
            </a:r>
            <a:r>
              <a:rPr lang="nl-BE" dirty="0" err="1"/>
              <a:t>key</a:t>
            </a:r>
            <a:r>
              <a:rPr lang="nl-BE" dirty="0"/>
              <a:t> </a:t>
            </a:r>
            <a:r>
              <a:rPr lang="nl-BE" dirty="0" err="1"/>
              <a:t>elements</a:t>
            </a:r>
            <a:r>
              <a:rPr lang="nl-BE" dirty="0"/>
              <a:t> of </a:t>
            </a:r>
            <a:r>
              <a:rPr lang="nl-BE" dirty="0" err="1"/>
              <a:t>the</a:t>
            </a:r>
            <a:r>
              <a:rPr lang="nl-BE" dirty="0"/>
              <a:t> New European Bauhaus </a:t>
            </a:r>
            <a:r>
              <a:rPr lang="nl-BE" dirty="0" err="1"/>
              <a:t>initiative</a:t>
            </a:r>
            <a:endParaRPr lang="nl-BE" dirty="0"/>
          </a:p>
          <a:p>
            <a:pPr marL="288000" lvl="1" indent="0">
              <a:buNone/>
            </a:pPr>
            <a:endParaRPr lang="nl-BE" dirty="0"/>
          </a:p>
          <a:p>
            <a:r>
              <a:rPr lang="nl-BE" dirty="0" err="1"/>
              <a:t>Friends</a:t>
            </a:r>
            <a:r>
              <a:rPr lang="nl-BE" dirty="0"/>
              <a:t> of Cultural Heritage Group (HU)</a:t>
            </a:r>
          </a:p>
          <a:p>
            <a:pPr lvl="1"/>
            <a:r>
              <a:rPr lang="nl-BE" sz="1600" dirty="0"/>
              <a:t>EU approach </a:t>
            </a:r>
            <a:r>
              <a:rPr lang="nl-BE" sz="1600" dirty="0" err="1"/>
              <a:t>to</a:t>
            </a:r>
            <a:r>
              <a:rPr lang="nl-BE" sz="1600" dirty="0"/>
              <a:t> </a:t>
            </a:r>
            <a:r>
              <a:rPr lang="nl-BE" sz="1600" dirty="0" err="1"/>
              <a:t>cultural</a:t>
            </a:r>
            <a:r>
              <a:rPr lang="nl-BE" sz="1600" dirty="0"/>
              <a:t> </a:t>
            </a:r>
            <a:r>
              <a:rPr lang="nl-BE" sz="1600" dirty="0" err="1"/>
              <a:t>heritage</a:t>
            </a:r>
            <a:r>
              <a:rPr lang="nl-BE" sz="1600" dirty="0"/>
              <a:t> in </a:t>
            </a:r>
            <a:r>
              <a:rPr lang="nl-BE" sz="1600" dirty="0" err="1"/>
              <a:t>conflicts</a:t>
            </a:r>
            <a:r>
              <a:rPr lang="nl-BE" sz="1600" dirty="0"/>
              <a:t> </a:t>
            </a:r>
            <a:r>
              <a:rPr lang="nl-BE" sz="1600" dirty="0" err="1"/>
              <a:t>and</a:t>
            </a:r>
            <a:r>
              <a:rPr lang="nl-BE" sz="1600" dirty="0"/>
              <a:t> crises</a:t>
            </a:r>
          </a:p>
          <a:p>
            <a:pPr lvl="1"/>
            <a:r>
              <a:rPr lang="nl-BE" sz="1600" dirty="0"/>
              <a:t>Details </a:t>
            </a:r>
            <a:r>
              <a:rPr lang="nl-BE" sz="1600" dirty="0" err="1"/>
              <a:t>and</a:t>
            </a:r>
            <a:r>
              <a:rPr lang="nl-BE" sz="1600" dirty="0"/>
              <a:t> steps </a:t>
            </a:r>
            <a:r>
              <a:rPr lang="nl-BE" sz="1600" dirty="0" err="1"/>
              <a:t>to</a:t>
            </a:r>
            <a:r>
              <a:rPr lang="nl-BE" sz="1600" dirty="0"/>
              <a:t> </a:t>
            </a:r>
            <a:r>
              <a:rPr lang="nl-BE" sz="1600" dirty="0" err="1"/>
              <a:t>be</a:t>
            </a:r>
            <a:r>
              <a:rPr lang="nl-BE" sz="1600" dirty="0"/>
              <a:t> </a:t>
            </a:r>
            <a:r>
              <a:rPr lang="nl-BE" sz="1600" dirty="0" err="1"/>
              <a:t>discussed</a:t>
            </a:r>
            <a:endParaRPr lang="nl-BE" sz="1600" dirty="0"/>
          </a:p>
          <a:p>
            <a:pPr lvl="1"/>
            <a:endParaRPr lang="nl-BE" dirty="0"/>
          </a:p>
          <a:p>
            <a:r>
              <a:rPr lang="nl-BE" dirty="0"/>
              <a:t>European Heritage </a:t>
            </a:r>
            <a:r>
              <a:rPr lang="nl-BE" dirty="0" err="1"/>
              <a:t>Summit</a:t>
            </a:r>
            <a:r>
              <a:rPr lang="nl-BE" dirty="0"/>
              <a:t> (Europa </a:t>
            </a:r>
            <a:r>
              <a:rPr lang="nl-BE" dirty="0" err="1"/>
              <a:t>Nostra</a:t>
            </a:r>
            <a:r>
              <a:rPr lang="nl-BE" dirty="0"/>
              <a:t>)</a:t>
            </a:r>
          </a:p>
          <a:p>
            <a:pPr lvl="1"/>
            <a:r>
              <a:rPr lang="nl-BE" sz="1600" dirty="0"/>
              <a:t>21-24 September in </a:t>
            </a:r>
            <a:r>
              <a:rPr lang="nl-BE" sz="1600" dirty="0" err="1"/>
              <a:t>Venice</a:t>
            </a:r>
            <a:r>
              <a:rPr lang="nl-BE" sz="1600" dirty="0"/>
              <a:t>/Online</a:t>
            </a:r>
          </a:p>
          <a:p>
            <a:endParaRPr lang="nl-BE" dirty="0"/>
          </a:p>
          <a:p>
            <a:pPr>
              <a:buNone/>
            </a:pPr>
            <a:endParaRPr lang="nl-BE" dirty="0"/>
          </a:p>
        </p:txBody>
      </p:sp>
    </p:spTree>
    <p:extLst>
      <p:ext uri="{BB962C8B-B14F-4D97-AF65-F5344CB8AC3E}">
        <p14:creationId xmlns:p14="http://schemas.microsoft.com/office/powerpoint/2010/main" val="25790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288000" y="0"/>
            <a:ext cx="8856000" cy="6858000"/>
          </a:xfrm>
        </p:spPr>
      </p:pic>
      <p:sp>
        <p:nvSpPr>
          <p:cNvPr id="8" name="Titel 7"/>
          <p:cNvSpPr>
            <a:spLocks noGrp="1"/>
          </p:cNvSpPr>
          <p:nvPr>
            <p:ph type="ctrTitle"/>
          </p:nvPr>
        </p:nvSpPr>
        <p:spPr/>
        <p:txBody>
          <a:bodyPr/>
          <a:lstStyle/>
          <a:p>
            <a:endParaRPr lang="nl-BE"/>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042" y="4915234"/>
            <a:ext cx="900000" cy="1795443"/>
          </a:xfrm>
          <a:prstGeom prst="rect">
            <a:avLst/>
          </a:prstGeom>
        </p:spPr>
      </p:pic>
    </p:spTree>
  </p:cSld>
  <p:clrMapOvr>
    <a:masterClrMapping/>
  </p:clrMapOvr>
</p:sld>
</file>

<file path=ppt/theme/theme1.xml><?xml version="1.0" encoding="utf-8"?>
<a:theme xmlns:a="http://schemas.openxmlformats.org/drawingml/2006/main" name="Presentatie_StateoftheArt">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2.xml><?xml version="1.0" encoding="utf-8"?>
<a:theme xmlns:a="http://schemas.openxmlformats.org/drawingml/2006/main" name="Aangepast ontwerp">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e" ma:contentTypeID="0x010100280C8F3AD8791E48BC9C34AE10E08660120038FD16A4E4055A4D9F22D18E117B588D" ma:contentTypeVersion="780" ma:contentTypeDescription="" ma:contentTypeScope="" ma:versionID="19a4c2cbab7e2421e62153937975a12b">
  <xsd:schema xmlns:xsd="http://www.w3.org/2001/XMLSchema" xmlns:xs="http://www.w3.org/2001/XMLSchema" xmlns:p="http://schemas.microsoft.com/office/2006/metadata/properties" xmlns:ns2="a3954e75-0996-4546-927b-16a7d0d900d2" xmlns:ns3="http://schemas.microsoft.com/sharepoint.v3" targetNamespace="http://schemas.microsoft.com/office/2006/metadata/properties" ma:root="true" ma:fieldsID="a876841dbd18ebe147cbc82be8de9015" ns2:_="" ns3:_="">
    <xsd:import namespace="a3954e75-0996-4546-927b-16a7d0d900d2"/>
    <xsd:import namespace="http://schemas.microsoft.com/sharepoint.v3"/>
    <xsd:element name="properties">
      <xsd:complexType>
        <xsd:sequence>
          <xsd:element name="documentManagement">
            <xsd:complexType>
              <xsd:all>
                <xsd:element ref="ns2:Jaar" minOccurs="0"/>
                <xsd:element ref="ns2:Periode" minOccurs="0"/>
                <xsd:element ref="ns2:Datum" minOccurs="0"/>
                <xsd:element ref="ns3:CategoryDescription" minOccurs="0"/>
                <xsd:element ref="ns2:BronLibrary"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954e75-0996-4546-927b-16a7d0d900d2" elementFormDefault="qualified">
    <xsd:import namespace="http://schemas.microsoft.com/office/2006/documentManagement/types"/>
    <xsd:import namespace="http://schemas.microsoft.com/office/infopath/2007/PartnerControls"/>
    <xsd:element name="Jaar" ma:index="1" nillable="true" ma:displayName="Jaar" ma:default="2021" ma:internalName="Jaar">
      <xsd:simpleType>
        <xsd:restriction base="dms:Text">
          <xsd:maxLength value="255"/>
        </xsd:restriction>
      </xsd:simpleType>
    </xsd:element>
    <xsd:element name="Periode" ma:index="2" nillable="true" ma:displayName="Periode" ma:format="Dropdown" ma:internalName="Periode">
      <xsd:simpleType>
        <xsd:union memberTypes="dms:Text">
          <xsd:simpleType>
            <xsd:restriction base="dms:Choice">
              <xsd:enumeration value="2017-2018"/>
              <xsd:enumeration value="2018-2019"/>
              <xsd:enumeration value="2019-2020"/>
              <xsd:enumeration value="2020-2021"/>
              <xsd:enumeration value="2021-2022"/>
            </xsd:restriction>
          </xsd:simpleType>
        </xsd:union>
      </xsd:simpleType>
    </xsd:element>
    <xsd:element name="Datum" ma:index="3" nillable="true" ma:displayName="Datum" ma:default="[today]" ma:format="DateOnly" ma:internalName="Datum">
      <xsd:simpleType>
        <xsd:restriction base="dms:DateTime"/>
      </xsd:simpleType>
    </xsd:element>
    <xsd:element name="BronLibrary" ma:index="5" nillable="true" ma:displayName="BronLibrary" ma:hidden="true" ma:internalName="BronLibrary" ma:readOnly="false">
      <xsd:simpleType>
        <xsd:restriction base="dms:Text">
          <xsd:maxLength value="255"/>
        </xsd:restriction>
      </xsd:simpleType>
    </xsd:element>
    <xsd:element name="_dlc_DocId" ma:index="12" nillable="true" ma:displayName="Waarde van de document-id" ma:description="De waarde van de document-id die aan dit item is toegewezen." ma:internalName="_dlc_DocId" ma:readOnly="true">
      <xsd:simpleType>
        <xsd:restriction base="dms:Text"/>
      </xsd:simpleType>
    </xsd:element>
    <xsd:element name="_dlc_DocIdUrl" ma:index="13"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4" nillable="true" ma:displayName="Beschrijving" ma:internalName="CategoryDescrip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atum xmlns="a3954e75-0996-4546-927b-16a7d0d900d2">2019-07-30T08:57:23+00:00</Datum>
    <Periode xmlns="a3954e75-0996-4546-927b-16a7d0d900d2" xsi:nil="true"/>
    <Jaar xmlns="a3954e75-0996-4546-927b-16a7d0d900d2">2021</Jaar>
    <BronLibrary xmlns="a3954e75-0996-4546-927b-16a7d0d900d2" xsi:nil="true"/>
    <CategoryDescription xmlns="http://schemas.microsoft.com/sharepoint.v3" xsi:nil="true"/>
    <_dlc_DocId xmlns="a3954e75-0996-4546-927b-16a7d0d900d2">WUCUWH5ZS3EZ-185573031-182</_dlc_DocId>
    <_dlc_DocIdUrl xmlns="a3954e75-0996-4546-927b-16a7d0d900d2">
      <Url>https://vlaamseoverheid.sharepoint.com/sites/media/_layouts/15/DocIdRedir.aspx?ID=WUCUWH5ZS3EZ-185573031-182</Url>
      <Description>WUCUWH5ZS3EZ-185573031-182</Description>
    </_dlc_DocIdUrl>
  </documentManagement>
</p:properties>
</file>

<file path=customXml/itemProps1.xml><?xml version="1.0" encoding="utf-8"?>
<ds:datastoreItem xmlns:ds="http://schemas.openxmlformats.org/officeDocument/2006/customXml" ds:itemID="{FBF3CC18-4152-4486-802C-18C3F88DEB14}">
  <ds:schemaRefs>
    <ds:schemaRef ds:uri="http://schemas.microsoft.com/sharepoint/v3/contenttype/forms"/>
  </ds:schemaRefs>
</ds:datastoreItem>
</file>

<file path=customXml/itemProps2.xml><?xml version="1.0" encoding="utf-8"?>
<ds:datastoreItem xmlns:ds="http://schemas.openxmlformats.org/officeDocument/2006/customXml" ds:itemID="{F39B5641-7E0C-4048-8CC6-D4DBDE5137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954e75-0996-4546-927b-16a7d0d900d2"/>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001AE7-6E6B-4B66-85BF-613E57D5D245}">
  <ds:schemaRefs>
    <ds:schemaRef ds:uri="http://schemas.microsoft.com/sharepoint/events"/>
  </ds:schemaRefs>
</ds:datastoreItem>
</file>

<file path=customXml/itemProps4.xml><?xml version="1.0" encoding="utf-8"?>
<ds:datastoreItem xmlns:ds="http://schemas.openxmlformats.org/officeDocument/2006/customXml" ds:itemID="{194EE598-00E1-4276-BA83-CBD65CE59F4D}">
  <ds:schemaRef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 ds:uri="a3954e75-0996-4546-927b-16a7d0d900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Presentatie_StateoftheArt</Template>
  <TotalTime>1429</TotalTime>
  <Words>987</Words>
  <Application>Microsoft Office PowerPoint</Application>
  <PresentationFormat>Diavoorstelling (4:3)</PresentationFormat>
  <Paragraphs>67</Paragraphs>
  <Slides>5</Slides>
  <Notes>5</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5</vt:i4>
      </vt:variant>
    </vt:vector>
  </HeadingPairs>
  <TitlesOfParts>
    <vt:vector size="12" baseType="lpstr">
      <vt:lpstr>FlandersArtSans-Bold</vt:lpstr>
      <vt:lpstr>Arial</vt:lpstr>
      <vt:lpstr>FlandersArtSerif-Regular</vt:lpstr>
      <vt:lpstr>Calibri</vt:lpstr>
      <vt:lpstr>FlandersArtSans-Regular</vt:lpstr>
      <vt:lpstr>Presentatie_StateoftheArt</vt:lpstr>
      <vt:lpstr>Aangepast ontwerp</vt:lpstr>
      <vt:lpstr>Cultural heritage as a resource for Europe</vt:lpstr>
      <vt:lpstr>PowerPoint-presentatie</vt:lpstr>
      <vt:lpstr>Last meeting topics 22 June 2021 - online</vt:lpstr>
      <vt:lpstr>Ongoing and new topics</vt:lpstr>
      <vt:lpstr>PowerPoint-presentatie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Fabre Rik</dc:creator>
  <cp:lastModifiedBy>Beunen Arno</cp:lastModifiedBy>
  <cp:revision>23</cp:revision>
  <dcterms:created xsi:type="dcterms:W3CDTF">2018-12-11T13:51:08Z</dcterms:created>
  <dcterms:modified xsi:type="dcterms:W3CDTF">2021-09-11T08:12:16Z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0x010100280C8F3AD8791E48BC9C34AE10E08660120038FD16A4E4055A4D9F22D18E117B588D</vt:lpwstr>
  </property>
  <property fmtid="{D5CDD505-2E9C-101B-9397-08002B2CF9AE}" pid="3" name="_dlc_DocIdItemGuid">
    <vt:lpwstr>d601a956-2f70-437f-99c2-c66cd53345a7</vt:lpwstr>
  </property>
  <property fmtid="{D5CDD505-2E9C-101B-9397-08002B2CF9AE}" pid="4" name="ebb457a1fa0744688204d54368c02bc9">
    <vt:lpwstr>CJM|5565135a-3776-4f7c-94ba-eeda1ca781b1</vt:lpwstr>
  </property>
  <property fmtid="{D5CDD505-2E9C-101B-9397-08002B2CF9AE}" pid="5" name="Labels">
    <vt:lpwstr>4;#CJM|5565135a-3776-4f7c-94ba-eeda1ca781b1</vt:lpwstr>
  </property>
  <property fmtid="{D5CDD505-2E9C-101B-9397-08002B2CF9AE}" pid="6" name="TaxCatchAll">
    <vt:lpwstr>4;#CJM|5565135a-3776-4f7c-94ba-eeda1ca781b1</vt:lpwstr>
  </property>
</Properties>
</file>