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60" r:id="rId6"/>
  </p:sldMasterIdLst>
  <p:notesMasterIdLst>
    <p:notesMasterId r:id="rId21"/>
  </p:notesMasterIdLst>
  <p:sldIdLst>
    <p:sldId id="276" r:id="rId7"/>
    <p:sldId id="267" r:id="rId8"/>
    <p:sldId id="272" r:id="rId9"/>
    <p:sldId id="277" r:id="rId10"/>
    <p:sldId id="274" r:id="rId11"/>
    <p:sldId id="275" r:id="rId12"/>
    <p:sldId id="268" r:id="rId13"/>
    <p:sldId id="278" r:id="rId14"/>
    <p:sldId id="279" r:id="rId15"/>
    <p:sldId id="280" r:id="rId16"/>
    <p:sldId id="281" r:id="rId17"/>
    <p:sldId id="284" r:id="rId18"/>
    <p:sldId id="282" r:id="rId19"/>
    <p:sldId id="28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FlandersArtSans-Bold" panose="00000800000000000000" pitchFamily="2" charset="0"/>
      <p:bold r:id="rId28"/>
    </p:embeddedFont>
    <p:embeddedFont>
      <p:font typeface="FlandersArtSans-Regular" panose="00000500000000000000" pitchFamily="2" charset="0"/>
      <p:regular r:id="rId29"/>
    </p:embeddedFont>
    <p:embeddedFont>
      <p:font typeface="FlandersArtSerif-Regular" panose="00000500000000000000" pitchFamily="2" charset="0"/>
      <p:regular r:id="rId30"/>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guide id="4" pos="55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162" autoAdjust="0"/>
  </p:normalViewPr>
  <p:slideViewPr>
    <p:cSldViewPr snapToGrid="0" showGuides="1">
      <p:cViewPr varScale="1">
        <p:scale>
          <a:sx n="85" d="100"/>
          <a:sy n="85" d="100"/>
        </p:scale>
        <p:origin x="356" y="88"/>
      </p:cViewPr>
      <p:guideLst>
        <p:guide orient="horz" pos="2160"/>
        <p:guide pos="2880"/>
        <p:guide orient="horz" pos="1620"/>
        <p:guide pos="558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7/10/2021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88055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4199654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13646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149747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281653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336901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353732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379491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331459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240034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268689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1502661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6000" y="216000"/>
            <a:ext cx="675002" cy="1346584"/>
          </a:xfrm>
          <a:prstGeom prst="rect">
            <a:avLst/>
          </a:prstGeom>
        </p:spPr>
      </p:pic>
      <p:sp>
        <p:nvSpPr>
          <p:cNvPr id="2" name="Titel 1"/>
          <p:cNvSpPr>
            <a:spLocks noGrp="1"/>
          </p:cNvSpPr>
          <p:nvPr>
            <p:ph type="ctrTitle"/>
          </p:nvPr>
        </p:nvSpPr>
        <p:spPr>
          <a:xfrm>
            <a:off x="1296000" y="1562584"/>
            <a:ext cx="7416000" cy="1515416"/>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3" name="Ondertitel 2"/>
          <p:cNvSpPr>
            <a:spLocks noGrp="1"/>
          </p:cNvSpPr>
          <p:nvPr>
            <p:ph type="subTitle" idx="1"/>
          </p:nvPr>
        </p:nvSpPr>
        <p:spPr>
          <a:xfrm>
            <a:off x="1296000" y="3105000"/>
            <a:ext cx="7416000" cy="1241822"/>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4771202"/>
            <a:ext cx="4435200" cy="264600"/>
          </a:xfrm>
        </p:spPr>
        <p:txBody>
          <a:bodyPr/>
          <a:lstStyle>
            <a:lvl1pPr marL="0" indent="0" algn="r">
              <a:buNone/>
              <a:defRPr sz="1700">
                <a:solidFill>
                  <a:schemeClr val="tx1"/>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16001"/>
            <a:ext cx="8553506" cy="4699106"/>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2304000" y="1890001"/>
            <a:ext cx="5342082" cy="1184783"/>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2304000" y="3131027"/>
            <a:ext cx="5354606" cy="790281"/>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504001" y="4533079"/>
            <a:ext cx="4773240" cy="2646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0" y="401744"/>
            <a:ext cx="675001" cy="1346582"/>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1" y="216001"/>
            <a:ext cx="7379999" cy="4699106"/>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3996052" y="1578431"/>
            <a:ext cx="3816000" cy="1863000"/>
          </a:xfrm>
        </p:spPr>
        <p:txBody>
          <a:bodyPr anchor="t" anchorCtr="0">
            <a:noAutofit/>
          </a:bodyPr>
          <a:lstStyle>
            <a:lvl1pPr algn="l">
              <a:lnSpc>
                <a:spcPts val="5400"/>
              </a:lnSpc>
              <a:defRPr sz="5400"/>
            </a:lvl1pPr>
          </a:lstStyle>
          <a:p>
            <a:r>
              <a:rPr lang="nl-NL" dirty="0"/>
              <a:t>Klik om de stijl te bewerken</a:t>
            </a:r>
            <a:endParaRPr lang="nl-BE" dirty="0"/>
          </a:p>
        </p:txBody>
      </p:sp>
      <p:sp>
        <p:nvSpPr>
          <p:cNvPr id="3" name="Ondertitel 2"/>
          <p:cNvSpPr>
            <a:spLocks noGrp="1"/>
          </p:cNvSpPr>
          <p:nvPr>
            <p:ph type="subTitle" idx="1"/>
          </p:nvPr>
        </p:nvSpPr>
        <p:spPr>
          <a:xfrm>
            <a:off x="4000832" y="3473717"/>
            <a:ext cx="3816000" cy="918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216000"/>
            <a:ext cx="675001" cy="1346582"/>
          </a:xfrm>
          <a:prstGeom prst="rect">
            <a:avLst/>
          </a:prstGeom>
        </p:spPr>
      </p:pic>
      <p:sp>
        <p:nvSpPr>
          <p:cNvPr id="12" name="Tijdelijke aanduiding voor tekst 2"/>
          <p:cNvSpPr>
            <a:spLocks noGrp="1"/>
          </p:cNvSpPr>
          <p:nvPr>
            <p:ph idx="12" hasCustomPrompt="1"/>
          </p:nvPr>
        </p:nvSpPr>
        <p:spPr>
          <a:xfrm>
            <a:off x="3636022" y="4533079"/>
            <a:ext cx="4773240" cy="2646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33842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51435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51435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5" y="4746209"/>
            <a:ext cx="2141621" cy="273844"/>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7/10/2021</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332001" y="567635"/>
            <a:ext cx="3456131" cy="135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240586"/>
            <a:ext cx="3112678" cy="2077574"/>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1018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51435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1" y="567000"/>
            <a:ext cx="4400361" cy="1647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600" y="3586078"/>
            <a:ext cx="675000" cy="1346580"/>
          </a:xfrm>
          <a:prstGeom prst="rect">
            <a:avLst/>
          </a:prstGeom>
        </p:spPr>
      </p:pic>
      <p:sp>
        <p:nvSpPr>
          <p:cNvPr id="15" name="Tijdelijke aanduiding voor dianummer 6"/>
          <p:cNvSpPr>
            <a:spLocks noGrp="1"/>
          </p:cNvSpPr>
          <p:nvPr>
            <p:ph type="sldNum" sz="quarter" idx="12"/>
          </p:nvPr>
        </p:nvSpPr>
        <p:spPr>
          <a:xfrm>
            <a:off x="6876015" y="4752000"/>
            <a:ext cx="2141621" cy="273844"/>
          </a:xfrm>
        </p:spPr>
        <p:txBody>
          <a:bodyPr/>
          <a:lstStyle>
            <a:lvl1pPr>
              <a:defRPr sz="900">
                <a:latin typeface="FlandersArtSans-Regular" panose="00000500000000000000" pitchFamily="2" charset="0"/>
              </a:defRPr>
            </a:lvl1pPr>
          </a:lstStyle>
          <a:p>
            <a:fld id="{7749CDD0-7D77-4D23-9A27-F361E39BA472}" type="datetime1">
              <a:rPr lang="nl-BE" smtClean="0"/>
              <a:pPr/>
              <a:t>7/10/2021</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5143500"/>
          </a:xfrm>
        </p:spPr>
        <p:txBody>
          <a:bodyP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1517400"/>
            <a:ext cx="3108049" cy="1555200"/>
          </a:xfrm>
        </p:spPr>
        <p:txBody>
          <a:bodyPr anchor="b" anchorCtr="0">
            <a:noAutofit/>
          </a:bodyPr>
          <a:lstStyle>
            <a:lvl1pPr indent="0" algn="l">
              <a:lnSpc>
                <a:spcPts val="5400"/>
              </a:lnSpc>
              <a:defRPr sz="5400">
                <a:solidFill>
                  <a:schemeClr val="bg1"/>
                </a:solidFill>
              </a:defRPr>
            </a:lvl1pPr>
          </a:lstStyle>
          <a:p>
            <a:r>
              <a:rPr lang="nl-NL"/>
              <a:t>Klik om stijl te bewerken</a:t>
            </a:r>
            <a:endParaRPr lang="nl-BE" dirty="0"/>
          </a:p>
        </p:txBody>
      </p:sp>
      <p:sp>
        <p:nvSpPr>
          <p:cNvPr id="3" name="Ondertitel 2"/>
          <p:cNvSpPr>
            <a:spLocks noGrp="1"/>
          </p:cNvSpPr>
          <p:nvPr>
            <p:ph type="subTitle" idx="1"/>
          </p:nvPr>
        </p:nvSpPr>
        <p:spPr>
          <a:xfrm>
            <a:off x="1296000" y="3115800"/>
            <a:ext cx="7416000" cy="1242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15" name="Tijdelijke aanduiding voor tekst 10"/>
          <p:cNvSpPr>
            <a:spLocks noGrp="1"/>
          </p:cNvSpPr>
          <p:nvPr>
            <p:ph type="body" sz="quarter" idx="15" hasCustomPrompt="1"/>
          </p:nvPr>
        </p:nvSpPr>
        <p:spPr>
          <a:xfrm>
            <a:off x="4426123" y="4771202"/>
            <a:ext cx="4435200" cy="264600"/>
          </a:xfrm>
        </p:spPr>
        <p:txBody>
          <a:bodyPr/>
          <a:lstStyle>
            <a:lvl1pPr marL="0" indent="0" algn="r">
              <a:buNone/>
              <a:defRPr sz="1700">
                <a:solidFill>
                  <a:schemeClr val="bg1"/>
                </a:solidFill>
                <a:latin typeface="FlandersArtSans-Regular" panose="00000500000000000000" pitchFamily="2" charset="0"/>
              </a:defRPr>
            </a:lvl1pPr>
          </a:lstStyle>
          <a:p>
            <a:pPr lvl="0"/>
            <a:r>
              <a:rPr lang="nl-NL" dirty="0"/>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499" y="185836"/>
            <a:ext cx="675000" cy="1346581"/>
          </a:xfrm>
          <a:prstGeom prst="rect">
            <a:avLst/>
          </a:prstGeom>
          <a:noFill/>
          <a:ln>
            <a:noFill/>
          </a:ln>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51435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1" y="567000"/>
            <a:ext cx="4400361" cy="1647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8" name="Tijdelijke aanduiding voor dianummer 6"/>
          <p:cNvSpPr>
            <a:spLocks noGrp="1"/>
          </p:cNvSpPr>
          <p:nvPr>
            <p:ph type="sldNum" sz="quarter" idx="12"/>
          </p:nvPr>
        </p:nvSpPr>
        <p:spPr>
          <a:xfrm>
            <a:off x="6876015" y="4752000"/>
            <a:ext cx="2141621" cy="273844"/>
          </a:xfrm>
        </p:spPr>
        <p:txBody>
          <a:bodyPr/>
          <a:lstStyle>
            <a:lvl1pPr>
              <a:defRPr sz="900">
                <a:latin typeface="FlandersArtSans-Regular" panose="00000500000000000000" pitchFamily="2" charset="0"/>
              </a:defRPr>
            </a:lvl1pPr>
          </a:lstStyle>
          <a:p>
            <a:fld id="{7749CDD0-7D77-4D23-9A27-F361E39BA472}" type="datetime1">
              <a:rPr lang="nl-BE" smtClean="0"/>
              <a:pPr/>
              <a:t>7/10/2021</a:t>
            </a:fld>
            <a:r>
              <a:rPr lang="nl-BE"/>
              <a:t> </a:t>
            </a:r>
            <a:r>
              <a:rPr lang="nl-BE" b="1"/>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5176692" y="3143732"/>
            <a:ext cx="3408509" cy="1584679"/>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600" y="3606249"/>
            <a:ext cx="675000" cy="1346580"/>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51435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2551500"/>
            <a:ext cx="8856000" cy="2592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1" y="567000"/>
            <a:ext cx="3686547" cy="1647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8" name="Tijdelijke aanduiding voor dianummer 6"/>
          <p:cNvSpPr>
            <a:spLocks noGrp="1"/>
          </p:cNvSpPr>
          <p:nvPr>
            <p:ph type="sldNum" sz="quarter" idx="12"/>
          </p:nvPr>
        </p:nvSpPr>
        <p:spPr>
          <a:xfrm>
            <a:off x="6876015" y="4752000"/>
            <a:ext cx="2141621" cy="273844"/>
          </a:xfrm>
        </p:spPr>
        <p:txBody>
          <a:bodyPr/>
          <a:lstStyle>
            <a:lvl1pPr>
              <a:defRPr sz="900">
                <a:latin typeface="FlandersArtSans-Regular" panose="00000500000000000000" pitchFamily="2" charset="0"/>
              </a:defRPr>
            </a:lvl1pPr>
          </a:lstStyle>
          <a:p>
            <a:fld id="{7749CDD0-7D77-4D23-9A27-F361E39BA472}" type="datetime1">
              <a:rPr lang="nl-BE" smtClean="0"/>
              <a:pPr/>
              <a:t>7/10/2021</a:t>
            </a:fld>
            <a:r>
              <a:rPr lang="nl-BE"/>
              <a:t> </a:t>
            </a:r>
            <a:r>
              <a:rPr lang="nl-BE" b="1"/>
              <a:t>│</a:t>
            </a:r>
            <a:fld id="{B263F6C6-2226-4286-8995-C42CB1E7C290}" type="slidenum">
              <a:rPr lang="nl-BE" smtClean="0"/>
              <a:pPr/>
              <a:t>‹nr.›</a:t>
            </a:fld>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800" y="3594299"/>
            <a:ext cx="675000" cy="1346580"/>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567000"/>
            <a:ext cx="7416000" cy="837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3" name="Tijdelijke aanduiding voor inhoud 2"/>
          <p:cNvSpPr>
            <a:spLocks noGrp="1"/>
          </p:cNvSpPr>
          <p:nvPr>
            <p:ph idx="1"/>
          </p:nvPr>
        </p:nvSpPr>
        <p:spPr>
          <a:xfrm>
            <a:off x="5320146" y="1431000"/>
            <a:ext cx="3391854" cy="2835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dianummer 6"/>
          <p:cNvSpPr>
            <a:spLocks noGrp="1"/>
          </p:cNvSpPr>
          <p:nvPr>
            <p:ph type="sldNum" sz="quarter" idx="12"/>
          </p:nvPr>
        </p:nvSpPr>
        <p:spPr>
          <a:xfrm>
            <a:off x="6876015" y="4752000"/>
            <a:ext cx="2141621" cy="273844"/>
          </a:xfrm>
        </p:spPr>
        <p:txBody>
          <a:bodyPr/>
          <a:lstStyle>
            <a:lvl1pPr>
              <a:defRPr sz="900">
                <a:latin typeface="FlandersArtSans-Regular" panose="00000500000000000000" pitchFamily="2" charset="0"/>
              </a:defRPr>
            </a:lvl1pPr>
          </a:lstStyle>
          <a:p>
            <a:fld id="{7749CDD0-7D77-4D23-9A27-F361E39BA472}" type="datetime1">
              <a:rPr lang="nl-BE" smtClean="0"/>
              <a:pPr/>
              <a:t>7/10/2021</a:t>
            </a:fld>
            <a:r>
              <a:rPr lang="nl-BE"/>
              <a:t> </a:t>
            </a:r>
            <a:r>
              <a:rPr lang="nl-BE" b="1"/>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94228" y="1431000"/>
            <a:ext cx="3708000" cy="2835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400" y="4392900"/>
            <a:ext cx="1300322" cy="535733"/>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567000"/>
            <a:ext cx="7416000" cy="837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3" name="Tijdelijke aanduiding voor inhoud 2"/>
          <p:cNvSpPr>
            <a:spLocks noGrp="1"/>
          </p:cNvSpPr>
          <p:nvPr>
            <p:ph sz="half" idx="1"/>
          </p:nvPr>
        </p:nvSpPr>
        <p:spPr>
          <a:xfrm>
            <a:off x="1296000" y="1431000"/>
            <a:ext cx="3708000" cy="2835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ianummer 6"/>
          <p:cNvSpPr>
            <a:spLocks noGrp="1"/>
          </p:cNvSpPr>
          <p:nvPr>
            <p:ph type="sldNum" sz="quarter" idx="12"/>
          </p:nvPr>
        </p:nvSpPr>
        <p:spPr>
          <a:xfrm>
            <a:off x="6876015" y="4752000"/>
            <a:ext cx="2141621" cy="273844"/>
          </a:xfrm>
        </p:spPr>
        <p:txBody>
          <a:bodyPr/>
          <a:lstStyle>
            <a:lvl1pPr>
              <a:defRPr sz="900">
                <a:latin typeface="FlandersArtSans-Regular" panose="00000500000000000000" pitchFamily="2" charset="0"/>
              </a:defRPr>
            </a:lvl1pPr>
          </a:lstStyle>
          <a:p>
            <a:fld id="{7749CDD0-7D77-4D23-9A27-F361E39BA472}" type="datetime1">
              <a:rPr lang="nl-BE" smtClean="0"/>
              <a:pPr/>
              <a:t>7/10/2021</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5040000" y="1431000"/>
            <a:ext cx="3672000" cy="2835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400" y="4392900"/>
            <a:ext cx="1300322" cy="535733"/>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5" y="4752000"/>
            <a:ext cx="2141621" cy="273844"/>
          </a:xfrm>
        </p:spPr>
        <p:txBody>
          <a:bodyPr/>
          <a:lstStyle>
            <a:lvl1pPr>
              <a:defRPr sz="900">
                <a:latin typeface="FlandersArtSans-Regular" panose="00000500000000000000" pitchFamily="2" charset="0"/>
              </a:defRPr>
            </a:lvl1pPr>
          </a:lstStyle>
          <a:p>
            <a:fld id="{7749CDD0-7D77-4D23-9A27-F361E39BA472}" type="datetime1">
              <a:rPr lang="nl-BE" smtClean="0"/>
              <a:pPr/>
              <a:t>7/10/2021</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96000" y="567000"/>
            <a:ext cx="7416000" cy="837000"/>
          </a:xfrm>
        </p:spPr>
        <p:txBody>
          <a:bodyPr anchor="t" anchorCtr="0"/>
          <a:lstStyle>
            <a:lvl1pPr>
              <a:defRPr>
                <a:latin typeface="FlandersArtSans-Bold" panose="00000800000000000000" pitchFamily="2" charset="0"/>
              </a:defRPr>
            </a:lvl1pPr>
          </a:lstStyle>
          <a:p>
            <a:r>
              <a:rPr lang="nl-NL"/>
              <a:t>Klik om stijl te bewerken</a:t>
            </a:r>
            <a:endParaRPr lang="nl-BE" dirty="0"/>
          </a:p>
        </p:txBody>
      </p:sp>
      <p:sp>
        <p:nvSpPr>
          <p:cNvPr id="9" name="Tijdelijke aanduiding voor inhoud 2"/>
          <p:cNvSpPr>
            <a:spLocks noGrp="1"/>
          </p:cNvSpPr>
          <p:nvPr>
            <p:ph sz="half" idx="1"/>
          </p:nvPr>
        </p:nvSpPr>
        <p:spPr>
          <a:xfrm>
            <a:off x="1296000" y="1436400"/>
            <a:ext cx="7416000" cy="2754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4400" y="4392900"/>
            <a:ext cx="1300322" cy="535733"/>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16000"/>
            <a:ext cx="8568000" cy="4698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2" y="216001"/>
            <a:ext cx="6033505" cy="4699106"/>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332000" y="1917000"/>
            <a:ext cx="3816000" cy="1457999"/>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333577" y="3488229"/>
            <a:ext cx="3816000" cy="918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0" y="411829"/>
            <a:ext cx="675001" cy="1346582"/>
          </a:xfrm>
          <a:prstGeom prst="rect">
            <a:avLst/>
          </a:prstGeom>
        </p:spPr>
      </p:pic>
      <p:sp>
        <p:nvSpPr>
          <p:cNvPr id="14" name="Tijdelijke aanduiding voor tekst 2"/>
          <p:cNvSpPr>
            <a:spLocks noGrp="1"/>
          </p:cNvSpPr>
          <p:nvPr>
            <p:ph idx="12" hasCustomPrompt="1"/>
          </p:nvPr>
        </p:nvSpPr>
        <p:spPr>
          <a:xfrm>
            <a:off x="504001" y="4533079"/>
            <a:ext cx="4773240" cy="2646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127351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567000"/>
            <a:ext cx="7416000" cy="837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437105"/>
            <a:ext cx="7416000" cy="2754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4752000"/>
            <a:ext cx="900000" cy="27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7/10/2021</a:t>
            </a:fld>
            <a:endParaRPr lang="nl-BE" dirty="0"/>
          </a:p>
        </p:txBody>
      </p:sp>
      <p:sp>
        <p:nvSpPr>
          <p:cNvPr id="5" name="Tijdelijke aanduiding voor voettekst 4"/>
          <p:cNvSpPr>
            <a:spLocks noGrp="1"/>
          </p:cNvSpPr>
          <p:nvPr>
            <p:ph type="ftr" sz="quarter" idx="3"/>
          </p:nvPr>
        </p:nvSpPr>
        <p:spPr>
          <a:xfrm>
            <a:off x="3993393" y="4752000"/>
            <a:ext cx="1890000" cy="27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4752000"/>
            <a:ext cx="540000" cy="27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pic>
        <p:nvPicPr>
          <p:cNvPr id="8" name="Afbeelding 7"/>
          <p:cNvPicPr>
            <a:picLocks/>
          </p:cNvPicPr>
          <p:nvPr/>
        </p:nvPicPr>
        <p:blipFill>
          <a:blip r:embed="rId10" cstate="print">
            <a:extLst>
              <a:ext uri="{28A0092B-C50C-407E-A947-70E740481C1C}">
                <a14:useLocalDpi xmlns:a14="http://schemas.microsoft.com/office/drawing/2010/main" val="0"/>
              </a:ext>
            </a:extLst>
          </a:blip>
          <a:stretch>
            <a:fillRect/>
          </a:stretch>
        </p:blipFill>
        <p:spPr>
          <a:xfrm flipH="1">
            <a:off x="0" y="0"/>
            <a:ext cx="288000" cy="5143500"/>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2"/>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3"/>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4"/>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1"/>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567000"/>
            <a:ext cx="7416000" cy="837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4754700"/>
            <a:ext cx="900000" cy="27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7/10/2021</a:t>
            </a:fld>
            <a:endParaRPr lang="nl-BE" dirty="0"/>
          </a:p>
        </p:txBody>
      </p:sp>
      <p:sp>
        <p:nvSpPr>
          <p:cNvPr id="8" name="Tijdelijke aanduiding voor voettekst 4"/>
          <p:cNvSpPr>
            <a:spLocks noGrp="1"/>
          </p:cNvSpPr>
          <p:nvPr>
            <p:ph type="ftr" sz="quarter" idx="3"/>
          </p:nvPr>
        </p:nvSpPr>
        <p:spPr>
          <a:xfrm>
            <a:off x="3993393" y="4754700"/>
            <a:ext cx="1890000" cy="270000"/>
          </a:xfrm>
          <a:prstGeom prst="rect">
            <a:avLst/>
          </a:prstGeom>
        </p:spPr>
        <p:txBody>
          <a:bodyPr vert="horz" lIns="91440" tIns="45720" rIns="91440" bIns="45720" rtlCol="0" anchor="ctr"/>
          <a:lstStyle>
            <a:lvl1pPr algn="ctr">
              <a:defRPr sz="1200">
                <a:solidFill>
                  <a:schemeClr val="tx1">
                    <a:tint val="75000"/>
                  </a:schemeClr>
                </a:solidFill>
                <a:latin typeface="FlandersArtSerif-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4754700"/>
            <a:ext cx="540000" cy="27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436400"/>
            <a:ext cx="7444800" cy="32643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old.europanostra.org/UPLOADS/FILS/Declaration-of-Bruges2010-eng.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e bronafbeelding bekijken">
            <a:extLst>
              <a:ext uri="{FF2B5EF4-FFF2-40B4-BE49-F238E27FC236}">
                <a16:creationId xmlns:a16="http://schemas.microsoft.com/office/drawing/2014/main" id="{16C4151D-FA83-46EA-B980-DAEE7F87A7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90"/>
          <a:stretch/>
        </p:blipFill>
        <p:spPr bwMode="auto">
          <a:xfrm>
            <a:off x="288000" y="10"/>
            <a:ext cx="8856000" cy="5143490"/>
          </a:xfrm>
          <a:prstGeom prst="rect">
            <a:avLst/>
          </a:prstGeom>
          <a:solidFill>
            <a:srgbClr val="FFFFFF"/>
          </a:solidFill>
        </p:spPr>
      </p:pic>
      <p:sp>
        <p:nvSpPr>
          <p:cNvPr id="14" name="Title 2">
            <a:extLst>
              <a:ext uri="{FF2B5EF4-FFF2-40B4-BE49-F238E27FC236}">
                <a16:creationId xmlns:a16="http://schemas.microsoft.com/office/drawing/2014/main" id="{D666DC9A-8058-4783-AEBB-74B95613007B}"/>
              </a:ext>
            </a:extLst>
          </p:cNvPr>
          <p:cNvSpPr>
            <a:spLocks noGrp="1"/>
          </p:cNvSpPr>
          <p:nvPr>
            <p:ph type="ctrTitle"/>
          </p:nvPr>
        </p:nvSpPr>
        <p:spPr>
          <a:xfrm>
            <a:off x="584802" y="3671445"/>
            <a:ext cx="6323998" cy="2004750"/>
          </a:xfrm>
        </p:spPr>
        <p:txBody>
          <a:bodyPr anchor="t">
            <a:normAutofit/>
          </a:bodyPr>
          <a:lstStyle/>
          <a:p>
            <a:r>
              <a:rPr lang="en-US" sz="1600" dirty="0"/>
              <a:t>From the Declaration of Bruges until today: </a:t>
            </a:r>
            <a:br>
              <a:rPr lang="en-US" sz="1600" dirty="0"/>
            </a:br>
            <a:r>
              <a:rPr lang="en-US" sz="1600" dirty="0"/>
              <a:t>the first decade of the Reflection Group and the way forward</a:t>
            </a:r>
            <a:br>
              <a:rPr lang="en-US" sz="1600" dirty="0"/>
            </a:br>
            <a:r>
              <a:rPr lang="en-US" sz="1600" dirty="0"/>
              <a:t>Ameels Vera, Policy officer Flanders Heritage (Belgium)</a:t>
            </a:r>
            <a:endParaRPr lang="en-US" sz="3400" dirty="0"/>
          </a:p>
        </p:txBody>
      </p:sp>
      <p:pic>
        <p:nvPicPr>
          <p:cNvPr id="9" name="Tijdelijke aanduiding voor afbeelding 15">
            <a:extLst>
              <a:ext uri="{FF2B5EF4-FFF2-40B4-BE49-F238E27FC236}">
                <a16:creationId xmlns:a16="http://schemas.microsoft.com/office/drawing/2014/main" id="{2FB433C1-0546-431D-9900-AB46DBBE2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380" y="254453"/>
            <a:ext cx="675000" cy="1346580"/>
          </a:xfrm>
          <a:prstGeom prst="rect">
            <a:avLst/>
          </a:prstGeom>
          <a:noFill/>
          <a:ln>
            <a:noFill/>
          </a:ln>
        </p:spPr>
      </p:pic>
    </p:spTree>
    <p:extLst>
      <p:ext uri="{BB962C8B-B14F-4D97-AF65-F5344CB8AC3E}">
        <p14:creationId xmlns:p14="http://schemas.microsoft.com/office/powerpoint/2010/main" val="151589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e bronafbeelding bekijken">
            <a:extLst>
              <a:ext uri="{FF2B5EF4-FFF2-40B4-BE49-F238E27FC236}">
                <a16:creationId xmlns:a16="http://schemas.microsoft.com/office/drawing/2014/main" id="{39724875-E89A-4782-9F9E-1D18AAC9E6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63" b="9127"/>
          <a:stretch/>
        </p:blipFill>
        <p:spPr bwMode="auto">
          <a:xfrm>
            <a:off x="288000" y="10"/>
            <a:ext cx="8856000" cy="5143490"/>
          </a:xfrm>
          <a:prstGeom prst="rect">
            <a:avLst/>
          </a:prstGeom>
          <a:solidFill>
            <a:srgbClr val="FFFFFF"/>
          </a:solidFill>
        </p:spPr>
      </p:pic>
      <p:sp>
        <p:nvSpPr>
          <p:cNvPr id="14" name="Title 2">
            <a:extLst>
              <a:ext uri="{FF2B5EF4-FFF2-40B4-BE49-F238E27FC236}">
                <a16:creationId xmlns:a16="http://schemas.microsoft.com/office/drawing/2014/main" id="{D666DC9A-8058-4783-AEBB-74B95613007B}"/>
              </a:ext>
            </a:extLst>
          </p:cNvPr>
          <p:cNvSpPr>
            <a:spLocks noGrp="1"/>
          </p:cNvSpPr>
          <p:nvPr>
            <p:ph type="ctrTitle"/>
          </p:nvPr>
        </p:nvSpPr>
        <p:spPr>
          <a:xfrm>
            <a:off x="558064" y="4032095"/>
            <a:ext cx="8585936" cy="1647000"/>
          </a:xfrm>
        </p:spPr>
        <p:txBody>
          <a:bodyPr anchor="t">
            <a:normAutofit/>
          </a:bodyPr>
          <a:lstStyle/>
          <a:p>
            <a:r>
              <a:rPr lang="en-US" sz="3400" dirty="0"/>
              <a:t>Reflection Group EU </a:t>
            </a:r>
            <a:br>
              <a:rPr lang="en-US" sz="3400" dirty="0"/>
            </a:br>
            <a:r>
              <a:rPr lang="en-US" sz="3400" dirty="0"/>
              <a:t>and Cultural Heritage</a:t>
            </a:r>
          </a:p>
        </p:txBody>
      </p:sp>
    </p:spTree>
    <p:extLst>
      <p:ext uri="{BB962C8B-B14F-4D97-AF65-F5344CB8AC3E}">
        <p14:creationId xmlns:p14="http://schemas.microsoft.com/office/powerpoint/2010/main" val="252727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621437" y="-361244"/>
            <a:ext cx="8398385" cy="2348088"/>
          </a:xfrm>
        </p:spPr>
        <p:txBody>
          <a:bodyPr/>
          <a:lstStyle/>
          <a:p>
            <a:r>
              <a:rPr lang="en-US" sz="2000" b="1" dirty="0"/>
              <a:t>Reflection Group EU and Cultural heritage</a:t>
            </a:r>
            <a:br>
              <a:rPr lang="en-US" sz="6600" b="1" dirty="0"/>
            </a:br>
            <a:endParaRPr lang="nl-BE" dirty="0"/>
          </a:p>
        </p:txBody>
      </p:sp>
      <p:sp>
        <p:nvSpPr>
          <p:cNvPr id="13" name="Ondertitel 12"/>
          <p:cNvSpPr>
            <a:spLocks noGrp="1"/>
          </p:cNvSpPr>
          <p:nvPr>
            <p:ph type="subTitle" idx="1"/>
          </p:nvPr>
        </p:nvSpPr>
        <p:spPr>
          <a:xfrm>
            <a:off x="621437" y="1471181"/>
            <a:ext cx="8090563" cy="3191131"/>
          </a:xfrm>
        </p:spPr>
        <p:txBody>
          <a:bodyPr/>
          <a:lstStyle/>
          <a:p>
            <a:pPr algn="l"/>
            <a:br>
              <a:rPr lang="en-US" sz="1600" dirty="0">
                <a:solidFill>
                  <a:schemeClr val="tx1"/>
                </a:solidFill>
              </a:rPr>
            </a:br>
            <a:r>
              <a:rPr lang="nl-BE" sz="1600" dirty="0"/>
              <a:t>10th </a:t>
            </a:r>
            <a:r>
              <a:rPr lang="nl-BE" sz="1600" dirty="0" err="1"/>
              <a:t>anniversary</a:t>
            </a:r>
            <a:endParaRPr lang="nl-BE" sz="1600" dirty="0"/>
          </a:p>
          <a:p>
            <a:pPr algn="l"/>
            <a:endParaRPr lang="nl-BE" sz="1600" dirty="0"/>
          </a:p>
          <a:p>
            <a:pPr algn="l"/>
            <a:r>
              <a:rPr lang="nl-BE" sz="1600" dirty="0"/>
              <a:t>Time </a:t>
            </a:r>
            <a:r>
              <a:rPr lang="nl-BE" sz="1600" dirty="0" err="1"/>
              <a:t>to</a:t>
            </a:r>
            <a:r>
              <a:rPr lang="nl-BE" sz="1600" dirty="0"/>
              <a:t> look back – Time </a:t>
            </a:r>
            <a:r>
              <a:rPr lang="nl-BE" sz="1600" dirty="0" err="1"/>
              <a:t>to</a:t>
            </a:r>
            <a:r>
              <a:rPr lang="nl-BE" sz="1600" dirty="0"/>
              <a:t> look forward</a:t>
            </a:r>
          </a:p>
          <a:p>
            <a:pPr algn="l"/>
            <a:endParaRPr lang="nl-BE" sz="1600" dirty="0"/>
          </a:p>
          <a:p>
            <a:pPr algn="l"/>
            <a:r>
              <a:rPr lang="nl-BE" sz="1600" dirty="0" err="1"/>
              <a:t>What</a:t>
            </a:r>
            <a:r>
              <a:rPr lang="nl-BE" sz="1600" dirty="0"/>
              <a:t> </a:t>
            </a:r>
            <a:r>
              <a:rPr lang="nl-BE" sz="1600" dirty="0" err="1"/>
              <a:t>changed</a:t>
            </a:r>
            <a:r>
              <a:rPr lang="nl-BE" sz="1600" dirty="0"/>
              <a:t> over </a:t>
            </a:r>
            <a:r>
              <a:rPr lang="nl-BE" sz="1600" dirty="0" err="1"/>
              <a:t>the</a:t>
            </a:r>
            <a:r>
              <a:rPr lang="nl-BE" sz="1600" dirty="0"/>
              <a:t> </a:t>
            </a:r>
            <a:r>
              <a:rPr lang="nl-BE" sz="1600" dirty="0" err="1"/>
              <a:t>years</a:t>
            </a:r>
            <a:r>
              <a:rPr lang="nl-BE" sz="1600" dirty="0"/>
              <a:t> ?</a:t>
            </a:r>
          </a:p>
          <a:p>
            <a:pPr algn="l"/>
            <a:r>
              <a:rPr lang="nl-BE" sz="1600" dirty="0" err="1"/>
              <a:t>Which</a:t>
            </a:r>
            <a:r>
              <a:rPr lang="nl-BE" sz="1600" dirty="0"/>
              <a:t> way </a:t>
            </a:r>
            <a:r>
              <a:rPr lang="nl-BE" sz="1600" dirty="0" err="1"/>
              <a:t>to</a:t>
            </a:r>
            <a:r>
              <a:rPr lang="nl-BE" sz="1600" dirty="0"/>
              <a:t> go ?</a:t>
            </a:r>
          </a:p>
          <a:p>
            <a:pPr algn="l"/>
            <a:endParaRPr lang="nl-BE" sz="1600" dirty="0"/>
          </a:p>
          <a:p>
            <a:endParaRPr lang="nl-BE" dirty="0"/>
          </a:p>
        </p:txBody>
      </p:sp>
    </p:spTree>
    <p:extLst>
      <p:ext uri="{BB962C8B-B14F-4D97-AF65-F5344CB8AC3E}">
        <p14:creationId xmlns:p14="http://schemas.microsoft.com/office/powerpoint/2010/main" val="224846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fbeeldingsresultaten voor fiertel ronse hermes te paard">
            <a:extLst>
              <a:ext uri="{FF2B5EF4-FFF2-40B4-BE49-F238E27FC236}">
                <a16:creationId xmlns:a16="http://schemas.microsoft.com/office/drawing/2014/main" id="{6B02FC9D-67B0-4932-ABE1-21CD509873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95" b="6495"/>
          <a:stretch/>
        </p:blipFill>
        <p:spPr bwMode="auto">
          <a:xfrm>
            <a:off x="288000" y="10"/>
            <a:ext cx="8856000" cy="5143490"/>
          </a:xfrm>
          <a:prstGeom prst="rect">
            <a:avLst/>
          </a:prstGeom>
          <a:solidFill>
            <a:srgbClr val="FFFFFF"/>
          </a:solidFill>
        </p:spPr>
      </p:pic>
      <p:sp>
        <p:nvSpPr>
          <p:cNvPr id="14" name="Title 2">
            <a:extLst>
              <a:ext uri="{FF2B5EF4-FFF2-40B4-BE49-F238E27FC236}">
                <a16:creationId xmlns:a16="http://schemas.microsoft.com/office/drawing/2014/main" id="{D666DC9A-8058-4783-AEBB-74B95613007B}"/>
              </a:ext>
            </a:extLst>
          </p:cNvPr>
          <p:cNvSpPr>
            <a:spLocks noGrp="1"/>
          </p:cNvSpPr>
          <p:nvPr>
            <p:ph type="ctrTitle"/>
          </p:nvPr>
        </p:nvSpPr>
        <p:spPr>
          <a:xfrm>
            <a:off x="2255557" y="4145577"/>
            <a:ext cx="6448177" cy="1647000"/>
          </a:xfrm>
        </p:spPr>
        <p:txBody>
          <a:bodyPr anchor="t">
            <a:normAutofit/>
          </a:bodyPr>
          <a:lstStyle/>
          <a:p>
            <a:r>
              <a:rPr lang="en-US" sz="3400" dirty="0"/>
              <a:t>From the Declaration of Bruges  until today</a:t>
            </a:r>
          </a:p>
        </p:txBody>
      </p:sp>
    </p:spTree>
    <p:extLst>
      <p:ext uri="{BB962C8B-B14F-4D97-AF65-F5344CB8AC3E}">
        <p14:creationId xmlns:p14="http://schemas.microsoft.com/office/powerpoint/2010/main" val="567729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621437" y="-361244"/>
            <a:ext cx="8398385" cy="2348088"/>
          </a:xfrm>
        </p:spPr>
        <p:txBody>
          <a:bodyPr/>
          <a:lstStyle/>
          <a:p>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From the Declaration of Bruges  until today</a:t>
            </a:r>
            <a:br>
              <a:rPr lang="en-US" sz="6600" b="1" dirty="0"/>
            </a:br>
            <a:endParaRPr lang="nl-BE" dirty="0"/>
          </a:p>
        </p:txBody>
      </p:sp>
      <p:sp>
        <p:nvSpPr>
          <p:cNvPr id="13" name="Ondertitel 12"/>
          <p:cNvSpPr>
            <a:spLocks noGrp="1"/>
          </p:cNvSpPr>
          <p:nvPr>
            <p:ph type="subTitle" idx="1"/>
          </p:nvPr>
        </p:nvSpPr>
        <p:spPr>
          <a:xfrm>
            <a:off x="621437" y="1471181"/>
            <a:ext cx="8090563" cy="3191131"/>
          </a:xfrm>
        </p:spPr>
        <p:txBody>
          <a:bodyPr/>
          <a:lstStyle/>
          <a:p>
            <a:br>
              <a:rPr lang="en-US" sz="1600" dirty="0">
                <a:solidFill>
                  <a:schemeClr val="tx1"/>
                </a:solidFill>
              </a:rPr>
            </a:br>
            <a:r>
              <a:rPr lang="en-US" sz="1600" b="1" dirty="0">
                <a:solidFill>
                  <a:schemeClr val="tx1"/>
                </a:solidFill>
              </a:rPr>
              <a:t>EU CH </a:t>
            </a:r>
          </a:p>
          <a:p>
            <a:endParaRPr lang="en-US" sz="1600" b="1" dirty="0">
              <a:solidFill>
                <a:schemeClr val="tx1"/>
              </a:solidFill>
            </a:endParaRPr>
          </a:p>
          <a:p>
            <a:pPr marL="285750" indent="-285750">
              <a:buFont typeface="Wingdings" panose="05000000000000000000" pitchFamily="2" charset="2"/>
              <a:buChar char="Ø"/>
            </a:pPr>
            <a:r>
              <a:rPr lang="en-US" sz="1600" dirty="0"/>
              <a:t>i</a:t>
            </a:r>
            <a:r>
              <a:rPr lang="en-US" sz="1600" dirty="0">
                <a:solidFill>
                  <a:schemeClr val="tx1"/>
                </a:solidFill>
              </a:rPr>
              <a:t>s </a:t>
            </a:r>
            <a:r>
              <a:rPr lang="en-US" sz="1600" b="1" dirty="0">
                <a:solidFill>
                  <a:schemeClr val="tx1"/>
                </a:solidFill>
              </a:rPr>
              <a:t>rich and divers  …. </a:t>
            </a:r>
            <a:r>
              <a:rPr lang="en-US" sz="1600" dirty="0">
                <a:solidFill>
                  <a:schemeClr val="tx1"/>
                </a:solidFill>
              </a:rPr>
              <a:t>heritage more than ever needs to be taken in all its complexity</a:t>
            </a:r>
          </a:p>
          <a:p>
            <a:pPr marL="285750" indent="-285750">
              <a:buFont typeface="Wingdings" panose="05000000000000000000" pitchFamily="2" charset="2"/>
              <a:buChar char="Ø"/>
            </a:pPr>
            <a:r>
              <a:rPr lang="en-US" sz="1600" dirty="0"/>
              <a:t>p</a:t>
            </a:r>
            <a:r>
              <a:rPr lang="en-US" sz="1600" dirty="0">
                <a:solidFill>
                  <a:schemeClr val="tx1"/>
                </a:solidFill>
              </a:rPr>
              <a:t>lays a </a:t>
            </a:r>
            <a:r>
              <a:rPr lang="en-US" sz="1600" b="1" dirty="0">
                <a:solidFill>
                  <a:schemeClr val="tx1"/>
                </a:solidFill>
              </a:rPr>
              <a:t>significant role in the quality of life  ....</a:t>
            </a:r>
            <a:r>
              <a:rPr lang="en-US" sz="1600" dirty="0">
                <a:solidFill>
                  <a:schemeClr val="tx1"/>
                </a:solidFill>
              </a:rPr>
              <a:t> transversal topics and initiatives such as  sustainability / climate change  / Green Deal / new European Bauhaus</a:t>
            </a:r>
          </a:p>
          <a:p>
            <a:pPr marL="285750" indent="-285750">
              <a:buFont typeface="Wingdings" panose="05000000000000000000" pitchFamily="2" charset="2"/>
              <a:buChar char="Ø"/>
            </a:pPr>
            <a:r>
              <a:rPr lang="en-US" sz="1600" b="1" dirty="0">
                <a:solidFill>
                  <a:schemeClr val="tx1"/>
                </a:solidFill>
              </a:rPr>
              <a:t>classified on the EU level under culture</a:t>
            </a:r>
            <a:r>
              <a:rPr lang="en-US" sz="1600" dirty="0">
                <a:solidFill>
                  <a:schemeClr val="tx1"/>
                </a:solidFill>
              </a:rPr>
              <a:t> but </a:t>
            </a:r>
            <a:r>
              <a:rPr lang="en-US" sz="1600" b="1" dirty="0">
                <a:solidFill>
                  <a:schemeClr val="tx1"/>
                </a:solidFill>
              </a:rPr>
              <a:t>closely related to a variety of other sectors</a:t>
            </a:r>
            <a:r>
              <a:rPr lang="en-US" sz="1600" dirty="0">
                <a:solidFill>
                  <a:schemeClr val="tx1"/>
                </a:solidFill>
              </a:rPr>
              <a:t> such as agriculture, spatial planning, media, research, environment and tourism, etc. …… heritage domain needs an  interdisciplinary conduct, professionals and experts included into strategic discussions that affect our environment, economy and society</a:t>
            </a:r>
          </a:p>
          <a:p>
            <a:pPr algn="l"/>
            <a:endParaRPr lang="nl-BE" sz="1600" dirty="0"/>
          </a:p>
          <a:p>
            <a:endParaRPr lang="nl-BE" dirty="0"/>
          </a:p>
        </p:txBody>
      </p:sp>
    </p:spTree>
    <p:extLst>
      <p:ext uri="{BB962C8B-B14F-4D97-AF65-F5344CB8AC3E}">
        <p14:creationId xmlns:p14="http://schemas.microsoft.com/office/powerpoint/2010/main" val="17252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621437" y="338666"/>
            <a:ext cx="5090741" cy="1219201"/>
          </a:xfrm>
        </p:spPr>
        <p:txBody>
          <a:bodyPr/>
          <a:lstStyle/>
          <a:p>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From the Declaration of Bruges  until today</a:t>
            </a:r>
            <a:br>
              <a:rPr lang="en-US" sz="6600" b="1" dirty="0"/>
            </a:br>
            <a:endParaRPr lang="nl-BE" dirty="0"/>
          </a:p>
        </p:txBody>
      </p:sp>
      <p:sp>
        <p:nvSpPr>
          <p:cNvPr id="13" name="Ondertitel 12"/>
          <p:cNvSpPr>
            <a:spLocks noGrp="1"/>
          </p:cNvSpPr>
          <p:nvPr>
            <p:ph type="subTitle" idx="1"/>
          </p:nvPr>
        </p:nvSpPr>
        <p:spPr>
          <a:xfrm>
            <a:off x="621437" y="1471181"/>
            <a:ext cx="8090563" cy="3191131"/>
          </a:xfrm>
        </p:spPr>
        <p:txBody>
          <a:bodyPr/>
          <a:lstStyle/>
          <a:p>
            <a:r>
              <a:rPr lang="en-US" sz="1600" dirty="0">
                <a:solidFill>
                  <a:schemeClr val="tx1"/>
                </a:solidFill>
              </a:rPr>
              <a:t>Develloping a </a:t>
            </a:r>
            <a:r>
              <a:rPr lang="en-US" sz="1600" b="1" dirty="0">
                <a:solidFill>
                  <a:schemeClr val="tx1"/>
                </a:solidFill>
              </a:rPr>
              <a:t>European platform</a:t>
            </a:r>
            <a:r>
              <a:rPr lang="en-US" sz="1600" dirty="0">
                <a:solidFill>
                  <a:schemeClr val="tx1"/>
                </a:solidFill>
              </a:rPr>
              <a:t>: an umbrella organization representing governments, academics, professionals, and the civil society, which can respond to the developments, challenges and opportunities that present themselves within European policy</a:t>
            </a:r>
          </a:p>
          <a:p>
            <a:endParaRPr lang="en-US" sz="1600" dirty="0"/>
          </a:p>
          <a:p>
            <a:pPr marL="285750" indent="-285750">
              <a:buFont typeface="Wingdings" panose="05000000000000000000" pitchFamily="2" charset="2"/>
              <a:buChar char="Ø"/>
            </a:pPr>
            <a:r>
              <a:rPr lang="en-US" sz="1600" dirty="0">
                <a:solidFill>
                  <a:schemeClr val="tx1"/>
                </a:solidFill>
              </a:rPr>
              <a:t>several groups  ( EHHF, EHLF, EAC, OMC-groups, EU Expert group, Portuguese presidency initiative, Friends of CH network …. (re-)position to what other groups are doing</a:t>
            </a:r>
          </a:p>
          <a:p>
            <a:endParaRPr lang="nl-BE" sz="1600" dirty="0"/>
          </a:p>
          <a:p>
            <a:pPr marL="285750" indent="-285750">
              <a:buFont typeface="Wingdings" panose="05000000000000000000" pitchFamily="2" charset="2"/>
              <a:buChar char="Ø"/>
            </a:pPr>
            <a:r>
              <a:rPr lang="en-US" sz="1400" dirty="0">
                <a:solidFill>
                  <a:schemeClr val="tx1"/>
                </a:solidFill>
              </a:rPr>
              <a:t>complementary of existing activities needs to be established, within the European and international frameworks and while respecting particular objectives</a:t>
            </a:r>
            <a:r>
              <a:rPr lang="en-US" sz="1400" dirty="0"/>
              <a:t> i.e.</a:t>
            </a:r>
            <a:r>
              <a:rPr lang="en-US" sz="1400" dirty="0">
                <a:solidFill>
                  <a:schemeClr val="tx1"/>
                </a:solidFill>
              </a:rPr>
              <a:t> cultural heritage &amp; climate change (European Commission, Council of Europe, Unesco, </a:t>
            </a:r>
            <a:r>
              <a:rPr lang="en-US" sz="1400" dirty="0" err="1">
                <a:solidFill>
                  <a:schemeClr val="tx1"/>
                </a:solidFill>
              </a:rPr>
              <a:t>Icomos</a:t>
            </a:r>
            <a:r>
              <a:rPr lang="en-US" sz="1400" dirty="0">
                <a:solidFill>
                  <a:schemeClr val="tx1"/>
                </a:solidFill>
              </a:rPr>
              <a:t> with the climate heritage Network, …</a:t>
            </a:r>
          </a:p>
          <a:p>
            <a:endParaRPr lang="nl-BE" dirty="0"/>
          </a:p>
        </p:txBody>
      </p:sp>
    </p:spTree>
    <p:extLst>
      <p:ext uri="{BB962C8B-B14F-4D97-AF65-F5344CB8AC3E}">
        <p14:creationId xmlns:p14="http://schemas.microsoft.com/office/powerpoint/2010/main" val="236894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621437" y="204186"/>
            <a:ext cx="8090563" cy="1402672"/>
          </a:xfrm>
        </p:spPr>
        <p:txBody>
          <a:bodyPr/>
          <a:lstStyle/>
          <a:p>
            <a:r>
              <a:rPr lang="en-US" sz="3600" b="1" dirty="0"/>
              <a:t>Declaration of Bruges (2010)</a:t>
            </a:r>
            <a:br>
              <a:rPr lang="en-US" sz="6600" b="1" dirty="0"/>
            </a:br>
            <a:endParaRPr lang="nl-BE" dirty="0"/>
          </a:p>
        </p:txBody>
      </p:sp>
      <p:sp>
        <p:nvSpPr>
          <p:cNvPr id="13" name="Ondertitel 12"/>
          <p:cNvSpPr>
            <a:spLocks noGrp="1"/>
          </p:cNvSpPr>
          <p:nvPr>
            <p:ph type="subTitle" idx="1"/>
          </p:nvPr>
        </p:nvSpPr>
        <p:spPr>
          <a:xfrm>
            <a:off x="621437" y="1098647"/>
            <a:ext cx="8090563" cy="3840667"/>
          </a:xfrm>
        </p:spPr>
        <p:txBody>
          <a:bodyPr/>
          <a:lstStyle/>
          <a:p>
            <a:r>
              <a:rPr lang="en-US" sz="1600" dirty="0">
                <a:solidFill>
                  <a:schemeClr val="tx1"/>
                </a:solidFill>
                <a:hlinkClick r:id="rId3"/>
              </a:rPr>
              <a:t>Belgian Presidencies statement</a:t>
            </a:r>
            <a:endParaRPr lang="en-US" sz="1600" dirty="0">
              <a:solidFill>
                <a:schemeClr val="tx1"/>
              </a:solidFill>
            </a:endParaRPr>
          </a:p>
          <a:p>
            <a:endParaRPr lang="en-US" sz="1600" dirty="0">
              <a:solidFill>
                <a:schemeClr val="tx1"/>
              </a:solidFill>
            </a:endParaRPr>
          </a:p>
          <a:p>
            <a:r>
              <a:rPr lang="en-US" sz="1600" b="1" dirty="0">
                <a:solidFill>
                  <a:schemeClr val="tx1"/>
                </a:solidFill>
              </a:rPr>
              <a:t>EU CH </a:t>
            </a:r>
          </a:p>
          <a:p>
            <a:endParaRPr lang="en-US" sz="1600" b="1" dirty="0">
              <a:solidFill>
                <a:schemeClr val="tx1"/>
              </a:solidFill>
            </a:endParaRPr>
          </a:p>
          <a:p>
            <a:pPr marL="285750" indent="-285750">
              <a:buFont typeface="Wingdings" panose="05000000000000000000" pitchFamily="2" charset="2"/>
              <a:buChar char="Ø"/>
            </a:pPr>
            <a:r>
              <a:rPr lang="en-US" sz="1600" dirty="0">
                <a:solidFill>
                  <a:schemeClr val="tx1"/>
                </a:solidFill>
              </a:rPr>
              <a:t>is </a:t>
            </a:r>
            <a:r>
              <a:rPr lang="en-US" sz="1600" b="1" dirty="0">
                <a:solidFill>
                  <a:schemeClr val="tx1"/>
                </a:solidFill>
              </a:rPr>
              <a:t>rich and divers</a:t>
            </a:r>
            <a:r>
              <a:rPr lang="en-US" sz="1600" dirty="0">
                <a:solidFill>
                  <a:schemeClr val="tx1"/>
                </a:solidFill>
              </a:rPr>
              <a:t>: monuments, cities of art, archaeological sites, museums and collections, archives, traditions and cultural and natural landscapes</a:t>
            </a:r>
          </a:p>
          <a:p>
            <a:pPr marL="285750" indent="-285750">
              <a:buFont typeface="Wingdings" panose="05000000000000000000" pitchFamily="2" charset="2"/>
              <a:buChar char="Ø"/>
            </a:pPr>
            <a:r>
              <a:rPr lang="en-US" sz="1600" dirty="0">
                <a:solidFill>
                  <a:schemeClr val="tx1"/>
                </a:solidFill>
              </a:rPr>
              <a:t>is a </a:t>
            </a:r>
            <a:r>
              <a:rPr lang="en-US" sz="1600" b="1" dirty="0">
                <a:solidFill>
                  <a:schemeClr val="tx1"/>
                </a:solidFill>
              </a:rPr>
              <a:t>major source of </a:t>
            </a:r>
            <a:r>
              <a:rPr lang="en-US" sz="1600" dirty="0">
                <a:solidFill>
                  <a:schemeClr val="tx1"/>
                </a:solidFill>
              </a:rPr>
              <a:t>both direct and indirect </a:t>
            </a:r>
            <a:r>
              <a:rPr lang="en-US" sz="1600" b="1" dirty="0">
                <a:solidFill>
                  <a:schemeClr val="tx1"/>
                </a:solidFill>
              </a:rPr>
              <a:t>employment</a:t>
            </a:r>
          </a:p>
          <a:p>
            <a:pPr marL="285750" indent="-285750">
              <a:buFont typeface="Wingdings" panose="05000000000000000000" pitchFamily="2" charset="2"/>
              <a:buChar char="Ø"/>
            </a:pPr>
            <a:r>
              <a:rPr lang="en-US" sz="1600" dirty="0">
                <a:solidFill>
                  <a:schemeClr val="tx1"/>
                </a:solidFill>
              </a:rPr>
              <a:t>plays a </a:t>
            </a:r>
            <a:r>
              <a:rPr lang="en-US" sz="1600" b="1" dirty="0">
                <a:solidFill>
                  <a:schemeClr val="tx1"/>
                </a:solidFill>
              </a:rPr>
              <a:t>significant role in the quality of life </a:t>
            </a:r>
            <a:r>
              <a:rPr lang="en-US" sz="1600" dirty="0">
                <a:solidFill>
                  <a:schemeClr val="tx1"/>
                </a:solidFill>
              </a:rPr>
              <a:t>of European citizens</a:t>
            </a:r>
          </a:p>
          <a:p>
            <a:pPr marL="285750" indent="-285750">
              <a:buFont typeface="Wingdings" panose="05000000000000000000" pitchFamily="2" charset="2"/>
              <a:buChar char="Ø"/>
            </a:pPr>
            <a:r>
              <a:rPr lang="en-US" sz="1600" dirty="0">
                <a:solidFill>
                  <a:schemeClr val="tx1"/>
                </a:solidFill>
              </a:rPr>
              <a:t>contributes to the development of a </a:t>
            </a:r>
            <a:r>
              <a:rPr lang="en-US" sz="1600" b="1" dirty="0">
                <a:solidFill>
                  <a:schemeClr val="tx1"/>
                </a:solidFill>
              </a:rPr>
              <a:t>common but diverse European identity</a:t>
            </a:r>
          </a:p>
          <a:p>
            <a:pPr marL="285750" indent="-285750">
              <a:buFont typeface="Wingdings" panose="05000000000000000000" pitchFamily="2" charset="2"/>
              <a:buChar char="Ø"/>
            </a:pPr>
            <a:r>
              <a:rPr lang="en-US" sz="1600" dirty="0">
                <a:solidFill>
                  <a:schemeClr val="tx1"/>
                </a:solidFill>
              </a:rPr>
              <a:t>is an important factor in stimulating </a:t>
            </a:r>
            <a:r>
              <a:rPr lang="en-US" sz="1600" b="1" dirty="0">
                <a:solidFill>
                  <a:schemeClr val="tx1"/>
                </a:solidFill>
              </a:rPr>
              <a:t>cultural diversity and intercultural dialogue</a:t>
            </a:r>
          </a:p>
          <a:p>
            <a:pPr marL="285750" indent="-285750">
              <a:buFont typeface="Wingdings" panose="05000000000000000000" pitchFamily="2" charset="2"/>
              <a:buChar char="Ø"/>
            </a:pPr>
            <a:r>
              <a:rPr lang="en-US" sz="1600" b="1" dirty="0">
                <a:solidFill>
                  <a:schemeClr val="tx1"/>
                </a:solidFill>
              </a:rPr>
              <a:t>classified on the EU level under culture</a:t>
            </a:r>
            <a:r>
              <a:rPr lang="en-US" sz="1600" dirty="0">
                <a:solidFill>
                  <a:schemeClr val="tx1"/>
                </a:solidFill>
              </a:rPr>
              <a:t> but </a:t>
            </a:r>
            <a:r>
              <a:rPr lang="en-US" sz="1600" b="1" dirty="0">
                <a:solidFill>
                  <a:schemeClr val="tx1"/>
                </a:solidFill>
              </a:rPr>
              <a:t>closely related to a variety of other sectors</a:t>
            </a:r>
            <a:r>
              <a:rPr lang="en-US" sz="1600" dirty="0">
                <a:solidFill>
                  <a:schemeClr val="tx1"/>
                </a:solidFill>
              </a:rPr>
              <a:t> such as agriculture, spatial planning, media, research, environment and tourism, etc. </a:t>
            </a:r>
          </a:p>
          <a:p>
            <a:endParaRPr lang="nl-B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621437" y="204186"/>
            <a:ext cx="8090563" cy="1402672"/>
          </a:xfrm>
        </p:spPr>
        <p:txBody>
          <a:bodyPr/>
          <a:lstStyle/>
          <a:p>
            <a:r>
              <a:rPr lang="en-US" sz="3600" b="1" dirty="0"/>
              <a:t>Declaration of Bruges (2010)</a:t>
            </a:r>
            <a:br>
              <a:rPr lang="en-US" sz="6600" b="1" dirty="0"/>
            </a:br>
            <a:endParaRPr lang="nl-BE" dirty="0"/>
          </a:p>
        </p:txBody>
      </p:sp>
      <p:sp>
        <p:nvSpPr>
          <p:cNvPr id="13" name="Ondertitel 12"/>
          <p:cNvSpPr>
            <a:spLocks noGrp="1"/>
          </p:cNvSpPr>
          <p:nvPr>
            <p:ph type="subTitle" idx="1"/>
          </p:nvPr>
        </p:nvSpPr>
        <p:spPr>
          <a:xfrm>
            <a:off x="621437" y="1098647"/>
            <a:ext cx="8090563" cy="3840667"/>
          </a:xfrm>
        </p:spPr>
        <p:txBody>
          <a:bodyPr/>
          <a:lstStyle/>
          <a:p>
            <a:r>
              <a:rPr lang="en-US" sz="1600" dirty="0">
                <a:solidFill>
                  <a:schemeClr val="tx1"/>
                </a:solidFill>
              </a:rPr>
              <a:t>Belgian Presidencies statement</a:t>
            </a:r>
          </a:p>
          <a:p>
            <a:endParaRPr lang="en-US" sz="1600" dirty="0">
              <a:solidFill>
                <a:schemeClr val="tx1"/>
              </a:solidFill>
            </a:endParaRPr>
          </a:p>
          <a:p>
            <a:r>
              <a:rPr lang="en-US" sz="1600" b="1" dirty="0">
                <a:solidFill>
                  <a:schemeClr val="tx1"/>
                </a:solidFill>
              </a:rPr>
              <a:t>European Union</a:t>
            </a:r>
          </a:p>
          <a:p>
            <a:pPr marL="285750" indent="-285750">
              <a:buFont typeface="Wingdings" panose="05000000000000000000" pitchFamily="2" charset="2"/>
              <a:buChar char="Ø"/>
            </a:pPr>
            <a:r>
              <a:rPr lang="en-US" sz="1600" dirty="0">
                <a:solidFill>
                  <a:schemeClr val="tx1"/>
                </a:solidFill>
              </a:rPr>
              <a:t>has a </a:t>
            </a:r>
            <a:r>
              <a:rPr lang="en-US" sz="1600" b="1" dirty="0">
                <a:solidFill>
                  <a:schemeClr val="tx1"/>
                </a:solidFill>
              </a:rPr>
              <a:t>facilitating role </a:t>
            </a:r>
            <a:r>
              <a:rPr lang="en-US" sz="1600" dirty="0">
                <a:solidFill>
                  <a:schemeClr val="tx1"/>
                </a:solidFill>
              </a:rPr>
              <a:t>in culture –</a:t>
            </a:r>
            <a:r>
              <a:rPr lang="en-US" sz="1600" b="1" dirty="0">
                <a:solidFill>
                  <a:schemeClr val="tx1"/>
                </a:solidFill>
              </a:rPr>
              <a:t>day to day management and preservation on national or regional level</a:t>
            </a:r>
          </a:p>
          <a:p>
            <a:pPr marL="285750" indent="-285750">
              <a:buFont typeface="Wingdings" panose="05000000000000000000" pitchFamily="2" charset="2"/>
              <a:buChar char="Ø"/>
            </a:pPr>
            <a:r>
              <a:rPr lang="en-US" sz="1600" dirty="0">
                <a:solidFill>
                  <a:schemeClr val="tx1"/>
                </a:solidFill>
              </a:rPr>
              <a:t>has </a:t>
            </a:r>
            <a:r>
              <a:rPr lang="en-US" sz="1600" b="1" dirty="0">
                <a:solidFill>
                  <a:schemeClr val="tx1"/>
                </a:solidFill>
              </a:rPr>
              <a:t>wider decision-making powers in other policy areas </a:t>
            </a:r>
            <a:r>
              <a:rPr lang="en-US" sz="1600" dirty="0">
                <a:solidFill>
                  <a:schemeClr val="tx1"/>
                </a:solidFill>
              </a:rPr>
              <a:t>with direct or indirect consequences for heritage</a:t>
            </a:r>
            <a:endParaRPr lang="en-US" sz="1600" b="1" dirty="0">
              <a:solidFill>
                <a:schemeClr val="tx1"/>
              </a:solidFill>
            </a:endParaRPr>
          </a:p>
          <a:p>
            <a:endParaRPr lang="en-US" sz="1600" b="1" dirty="0">
              <a:solidFill>
                <a:schemeClr val="tx1"/>
              </a:solidFill>
            </a:endParaRPr>
          </a:p>
          <a:p>
            <a:r>
              <a:rPr lang="en-US" sz="1600" b="1" dirty="0">
                <a:solidFill>
                  <a:schemeClr val="tx1"/>
                </a:solidFill>
              </a:rPr>
              <a:t>The cultural heritage sector</a:t>
            </a:r>
          </a:p>
          <a:p>
            <a:pPr marL="285750" indent="-285750">
              <a:buFont typeface="Wingdings" panose="05000000000000000000" pitchFamily="2" charset="2"/>
              <a:buChar char="Ø"/>
            </a:pPr>
            <a:r>
              <a:rPr lang="en-US" sz="1600" dirty="0">
                <a:solidFill>
                  <a:schemeClr val="tx1"/>
                </a:solidFill>
              </a:rPr>
              <a:t>contributes to the implementation of the policy of the European institutions</a:t>
            </a:r>
          </a:p>
          <a:p>
            <a:pPr marL="285750" indent="-285750">
              <a:buFont typeface="Wingdings" panose="05000000000000000000" pitchFamily="2" charset="2"/>
              <a:buChar char="Ø"/>
            </a:pPr>
            <a:r>
              <a:rPr lang="en-US" sz="1600" dirty="0">
                <a:solidFill>
                  <a:schemeClr val="tx1"/>
                </a:solidFill>
              </a:rPr>
              <a:t>but could organize itself to better serve its interests and concerns at EU level</a:t>
            </a:r>
            <a:endParaRPr lang="nl-BE" sz="1600" dirty="0">
              <a:solidFill>
                <a:schemeClr val="tx1"/>
              </a:solidFill>
            </a:endParaRPr>
          </a:p>
          <a:p>
            <a:endParaRPr lang="nl-BE" dirty="0"/>
          </a:p>
        </p:txBody>
      </p:sp>
    </p:spTree>
    <p:extLst>
      <p:ext uri="{BB962C8B-B14F-4D97-AF65-F5344CB8AC3E}">
        <p14:creationId xmlns:p14="http://schemas.microsoft.com/office/powerpoint/2010/main" val="139448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e bronafbeelding bekijken">
            <a:extLst>
              <a:ext uri="{FF2B5EF4-FFF2-40B4-BE49-F238E27FC236}">
                <a16:creationId xmlns:a16="http://schemas.microsoft.com/office/drawing/2014/main" id="{16C4151D-FA83-46EA-B980-DAEE7F87A7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90"/>
          <a:stretch/>
        </p:blipFill>
        <p:spPr bwMode="auto">
          <a:xfrm>
            <a:off x="288000" y="10"/>
            <a:ext cx="8856000" cy="5143490"/>
          </a:xfrm>
          <a:prstGeom prst="rect">
            <a:avLst/>
          </a:prstGeom>
          <a:solidFill>
            <a:srgbClr val="FFFFFF"/>
          </a:solidFill>
        </p:spPr>
      </p:pic>
      <p:sp>
        <p:nvSpPr>
          <p:cNvPr id="14" name="Title 2">
            <a:extLst>
              <a:ext uri="{FF2B5EF4-FFF2-40B4-BE49-F238E27FC236}">
                <a16:creationId xmlns:a16="http://schemas.microsoft.com/office/drawing/2014/main" id="{D666DC9A-8058-4783-AEBB-74B95613007B}"/>
              </a:ext>
            </a:extLst>
          </p:cNvPr>
          <p:cNvSpPr>
            <a:spLocks noGrp="1"/>
          </p:cNvSpPr>
          <p:nvPr>
            <p:ph type="ctrTitle"/>
          </p:nvPr>
        </p:nvSpPr>
        <p:spPr>
          <a:xfrm>
            <a:off x="979913" y="3739178"/>
            <a:ext cx="4912888" cy="2004750"/>
          </a:xfrm>
        </p:spPr>
        <p:txBody>
          <a:bodyPr anchor="t">
            <a:normAutofit/>
          </a:bodyPr>
          <a:lstStyle/>
          <a:p>
            <a:r>
              <a:rPr lang="en-US" sz="3600" b="1" dirty="0"/>
              <a:t>Declaration of Bruges (2010)</a:t>
            </a:r>
            <a:endParaRPr lang="en-US" sz="3400" dirty="0"/>
          </a:p>
        </p:txBody>
      </p:sp>
      <p:pic>
        <p:nvPicPr>
          <p:cNvPr id="9" name="Tijdelijke aanduiding voor afbeelding 15">
            <a:extLst>
              <a:ext uri="{FF2B5EF4-FFF2-40B4-BE49-F238E27FC236}">
                <a16:creationId xmlns:a16="http://schemas.microsoft.com/office/drawing/2014/main" id="{2FB433C1-0546-431D-9900-AB46DBBE2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380" y="254453"/>
            <a:ext cx="675000" cy="1346580"/>
          </a:xfrm>
          <a:prstGeom prst="rect">
            <a:avLst/>
          </a:prstGeom>
          <a:noFill/>
          <a:ln>
            <a:noFill/>
          </a:ln>
        </p:spPr>
      </p:pic>
    </p:spTree>
    <p:extLst>
      <p:ext uri="{BB962C8B-B14F-4D97-AF65-F5344CB8AC3E}">
        <p14:creationId xmlns:p14="http://schemas.microsoft.com/office/powerpoint/2010/main" val="141136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621437" y="204186"/>
            <a:ext cx="8090563" cy="1402672"/>
          </a:xfrm>
        </p:spPr>
        <p:txBody>
          <a:bodyPr/>
          <a:lstStyle/>
          <a:p>
            <a:r>
              <a:rPr lang="en-US" sz="3600" b="1" dirty="0"/>
              <a:t>Declaration of Bruges (2010)</a:t>
            </a:r>
            <a:br>
              <a:rPr lang="en-US" sz="6600" b="1" dirty="0"/>
            </a:br>
            <a:endParaRPr lang="nl-BE" dirty="0"/>
          </a:p>
        </p:txBody>
      </p:sp>
      <p:sp>
        <p:nvSpPr>
          <p:cNvPr id="13" name="Ondertitel 12"/>
          <p:cNvSpPr>
            <a:spLocks noGrp="1"/>
          </p:cNvSpPr>
          <p:nvPr>
            <p:ph type="subTitle" idx="1"/>
          </p:nvPr>
        </p:nvSpPr>
        <p:spPr>
          <a:xfrm>
            <a:off x="621437" y="974469"/>
            <a:ext cx="8090563" cy="4044853"/>
          </a:xfrm>
        </p:spPr>
        <p:txBody>
          <a:bodyPr/>
          <a:lstStyle/>
          <a:p>
            <a:r>
              <a:rPr lang="en-US" sz="1600" dirty="0">
                <a:solidFill>
                  <a:schemeClr val="tx1"/>
                </a:solidFill>
              </a:rPr>
              <a:t>Belgian Presidency declared that:</a:t>
            </a:r>
            <a:br>
              <a:rPr lang="en-US" sz="1600" dirty="0">
                <a:solidFill>
                  <a:schemeClr val="tx1"/>
                </a:solidFill>
              </a:rPr>
            </a:br>
            <a:endParaRPr lang="en-US" sz="1600" dirty="0">
              <a:solidFill>
                <a:schemeClr val="tx1"/>
              </a:solidFill>
            </a:endParaRPr>
          </a:p>
          <a:p>
            <a:pPr marL="285750" indent="-285750">
              <a:buFont typeface="Wingdings" panose="05000000000000000000" pitchFamily="2" charset="2"/>
              <a:buChar char="Ø"/>
            </a:pPr>
            <a:r>
              <a:rPr lang="en-US" sz="1600" dirty="0">
                <a:solidFill>
                  <a:schemeClr val="tx1"/>
                </a:solidFill>
              </a:rPr>
              <a:t>it is important to </a:t>
            </a:r>
            <a:r>
              <a:rPr lang="en-US" sz="1600" b="1" dirty="0">
                <a:solidFill>
                  <a:schemeClr val="tx1"/>
                </a:solidFill>
              </a:rPr>
              <a:t>play a proactive role</a:t>
            </a:r>
            <a:r>
              <a:rPr lang="en-US" sz="1600" dirty="0">
                <a:solidFill>
                  <a:schemeClr val="tx1"/>
                </a:solidFill>
              </a:rPr>
              <a:t> vis-à-vis the developments, challenges and opportunities which present themselves within European policy</a:t>
            </a:r>
          </a:p>
          <a:p>
            <a:endParaRPr lang="en-US" sz="1600" dirty="0">
              <a:solidFill>
                <a:schemeClr val="tx1"/>
              </a:solidFill>
            </a:endParaRPr>
          </a:p>
          <a:p>
            <a:pPr marL="285750" indent="-285750">
              <a:buFont typeface="Wingdings" panose="05000000000000000000" pitchFamily="2" charset="2"/>
              <a:buChar char="Ø"/>
            </a:pPr>
            <a:r>
              <a:rPr lang="en-US" sz="1600" dirty="0"/>
              <a:t>i</a:t>
            </a:r>
            <a:r>
              <a:rPr lang="en-US" sz="1600" dirty="0">
                <a:solidFill>
                  <a:schemeClr val="tx1"/>
                </a:solidFill>
              </a:rPr>
              <a:t>t would be advisable to prepare a specific, </a:t>
            </a:r>
            <a:r>
              <a:rPr lang="en-US" sz="1600" b="1" dirty="0">
                <a:solidFill>
                  <a:schemeClr val="tx1"/>
                </a:solidFill>
              </a:rPr>
              <a:t>long-term plan </a:t>
            </a:r>
            <a:r>
              <a:rPr lang="en-US" sz="1600" dirty="0">
                <a:solidFill>
                  <a:schemeClr val="tx1"/>
                </a:solidFill>
              </a:rPr>
              <a:t>which searches for possibilities to ensure that the potential </a:t>
            </a:r>
            <a:r>
              <a:rPr lang="en-US" sz="1600" b="1" dirty="0">
                <a:solidFill>
                  <a:schemeClr val="tx1"/>
                </a:solidFill>
              </a:rPr>
              <a:t>of cultural heritage is better incorporated in the general policy of the European Union</a:t>
            </a:r>
            <a:endParaRPr lang="en-US" sz="1600" b="1" dirty="0"/>
          </a:p>
          <a:p>
            <a:pPr marL="285750" indent="-285750">
              <a:buFont typeface="Wingdings" panose="05000000000000000000" pitchFamily="2" charset="2"/>
              <a:buChar char="Ø"/>
            </a:pPr>
            <a:endParaRPr lang="en-US" sz="1600" b="1" dirty="0">
              <a:solidFill>
                <a:schemeClr val="tx1"/>
              </a:solidFill>
            </a:endParaRPr>
          </a:p>
          <a:p>
            <a:pPr marL="285750" indent="-285750">
              <a:buFont typeface="Wingdings" panose="05000000000000000000" pitchFamily="2" charset="2"/>
              <a:buChar char="Ø"/>
            </a:pPr>
            <a:r>
              <a:rPr lang="en-US" sz="1600" b="1" dirty="0"/>
              <a:t>I</a:t>
            </a:r>
            <a:r>
              <a:rPr lang="en-US" sz="1600" b="1" dirty="0">
                <a:solidFill>
                  <a:schemeClr val="tx1"/>
                </a:solidFill>
              </a:rPr>
              <a:t>nteraction with the European Union policy-making level </a:t>
            </a:r>
            <a:r>
              <a:rPr lang="en-US" sz="1600" dirty="0">
                <a:solidFill>
                  <a:schemeClr val="tx1"/>
                </a:solidFill>
              </a:rPr>
              <a:t>is central</a:t>
            </a:r>
          </a:p>
          <a:p>
            <a:pPr marL="285750" indent="-285750">
              <a:buFont typeface="Wingdings" panose="05000000000000000000" pitchFamily="2" charset="2"/>
              <a:buChar char="Ø"/>
            </a:pPr>
            <a:endParaRPr lang="en-US" sz="1600" dirty="0"/>
          </a:p>
          <a:p>
            <a:r>
              <a:rPr lang="en-US" sz="1600" dirty="0">
                <a:solidFill>
                  <a:schemeClr val="tx1"/>
                </a:solidFill>
              </a:rPr>
              <a:t>One of the central elements in the long term plan:</a:t>
            </a:r>
          </a:p>
          <a:p>
            <a:pPr marL="285750" indent="-285750">
              <a:buFont typeface="Wingdings" panose="05000000000000000000" pitchFamily="2" charset="2"/>
              <a:buChar char="Ø"/>
            </a:pPr>
            <a:r>
              <a:rPr lang="en-US" sz="1600" dirty="0">
                <a:solidFill>
                  <a:schemeClr val="tx1"/>
                </a:solidFill>
              </a:rPr>
              <a:t>to set up a </a:t>
            </a:r>
            <a:r>
              <a:rPr lang="en-US" sz="1600" b="1" dirty="0">
                <a:solidFill>
                  <a:schemeClr val="tx1"/>
                </a:solidFill>
              </a:rPr>
              <a:t>European platform</a:t>
            </a:r>
            <a:r>
              <a:rPr lang="en-US" sz="1600" dirty="0">
                <a:solidFill>
                  <a:schemeClr val="tx1"/>
                </a:solidFill>
              </a:rPr>
              <a:t>: an umbrella organization representing governments, academics, professionals, subsidized institutions in charge of the collection of heritage elements and the civil society, which can respond to the developments, challenges and opportunities that present themselves within European policy</a:t>
            </a:r>
          </a:p>
          <a:p>
            <a:pPr marL="285750" indent="-285750">
              <a:buFont typeface="Wingdings" panose="05000000000000000000" pitchFamily="2" charset="2"/>
              <a:buChar char="Ø"/>
            </a:pPr>
            <a:endParaRPr lang="en-US" sz="1600" dirty="0">
              <a:solidFill>
                <a:schemeClr val="tx1"/>
              </a:solidFill>
            </a:endParaRPr>
          </a:p>
          <a:p>
            <a:endParaRPr lang="nl-BE" dirty="0"/>
          </a:p>
        </p:txBody>
      </p:sp>
    </p:spTree>
    <p:extLst>
      <p:ext uri="{BB962C8B-B14F-4D97-AF65-F5344CB8AC3E}">
        <p14:creationId xmlns:p14="http://schemas.microsoft.com/office/powerpoint/2010/main" val="183598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621437" y="204186"/>
            <a:ext cx="8090563" cy="1402672"/>
          </a:xfrm>
        </p:spPr>
        <p:txBody>
          <a:bodyPr/>
          <a:lstStyle/>
          <a:p>
            <a:r>
              <a:rPr lang="en-US" sz="3600" b="1" dirty="0"/>
              <a:t>Declaration of Bruges (2010)</a:t>
            </a:r>
            <a:br>
              <a:rPr lang="en-US" sz="6600" b="1" dirty="0"/>
            </a:br>
            <a:endParaRPr lang="nl-BE" dirty="0"/>
          </a:p>
        </p:txBody>
      </p:sp>
      <p:sp>
        <p:nvSpPr>
          <p:cNvPr id="13" name="Ondertitel 12"/>
          <p:cNvSpPr>
            <a:spLocks noGrp="1"/>
          </p:cNvSpPr>
          <p:nvPr>
            <p:ph type="subTitle" idx="1"/>
          </p:nvPr>
        </p:nvSpPr>
        <p:spPr>
          <a:xfrm>
            <a:off x="621437" y="1098647"/>
            <a:ext cx="8090563" cy="3840667"/>
          </a:xfrm>
        </p:spPr>
        <p:txBody>
          <a:bodyPr/>
          <a:lstStyle/>
          <a:p>
            <a:br>
              <a:rPr lang="en-US" sz="1600" dirty="0">
                <a:solidFill>
                  <a:schemeClr val="tx1"/>
                </a:solidFill>
              </a:rPr>
            </a:br>
            <a:endParaRPr lang="en-US" sz="1600" dirty="0"/>
          </a:p>
          <a:p>
            <a:r>
              <a:rPr lang="en-US" sz="1600" dirty="0">
                <a:solidFill>
                  <a:schemeClr val="tx1"/>
                </a:solidFill>
              </a:rPr>
              <a:t>One of the central elements in the </a:t>
            </a:r>
            <a:r>
              <a:rPr lang="en-US" sz="1600" b="1" dirty="0" err="1">
                <a:solidFill>
                  <a:schemeClr val="tx1"/>
                </a:solidFill>
              </a:rPr>
              <a:t>longterm</a:t>
            </a:r>
            <a:r>
              <a:rPr lang="en-US" sz="1600" b="1" dirty="0">
                <a:solidFill>
                  <a:schemeClr val="tx1"/>
                </a:solidFill>
              </a:rPr>
              <a:t> plan</a:t>
            </a:r>
          </a:p>
          <a:p>
            <a:endParaRPr lang="en-US" sz="1600" b="1" dirty="0">
              <a:solidFill>
                <a:schemeClr val="tx1"/>
              </a:solidFill>
            </a:endParaRPr>
          </a:p>
          <a:p>
            <a:pPr marL="285750" indent="-285750">
              <a:buFont typeface="Wingdings" panose="05000000000000000000" pitchFamily="2" charset="2"/>
              <a:buChar char="Ø"/>
            </a:pPr>
            <a:r>
              <a:rPr lang="en-US" sz="1600" dirty="0"/>
              <a:t>t</a:t>
            </a:r>
            <a:r>
              <a:rPr lang="en-US" sz="1600" dirty="0">
                <a:solidFill>
                  <a:schemeClr val="tx1"/>
                </a:solidFill>
              </a:rPr>
              <a:t>o set up a </a:t>
            </a:r>
            <a:r>
              <a:rPr lang="en-US" sz="1600" b="1" dirty="0">
                <a:solidFill>
                  <a:schemeClr val="tx1"/>
                </a:solidFill>
              </a:rPr>
              <a:t>European platform</a:t>
            </a:r>
            <a:r>
              <a:rPr lang="en-US" sz="1600" dirty="0">
                <a:solidFill>
                  <a:schemeClr val="tx1"/>
                </a:solidFill>
              </a:rPr>
              <a:t>: an umbrella organization representing governments, academics, professionals, …, </a:t>
            </a:r>
            <a:r>
              <a:rPr lang="en-US" sz="1600" dirty="0"/>
              <a:t> </a:t>
            </a:r>
            <a:r>
              <a:rPr lang="en-US" sz="1600" dirty="0">
                <a:solidFill>
                  <a:schemeClr val="tx1"/>
                </a:solidFill>
              </a:rPr>
              <a:t>and the civil society, which can respond to the developments, challenges and opportunities that present themselves within European policy</a:t>
            </a:r>
          </a:p>
          <a:p>
            <a:pPr marL="285750" indent="-285750">
              <a:buFont typeface="Wingdings" panose="05000000000000000000" pitchFamily="2" charset="2"/>
              <a:buChar char="Ø"/>
            </a:pPr>
            <a:endParaRPr lang="en-US" sz="1600" dirty="0">
              <a:solidFill>
                <a:schemeClr val="tx1"/>
              </a:solidFill>
            </a:endParaRPr>
          </a:p>
          <a:p>
            <a:endParaRPr lang="nl-BE" dirty="0"/>
          </a:p>
        </p:txBody>
      </p:sp>
    </p:spTree>
    <p:extLst>
      <p:ext uri="{BB962C8B-B14F-4D97-AF65-F5344CB8AC3E}">
        <p14:creationId xmlns:p14="http://schemas.microsoft.com/office/powerpoint/2010/main" val="218749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e bronafbeelding bekijken">
            <a:extLst>
              <a:ext uri="{FF2B5EF4-FFF2-40B4-BE49-F238E27FC236}">
                <a16:creationId xmlns:a16="http://schemas.microsoft.com/office/drawing/2014/main" id="{062C10EB-9464-4AA6-B9C2-A0E5A958D72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9707" b="2956"/>
          <a:stretch/>
        </p:blipFill>
        <p:spPr bwMode="auto">
          <a:xfrm>
            <a:off x="288000" y="10"/>
            <a:ext cx="8856000" cy="5143490"/>
          </a:xfrm>
          <a:prstGeom prst="rect">
            <a:avLst/>
          </a:prstGeom>
          <a:solidFill>
            <a:srgbClr val="FFFFFF"/>
          </a:solidFill>
        </p:spPr>
      </p:pic>
      <p:sp>
        <p:nvSpPr>
          <p:cNvPr id="14" name="Title 2">
            <a:extLst>
              <a:ext uri="{FF2B5EF4-FFF2-40B4-BE49-F238E27FC236}">
                <a16:creationId xmlns:a16="http://schemas.microsoft.com/office/drawing/2014/main" id="{D666DC9A-8058-4783-AEBB-74B95613007B}"/>
              </a:ext>
            </a:extLst>
          </p:cNvPr>
          <p:cNvSpPr>
            <a:spLocks noGrp="1"/>
          </p:cNvSpPr>
          <p:nvPr>
            <p:ph type="ctrTitle"/>
          </p:nvPr>
        </p:nvSpPr>
        <p:spPr>
          <a:xfrm>
            <a:off x="1296001" y="567000"/>
            <a:ext cx="5808184" cy="1647000"/>
          </a:xfrm>
        </p:spPr>
        <p:txBody>
          <a:bodyPr/>
          <a:lstStyle/>
          <a:p>
            <a:r>
              <a:rPr lang="en-US" dirty="0"/>
              <a:t>Reflection Group EU </a:t>
            </a:r>
            <a:br>
              <a:rPr lang="en-US" dirty="0"/>
            </a:br>
            <a:r>
              <a:rPr lang="en-US" dirty="0"/>
              <a:t>and Cultural Heritage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621437" y="-361244"/>
            <a:ext cx="8398385" cy="2348088"/>
          </a:xfrm>
        </p:spPr>
        <p:txBody>
          <a:bodyPr/>
          <a:lstStyle/>
          <a:p>
            <a:r>
              <a:rPr lang="en-US" sz="2000" b="1" dirty="0"/>
              <a:t>Reflection Group EU and Cultural heritage</a:t>
            </a:r>
            <a:br>
              <a:rPr lang="en-US" sz="6600" b="1" dirty="0"/>
            </a:br>
            <a:endParaRPr lang="nl-BE" dirty="0"/>
          </a:p>
        </p:txBody>
      </p:sp>
      <p:sp>
        <p:nvSpPr>
          <p:cNvPr id="13" name="Ondertitel 12"/>
          <p:cNvSpPr>
            <a:spLocks noGrp="1"/>
          </p:cNvSpPr>
          <p:nvPr>
            <p:ph type="subTitle" idx="1"/>
          </p:nvPr>
        </p:nvSpPr>
        <p:spPr>
          <a:xfrm>
            <a:off x="621437" y="1471181"/>
            <a:ext cx="8090563" cy="3191131"/>
          </a:xfrm>
        </p:spPr>
        <p:txBody>
          <a:bodyPr/>
          <a:lstStyle/>
          <a:p>
            <a:pPr algn="l"/>
            <a:br>
              <a:rPr lang="en-US" sz="1600" dirty="0">
                <a:solidFill>
                  <a:schemeClr val="tx1"/>
                </a:solidFill>
              </a:rPr>
            </a:br>
            <a:r>
              <a:rPr lang="nl-BE" sz="1600" dirty="0"/>
              <a:t>2011</a:t>
            </a:r>
          </a:p>
          <a:p>
            <a:pPr algn="l"/>
            <a:r>
              <a:rPr lang="nl-BE" sz="1600" dirty="0"/>
              <a:t>First steps taken </a:t>
            </a:r>
            <a:r>
              <a:rPr lang="nl-BE" sz="1600" dirty="0" err="1"/>
              <a:t>to</a:t>
            </a:r>
            <a:r>
              <a:rPr lang="nl-BE" sz="1600" dirty="0"/>
              <a:t> </a:t>
            </a:r>
            <a:r>
              <a:rPr lang="nl-BE" sz="1600" dirty="0" err="1"/>
              <a:t>bring</a:t>
            </a:r>
            <a:r>
              <a:rPr lang="nl-BE" sz="1600" dirty="0"/>
              <a:t> </a:t>
            </a:r>
            <a:r>
              <a:rPr lang="nl-BE" sz="1600" dirty="0" err="1"/>
              <a:t>all</a:t>
            </a:r>
            <a:r>
              <a:rPr lang="nl-BE" sz="1600" dirty="0"/>
              <a:t> </a:t>
            </a:r>
            <a:r>
              <a:rPr lang="nl-BE" sz="1600" dirty="0" err="1"/>
              <a:t>parties</a:t>
            </a:r>
            <a:r>
              <a:rPr lang="nl-BE" sz="1600" dirty="0"/>
              <a:t> </a:t>
            </a:r>
            <a:r>
              <a:rPr lang="nl-BE" sz="1600" dirty="0" err="1"/>
              <a:t>toghether</a:t>
            </a:r>
            <a:r>
              <a:rPr lang="nl-BE" sz="1600" dirty="0"/>
              <a:t>      </a:t>
            </a:r>
          </a:p>
          <a:p>
            <a:pPr marL="285750" indent="-285750" algn="l">
              <a:buFont typeface="Wingdings" panose="05000000000000000000" pitchFamily="2" charset="2"/>
              <a:buChar char="Ø"/>
            </a:pPr>
            <a:endParaRPr lang="nl-BE" sz="1600" dirty="0"/>
          </a:p>
          <a:p>
            <a:pPr marL="285750" indent="-285750" algn="l">
              <a:buFont typeface="Wingdings" panose="05000000000000000000" pitchFamily="2" charset="2"/>
              <a:buChar char="Ø"/>
            </a:pPr>
            <a:r>
              <a:rPr lang="nl-BE" sz="1600" dirty="0"/>
              <a:t>Mission </a:t>
            </a:r>
            <a:r>
              <a:rPr lang="nl-BE" sz="1600" dirty="0" err="1"/>
              <a:t>Vision</a:t>
            </a:r>
            <a:r>
              <a:rPr lang="nl-BE" sz="1600" dirty="0"/>
              <a:t> of </a:t>
            </a:r>
            <a:r>
              <a:rPr lang="nl-BE" sz="1600" dirty="0" err="1"/>
              <a:t>the</a:t>
            </a:r>
            <a:r>
              <a:rPr lang="nl-BE" sz="1600" dirty="0"/>
              <a:t> RG</a:t>
            </a:r>
          </a:p>
          <a:p>
            <a:pPr marL="285750" indent="-285750" algn="l">
              <a:buFont typeface="Wingdings" panose="05000000000000000000" pitchFamily="2" charset="2"/>
              <a:buChar char="Ø"/>
            </a:pPr>
            <a:r>
              <a:rPr lang="nl-BE" sz="1600" dirty="0" err="1"/>
              <a:t>Belgian</a:t>
            </a:r>
            <a:r>
              <a:rPr lang="nl-BE" sz="1600" dirty="0"/>
              <a:t> </a:t>
            </a:r>
            <a:r>
              <a:rPr lang="nl-BE" sz="1600" dirty="0" err="1"/>
              <a:t>secretariat</a:t>
            </a:r>
            <a:r>
              <a:rPr lang="nl-BE" sz="1600" dirty="0"/>
              <a:t> </a:t>
            </a:r>
            <a:r>
              <a:rPr lang="nl-BE" sz="1600" dirty="0" err="1"/>
              <a:t>and</a:t>
            </a:r>
            <a:r>
              <a:rPr lang="nl-BE" sz="1600" dirty="0"/>
              <a:t> </a:t>
            </a:r>
            <a:r>
              <a:rPr lang="nl-BE" sz="1600" dirty="0" err="1"/>
              <a:t>rotation</a:t>
            </a:r>
            <a:r>
              <a:rPr lang="nl-BE" sz="1600" dirty="0"/>
              <a:t> </a:t>
            </a:r>
            <a:r>
              <a:rPr lang="nl-BE" sz="1600" dirty="0" err="1"/>
              <a:t>chairmanship</a:t>
            </a:r>
            <a:endParaRPr lang="nl-BE" sz="1600" dirty="0"/>
          </a:p>
          <a:p>
            <a:pPr marL="285750" indent="-285750" algn="l">
              <a:buFont typeface="Wingdings" panose="05000000000000000000" pitchFamily="2" charset="2"/>
              <a:buChar char="Ø"/>
            </a:pPr>
            <a:r>
              <a:rPr lang="en-GB" sz="1600" dirty="0"/>
              <a:t>Informal expert platform for exchange, discussion and reflection</a:t>
            </a:r>
          </a:p>
          <a:p>
            <a:pPr marL="285750" indent="-285750" algn="l">
              <a:buFont typeface="Wingdings" panose="05000000000000000000" pitchFamily="2" charset="2"/>
              <a:buChar char="Ø"/>
            </a:pPr>
            <a:r>
              <a:rPr lang="en-GB" sz="1600" dirty="0"/>
              <a:t>Complements various formal working groups and bodies of Members States’ representatives</a:t>
            </a:r>
            <a:endParaRPr lang="nl-BE" sz="1600" dirty="0"/>
          </a:p>
          <a:p>
            <a:pPr marL="285750" indent="-285750" algn="l">
              <a:buFont typeface="Wingdings" panose="05000000000000000000" pitchFamily="2" charset="2"/>
              <a:buChar char="Ø"/>
            </a:pPr>
            <a:r>
              <a:rPr lang="nl-BE" sz="1600" dirty="0" err="1"/>
              <a:t>Efficient</a:t>
            </a:r>
            <a:r>
              <a:rPr lang="nl-BE" sz="1600" dirty="0"/>
              <a:t> </a:t>
            </a:r>
            <a:r>
              <a:rPr lang="nl-BE" sz="1600" dirty="0" err="1"/>
              <a:t>networking</a:t>
            </a:r>
            <a:r>
              <a:rPr lang="nl-BE" sz="1600" dirty="0"/>
              <a:t> </a:t>
            </a:r>
            <a:r>
              <a:rPr lang="nl-BE" sz="1600" dirty="0" err="1"/>
              <a:t>and</a:t>
            </a:r>
            <a:r>
              <a:rPr lang="nl-BE" sz="1600" dirty="0"/>
              <a:t> </a:t>
            </a:r>
            <a:r>
              <a:rPr lang="nl-BE" sz="1600" dirty="0" err="1"/>
              <a:t>mutual</a:t>
            </a:r>
            <a:r>
              <a:rPr lang="nl-BE" sz="1600" dirty="0"/>
              <a:t> trust </a:t>
            </a:r>
          </a:p>
          <a:p>
            <a:pPr marL="285750" indent="-285750" algn="l">
              <a:buFont typeface="Wingdings" panose="05000000000000000000" pitchFamily="2" charset="2"/>
              <a:buChar char="Ø"/>
            </a:pPr>
            <a:r>
              <a:rPr lang="nl-BE" sz="1600" dirty="0"/>
              <a:t>Longterm engagement of </a:t>
            </a:r>
            <a:r>
              <a:rPr lang="nl-BE" sz="1600" dirty="0" err="1"/>
              <a:t>the</a:t>
            </a:r>
            <a:r>
              <a:rPr lang="nl-BE" sz="1600" dirty="0"/>
              <a:t> members</a:t>
            </a:r>
          </a:p>
          <a:p>
            <a:pPr marL="285750" indent="-285750">
              <a:buFont typeface="Wingdings" panose="05000000000000000000" pitchFamily="2" charset="2"/>
              <a:buChar char="Ø"/>
            </a:pPr>
            <a:endParaRPr lang="nl-BE" dirty="0"/>
          </a:p>
        </p:txBody>
      </p:sp>
    </p:spTree>
    <p:extLst>
      <p:ext uri="{BB962C8B-B14F-4D97-AF65-F5344CB8AC3E}">
        <p14:creationId xmlns:p14="http://schemas.microsoft.com/office/powerpoint/2010/main" val="283650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621437" y="-361244"/>
            <a:ext cx="8398385" cy="2348088"/>
          </a:xfrm>
        </p:spPr>
        <p:txBody>
          <a:bodyPr/>
          <a:lstStyle/>
          <a:p>
            <a:r>
              <a:rPr lang="en-US" sz="2000" b="1" dirty="0"/>
              <a:t>Reflection Group EU and Cultural heritage</a:t>
            </a:r>
            <a:br>
              <a:rPr lang="en-US" sz="6600" b="1" dirty="0"/>
            </a:br>
            <a:endParaRPr lang="nl-BE" dirty="0"/>
          </a:p>
        </p:txBody>
      </p:sp>
      <p:sp>
        <p:nvSpPr>
          <p:cNvPr id="13" name="Ondertitel 12"/>
          <p:cNvSpPr>
            <a:spLocks noGrp="1"/>
          </p:cNvSpPr>
          <p:nvPr>
            <p:ph type="subTitle" idx="1"/>
          </p:nvPr>
        </p:nvSpPr>
        <p:spPr>
          <a:xfrm>
            <a:off x="621437" y="1471181"/>
            <a:ext cx="8090563" cy="3191131"/>
          </a:xfrm>
        </p:spPr>
        <p:txBody>
          <a:bodyPr/>
          <a:lstStyle/>
          <a:p>
            <a:pPr algn="l"/>
            <a:br>
              <a:rPr lang="en-US" sz="1600" dirty="0">
                <a:solidFill>
                  <a:schemeClr val="tx1"/>
                </a:solidFill>
              </a:rPr>
            </a:br>
            <a:r>
              <a:rPr lang="nl-BE" sz="1600" u="sng" dirty="0"/>
              <a:t>Actions:</a:t>
            </a:r>
          </a:p>
          <a:p>
            <a:pPr marL="285750" indent="-285750" algn="l">
              <a:buFont typeface="Wingdings" panose="05000000000000000000" pitchFamily="2" charset="2"/>
              <a:buChar char="Ø"/>
            </a:pPr>
            <a:endParaRPr lang="nl-BE" sz="1600" u="sng" dirty="0"/>
          </a:p>
          <a:p>
            <a:pPr algn="l"/>
            <a:r>
              <a:rPr lang="nl-BE" sz="1600" dirty="0"/>
              <a:t>Exchange of information </a:t>
            </a:r>
            <a:r>
              <a:rPr lang="nl-BE" sz="1600" dirty="0" err="1"/>
              <a:t>and</a:t>
            </a:r>
            <a:r>
              <a:rPr lang="nl-BE" sz="1600" dirty="0"/>
              <a:t> cooperation on: </a:t>
            </a:r>
          </a:p>
          <a:p>
            <a:pPr algn="l"/>
            <a:endParaRPr lang="nl-BE" sz="1400" dirty="0"/>
          </a:p>
          <a:p>
            <a:pPr marL="285750" indent="-285750" algn="l">
              <a:buFont typeface="Wingdings" panose="05000000000000000000" pitchFamily="2" charset="2"/>
              <a:buChar char="Ø"/>
            </a:pPr>
            <a:r>
              <a:rPr lang="en-GB" sz="1600" dirty="0"/>
              <a:t>A diversity of topics corresponding to national needs, policies and activities, connected to the Presidency of the Council of the EU </a:t>
            </a:r>
          </a:p>
          <a:p>
            <a:pPr marL="285750" indent="-285750" algn="l">
              <a:buFont typeface="Wingdings" panose="05000000000000000000" pitchFamily="2" charset="2"/>
              <a:buChar char="Ø"/>
            </a:pPr>
            <a:r>
              <a:rPr lang="nl-BE" sz="1600" dirty="0"/>
              <a:t>Council </a:t>
            </a:r>
            <a:r>
              <a:rPr lang="nl-BE" sz="1600" dirty="0" err="1"/>
              <a:t>Conclusions</a:t>
            </a:r>
            <a:r>
              <a:rPr lang="nl-BE" sz="1600" dirty="0"/>
              <a:t>, EU </a:t>
            </a:r>
            <a:r>
              <a:rPr lang="nl-BE" sz="1600" dirty="0" err="1"/>
              <a:t>presidencies</a:t>
            </a:r>
            <a:r>
              <a:rPr lang="nl-BE" sz="1600" dirty="0"/>
              <a:t> meetings, CAP-paper, </a:t>
            </a:r>
            <a:r>
              <a:rPr lang="nl-BE" sz="1600" dirty="0" err="1"/>
              <a:t>Workplan</a:t>
            </a:r>
            <a:r>
              <a:rPr lang="nl-BE" sz="1600" dirty="0"/>
              <a:t> </a:t>
            </a:r>
            <a:r>
              <a:rPr lang="nl-BE" sz="1600" dirty="0" err="1"/>
              <a:t>for</a:t>
            </a:r>
            <a:r>
              <a:rPr lang="nl-BE" sz="1600" dirty="0"/>
              <a:t> Culture, EYCH 2018, European </a:t>
            </a:r>
            <a:r>
              <a:rPr lang="nl-BE" sz="1600" dirty="0" err="1"/>
              <a:t>Year</a:t>
            </a:r>
            <a:r>
              <a:rPr lang="nl-BE" sz="1600" dirty="0"/>
              <a:t> of Rail…</a:t>
            </a:r>
          </a:p>
          <a:p>
            <a:endParaRPr lang="nl-BE" dirty="0"/>
          </a:p>
        </p:txBody>
      </p:sp>
    </p:spTree>
    <p:extLst>
      <p:ext uri="{BB962C8B-B14F-4D97-AF65-F5344CB8AC3E}">
        <p14:creationId xmlns:p14="http://schemas.microsoft.com/office/powerpoint/2010/main" val="4065809427"/>
      </p:ext>
    </p:extLst>
  </p:cSld>
  <p:clrMapOvr>
    <a:masterClrMapping/>
  </p:clrMapOvr>
</p:sld>
</file>

<file path=ppt/theme/theme1.xml><?xml version="1.0" encoding="utf-8"?>
<a:theme xmlns:a="http://schemas.openxmlformats.org/drawingml/2006/main" name="Presentatie_StateoftheArt">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StateoftheArt_breedbeeld.potx" id="{97F68146-834A-4DA1-A246-25EC7306BEA4}" vid="{11FCB98E-ECE4-45A3-A2BD-17C3D2EA79D3}"/>
    </a:ext>
  </a:extLst>
</a:theme>
</file>

<file path=ppt/theme/theme2.xml><?xml version="1.0" encoding="utf-8"?>
<a:theme xmlns:a="http://schemas.openxmlformats.org/drawingml/2006/main" name="Aangepast ontwerp">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StateoftheArt_breedbeeld.potx" id="{97F68146-834A-4DA1-A246-25EC7306BEA4}" vid="{610E1E66-ECC2-4ABC-865B-5534802B15B2}"/>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a6987c4-4adf-49b4-a178-4428b674ecda">YZVTPUDZP7FJ-1584888949-362</_dlc_DocId>
    <_dlc_DocIdUrl xmlns="7a6987c4-4adf-49b4-a178-4428b674ecda">
      <Url>https://dkb-sd2.vo.proximuscloudsharepoint.be/012/_layouts/15/DocIdRedir.aspx?ID=YZVTPUDZP7FJ-1584888949-362</Url>
      <Description>YZVTPUDZP7FJ-1584888949-362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594184E5B9A374683EA05546DEC68F8" ma:contentTypeVersion="1" ma:contentTypeDescription="Een nieuw document maken." ma:contentTypeScope="" ma:versionID="92d2939ee4137c8aecc6babacdfdb8ea">
  <xsd:schema xmlns:xsd="http://www.w3.org/2001/XMLSchema" xmlns:xs="http://www.w3.org/2001/XMLSchema" xmlns:p="http://schemas.microsoft.com/office/2006/metadata/properties" xmlns:ns2="7a6987c4-4adf-49b4-a178-4428b674ecda" targetNamespace="http://schemas.microsoft.com/office/2006/metadata/properties" ma:root="true" ma:fieldsID="8d024d7e0cba544bb9d92e171858dddd" ns2:_="">
    <xsd:import namespace="7a6987c4-4adf-49b4-a178-4428b674ecd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987c4-4adf-49b4-a178-4428b674ecd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8C00DA-D277-4E35-ACC8-51DEB1D469A2}">
  <ds:schemaRefs>
    <ds:schemaRef ds:uri="http://schemas.microsoft.com/sharepoint/v3/contenttype/forms"/>
  </ds:schemaRefs>
</ds:datastoreItem>
</file>

<file path=customXml/itemProps2.xml><?xml version="1.0" encoding="utf-8"?>
<ds:datastoreItem xmlns:ds="http://schemas.openxmlformats.org/officeDocument/2006/customXml" ds:itemID="{4EE98B6C-E0D4-4A8C-B062-16A79218BCFF}">
  <ds:schemaRefs>
    <ds:schemaRef ds:uri="http://schemas.microsoft.com/sharepoint/events"/>
  </ds:schemaRefs>
</ds:datastoreItem>
</file>

<file path=customXml/itemProps3.xml><?xml version="1.0" encoding="utf-8"?>
<ds:datastoreItem xmlns:ds="http://schemas.openxmlformats.org/officeDocument/2006/customXml" ds:itemID="{38CDD9BF-320C-45CA-AFBC-053DFAE319E8}">
  <ds:schemaRefs>
    <ds:schemaRef ds:uri="http://schemas.microsoft.com/office/2006/metadata/properties"/>
    <ds:schemaRef ds:uri="http://schemas.microsoft.com/office/infopath/2007/PartnerControls"/>
    <ds:schemaRef ds:uri="7a6987c4-4adf-49b4-a178-4428b674ecda"/>
  </ds:schemaRefs>
</ds:datastoreItem>
</file>

<file path=customXml/itemProps4.xml><?xml version="1.0" encoding="utf-8"?>
<ds:datastoreItem xmlns:ds="http://schemas.openxmlformats.org/officeDocument/2006/customXml" ds:itemID="{A6021796-ED39-4B2E-87D2-2BC62F08A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987c4-4adf-49b4-a178-4428b674ec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Presentatie_StateoftheArt_breedbeeld</Template>
  <TotalTime>51</TotalTime>
  <Words>838</Words>
  <Application>Microsoft Office PowerPoint</Application>
  <PresentationFormat>Diavoorstelling (16:9)</PresentationFormat>
  <Paragraphs>91</Paragraphs>
  <Slides>14</Slides>
  <Notes>14</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14</vt:i4>
      </vt:variant>
    </vt:vector>
  </HeadingPairs>
  <TitlesOfParts>
    <vt:vector size="23" baseType="lpstr">
      <vt:lpstr>FlandersArtSans-Regular</vt:lpstr>
      <vt:lpstr>Calibri Light</vt:lpstr>
      <vt:lpstr>FlandersArtSans-Bold</vt:lpstr>
      <vt:lpstr>Calibri</vt:lpstr>
      <vt:lpstr>FlandersArtSerif-Regular</vt:lpstr>
      <vt:lpstr>Wingdings</vt:lpstr>
      <vt:lpstr>Arial</vt:lpstr>
      <vt:lpstr>Presentatie_StateoftheArt</vt:lpstr>
      <vt:lpstr>Aangepast ontwerp</vt:lpstr>
      <vt:lpstr>From the Declaration of Bruges until today:  the first decade of the Reflection Group and the way forward Ameels Vera, Policy officer Flanders Heritage (Belgium)</vt:lpstr>
      <vt:lpstr>Declaration of Bruges (2010) </vt:lpstr>
      <vt:lpstr>Declaration of Bruges (2010) </vt:lpstr>
      <vt:lpstr>Declaration of Bruges (2010)</vt:lpstr>
      <vt:lpstr>Declaration of Bruges (2010) </vt:lpstr>
      <vt:lpstr>Declaration of Bruges (2010) </vt:lpstr>
      <vt:lpstr>Reflection Group EU  and Cultural Heritage</vt:lpstr>
      <vt:lpstr>Reflection Group EU and Cultural heritage </vt:lpstr>
      <vt:lpstr>Reflection Group EU and Cultural heritage </vt:lpstr>
      <vt:lpstr>Reflection Group EU  and Cultural Heritage</vt:lpstr>
      <vt:lpstr>Reflection Group EU and Cultural heritage </vt:lpstr>
      <vt:lpstr>From the Declaration of Bruges  until today</vt:lpstr>
      <vt:lpstr>From the Declaration of Bruges  until today </vt:lpstr>
      <vt:lpstr>From the Declaration of Bruges  until today </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of Bruges (2010) </dc:title>
  <dc:creator>Ameels Vera</dc:creator>
  <cp:lastModifiedBy>Ameels Vera</cp:lastModifiedBy>
  <cp:revision>7</cp:revision>
  <dcterms:created xsi:type="dcterms:W3CDTF">2021-09-11T07:45:25Z</dcterms:created>
  <dcterms:modified xsi:type="dcterms:W3CDTF">2021-10-07T12:44:03Z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0x0101003594184E5B9A374683EA05546DEC68F8</vt:lpwstr>
  </property>
  <property fmtid="{D5CDD505-2E9C-101B-9397-08002B2CF9AE}" pid="3" name="_dlc_DocIdItemGuid">
    <vt:lpwstr>128525de-0548-42ec-b126-d6350812af48</vt:lpwstr>
  </property>
</Properties>
</file>