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8" r:id="rId3"/>
  </p:sldMasterIdLst>
  <p:notesMasterIdLst>
    <p:notesMasterId r:id="rId15"/>
  </p:notesMasterIdLst>
  <p:sldIdLst>
    <p:sldId id="1916" r:id="rId4"/>
    <p:sldId id="305" r:id="rId5"/>
    <p:sldId id="1917" r:id="rId6"/>
    <p:sldId id="1903" r:id="rId7"/>
    <p:sldId id="1902" r:id="rId8"/>
    <p:sldId id="1915" r:id="rId9"/>
    <p:sldId id="256" r:id="rId10"/>
    <p:sldId id="259" r:id="rId11"/>
    <p:sldId id="257" r:id="rId12"/>
    <p:sldId id="260" r:id="rId13"/>
    <p:sldId id="258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FDE4AC-9D28-4426-BFC6-44CB44F998AB}" v="17" dt="2025-01-21T12:49:52.4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8" autoAdjust="0"/>
    <p:restoredTop sz="94660"/>
  </p:normalViewPr>
  <p:slideViewPr>
    <p:cSldViewPr snapToGrid="0">
      <p:cViewPr>
        <p:scale>
          <a:sx n="33" d="100"/>
          <a:sy n="33" d="100"/>
        </p:scale>
        <p:origin x="1900" y="2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senija Kovačec Naglič" userId="6b161b91-ba01-4274-aa3e-09fdc7205f7e" providerId="ADAL" clId="{6BFDE4AC-9D28-4426-BFC6-44CB44F998AB}"/>
    <pc:docChg chg="undo custSel addSld modSld sldOrd">
      <pc:chgData name="Ksenija Kovačec Naglič" userId="6b161b91-ba01-4274-aa3e-09fdc7205f7e" providerId="ADAL" clId="{6BFDE4AC-9D28-4426-BFC6-44CB44F998AB}" dt="2025-01-21T12:49:57.792" v="1020"/>
      <pc:docMkLst>
        <pc:docMk/>
      </pc:docMkLst>
      <pc:sldChg chg="modSp mod">
        <pc:chgData name="Ksenija Kovačec Naglič" userId="6b161b91-ba01-4274-aa3e-09fdc7205f7e" providerId="ADAL" clId="{6BFDE4AC-9D28-4426-BFC6-44CB44F998AB}" dt="2025-01-21T08:48:27.170" v="938" actId="20577"/>
        <pc:sldMkLst>
          <pc:docMk/>
          <pc:sldMk cId="0" sldId="305"/>
        </pc:sldMkLst>
        <pc:spChg chg="mod">
          <ac:chgData name="Ksenija Kovačec Naglič" userId="6b161b91-ba01-4274-aa3e-09fdc7205f7e" providerId="ADAL" clId="{6BFDE4AC-9D28-4426-BFC6-44CB44F998AB}" dt="2025-01-21T08:48:10.850" v="922" actId="6549"/>
          <ac:spMkLst>
            <pc:docMk/>
            <pc:sldMk cId="0" sldId="305"/>
            <ac:spMk id="2" creationId="{5EC83087-1382-4CE2-B3CF-86AF95C23C2E}"/>
          </ac:spMkLst>
        </pc:spChg>
        <pc:spChg chg="mod">
          <ac:chgData name="Ksenija Kovačec Naglič" userId="6b161b91-ba01-4274-aa3e-09fdc7205f7e" providerId="ADAL" clId="{6BFDE4AC-9D28-4426-BFC6-44CB44F998AB}" dt="2025-01-21T08:48:27.170" v="938" actId="20577"/>
          <ac:spMkLst>
            <pc:docMk/>
            <pc:sldMk cId="0" sldId="305"/>
            <ac:spMk id="8" creationId="{ABFED2E6-1CBA-41B7-907D-C20CACBB79BE}"/>
          </ac:spMkLst>
        </pc:spChg>
        <pc:spChg chg="mod">
          <ac:chgData name="Ksenija Kovačec Naglič" userId="6b161b91-ba01-4274-aa3e-09fdc7205f7e" providerId="ADAL" clId="{6BFDE4AC-9D28-4426-BFC6-44CB44F998AB}" dt="2025-01-21T08:35:32.288" v="605" actId="20577"/>
          <ac:spMkLst>
            <pc:docMk/>
            <pc:sldMk cId="0" sldId="305"/>
            <ac:spMk id="90122" creationId="{6142536E-DC6E-473A-BD73-C432504CAD7B}"/>
          </ac:spMkLst>
        </pc:spChg>
        <pc:spChg chg="mod">
          <ac:chgData name="Ksenija Kovačec Naglič" userId="6b161b91-ba01-4274-aa3e-09fdc7205f7e" providerId="ADAL" clId="{6BFDE4AC-9D28-4426-BFC6-44CB44F998AB}" dt="2025-01-21T08:26:17.675" v="500" actId="6549"/>
          <ac:spMkLst>
            <pc:docMk/>
            <pc:sldMk cId="0" sldId="305"/>
            <ac:spMk id="90123" creationId="{7E53A876-6FB4-4538-A889-8C548F5BD5EA}"/>
          </ac:spMkLst>
        </pc:spChg>
      </pc:sldChg>
      <pc:sldChg chg="addSp delSp modSp mod">
        <pc:chgData name="Ksenija Kovačec Naglič" userId="6b161b91-ba01-4274-aa3e-09fdc7205f7e" providerId="ADAL" clId="{6BFDE4AC-9D28-4426-BFC6-44CB44F998AB}" dt="2025-01-21T08:13:24.440" v="38" actId="14100"/>
        <pc:sldMkLst>
          <pc:docMk/>
          <pc:sldMk cId="903675143" sldId="1902"/>
        </pc:sldMkLst>
        <pc:picChg chg="add mod">
          <ac:chgData name="Ksenija Kovačec Naglič" userId="6b161b91-ba01-4274-aa3e-09fdc7205f7e" providerId="ADAL" clId="{6BFDE4AC-9D28-4426-BFC6-44CB44F998AB}" dt="2025-01-21T08:13:19.282" v="37" actId="1076"/>
          <ac:picMkLst>
            <pc:docMk/>
            <pc:sldMk cId="903675143" sldId="1902"/>
            <ac:picMk id="3" creationId="{05A6A648-A2BD-5C2A-C361-08815C2FCC1A}"/>
          </ac:picMkLst>
        </pc:picChg>
        <pc:picChg chg="add del mod">
          <ac:chgData name="Ksenija Kovačec Naglič" userId="6b161b91-ba01-4274-aa3e-09fdc7205f7e" providerId="ADAL" clId="{6BFDE4AC-9D28-4426-BFC6-44CB44F998AB}" dt="2025-01-21T08:13:08.576" v="34" actId="478"/>
          <ac:picMkLst>
            <pc:docMk/>
            <pc:sldMk cId="903675143" sldId="1902"/>
            <ac:picMk id="4" creationId="{F1D9C9F1-25AF-A722-8E0D-6C2BF7936500}"/>
          </ac:picMkLst>
        </pc:picChg>
        <pc:picChg chg="add mod">
          <ac:chgData name="Ksenija Kovačec Naglič" userId="6b161b91-ba01-4274-aa3e-09fdc7205f7e" providerId="ADAL" clId="{6BFDE4AC-9D28-4426-BFC6-44CB44F998AB}" dt="2025-01-21T08:13:24.440" v="38" actId="14100"/>
          <ac:picMkLst>
            <pc:docMk/>
            <pc:sldMk cId="903675143" sldId="1902"/>
            <ac:picMk id="5" creationId="{6ACB05C1-13AD-1A45-2B60-9238D32AB05E}"/>
          </ac:picMkLst>
        </pc:picChg>
        <pc:picChg chg="del">
          <ac:chgData name="Ksenija Kovačec Naglič" userId="6b161b91-ba01-4274-aa3e-09fdc7205f7e" providerId="ADAL" clId="{6BFDE4AC-9D28-4426-BFC6-44CB44F998AB}" dt="2025-01-21T08:10:28.633" v="28" actId="478"/>
          <ac:picMkLst>
            <pc:docMk/>
            <pc:sldMk cId="903675143" sldId="1902"/>
            <ac:picMk id="11" creationId="{1AD49D84-D5DB-FF07-8904-F83F18337015}"/>
          </ac:picMkLst>
        </pc:picChg>
        <pc:picChg chg="del">
          <ac:chgData name="Ksenija Kovačec Naglič" userId="6b161b91-ba01-4274-aa3e-09fdc7205f7e" providerId="ADAL" clId="{6BFDE4AC-9D28-4426-BFC6-44CB44F998AB}" dt="2025-01-21T08:12:14.957" v="31" actId="478"/>
          <ac:picMkLst>
            <pc:docMk/>
            <pc:sldMk cId="903675143" sldId="1902"/>
            <ac:picMk id="12" creationId="{D8AF1F89-39F2-7F01-3105-6B13693A40EA}"/>
          </ac:picMkLst>
        </pc:picChg>
      </pc:sldChg>
      <pc:sldChg chg="modSp mod">
        <pc:chgData name="Ksenija Kovačec Naglič" userId="6b161b91-ba01-4274-aa3e-09fdc7205f7e" providerId="ADAL" clId="{6BFDE4AC-9D28-4426-BFC6-44CB44F998AB}" dt="2025-01-21T07:57:59.300" v="25" actId="20577"/>
        <pc:sldMkLst>
          <pc:docMk/>
          <pc:sldMk cId="0" sldId="1903"/>
        </pc:sldMkLst>
        <pc:graphicFrameChg chg="modGraphic">
          <ac:chgData name="Ksenija Kovačec Naglič" userId="6b161b91-ba01-4274-aa3e-09fdc7205f7e" providerId="ADAL" clId="{6BFDE4AC-9D28-4426-BFC6-44CB44F998AB}" dt="2025-01-21T07:57:59.300" v="25" actId="20577"/>
          <ac:graphicFrameMkLst>
            <pc:docMk/>
            <pc:sldMk cId="0" sldId="1903"/>
            <ac:graphicFrameMk id="15" creationId="{C81699B5-93CC-4055-A97A-EF2E42558397}"/>
          </ac:graphicFrameMkLst>
        </pc:graphicFrameChg>
      </pc:sldChg>
      <pc:sldChg chg="addSp delSp modSp mod">
        <pc:chgData name="Ksenija Kovačec Naglič" userId="6b161b91-ba01-4274-aa3e-09fdc7205f7e" providerId="ADAL" clId="{6BFDE4AC-9D28-4426-BFC6-44CB44F998AB}" dt="2025-01-21T12:49:57.792" v="1020"/>
        <pc:sldMkLst>
          <pc:docMk/>
          <pc:sldMk cId="1246860927" sldId="1915"/>
        </pc:sldMkLst>
        <pc:spChg chg="mod">
          <ac:chgData name="Ksenija Kovačec Naglič" userId="6b161b91-ba01-4274-aa3e-09fdc7205f7e" providerId="ADAL" clId="{6BFDE4AC-9D28-4426-BFC6-44CB44F998AB}" dt="2025-01-21T08:15:55.759" v="57" actId="6549"/>
          <ac:spMkLst>
            <pc:docMk/>
            <pc:sldMk cId="1246860927" sldId="1915"/>
            <ac:spMk id="2" creationId="{00000000-0000-0000-0000-000000000000}"/>
          </ac:spMkLst>
        </pc:spChg>
        <pc:spChg chg="mod">
          <ac:chgData name="Ksenija Kovačec Naglič" userId="6b161b91-ba01-4274-aa3e-09fdc7205f7e" providerId="ADAL" clId="{6BFDE4AC-9D28-4426-BFC6-44CB44F998AB}" dt="2025-01-21T08:15:44.641" v="47" actId="6549"/>
          <ac:spMkLst>
            <pc:docMk/>
            <pc:sldMk cId="1246860927" sldId="1915"/>
            <ac:spMk id="3" creationId="{00000000-0000-0000-0000-000000000000}"/>
          </ac:spMkLst>
        </pc:spChg>
        <pc:graphicFrameChg chg="add mod">
          <ac:chgData name="Ksenija Kovačec Naglič" userId="6b161b91-ba01-4274-aa3e-09fdc7205f7e" providerId="ADAL" clId="{6BFDE4AC-9D28-4426-BFC6-44CB44F998AB}" dt="2025-01-21T12:49:57.792" v="1020"/>
          <ac:graphicFrameMkLst>
            <pc:docMk/>
            <pc:sldMk cId="1246860927" sldId="1915"/>
            <ac:graphicFrameMk id="5" creationId="{AE232734-5EBF-CC67-5B60-B5ADF622252F}"/>
          </ac:graphicFrameMkLst>
        </pc:graphicFrameChg>
        <pc:graphicFrameChg chg="del">
          <ac:chgData name="Ksenija Kovačec Naglič" userId="6b161b91-ba01-4274-aa3e-09fdc7205f7e" providerId="ADAL" clId="{6BFDE4AC-9D28-4426-BFC6-44CB44F998AB}" dt="2025-01-21T08:14:33.247" v="40" actId="478"/>
          <ac:graphicFrameMkLst>
            <pc:docMk/>
            <pc:sldMk cId="1246860927" sldId="1915"/>
            <ac:graphicFrameMk id="6" creationId="{C4F35D7F-C80E-4599-A5DB-5A707551767E}"/>
          </ac:graphicFrameMkLst>
        </pc:graphicFrameChg>
        <pc:picChg chg="add del mod">
          <ac:chgData name="Ksenija Kovačec Naglič" userId="6b161b91-ba01-4274-aa3e-09fdc7205f7e" providerId="ADAL" clId="{6BFDE4AC-9D28-4426-BFC6-44CB44F998AB}" dt="2025-01-21T12:48:14.151" v="1007" actId="478"/>
          <ac:picMkLst>
            <pc:docMk/>
            <pc:sldMk cId="1246860927" sldId="1915"/>
            <ac:picMk id="4" creationId="{CE1BC14D-6EF9-A2E5-9617-C0C5464B63B8}"/>
          </ac:picMkLst>
        </pc:picChg>
      </pc:sldChg>
      <pc:sldChg chg="modSp add mod ord">
        <pc:chgData name="Ksenija Kovačec Naglič" userId="6b161b91-ba01-4274-aa3e-09fdc7205f7e" providerId="ADAL" clId="{6BFDE4AC-9D28-4426-BFC6-44CB44F998AB}" dt="2025-01-21T08:18:11.120" v="96" actId="20577"/>
        <pc:sldMkLst>
          <pc:docMk/>
          <pc:sldMk cId="2978709550" sldId="1916"/>
        </pc:sldMkLst>
        <pc:spChg chg="mod">
          <ac:chgData name="Ksenija Kovačec Naglič" userId="6b161b91-ba01-4274-aa3e-09fdc7205f7e" providerId="ADAL" clId="{6BFDE4AC-9D28-4426-BFC6-44CB44F998AB}" dt="2025-01-21T08:17:15.347" v="94" actId="20577"/>
          <ac:spMkLst>
            <pc:docMk/>
            <pc:sldMk cId="2978709550" sldId="1916"/>
            <ac:spMk id="12" creationId="{00000000-0000-0000-0000-000000000000}"/>
          </ac:spMkLst>
        </pc:spChg>
        <pc:spChg chg="mod">
          <ac:chgData name="Ksenija Kovačec Naglič" userId="6b161b91-ba01-4274-aa3e-09fdc7205f7e" providerId="ADAL" clId="{6BFDE4AC-9D28-4426-BFC6-44CB44F998AB}" dt="2025-01-21T08:18:11.120" v="96" actId="20577"/>
          <ac:spMkLst>
            <pc:docMk/>
            <pc:sldMk cId="2978709550" sldId="1916"/>
            <ac:spMk id="18" creationId="{00000000-0000-0000-0000-000000000000}"/>
          </ac:spMkLst>
        </pc:spChg>
      </pc:sldChg>
      <pc:sldChg chg="addSp delSp modSp new mod chgLayout">
        <pc:chgData name="Ksenija Kovačec Naglič" userId="6b161b91-ba01-4274-aa3e-09fdc7205f7e" providerId="ADAL" clId="{6BFDE4AC-9D28-4426-BFC6-44CB44F998AB}" dt="2025-01-21T08:50:37.482" v="1004" actId="6549"/>
        <pc:sldMkLst>
          <pc:docMk/>
          <pc:sldMk cId="2975511525" sldId="1917"/>
        </pc:sldMkLst>
        <pc:spChg chg="mod ord">
          <ac:chgData name="Ksenija Kovačec Naglič" userId="6b161b91-ba01-4274-aa3e-09fdc7205f7e" providerId="ADAL" clId="{6BFDE4AC-9D28-4426-BFC6-44CB44F998AB}" dt="2025-01-21T08:42:06.710" v="743" actId="6264"/>
          <ac:spMkLst>
            <pc:docMk/>
            <pc:sldMk cId="2975511525" sldId="1917"/>
            <ac:spMk id="2" creationId="{22A579A8-1F4F-E9EB-AE9C-4173967ABD48}"/>
          </ac:spMkLst>
        </pc:spChg>
        <pc:spChg chg="mod ord">
          <ac:chgData name="Ksenija Kovačec Naglič" userId="6b161b91-ba01-4274-aa3e-09fdc7205f7e" providerId="ADAL" clId="{6BFDE4AC-9D28-4426-BFC6-44CB44F998AB}" dt="2025-01-21T08:50:37.482" v="1004" actId="6549"/>
          <ac:spMkLst>
            <pc:docMk/>
            <pc:sldMk cId="2975511525" sldId="1917"/>
            <ac:spMk id="3" creationId="{81090C08-B241-1542-9D0C-56AD41397B15}"/>
          </ac:spMkLst>
        </pc:spChg>
        <pc:spChg chg="add del mod">
          <ac:chgData name="Ksenija Kovačec Naglič" userId="6b161b91-ba01-4274-aa3e-09fdc7205f7e" providerId="ADAL" clId="{6BFDE4AC-9D28-4426-BFC6-44CB44F998AB}" dt="2025-01-21T08:42:06.710" v="743" actId="6264"/>
          <ac:spMkLst>
            <pc:docMk/>
            <pc:sldMk cId="2975511525" sldId="1917"/>
            <ac:spMk id="4" creationId="{653F2C16-CAC3-280A-B119-747EC7559DA1}"/>
          </ac:spMkLst>
        </pc:spChg>
        <pc:spChg chg="add del mod">
          <ac:chgData name="Ksenija Kovačec Naglič" userId="6b161b91-ba01-4274-aa3e-09fdc7205f7e" providerId="ADAL" clId="{6BFDE4AC-9D28-4426-BFC6-44CB44F998AB}" dt="2025-01-21T08:42:06.710" v="743" actId="6264"/>
          <ac:spMkLst>
            <pc:docMk/>
            <pc:sldMk cId="2975511525" sldId="1917"/>
            <ac:spMk id="5" creationId="{C2DFB12D-844F-A768-A0C2-437D28FC441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CDD55-1AF5-4E09-AA9D-B452BF0543FA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7E417-E85D-46C2-8486-4221F5EA25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9316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2749550" y="533400"/>
            <a:ext cx="4735513" cy="2663825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anose="020B0604020202020204" pitchFamily="34" charset="0"/>
              <a:buChar char="•"/>
            </a:pPr>
            <a:endParaRPr lang="sl-SI" sz="130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6FC52-0873-49F8-A70E-EAA90EAB8EB2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7122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RNSD = inventar kot ga definira UNESCO Konvencija </a:t>
            </a:r>
          </a:p>
        </p:txBody>
      </p:sp>
    </p:spTree>
    <p:extLst>
      <p:ext uri="{BB962C8B-B14F-4D97-AF65-F5344CB8AC3E}">
        <p14:creationId xmlns:p14="http://schemas.microsoft.com/office/powerpoint/2010/main" val="4114071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6FC52-0873-49F8-A70E-EAA90EAB8EB2}" type="slidenum">
              <a:rPr kumimoji="0" lang="sl-SI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l-SI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809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21487" cy="3838575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anose="020B0604020202020204" pitchFamily="34" charset="0"/>
              <a:buChar char="•"/>
            </a:pP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6FC52-0873-49F8-A70E-EAA90EAB8EB2}" type="slidenum">
              <a:rPr kumimoji="0" lang="sl-SI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l-SI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629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C6655C-52D2-6DA6-6195-29DE537D5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C88395E-F263-5861-C48F-4D4E20D148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2AF289C-FB39-84B3-DE7C-304DCE23C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9E6E-8DB1-4BAE-98C0-5FD9494CE5B5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DB6673B-18FF-5A95-D54D-BD7076FC7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5241E9C-8C0D-094D-1CD7-75DD6C22B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A7D4-1B68-4806-B13A-29AC6D23DA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864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1FF1D6-E175-7B3D-7781-DD84B391F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183068C2-0EBE-AF0D-8838-0AE206C1C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6D21FDE-39DE-EDBB-0663-7A213F79F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9E6E-8DB1-4BAE-98C0-5FD9494CE5B5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A709A3A-D2ED-7BE6-85F5-5CF99CA87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0C0BDD4-97FF-7463-2BEE-401370356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A7D4-1B68-4806-B13A-29AC6D23DA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005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9913C336-3C0D-0B9E-3872-1DC4ABEF8C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695F3D48-6924-ABBD-F4FD-338F4F74D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3E80CFE-B1DD-4034-1630-221CCF99A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9E6E-8DB1-4BAE-98C0-5FD9494CE5B5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767C900-F180-EF0D-3ACD-852AE3938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308065C-FD2B-5FF2-F394-FE0BCA84F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A7D4-1B68-4806-B13A-29AC6D23DA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6215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Kliknite, če želite urediti slog podnaslova matrice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3999" y="6356350"/>
            <a:ext cx="9143999" cy="365125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A822EDBC-8DC8-46DD-B5E9-A825CD5F0E1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24412" y="228498"/>
            <a:ext cx="1247775" cy="25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sl-S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sl-SI" sz="800" i="0" dirty="0">
                <a:solidFill>
                  <a:schemeClr val="tx2"/>
                </a:solidFill>
                <a:latin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sl-SI" sz="800" b="1" i="0" dirty="0">
                <a:solidFill>
                  <a:schemeClr val="tx2"/>
                </a:solidFill>
                <a:latin typeface="Republika" panose="02000506040000020004" pitchFamily="2" charset="-18"/>
              </a:rPr>
              <a:t>MINISTRSTVO ZA </a:t>
            </a:r>
            <a:r>
              <a:rPr lang="sl-SI" altLang="sl-SI" sz="800" b="1" i="0" dirty="0">
                <a:solidFill>
                  <a:schemeClr val="tx2"/>
                </a:solidFill>
                <a:latin typeface="Republika" panose="02000506040000020004" pitchFamily="2" charset="-18"/>
              </a:rPr>
              <a:t>KULTURO</a:t>
            </a:r>
            <a:endParaRPr lang="en-US" altLang="sl-SI" sz="800" b="1" i="0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5AE6B034-3F11-402D-AC0F-22206DA8BC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50" y="163438"/>
            <a:ext cx="2301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639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9236"/>
            <a:ext cx="10515600" cy="1031452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529DBA"/>
                </a:solidFill>
                <a:latin typeface="+mj-lt"/>
              </a:defRPr>
            </a:lvl1pPr>
          </a:lstStyle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Clr>
                <a:srgbClr val="529DBA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buClr>
                <a:srgbClr val="529DBA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buClr>
                <a:srgbClr val="529DBA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buClr>
                <a:srgbClr val="529DBA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buClr>
                <a:srgbClr val="529DBA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3463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l-SI" dirty="0"/>
              <a:t>22. 10. 2021, Konferenca Kulturna dediščina in turizem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00E636AE-ACAB-4D51-BAD2-45666CCDBEC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24412" y="228498"/>
            <a:ext cx="1247775" cy="25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sl-S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sl-SI" sz="800" i="0" dirty="0">
                <a:solidFill>
                  <a:schemeClr val="tx2"/>
                </a:solidFill>
                <a:latin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sl-SI" sz="800" b="1" i="0" dirty="0">
                <a:solidFill>
                  <a:schemeClr val="tx2"/>
                </a:solidFill>
                <a:latin typeface="Republika" panose="02000506040000020004" pitchFamily="2" charset="-18"/>
              </a:rPr>
              <a:t>MINISTRSTVO ZA </a:t>
            </a:r>
            <a:r>
              <a:rPr lang="sl-SI" altLang="sl-SI" sz="800" b="1" i="0" dirty="0">
                <a:solidFill>
                  <a:schemeClr val="tx2"/>
                </a:solidFill>
                <a:latin typeface="Republika" panose="02000506040000020004" pitchFamily="2" charset="-18"/>
              </a:rPr>
              <a:t>KULTURO</a:t>
            </a:r>
            <a:endParaRPr lang="en-US" altLang="sl-SI" sz="800" b="1" i="0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80CFC2F4-CC19-4E81-B9FE-8597BBACE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50" y="163438"/>
            <a:ext cx="2301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987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2FE7-E39C-40C6-8B54-CC40A3C88FEA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696B-E88F-405A-8582-CE4BD93BC672}" type="slidenum">
              <a:rPr lang="sl-SI" smtClean="0"/>
              <a:t>‹#›</a:t>
            </a:fld>
            <a:endParaRPr lang="sl-SI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5AF3D008-A55D-4806-9CA3-AF7ADBCF06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24412" y="228498"/>
            <a:ext cx="1247775" cy="25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sl-S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sl-SI" sz="800" i="0" dirty="0">
                <a:solidFill>
                  <a:schemeClr val="tx2"/>
                </a:solidFill>
                <a:latin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sl-SI" sz="800" b="1" i="0" dirty="0">
                <a:solidFill>
                  <a:schemeClr val="tx2"/>
                </a:solidFill>
                <a:latin typeface="Republika" panose="02000506040000020004" pitchFamily="2" charset="-18"/>
              </a:rPr>
              <a:t>MINISTRSTVO ZA </a:t>
            </a:r>
            <a:r>
              <a:rPr lang="sl-SI" altLang="sl-SI" sz="800" b="1" i="0" dirty="0">
                <a:solidFill>
                  <a:schemeClr val="tx2"/>
                </a:solidFill>
                <a:latin typeface="Republika" panose="02000506040000020004" pitchFamily="2" charset="-18"/>
              </a:rPr>
              <a:t>KULTURO</a:t>
            </a:r>
            <a:endParaRPr lang="en-US" altLang="sl-SI" sz="800" b="1" i="0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62F57874-B0AB-4BC3-AC35-A1F4CDD875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50" y="163438"/>
            <a:ext cx="2301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925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529DBA"/>
                </a:solidFill>
              </a:defRPr>
            </a:lvl1pPr>
          </a:lstStyle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529DBA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Clr>
                <a:srgbClr val="529DBA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rgbClr val="529DBA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rgbClr val="529DBA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rgbClr val="529DBA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529DBA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Clr>
                <a:srgbClr val="529DBA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rgbClr val="529DBA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rgbClr val="529DBA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rgbClr val="529DBA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2FE7-E39C-40C6-8B54-CC40A3C88FEA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696B-E88F-405A-8582-CE4BD93BC672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AE895F-F0A1-4BEF-86BE-206D9F9E40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24412" y="228498"/>
            <a:ext cx="1247775" cy="25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sl-S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sl-SI" sz="800" i="0" dirty="0">
                <a:solidFill>
                  <a:schemeClr val="tx2"/>
                </a:solidFill>
                <a:latin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sl-SI" sz="800" b="1" i="0" dirty="0">
                <a:solidFill>
                  <a:schemeClr val="tx2"/>
                </a:solidFill>
                <a:latin typeface="Republika" panose="02000506040000020004" pitchFamily="2" charset="-18"/>
              </a:rPr>
              <a:t>MINISTRSTVO ZA </a:t>
            </a:r>
            <a:r>
              <a:rPr lang="sl-SI" altLang="sl-SI" sz="800" b="1" i="0" dirty="0">
                <a:solidFill>
                  <a:schemeClr val="tx2"/>
                </a:solidFill>
                <a:latin typeface="Republika" panose="02000506040000020004" pitchFamily="2" charset="-18"/>
              </a:rPr>
              <a:t>KULTURO</a:t>
            </a:r>
            <a:endParaRPr lang="en-US" altLang="sl-SI" sz="800" b="1" i="0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0F4F06-CBED-42EF-8469-C554530257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50" y="163438"/>
            <a:ext cx="2301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622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2FE7-E39C-40C6-8B54-CC40A3C88FEA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696B-E88F-405A-8582-CE4BD93BC6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2375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2FE7-E39C-40C6-8B54-CC40A3C88FEA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696B-E88F-405A-8582-CE4BD93BC6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5988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2FE7-E39C-40C6-8B54-CC40A3C88FEA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696B-E88F-405A-8582-CE4BD93BC6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0862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2FE7-E39C-40C6-8B54-CC40A3C88FEA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696B-E88F-405A-8582-CE4BD93BC6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388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05BF0A-900B-A6DA-FD7E-46BFF4871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0DD97CE-04AD-E1B5-4EC8-9B8DB3EF8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83B796C-45E4-32C3-5AF1-6A7EB99C5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9E6E-8DB1-4BAE-98C0-5FD9494CE5B5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422FBE5-6FCF-A4CF-181E-ABE825D8E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32876F2-0485-01F0-1133-11BCFE52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A7D4-1B68-4806-B13A-29AC6D23DA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1899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2FE7-E39C-40C6-8B54-CC40A3C88FEA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696B-E88F-405A-8582-CE4BD93BC6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9884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2FE7-E39C-40C6-8B54-CC40A3C88FEA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696B-E88F-405A-8582-CE4BD93BC6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072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2FE7-E39C-40C6-8B54-CC40A3C88FEA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696B-E88F-405A-8582-CE4BD93BC6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3485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308324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54979C-A29D-C74C-AD26-08C23DF021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6390" y="6038101"/>
            <a:ext cx="764849" cy="58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493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308324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54979C-A29D-C74C-AD26-08C23DF021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6390" y="6038101"/>
            <a:ext cx="764849" cy="58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987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Kliknite, če želite urediti slog podnaslova matrice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3999" y="6356350"/>
            <a:ext cx="9143999" cy="365125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A822EDBC-8DC8-46DD-B5E9-A825CD5F0E1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24412" y="228498"/>
            <a:ext cx="1247775" cy="25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sl-S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sl-SI" sz="800" i="0" dirty="0">
                <a:solidFill>
                  <a:schemeClr val="tx2"/>
                </a:solidFill>
                <a:latin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sl-SI" sz="800" b="1" i="0" dirty="0">
                <a:solidFill>
                  <a:schemeClr val="tx2"/>
                </a:solidFill>
                <a:latin typeface="Republika" panose="02000506040000020004" pitchFamily="2" charset="-18"/>
              </a:rPr>
              <a:t>MINISTRSTVO ZA </a:t>
            </a:r>
            <a:r>
              <a:rPr lang="sl-SI" altLang="sl-SI" sz="800" b="1" i="0" dirty="0">
                <a:solidFill>
                  <a:schemeClr val="tx2"/>
                </a:solidFill>
                <a:latin typeface="Republika" panose="02000506040000020004" pitchFamily="2" charset="-18"/>
              </a:rPr>
              <a:t>KULTURO</a:t>
            </a:r>
            <a:endParaRPr lang="en-US" altLang="sl-SI" sz="800" b="1" i="0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5AE6B034-3F11-402D-AC0F-22206DA8BC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50" y="163438"/>
            <a:ext cx="2301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F42AC1A1-3DB5-4457-BC8C-64BAD36E94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853" y="8898"/>
            <a:ext cx="1305469" cy="65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51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9236"/>
            <a:ext cx="10515600" cy="1031452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529DBA"/>
                </a:solidFill>
                <a:latin typeface="+mj-lt"/>
              </a:defRPr>
            </a:lvl1pPr>
          </a:lstStyle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Clr>
                <a:srgbClr val="529DBA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buClr>
                <a:srgbClr val="529DBA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buClr>
                <a:srgbClr val="529DBA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buClr>
                <a:srgbClr val="529DBA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buClr>
                <a:srgbClr val="529DBA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00E636AE-ACAB-4D51-BAD2-45666CCDBEC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24412" y="228498"/>
            <a:ext cx="1247775" cy="25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sl-S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sl-SI" sz="800" i="0" dirty="0">
                <a:solidFill>
                  <a:schemeClr val="tx2"/>
                </a:solidFill>
                <a:latin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sl-SI" sz="800" b="1" i="0" dirty="0">
                <a:solidFill>
                  <a:schemeClr val="tx2"/>
                </a:solidFill>
                <a:latin typeface="Republika" panose="02000506040000020004" pitchFamily="2" charset="-18"/>
              </a:rPr>
              <a:t>MINISTRSTVO ZA </a:t>
            </a:r>
            <a:r>
              <a:rPr lang="sl-SI" altLang="sl-SI" sz="800" b="1" i="0" dirty="0">
                <a:solidFill>
                  <a:schemeClr val="tx2"/>
                </a:solidFill>
                <a:latin typeface="Republika" panose="02000506040000020004" pitchFamily="2" charset="-18"/>
              </a:rPr>
              <a:t>KULTURO</a:t>
            </a:r>
            <a:endParaRPr lang="en-US" altLang="sl-SI" sz="800" b="1" i="0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80CFC2F4-CC19-4E81-B9FE-8597BBACE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50" y="163438"/>
            <a:ext cx="2301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402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2FE7-E39C-40C6-8B54-CC40A3C88FEA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696B-E88F-405A-8582-CE4BD93BC672}" type="slidenum">
              <a:rPr lang="sl-SI" smtClean="0"/>
              <a:t>‹#›</a:t>
            </a:fld>
            <a:endParaRPr lang="sl-SI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5AF3D008-A55D-4806-9CA3-AF7ADBCF06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24412" y="228498"/>
            <a:ext cx="1247775" cy="25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sl-S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sl-SI" sz="800" i="0" dirty="0">
                <a:solidFill>
                  <a:schemeClr val="tx2"/>
                </a:solidFill>
                <a:latin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sl-SI" sz="800" b="1" i="0" dirty="0">
                <a:solidFill>
                  <a:schemeClr val="tx2"/>
                </a:solidFill>
                <a:latin typeface="Republika" panose="02000506040000020004" pitchFamily="2" charset="-18"/>
              </a:rPr>
              <a:t>MINISTRSTVO ZA </a:t>
            </a:r>
            <a:r>
              <a:rPr lang="sl-SI" altLang="sl-SI" sz="800" b="1" i="0" dirty="0">
                <a:solidFill>
                  <a:schemeClr val="tx2"/>
                </a:solidFill>
                <a:latin typeface="Republika" panose="02000506040000020004" pitchFamily="2" charset="-18"/>
              </a:rPr>
              <a:t>KULTURO</a:t>
            </a:r>
            <a:endParaRPr lang="en-US" altLang="sl-SI" sz="800" b="1" i="0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62F57874-B0AB-4BC3-AC35-A1F4CDD875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50" y="163438"/>
            <a:ext cx="2301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20445F5-F5A7-41EC-B72B-873EFE33D0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853" y="8898"/>
            <a:ext cx="1305469" cy="65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529DBA"/>
                </a:solidFill>
              </a:defRPr>
            </a:lvl1pPr>
          </a:lstStyle>
          <a:p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529DBA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Clr>
                <a:srgbClr val="529DBA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rgbClr val="529DBA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rgbClr val="529DBA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rgbClr val="529DBA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529DBA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Clr>
                <a:srgbClr val="529DBA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rgbClr val="529DBA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rgbClr val="529DBA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rgbClr val="529DBA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2FE7-E39C-40C6-8B54-CC40A3C88FEA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696B-E88F-405A-8582-CE4BD93BC672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AE895F-F0A1-4BEF-86BE-206D9F9E40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24412" y="228498"/>
            <a:ext cx="1247775" cy="25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sl-S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sl-SI" sz="800" i="0" dirty="0">
                <a:solidFill>
                  <a:schemeClr val="tx2"/>
                </a:solidFill>
                <a:latin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sl-SI" sz="800" b="1" i="0" dirty="0">
                <a:solidFill>
                  <a:schemeClr val="tx2"/>
                </a:solidFill>
                <a:latin typeface="Republika" panose="02000506040000020004" pitchFamily="2" charset="-18"/>
              </a:rPr>
              <a:t>MINISTRSTVO ZA </a:t>
            </a:r>
            <a:r>
              <a:rPr lang="sl-SI" altLang="sl-SI" sz="800" b="1" i="0" dirty="0">
                <a:solidFill>
                  <a:schemeClr val="tx2"/>
                </a:solidFill>
                <a:latin typeface="Republika" panose="02000506040000020004" pitchFamily="2" charset="-18"/>
              </a:rPr>
              <a:t>KULTURO</a:t>
            </a:r>
            <a:endParaRPr lang="en-US" altLang="sl-SI" sz="800" b="1" i="0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0F4F06-CBED-42EF-8469-C554530257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50" y="163438"/>
            <a:ext cx="2301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44C357C8-D000-444B-A2D1-B7A800D83C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853" y="8898"/>
            <a:ext cx="1305469" cy="65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33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2FE7-E39C-40C6-8B54-CC40A3C88FEA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696B-E88F-405A-8582-CE4BD93BC6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102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8FF0BF-FFC9-2E0B-8FF0-A45B98B3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BB69D13-9764-AB14-4A11-8FB4B390E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F94282D-2F63-D7F1-6040-4DCE37B1C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9E6E-8DB1-4BAE-98C0-5FD9494CE5B5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E444446-E64B-771A-B17C-282971BF2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A524CAC-D538-1DAE-36DE-E94A2C026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A7D4-1B68-4806-B13A-29AC6D23DA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79061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2FE7-E39C-40C6-8B54-CC40A3C88FEA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696B-E88F-405A-8582-CE4BD93BC6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0229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2FE7-E39C-40C6-8B54-CC40A3C88FEA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696B-E88F-405A-8582-CE4BD93BC6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14293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2FE7-E39C-40C6-8B54-CC40A3C88FEA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696B-E88F-405A-8582-CE4BD93BC6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21051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2FE7-E39C-40C6-8B54-CC40A3C88FEA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696B-E88F-405A-8582-CE4BD93BC6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30796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2FE7-E39C-40C6-8B54-CC40A3C88FEA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696B-E88F-405A-8582-CE4BD93BC6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94391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2FE7-E39C-40C6-8B54-CC40A3C88FEA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696B-E88F-405A-8582-CE4BD93BC6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11152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308324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54979C-A29D-C74C-AD26-08C23DF021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6390" y="6038101"/>
            <a:ext cx="764849" cy="58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90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308324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54979C-A29D-C74C-AD26-08C23DF021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6390" y="6038101"/>
            <a:ext cx="764849" cy="58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5128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2F6383-EB8D-152F-C8B4-88CFA5016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F694FF6-EAD5-60C4-BDE4-99E72BBF8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8D56BE5-5960-DBEE-F7D8-326ABCC9D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8720C01-F899-4474-70D7-7B47CA83C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9E6E-8DB1-4BAE-98C0-5FD9494CE5B5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60AC5BC-F807-BD8C-6388-38F1CC4FC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857921F-C1E5-29A0-18DE-D4068D9A6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A7D4-1B68-4806-B13A-29AC6D23DA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1888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595B33-4D2B-B37D-16A3-22A3CCB96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1DDE755-569E-17F2-2160-8CDE52124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A4A4C84-DB76-B68D-A16C-2F1A528A6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0D0A1038-3D60-4D9A-B8D0-6581C21818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60B1B7AD-40DB-69F9-9B51-296B7DB71F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08ECAB0B-1FDA-7D97-1AC0-656AE9AC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9E6E-8DB1-4BAE-98C0-5FD9494CE5B5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F1D67964-6F02-AB8D-88AE-AA0FFC20D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5CCA875E-152E-CB58-FE39-5D677D63E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A7D4-1B68-4806-B13A-29AC6D23DA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750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739A30-4369-898A-32B7-E131DF307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76D6169-B19C-3D0E-3A66-F9FEFFE78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9E6E-8DB1-4BAE-98C0-5FD9494CE5B5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3C46E702-B784-5163-66B0-EB77761B0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41D2260F-B806-F898-E7A6-FE12B0454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A7D4-1B68-4806-B13A-29AC6D23DA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610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F1A9C835-ED11-573F-6AAF-2A60128A8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9E6E-8DB1-4BAE-98C0-5FD9494CE5B5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35C78F6E-9705-721D-BE17-B01FD3FF6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D3E981CE-6C57-5763-8BD9-2C6C7453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A7D4-1B68-4806-B13A-29AC6D23DA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212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8876D1-4F9D-8FF1-8C6B-7AA587E02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B2D2F37-E52B-B51C-7B51-A1A03925C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E1A2F55-B09C-33A8-74DC-2070D5B00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5BCBC40-DC46-F9FD-7CC4-4ADA7A9CE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9E6E-8DB1-4BAE-98C0-5FD9494CE5B5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4C032A8-8CE2-03CD-3E69-9EF5957D8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AB7DB45-A7FA-1C30-C459-75BCD3BE1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A7D4-1B68-4806-B13A-29AC6D23DA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580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3DAEF4-11E7-0726-999A-BB964A479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2963AB32-FBE3-B627-36C0-557A243E9D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1E2EFC6-345D-348E-4B71-14A331E56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10642DC-E941-17FC-CB6A-5CFF319AC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9E6E-8DB1-4BAE-98C0-5FD9494CE5B5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8762B4D-B428-5A2F-6EB7-8BA34A6AE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7BD4F74-B8A7-2107-D606-26598334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A7D4-1B68-4806-B13A-29AC6D23DA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1353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251782D8-3769-902C-98F1-EB0F5F168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72873CA-684E-1D30-0D68-25E428B36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F7720AA-03BF-8503-5A22-196BF4FC37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39E6E-8DB1-4BAE-98C0-5FD9494CE5B5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5BEF6BC-FD0F-1A3A-ECE8-F116A1B72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0C00BD0-E4D4-2C89-0597-C5602BE02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BA7D4-1B68-4806-B13A-29AC6D23DA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907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52FE7-E39C-40C6-8B54-CC40A3C88FEA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F696B-E88F-405A-8582-CE4BD93BC6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533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52FE7-E39C-40C6-8B54-CC40A3C88FEA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F696B-E88F-405A-8582-CE4BD93BC6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15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Z:\JAVNA UPRAVA 2010\Si CGP\CGP_prirocnik_WEB\OUT\05 Medijsko promocijski elementi\11 PPT predstavitev\untitled folder\ozadje-01.png">
            <a:extLst>
              <a:ext uri="{FF2B5EF4-FFF2-40B4-BE49-F238E27FC236}">
                <a16:creationId xmlns:a16="http://schemas.microsoft.com/office/drawing/2014/main" id="{0D59A8CD-96CE-483D-92AD-A559E1E54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Pravokotnik 17"/>
          <p:cNvSpPr/>
          <p:nvPr/>
        </p:nvSpPr>
        <p:spPr>
          <a:xfrm>
            <a:off x="-1" y="2239469"/>
            <a:ext cx="12191999" cy="2639289"/>
          </a:xfrm>
          <a:prstGeom prst="rect">
            <a:avLst/>
          </a:prstGeom>
          <a:solidFill>
            <a:srgbClr val="529DBA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000" b="1" dirty="0" err="1">
                <a:solidFill>
                  <a:schemeClr val="bg1"/>
                </a:solidFill>
                <a:latin typeface="Republika" panose="02000506040000020004" pitchFamily="2" charset="-18"/>
                <a:cs typeface="Arial" pitchFamily="34" charset="0"/>
              </a:rPr>
              <a:t>Intangible</a:t>
            </a:r>
            <a:r>
              <a:rPr lang="sl-SI" sz="4000" b="1" dirty="0">
                <a:solidFill>
                  <a:schemeClr val="bg1"/>
                </a:solidFill>
                <a:latin typeface="Republika" panose="02000506040000020004" pitchFamily="2" charset="-18"/>
                <a:cs typeface="Arial" pitchFamily="34" charset="0"/>
              </a:rPr>
              <a:t> </a:t>
            </a:r>
            <a:r>
              <a:rPr lang="sl-SI" sz="4000" b="1" dirty="0" err="1">
                <a:solidFill>
                  <a:schemeClr val="bg1"/>
                </a:solidFill>
                <a:latin typeface="Republika" panose="02000506040000020004" pitchFamily="2" charset="-18"/>
                <a:cs typeface="Arial" pitchFamily="34" charset="0"/>
              </a:rPr>
              <a:t>Cultural</a:t>
            </a:r>
            <a:r>
              <a:rPr lang="sl-SI" sz="4000" b="1" dirty="0">
                <a:solidFill>
                  <a:schemeClr val="bg1"/>
                </a:solidFill>
                <a:latin typeface="Republika" panose="02000506040000020004" pitchFamily="2" charset="-18"/>
                <a:cs typeface="Arial" pitchFamily="34" charset="0"/>
              </a:rPr>
              <a:t> </a:t>
            </a:r>
            <a:r>
              <a:rPr lang="sl-SI" sz="4000" b="1" dirty="0" err="1">
                <a:solidFill>
                  <a:schemeClr val="bg1"/>
                </a:solidFill>
                <a:latin typeface="Republika" panose="02000506040000020004" pitchFamily="2" charset="-18"/>
                <a:cs typeface="Arial" pitchFamily="34" charset="0"/>
              </a:rPr>
              <a:t>Heritage</a:t>
            </a:r>
            <a:endParaRPr lang="sl-SI" sz="4000" b="1" dirty="0">
              <a:solidFill>
                <a:schemeClr val="bg1"/>
              </a:solidFill>
              <a:latin typeface="Republika" panose="02000506040000020004" pitchFamily="2" charset="-18"/>
              <a:cs typeface="Arial" pitchFamily="34" charset="0"/>
            </a:endParaRPr>
          </a:p>
        </p:txBody>
      </p:sp>
      <p:sp>
        <p:nvSpPr>
          <p:cNvPr id="8" name="Rectangle 15"/>
          <p:cNvSpPr txBox="1">
            <a:spLocks/>
          </p:cNvSpPr>
          <p:nvPr/>
        </p:nvSpPr>
        <p:spPr>
          <a:xfrm>
            <a:off x="2289076" y="2314645"/>
            <a:ext cx="7918648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6"/>
          <p:cNvSpPr txBox="1">
            <a:spLocks noChangeArrowheads="1"/>
          </p:cNvSpPr>
          <p:nvPr/>
        </p:nvSpPr>
        <p:spPr>
          <a:xfrm>
            <a:off x="2895600" y="4171951"/>
            <a:ext cx="6400800" cy="1466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endParaRPr lang="sl-SI" sz="1600" dirty="0">
              <a:solidFill>
                <a:schemeClr val="tx1">
                  <a:lumMod val="65000"/>
                  <a:lumOff val="35000"/>
                </a:schemeClr>
              </a:solidFill>
              <a:latin typeface="Republika" panose="02000506040000020004" pitchFamily="2" charset="-18"/>
              <a:cs typeface="Arial" pitchFamily="34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sl-SI" sz="1400" dirty="0">
              <a:solidFill>
                <a:schemeClr val="tx1">
                  <a:lumMod val="65000"/>
                  <a:lumOff val="35000"/>
                </a:schemeClr>
              </a:solidFill>
              <a:latin typeface="Republika" panose="02000506040000020004" pitchFamily="2" charset="-18"/>
              <a:cs typeface="Arial" pitchFamily="34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sl-SI" sz="1400" dirty="0">
              <a:solidFill>
                <a:schemeClr val="tx1">
                  <a:lumMod val="65000"/>
                  <a:lumOff val="35000"/>
                </a:schemeClr>
              </a:solidFill>
              <a:latin typeface="Republika" panose="02000506040000020004" pitchFamily="2" charset="-18"/>
              <a:cs typeface="Arial" pitchFamily="34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sl-SI" sz="1300" dirty="0">
              <a:latin typeface="Republika" panose="02000506040000020004" pitchFamily="2" charset="-18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2895600" y="6076953"/>
            <a:ext cx="6400800" cy="78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sl-SI" sz="1600" dirty="0">
              <a:solidFill>
                <a:schemeClr val="tx1">
                  <a:lumMod val="65000"/>
                  <a:lumOff val="35000"/>
                </a:schemeClr>
              </a:solidFill>
              <a:latin typeface="Republika" panose="02000506040000020004" pitchFamily="2" charset="-18"/>
              <a:cs typeface="Arial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sl-S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epublika" panose="02000506040000020004" pitchFamily="2" charset="-18"/>
                <a:cs typeface="Arial" pitchFamily="34" charset="0"/>
              </a:rPr>
              <a:t>Ljubljana, 21. 1. 2025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A822EDBC-8DC8-46DD-B5E9-A825CD5F0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503" y="375881"/>
            <a:ext cx="1247775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sl-S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838"/>
              </a:lnSpc>
              <a:spcBef>
                <a:spcPct val="0"/>
              </a:spcBef>
              <a:buNone/>
            </a:pPr>
            <a:r>
              <a:rPr lang="en-US" altLang="sl-SI" sz="800" i="0" dirty="0">
                <a:solidFill>
                  <a:schemeClr val="tx2"/>
                </a:solidFill>
                <a:latin typeface="Republika" panose="02000506040000020004" pitchFamily="2" charset="-18"/>
              </a:rPr>
              <a:t>REPUBLI</a:t>
            </a:r>
            <a:r>
              <a:rPr lang="sl-SI" altLang="sl-SI" sz="800" i="0" dirty="0">
                <a:solidFill>
                  <a:schemeClr val="tx2"/>
                </a:solidFill>
                <a:latin typeface="Republika" panose="02000506040000020004" pitchFamily="2" charset="-18"/>
              </a:rPr>
              <a:t>C OF SLOVENIA</a:t>
            </a:r>
            <a:endParaRPr lang="en-US" altLang="sl-SI" sz="800" i="0" dirty="0">
              <a:solidFill>
                <a:schemeClr val="tx2"/>
              </a:solidFill>
              <a:latin typeface="Republika" panose="02000506040000020004" pitchFamily="2" charset="-18"/>
            </a:endParaRPr>
          </a:p>
          <a:p>
            <a:pPr eaLnBrk="1" hangingPunct="1">
              <a:lnSpc>
                <a:spcPts val="838"/>
              </a:lnSpc>
              <a:spcBef>
                <a:spcPct val="0"/>
              </a:spcBef>
              <a:buNone/>
            </a:pPr>
            <a:r>
              <a:rPr lang="en-US" altLang="sl-SI" sz="800" b="1" i="0" dirty="0">
                <a:solidFill>
                  <a:schemeClr val="tx2"/>
                </a:solidFill>
                <a:latin typeface="Republika" panose="02000506040000020004" pitchFamily="2" charset="-18"/>
              </a:rPr>
              <a:t>MINISTR</a:t>
            </a:r>
            <a:r>
              <a:rPr lang="sl-SI" altLang="sl-SI" sz="800" b="1" i="0" dirty="0">
                <a:solidFill>
                  <a:schemeClr val="tx2"/>
                </a:solidFill>
                <a:latin typeface="Republika" panose="02000506040000020004" pitchFamily="2" charset="-18"/>
              </a:rPr>
              <a:t>Y OD CULTURE</a:t>
            </a:r>
            <a:endParaRPr lang="en-US" altLang="sl-SI" sz="800" b="1" i="0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5AE6B034-3F11-402D-AC0F-22206DA8B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41" y="294919"/>
            <a:ext cx="2301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3E2A7CB5-4D7D-4A13-A2D8-76A0F1302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162" y="616613"/>
            <a:ext cx="5245747" cy="4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sl-SI" altLang="sl-SI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epublika" panose="02000506040000020004" pitchFamily="2" charset="-18"/>
                <a:ea typeface="Times New Roman" panose="02020603050405020304" pitchFamily="18" charset="0"/>
              </a:rPr>
              <a:t>DIRECTORATE FOR CULTURAL HERITAGE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sl-SI" altLang="sl-SI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epublika" panose="02000506040000020004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Heritage</a:t>
            </a:r>
            <a:r>
              <a:rPr kumimoji="0" lang="sl-SI" altLang="sl-SI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epublika" panose="02000506040000020004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sl-SI" altLang="sl-SI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epublika" panose="02000506040000020004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Information</a:t>
            </a:r>
            <a:r>
              <a:rPr kumimoji="0" lang="sl-SI" altLang="sl-SI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epublika" panose="02000506040000020004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sl-SI" altLang="sl-SI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epublika" panose="02000506040000020004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kumimoji="0" lang="sl-SI" altLang="sl-SI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epublika" panose="02000506040000020004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sl-SI" altLang="sl-SI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epublika" panose="02000506040000020004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Documentation</a:t>
            </a:r>
            <a:r>
              <a:rPr kumimoji="0" lang="sl-SI" altLang="sl-SI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epublika" panose="02000506040000020004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 Centre</a:t>
            </a:r>
            <a:endParaRPr kumimoji="0" lang="sl-SI" altLang="sl-SI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AE82C7EE-A0AE-42AA-A7FB-D8D21F7D4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599" y="4743451"/>
            <a:ext cx="6400800" cy="123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sl-SI" sz="1600" dirty="0">
              <a:solidFill>
                <a:schemeClr val="tx1">
                  <a:lumMod val="65000"/>
                  <a:lumOff val="35000"/>
                </a:schemeClr>
              </a:solidFill>
              <a:latin typeface="Republika" panose="02000506040000020004" pitchFamily="2" charset="-18"/>
              <a:cs typeface="Arial" pitchFamily="34" charset="0"/>
            </a:endParaRP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DC14FC5A-DB1D-4793-8262-84404C1D0ED4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0" y="4324351"/>
            <a:ext cx="6400800" cy="1466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endParaRPr lang="sl-SI" sz="1600" dirty="0">
              <a:solidFill>
                <a:schemeClr val="tx1">
                  <a:lumMod val="65000"/>
                  <a:lumOff val="35000"/>
                </a:schemeClr>
              </a:solidFill>
              <a:latin typeface="Republika" panose="02000506040000020004" pitchFamily="2" charset="-18"/>
              <a:cs typeface="Arial" pitchFamily="34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sl-SI" sz="1400" dirty="0">
              <a:solidFill>
                <a:schemeClr val="tx1">
                  <a:lumMod val="65000"/>
                  <a:lumOff val="35000"/>
                </a:schemeClr>
              </a:solidFill>
              <a:latin typeface="Republika" panose="02000506040000020004" pitchFamily="2" charset="-18"/>
              <a:cs typeface="Arial" pitchFamily="34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sl-SI" sz="1400" dirty="0">
              <a:solidFill>
                <a:schemeClr val="tx1">
                  <a:lumMod val="65000"/>
                  <a:lumOff val="35000"/>
                </a:schemeClr>
              </a:solidFill>
              <a:latin typeface="Republika" panose="02000506040000020004" pitchFamily="2" charset="-18"/>
              <a:cs typeface="Arial" pitchFamily="34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sl-SI" sz="1300" dirty="0">
              <a:latin typeface="Republika" panose="02000506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978709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C37CA95-D703-6900-F456-EC38A0FC0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725"/>
            <a:ext cx="12192000" cy="617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77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59BC2AA-CE48-5A84-85FC-FC9E5D5B1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9877"/>
            <a:ext cx="12192000" cy="6188123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7A6916B0-8B2D-AAE0-C9B3-2EF5534A21B9}"/>
              </a:ext>
            </a:extLst>
          </p:cNvPr>
          <p:cNvSpPr txBox="1"/>
          <p:nvPr/>
        </p:nvSpPr>
        <p:spPr>
          <a:xfrm>
            <a:off x="192947" y="85102"/>
            <a:ext cx="7280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latin typeface="Republika" panose="02000506040000020004" pitchFamily="2" charset="-18"/>
              </a:rPr>
              <a:t>https://geohub.gov.si/ghapp/giskd</a:t>
            </a:r>
          </a:p>
        </p:txBody>
      </p:sp>
    </p:spTree>
    <p:extLst>
      <p:ext uri="{BB962C8B-B14F-4D97-AF65-F5344CB8AC3E}">
        <p14:creationId xmlns:p14="http://schemas.microsoft.com/office/powerpoint/2010/main" val="2211203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2" name="Rectangle 10">
            <a:extLst>
              <a:ext uri="{FF2B5EF4-FFF2-40B4-BE49-F238E27FC236}">
                <a16:creationId xmlns:a16="http://schemas.microsoft.com/office/drawing/2014/main" id="{6142536E-DC6E-473A-BD73-C432504CA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 err="1"/>
              <a:t>Legislation</a:t>
            </a:r>
            <a:endParaRPr lang="sl-SI" altLang="sl-SI" dirty="0"/>
          </a:p>
        </p:txBody>
      </p:sp>
      <p:sp>
        <p:nvSpPr>
          <p:cNvPr id="90123" name="Rectangle 11">
            <a:extLst>
              <a:ext uri="{FF2B5EF4-FFF2-40B4-BE49-F238E27FC236}">
                <a16:creationId xmlns:a16="http://schemas.microsoft.com/office/drawing/2014/main" id="{7E53A876-6FB4-4538-A889-8C548F5BD5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7069183" cy="4351338"/>
          </a:xfrm>
        </p:spPr>
        <p:txBody>
          <a:bodyPr>
            <a:normAutofit/>
          </a:bodyPr>
          <a:lstStyle/>
          <a:p>
            <a:r>
              <a:rPr lang="sl-SI" altLang="sl-SI" dirty="0" err="1"/>
              <a:t>Cultural</a:t>
            </a:r>
            <a:r>
              <a:rPr lang="sl-SI" altLang="sl-SI" dirty="0"/>
              <a:t> </a:t>
            </a:r>
            <a:r>
              <a:rPr lang="sl-SI" altLang="sl-SI" dirty="0" err="1"/>
              <a:t>Heritage</a:t>
            </a:r>
            <a:r>
              <a:rPr lang="sl-SI" altLang="sl-SI" dirty="0"/>
              <a:t> </a:t>
            </a:r>
            <a:r>
              <a:rPr lang="sl-SI" altLang="sl-SI" dirty="0" err="1"/>
              <a:t>Protection</a:t>
            </a:r>
            <a:r>
              <a:rPr lang="sl-SI" altLang="sl-SI" dirty="0"/>
              <a:t> </a:t>
            </a:r>
            <a:r>
              <a:rPr lang="sl-SI" altLang="sl-SI" dirty="0" err="1"/>
              <a:t>Act</a:t>
            </a:r>
            <a:r>
              <a:rPr lang="sl-SI" altLang="sl-SI" dirty="0"/>
              <a:t> (ZVKD-1) </a:t>
            </a:r>
            <a:r>
              <a:rPr lang="nn-NO" sz="1600" dirty="0"/>
              <a:t>(</a:t>
            </a:r>
            <a:r>
              <a:rPr lang="sl-SI" sz="1600" dirty="0" err="1"/>
              <a:t>Official</a:t>
            </a:r>
            <a:r>
              <a:rPr lang="sl-SI" sz="1600" dirty="0"/>
              <a:t> </a:t>
            </a:r>
            <a:r>
              <a:rPr lang="sl-SI" sz="1600" dirty="0" err="1"/>
              <a:t>gazette</a:t>
            </a:r>
            <a:r>
              <a:rPr lang="sl-SI" sz="1600" dirty="0"/>
              <a:t> </a:t>
            </a:r>
            <a:r>
              <a:rPr lang="sl-SI" sz="1600" dirty="0" err="1"/>
              <a:t>of</a:t>
            </a:r>
            <a:r>
              <a:rPr lang="sl-SI" sz="1600" dirty="0"/>
              <a:t> </a:t>
            </a:r>
            <a:r>
              <a:rPr lang="sl-SI" sz="1600" dirty="0" err="1"/>
              <a:t>the</a:t>
            </a:r>
            <a:r>
              <a:rPr lang="sl-SI" sz="1600" dirty="0"/>
              <a:t> </a:t>
            </a:r>
            <a:r>
              <a:rPr lang="nn-NO" sz="1600" dirty="0"/>
              <a:t>RS, </a:t>
            </a:r>
            <a:r>
              <a:rPr lang="sl-SI" sz="1600" dirty="0"/>
              <a:t>no</a:t>
            </a:r>
            <a:r>
              <a:rPr lang="nn-NO" sz="1600" dirty="0"/>
              <a:t>. 16/08</a:t>
            </a:r>
            <a:r>
              <a:rPr lang="sl-SI" sz="1600" dirty="0"/>
              <a:t> </a:t>
            </a:r>
            <a:r>
              <a:rPr lang="sl-SI" sz="1600" dirty="0" err="1"/>
              <a:t>and</a:t>
            </a:r>
            <a:r>
              <a:rPr lang="sl-SI" sz="1600" dirty="0"/>
              <a:t> </a:t>
            </a:r>
            <a:r>
              <a:rPr lang="sl-SI" sz="1600" dirty="0" err="1"/>
              <a:t>changes</a:t>
            </a:r>
            <a:r>
              <a:rPr lang="sl-SI" sz="1600" dirty="0"/>
              <a:t>)</a:t>
            </a:r>
          </a:p>
          <a:p>
            <a:pPr marL="0" indent="0">
              <a:buNone/>
            </a:pPr>
            <a:r>
              <a:rPr lang="sl-SI" dirty="0"/>
              <a:t>   </a:t>
            </a:r>
            <a:endParaRPr lang="sl-SI" altLang="sl-SI" sz="900" dirty="0"/>
          </a:p>
          <a:p>
            <a:r>
              <a:rPr lang="sl-SI" altLang="sl-SI" dirty="0" err="1"/>
              <a:t>Regulations</a:t>
            </a:r>
            <a:r>
              <a:rPr lang="sl-SI" altLang="sl-SI" dirty="0"/>
              <a:t> on </a:t>
            </a:r>
            <a:r>
              <a:rPr lang="sl-SI" altLang="sl-SI" dirty="0" err="1"/>
              <a:t>the</a:t>
            </a:r>
            <a:r>
              <a:rPr lang="sl-SI" altLang="sl-SI" dirty="0"/>
              <a:t> Register </a:t>
            </a:r>
            <a:r>
              <a:rPr lang="sl-SI" altLang="sl-SI" dirty="0" err="1"/>
              <a:t>of</a:t>
            </a:r>
            <a:r>
              <a:rPr lang="sl-SI" altLang="sl-SI" dirty="0"/>
              <a:t> </a:t>
            </a:r>
            <a:r>
              <a:rPr lang="sl-SI" altLang="sl-SI" dirty="0" err="1"/>
              <a:t>Cultural</a:t>
            </a:r>
            <a:r>
              <a:rPr lang="sl-SI" altLang="sl-SI" dirty="0"/>
              <a:t> </a:t>
            </a:r>
            <a:r>
              <a:rPr lang="sl-SI" altLang="sl-SI" dirty="0" err="1"/>
              <a:t>Heritage</a:t>
            </a:r>
            <a:r>
              <a:rPr lang="sl-SI" altLang="sl-SI" dirty="0"/>
              <a:t> </a:t>
            </a:r>
            <a:r>
              <a:rPr lang="nn-NO" sz="1600" dirty="0"/>
              <a:t>(</a:t>
            </a:r>
            <a:r>
              <a:rPr lang="sl-SI" sz="1600" dirty="0" err="1"/>
              <a:t>Official</a:t>
            </a:r>
            <a:r>
              <a:rPr lang="sl-SI" sz="1600" dirty="0"/>
              <a:t> </a:t>
            </a:r>
            <a:r>
              <a:rPr lang="sl-SI" sz="1600" dirty="0" err="1"/>
              <a:t>gazette</a:t>
            </a:r>
            <a:r>
              <a:rPr lang="sl-SI" sz="1600" dirty="0"/>
              <a:t> </a:t>
            </a:r>
            <a:r>
              <a:rPr lang="sl-SI" sz="1600" dirty="0" err="1"/>
              <a:t>of</a:t>
            </a:r>
            <a:r>
              <a:rPr lang="sl-SI" sz="1600" dirty="0"/>
              <a:t> </a:t>
            </a:r>
            <a:r>
              <a:rPr lang="sl-SI" sz="1600" dirty="0" err="1"/>
              <a:t>the</a:t>
            </a:r>
            <a:r>
              <a:rPr lang="sl-SI" sz="1600" dirty="0"/>
              <a:t> </a:t>
            </a:r>
            <a:r>
              <a:rPr lang="nn-NO" sz="1600" dirty="0"/>
              <a:t>RS, </a:t>
            </a:r>
            <a:r>
              <a:rPr lang="sl-SI" sz="1600" dirty="0"/>
              <a:t>no</a:t>
            </a:r>
            <a:r>
              <a:rPr lang="nn-NO" sz="1600" dirty="0"/>
              <a:t>. </a:t>
            </a:r>
            <a:r>
              <a:rPr lang="sl-SI" altLang="sl-SI" sz="1600" dirty="0"/>
              <a:t>66/09)</a:t>
            </a:r>
          </a:p>
          <a:p>
            <a:r>
              <a:rPr lang="en-US" altLang="sl-SI" dirty="0"/>
              <a:t>Regulations on the </a:t>
            </a:r>
            <a:r>
              <a:rPr lang="sl-SI" altLang="sl-SI" dirty="0" err="1"/>
              <a:t>Categories</a:t>
            </a:r>
            <a:r>
              <a:rPr lang="sl-SI" altLang="sl-SI" dirty="0"/>
              <a:t> </a:t>
            </a:r>
            <a:r>
              <a:rPr lang="en-US" altLang="sl-SI" dirty="0"/>
              <a:t>of </a:t>
            </a:r>
            <a:r>
              <a:rPr lang="sl-SI" altLang="sl-SI" dirty="0" err="1"/>
              <a:t>Cultural</a:t>
            </a:r>
            <a:r>
              <a:rPr lang="sl-SI" altLang="sl-SI" dirty="0"/>
              <a:t> H</a:t>
            </a:r>
            <a:r>
              <a:rPr lang="en-US" altLang="sl-SI" dirty="0" err="1"/>
              <a:t>eritage</a:t>
            </a:r>
            <a:r>
              <a:rPr lang="en-US" altLang="sl-SI" dirty="0"/>
              <a:t> and </a:t>
            </a:r>
            <a:r>
              <a:rPr lang="sl-SI" altLang="sl-SI" dirty="0" err="1"/>
              <a:t>Safeguarding</a:t>
            </a:r>
            <a:r>
              <a:rPr lang="sl-SI" altLang="sl-SI" dirty="0"/>
              <a:t> </a:t>
            </a:r>
            <a:r>
              <a:rPr lang="en-US" altLang="sl-SI" dirty="0"/>
              <a:t>guidelines</a:t>
            </a:r>
            <a:r>
              <a:rPr lang="sl-SI" altLang="sl-SI" dirty="0"/>
              <a:t> </a:t>
            </a:r>
            <a:r>
              <a:rPr lang="nn-NO" sz="1600" dirty="0"/>
              <a:t>(</a:t>
            </a:r>
            <a:r>
              <a:rPr lang="sl-SI" sz="1600" dirty="0" err="1"/>
              <a:t>Official</a:t>
            </a:r>
            <a:r>
              <a:rPr lang="sl-SI" sz="1600" dirty="0"/>
              <a:t> </a:t>
            </a:r>
            <a:r>
              <a:rPr lang="sl-SI" sz="1600" dirty="0" err="1"/>
              <a:t>gazette</a:t>
            </a:r>
            <a:r>
              <a:rPr lang="sl-SI" sz="1600" dirty="0"/>
              <a:t> </a:t>
            </a:r>
            <a:r>
              <a:rPr lang="sl-SI" sz="1600" dirty="0" err="1"/>
              <a:t>of</a:t>
            </a:r>
            <a:r>
              <a:rPr lang="sl-SI" sz="1600" dirty="0"/>
              <a:t> </a:t>
            </a:r>
            <a:r>
              <a:rPr lang="sl-SI" sz="1600" dirty="0" err="1"/>
              <a:t>the</a:t>
            </a:r>
            <a:r>
              <a:rPr lang="sl-SI" sz="1600" dirty="0"/>
              <a:t> </a:t>
            </a:r>
            <a:r>
              <a:rPr lang="nn-NO" sz="1600" dirty="0"/>
              <a:t>RS, </a:t>
            </a:r>
            <a:r>
              <a:rPr lang="sl-SI" sz="1600" dirty="0"/>
              <a:t>no</a:t>
            </a:r>
            <a:r>
              <a:rPr lang="nn-NO" sz="1600" dirty="0"/>
              <a:t>. </a:t>
            </a:r>
            <a:r>
              <a:rPr lang="sl-SI" altLang="sl-SI" sz="1600" dirty="0"/>
              <a:t>102/10) </a:t>
            </a:r>
            <a:br>
              <a:rPr lang="sl-SI" altLang="sl-SI" sz="1600" dirty="0"/>
            </a:br>
            <a:endParaRPr lang="sl-SI" altLang="sl-SI" sz="1600" dirty="0"/>
          </a:p>
        </p:txBody>
      </p:sp>
      <p:sp>
        <p:nvSpPr>
          <p:cNvPr id="2" name="Pravokotnik: zaokroženi vogali 1">
            <a:extLst>
              <a:ext uri="{FF2B5EF4-FFF2-40B4-BE49-F238E27FC236}">
                <a16:creationId xmlns:a16="http://schemas.microsoft.com/office/drawing/2014/main" id="{5EC83087-1382-4CE2-B3CF-86AF95C23C2E}"/>
              </a:ext>
            </a:extLst>
          </p:cNvPr>
          <p:cNvSpPr/>
          <p:nvPr/>
        </p:nvSpPr>
        <p:spPr>
          <a:xfrm>
            <a:off x="3623116" y="5207726"/>
            <a:ext cx="4284267" cy="1519183"/>
          </a:xfrm>
          <a:prstGeom prst="roundRect">
            <a:avLst/>
          </a:prstGeom>
          <a:solidFill>
            <a:srgbClr val="529DBA"/>
          </a:solidFill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200" b="1" dirty="0" err="1">
                <a:solidFill>
                  <a:schemeClr val="bg1"/>
                </a:solidFill>
              </a:rPr>
              <a:t>Categories</a:t>
            </a:r>
            <a:r>
              <a:rPr lang="sl-SI" sz="1200" b="1" dirty="0">
                <a:solidFill>
                  <a:schemeClr val="bg1"/>
                </a:solidFill>
              </a:rPr>
              <a:t> </a:t>
            </a:r>
            <a:r>
              <a:rPr lang="sl-SI" sz="1200" b="1" dirty="0" err="1">
                <a:solidFill>
                  <a:schemeClr val="bg1"/>
                </a:solidFill>
              </a:rPr>
              <a:t>of</a:t>
            </a:r>
            <a:r>
              <a:rPr lang="sl-SI" sz="1200" b="1" dirty="0">
                <a:solidFill>
                  <a:schemeClr val="bg1"/>
                </a:solidFill>
              </a:rPr>
              <a:t> </a:t>
            </a:r>
            <a:r>
              <a:rPr lang="sl-SI" sz="1200" b="1" dirty="0" err="1">
                <a:solidFill>
                  <a:schemeClr val="bg1"/>
                </a:solidFill>
              </a:rPr>
              <a:t>intangible</a:t>
            </a:r>
            <a:r>
              <a:rPr lang="sl-SI" sz="1200" b="1" dirty="0">
                <a:solidFill>
                  <a:schemeClr val="bg1"/>
                </a:solidFill>
              </a:rPr>
              <a:t> </a:t>
            </a:r>
            <a:r>
              <a:rPr lang="sl-SI" sz="1200" b="1" dirty="0" err="1">
                <a:solidFill>
                  <a:schemeClr val="bg1"/>
                </a:solidFill>
              </a:rPr>
              <a:t>heritage</a:t>
            </a:r>
            <a:endParaRPr lang="sl-SI" sz="1200" b="1" dirty="0">
              <a:solidFill>
                <a:schemeClr val="bg1"/>
              </a:solidFill>
            </a:endParaRPr>
          </a:p>
          <a:p>
            <a:pPr indent="-171450">
              <a:buFontTx/>
              <a:buChar char="–"/>
            </a:pPr>
            <a:r>
              <a:rPr lang="sl-SI" sz="1200" dirty="0" err="1">
                <a:solidFill>
                  <a:schemeClr val="bg1"/>
                </a:solidFill>
              </a:rPr>
              <a:t>orral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traditions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and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expressions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</a:p>
          <a:p>
            <a:pPr indent="-171450">
              <a:buFontTx/>
              <a:buChar char="–"/>
            </a:pPr>
            <a:r>
              <a:rPr lang="sl-SI" sz="1200" dirty="0" err="1">
                <a:solidFill>
                  <a:schemeClr val="bg1"/>
                </a:solidFill>
              </a:rPr>
              <a:t>performing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arts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</a:p>
          <a:p>
            <a:pPr indent="-171450">
              <a:buFontTx/>
              <a:buChar char="–"/>
            </a:pPr>
            <a:r>
              <a:rPr lang="sl-SI" sz="1200" dirty="0">
                <a:solidFill>
                  <a:schemeClr val="bg1"/>
                </a:solidFill>
              </a:rPr>
              <a:t>social </a:t>
            </a:r>
            <a:r>
              <a:rPr lang="sl-SI" sz="1200" dirty="0" err="1">
                <a:solidFill>
                  <a:schemeClr val="bg1"/>
                </a:solidFill>
              </a:rPr>
              <a:t>practices</a:t>
            </a:r>
            <a:r>
              <a:rPr lang="sl-SI" sz="1200" dirty="0">
                <a:solidFill>
                  <a:schemeClr val="bg1"/>
                </a:solidFill>
              </a:rPr>
              <a:t>, </a:t>
            </a:r>
            <a:r>
              <a:rPr lang="sl-SI" sz="1200" dirty="0" err="1">
                <a:solidFill>
                  <a:schemeClr val="bg1"/>
                </a:solidFill>
              </a:rPr>
              <a:t>rituals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and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festive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events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</a:p>
          <a:p>
            <a:pPr indent="-171450">
              <a:buFontTx/>
              <a:buChar char="–"/>
            </a:pPr>
            <a:r>
              <a:rPr lang="sl-SI" sz="1200" dirty="0" err="1">
                <a:solidFill>
                  <a:schemeClr val="bg1"/>
                </a:solidFill>
              </a:rPr>
              <a:t>knowledge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and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practices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concerning</a:t>
            </a:r>
            <a:r>
              <a:rPr lang="sl-SI" sz="1200" dirty="0">
                <a:solidFill>
                  <a:schemeClr val="bg1"/>
                </a:solidFill>
              </a:rPr>
              <a:t> nature </a:t>
            </a:r>
            <a:r>
              <a:rPr lang="sl-SI" sz="1200" dirty="0" err="1">
                <a:solidFill>
                  <a:schemeClr val="bg1"/>
                </a:solidFill>
              </a:rPr>
              <a:t>and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the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universe</a:t>
            </a:r>
            <a:endParaRPr lang="sl-SI" sz="1200" dirty="0">
              <a:solidFill>
                <a:schemeClr val="bg1"/>
              </a:solidFill>
            </a:endParaRPr>
          </a:p>
          <a:p>
            <a:pPr indent="-171450">
              <a:buFontTx/>
              <a:buChar char="–"/>
            </a:pPr>
            <a:r>
              <a:rPr lang="sl-SI" sz="1200" dirty="0" err="1">
                <a:solidFill>
                  <a:schemeClr val="bg1"/>
                </a:solidFill>
              </a:rPr>
              <a:t>economic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knowledge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and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skills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other</a:t>
            </a:r>
            <a:endParaRPr lang="sl-SI" sz="1200" dirty="0">
              <a:solidFill>
                <a:schemeClr val="bg1"/>
              </a:solidFill>
            </a:endParaRPr>
          </a:p>
        </p:txBody>
      </p:sp>
      <p:sp>
        <p:nvSpPr>
          <p:cNvPr id="8" name="Pravokotnik: zaokroženi vogali 7">
            <a:extLst>
              <a:ext uri="{FF2B5EF4-FFF2-40B4-BE49-F238E27FC236}">
                <a16:creationId xmlns:a16="http://schemas.microsoft.com/office/drawing/2014/main" id="{ABFED2E6-1CBA-41B7-907D-C20CACBB79BE}"/>
              </a:ext>
            </a:extLst>
          </p:cNvPr>
          <p:cNvSpPr/>
          <p:nvPr/>
        </p:nvSpPr>
        <p:spPr>
          <a:xfrm>
            <a:off x="8031637" y="2073897"/>
            <a:ext cx="3987835" cy="4653012"/>
          </a:xfrm>
          <a:prstGeom prst="roundRect">
            <a:avLst/>
          </a:prstGeom>
          <a:solidFill>
            <a:srgbClr val="529DBA"/>
          </a:solidFill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altLang="sl-SI" sz="1200" b="1" dirty="0" err="1">
                <a:solidFill>
                  <a:schemeClr val="bg1"/>
                </a:solidFill>
              </a:rPr>
              <a:t>Safeguarding</a:t>
            </a:r>
            <a:r>
              <a:rPr lang="sl-SI" altLang="sl-SI" sz="1200" b="1" dirty="0">
                <a:solidFill>
                  <a:schemeClr val="bg1"/>
                </a:solidFill>
              </a:rPr>
              <a:t> </a:t>
            </a:r>
            <a:r>
              <a:rPr lang="sl-SI" altLang="sl-SI" sz="1200" b="1" dirty="0" err="1">
                <a:solidFill>
                  <a:schemeClr val="bg1"/>
                </a:solidFill>
              </a:rPr>
              <a:t>guidelines</a:t>
            </a:r>
            <a:r>
              <a:rPr lang="sl-SI" altLang="sl-SI" sz="1200" b="1" dirty="0">
                <a:solidFill>
                  <a:schemeClr val="bg1"/>
                </a:solidFill>
              </a:rPr>
              <a:t> </a:t>
            </a:r>
            <a:r>
              <a:rPr lang="sl-SI" altLang="sl-SI" sz="1200" b="1" dirty="0" err="1">
                <a:solidFill>
                  <a:schemeClr val="bg1"/>
                </a:solidFill>
              </a:rPr>
              <a:t>for</a:t>
            </a:r>
            <a:r>
              <a:rPr lang="sl-SI" altLang="sl-SI" sz="1200" b="1" dirty="0">
                <a:solidFill>
                  <a:schemeClr val="bg1"/>
                </a:solidFill>
              </a:rPr>
              <a:t> </a:t>
            </a:r>
            <a:r>
              <a:rPr lang="sl-SI" altLang="sl-SI" sz="1200" b="1" dirty="0" err="1">
                <a:solidFill>
                  <a:schemeClr val="bg1"/>
                </a:solidFill>
              </a:rPr>
              <a:t>intangible</a:t>
            </a:r>
            <a:r>
              <a:rPr lang="sl-SI" altLang="sl-SI" sz="1200" b="1" dirty="0">
                <a:solidFill>
                  <a:schemeClr val="bg1"/>
                </a:solidFill>
              </a:rPr>
              <a:t> </a:t>
            </a:r>
            <a:r>
              <a:rPr lang="sl-SI" altLang="sl-SI" sz="1200" b="1" dirty="0" err="1">
                <a:solidFill>
                  <a:schemeClr val="bg1"/>
                </a:solidFill>
              </a:rPr>
              <a:t>heritage</a:t>
            </a:r>
            <a:endParaRPr lang="sl-SI" altLang="sl-SI" sz="1200" b="1" dirty="0">
              <a:solidFill>
                <a:schemeClr val="bg1"/>
              </a:solidFill>
            </a:endParaRPr>
          </a:p>
          <a:p>
            <a:endParaRPr lang="sl-SI" altLang="sl-SI" sz="300" b="1" dirty="0">
              <a:solidFill>
                <a:schemeClr val="bg1"/>
              </a:solidFill>
            </a:endParaRPr>
          </a:p>
          <a:p>
            <a:r>
              <a:rPr lang="sl-SI" altLang="sl-SI" sz="1200" dirty="0">
                <a:solidFill>
                  <a:schemeClr val="bg1"/>
                </a:solidFill>
              </a:rPr>
              <a:t>   </a:t>
            </a:r>
            <a:r>
              <a:rPr lang="sl-SI" sz="1200" dirty="0">
                <a:solidFill>
                  <a:schemeClr val="bg1"/>
                </a:solidFill>
              </a:rPr>
              <a:t>(1) </a:t>
            </a:r>
            <a:r>
              <a:rPr lang="sl-SI" sz="1200" dirty="0" err="1">
                <a:solidFill>
                  <a:schemeClr val="bg1"/>
                </a:solidFill>
              </a:rPr>
              <a:t>The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safeguarding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guidelines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for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living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heritage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shall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include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measures</a:t>
            </a:r>
            <a:r>
              <a:rPr lang="sl-SI" sz="1200" dirty="0">
                <a:solidFill>
                  <a:schemeClr val="bg1"/>
                </a:solidFill>
              </a:rPr>
              <a:t> to </a:t>
            </a:r>
            <a:r>
              <a:rPr lang="sl-SI" sz="1200" dirty="0" err="1">
                <a:solidFill>
                  <a:schemeClr val="bg1"/>
                </a:solidFill>
              </a:rPr>
              <a:t>ensure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the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safeguarding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of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living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heritage</a:t>
            </a:r>
            <a:r>
              <a:rPr lang="sl-SI" sz="1200" dirty="0">
                <a:solidFill>
                  <a:schemeClr val="bg1"/>
                </a:solidFill>
              </a:rPr>
              <a:t>, </a:t>
            </a:r>
            <a:r>
              <a:rPr lang="sl-SI" sz="1200" dirty="0" err="1">
                <a:solidFill>
                  <a:schemeClr val="bg1"/>
                </a:solidFill>
              </a:rPr>
              <a:t>including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the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identification</a:t>
            </a:r>
            <a:r>
              <a:rPr lang="sl-SI" sz="1200" dirty="0">
                <a:solidFill>
                  <a:schemeClr val="bg1"/>
                </a:solidFill>
              </a:rPr>
              <a:t>, </a:t>
            </a:r>
            <a:r>
              <a:rPr lang="sl-SI" sz="1200" dirty="0" err="1">
                <a:solidFill>
                  <a:schemeClr val="bg1"/>
                </a:solidFill>
              </a:rPr>
              <a:t>documentation</a:t>
            </a:r>
            <a:r>
              <a:rPr lang="sl-SI" sz="1200" dirty="0">
                <a:solidFill>
                  <a:schemeClr val="bg1"/>
                </a:solidFill>
              </a:rPr>
              <a:t>, </a:t>
            </a:r>
            <a:r>
              <a:rPr lang="sl-SI" sz="1200" dirty="0" err="1">
                <a:solidFill>
                  <a:schemeClr val="bg1"/>
                </a:solidFill>
              </a:rPr>
              <a:t>research</a:t>
            </a:r>
            <a:r>
              <a:rPr lang="sl-SI" sz="1200" dirty="0">
                <a:solidFill>
                  <a:schemeClr val="bg1"/>
                </a:solidFill>
              </a:rPr>
              <a:t>, </a:t>
            </a:r>
            <a:r>
              <a:rPr lang="sl-SI" sz="1200" dirty="0" err="1">
                <a:solidFill>
                  <a:schemeClr val="bg1"/>
                </a:solidFill>
              </a:rPr>
              <a:t>protection</a:t>
            </a:r>
            <a:r>
              <a:rPr lang="sl-SI" sz="1200" dirty="0">
                <a:solidFill>
                  <a:schemeClr val="bg1"/>
                </a:solidFill>
              </a:rPr>
              <a:t>, </a:t>
            </a:r>
            <a:r>
              <a:rPr lang="sl-SI" sz="1200" dirty="0" err="1">
                <a:solidFill>
                  <a:schemeClr val="bg1"/>
                </a:solidFill>
              </a:rPr>
              <a:t>promotion</a:t>
            </a:r>
            <a:r>
              <a:rPr lang="sl-SI" sz="1200" dirty="0">
                <a:solidFill>
                  <a:schemeClr val="bg1"/>
                </a:solidFill>
              </a:rPr>
              <a:t>, </a:t>
            </a:r>
            <a:r>
              <a:rPr lang="sl-SI" sz="1200" dirty="0" err="1">
                <a:solidFill>
                  <a:schemeClr val="bg1"/>
                </a:solidFill>
              </a:rPr>
              <a:t>enhancement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and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revitalisation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of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the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various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aspects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of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that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heritage</a:t>
            </a:r>
            <a:r>
              <a:rPr lang="sl-SI" sz="1200" dirty="0">
                <a:solidFill>
                  <a:schemeClr val="bg1"/>
                </a:solidFill>
              </a:rPr>
              <a:t>. More </a:t>
            </a:r>
            <a:r>
              <a:rPr lang="sl-SI" sz="1200" dirty="0" err="1">
                <a:solidFill>
                  <a:schemeClr val="bg1"/>
                </a:solidFill>
              </a:rPr>
              <a:t>specific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safeguarding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guidelines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shall</a:t>
            </a:r>
            <a:r>
              <a:rPr lang="sl-SI" sz="1200" dirty="0">
                <a:solidFill>
                  <a:schemeClr val="bg1"/>
                </a:solidFill>
              </a:rPr>
              <a:t> be </a:t>
            </a:r>
            <a:r>
              <a:rPr lang="sl-SI" sz="1200" dirty="0" err="1">
                <a:solidFill>
                  <a:schemeClr val="bg1"/>
                </a:solidFill>
              </a:rPr>
              <a:t>established</a:t>
            </a:r>
            <a:r>
              <a:rPr lang="sl-SI" sz="1200" dirty="0">
                <a:solidFill>
                  <a:schemeClr val="bg1"/>
                </a:solidFill>
              </a:rPr>
              <a:t> on </a:t>
            </a:r>
            <a:r>
              <a:rPr lang="sl-SI" sz="1200" dirty="0" err="1">
                <a:solidFill>
                  <a:schemeClr val="bg1"/>
                </a:solidFill>
              </a:rPr>
              <a:t>the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basis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of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the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state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or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state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of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conservation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of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the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heritage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phenomena</a:t>
            </a:r>
            <a:r>
              <a:rPr lang="sl-SI" sz="1200" dirty="0">
                <a:solidFill>
                  <a:schemeClr val="bg1"/>
                </a:solidFill>
              </a:rPr>
              <a:t>, </a:t>
            </a:r>
            <a:r>
              <a:rPr lang="sl-SI" sz="1200" dirty="0" err="1">
                <a:solidFill>
                  <a:schemeClr val="bg1"/>
                </a:solidFill>
              </a:rPr>
              <a:t>which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shall</a:t>
            </a:r>
            <a:r>
              <a:rPr lang="sl-SI" sz="1200" dirty="0">
                <a:solidFill>
                  <a:schemeClr val="bg1"/>
                </a:solidFill>
              </a:rPr>
              <a:t> be </a:t>
            </a:r>
            <a:r>
              <a:rPr lang="sl-SI" sz="1200" dirty="0" err="1">
                <a:solidFill>
                  <a:schemeClr val="bg1"/>
                </a:solidFill>
              </a:rPr>
              <a:t>divided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into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continuous</a:t>
            </a:r>
            <a:r>
              <a:rPr lang="sl-SI" sz="1200" dirty="0">
                <a:solidFill>
                  <a:schemeClr val="bg1"/>
                </a:solidFill>
              </a:rPr>
              <a:t>, </a:t>
            </a:r>
            <a:r>
              <a:rPr lang="sl-SI" sz="1200" dirty="0" err="1">
                <a:solidFill>
                  <a:schemeClr val="bg1"/>
                </a:solidFill>
              </a:rPr>
              <a:t>reconstructed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and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vanished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heritage</a:t>
            </a:r>
            <a:r>
              <a:rPr lang="sl-SI" sz="12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200" dirty="0">
                <a:solidFill>
                  <a:schemeClr val="bg1"/>
                </a:solidFill>
              </a:rPr>
              <a:t>  (2) </a:t>
            </a:r>
            <a:r>
              <a:rPr lang="sl-SI" sz="1200" dirty="0" err="1">
                <a:solidFill>
                  <a:schemeClr val="bg1"/>
                </a:solidFill>
              </a:rPr>
              <a:t>Intangible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heritage</a:t>
            </a:r>
            <a:r>
              <a:rPr lang="sl-SI" sz="1200" dirty="0">
                <a:solidFill>
                  <a:schemeClr val="bg1"/>
                </a:solidFill>
              </a:rPr>
              <a:t> is </a:t>
            </a:r>
            <a:r>
              <a:rPr lang="sl-SI" sz="1200" dirty="0" err="1">
                <a:solidFill>
                  <a:schemeClr val="bg1"/>
                </a:solidFill>
              </a:rPr>
              <a:t>inextricably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linked</a:t>
            </a:r>
            <a:r>
              <a:rPr lang="sl-SI" sz="1200" dirty="0">
                <a:solidFill>
                  <a:schemeClr val="bg1"/>
                </a:solidFill>
              </a:rPr>
              <a:t> to </a:t>
            </a:r>
            <a:r>
              <a:rPr lang="sl-SI" sz="1200" dirty="0" err="1">
                <a:solidFill>
                  <a:schemeClr val="bg1"/>
                </a:solidFill>
              </a:rPr>
              <a:t>the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bearers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of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the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phenomenon</a:t>
            </a:r>
            <a:r>
              <a:rPr lang="sl-SI" sz="1200" dirty="0">
                <a:solidFill>
                  <a:schemeClr val="bg1"/>
                </a:solidFill>
              </a:rPr>
              <a:t> (</a:t>
            </a:r>
            <a:r>
              <a:rPr lang="sl-SI" sz="1200" dirty="0" err="1">
                <a:solidFill>
                  <a:schemeClr val="bg1"/>
                </a:solidFill>
              </a:rPr>
              <a:t>individuals</a:t>
            </a:r>
            <a:r>
              <a:rPr lang="sl-SI" sz="1200" dirty="0">
                <a:solidFill>
                  <a:schemeClr val="bg1"/>
                </a:solidFill>
              </a:rPr>
              <a:t>, </a:t>
            </a:r>
            <a:r>
              <a:rPr lang="sl-SI" sz="1200" dirty="0" err="1">
                <a:solidFill>
                  <a:schemeClr val="bg1"/>
                </a:solidFill>
              </a:rPr>
              <a:t>groups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and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communities</a:t>
            </a:r>
            <a:r>
              <a:rPr lang="sl-SI" sz="1200" dirty="0">
                <a:solidFill>
                  <a:schemeClr val="bg1"/>
                </a:solidFill>
              </a:rPr>
              <a:t>), </a:t>
            </a:r>
            <a:r>
              <a:rPr lang="sl-SI" sz="1200" dirty="0" err="1">
                <a:solidFill>
                  <a:schemeClr val="bg1"/>
                </a:solidFill>
              </a:rPr>
              <a:t>the</a:t>
            </a:r>
            <a:r>
              <a:rPr lang="sl-SI" sz="1200" dirty="0">
                <a:solidFill>
                  <a:schemeClr val="bg1"/>
                </a:solidFill>
              </a:rPr>
              <a:t> material </a:t>
            </a:r>
            <a:r>
              <a:rPr lang="sl-SI" sz="1200" dirty="0" err="1">
                <a:solidFill>
                  <a:schemeClr val="bg1"/>
                </a:solidFill>
              </a:rPr>
              <a:t>elements</a:t>
            </a:r>
            <a:r>
              <a:rPr lang="sl-SI" sz="1200" dirty="0">
                <a:solidFill>
                  <a:schemeClr val="bg1"/>
                </a:solidFill>
              </a:rPr>
              <a:t> (</a:t>
            </a:r>
            <a:r>
              <a:rPr lang="sl-SI" sz="1200" dirty="0" err="1">
                <a:solidFill>
                  <a:schemeClr val="bg1"/>
                </a:solidFill>
              </a:rPr>
              <a:t>objects</a:t>
            </a:r>
            <a:r>
              <a:rPr lang="sl-SI" sz="1200" dirty="0">
                <a:solidFill>
                  <a:schemeClr val="bg1"/>
                </a:solidFill>
              </a:rPr>
              <a:t>, </a:t>
            </a:r>
            <a:r>
              <a:rPr lang="sl-SI" sz="1200" dirty="0" err="1">
                <a:solidFill>
                  <a:schemeClr val="bg1"/>
                </a:solidFill>
              </a:rPr>
              <a:t>tools</a:t>
            </a:r>
            <a:r>
              <a:rPr lang="sl-SI" sz="1200" dirty="0">
                <a:solidFill>
                  <a:schemeClr val="bg1"/>
                </a:solidFill>
              </a:rPr>
              <a:t>, </a:t>
            </a:r>
            <a:r>
              <a:rPr lang="sl-SI" sz="1200" dirty="0" err="1">
                <a:solidFill>
                  <a:schemeClr val="bg1"/>
                </a:solidFill>
              </a:rPr>
              <a:t>products</a:t>
            </a:r>
            <a:r>
              <a:rPr lang="sl-SI" sz="1200" dirty="0">
                <a:solidFill>
                  <a:schemeClr val="bg1"/>
                </a:solidFill>
              </a:rPr>
              <a:t>) </a:t>
            </a:r>
            <a:r>
              <a:rPr lang="sl-SI" sz="1200" dirty="0" err="1">
                <a:solidFill>
                  <a:schemeClr val="bg1"/>
                </a:solidFill>
              </a:rPr>
              <a:t>and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the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space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where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this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heritage</a:t>
            </a:r>
            <a:r>
              <a:rPr lang="sl-SI" sz="1200" dirty="0">
                <a:solidFill>
                  <a:schemeClr val="bg1"/>
                </a:solidFill>
              </a:rPr>
              <a:t> is </a:t>
            </a:r>
            <a:r>
              <a:rPr lang="sl-SI" sz="1200" dirty="0" err="1">
                <a:solidFill>
                  <a:schemeClr val="bg1"/>
                </a:solidFill>
              </a:rPr>
              <a:t>represented</a:t>
            </a:r>
            <a:r>
              <a:rPr lang="sl-SI" sz="1200" dirty="0">
                <a:solidFill>
                  <a:schemeClr val="bg1"/>
                </a:solidFill>
              </a:rPr>
              <a:t>, </a:t>
            </a:r>
            <a:r>
              <a:rPr lang="sl-SI" sz="1200" dirty="0" err="1">
                <a:solidFill>
                  <a:schemeClr val="bg1"/>
                </a:solidFill>
              </a:rPr>
              <a:t>created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or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expressed</a:t>
            </a:r>
            <a:r>
              <a:rPr lang="sl-SI" sz="1200" dirty="0">
                <a:solidFill>
                  <a:schemeClr val="bg1"/>
                </a:solidFill>
              </a:rPr>
              <a:t>. </a:t>
            </a:r>
            <a:r>
              <a:rPr lang="sl-SI" sz="1200" dirty="0" err="1">
                <a:solidFill>
                  <a:schemeClr val="bg1"/>
                </a:solidFill>
              </a:rPr>
              <a:t>The</a:t>
            </a:r>
            <a:r>
              <a:rPr lang="sl-SI" sz="1200" dirty="0">
                <a:solidFill>
                  <a:schemeClr val="bg1"/>
                </a:solidFill>
              </a:rPr>
              <a:t> material </a:t>
            </a:r>
            <a:r>
              <a:rPr lang="sl-SI" sz="1200" dirty="0" err="1">
                <a:solidFill>
                  <a:schemeClr val="bg1"/>
                </a:solidFill>
              </a:rPr>
              <a:t>context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of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intangible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heritage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and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the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possible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exercise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of</a:t>
            </a:r>
            <a:r>
              <a:rPr lang="sl-SI" sz="1200" dirty="0">
                <a:solidFill>
                  <a:schemeClr val="bg1"/>
                </a:solidFill>
              </a:rPr>
              <a:t> copyright </a:t>
            </a:r>
            <a:r>
              <a:rPr lang="sl-SI" sz="1200" dirty="0" err="1">
                <a:solidFill>
                  <a:schemeClr val="bg1"/>
                </a:solidFill>
              </a:rPr>
              <a:t>and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related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rights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should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therefore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also</a:t>
            </a:r>
            <a:r>
              <a:rPr lang="sl-SI" sz="1200" dirty="0">
                <a:solidFill>
                  <a:schemeClr val="bg1"/>
                </a:solidFill>
              </a:rPr>
              <a:t> be </a:t>
            </a:r>
            <a:r>
              <a:rPr lang="sl-SI" sz="1200" dirty="0" err="1">
                <a:solidFill>
                  <a:schemeClr val="bg1"/>
                </a:solidFill>
              </a:rPr>
              <a:t>taken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into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account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when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setting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safeguarding</a:t>
            </a:r>
            <a:r>
              <a:rPr lang="sl-SI" sz="1200" dirty="0">
                <a:solidFill>
                  <a:schemeClr val="bg1"/>
                </a:solidFill>
              </a:rPr>
              <a:t> </a:t>
            </a:r>
            <a:r>
              <a:rPr lang="sl-SI" sz="1200" dirty="0" err="1">
                <a:solidFill>
                  <a:schemeClr val="bg1"/>
                </a:solidFill>
              </a:rPr>
              <a:t>guidelines</a:t>
            </a:r>
            <a:r>
              <a:rPr lang="sl-SI" sz="12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A579A8-1F4F-E9EB-AE9C-4173967AB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9236"/>
            <a:ext cx="10515600" cy="1031452"/>
          </a:xfrm>
        </p:spPr>
        <p:txBody>
          <a:bodyPr/>
          <a:lstStyle/>
          <a:p>
            <a:r>
              <a:rPr lang="sl-SI" dirty="0" err="1"/>
              <a:t>Institutions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1090C08-B241-1542-9D0C-56AD41397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sl-SI"/>
              <a:t>Ministry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Culture</a:t>
            </a:r>
            <a:endParaRPr lang="sl-SI" dirty="0"/>
          </a:p>
          <a:p>
            <a:pPr lvl="1"/>
            <a:r>
              <a:rPr lang="en-GB" dirty="0"/>
              <a:t>governmental body</a:t>
            </a:r>
            <a:r>
              <a:rPr lang="sl-SI" dirty="0"/>
              <a:t> - </a:t>
            </a:r>
            <a:r>
              <a:rPr lang="en-GB" dirty="0"/>
              <a:t>overall responsibility for the protection of cultural heritage </a:t>
            </a:r>
            <a:endParaRPr lang="sl-SI" dirty="0"/>
          </a:p>
          <a:p>
            <a:pPr lvl="1"/>
            <a:r>
              <a:rPr lang="en-GB" dirty="0"/>
              <a:t>definition of heritage policy, </a:t>
            </a:r>
            <a:endParaRPr lang="sl-SI" dirty="0"/>
          </a:p>
          <a:p>
            <a:pPr lvl="1"/>
            <a:r>
              <a:rPr lang="en-GB" dirty="0"/>
              <a:t>financial planning of state budget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support</a:t>
            </a:r>
            <a:r>
              <a:rPr lang="sl-SI" dirty="0"/>
              <a:t> to </a:t>
            </a:r>
            <a:r>
              <a:rPr lang="sl-SI" dirty="0" err="1"/>
              <a:t>conservation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safeguarding</a:t>
            </a:r>
            <a:r>
              <a:rPr lang="en-GB" dirty="0"/>
              <a:t> activities</a:t>
            </a:r>
            <a:r>
              <a:rPr lang="sl-SI" dirty="0"/>
              <a:t>,</a:t>
            </a:r>
          </a:p>
          <a:p>
            <a:pPr lvl="1"/>
            <a:r>
              <a:rPr lang="en-GB" dirty="0"/>
              <a:t>co-ordination with other ministries</a:t>
            </a:r>
            <a:r>
              <a:rPr lang="sl-SI" dirty="0"/>
              <a:t>,</a:t>
            </a:r>
          </a:p>
          <a:p>
            <a:pPr lvl="1"/>
            <a:r>
              <a:rPr lang="sl-SI" dirty="0" err="1"/>
              <a:t>maintenance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Register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Cultural</a:t>
            </a:r>
            <a:r>
              <a:rPr lang="sl-SI" dirty="0"/>
              <a:t> </a:t>
            </a:r>
            <a:r>
              <a:rPr lang="sl-SI" dirty="0" err="1"/>
              <a:t>Heritage</a:t>
            </a:r>
            <a:r>
              <a:rPr lang="sl-SI" dirty="0"/>
              <a:t>.</a:t>
            </a:r>
          </a:p>
          <a:p>
            <a:pPr lvl="1"/>
            <a:endParaRPr lang="sl-SI" sz="1500" dirty="0"/>
          </a:p>
          <a:p>
            <a:r>
              <a:rPr lang="en-GB" altLang="sl-SI" sz="2800" dirty="0"/>
              <a:t>Coordinator for the Safeguarding of Intangible Cultural Heritage (SEM) </a:t>
            </a:r>
            <a:endParaRPr lang="sl-SI" altLang="sl-SI" sz="2800" dirty="0"/>
          </a:p>
          <a:p>
            <a:pPr lvl="1"/>
            <a:r>
              <a:rPr lang="en-US" dirty="0"/>
              <a:t>identify, document, study, evaluate and interpret intangible heritage,</a:t>
            </a:r>
            <a:endParaRPr lang="sl-SI" dirty="0"/>
          </a:p>
          <a:p>
            <a:pPr lvl="1"/>
            <a:r>
              <a:rPr lang="sl-SI" dirty="0"/>
              <a:t>c</a:t>
            </a:r>
            <a:r>
              <a:rPr lang="en-US" dirty="0" err="1"/>
              <a:t>oordinat</a:t>
            </a:r>
            <a:r>
              <a:rPr lang="sl-SI" dirty="0"/>
              <a:t>e </a:t>
            </a:r>
            <a:r>
              <a:rPr lang="en-US" dirty="0"/>
              <a:t>and propose the inscription of intangible heritage in the Register,</a:t>
            </a:r>
            <a:endParaRPr lang="sl-SI" dirty="0"/>
          </a:p>
          <a:p>
            <a:pPr lvl="1"/>
            <a:r>
              <a:rPr lang="en-US" dirty="0"/>
              <a:t>prepare proposals for the declaration of intangible heritage of special significance,</a:t>
            </a:r>
            <a:endParaRPr lang="sl-SI" dirty="0"/>
          </a:p>
          <a:p>
            <a:pPr lvl="1"/>
            <a:r>
              <a:rPr lang="en-US" dirty="0"/>
              <a:t>advise the </a:t>
            </a:r>
            <a:r>
              <a:rPr lang="sl-SI" dirty="0" err="1"/>
              <a:t>bearers</a:t>
            </a:r>
            <a:r>
              <a:rPr lang="en-US" dirty="0"/>
              <a:t> of intangible heritage on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safeguarding</a:t>
            </a:r>
            <a:r>
              <a:rPr lang="en-US" dirty="0"/>
              <a:t>,</a:t>
            </a:r>
            <a:endParaRPr lang="sl-SI" dirty="0"/>
          </a:p>
          <a:p>
            <a:pPr lvl="1"/>
            <a:r>
              <a:rPr lang="en-US" dirty="0"/>
              <a:t>coordinate the work of the museums and the Institute with regard to the conservation of intangible heritage and cultural spaces.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75511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6F25FC50-EF4B-45EF-AB5A-3760DBB07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65" y="3895838"/>
            <a:ext cx="4296156" cy="2920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0" name="Rectangle 1038"/>
          <p:cNvSpPr>
            <a:spLocks noGrp="1" noChangeArrowheads="1"/>
          </p:cNvSpPr>
          <p:nvPr>
            <p:ph type="title"/>
          </p:nvPr>
        </p:nvSpPr>
        <p:spPr>
          <a:xfrm>
            <a:off x="838200" y="659236"/>
            <a:ext cx="10515600" cy="1031452"/>
          </a:xfrm>
        </p:spPr>
        <p:txBody>
          <a:bodyPr/>
          <a:lstStyle/>
          <a:p>
            <a:r>
              <a:rPr lang="sl-SI" altLang="sl-SI" dirty="0"/>
              <a:t>Register </a:t>
            </a:r>
            <a:r>
              <a:rPr lang="sl-SI" altLang="sl-SI" dirty="0" err="1"/>
              <a:t>of</a:t>
            </a:r>
            <a:r>
              <a:rPr lang="sl-SI" altLang="sl-SI" dirty="0"/>
              <a:t> </a:t>
            </a:r>
            <a:r>
              <a:rPr lang="sl-SI" altLang="sl-SI" dirty="0" err="1"/>
              <a:t>intangible</a:t>
            </a:r>
            <a:r>
              <a:rPr lang="sl-SI" altLang="sl-SI" dirty="0"/>
              <a:t> </a:t>
            </a:r>
            <a:r>
              <a:rPr lang="sl-SI" altLang="sl-SI" dirty="0" err="1"/>
              <a:t>cultural</a:t>
            </a:r>
            <a:r>
              <a:rPr lang="sl-SI" altLang="sl-SI" dirty="0"/>
              <a:t> </a:t>
            </a:r>
            <a:r>
              <a:rPr lang="sl-SI" altLang="sl-SI" dirty="0" err="1"/>
              <a:t>heritage</a:t>
            </a:r>
            <a:endParaRPr lang="sl-SI" altLang="sl-SI" dirty="0"/>
          </a:p>
        </p:txBody>
      </p:sp>
      <p:sp>
        <p:nvSpPr>
          <p:cNvPr id="22531" name="Rectangle 1039"/>
          <p:cNvSpPr>
            <a:spLocks noGrp="1" noChangeArrowheads="1"/>
          </p:cNvSpPr>
          <p:nvPr>
            <p:ph idx="1"/>
          </p:nvPr>
        </p:nvSpPr>
        <p:spPr>
          <a:xfrm>
            <a:off x="838199" y="1816768"/>
            <a:ext cx="9717850" cy="4360195"/>
          </a:xfrm>
        </p:spPr>
        <p:txBody>
          <a:bodyPr/>
          <a:lstStyle/>
          <a:p>
            <a:r>
              <a:rPr lang="en-GB" altLang="sl-SI" sz="2000" dirty="0"/>
              <a:t>Register established in 2009, systematic recording started in 2012</a:t>
            </a:r>
          </a:p>
          <a:p>
            <a:r>
              <a:rPr lang="en-GB" altLang="sl-SI" sz="2000" dirty="0"/>
              <a:t>Elements and bearers of intangible heritage are recorded</a:t>
            </a:r>
          </a:p>
          <a:p>
            <a:r>
              <a:rPr lang="en-GB" altLang="sl-SI" sz="2000" dirty="0"/>
              <a:t>Proposals for registration are prepared by the Coordinator for the Safeguarding of Intangible Cultural Heritage (SEM) on the basis of initiatives (mainly by bearers)</a:t>
            </a:r>
          </a:p>
          <a:p>
            <a:endParaRPr lang="en-GB" altLang="sl-SI" dirty="0"/>
          </a:p>
          <a:p>
            <a:endParaRPr lang="en-GB" altLang="sl-SI" dirty="0"/>
          </a:p>
        </p:txBody>
      </p:sp>
      <p:sp>
        <p:nvSpPr>
          <p:cNvPr id="22532" name="Rectangle 1028"/>
          <p:cNvSpPr>
            <a:spLocks noChangeArrowheads="1"/>
          </p:cNvSpPr>
          <p:nvPr/>
        </p:nvSpPr>
        <p:spPr bwMode="auto">
          <a:xfrm>
            <a:off x="5119688" y="2566988"/>
            <a:ext cx="9144000" cy="39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2" name="Slika 11" descr="Slika, ki vsebuje besede plesalec, šport, oseba, skupina&#10;&#10;Opis je samodejno ustvarjen">
            <a:extLst>
              <a:ext uri="{FF2B5EF4-FFF2-40B4-BE49-F238E27FC236}">
                <a16:creationId xmlns:a16="http://schemas.microsoft.com/office/drawing/2014/main" id="{4ECFD1B1-9AE1-4C9F-9E44-879E15DDC2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205" y="6012289"/>
            <a:ext cx="1357053" cy="893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Slika 13" descr="Slika, ki vsebuje besede sneg, črta&#10;&#10;Opis je samodejno ustvarjen">
            <a:extLst>
              <a:ext uri="{FF2B5EF4-FFF2-40B4-BE49-F238E27FC236}">
                <a16:creationId xmlns:a16="http://schemas.microsoft.com/office/drawing/2014/main" id="{0CF709B5-A985-4ADE-A8A9-92C96D0C5E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704" y="6011407"/>
            <a:ext cx="1357053" cy="893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Slika 15" descr="Slika, ki vsebuje besede zunanje, kup, les&#10;&#10;Opis je samodejno ustvarjen">
            <a:extLst>
              <a:ext uri="{FF2B5EF4-FFF2-40B4-BE49-F238E27FC236}">
                <a16:creationId xmlns:a16="http://schemas.microsoft.com/office/drawing/2014/main" id="{5F62954B-E0D4-43AF-8544-0C13806FEA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176" y="6006879"/>
            <a:ext cx="1370488" cy="902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Slika 23" descr="Slika, ki vsebuje besede oseba, moški, postavljajoče, obleka&#10;&#10;Opis je samodejno ustvarjen">
            <a:extLst>
              <a:ext uri="{FF2B5EF4-FFF2-40B4-BE49-F238E27FC236}">
                <a16:creationId xmlns:a16="http://schemas.microsoft.com/office/drawing/2014/main" id="{000B2F1A-D274-4797-AC11-AD9ADB884B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03" y="3925318"/>
            <a:ext cx="1373761" cy="904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C81699B5-93CC-4055-A97A-EF2E42558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152170"/>
              </p:ext>
            </p:extLst>
          </p:nvPr>
        </p:nvGraphicFramePr>
        <p:xfrm>
          <a:off x="5586608" y="3895837"/>
          <a:ext cx="5035463" cy="1475823"/>
        </p:xfrm>
        <a:graphic>
          <a:graphicData uri="http://schemas.openxmlformats.org/drawingml/2006/table">
            <a:tbl>
              <a:tblPr/>
              <a:tblGrid>
                <a:gridCol w="3646102">
                  <a:extLst>
                    <a:ext uri="{9D8B030D-6E8A-4147-A177-3AD203B41FA5}">
                      <a16:colId xmlns:a16="http://schemas.microsoft.com/office/drawing/2014/main" val="2955927945"/>
                    </a:ext>
                  </a:extLst>
                </a:gridCol>
                <a:gridCol w="456392">
                  <a:extLst>
                    <a:ext uri="{9D8B030D-6E8A-4147-A177-3AD203B41FA5}">
                      <a16:colId xmlns:a16="http://schemas.microsoft.com/office/drawing/2014/main" val="4291010726"/>
                    </a:ext>
                  </a:extLst>
                </a:gridCol>
                <a:gridCol w="932969">
                  <a:extLst>
                    <a:ext uri="{9D8B030D-6E8A-4147-A177-3AD203B41FA5}">
                      <a16:colId xmlns:a16="http://schemas.microsoft.com/office/drawing/2014/main" val="463087811"/>
                    </a:ext>
                  </a:extLst>
                </a:gridCol>
              </a:tblGrid>
              <a:tr h="538158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l-SI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</a:t>
                      </a:r>
                      <a:r>
                        <a:rPr lang="sl-SI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</a:t>
                      </a:r>
                      <a:r>
                        <a:rPr lang="sl-SI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l-SI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</a:t>
                      </a:r>
                      <a:endParaRPr lang="sl-SI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r" fontAlgn="b"/>
                      <a:r>
                        <a:rPr lang="sl-SI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elements</a:t>
                      </a:r>
                      <a:r>
                        <a:rPr lang="sl-SI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sl-SI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bearers</a:t>
                      </a:r>
                      <a:endParaRPr lang="sl-SI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916891"/>
                  </a:ext>
                </a:extLst>
              </a:tr>
              <a:tr h="312555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1" i="0" u="none" strike="noStrike" kern="1200" dirty="0" err="1">
                          <a:solidFill>
                            <a:srgbClr val="E111C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intangible</a:t>
                      </a:r>
                      <a:r>
                        <a:rPr lang="sl-SI" sz="1600" b="1" i="0" u="none" strike="noStrike" kern="1200" dirty="0">
                          <a:solidFill>
                            <a:srgbClr val="E111C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l-SI" sz="1600" b="1" i="0" u="none" strike="noStrike" kern="1200" dirty="0" err="1">
                          <a:solidFill>
                            <a:srgbClr val="E111C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heritage</a:t>
                      </a:r>
                      <a:r>
                        <a:rPr lang="sl-SI" sz="1600" b="1" i="0" u="none" strike="noStrike" kern="1200" dirty="0">
                          <a:solidFill>
                            <a:srgbClr val="E111C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l-SI" sz="1600" b="1" i="0" u="none" strike="noStrike" kern="1200" dirty="0" err="1">
                          <a:solidFill>
                            <a:srgbClr val="E111C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sl-SI" sz="1600" b="1" i="0" u="none" strike="noStrike" kern="1200" dirty="0">
                          <a:solidFill>
                            <a:srgbClr val="E111C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l-SI" sz="1600" b="1" i="0" u="none" strike="noStrike" kern="1200" dirty="0" err="1">
                          <a:solidFill>
                            <a:srgbClr val="E111C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</a:t>
                      </a:r>
                      <a:r>
                        <a:rPr lang="sl-SI" sz="1600" b="1" i="0" u="none" strike="noStrike" kern="1200" dirty="0">
                          <a:solidFill>
                            <a:srgbClr val="E111C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l-SI" sz="1600" b="1" i="0" u="none" strike="noStrike" kern="1200" dirty="0" err="1">
                          <a:solidFill>
                            <a:srgbClr val="E111C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significance</a:t>
                      </a:r>
                      <a:endParaRPr lang="sl-SI" sz="1600" b="1" i="0" u="none" strike="noStrike" kern="1200" dirty="0">
                        <a:solidFill>
                          <a:srgbClr val="E111C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1" i="0" u="none" strike="noStrike" kern="1200" dirty="0">
                          <a:solidFill>
                            <a:srgbClr val="E111C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1" i="0" u="none" strike="noStrike" kern="1200" dirty="0">
                          <a:solidFill>
                            <a:srgbClr val="E111C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7466342"/>
                  </a:ext>
                </a:extLst>
              </a:tr>
              <a:tr h="312555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1" i="0" u="none" strike="noStrike" kern="1200" dirty="0" err="1">
                          <a:solidFill>
                            <a:srgbClr val="538DD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registered</a:t>
                      </a:r>
                      <a:r>
                        <a:rPr lang="sl-SI" sz="1600" b="1" i="0" u="none" strike="noStrike" kern="1200" dirty="0">
                          <a:solidFill>
                            <a:srgbClr val="538DD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l-SI" sz="1600" b="1" i="0" u="none" strike="noStrike" kern="1200" dirty="0" err="1">
                          <a:solidFill>
                            <a:srgbClr val="538DD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intangible</a:t>
                      </a:r>
                      <a:r>
                        <a:rPr lang="sl-SI" sz="1600" b="1" i="0" u="none" strike="noStrike" kern="1200" dirty="0">
                          <a:solidFill>
                            <a:srgbClr val="538DD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l-SI" sz="1600" b="1" i="0" u="none" strike="noStrike" kern="1200" dirty="0" err="1">
                          <a:solidFill>
                            <a:srgbClr val="538DD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heritage</a:t>
                      </a:r>
                      <a:endParaRPr lang="sl-SI" sz="1600" b="1" i="0" u="none" strike="noStrike" kern="1200" dirty="0">
                        <a:solidFill>
                          <a:srgbClr val="538DD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1" i="0" u="none" strike="noStrike" kern="1200" dirty="0">
                          <a:solidFill>
                            <a:srgbClr val="538DD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1" i="0" u="none" strike="noStrike" kern="1200" dirty="0">
                          <a:solidFill>
                            <a:srgbClr val="538DD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813512"/>
                  </a:ext>
                </a:extLst>
              </a:tr>
              <a:tr h="312555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l-SI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504205"/>
                  </a:ext>
                </a:extLst>
              </a:tr>
            </a:tbl>
          </a:graphicData>
        </a:graphic>
      </p:graphicFrame>
      <p:pic>
        <p:nvPicPr>
          <p:cNvPr id="11" name="Slika 10" descr="Slika, ki vsebuje besede tla, notranji&#10;&#10;Opis je samodejno ustvarjen">
            <a:extLst>
              <a:ext uri="{FF2B5EF4-FFF2-40B4-BE49-F238E27FC236}">
                <a16:creationId xmlns:a16="http://schemas.microsoft.com/office/drawing/2014/main" id="{F3099B26-AF8E-421C-9AF5-A1253E87B6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176" y="2038440"/>
            <a:ext cx="1258824" cy="82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Slika 18" descr="Slika, ki vsebuje besede nebo, zunanje, narava, obala&#10;&#10;Opis je samodejno ustvarjen">
            <a:extLst>
              <a:ext uri="{FF2B5EF4-FFF2-40B4-BE49-F238E27FC236}">
                <a16:creationId xmlns:a16="http://schemas.microsoft.com/office/drawing/2014/main" id="{5361D026-388C-4AEF-A6DE-9CB028B41B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03" y="2990701"/>
            <a:ext cx="1258824" cy="82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Slika 27" descr="Slika, ki vsebuje besede oseba, notranji, postavljajoče, jedilna miza&#10;&#10;Opis je samodejno ustvarjen">
            <a:extLst>
              <a:ext uri="{FF2B5EF4-FFF2-40B4-BE49-F238E27FC236}">
                <a16:creationId xmlns:a16="http://schemas.microsoft.com/office/drawing/2014/main" id="{88653BC0-9605-4BE9-BDCC-80502176720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03" y="1086897"/>
            <a:ext cx="1258824" cy="82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Slika 24" descr="Slika, ki vsebuje besede nebo, zunanje, hrib, pobočje&#10;&#10;Opis je samodejno ustvarjen">
            <a:extLst>
              <a:ext uri="{FF2B5EF4-FFF2-40B4-BE49-F238E27FC236}">
                <a16:creationId xmlns:a16="http://schemas.microsoft.com/office/drawing/2014/main" id="{364C09A6-4429-4DF8-8953-7D2C476825A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03" y="161477"/>
            <a:ext cx="1258824" cy="82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 descr="Slika, ki vsebuje besede na prostem, stavba, nebo, živina&#10;&#10;Opis je samodejno ustvarjen">
            <a:extLst>
              <a:ext uri="{FF2B5EF4-FFF2-40B4-BE49-F238E27FC236}">
                <a16:creationId xmlns:a16="http://schemas.microsoft.com/office/drawing/2014/main" id="{369F1B7C-4E0E-985D-FA83-F5F1EDF2C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44" y="5989555"/>
            <a:ext cx="1373642" cy="90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 descr="Slika, ki vsebuje besede trava, na prostem, drevo, prevoz&#10;&#10;Opis je samodejno ustvarjen">
            <a:extLst>
              <a:ext uri="{FF2B5EF4-FFF2-40B4-BE49-F238E27FC236}">
                <a16:creationId xmlns:a16="http://schemas.microsoft.com/office/drawing/2014/main" id="{FB4AB566-5234-EF63-13BF-AF23161623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176" y="4975420"/>
            <a:ext cx="1370488" cy="902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Slika 8" descr="Slika, ki vsebuje besede oblačila, na prostem, oseba, drevo&#10;&#10;Opis je samodejno ustvarjen">
            <a:extLst>
              <a:ext uri="{FF2B5EF4-FFF2-40B4-BE49-F238E27FC236}">
                <a16:creationId xmlns:a16="http://schemas.microsoft.com/office/drawing/2014/main" id="{832B1EFD-97ED-A93D-9140-DDC48B3B86A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463" y="6006879"/>
            <a:ext cx="1258824" cy="82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2CBEB1-24E2-4864-A2D9-A2A77B093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3"/>
            <a:ext cx="11239500" cy="1031875"/>
          </a:xfrm>
        </p:spPr>
        <p:txBody>
          <a:bodyPr>
            <a:noAutofit/>
          </a:bodyPr>
          <a:lstStyle/>
          <a:p>
            <a:r>
              <a:rPr lang="sl-SI" dirty="0" err="1"/>
              <a:t>Types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intangible</a:t>
            </a:r>
            <a:r>
              <a:rPr lang="sl-SI" dirty="0"/>
              <a:t> </a:t>
            </a:r>
            <a:r>
              <a:rPr lang="sl-SI" dirty="0" err="1"/>
              <a:t>cultural</a:t>
            </a:r>
            <a:r>
              <a:rPr lang="sl-SI" dirty="0"/>
              <a:t> </a:t>
            </a:r>
            <a:r>
              <a:rPr lang="sl-SI" dirty="0" err="1"/>
              <a:t>heritage</a:t>
            </a:r>
            <a:endParaRPr lang="sl-SI" dirty="0"/>
          </a:p>
        </p:txBody>
      </p:sp>
      <p:sp>
        <p:nvSpPr>
          <p:cNvPr id="17" name="Pravokotnik 16">
            <a:extLst>
              <a:ext uri="{FF2B5EF4-FFF2-40B4-BE49-F238E27FC236}">
                <a16:creationId xmlns:a16="http://schemas.microsoft.com/office/drawing/2014/main" id="{9408B248-148F-4872-A8B8-A496AD0477B3}"/>
              </a:ext>
            </a:extLst>
          </p:cNvPr>
          <p:cNvSpPr/>
          <p:nvPr/>
        </p:nvSpPr>
        <p:spPr>
          <a:xfrm>
            <a:off x="5970339" y="4671247"/>
            <a:ext cx="2644940" cy="18454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5A6A648-A2BD-5C2A-C361-08815C2FC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99" y="1958145"/>
            <a:ext cx="9796980" cy="178543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ACB05C1-13AD-1A45-2B60-9238D32AB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95" y="4011033"/>
            <a:ext cx="13729309" cy="242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75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JPR-NKD 2021-2025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/>
              <a:t>Call for proposals for the selection of public cultural projects in the field of intangible cultural heritage    </a:t>
            </a:r>
            <a:endParaRPr lang="sl-SI" sz="2000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graphicFrame>
        <p:nvGraphicFramePr>
          <p:cNvPr id="5" name="Predmet 4">
            <a:extLst>
              <a:ext uri="{FF2B5EF4-FFF2-40B4-BE49-F238E27FC236}">
                <a16:creationId xmlns:a16="http://schemas.microsoft.com/office/drawing/2014/main" id="{AE232734-5EBF-CC67-5B60-B5ADF62225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575601"/>
              </p:ext>
            </p:extLst>
          </p:nvPr>
        </p:nvGraphicFramePr>
        <p:xfrm>
          <a:off x="1120542" y="2963305"/>
          <a:ext cx="9950915" cy="2930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75241" imgH="1699747" progId="Word.Document.12">
                  <p:embed/>
                </p:oleObj>
              </mc:Choice>
              <mc:Fallback>
                <p:oleObj name="Document" r:id="rId3" imgW="5775241" imgH="1699747" progId="Word.Document.12">
                  <p:embed/>
                  <p:pic>
                    <p:nvPicPr>
                      <p:cNvPr id="5" name="Predmet 4">
                        <a:extLst>
                          <a:ext uri="{FF2B5EF4-FFF2-40B4-BE49-F238E27FC236}">
                            <a16:creationId xmlns:a16="http://schemas.microsoft.com/office/drawing/2014/main" id="{AE232734-5EBF-CC67-5B60-B5ADF62225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0542" y="2963305"/>
                        <a:ext cx="9950915" cy="2930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6860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B92BCED0-3AD7-57DF-977D-F36EAF39B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100"/>
            <a:ext cx="12192000" cy="5803900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56A0E7F8-CF07-B1E8-0AE1-857BF72E7A9C}"/>
              </a:ext>
            </a:extLst>
          </p:cNvPr>
          <p:cNvSpPr txBox="1"/>
          <p:nvPr/>
        </p:nvSpPr>
        <p:spPr>
          <a:xfrm>
            <a:off x="192947" y="268448"/>
            <a:ext cx="6040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latin typeface="Republika" panose="02000506040000020004" pitchFamily="2" charset="-18"/>
              </a:rPr>
              <a:t>https://geohub.gov.si/ghapp/iskd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B85B7F24-4299-A6A9-D9DF-B763533FC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780" y="4526902"/>
            <a:ext cx="2010357" cy="201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13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4E93BB8-FAF7-36B2-D7D4-365778530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75"/>
            <a:ext cx="12192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04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92C3219C-0D5D-5E66-E1D4-04869AFB4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075"/>
            <a:ext cx="12192000" cy="616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6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ova te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ova te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531</Words>
  <Application>Microsoft Office PowerPoint</Application>
  <PresentationFormat>Širokozaslonsko</PresentationFormat>
  <Paragraphs>70</Paragraphs>
  <Slides>11</Slides>
  <Notes>4</Notes>
  <HiddenSlides>0</HiddenSlides>
  <MMClips>0</MMClips>
  <ScaleCrop>false</ScaleCrop>
  <HeadingPairs>
    <vt:vector size="8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3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Republika</vt:lpstr>
      <vt:lpstr>Times New Roman</vt:lpstr>
      <vt:lpstr>Officeova tema</vt:lpstr>
      <vt:lpstr>2_Officeova tema</vt:lpstr>
      <vt:lpstr>3_Officeova tema</vt:lpstr>
      <vt:lpstr>Microsoft Wordov dokument</vt:lpstr>
      <vt:lpstr>PowerPointova predstavitev</vt:lpstr>
      <vt:lpstr>Legislation</vt:lpstr>
      <vt:lpstr>Institutions</vt:lpstr>
      <vt:lpstr>Register of intangible cultural heritage</vt:lpstr>
      <vt:lpstr>Types of intangible cultural heritage</vt:lpstr>
      <vt:lpstr>JPR-NKD 2021-2025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MJU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Grega Žorž</dc:creator>
  <cp:lastModifiedBy>Ksenija Kovačec Naglič</cp:lastModifiedBy>
  <cp:revision>2</cp:revision>
  <dcterms:created xsi:type="dcterms:W3CDTF">2023-05-08T11:52:44Z</dcterms:created>
  <dcterms:modified xsi:type="dcterms:W3CDTF">2025-01-21T12:49:57Z</dcterms:modified>
</cp:coreProperties>
</file>