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7" r:id="rId2"/>
    <p:sldId id="286" r:id="rId3"/>
    <p:sldId id="282" r:id="rId4"/>
    <p:sldId id="287" r:id="rId5"/>
    <p:sldId id="288" r:id="rId6"/>
  </p:sldIdLst>
  <p:sldSz cx="9144000" cy="6858000" type="screen4x3"/>
  <p:notesSz cx="6794500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Črt Poglaje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Srednji slog 4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Srednji slog 4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Svetel slog 2 – poudare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759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656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9556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9667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4734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3012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1190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125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1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096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576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944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045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376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856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353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9A22C-B6A6-4509-9FD9-9DAC4D61C87B}" type="datetimeFigureOut">
              <a:rPr lang="sl-SI" smtClean="0"/>
              <a:t>21. 11. 2022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990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87" r:id="rId15"/>
    <p:sldLayoutId id="21474839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942416" y="2514602"/>
            <a:ext cx="6600451" cy="1926770"/>
          </a:xfrm>
        </p:spPr>
        <p:txBody>
          <a:bodyPr>
            <a:noAutofit/>
          </a:bodyPr>
          <a:lstStyle/>
          <a:p>
            <a:pPr algn="ctr"/>
            <a:r>
              <a:rPr lang="sl-SI" sz="2700" b="1" dirty="0">
                <a:solidFill>
                  <a:schemeClr val="tx2">
                    <a:lumMod val="75000"/>
                  </a:schemeClr>
                </a:solidFill>
              </a:rPr>
              <a:t>3. seja Sveta Vlade RS za spodbujanje razvoja prostovoljstva, prostovoljskih in nevladnih organizacij</a:t>
            </a:r>
            <a:br>
              <a:rPr lang="sl-SI" sz="2700" b="1" dirty="0">
                <a:solidFill>
                  <a:srgbClr val="003366"/>
                </a:solidFill>
              </a:rPr>
            </a:br>
            <a:endParaRPr lang="sl-SI" sz="1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594" y="577762"/>
            <a:ext cx="2811643" cy="36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206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Naslov 1">
            <a:extLst>
              <a:ext uri="{FF2B5EF4-FFF2-40B4-BE49-F238E27FC236}">
                <a16:creationId xmlns:a16="http://schemas.microsoft.com/office/drawing/2014/main" id="{8F6C3390-B35C-4E8D-94C2-E48797DE3229}"/>
              </a:ext>
            </a:extLst>
          </p:cNvPr>
          <p:cNvSpPr txBox="1">
            <a:spLocks/>
          </p:cNvSpPr>
          <p:nvPr/>
        </p:nvSpPr>
        <p:spPr>
          <a:xfrm>
            <a:off x="405209" y="967417"/>
            <a:ext cx="2774219" cy="24615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l-SI" sz="3500" dirty="0">
                <a:solidFill>
                  <a:schemeClr val="accent1"/>
                </a:solidFill>
              </a:rPr>
              <a:t>PREDLOG</a:t>
            </a:r>
            <a:br>
              <a:rPr lang="sl-SI" sz="3500" dirty="0">
                <a:solidFill>
                  <a:schemeClr val="accent1"/>
                </a:solidFill>
              </a:rPr>
            </a:br>
            <a:r>
              <a:rPr lang="sl-SI" sz="3500" dirty="0">
                <a:solidFill>
                  <a:schemeClr val="accent1"/>
                </a:solidFill>
              </a:rPr>
              <a:t>DNEVNEGA REDA</a:t>
            </a:r>
            <a:endParaRPr lang="en-US" sz="3500" dirty="0">
              <a:solidFill>
                <a:schemeClr val="accent1"/>
              </a:solidFill>
            </a:endParaRPr>
          </a:p>
        </p:txBody>
      </p:sp>
      <p:cxnSp>
        <p:nvCxnSpPr>
          <p:cNvPr id="36" name="Raven povezovalnik 35">
            <a:extLst>
              <a:ext uri="{FF2B5EF4-FFF2-40B4-BE49-F238E27FC236}">
                <a16:creationId xmlns:a16="http://schemas.microsoft.com/office/drawing/2014/main" id="{46654100-4254-47EF-ABC6-62021235B54C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ravokotnik 36">
            <a:extLst>
              <a:ext uri="{FF2B5EF4-FFF2-40B4-BE49-F238E27FC236}">
                <a16:creationId xmlns:a16="http://schemas.microsoft.com/office/drawing/2014/main" id="{2974E3AE-8A5A-4652-84E8-3CFE31DF5DF6}"/>
              </a:ext>
            </a:extLst>
          </p:cNvPr>
          <p:cNvSpPr/>
          <p:nvPr/>
        </p:nvSpPr>
        <p:spPr>
          <a:xfrm>
            <a:off x="3330429" y="2485699"/>
            <a:ext cx="5525139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800" dirty="0">
                <a:latin typeface="+mj-lt"/>
                <a:ea typeface="Times New Roman" panose="02020603050405020304" pitchFamily="18" charset="0"/>
              </a:rPr>
              <a:t>Uvodni pozdrav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11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800" dirty="0">
                <a:latin typeface="+mj-lt"/>
                <a:ea typeface="Times New Roman" panose="02020603050405020304" pitchFamily="18" charset="0"/>
              </a:rPr>
              <a:t>Poročanje o izvedeni dopisni seji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1100" dirty="0">
              <a:latin typeface="+mj-lt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800" dirty="0">
                <a:latin typeface="+mj-lt"/>
                <a:ea typeface="Times New Roman" panose="02020603050405020304" pitchFamily="18" charset="0"/>
              </a:rPr>
              <a:t>Sprememba Poslovnika o delu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11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800" dirty="0">
                <a:latin typeface="+mj-lt"/>
                <a:ea typeface="Times New Roman" panose="02020603050405020304" pitchFamily="18" charset="0"/>
              </a:rPr>
              <a:t>Predlog priprave Strategije razvoja NVO in Strategije razvoja prostovoljstva do leta 2028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11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800" dirty="0">
                <a:latin typeface="+mj-lt"/>
                <a:ea typeface="Times New Roman" panose="02020603050405020304" pitchFamily="18" charset="0"/>
              </a:rPr>
              <a:t>Razpisi iz sklada za razvoj NVO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11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800" dirty="0">
                <a:latin typeface="+mj-lt"/>
                <a:ea typeface="Times New Roman" panose="02020603050405020304" pitchFamily="18" charset="0"/>
              </a:rPr>
              <a:t>Razno</a:t>
            </a:r>
          </a:p>
        </p:txBody>
      </p:sp>
    </p:spTree>
    <p:extLst>
      <p:ext uri="{BB962C8B-B14F-4D97-AF65-F5344CB8AC3E}">
        <p14:creationId xmlns:p14="http://schemas.microsoft.com/office/powerpoint/2010/main" val="384429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Naslov 1">
            <a:extLst>
              <a:ext uri="{FF2B5EF4-FFF2-40B4-BE49-F238E27FC236}">
                <a16:creationId xmlns:a16="http://schemas.microsoft.com/office/drawing/2014/main" id="{8F6C3390-B35C-4E8D-94C2-E48797DE3229}"/>
              </a:ext>
            </a:extLst>
          </p:cNvPr>
          <p:cNvSpPr txBox="1">
            <a:spLocks/>
          </p:cNvSpPr>
          <p:nvPr/>
        </p:nvSpPr>
        <p:spPr>
          <a:xfrm>
            <a:off x="405209" y="967416"/>
            <a:ext cx="2774219" cy="24615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l-SI" sz="3500" dirty="0">
                <a:solidFill>
                  <a:schemeClr val="accent1"/>
                </a:solidFill>
              </a:rPr>
              <a:t>PREDLOG</a:t>
            </a:r>
            <a:br>
              <a:rPr lang="sl-SI" sz="3500" dirty="0">
                <a:solidFill>
                  <a:schemeClr val="accent1"/>
                </a:solidFill>
              </a:rPr>
            </a:br>
            <a:r>
              <a:rPr lang="sl-SI" sz="3500" dirty="0">
                <a:solidFill>
                  <a:schemeClr val="accent1"/>
                </a:solidFill>
              </a:rPr>
              <a:t>PRIPRAVE STRATEGIJ</a:t>
            </a:r>
            <a:endParaRPr lang="en-US" sz="3500" dirty="0">
              <a:solidFill>
                <a:schemeClr val="accent1"/>
              </a:solidFill>
            </a:endParaRPr>
          </a:p>
        </p:txBody>
      </p:sp>
      <p:cxnSp>
        <p:nvCxnSpPr>
          <p:cNvPr id="36" name="Raven povezovalnik 35">
            <a:extLst>
              <a:ext uri="{FF2B5EF4-FFF2-40B4-BE49-F238E27FC236}">
                <a16:creationId xmlns:a16="http://schemas.microsoft.com/office/drawing/2014/main" id="{46654100-4254-47EF-ABC6-62021235B54C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ravokotnik 36">
            <a:extLst>
              <a:ext uri="{FF2B5EF4-FFF2-40B4-BE49-F238E27FC236}">
                <a16:creationId xmlns:a16="http://schemas.microsoft.com/office/drawing/2014/main" id="{2974E3AE-8A5A-4652-84E8-3CFE31DF5DF6}"/>
              </a:ext>
            </a:extLst>
          </p:cNvPr>
          <p:cNvSpPr/>
          <p:nvPr/>
        </p:nvSpPr>
        <p:spPr>
          <a:xfrm>
            <a:off x="3330429" y="2485699"/>
            <a:ext cx="5525139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800" dirty="0">
                <a:effectLst/>
                <a:latin typeface="+mj-lt"/>
                <a:ea typeface="Calibri" panose="020F0502020204030204" pitchFamily="34" charset="0"/>
              </a:rPr>
              <a:t>Predstavitev izhodišč, opredelitev ključnih izzivov in razvojnih področij – </a:t>
            </a:r>
            <a:r>
              <a:rPr lang="sl-SI" sz="1600" b="1" dirty="0">
                <a:effectLst/>
                <a:latin typeface="+mj-lt"/>
                <a:ea typeface="Calibri" panose="020F0502020204030204" pitchFamily="34" charset="0"/>
              </a:rPr>
              <a:t>marec 2023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11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800" dirty="0">
                <a:effectLst/>
                <a:latin typeface="+mj-lt"/>
                <a:ea typeface="Calibri" panose="020F0502020204030204" pitchFamily="34" charset="0"/>
              </a:rPr>
              <a:t>Priprava osnutkov strategij – </a:t>
            </a:r>
            <a:r>
              <a:rPr lang="sl-SI" sz="1600" b="1" dirty="0">
                <a:effectLst/>
                <a:latin typeface="+mj-lt"/>
                <a:ea typeface="Calibri" panose="020F0502020204030204" pitchFamily="34" charset="0"/>
              </a:rPr>
              <a:t>marec-junij 2023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1100" dirty="0"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800" dirty="0">
                <a:effectLst/>
                <a:latin typeface="+mj-lt"/>
                <a:ea typeface="Calibri" panose="020F0502020204030204" pitchFamily="34" charset="0"/>
              </a:rPr>
              <a:t>Obravnava osnutkov strategij </a:t>
            </a:r>
            <a:r>
              <a:rPr lang="sl-SI" sz="1600" dirty="0">
                <a:effectLst/>
                <a:latin typeface="+mj-lt"/>
                <a:ea typeface="Calibri" panose="020F0502020204030204" pitchFamily="34" charset="0"/>
              </a:rPr>
              <a:t>– </a:t>
            </a:r>
            <a:r>
              <a:rPr lang="sl-SI" sz="1600" b="1" dirty="0">
                <a:effectLst/>
                <a:latin typeface="+mj-lt"/>
                <a:ea typeface="Calibri" panose="020F0502020204030204" pitchFamily="34" charset="0"/>
              </a:rPr>
              <a:t>junij-sept. 2023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11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800" dirty="0">
                <a:effectLst/>
                <a:latin typeface="+mj-lt"/>
                <a:ea typeface="Calibri" panose="020F0502020204030204" pitchFamily="34" charset="0"/>
              </a:rPr>
              <a:t>Oblikovanje končnega predloga in sprejem – </a:t>
            </a:r>
            <a:r>
              <a:rPr lang="sl-SI" sz="1600" b="1" dirty="0">
                <a:effectLst/>
                <a:latin typeface="+mj-lt"/>
                <a:ea typeface="Calibri" panose="020F0502020204030204" pitchFamily="34" charset="0"/>
              </a:rPr>
              <a:t>november – december 2023</a:t>
            </a:r>
            <a:endParaRPr lang="sl-SI" sz="1600" b="1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0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Naslov 1">
            <a:extLst>
              <a:ext uri="{FF2B5EF4-FFF2-40B4-BE49-F238E27FC236}">
                <a16:creationId xmlns:a16="http://schemas.microsoft.com/office/drawing/2014/main" id="{8F6C3390-B35C-4E8D-94C2-E48797DE3229}"/>
              </a:ext>
            </a:extLst>
          </p:cNvPr>
          <p:cNvSpPr txBox="1">
            <a:spLocks/>
          </p:cNvSpPr>
          <p:nvPr/>
        </p:nvSpPr>
        <p:spPr>
          <a:xfrm>
            <a:off x="405209" y="967416"/>
            <a:ext cx="2774219" cy="3076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l-SI" sz="3500" dirty="0">
                <a:solidFill>
                  <a:schemeClr val="accent1"/>
                </a:solidFill>
              </a:rPr>
              <a:t>RAZPISI IZ SKLADA ZA RAZVOJ NVO</a:t>
            </a:r>
            <a:endParaRPr lang="en-US" sz="3500" dirty="0">
              <a:solidFill>
                <a:schemeClr val="accent1"/>
              </a:solidFill>
            </a:endParaRPr>
          </a:p>
        </p:txBody>
      </p:sp>
      <p:cxnSp>
        <p:nvCxnSpPr>
          <p:cNvPr id="36" name="Raven povezovalnik 35">
            <a:extLst>
              <a:ext uri="{FF2B5EF4-FFF2-40B4-BE49-F238E27FC236}">
                <a16:creationId xmlns:a16="http://schemas.microsoft.com/office/drawing/2014/main" id="{46654100-4254-47EF-ABC6-62021235B54C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ravokotnik 36">
            <a:extLst>
              <a:ext uri="{FF2B5EF4-FFF2-40B4-BE49-F238E27FC236}">
                <a16:creationId xmlns:a16="http://schemas.microsoft.com/office/drawing/2014/main" id="{2974E3AE-8A5A-4652-84E8-3CFE31DF5DF6}"/>
              </a:ext>
            </a:extLst>
          </p:cNvPr>
          <p:cNvSpPr/>
          <p:nvPr/>
        </p:nvSpPr>
        <p:spPr>
          <a:xfrm>
            <a:off x="3330429" y="2485699"/>
            <a:ext cx="5525139" cy="2463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sl-SI" dirty="0">
                <a:latin typeface="+mj-lt"/>
              </a:rPr>
              <a:t>Javni razpis za sofinanciranje projektov za krepitev civilnodružbenega prostora in spodbujanje sodelovanja državljanov v procesih odločanja</a:t>
            </a: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  <a:tabLst>
                <a:tab pos="457200" algn="l"/>
              </a:tabLst>
            </a:pPr>
            <a:endParaRPr lang="sl-SI" sz="11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sl-SI" dirty="0">
                <a:latin typeface="+mj-lt"/>
              </a:rPr>
              <a:t>Javni razpis za podporno okolje za NVO</a:t>
            </a: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endParaRPr lang="sl-SI" sz="1100" dirty="0">
              <a:latin typeface="+mj-lt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sl-SI" dirty="0">
                <a:latin typeface="+mj-lt"/>
              </a:rPr>
              <a:t>Javni razpis za razvoj in profesionalizacijo nevladnih organizacij</a:t>
            </a:r>
          </a:p>
        </p:txBody>
      </p:sp>
    </p:spTree>
    <p:extLst>
      <p:ext uri="{BB962C8B-B14F-4D97-AF65-F5344CB8AC3E}">
        <p14:creationId xmlns:p14="http://schemas.microsoft.com/office/powerpoint/2010/main" val="2542960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Raven povezovalnik 35">
            <a:extLst>
              <a:ext uri="{FF2B5EF4-FFF2-40B4-BE49-F238E27FC236}">
                <a16:creationId xmlns:a16="http://schemas.microsoft.com/office/drawing/2014/main" id="{46654100-4254-47EF-ABC6-62021235B54C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ravokotnik 36">
            <a:extLst>
              <a:ext uri="{FF2B5EF4-FFF2-40B4-BE49-F238E27FC236}">
                <a16:creationId xmlns:a16="http://schemas.microsoft.com/office/drawing/2014/main" id="{2974E3AE-8A5A-4652-84E8-3CFE31DF5DF6}"/>
              </a:ext>
            </a:extLst>
          </p:cNvPr>
          <p:cNvSpPr/>
          <p:nvPr/>
        </p:nvSpPr>
        <p:spPr>
          <a:xfrm>
            <a:off x="2902591" y="2485699"/>
            <a:ext cx="5525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3600" dirty="0">
                <a:solidFill>
                  <a:schemeClr val="accent1"/>
                </a:solidFill>
              </a:rPr>
              <a:t>Hvala za pozornost!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110744"/>
      </p:ext>
    </p:extLst>
  </p:cSld>
  <p:clrMapOvr>
    <a:masterClrMapping/>
  </p:clrMapOvr>
</p:sld>
</file>

<file path=ppt/theme/theme1.xml><?xml version="1.0" encoding="utf-8"?>
<a:theme xmlns:a="http://schemas.openxmlformats.org/drawingml/2006/main" name="Šelest">
  <a:themeElements>
    <a:clrScheme name="Šelest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Šeles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Šeles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1948</TotalTime>
  <Words>130</Words>
  <Application>Microsoft Office PowerPoint</Application>
  <PresentationFormat>Diaprojekcija na zaslonu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Šelest</vt:lpstr>
      <vt:lpstr>3. seja Sveta Vlade RS za spodbujanje razvoja prostovoljstva, prostovoljskih in nevladnih organizacij 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seja Sveta Vlade RS za spodbujanje razvoja prostovoljstva, prostovoljskih in nevladnih organizacij</dc:title>
  <dc:creator>MJU</dc:creator>
  <cp:lastModifiedBy>Erika Lenčič Stojanovič</cp:lastModifiedBy>
  <cp:revision>9</cp:revision>
  <dcterms:created xsi:type="dcterms:W3CDTF">2019-11-22T06:57:49Z</dcterms:created>
  <dcterms:modified xsi:type="dcterms:W3CDTF">2022-11-22T13:10:17Z</dcterms:modified>
</cp:coreProperties>
</file>