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handoutMasterIdLst>
    <p:handoutMasterId r:id="rId15"/>
  </p:handoutMasterIdLst>
  <p:sldIdLst>
    <p:sldId id="302" r:id="rId2"/>
    <p:sldId id="310" r:id="rId3"/>
    <p:sldId id="293" r:id="rId4"/>
    <p:sldId id="294" r:id="rId5"/>
    <p:sldId id="288" r:id="rId6"/>
    <p:sldId id="289" r:id="rId7"/>
    <p:sldId id="303" r:id="rId8"/>
    <p:sldId id="305" r:id="rId9"/>
    <p:sldId id="306" r:id="rId10"/>
    <p:sldId id="308" r:id="rId11"/>
    <p:sldId id="309" r:id="rId12"/>
    <p:sldId id="290" r:id="rId13"/>
    <p:sldId id="292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Črt Poglaje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etel slog 3 – poudarek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log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2"/>
      </p:cViewPr>
      <p:guideLst>
        <p:guide orient="horz" pos="2183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DAT\MJU\NevladneOrganizacije\RAZPISI\JP%20MATCH%20FUNDING%202019\Seznam%20prijaviteljev_stanje%20projektov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DAT\MJU\NevladneOrganizacije\RAZPISI\JP%20MATCH%20FUNDING%202019\Seznam%20prijaviteljev_stanje%20projekto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31-46CE-BA76-640FA2C08C7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31-46CE-BA76-640FA2C08C7A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31-46CE-BA76-640FA2C08C7A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31-46CE-BA76-640FA2C08C7A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31-46CE-BA76-640FA2C08C7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31-46CE-BA76-640FA2C08C7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31-46CE-BA76-640FA2C08C7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31-46CE-BA76-640FA2C08C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'Spremljanje projektov'!$Q$81:$Q$84</c:f>
              <c:strCache>
                <c:ptCount val="4"/>
                <c:pt idx="0">
                  <c:v>kultura</c:v>
                </c:pt>
                <c:pt idx="1">
                  <c:v>človekove pravice</c:v>
                </c:pt>
                <c:pt idx="2">
                  <c:v>Okolje/narava/prostor</c:v>
                </c:pt>
                <c:pt idx="3">
                  <c:v>ostalo</c:v>
                </c:pt>
              </c:strCache>
            </c:strRef>
          </c:cat>
          <c:val>
            <c:numRef>
              <c:f>'Spremljanje projektov'!$R$81:$R$84</c:f>
              <c:numCache>
                <c:formatCode>0%</c:formatCode>
                <c:ptCount val="4"/>
                <c:pt idx="0">
                  <c:v>0.44871794871794901</c:v>
                </c:pt>
                <c:pt idx="1">
                  <c:v>0.15384615384615399</c:v>
                </c:pt>
                <c:pt idx="2">
                  <c:v>0.128205128205128</c:v>
                </c:pt>
                <c:pt idx="3">
                  <c:v>0.269230769230769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31-46CE-BA76-640FA2C08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0.0103</cdr:y>
    </cdr:from>
    <cdr:to>
      <cdr:x>1</cdr:x>
      <cdr:y>0.70191</cdr:y>
    </cdr:to>
    <cdr:pic>
      <cdr:nvPicPr>
        <cdr:cNvPr id="2" name="Slika 1" descr="infografika z sumarnim prikazom stanja prostovoljstva v Sloveniji v letu 2019. Vsebina je v celoti zajeta v poročilu.">
          <a:extLst xmlns:a="http://schemas.openxmlformats.org/drawingml/2006/main">
            <a:ext uri="{FF2B5EF4-FFF2-40B4-BE49-F238E27FC236}">
              <a16:creationId xmlns:a16="http://schemas.microsoft.com/office/drawing/2014/main" id="{4FA1F2CF-B228-4414-9514-1E406678C7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6181725" cy="34099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0.10996</cdr:x>
      <cdr:y>0.74707</cdr:y>
    </cdr:from>
    <cdr:to>
      <cdr:x>0.9461</cdr:x>
      <cdr:y>0.96439</cdr:y>
    </cdr:to>
    <cdr:sp macro="" textlink="">
      <cdr:nvSpPr>
        <cdr:cNvPr id="4" name="Pravokotnik 3">
          <a:extLst xmlns:a="http://schemas.openxmlformats.org/drawingml/2006/main">
            <a:ext uri="{FF2B5EF4-FFF2-40B4-BE49-F238E27FC236}">
              <a16:creationId xmlns:a16="http://schemas.microsoft.com/office/drawing/2014/main" id="{2CF914DF-1FDC-4183-AFE1-5A4A0B9E1D5E}"/>
            </a:ext>
          </a:extLst>
        </cdr:cNvPr>
        <cdr:cNvSpPr/>
      </cdr:nvSpPr>
      <cdr:spPr>
        <a:xfrm xmlns:a="http://schemas.openxmlformats.org/drawingml/2006/main">
          <a:off x="601259" y="4055699"/>
          <a:ext cx="4572000" cy="1179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342900" indent="-342900">
            <a:spcBef>
              <a:spcPts val="1000"/>
            </a:spcBef>
            <a:buClr>
              <a:schemeClr val="accent1"/>
            </a:buClr>
            <a:buFont typeface="Wingdings 3" charset="2"/>
            <a:buChar char=""/>
          </a:pPr>
          <a:r>
            <a:rPr lang="sl-SI" dirty="0">
              <a:solidFill>
                <a:schemeClr val="tx1">
                  <a:lumMod val="75000"/>
                  <a:lumOff val="25000"/>
                </a:schemeClr>
              </a:solidFill>
            </a:rPr>
            <a:t>284.131 PROSTOVOLJCEV</a:t>
          </a:r>
        </a:p>
        <a:p xmlns:a="http://schemas.openxmlformats.org/drawingml/2006/main">
          <a:pPr marL="342900" indent="-342900">
            <a:spcBef>
              <a:spcPts val="1000"/>
            </a:spcBef>
            <a:buClr>
              <a:schemeClr val="accent1"/>
            </a:buClr>
            <a:buFont typeface="Wingdings 3" charset="2"/>
            <a:buChar char=""/>
          </a:pPr>
          <a:r>
            <a:rPr lang="sl-SI" dirty="0">
              <a:solidFill>
                <a:schemeClr val="tx1">
                  <a:lumMod val="75000"/>
                  <a:lumOff val="25000"/>
                </a:schemeClr>
              </a:solidFill>
            </a:rPr>
            <a:t>11.612.792 PROSTOVOLJSKIH UR</a:t>
          </a:r>
        </a:p>
        <a:p xmlns:a="http://schemas.openxmlformats.org/drawingml/2006/main">
          <a:pPr marL="342900" indent="-342900">
            <a:spcBef>
              <a:spcPts val="1000"/>
            </a:spcBef>
            <a:buClr>
              <a:schemeClr val="accent1"/>
            </a:buClr>
            <a:buFont typeface="Wingdings 3" charset="2"/>
            <a:buChar char=""/>
          </a:pPr>
          <a:r>
            <a:rPr lang="sl-SI" dirty="0">
              <a:solidFill>
                <a:schemeClr val="tx1">
                  <a:lumMod val="75000"/>
                  <a:lumOff val="25000"/>
                </a:schemeClr>
              </a:solidFill>
            </a:rPr>
            <a:t>115.706.304 EVROV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912B11FB-10F8-2A4A-9B26-DA7C8F9784F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083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083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373C967B-3B80-0744-8764-FA5BBB9C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9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sl-SI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9C79A22C-B6A6-4509-9FD9-9DAC4D61C87B}" type="datetimeFigureOut">
              <a:rPr lang="sl-SI" smtClean="0"/>
              <a:t>21. 12. 2020</a:t>
            </a:fld>
            <a:endParaRPr lang="sl-S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874E2150-C101-4536-8CAD-6C74C7A359C5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1" r:id="rId15"/>
    <p:sldLayoutId id="2147484022" r:id="rId16"/>
    <p:sldLayoutId id="2147484023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res.si/druzabno-srecanje-v-sv-katarini-ankaranu-s-predstavitvijo-zupanskega-kandidata-za-koper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594" y="577762"/>
            <a:ext cx="2811643" cy="3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44842" y="2815468"/>
            <a:ext cx="550778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l-SI" sz="2000" b="1" dirty="0">
                <a:solidFill>
                  <a:srgbClr val="003366"/>
                </a:solidFill>
              </a:rPr>
              <a:t>2. seja Sveta Vlade RS za spodbujanje razvoja prostovoljstva, prostovoljskih in nevladnih organizacij </a:t>
            </a:r>
          </a:p>
          <a:p>
            <a:pPr lvl="0" algn="ctr"/>
            <a:endParaRPr lang="sl-SI" sz="2000" b="1" dirty="0">
              <a:solidFill>
                <a:srgbClr val="003366"/>
              </a:solidFill>
            </a:endParaRPr>
          </a:p>
          <a:p>
            <a:pPr lvl="0" algn="ctr"/>
            <a:r>
              <a:rPr lang="sl-SI" sz="1400" dirty="0">
                <a:solidFill>
                  <a:srgbClr val="003366"/>
                </a:solidFill>
              </a:rPr>
              <a:t>Ljubljana, 1. 10.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0764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8" y="967417"/>
            <a:ext cx="2956969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ŠTEVILO OHRANJENIH ZAPOSLITEV GLEDE NA PODROČJE DELA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4EC626A-F136-4F16-9AE3-88E461A6B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65975"/>
              </p:ext>
            </p:extLst>
          </p:nvPr>
        </p:nvGraphicFramePr>
        <p:xfrm>
          <a:off x="3565382" y="1283215"/>
          <a:ext cx="5475836" cy="3596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739">
                  <a:extLst>
                    <a:ext uri="{9D8B030D-6E8A-4147-A177-3AD203B41FA5}">
                      <a16:colId xmlns:a16="http://schemas.microsoft.com/office/drawing/2014/main" val="2695867577"/>
                    </a:ext>
                  </a:extLst>
                </a:gridCol>
                <a:gridCol w="1379196">
                  <a:extLst>
                    <a:ext uri="{9D8B030D-6E8A-4147-A177-3AD203B41FA5}">
                      <a16:colId xmlns:a16="http://schemas.microsoft.com/office/drawing/2014/main" val="320522549"/>
                    </a:ext>
                  </a:extLst>
                </a:gridCol>
                <a:gridCol w="1324574">
                  <a:extLst>
                    <a:ext uri="{9D8B030D-6E8A-4147-A177-3AD203B41FA5}">
                      <a16:colId xmlns:a16="http://schemas.microsoft.com/office/drawing/2014/main" val="1382757963"/>
                    </a:ext>
                  </a:extLst>
                </a:gridCol>
                <a:gridCol w="1230327">
                  <a:extLst>
                    <a:ext uri="{9D8B030D-6E8A-4147-A177-3AD203B41FA5}">
                      <a16:colId xmlns:a16="http://schemas.microsoft.com/office/drawing/2014/main" val="3942071118"/>
                    </a:ext>
                  </a:extLst>
                </a:gridCol>
              </a:tblGrid>
              <a:tr h="38530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sl-SI" sz="1200" dirty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20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Št.</a:t>
                      </a:r>
                      <a:r>
                        <a:rPr lang="sl-SI" sz="1050" baseline="0" dirty="0">
                          <a:effectLst/>
                        </a:rPr>
                        <a:t> ohranjenih zaposlitev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Št.</a:t>
                      </a:r>
                      <a:r>
                        <a:rPr lang="sl-SI" sz="1050" baseline="0" dirty="0">
                          <a:effectLst/>
                        </a:rPr>
                        <a:t> neohranjenih zaposlitev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extLst>
                  <a:ext uri="{0D108BD9-81ED-4DB2-BD59-A6C34878D82A}">
                    <a16:rowId xmlns:a16="http://schemas.microsoft.com/office/drawing/2014/main" val="90260277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VODJA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(14,5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(9,7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4042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KOORDINATOR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 (34,8</a:t>
                      </a:r>
                      <a:r>
                        <a:rPr lang="sl-SI" sz="1100" b="1" baseline="0" dirty="0">
                          <a:effectLst/>
                        </a:rPr>
                        <a:t> </a:t>
                      </a:r>
                      <a:r>
                        <a:rPr lang="sl-SI" sz="1100" b="1" dirty="0">
                          <a:effectLst/>
                        </a:rPr>
                        <a:t>%)</a:t>
                      </a:r>
                      <a:endParaRPr lang="sl-SI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(29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(33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79563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STROKOVNI DELAVEC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(15,9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(19,4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(17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3432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MENTOR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(4,3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(3,2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(4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4379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REŽIJA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 (30,4</a:t>
                      </a:r>
                      <a:r>
                        <a:rPr lang="sl-SI" sz="1100" b="1" baseline="0" dirty="0">
                          <a:effectLst/>
                        </a:rPr>
                        <a:t> </a:t>
                      </a:r>
                      <a:r>
                        <a:rPr lang="sl-SI" sz="1100" b="1" dirty="0">
                          <a:effectLst/>
                        </a:rPr>
                        <a:t>%)</a:t>
                      </a:r>
                      <a:endParaRPr lang="sl-SI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(38,7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(33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328700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69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87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638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8" y="967417"/>
            <a:ext cx="2956969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ŠTEVILO OHRANJENIH ZAPOSLITEV GLEDE NA NAČIN PRIDOBITVE KADRA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4EC626A-F136-4F16-9AE3-88E461A6B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506041"/>
              </p:ext>
            </p:extLst>
          </p:nvPr>
        </p:nvGraphicFramePr>
        <p:xfrm>
          <a:off x="3538072" y="614142"/>
          <a:ext cx="5475836" cy="4341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739">
                  <a:extLst>
                    <a:ext uri="{9D8B030D-6E8A-4147-A177-3AD203B41FA5}">
                      <a16:colId xmlns:a16="http://schemas.microsoft.com/office/drawing/2014/main" val="2695867577"/>
                    </a:ext>
                  </a:extLst>
                </a:gridCol>
                <a:gridCol w="1379196">
                  <a:extLst>
                    <a:ext uri="{9D8B030D-6E8A-4147-A177-3AD203B41FA5}">
                      <a16:colId xmlns:a16="http://schemas.microsoft.com/office/drawing/2014/main" val="320522549"/>
                    </a:ext>
                  </a:extLst>
                </a:gridCol>
                <a:gridCol w="1324574">
                  <a:extLst>
                    <a:ext uri="{9D8B030D-6E8A-4147-A177-3AD203B41FA5}">
                      <a16:colId xmlns:a16="http://schemas.microsoft.com/office/drawing/2014/main" val="1382757963"/>
                    </a:ext>
                  </a:extLst>
                </a:gridCol>
                <a:gridCol w="1230327">
                  <a:extLst>
                    <a:ext uri="{9D8B030D-6E8A-4147-A177-3AD203B41FA5}">
                      <a16:colId xmlns:a16="http://schemas.microsoft.com/office/drawing/2014/main" val="3942071118"/>
                    </a:ext>
                  </a:extLst>
                </a:gridCol>
              </a:tblGrid>
              <a:tr h="38530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sl-SI" sz="1200" dirty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20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Št ohranjenih zaposlitev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Št. neohranjenih zaposlitev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 AB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extLst>
                  <a:ext uri="{0D108BD9-81ED-4DB2-BD59-A6C34878D82A}">
                    <a16:rowId xmlns:a16="http://schemas.microsoft.com/office/drawing/2014/main" val="90260277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PREZAPOSLITEV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b="1" dirty="0">
                          <a:effectLst/>
                        </a:rPr>
                        <a:t>44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b="1" dirty="0">
                          <a:effectLst/>
                        </a:rPr>
                        <a:t> (63,8</a:t>
                      </a:r>
                      <a:r>
                        <a:rPr lang="sl-SI" sz="1050" b="1" baseline="0" dirty="0">
                          <a:effectLst/>
                        </a:rPr>
                        <a:t> </a:t>
                      </a:r>
                      <a:r>
                        <a:rPr lang="sl-SI" sz="1050" b="1" dirty="0">
                          <a:effectLst/>
                        </a:rPr>
                        <a:t>%)</a:t>
                      </a:r>
                      <a:endParaRPr lang="sl-SI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(25,8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52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(52%)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4042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PROSTOVOLJEC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(10,1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(25,8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(15%)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79563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OGLASI SPLET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(7,2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(9,7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(8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 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3432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ZRSZ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(4,3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(16,1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(8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 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4379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PRIPOROČILO</a:t>
                      </a:r>
                      <a:r>
                        <a:rPr lang="sl-SI" sz="105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DRUGE NVO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b="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b="0" dirty="0">
                          <a:effectLst/>
                        </a:rPr>
                        <a:t> (1,4</a:t>
                      </a:r>
                      <a:r>
                        <a:rPr lang="sl-SI" sz="1050" b="0" baseline="0" dirty="0">
                          <a:effectLst/>
                        </a:rPr>
                        <a:t> </a:t>
                      </a:r>
                      <a:r>
                        <a:rPr lang="sl-SI" sz="1050" b="0" dirty="0">
                          <a:effectLst/>
                        </a:rPr>
                        <a:t>%)</a:t>
                      </a:r>
                      <a:endParaRPr lang="sl-SI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(3,2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(2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328700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E-NOVICE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(0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(3,2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(1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DRUGO</a:t>
                      </a: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(13 %)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(12,9 %)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>
                          <a:effectLst/>
                        </a:rPr>
                        <a:t>14 </a:t>
                      </a:r>
                      <a:endParaRPr lang="sl-SI" sz="105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(13 %)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5938720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69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(100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(100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 (100</a:t>
                      </a:r>
                      <a:r>
                        <a:rPr lang="sl-SI" sz="1050" baseline="0" dirty="0">
                          <a:effectLst/>
                        </a:rPr>
                        <a:t> </a:t>
                      </a:r>
                      <a:r>
                        <a:rPr lang="sl-SI" sz="1050" dirty="0">
                          <a:effectLst/>
                        </a:rPr>
                        <a:t>%)</a:t>
                      </a:r>
                      <a:endParaRPr lang="sl-SI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87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49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STRATEŠKE PRIORITETE</a:t>
            </a:r>
            <a:br>
              <a:rPr lang="sl-SI" sz="2000" dirty="0">
                <a:solidFill>
                  <a:srgbClr val="FEFFFF"/>
                </a:solidFill>
              </a:rPr>
            </a:br>
            <a:r>
              <a:rPr lang="en-US" sz="2000" dirty="0">
                <a:solidFill>
                  <a:srgbClr val="FEFFFF"/>
                </a:solidFill>
              </a:rPr>
              <a:t>SKLADA ZA RAZVOJ NVO</a:t>
            </a: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ravokotnik 45">
            <a:extLst>
              <a:ext uri="{FF2B5EF4-FFF2-40B4-BE49-F238E27FC236}">
                <a16:creationId xmlns:a16="http://schemas.microsoft.com/office/drawing/2014/main" id="{2CF914DF-1FDC-4183-AFE1-5A4A0B9E1D5E}"/>
              </a:ext>
            </a:extLst>
          </p:cNvPr>
          <p:cNvSpPr/>
          <p:nvPr/>
        </p:nvSpPr>
        <p:spPr>
          <a:xfrm>
            <a:off x="3990527" y="1863790"/>
            <a:ext cx="4572000" cy="14568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RAZVOJ INOVATIVNIH MODELOV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ZAGOTAVLJANJE LASTNE UDELEŽBE NA EU RAZPISIH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PODPORNO OKOLJE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10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HVALA ZA POZORNOST!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Slika 51">
            <a:extLst>
              <a:ext uri="{FF2B5EF4-FFF2-40B4-BE49-F238E27FC236}">
                <a16:creationId xmlns:a16="http://schemas.microsoft.com/office/drawing/2014/main" id="{D81694E2-78C1-4933-A495-72F524387233}"/>
              </a:ext>
            </a:extLst>
          </p:cNvPr>
          <p:cNvPicPr/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239139" y="1026328"/>
            <a:ext cx="4637902" cy="474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8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500" dirty="0">
                <a:solidFill>
                  <a:srgbClr val="FEFFFF"/>
                </a:solidFill>
              </a:rPr>
              <a:t>DNEVNI RED</a:t>
            </a:r>
            <a:endParaRPr lang="en-US" sz="2500" dirty="0">
              <a:solidFill>
                <a:srgbClr val="FEFFFF"/>
              </a:solidFill>
            </a:endParaRPr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otnik 47">
            <a:extLst>
              <a:ext uri="{FF2B5EF4-FFF2-40B4-BE49-F238E27FC236}">
                <a16:creationId xmlns:a16="http://schemas.microsoft.com/office/drawing/2014/main" id="{F689430D-C644-4444-95FA-184475060A09}"/>
              </a:ext>
            </a:extLst>
          </p:cNvPr>
          <p:cNvSpPr/>
          <p:nvPr/>
        </p:nvSpPr>
        <p:spPr>
          <a:xfrm>
            <a:off x="3990527" y="1863790"/>
            <a:ext cx="4572000" cy="32265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Pozdrav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ministra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javno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upravo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Potrditev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zapisnika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seje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Seznanitev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odstopom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članice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Simone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Stegne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Poročilo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izvajanju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Strategije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NVO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posameznih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resorjih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Rezultati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financiranja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strateške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prioritete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Sklada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za NVO</a:t>
            </a: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Razno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8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dirty="0">
                <a:solidFill>
                  <a:srgbClr val="FEFFFF"/>
                </a:solidFill>
              </a:rPr>
              <a:t>STRATEGIJA RAZVOJA NVO IN PROSTOVOLJSTVA</a:t>
            </a:r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avokotnik 47">
            <a:extLst>
              <a:ext uri="{FF2B5EF4-FFF2-40B4-BE49-F238E27FC236}">
                <a16:creationId xmlns:a16="http://schemas.microsoft.com/office/drawing/2014/main" id="{F689430D-C644-4444-95FA-184475060A09}"/>
              </a:ext>
            </a:extLst>
          </p:cNvPr>
          <p:cNvSpPr/>
          <p:nvPr/>
        </p:nvSpPr>
        <p:spPr>
          <a:xfrm>
            <a:off x="4003394" y="767879"/>
            <a:ext cx="4572000" cy="43345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Vzpostaviti spodbudno podporno okolje za delovanje in razvoj NVO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Vzpostaviti dolgoročno financiranje NVO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Okrepiti vlogo NVO pri načrtovanju in izvajanju javnih politik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Okrepiti sodelovanje NVO in gospodarstva ter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čezsektorska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partnerstva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Spodbujati preglednost, integriteto in odgovornost NVO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Spodbujati solidarnost in kakovostno prostovoljstvo</a:t>
            </a:r>
          </a:p>
        </p:txBody>
      </p:sp>
    </p:spTree>
    <p:extLst>
      <p:ext uri="{BB962C8B-B14F-4D97-AF65-F5344CB8AC3E}">
        <p14:creationId xmlns:p14="http://schemas.microsoft.com/office/powerpoint/2010/main" val="138143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6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7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8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9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72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6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7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9" y="967417"/>
            <a:ext cx="2834152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dirty="0">
                <a:solidFill>
                  <a:srgbClr val="FEFFFF"/>
                </a:solidFill>
              </a:rPr>
              <a:t>STRATEGIJA RAZVOJA NVO IN PROSTOVOLJSTVA</a:t>
            </a:r>
          </a:p>
        </p:txBody>
      </p:sp>
      <p:sp>
        <p:nvSpPr>
          <p:cNvPr id="93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Grafikon 51">
            <a:extLst>
              <a:ext uri="{FF2B5EF4-FFF2-40B4-BE49-F238E27FC236}">
                <a16:creationId xmlns:a16="http://schemas.microsoft.com/office/drawing/2014/main" id="{5A50584D-D9F0-41C7-88E6-903D2F42F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8325499"/>
              </p:ext>
            </p:extLst>
          </p:nvPr>
        </p:nvGraphicFramePr>
        <p:xfrm>
          <a:off x="3579584" y="815926"/>
          <a:ext cx="5467979" cy="542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054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8" y="967417"/>
            <a:ext cx="2956969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REZULTATI SKLADA ZA NVO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4EC626A-F136-4F16-9AE3-88E461A6B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44595"/>
              </p:ext>
            </p:extLst>
          </p:nvPr>
        </p:nvGraphicFramePr>
        <p:xfrm>
          <a:off x="3592693" y="1556307"/>
          <a:ext cx="5475836" cy="3354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2044">
                  <a:extLst>
                    <a:ext uri="{9D8B030D-6E8A-4147-A177-3AD203B41FA5}">
                      <a16:colId xmlns:a16="http://schemas.microsoft.com/office/drawing/2014/main" val="2695867577"/>
                    </a:ext>
                  </a:extLst>
                </a:gridCol>
                <a:gridCol w="1281506">
                  <a:extLst>
                    <a:ext uri="{9D8B030D-6E8A-4147-A177-3AD203B41FA5}">
                      <a16:colId xmlns:a16="http://schemas.microsoft.com/office/drawing/2014/main" val="320522549"/>
                    </a:ext>
                  </a:extLst>
                </a:gridCol>
                <a:gridCol w="1086143">
                  <a:extLst>
                    <a:ext uri="{9D8B030D-6E8A-4147-A177-3AD203B41FA5}">
                      <a16:colId xmlns:a16="http://schemas.microsoft.com/office/drawing/2014/main" val="1382757963"/>
                    </a:ext>
                  </a:extLst>
                </a:gridCol>
                <a:gridCol w="1086143">
                  <a:extLst>
                    <a:ext uri="{9D8B030D-6E8A-4147-A177-3AD203B41FA5}">
                      <a16:colId xmlns:a16="http://schemas.microsoft.com/office/drawing/2014/main" val="3942071118"/>
                    </a:ext>
                  </a:extLst>
                </a:gridCol>
              </a:tblGrid>
              <a:tr h="38530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sl-SI" sz="1200" dirty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lang="sl-SI" sz="1200" dirty="0">
                          <a:effectLst/>
                        </a:rPr>
                        <a:t>JAVNI POZIV v številkah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20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2018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>
                          <a:effectLst/>
                        </a:rPr>
                        <a:t>2019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>
                          <a:effectLst/>
                        </a:rPr>
                        <a:t>2020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extLst>
                  <a:ext uri="{0D108BD9-81ED-4DB2-BD59-A6C34878D82A}">
                    <a16:rowId xmlns:a16="http://schemas.microsoft.com/office/drawing/2014/main" val="90260277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Št. upravičenih prijaviteljev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45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78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61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extLst>
                  <a:ext uri="{0D108BD9-81ED-4DB2-BD59-A6C34878D82A}">
                    <a16:rowId xmlns:a16="http://schemas.microsoft.com/office/drawing/2014/main" val="11424042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NVO vodilna organizacija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16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27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25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extLst>
                  <a:ext uri="{0D108BD9-81ED-4DB2-BD59-A6C34878D82A}">
                    <a16:rowId xmlns:a16="http://schemas.microsoft.com/office/drawing/2014/main" val="287779563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>
                          <a:effectLst/>
                        </a:rPr>
                        <a:t>Skupna vrednost pogodb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sl-SI" sz="1200" dirty="0">
                          <a:effectLst/>
                        </a:rPr>
                        <a:t>46.960.055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sl-SI" sz="1200" dirty="0">
                          <a:effectLst/>
                        </a:rPr>
                        <a:t>76.093.545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sl-SI" sz="1200" dirty="0">
                          <a:effectLst/>
                        </a:rPr>
                        <a:t>61.906.413 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extLst>
                  <a:ext uri="{0D108BD9-81ED-4DB2-BD59-A6C34878D82A}">
                    <a16:rowId xmlns:a16="http://schemas.microsoft.com/office/drawing/2014/main" val="33073432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>
                          <a:effectLst/>
                        </a:rPr>
                        <a:t>Vrednost pogodb slovenskih prijaviteljev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6.152.845</a:t>
                      </a:r>
                      <a:endParaRPr lang="sl-SI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(13%)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9.628.014</a:t>
                      </a:r>
                      <a:r>
                        <a:rPr lang="en-US" sz="1200" dirty="0">
                          <a:effectLst/>
                        </a:rPr>
                        <a:t>             (12%)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9.3</a:t>
                      </a:r>
                      <a:r>
                        <a:rPr lang="sl-SI" sz="1200" dirty="0">
                          <a:effectLst/>
                        </a:rPr>
                        <a:t>34.906</a:t>
                      </a:r>
                      <a:r>
                        <a:rPr lang="en-US" sz="1200" dirty="0">
                          <a:effectLst/>
                        </a:rPr>
                        <a:t>            (15%)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extLst>
                  <a:ext uri="{0D108BD9-81ED-4DB2-BD59-A6C34878D82A}">
                    <a16:rowId xmlns:a16="http://schemas.microsoft.com/office/drawing/2014/main" val="7044379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>
                          <a:effectLst/>
                        </a:rPr>
                        <a:t>Višina pridobljenih drugih javnih virov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719.218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449.578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695.126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extLst>
                  <a:ext uri="{0D108BD9-81ED-4DB2-BD59-A6C34878D82A}">
                    <a16:rowId xmlns:a16="http://schemas.microsoft.com/office/drawing/2014/main" val="267328700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>
                          <a:effectLst/>
                        </a:rPr>
                        <a:t>Zaprošena sredstva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1.138.876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1.924.726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1.938.443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extLst>
                  <a:ext uri="{0D108BD9-81ED-4DB2-BD59-A6C34878D82A}">
                    <a16:rowId xmlns:a16="http://schemas.microsoft.com/office/drawing/2014/main" val="715875314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Višina sredstev MJU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sl-SI" sz="1200" dirty="0">
                          <a:effectLst/>
                        </a:rPr>
                        <a:t>1.000.000</a:t>
                      </a: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(87,8 %)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sl-SI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1.100.000</a:t>
                      </a: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(57,2 %)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300"/>
                        </a:spcAft>
                      </a:pPr>
                      <a:r>
                        <a:rPr lang="sl-SI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1.500.000</a:t>
                      </a:r>
                    </a:p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(77,38 %)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b"/>
                </a:tc>
                <a:extLst>
                  <a:ext uri="{0D108BD9-81ED-4DB2-BD59-A6C34878D82A}">
                    <a16:rowId xmlns:a16="http://schemas.microsoft.com/office/drawing/2014/main" val="383469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53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8" y="967417"/>
            <a:ext cx="3065447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REZULTATI SKLADA ZA NVO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Grafikon 51">
            <a:extLst>
              <a:ext uri="{FF2B5EF4-FFF2-40B4-BE49-F238E27FC236}">
                <a16:creationId xmlns:a16="http://schemas.microsoft.com/office/drawing/2014/main" id="{5A50584D-D9F0-41C7-88E6-903D2F42F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6645063"/>
              </p:ext>
            </p:extLst>
          </p:nvPr>
        </p:nvGraphicFramePr>
        <p:xfrm>
          <a:off x="3307809" y="1289202"/>
          <a:ext cx="5760720" cy="416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461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8" y="967417"/>
            <a:ext cx="2956969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VRSTE DELOVNIH MEST/ISKANI POKLICI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4EC626A-F136-4F16-9AE3-88E461A6B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80462"/>
              </p:ext>
            </p:extLst>
          </p:nvPr>
        </p:nvGraphicFramePr>
        <p:xfrm>
          <a:off x="3565382" y="1283215"/>
          <a:ext cx="5475836" cy="3596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739">
                  <a:extLst>
                    <a:ext uri="{9D8B030D-6E8A-4147-A177-3AD203B41FA5}">
                      <a16:colId xmlns:a16="http://schemas.microsoft.com/office/drawing/2014/main" val="2695867577"/>
                    </a:ext>
                  </a:extLst>
                </a:gridCol>
                <a:gridCol w="1379196">
                  <a:extLst>
                    <a:ext uri="{9D8B030D-6E8A-4147-A177-3AD203B41FA5}">
                      <a16:colId xmlns:a16="http://schemas.microsoft.com/office/drawing/2014/main" val="320522549"/>
                    </a:ext>
                  </a:extLst>
                </a:gridCol>
                <a:gridCol w="1324574">
                  <a:extLst>
                    <a:ext uri="{9D8B030D-6E8A-4147-A177-3AD203B41FA5}">
                      <a16:colId xmlns:a16="http://schemas.microsoft.com/office/drawing/2014/main" val="1382757963"/>
                    </a:ext>
                  </a:extLst>
                </a:gridCol>
                <a:gridCol w="1230327">
                  <a:extLst>
                    <a:ext uri="{9D8B030D-6E8A-4147-A177-3AD203B41FA5}">
                      <a16:colId xmlns:a16="http://schemas.microsoft.com/office/drawing/2014/main" val="3942071118"/>
                    </a:ext>
                  </a:extLst>
                </a:gridCol>
              </a:tblGrid>
              <a:tr h="38530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sl-SI" sz="1200" dirty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20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SKLOP 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SKLOP B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 AB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extLst>
                  <a:ext uri="{0D108BD9-81ED-4DB2-BD59-A6C34878D82A}">
                    <a16:rowId xmlns:a16="http://schemas.microsoft.com/office/drawing/2014/main" val="90260277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VODJA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(16,3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4042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KOORDINATOR 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(22,5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(75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(33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79563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STROKOVNI DELAVEC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(21,3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(17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3432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MENTOR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(20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(4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4379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REŽIJA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 (40</a:t>
                      </a:r>
                      <a:r>
                        <a:rPr lang="sl-SI" sz="1100" b="1" baseline="0" dirty="0">
                          <a:effectLst/>
                        </a:rPr>
                        <a:t> </a:t>
                      </a:r>
                      <a:r>
                        <a:rPr lang="sl-SI" sz="1100" b="1" dirty="0">
                          <a:effectLst/>
                        </a:rPr>
                        <a:t>%)</a:t>
                      </a:r>
                      <a:endParaRPr lang="sl-SI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(33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328700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80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(33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87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83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8" y="967417"/>
            <a:ext cx="2956969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ŠTEVILO OHRANJENIH DELOVNIH MEST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4EC626A-F136-4F16-9AE3-88E461A6B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954291"/>
              </p:ext>
            </p:extLst>
          </p:nvPr>
        </p:nvGraphicFramePr>
        <p:xfrm>
          <a:off x="3538071" y="1624579"/>
          <a:ext cx="5475836" cy="306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739">
                  <a:extLst>
                    <a:ext uri="{9D8B030D-6E8A-4147-A177-3AD203B41FA5}">
                      <a16:colId xmlns:a16="http://schemas.microsoft.com/office/drawing/2014/main" val="2695867577"/>
                    </a:ext>
                  </a:extLst>
                </a:gridCol>
                <a:gridCol w="1379196">
                  <a:extLst>
                    <a:ext uri="{9D8B030D-6E8A-4147-A177-3AD203B41FA5}">
                      <a16:colId xmlns:a16="http://schemas.microsoft.com/office/drawing/2014/main" val="320522549"/>
                    </a:ext>
                  </a:extLst>
                </a:gridCol>
                <a:gridCol w="1324574">
                  <a:extLst>
                    <a:ext uri="{9D8B030D-6E8A-4147-A177-3AD203B41FA5}">
                      <a16:colId xmlns:a16="http://schemas.microsoft.com/office/drawing/2014/main" val="1382757963"/>
                    </a:ext>
                  </a:extLst>
                </a:gridCol>
                <a:gridCol w="1230327">
                  <a:extLst>
                    <a:ext uri="{9D8B030D-6E8A-4147-A177-3AD203B41FA5}">
                      <a16:colId xmlns:a16="http://schemas.microsoft.com/office/drawing/2014/main" val="3942071118"/>
                    </a:ext>
                  </a:extLst>
                </a:gridCol>
              </a:tblGrid>
              <a:tr h="38530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sl-SI" sz="1200" dirty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20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SKLOP 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SKLOP B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 AB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extLst>
                  <a:ext uri="{0D108BD9-81ED-4DB2-BD59-A6C34878D82A}">
                    <a16:rowId xmlns:a16="http://schemas.microsoft.com/office/drawing/2014/main" val="90260277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Ohranjena DM od vseh ohranjenih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51 (92,7 %)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4 (7,3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55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4042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Ohranjena DM glede na SKLOP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51 (63,7 %)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4 (20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55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(55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79563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Neohranjena DM od vseh ohranjenih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29 (64,4 %)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16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(35,6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45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3432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Neohranjena DM  glede na SKLOP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29 (36,3</a:t>
                      </a:r>
                      <a:r>
                        <a:rPr lang="sl-SI" sz="1100" baseline="0" dirty="0">
                          <a:effectLst/>
                        </a:rPr>
                        <a:t> 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16 (80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45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(45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4379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80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(80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20 (20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87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15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25F129D9-8F3D-4302-AB5D-DE987A6B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F4A57F6-BEF1-4CA6-A0F1-3A01F6AB4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97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208" y="967417"/>
            <a:ext cx="2956969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z="2000" dirty="0">
                <a:solidFill>
                  <a:srgbClr val="FEFFFF"/>
                </a:solidFill>
              </a:rPr>
              <a:t>ŠTEVILO OHRANJENIH ZAPOSLITEV</a:t>
            </a:r>
            <a:endParaRPr lang="en-US" sz="2000" dirty="0">
              <a:solidFill>
                <a:srgbClr val="FEFFFF"/>
              </a:solidFill>
            </a:endParaRPr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E3336A73-1C9B-4BAA-A893-AD3C79E66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4053016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74CB8374-15E4-4CD2-8F41-590206BA72A3}"/>
              </a:ext>
            </a:extLst>
          </p:cNvPr>
          <p:cNvCxnSpPr>
            <a:cxnSpLocks/>
          </p:cNvCxnSpPr>
          <p:nvPr/>
        </p:nvCxnSpPr>
        <p:spPr>
          <a:xfrm>
            <a:off x="3631820" y="2575043"/>
            <a:ext cx="1037139" cy="466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4EC626A-F136-4F16-9AE3-88E461A6B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053374"/>
              </p:ext>
            </p:extLst>
          </p:nvPr>
        </p:nvGraphicFramePr>
        <p:xfrm>
          <a:off x="3538071" y="1624579"/>
          <a:ext cx="5475836" cy="306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739">
                  <a:extLst>
                    <a:ext uri="{9D8B030D-6E8A-4147-A177-3AD203B41FA5}">
                      <a16:colId xmlns:a16="http://schemas.microsoft.com/office/drawing/2014/main" val="2695867577"/>
                    </a:ext>
                  </a:extLst>
                </a:gridCol>
                <a:gridCol w="1379196">
                  <a:extLst>
                    <a:ext uri="{9D8B030D-6E8A-4147-A177-3AD203B41FA5}">
                      <a16:colId xmlns:a16="http://schemas.microsoft.com/office/drawing/2014/main" val="320522549"/>
                    </a:ext>
                  </a:extLst>
                </a:gridCol>
                <a:gridCol w="1324574">
                  <a:extLst>
                    <a:ext uri="{9D8B030D-6E8A-4147-A177-3AD203B41FA5}">
                      <a16:colId xmlns:a16="http://schemas.microsoft.com/office/drawing/2014/main" val="1382757963"/>
                    </a:ext>
                  </a:extLst>
                </a:gridCol>
                <a:gridCol w="1230327">
                  <a:extLst>
                    <a:ext uri="{9D8B030D-6E8A-4147-A177-3AD203B41FA5}">
                      <a16:colId xmlns:a16="http://schemas.microsoft.com/office/drawing/2014/main" val="3942071118"/>
                    </a:ext>
                  </a:extLst>
                </a:gridCol>
              </a:tblGrid>
              <a:tr h="38530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endParaRPr lang="sl-SI" sz="1200" dirty="0">
                        <a:effectLst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20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</a:txBody>
                  <a:tcPr marL="45085" marR="4508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SKLOP 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SKLOP B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 AB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extLst>
                  <a:ext uri="{0D108BD9-81ED-4DB2-BD59-A6C34878D82A}">
                    <a16:rowId xmlns:a16="http://schemas.microsoft.com/office/drawing/2014/main" val="902602771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Ohranjene</a:t>
                      </a:r>
                      <a:r>
                        <a:rPr lang="sl-SI" sz="1050" baseline="0" dirty="0">
                          <a:effectLst/>
                        </a:rPr>
                        <a:t> zaposlitve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51 (73,9 %)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18 (26,1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69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4042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Ohranjene</a:t>
                      </a:r>
                      <a:r>
                        <a:rPr lang="sl-SI" sz="1050" baseline="0" dirty="0">
                          <a:effectLst/>
                        </a:rPr>
                        <a:t> zaposlitve </a:t>
                      </a:r>
                      <a:r>
                        <a:rPr lang="sl-SI" sz="1050" dirty="0">
                          <a:effectLst/>
                        </a:rPr>
                        <a:t>glede na SKLOP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51 (63,7 %)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18 (90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aseline="0" dirty="0">
                          <a:effectLst/>
                        </a:rPr>
                        <a:t>69 </a:t>
                      </a:r>
                      <a:r>
                        <a:rPr lang="sl-SI" sz="1100" dirty="0">
                          <a:effectLst/>
                        </a:rPr>
                        <a:t>(69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795633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Neohranjene zaposlitve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29 (93,5 %)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aseline="0" dirty="0">
                          <a:effectLst/>
                        </a:rPr>
                        <a:t>2 </a:t>
                      </a:r>
                      <a:r>
                        <a:rPr lang="sl-SI" sz="1100" dirty="0">
                          <a:effectLst/>
                        </a:rPr>
                        <a:t>(6,5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31 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3432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Neohranjene</a:t>
                      </a:r>
                      <a:r>
                        <a:rPr lang="sl-SI" sz="1050" baseline="0" dirty="0">
                          <a:effectLst/>
                        </a:rPr>
                        <a:t> zaposlitve </a:t>
                      </a:r>
                      <a:r>
                        <a:rPr lang="sl-SI" sz="1050" dirty="0">
                          <a:effectLst/>
                        </a:rPr>
                        <a:t>glede na SKLOP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29 (36,3</a:t>
                      </a:r>
                      <a:r>
                        <a:rPr lang="sl-SI" sz="1100" baseline="0" dirty="0">
                          <a:effectLst/>
                        </a:rPr>
                        <a:t> 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aseline="0" dirty="0">
                          <a:effectLst/>
                        </a:rPr>
                        <a:t>2 (10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baseline="0" dirty="0">
                          <a:effectLst/>
                        </a:rPr>
                        <a:t>31 </a:t>
                      </a:r>
                      <a:r>
                        <a:rPr lang="sl-SI" sz="1100" dirty="0">
                          <a:effectLst/>
                        </a:rPr>
                        <a:t>(31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437937"/>
                  </a:ext>
                </a:extLst>
              </a:tr>
              <a:tr h="38530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050" dirty="0">
                          <a:effectLst/>
                        </a:rPr>
                        <a:t>SKUPAJ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80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(80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20 (20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(100</a:t>
                      </a:r>
                      <a:r>
                        <a:rPr lang="sl-SI" sz="1100" baseline="0" dirty="0">
                          <a:effectLst/>
                        </a:rPr>
                        <a:t> </a:t>
                      </a:r>
                      <a:r>
                        <a:rPr lang="sl-SI" sz="1100" dirty="0">
                          <a:effectLst/>
                        </a:rPr>
                        <a:t>%)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87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205674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Custom 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337</TotalTime>
  <Words>785</Words>
  <Application>Microsoft Office PowerPoint</Application>
  <PresentationFormat>Diaprojekcija na zaslonu (4:3)</PresentationFormat>
  <Paragraphs>320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8" baseType="lpstr">
      <vt:lpstr>Calibri</vt:lpstr>
      <vt:lpstr>News Gothic MT</vt:lpstr>
      <vt:lpstr>Wingdings</vt:lpstr>
      <vt:lpstr>Wingdings 3</vt:lpstr>
      <vt:lpstr>Inspiration</vt:lpstr>
      <vt:lpstr>PowerPointova predstavitev</vt:lpstr>
      <vt:lpstr>DNEVNI RED</vt:lpstr>
      <vt:lpstr>STRATEGIJA RAZVOJA NVO IN PROSTOVOLJSTVA</vt:lpstr>
      <vt:lpstr>STRATEGIJA RAZVOJA NVO IN PROSTOVOLJSTVA</vt:lpstr>
      <vt:lpstr>REZULTATI SKLADA ZA NVO</vt:lpstr>
      <vt:lpstr>REZULTATI SKLADA ZA NVO</vt:lpstr>
      <vt:lpstr>VRSTE DELOVNIH MEST/ISKANI POKLICI</vt:lpstr>
      <vt:lpstr>ŠTEVILO OHRANJENIH DELOVNIH MEST</vt:lpstr>
      <vt:lpstr>ŠTEVILO OHRANJENIH ZAPOSLITEV</vt:lpstr>
      <vt:lpstr>ŠTEVILO OHRANJENIH ZAPOSLITEV GLEDE NA PODROČJE DELA</vt:lpstr>
      <vt:lpstr>ŠTEVILO OHRANJENIH ZAPOSLITEV GLEDE NA NAČIN PRIDOBITVE KADRA</vt:lpstr>
      <vt:lpstr>STRATEŠKE PRIORITETE SKLADA ZA RAZVOJ NVO</vt:lpstr>
      <vt:lpstr>HVALA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seja Sveta Vlade RS za spodbujanje razvoja prostovoljstva, prostovoljskih in nevladnih organizacij</dc:title>
  <dc:creator>MJU</dc:creator>
  <cp:lastModifiedBy>MJU</cp:lastModifiedBy>
  <cp:revision>35</cp:revision>
  <cp:lastPrinted>2020-10-01T05:43:24Z</cp:lastPrinted>
  <dcterms:created xsi:type="dcterms:W3CDTF">2020-09-30T10:35:49Z</dcterms:created>
  <dcterms:modified xsi:type="dcterms:W3CDTF">2020-12-21T13:35:46Z</dcterms:modified>
</cp:coreProperties>
</file>