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06" r:id="rId1"/>
  </p:sldMasterIdLst>
  <p:handoutMasterIdLst>
    <p:handoutMasterId r:id="rId15"/>
  </p:handoutMasterIdLst>
  <p:sldIdLst>
    <p:sldId id="302" r:id="rId2"/>
    <p:sldId id="310" r:id="rId3"/>
    <p:sldId id="293" r:id="rId4"/>
    <p:sldId id="294" r:id="rId5"/>
    <p:sldId id="288" r:id="rId6"/>
    <p:sldId id="289" r:id="rId7"/>
    <p:sldId id="303" r:id="rId8"/>
    <p:sldId id="305" r:id="rId9"/>
    <p:sldId id="306" r:id="rId10"/>
    <p:sldId id="308" r:id="rId11"/>
    <p:sldId id="309" r:id="rId12"/>
    <p:sldId id="290" r:id="rId13"/>
    <p:sldId id="292" r:id="rId14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5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Črt Poglajen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C0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log 2 – poudarek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rednji slog 2 – poudarek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Srednji slog 2 – poudarek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Srednji slo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Srednji slog 4 – poudarek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Srednji slog 4 – poudarek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Svetel slog 2 – poudarek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vetel slog 1 – poudarek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etel slog 3 – poudarek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Srednji slog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68" y="102"/>
      </p:cViewPr>
      <p:guideLst>
        <p:guide orient="horz" pos="2183"/>
        <p:guide pos="285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sigov.si\DAT\MJU\NevladneOrganizacije\RAZPISI\JP%20MATCH%20FUNDING%202019\Seznam%20prijaviteljev_stanje%20projektov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ad.sigov.si\DAT\MJU\NevladneOrganizacije\RAZPISI\JP%20MATCH%20FUNDING%202019\Seznam%20prijaviteljev_stanje%20projektov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331-46CE-BA76-640FA2C08C7A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331-46CE-BA76-640FA2C08C7A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331-46CE-BA76-640FA2C08C7A}"/>
              </c:ext>
            </c:extLst>
          </c:dPt>
          <c:dPt>
            <c:idx val="3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331-46CE-BA76-640FA2C08C7A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331-46CE-BA76-640FA2C08C7A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331-46CE-BA76-640FA2C08C7A}"/>
                </c:ext>
              </c:extLst>
            </c:dLbl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331-46CE-BA76-640FA2C08C7A}"/>
                </c:ext>
              </c:extLst>
            </c:dLbl>
            <c:dLbl>
              <c:idx val="3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331-46CE-BA76-640FA2C08C7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'Spremljanje projektov'!$Q$81:$Q$84</c:f>
              <c:strCache>
                <c:ptCount val="4"/>
                <c:pt idx="0">
                  <c:v>kultura</c:v>
                </c:pt>
                <c:pt idx="1">
                  <c:v>človekove pravice</c:v>
                </c:pt>
                <c:pt idx="2">
                  <c:v>Okolje/narava/prostor</c:v>
                </c:pt>
                <c:pt idx="3">
                  <c:v>ostalo</c:v>
                </c:pt>
              </c:strCache>
            </c:strRef>
          </c:cat>
          <c:val>
            <c:numRef>
              <c:f>'Spremljanje projektov'!$R$81:$R$84</c:f>
              <c:numCache>
                <c:formatCode>0%</c:formatCode>
                <c:ptCount val="4"/>
                <c:pt idx="0">
                  <c:v>0.44871794871794901</c:v>
                </c:pt>
                <c:pt idx="1">
                  <c:v>0.15384615384615399</c:v>
                </c:pt>
                <c:pt idx="2">
                  <c:v>0.128205128205128</c:v>
                </c:pt>
                <c:pt idx="3">
                  <c:v>0.269230769230769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331-46CE-BA76-640FA2C08C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0.0103</cdr:y>
    </cdr:from>
    <cdr:to>
      <cdr:x>1</cdr:x>
      <cdr:y>0.70191</cdr:y>
    </cdr:to>
    <cdr:pic>
      <cdr:nvPicPr>
        <cdr:cNvPr id="2" name="Slika 1" descr="infografika z sumarnim prikazom stanja prostovoljstva v Sloveniji v letu 2019. Vsebina je v celoti zajeta v poročilu.">
          <a:extLst xmlns:a="http://schemas.openxmlformats.org/drawingml/2006/main">
            <a:ext uri="{FF2B5EF4-FFF2-40B4-BE49-F238E27FC236}">
              <a16:creationId xmlns:a16="http://schemas.microsoft.com/office/drawing/2014/main" id="{4FA1F2CF-B228-4414-9514-1E406678C7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6181725" cy="340995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0.10996</cdr:x>
      <cdr:y>0.74707</cdr:y>
    </cdr:from>
    <cdr:to>
      <cdr:x>0.9461</cdr:x>
      <cdr:y>0.96439</cdr:y>
    </cdr:to>
    <cdr:sp macro="" textlink="">
      <cdr:nvSpPr>
        <cdr:cNvPr id="4" name="Pravokotnik 3">
          <a:extLst xmlns:a="http://schemas.openxmlformats.org/drawingml/2006/main">
            <a:ext uri="{FF2B5EF4-FFF2-40B4-BE49-F238E27FC236}">
              <a16:creationId xmlns:a16="http://schemas.microsoft.com/office/drawing/2014/main" id="{2CF914DF-1FDC-4183-AFE1-5A4A0B9E1D5E}"/>
            </a:ext>
          </a:extLst>
        </cdr:cNvPr>
        <cdr:cNvSpPr/>
      </cdr:nvSpPr>
      <cdr:spPr>
        <a:xfrm xmlns:a="http://schemas.openxmlformats.org/drawingml/2006/main">
          <a:off x="601259" y="4055699"/>
          <a:ext cx="4572000" cy="11798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342900" indent="-342900">
            <a:spcBef>
              <a:spcPts val="1000"/>
            </a:spcBef>
            <a:buClr>
              <a:schemeClr val="accent1"/>
            </a:buClr>
            <a:buFont typeface="Wingdings 3" charset="2"/>
            <a:buChar char=""/>
          </a:pPr>
          <a:r>
            <a:rPr lang="sl-SI" dirty="0">
              <a:solidFill>
                <a:schemeClr val="tx1">
                  <a:lumMod val="75000"/>
                  <a:lumOff val="25000"/>
                </a:schemeClr>
              </a:solidFill>
            </a:rPr>
            <a:t>284.131 PROSTOVOLJCEV</a:t>
          </a:r>
        </a:p>
        <a:p xmlns:a="http://schemas.openxmlformats.org/drawingml/2006/main">
          <a:pPr marL="342900" indent="-342900">
            <a:spcBef>
              <a:spcPts val="1000"/>
            </a:spcBef>
            <a:buClr>
              <a:schemeClr val="accent1"/>
            </a:buClr>
            <a:buFont typeface="Wingdings 3" charset="2"/>
            <a:buChar char=""/>
          </a:pPr>
          <a:r>
            <a:rPr lang="sl-SI" dirty="0">
              <a:solidFill>
                <a:schemeClr val="tx1">
                  <a:lumMod val="75000"/>
                  <a:lumOff val="25000"/>
                </a:schemeClr>
              </a:solidFill>
            </a:rPr>
            <a:t>11.612.792 PROSTOVOLJSKIH UR</a:t>
          </a:r>
        </a:p>
        <a:p xmlns:a="http://schemas.openxmlformats.org/drawingml/2006/main">
          <a:pPr marL="342900" indent="-342900">
            <a:spcBef>
              <a:spcPts val="1000"/>
            </a:spcBef>
            <a:buClr>
              <a:schemeClr val="accent1"/>
            </a:buClr>
            <a:buFont typeface="Wingdings 3" charset="2"/>
            <a:buChar char=""/>
          </a:pPr>
          <a:r>
            <a:rPr lang="sl-SI" dirty="0">
              <a:solidFill>
                <a:schemeClr val="tx1">
                  <a:lumMod val="75000"/>
                  <a:lumOff val="25000"/>
                </a:schemeClr>
              </a:solidFill>
            </a:rPr>
            <a:t>115.706.304 EVROV</a:t>
          </a:r>
          <a:endParaRPr lang="en-US" dirty="0">
            <a:solidFill>
              <a:schemeClr val="tx1">
                <a:lumMod val="75000"/>
                <a:lumOff val="25000"/>
              </a:schemeClr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968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899" y="0"/>
            <a:ext cx="2946189" cy="496968"/>
          </a:xfrm>
          <a:prstGeom prst="rect">
            <a:avLst/>
          </a:prstGeom>
        </p:spPr>
        <p:txBody>
          <a:bodyPr vert="horz" lIns="91458" tIns="45729" rIns="91458" bIns="45729" rtlCol="0"/>
          <a:lstStyle>
            <a:lvl1pPr algn="r">
              <a:defRPr sz="1200"/>
            </a:lvl1pPr>
          </a:lstStyle>
          <a:p>
            <a:fld id="{912B11FB-10F8-2A4A-9B26-DA7C8F9784FB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8083"/>
            <a:ext cx="2946189" cy="496968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899" y="9428083"/>
            <a:ext cx="2946189" cy="496968"/>
          </a:xfrm>
          <a:prstGeom prst="rect">
            <a:avLst/>
          </a:prstGeom>
        </p:spPr>
        <p:txBody>
          <a:bodyPr vert="horz" lIns="91458" tIns="45729" rIns="91458" bIns="45729" rtlCol="0" anchor="b"/>
          <a:lstStyle>
            <a:lvl1pPr algn="r">
              <a:defRPr sz="1200"/>
            </a:lvl1pPr>
          </a:lstStyle>
          <a:p>
            <a:fld id="{373C967B-3B80-0744-8764-FA5BBB9C9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8941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2502945"/>
            <a:ext cx="1466879" cy="1676400"/>
            <a:chOff x="1230573" y="1890215"/>
            <a:chExt cx="1444388" cy="1650696"/>
          </a:xfrm>
        </p:grpSpPr>
        <p:sp>
          <p:nvSpPr>
            <p:cNvPr id="9" name="Oval 8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Oval 11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21. 12. 2020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2895600" cy="365125"/>
          </a:xfr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  <p:sp>
        <p:nvSpPr>
          <p:cNvPr id="13" name="Round Same Side Corner Rectangle 12"/>
          <p:cNvSpPr/>
          <p:nvPr/>
        </p:nvSpPr>
        <p:spPr>
          <a:xfrm rot="5400000" flipH="1">
            <a:off x="4572000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1248" y="1680881"/>
            <a:ext cx="3273552" cy="1640541"/>
          </a:xfrm>
        </p:spPr>
        <p:txBody>
          <a:bodyPr vert="horz" lIns="91440" tIns="0" rIns="91440" bIns="0" rtlCol="0" anchor="b" anchorCtr="0">
            <a:noAutofit/>
          </a:bodyPr>
          <a:lstStyle>
            <a:lvl1pPr algn="ct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51248" y="3384176"/>
            <a:ext cx="3273552" cy="530352"/>
          </a:xfrm>
        </p:spPr>
        <p:txBody>
          <a:bodyPr vert="horz" lIns="91440" tIns="0" rIns="91440" bIns="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Click to edit Master subtitle style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429001" y="450850"/>
            <a:ext cx="4922184" cy="461168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sl-SI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6758" y="5069541"/>
            <a:ext cx="4924425" cy="662519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6759" y="5732060"/>
            <a:ext cx="4924425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21. 12. 2020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1609725"/>
            <a:ext cx="5343525" cy="2281238"/>
          </a:xfrm>
          <a:prstGeom prst="roundRect">
            <a:avLst>
              <a:gd name="adj" fmla="val 3826"/>
            </a:avLst>
          </a:prstGeom>
          <a:noFill/>
        </p:spPr>
        <p:txBody>
          <a:bodyPr/>
          <a:lstStyle>
            <a:lvl1pPr>
              <a:buNone/>
              <a:defRPr/>
            </a:lvl1pPr>
          </a:lstStyle>
          <a:p>
            <a:r>
              <a:rPr lang="sl-SI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3904812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4586704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21. 12. 2020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6" y="443552"/>
            <a:ext cx="5343525" cy="2281238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l-SI"/>
              <a:t>Drag picture to placeholder or click icon to add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21. 12. 2020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l-SI"/>
              <a:t>Drag picture to placeholder or click icon to add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2015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lIns="91440" tIns="45720" rIns="91440" bIns="45720" rtlCol="0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sl-SI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18" y="5055855"/>
            <a:ext cx="5416313" cy="681892"/>
          </a:xfrm>
        </p:spPr>
        <p:txBody>
          <a:bodyPr anchor="b"/>
          <a:lstStyle>
            <a:lvl1pPr algn="l">
              <a:defRPr sz="1800" b="0"/>
            </a:lvl1pPr>
          </a:lstStyle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19" y="5737747"/>
            <a:ext cx="5416313" cy="627797"/>
          </a:xfrm>
        </p:spPr>
        <p:txBody>
          <a:bodyPr/>
          <a:lstStyle>
            <a:lvl1pPr marL="0" indent="0">
              <a:spcBef>
                <a:spcPct val="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21. 12. 2020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  <p:sp>
        <p:nvSpPr>
          <p:cNvPr id="13" name="Picture Placeholder 11"/>
          <p:cNvSpPr>
            <a:spLocks noGrp="1"/>
          </p:cNvSpPr>
          <p:nvPr>
            <p:ph type="pic" sz="quarter" idx="14"/>
          </p:nvPr>
        </p:nvSpPr>
        <p:spPr>
          <a:xfrm flipH="1" flipV="1">
            <a:off x="3021106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sl-SI"/>
              <a:t>Drag picture to placeholder or click icon to add</a:t>
            </a:r>
            <a:endParaRPr/>
          </a:p>
        </p:txBody>
      </p:sp>
      <p:sp>
        <p:nvSpPr>
          <p:cNvPr id="14" name="Picture Placeholder 11"/>
          <p:cNvSpPr>
            <a:spLocks noGrp="1"/>
          </p:cNvSpPr>
          <p:nvPr>
            <p:ph type="pic" sz="quarter" idx="15"/>
          </p:nvPr>
        </p:nvSpPr>
        <p:spPr>
          <a:xfrm flipV="1">
            <a:off x="5723362" y="2756848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sl-SI"/>
              <a:t>Drag picture to placeholder or click icon to add</a:t>
            </a:r>
            <a:endParaRPr/>
          </a:p>
        </p:txBody>
      </p:sp>
      <p:sp>
        <p:nvSpPr>
          <p:cNvPr id="10" name="Picture Placeholder 11"/>
          <p:cNvSpPr>
            <a:spLocks noGrp="1"/>
          </p:cNvSpPr>
          <p:nvPr>
            <p:ph type="pic" sz="quarter" idx="16"/>
          </p:nvPr>
        </p:nvSpPr>
        <p:spPr>
          <a:xfrm flipH="1">
            <a:off x="3021106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l-SI"/>
              <a:t>Drag picture to placeholder or click icon to add</a:t>
            </a:r>
            <a:endParaRPr/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7"/>
          </p:nvPr>
        </p:nvSpPr>
        <p:spPr>
          <a:xfrm>
            <a:off x="5723362" y="437202"/>
            <a:ext cx="2642616" cy="2281238"/>
          </a:xfrm>
          <a:prstGeom prst="round1Rect">
            <a:avLst>
              <a:gd name="adj" fmla="val 9488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vert="horz"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l-SI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, 2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21. 12. 2020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l-SI"/>
              <a:t>Drag picture to placeholder or click icon to add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3442648"/>
            <a:ext cx="2743200" cy="2968389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sl-SI"/>
              <a:t>Drag picture to placeholder or click icon to add</a:t>
            </a:r>
            <a:endParaRPr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5"/>
          </p:nvPr>
        </p:nvSpPr>
        <p:spPr>
          <a:xfrm>
            <a:off x="5840505" y="4108759"/>
            <a:ext cx="2524126" cy="1998756"/>
          </a:xfrm>
        </p:spPr>
        <p:txBody>
          <a:bodyPr/>
          <a:lstStyle>
            <a:lvl1pPr marL="0" indent="0"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6"/>
          </p:nvPr>
        </p:nvSpPr>
        <p:spPr>
          <a:xfrm>
            <a:off x="5840505" y="34426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, 3 Cap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0505" y="1112198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21. 12. 2020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3021107" y="443551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l-SI"/>
              <a:t>Drag picture to placeholder or click icon to add</a:t>
            </a:r>
            <a:endParaRPr/>
          </a:p>
        </p:txBody>
      </p:sp>
      <p:sp>
        <p:nvSpPr>
          <p:cNvPr id="15" name="Picture Placeholder 11"/>
          <p:cNvSpPr>
            <a:spLocks noGrp="1"/>
          </p:cNvSpPr>
          <p:nvPr>
            <p:ph type="pic" sz="quarter" idx="14"/>
          </p:nvPr>
        </p:nvSpPr>
        <p:spPr>
          <a:xfrm flipV="1">
            <a:off x="3021107" y="4462815"/>
            <a:ext cx="2743200" cy="1956816"/>
          </a:xfrm>
          <a:prstGeom prst="round2SameRect">
            <a:avLst>
              <a:gd name="adj1" fmla="val 5300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</p:spPr>
        <p:txBody>
          <a:bodyPr anchor="b" anchorCtr="1">
            <a:normAutofit/>
            <a:scene3d>
              <a:camera prst="orthographicFront">
                <a:rot lat="0" lon="0" rev="10800000"/>
              </a:camera>
              <a:lightRig rig="threePt" dir="t"/>
            </a:scene3d>
          </a:bodyPr>
          <a:lstStyle>
            <a:lvl1pPr marL="0" indent="0">
              <a:buNone/>
              <a:defRPr sz="1600"/>
            </a:lvl1pPr>
          </a:lstStyle>
          <a:p>
            <a:r>
              <a:rPr lang="sl-SI"/>
              <a:t>Drag picture to placeholder or click icon to add</a:t>
            </a:r>
            <a:endParaRPr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40505" y="443551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11" name="Picture Placeholder 11"/>
          <p:cNvSpPr>
            <a:spLocks noGrp="1"/>
          </p:cNvSpPr>
          <p:nvPr>
            <p:ph type="pic" sz="quarter" idx="18"/>
          </p:nvPr>
        </p:nvSpPr>
        <p:spPr>
          <a:xfrm>
            <a:off x="3021107" y="2452048"/>
            <a:ext cx="2743200" cy="1956816"/>
          </a:xfrm>
          <a:prstGeom prst="rect">
            <a:avLst/>
          </a:prstGeom>
          <a:noFill/>
        </p:spPr>
        <p:txBody>
          <a:bodyPr anchor="t" anchorCtr="1">
            <a:normAutofit/>
          </a:bodyPr>
          <a:lstStyle>
            <a:lvl1pPr marL="0" indent="0">
              <a:buNone/>
              <a:defRPr sz="1600"/>
            </a:lvl1pPr>
          </a:lstStyle>
          <a:p>
            <a:r>
              <a:rPr lang="sl-SI"/>
              <a:t>Drag picture to placeholder or click icon to add</a:t>
            </a:r>
            <a:endParaRPr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9"/>
          </p:nvPr>
        </p:nvSpPr>
        <p:spPr>
          <a:xfrm>
            <a:off x="5840505" y="3133941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40505" y="2452048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1"/>
          </p:nvPr>
        </p:nvSpPr>
        <p:spPr>
          <a:xfrm>
            <a:off x="5840505" y="5135813"/>
            <a:ext cx="2524126" cy="989959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2"/>
          </p:nvPr>
        </p:nvSpPr>
        <p:spPr>
          <a:xfrm>
            <a:off x="5840505" y="4462815"/>
            <a:ext cx="2524126" cy="67468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0206" y="685800"/>
            <a:ext cx="4924424" cy="886968"/>
          </a:xfrm>
        </p:spPr>
        <p:txBody>
          <a:bodyPr/>
          <a:lstStyle/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40206" y="2020888"/>
            <a:ext cx="4924425" cy="410686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21. 12. 2020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24800" y="750580"/>
            <a:ext cx="914400" cy="5381934"/>
          </a:xfrm>
        </p:spPr>
        <p:txBody>
          <a:bodyPr vert="eaVert"/>
          <a:lstStyle/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67100" y="749300"/>
            <a:ext cx="3924300" cy="53768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21. 12. 2020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5pPr>
              <a:defRPr/>
            </a:lvl5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21. 12. 2020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21. 12. 2020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  <p:sp>
        <p:nvSpPr>
          <p:cNvPr id="7" name="Round Same Side Corner Rectangle 6"/>
          <p:cNvSpPr/>
          <p:nvPr/>
        </p:nvSpPr>
        <p:spPr>
          <a:xfrm rot="16200000">
            <a:off x="1066801" y="1603786"/>
            <a:ext cx="3474720" cy="3474720"/>
          </a:xfrm>
          <a:prstGeom prst="round2SameRect">
            <a:avLst>
              <a:gd name="adj1" fmla="val 3122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 rot="5400000">
            <a:off x="4585448" y="1603786"/>
            <a:ext cx="3474720" cy="3474720"/>
          </a:xfrm>
          <a:prstGeom prst="round2SameRect">
            <a:avLst>
              <a:gd name="adj1" fmla="val 3096"/>
              <a:gd name="adj2" fmla="val 0"/>
            </a:avLst>
          </a:prstGeom>
          <a:blipFill dpi="0" rotWithShape="0">
            <a:blip r:embed="rId2" cstate="print"/>
            <a:srcRect/>
            <a:stretch>
              <a:fillRect/>
            </a:stretch>
          </a:blipFill>
          <a:ln>
            <a:noFill/>
          </a:ln>
        </p:spPr>
        <p:txBody>
          <a:bodyPr vert="vert270"/>
          <a:lstStyle>
            <a:lvl1pPr marL="0" indent="0">
              <a:buNone/>
              <a:defRPr/>
            </a:lvl1pPr>
          </a:lstStyle>
          <a:p>
            <a:r>
              <a:rPr lang="sl-SI"/>
              <a:t>Drag picture to placeholder or click icon to add</a:t>
            </a:r>
            <a:endParaRPr/>
          </a:p>
        </p:txBody>
      </p:sp>
      <p:grpSp>
        <p:nvGrpSpPr>
          <p:cNvPr id="8" name="Group 25"/>
          <p:cNvGrpSpPr>
            <a:grpSpLocks noChangeAspect="1"/>
          </p:cNvGrpSpPr>
          <p:nvPr/>
        </p:nvGrpSpPr>
        <p:grpSpPr>
          <a:xfrm>
            <a:off x="2071048" y="1842448"/>
            <a:ext cx="1466879" cy="1676400"/>
            <a:chOff x="1230573" y="1890215"/>
            <a:chExt cx="1444388" cy="1650696"/>
          </a:xfrm>
        </p:grpSpPr>
        <p:sp>
          <p:nvSpPr>
            <p:cNvPr id="27" name="Oval 26"/>
            <p:cNvSpPr/>
            <p:nvPr/>
          </p:nvSpPr>
          <p:spPr>
            <a:xfrm>
              <a:off x="1230573" y="1890215"/>
              <a:ext cx="1444388" cy="937146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8" name="Oval 27"/>
            <p:cNvSpPr/>
            <p:nvPr/>
          </p:nvSpPr>
          <p:spPr>
            <a:xfrm>
              <a:off x="1935709" y="2845831"/>
              <a:ext cx="603504" cy="402336"/>
            </a:xfrm>
            <a:prstGeom prst="ellipse">
              <a:avLst/>
            </a:prstGeom>
            <a:solidFill>
              <a:srgbClr val="FFFFFF">
                <a:alpha val="4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9" name="Oval 28"/>
            <p:cNvSpPr/>
            <p:nvPr/>
          </p:nvSpPr>
          <p:spPr>
            <a:xfrm>
              <a:off x="1901589" y="3275735"/>
              <a:ext cx="392373" cy="265176"/>
            </a:xfrm>
            <a:prstGeom prst="ellipse">
              <a:avLst/>
            </a:prstGeom>
            <a:solidFill>
              <a:srgbClr val="FFFFFF">
                <a:alpha val="2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30" name="Oval 29"/>
            <p:cNvSpPr/>
            <p:nvPr/>
          </p:nvSpPr>
          <p:spPr>
            <a:xfrm>
              <a:off x="1633181" y="2395181"/>
              <a:ext cx="621792" cy="402336"/>
            </a:xfrm>
            <a:prstGeom prst="ellipse">
              <a:avLst/>
            </a:prstGeom>
            <a:solidFill>
              <a:srgbClr val="FFFFFF">
                <a:alpha val="3803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6447" y="3114115"/>
            <a:ext cx="3276600" cy="1162050"/>
          </a:xfrm>
        </p:spPr>
        <p:txBody>
          <a:bodyPr tIns="0" bIns="0" anchor="b" anchorCtr="0">
            <a:noAutofit/>
          </a:bodyPr>
          <a:lstStyle>
            <a:lvl1pPr algn="ctr">
              <a:lnSpc>
                <a:spcPts val="40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6447" y="4343400"/>
            <a:ext cx="3276600" cy="533400"/>
          </a:xfrm>
        </p:spPr>
        <p:txBody>
          <a:bodyPr tIns="0" bIns="0">
            <a:normAutofit/>
          </a:bodyPr>
          <a:lstStyle>
            <a:lvl1pPr marL="0" indent="0" algn="ctr">
              <a:spcBef>
                <a:spcPct val="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Click to edit Master subtitle style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6"/>
          <p:cNvGrpSpPr/>
          <p:nvPr/>
        </p:nvGrpSpPr>
        <p:grpSpPr>
          <a:xfrm>
            <a:off x="222912" y="1254456"/>
            <a:ext cx="7892388" cy="3918778"/>
            <a:chOff x="222912" y="1254456"/>
            <a:chExt cx="7892388" cy="3918778"/>
          </a:xfrm>
        </p:grpSpPr>
        <p:sp>
          <p:nvSpPr>
            <p:cNvPr id="7" name="Rounded Rectangle 6"/>
            <p:cNvSpPr/>
            <p:nvPr/>
          </p:nvSpPr>
          <p:spPr>
            <a:xfrm>
              <a:off x="1028700" y="1600200"/>
              <a:ext cx="7086600" cy="3474720"/>
            </a:xfrm>
            <a:prstGeom prst="roundRect">
              <a:avLst>
                <a:gd name="adj" fmla="val 3122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9"/>
            <p:cNvGrpSpPr/>
            <p:nvPr/>
          </p:nvGrpSpPr>
          <p:grpSpPr>
            <a:xfrm>
              <a:off x="222912" y="1254456"/>
              <a:ext cx="3429000" cy="3918778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82" y="2021541"/>
            <a:ext cx="4200618" cy="1362075"/>
          </a:xfrm>
        </p:spPr>
        <p:txBody>
          <a:bodyPr vert="horz" lIns="91440" tIns="0" rIns="91440" bIns="0" rtlCol="0" anchor="b" anchorCtr="0">
            <a:noAutofit/>
          </a:bodyPr>
          <a:lstStyle>
            <a:lvl1pPr algn="r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1424" y="3388659"/>
            <a:ext cx="4603376" cy="1083328"/>
          </a:xfrm>
        </p:spPr>
        <p:txBody>
          <a:bodyPr vert="horz" lIns="91440" tIns="0" rIns="91440" bIns="0" rtlCol="0">
            <a:normAutofit/>
          </a:bodyPr>
          <a:lstStyle>
            <a:lvl1pPr marL="0" indent="0" algn="r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30000"/>
              <a:buFont typeface="Wingdings" pitchFamily="2" charset="2"/>
              <a:buNone/>
              <a:defRPr sz="14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9C79A22C-B6A6-4509-9FD9-9DAC4D61C87B}" type="datetimeFigureOut">
              <a:rPr lang="sl-SI" smtClean="0"/>
              <a:t>21. 12. 2020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5" name="Rounded Rectangle 14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7" name="Oval 16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070" y="224118"/>
            <a:ext cx="4800600" cy="886968"/>
          </a:xfrm>
        </p:spPr>
        <p:txBody>
          <a:bodyPr lIns="45720"/>
          <a:lstStyle/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4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1647" y="1600200"/>
            <a:ext cx="3703320" cy="4525963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21. 12. 2020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21040" y="363071"/>
            <a:ext cx="609600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1212" y="1548761"/>
            <a:ext cx="3657600" cy="274320"/>
          </a:xfrm>
          <a:prstGeom prst="roundRect">
            <a:avLst>
              <a:gd name="adj" fmla="val 3116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8352" y="2021456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81533" y="1548761"/>
            <a:ext cx="3657600" cy="274320"/>
          </a:xfrm>
          <a:prstGeom prst="roundRect">
            <a:avLst>
              <a:gd name="adj" fmla="val 34058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673" y="2019869"/>
            <a:ext cx="3703320" cy="4106294"/>
          </a:xfrm>
        </p:spPr>
        <p:txBody>
          <a:bodyPr lIns="4572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21. 12. 2020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321729" y="365760"/>
            <a:ext cx="609600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800" b="1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  <p:grpSp>
        <p:nvGrpSpPr>
          <p:cNvPr id="10" name="Group 15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7" name="Rounded Rectangle 16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11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0664" y="228600"/>
            <a:ext cx="4800600" cy="886968"/>
          </a:xfrm>
        </p:spPr>
        <p:txBody>
          <a:bodyPr vert="horz" lIns="4572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21. 12. 2020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  <p:grpSp>
        <p:nvGrpSpPr>
          <p:cNvPr id="6" name="Group 8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10" name="Rounded Rectangle 9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7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21. 12. 2020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321040" y="365760"/>
            <a:ext cx="609600" cy="365125"/>
          </a:xfrm>
        </p:spPr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  <p:grpSp>
        <p:nvGrpSpPr>
          <p:cNvPr id="5" name="Group 7"/>
          <p:cNvGrpSpPr/>
          <p:nvPr/>
        </p:nvGrpSpPr>
        <p:grpSpPr>
          <a:xfrm>
            <a:off x="7418696" y="457200"/>
            <a:ext cx="914400" cy="914400"/>
            <a:chOff x="842682" y="2971800"/>
            <a:chExt cx="914400" cy="914400"/>
          </a:xfrm>
        </p:grpSpPr>
        <p:sp>
          <p:nvSpPr>
            <p:cNvPr id="9" name="Rounded Rectangle 8"/>
            <p:cNvSpPr/>
            <p:nvPr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6" name="Group 10"/>
            <p:cNvGrpSpPr>
              <a:grpSpLocks noChangeAspect="1"/>
            </p:cNvGrpSpPr>
            <p:nvPr/>
          </p:nvGrpSpPr>
          <p:grpSpPr>
            <a:xfrm>
              <a:off x="948372" y="3034353"/>
              <a:ext cx="700732" cy="800823"/>
              <a:chOff x="1230573" y="1890215"/>
              <a:chExt cx="1444388" cy="165069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8999" y="304800"/>
            <a:ext cx="4948269" cy="719424"/>
          </a:xfrm>
        </p:spPr>
        <p:txBody>
          <a:bodyPr anchor="b"/>
          <a:lstStyle>
            <a:lvl1pPr algn="l">
              <a:defRPr sz="2200" b="0"/>
            </a:lvl1pPr>
          </a:lstStyle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8113" y="2292824"/>
            <a:ext cx="4959126" cy="3833339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0" y="1160463"/>
            <a:ext cx="4948269" cy="9540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79A22C-B6A6-4509-9FD9-9DAC4D61C87B}" type="datetimeFigureOut">
              <a:rPr lang="sl-SI" smtClean="0"/>
              <a:t>21. 12. 2020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9C79A22C-B6A6-4509-9FD9-9DAC4D61C87B}" type="datetimeFigureOut">
              <a:rPr lang="sl-SI" smtClean="0"/>
              <a:t>21. 12. 2020</a:t>
            </a:fld>
            <a:endParaRPr lang="sl-SI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0" y="685800"/>
            <a:ext cx="4948238" cy="88696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l-SI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0" y="2020888"/>
            <a:ext cx="4946602" cy="41052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52600" y="2877671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 b="1">
                <a:solidFill>
                  <a:schemeClr val="accent1"/>
                </a:solidFill>
              </a:defRPr>
            </a:lvl1pPr>
          </a:lstStyle>
          <a:p>
            <a:fld id="{874E2150-C101-4536-8CAD-6C74C7A359C5}" type="slidenum">
              <a:rPr lang="sl-SI" smtClean="0"/>
              <a:t>‹#›</a:t>
            </a:fld>
            <a:endParaRPr lang="sl-SI"/>
          </a:p>
        </p:txBody>
      </p:sp>
      <p:grpSp>
        <p:nvGrpSpPr>
          <p:cNvPr id="7" name="Group 18"/>
          <p:cNvGrpSpPr/>
          <p:nvPr/>
        </p:nvGrpSpPr>
        <p:grpSpPr>
          <a:xfrm>
            <a:off x="842682" y="2971800"/>
            <a:ext cx="914400" cy="914400"/>
            <a:chOff x="842682" y="2971800"/>
            <a:chExt cx="914400" cy="914400"/>
          </a:xfrm>
        </p:grpSpPr>
        <p:sp>
          <p:nvSpPr>
            <p:cNvPr id="8" name="Rounded Rectangle 7"/>
            <p:cNvSpPr/>
            <p:nvPr userDrawn="1"/>
          </p:nvSpPr>
          <p:spPr>
            <a:xfrm>
              <a:off x="842682" y="2971800"/>
              <a:ext cx="914400" cy="914400"/>
            </a:xfrm>
            <a:prstGeom prst="roundRect">
              <a:avLst>
                <a:gd name="adj" fmla="val 9314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9" name="Group 10"/>
            <p:cNvGrpSpPr>
              <a:grpSpLocks noChangeAspect="1"/>
            </p:cNvGrpSpPr>
            <p:nvPr userDrawn="1"/>
          </p:nvGrpSpPr>
          <p:grpSpPr>
            <a:xfrm>
              <a:off x="948372" y="3034352"/>
              <a:ext cx="700732" cy="800822"/>
              <a:chOff x="1230573" y="1890215"/>
              <a:chExt cx="1444388" cy="1650696"/>
            </a:xfrm>
          </p:grpSpPr>
          <p:sp>
            <p:nvSpPr>
              <p:cNvPr id="12" name="Oval 11"/>
              <p:cNvSpPr/>
              <p:nvPr userDrawn="1"/>
            </p:nvSpPr>
            <p:spPr>
              <a:xfrm>
                <a:off x="1230573" y="1890215"/>
                <a:ext cx="1444388" cy="937146"/>
              </a:xfrm>
              <a:prstGeom prst="ellipse">
                <a:avLst/>
              </a:prstGeom>
              <a:solidFill>
                <a:srgbClr val="FFFFFF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3" name="Oval 12"/>
              <p:cNvSpPr/>
              <p:nvPr userDrawn="1"/>
            </p:nvSpPr>
            <p:spPr>
              <a:xfrm>
                <a:off x="1935709" y="2845831"/>
                <a:ext cx="603504" cy="402336"/>
              </a:xfrm>
              <a:prstGeom prst="ellipse">
                <a:avLst/>
              </a:prstGeom>
              <a:solidFill>
                <a:srgbClr val="FFFFFF">
                  <a:alpha val="4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4" name="Oval 13"/>
              <p:cNvSpPr/>
              <p:nvPr userDrawn="1"/>
            </p:nvSpPr>
            <p:spPr>
              <a:xfrm>
                <a:off x="1901589" y="3275735"/>
                <a:ext cx="392373" cy="265176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5" name="Oval 14"/>
              <p:cNvSpPr/>
              <p:nvPr userDrawn="1"/>
            </p:nvSpPr>
            <p:spPr>
              <a:xfrm>
                <a:off x="1633181" y="2395181"/>
                <a:ext cx="621792" cy="402336"/>
              </a:xfrm>
              <a:prstGeom prst="ellipse">
                <a:avLst/>
              </a:prstGeom>
              <a:solidFill>
                <a:srgbClr val="FFFFFF">
                  <a:alpha val="38039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09" r:id="rId3"/>
    <p:sldLayoutId id="2147484010" r:id="rId4"/>
    <p:sldLayoutId id="2147484011" r:id="rId5"/>
    <p:sldLayoutId id="2147484012" r:id="rId6"/>
    <p:sldLayoutId id="2147484013" r:id="rId7"/>
    <p:sldLayoutId id="2147484014" r:id="rId8"/>
    <p:sldLayoutId id="2147484015" r:id="rId9"/>
    <p:sldLayoutId id="2147484016" r:id="rId10"/>
    <p:sldLayoutId id="2147484017" r:id="rId11"/>
    <p:sldLayoutId id="2147484018" r:id="rId12"/>
    <p:sldLayoutId id="2147484019" r:id="rId13"/>
    <p:sldLayoutId id="2147484020" r:id="rId14"/>
    <p:sldLayoutId id="2147484021" r:id="rId15"/>
    <p:sldLayoutId id="2147484022" r:id="rId16"/>
    <p:sldLayoutId id="2147484023" r:id="rId17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2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30000"/>
        <a:buFont typeface="Wingdings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828800" indent="-227013" algn="l" defTabSz="914400" rtl="0" eaLnBrk="1" latinLnBrk="0" hangingPunct="1">
        <a:spcBef>
          <a:spcPct val="20000"/>
        </a:spcBef>
        <a:buClr>
          <a:schemeClr val="accent2"/>
        </a:buClr>
        <a:buSzPct val="130000"/>
        <a:buFont typeface="Wingdings" pitchFamily="2" charset="2"/>
        <a:buChar char="§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055813" indent="-227013" algn="l" defTabSz="914400" rtl="0" eaLnBrk="1" latinLnBrk="0" hangingPunct="1">
        <a:spcBef>
          <a:spcPct val="20000"/>
        </a:spcBef>
        <a:buClr>
          <a:schemeClr val="accent1"/>
        </a:buClr>
        <a:buSzPct val="130000"/>
        <a:buFont typeface="Wingdings" pitchFamily="2" charset="2"/>
        <a:buChar char="§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ares.si/druzabno-srecanje-v-sv-katarini-ankaranu-s-predstavitvijo-zupanskega-kandidata-za-koper/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594" y="577762"/>
            <a:ext cx="2811643" cy="369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844842" y="2815468"/>
            <a:ext cx="5507789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sl-SI" sz="2000" b="1" dirty="0">
                <a:solidFill>
                  <a:srgbClr val="003366"/>
                </a:solidFill>
              </a:rPr>
              <a:t>2. seja Sveta Vlade RS za spodbujanje razvoja prostovoljstva, prostovoljskih in nevladnih organizacij </a:t>
            </a:r>
          </a:p>
          <a:p>
            <a:pPr lvl="0" algn="ctr"/>
            <a:endParaRPr lang="sl-SI" sz="2000" b="1" dirty="0">
              <a:solidFill>
                <a:srgbClr val="003366"/>
              </a:solidFill>
            </a:endParaRPr>
          </a:p>
          <a:p>
            <a:pPr lvl="0" algn="ctr"/>
            <a:r>
              <a:rPr lang="sl-SI" sz="1400" dirty="0">
                <a:solidFill>
                  <a:srgbClr val="003366"/>
                </a:solidFill>
              </a:rPr>
              <a:t>Ljubljana, 1. 10. 2020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0764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7B7EFD05-5F12-420E-8AEF-74D5EF9D5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</p:grpSpPr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6B6786B7-9BA0-488B-8C6B-1C5BB4E2A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ACF6C842-D596-43D3-B584-5672E0D33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6DF84F3E-35FA-497B-B6FA-F453E82F3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2846D7FA-E05C-448E-B156-F77C205A1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E269AD3A-E6B6-4322-A013-276CBC1B0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CEFB9F00-6239-4BF6-B439-D16231B24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74D1DDDB-FC85-40C5-9225-06312C451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E9217709-40C1-4F4A-AB69-8A693608A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ACCD26D6-BC97-43F5-B803-5838985FC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8136022F-2988-42E2-90E1-617D189F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03859925-85FA-4D69-A0AB-6F827E3B5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BAE65FC7-970A-4DCC-9FB4-CF0F7496A9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64F33C7-E158-4057-87E7-6F42AA6D0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157"/>
            <a:ext cx="1767505" cy="6853096"/>
            <a:chOff x="6627813" y="195610"/>
            <a:chExt cx="1952625" cy="5678141"/>
          </a:xfrm>
        </p:grpSpPr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26714E66-FCC0-42F6-B127-0F91203BC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28">
              <a:extLst>
                <a:ext uri="{FF2B5EF4-FFF2-40B4-BE49-F238E27FC236}">
                  <a16:creationId xmlns:a16="http://schemas.microsoft.com/office/drawing/2014/main" id="{7E0BD3C9-F0D9-4A53-87DF-71D17D328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DFA9FE4C-FCED-4A9A-9E43-358EB7501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E5D5BB28-15EC-4D32-9C05-C2206AF9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06210E9D-4080-4566-B32A-3A8BE356F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2">
              <a:extLst>
                <a:ext uri="{FF2B5EF4-FFF2-40B4-BE49-F238E27FC236}">
                  <a16:creationId xmlns:a16="http://schemas.microsoft.com/office/drawing/2014/main" id="{894D3505-0982-40B2-8131-1B6BFF273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3">
              <a:extLst>
                <a:ext uri="{FF2B5EF4-FFF2-40B4-BE49-F238E27FC236}">
                  <a16:creationId xmlns:a16="http://schemas.microsoft.com/office/drawing/2014/main" id="{11598CAB-0965-48D6-999C-91450C50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29E94126-468A-4060-BCBC-DC3806A46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2" name="Freeform 35">
              <a:extLst>
                <a:ext uri="{FF2B5EF4-FFF2-40B4-BE49-F238E27FC236}">
                  <a16:creationId xmlns:a16="http://schemas.microsoft.com/office/drawing/2014/main" id="{438F3422-C112-405B-B955-7B1690721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C99C65FC-23C1-4B1D-A385-29B46619D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53D192C3-5E79-4B85-98D0-8F6C681CD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5" name="Freeform 38">
              <a:extLst>
                <a:ext uri="{FF2B5EF4-FFF2-40B4-BE49-F238E27FC236}">
                  <a16:creationId xmlns:a16="http://schemas.microsoft.com/office/drawing/2014/main" id="{8709C0CF-D42A-4EE0-9C30-B0B72C69A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B8FE8EF1-7AF2-4864-A8DE-7EE3481D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76CB6AE4-A444-41E5-A744-47F048A15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25F129D9-8F3D-4302-AB5D-DE987A6B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F4A57F6-BEF1-4CA6-A0F1-3A01F6AB4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79799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05208" y="967417"/>
            <a:ext cx="2956969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sz="2000" dirty="0">
                <a:solidFill>
                  <a:srgbClr val="FEFFFF"/>
                </a:solidFill>
              </a:rPr>
              <a:t>ŠTEVILO OHRANJENIH ZAPOSLITEV GLEDE NA PODROČJE DELA</a:t>
            </a:r>
            <a:endParaRPr lang="en-US" sz="2000" dirty="0">
              <a:solidFill>
                <a:srgbClr val="FEFFFF"/>
              </a:solidFill>
            </a:endParaRPr>
          </a:p>
        </p:txBody>
      </p:sp>
      <p:sp>
        <p:nvSpPr>
          <p:cNvPr id="55" name="Freeform 5">
            <a:extLst>
              <a:ext uri="{FF2B5EF4-FFF2-40B4-BE49-F238E27FC236}">
                <a16:creationId xmlns:a16="http://schemas.microsoft.com/office/drawing/2014/main" id="{E3336A73-1C9B-4BAA-A893-AD3C79E66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4053016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4" name="Raven povezovalnik 13">
            <a:extLst>
              <a:ext uri="{FF2B5EF4-FFF2-40B4-BE49-F238E27FC236}">
                <a16:creationId xmlns:a16="http://schemas.microsoft.com/office/drawing/2014/main" id="{74CB8374-15E4-4CD2-8F41-590206BA72A3}"/>
              </a:ext>
            </a:extLst>
          </p:cNvPr>
          <p:cNvCxnSpPr>
            <a:cxnSpLocks/>
          </p:cNvCxnSpPr>
          <p:nvPr/>
        </p:nvCxnSpPr>
        <p:spPr>
          <a:xfrm>
            <a:off x="3631820" y="2575043"/>
            <a:ext cx="1037139" cy="4664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A4EC626A-F136-4F16-9AE3-88E461A6B8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6065975"/>
              </p:ext>
            </p:extLst>
          </p:nvPr>
        </p:nvGraphicFramePr>
        <p:xfrm>
          <a:off x="3565382" y="1283215"/>
          <a:ext cx="5475836" cy="35960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1739">
                  <a:extLst>
                    <a:ext uri="{9D8B030D-6E8A-4147-A177-3AD203B41FA5}">
                      <a16:colId xmlns:a16="http://schemas.microsoft.com/office/drawing/2014/main" val="2695867577"/>
                    </a:ext>
                  </a:extLst>
                </a:gridCol>
                <a:gridCol w="1379196">
                  <a:extLst>
                    <a:ext uri="{9D8B030D-6E8A-4147-A177-3AD203B41FA5}">
                      <a16:colId xmlns:a16="http://schemas.microsoft.com/office/drawing/2014/main" val="320522549"/>
                    </a:ext>
                  </a:extLst>
                </a:gridCol>
                <a:gridCol w="1324574">
                  <a:extLst>
                    <a:ext uri="{9D8B030D-6E8A-4147-A177-3AD203B41FA5}">
                      <a16:colId xmlns:a16="http://schemas.microsoft.com/office/drawing/2014/main" val="1382757963"/>
                    </a:ext>
                  </a:extLst>
                </a:gridCol>
                <a:gridCol w="1230327">
                  <a:extLst>
                    <a:ext uri="{9D8B030D-6E8A-4147-A177-3AD203B41FA5}">
                      <a16:colId xmlns:a16="http://schemas.microsoft.com/office/drawing/2014/main" val="3942071118"/>
                    </a:ext>
                  </a:extLst>
                </a:gridCol>
              </a:tblGrid>
              <a:tr h="38530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sl-SI" sz="1200" dirty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1200"/>
                        </a:spcAft>
                      </a:pPr>
                      <a:r>
                        <a:rPr lang="sl-SI" sz="1200" dirty="0">
                          <a:effectLst/>
                        </a:rPr>
                        <a:t> </a:t>
                      </a: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Št.</a:t>
                      </a:r>
                      <a:r>
                        <a:rPr lang="sl-SI" sz="1050" baseline="0" dirty="0">
                          <a:effectLst/>
                        </a:rPr>
                        <a:t> ohranjenih zaposlitev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Št.</a:t>
                      </a:r>
                      <a:r>
                        <a:rPr lang="sl-SI" sz="1050" baseline="0" dirty="0">
                          <a:effectLst/>
                        </a:rPr>
                        <a:t> neohranjenih zaposlitev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SKUPAJ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extLst>
                  <a:ext uri="{0D108BD9-81ED-4DB2-BD59-A6C34878D82A}">
                    <a16:rowId xmlns:a16="http://schemas.microsoft.com/office/drawing/2014/main" val="902602771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VODJA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(14,5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(9,7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(13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240423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KOORDINATOR 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b="1" dirty="0">
                          <a:effectLst/>
                        </a:rPr>
                        <a:t>24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b="1" dirty="0">
                          <a:effectLst/>
                        </a:rPr>
                        <a:t> (34,8</a:t>
                      </a:r>
                      <a:r>
                        <a:rPr lang="sl-SI" sz="1100" b="1" baseline="0" dirty="0">
                          <a:effectLst/>
                        </a:rPr>
                        <a:t> </a:t>
                      </a:r>
                      <a:r>
                        <a:rPr lang="sl-SI" sz="1100" b="1" dirty="0">
                          <a:effectLst/>
                        </a:rPr>
                        <a:t>%)</a:t>
                      </a:r>
                      <a:endParaRPr lang="sl-SI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(29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33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(33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7795633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STROKOVNI DELAVEC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(15,9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6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(19,4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(17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7343237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MENTOR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(4,3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(3,2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(4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4437937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REŽIJA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b="1" dirty="0">
                          <a:effectLst/>
                        </a:rPr>
                        <a:t>21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b="1" dirty="0">
                          <a:effectLst/>
                        </a:rPr>
                        <a:t> (30,4</a:t>
                      </a:r>
                      <a:r>
                        <a:rPr lang="sl-SI" sz="1100" b="1" baseline="0" dirty="0">
                          <a:effectLst/>
                        </a:rPr>
                        <a:t> </a:t>
                      </a:r>
                      <a:r>
                        <a:rPr lang="sl-SI" sz="1100" b="1" dirty="0">
                          <a:effectLst/>
                        </a:rPr>
                        <a:t>%)</a:t>
                      </a:r>
                      <a:endParaRPr lang="sl-SI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(38,7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33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(33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3287001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SKUPAJ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69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(100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31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(100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(100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5875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6383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7B7EFD05-5F12-420E-8AEF-74D5EF9D5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</p:grpSpPr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6B6786B7-9BA0-488B-8C6B-1C5BB4E2A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ACF6C842-D596-43D3-B584-5672E0D33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6DF84F3E-35FA-497B-B6FA-F453E82F3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2846D7FA-E05C-448E-B156-F77C205A1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E269AD3A-E6B6-4322-A013-276CBC1B0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CEFB9F00-6239-4BF6-B439-D16231B24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74D1DDDB-FC85-40C5-9225-06312C451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E9217709-40C1-4F4A-AB69-8A693608A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ACCD26D6-BC97-43F5-B803-5838985FC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8136022F-2988-42E2-90E1-617D189F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03859925-85FA-4D69-A0AB-6F827E3B5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BAE65FC7-970A-4DCC-9FB4-CF0F7496A9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64F33C7-E158-4057-87E7-6F42AA6D0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157"/>
            <a:ext cx="1767505" cy="6853096"/>
            <a:chOff x="6627813" y="195610"/>
            <a:chExt cx="1952625" cy="5678141"/>
          </a:xfrm>
        </p:grpSpPr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26714E66-FCC0-42F6-B127-0F91203BC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28">
              <a:extLst>
                <a:ext uri="{FF2B5EF4-FFF2-40B4-BE49-F238E27FC236}">
                  <a16:creationId xmlns:a16="http://schemas.microsoft.com/office/drawing/2014/main" id="{7E0BD3C9-F0D9-4A53-87DF-71D17D328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DFA9FE4C-FCED-4A9A-9E43-358EB7501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E5D5BB28-15EC-4D32-9C05-C2206AF9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06210E9D-4080-4566-B32A-3A8BE356F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2">
              <a:extLst>
                <a:ext uri="{FF2B5EF4-FFF2-40B4-BE49-F238E27FC236}">
                  <a16:creationId xmlns:a16="http://schemas.microsoft.com/office/drawing/2014/main" id="{894D3505-0982-40B2-8131-1B6BFF273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3">
              <a:extLst>
                <a:ext uri="{FF2B5EF4-FFF2-40B4-BE49-F238E27FC236}">
                  <a16:creationId xmlns:a16="http://schemas.microsoft.com/office/drawing/2014/main" id="{11598CAB-0965-48D6-999C-91450C50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29E94126-468A-4060-BCBC-DC3806A46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2" name="Freeform 35">
              <a:extLst>
                <a:ext uri="{FF2B5EF4-FFF2-40B4-BE49-F238E27FC236}">
                  <a16:creationId xmlns:a16="http://schemas.microsoft.com/office/drawing/2014/main" id="{438F3422-C112-405B-B955-7B1690721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C99C65FC-23C1-4B1D-A385-29B46619D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53D192C3-5E79-4B85-98D0-8F6C681CD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5" name="Freeform 38">
              <a:extLst>
                <a:ext uri="{FF2B5EF4-FFF2-40B4-BE49-F238E27FC236}">
                  <a16:creationId xmlns:a16="http://schemas.microsoft.com/office/drawing/2014/main" id="{8709C0CF-D42A-4EE0-9C30-B0B72C69A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B8FE8EF1-7AF2-4864-A8DE-7EE3481D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76CB6AE4-A444-41E5-A744-47F048A15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25F129D9-8F3D-4302-AB5D-DE987A6B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F4A57F6-BEF1-4CA6-A0F1-3A01F6AB4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79799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05208" y="967417"/>
            <a:ext cx="2956969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sz="2000" dirty="0">
                <a:solidFill>
                  <a:srgbClr val="FEFFFF"/>
                </a:solidFill>
              </a:rPr>
              <a:t>ŠTEVILO OHRANJENIH ZAPOSLITEV GLEDE NA NAČIN PRIDOBITVE KADRA</a:t>
            </a:r>
            <a:endParaRPr lang="en-US" sz="2000" dirty="0">
              <a:solidFill>
                <a:srgbClr val="FEFFFF"/>
              </a:solidFill>
            </a:endParaRPr>
          </a:p>
        </p:txBody>
      </p:sp>
      <p:sp>
        <p:nvSpPr>
          <p:cNvPr id="55" name="Freeform 5">
            <a:extLst>
              <a:ext uri="{FF2B5EF4-FFF2-40B4-BE49-F238E27FC236}">
                <a16:creationId xmlns:a16="http://schemas.microsoft.com/office/drawing/2014/main" id="{E3336A73-1C9B-4BAA-A893-AD3C79E66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4053016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4" name="Raven povezovalnik 13">
            <a:extLst>
              <a:ext uri="{FF2B5EF4-FFF2-40B4-BE49-F238E27FC236}">
                <a16:creationId xmlns:a16="http://schemas.microsoft.com/office/drawing/2014/main" id="{74CB8374-15E4-4CD2-8F41-590206BA72A3}"/>
              </a:ext>
            </a:extLst>
          </p:cNvPr>
          <p:cNvCxnSpPr>
            <a:cxnSpLocks/>
          </p:cNvCxnSpPr>
          <p:nvPr/>
        </p:nvCxnSpPr>
        <p:spPr>
          <a:xfrm>
            <a:off x="3631820" y="2575043"/>
            <a:ext cx="1037139" cy="4664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A4EC626A-F136-4F16-9AE3-88E461A6B8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3506041"/>
              </p:ext>
            </p:extLst>
          </p:nvPr>
        </p:nvGraphicFramePr>
        <p:xfrm>
          <a:off x="3538072" y="614142"/>
          <a:ext cx="5475836" cy="43418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1739">
                  <a:extLst>
                    <a:ext uri="{9D8B030D-6E8A-4147-A177-3AD203B41FA5}">
                      <a16:colId xmlns:a16="http://schemas.microsoft.com/office/drawing/2014/main" val="2695867577"/>
                    </a:ext>
                  </a:extLst>
                </a:gridCol>
                <a:gridCol w="1379196">
                  <a:extLst>
                    <a:ext uri="{9D8B030D-6E8A-4147-A177-3AD203B41FA5}">
                      <a16:colId xmlns:a16="http://schemas.microsoft.com/office/drawing/2014/main" val="320522549"/>
                    </a:ext>
                  </a:extLst>
                </a:gridCol>
                <a:gridCol w="1324574">
                  <a:extLst>
                    <a:ext uri="{9D8B030D-6E8A-4147-A177-3AD203B41FA5}">
                      <a16:colId xmlns:a16="http://schemas.microsoft.com/office/drawing/2014/main" val="1382757963"/>
                    </a:ext>
                  </a:extLst>
                </a:gridCol>
                <a:gridCol w="1230327">
                  <a:extLst>
                    <a:ext uri="{9D8B030D-6E8A-4147-A177-3AD203B41FA5}">
                      <a16:colId xmlns:a16="http://schemas.microsoft.com/office/drawing/2014/main" val="3942071118"/>
                    </a:ext>
                  </a:extLst>
                </a:gridCol>
              </a:tblGrid>
              <a:tr h="38530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sl-SI" sz="1200" dirty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1200"/>
                        </a:spcAft>
                      </a:pPr>
                      <a:r>
                        <a:rPr lang="sl-SI" sz="1200" dirty="0">
                          <a:effectLst/>
                        </a:rPr>
                        <a:t> </a:t>
                      </a: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Št ohranjenih zaposlitev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Št. neohranjenih zaposlitev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SKUPAJ AB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extLst>
                  <a:ext uri="{0D108BD9-81ED-4DB2-BD59-A6C34878D82A}">
                    <a16:rowId xmlns:a16="http://schemas.microsoft.com/office/drawing/2014/main" val="902602771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  <a:latin typeface="+mn-lt"/>
                          <a:ea typeface="+mn-ea"/>
                          <a:cs typeface="+mn-cs"/>
                        </a:rPr>
                        <a:t>PREZAPOSLITEV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b="1" dirty="0">
                          <a:effectLst/>
                        </a:rPr>
                        <a:t>44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b="1" dirty="0">
                          <a:effectLst/>
                        </a:rPr>
                        <a:t> (63,8</a:t>
                      </a:r>
                      <a:r>
                        <a:rPr lang="sl-SI" sz="1050" b="1" baseline="0" dirty="0">
                          <a:effectLst/>
                        </a:rPr>
                        <a:t> </a:t>
                      </a:r>
                      <a:r>
                        <a:rPr lang="sl-SI" sz="1050" b="1" dirty="0">
                          <a:effectLst/>
                        </a:rPr>
                        <a:t>%)</a:t>
                      </a:r>
                      <a:endParaRPr lang="sl-SI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 (25,8</a:t>
                      </a:r>
                      <a:r>
                        <a:rPr lang="sl-SI" sz="1050" baseline="0" dirty="0">
                          <a:effectLst/>
                        </a:rPr>
                        <a:t> </a:t>
                      </a:r>
                      <a:r>
                        <a:rPr lang="sl-SI" sz="1050" dirty="0">
                          <a:effectLst/>
                        </a:rPr>
                        <a:t>%)</a:t>
                      </a: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52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 (52%)</a:t>
                      </a: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240423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PROSTOVOLJEC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 (10,1</a:t>
                      </a:r>
                      <a:r>
                        <a:rPr lang="sl-SI" sz="1050" baseline="0" dirty="0">
                          <a:effectLst/>
                        </a:rPr>
                        <a:t> </a:t>
                      </a:r>
                      <a:r>
                        <a:rPr lang="sl-SI" sz="1050" dirty="0">
                          <a:effectLst/>
                        </a:rPr>
                        <a:t>%)</a:t>
                      </a: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 (25,8</a:t>
                      </a:r>
                      <a:r>
                        <a:rPr lang="sl-SI" sz="1050" baseline="0" dirty="0">
                          <a:effectLst/>
                        </a:rPr>
                        <a:t> </a:t>
                      </a:r>
                      <a:r>
                        <a:rPr lang="sl-SI" sz="1050" dirty="0">
                          <a:effectLst/>
                        </a:rPr>
                        <a:t>%)</a:t>
                      </a: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15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 (15%)</a:t>
                      </a: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7795633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OGLASI SPLET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 (7,2</a:t>
                      </a:r>
                      <a:r>
                        <a:rPr lang="sl-SI" sz="1050" baseline="0" dirty="0">
                          <a:effectLst/>
                        </a:rPr>
                        <a:t> </a:t>
                      </a:r>
                      <a:r>
                        <a:rPr lang="sl-SI" sz="1050" dirty="0">
                          <a:effectLst/>
                        </a:rPr>
                        <a:t>%)</a:t>
                      </a: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 (9,7</a:t>
                      </a:r>
                      <a:r>
                        <a:rPr lang="sl-SI" sz="1050" baseline="0" dirty="0">
                          <a:effectLst/>
                        </a:rPr>
                        <a:t> </a:t>
                      </a:r>
                      <a:r>
                        <a:rPr lang="sl-SI" sz="1050" dirty="0">
                          <a:effectLst/>
                        </a:rPr>
                        <a:t>%)</a:t>
                      </a: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 (8</a:t>
                      </a:r>
                      <a:r>
                        <a:rPr lang="sl-SI" sz="1050" baseline="0" dirty="0">
                          <a:effectLst/>
                        </a:rPr>
                        <a:t> </a:t>
                      </a:r>
                      <a:r>
                        <a:rPr lang="sl-SI" sz="1050" dirty="0">
                          <a:effectLst/>
                        </a:rPr>
                        <a:t>%)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 </a:t>
                      </a: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7343237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  <a:latin typeface="+mn-lt"/>
                          <a:ea typeface="+mn-ea"/>
                          <a:cs typeface="+mn-cs"/>
                        </a:rPr>
                        <a:t>ZRSZ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 (4,3</a:t>
                      </a:r>
                      <a:r>
                        <a:rPr lang="sl-SI" sz="1050" baseline="0" dirty="0">
                          <a:effectLst/>
                        </a:rPr>
                        <a:t> </a:t>
                      </a:r>
                      <a:r>
                        <a:rPr lang="sl-SI" sz="1050" dirty="0">
                          <a:effectLst/>
                        </a:rPr>
                        <a:t>%)</a:t>
                      </a: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 (16,1</a:t>
                      </a:r>
                      <a:r>
                        <a:rPr lang="sl-SI" sz="1050" baseline="0" dirty="0">
                          <a:effectLst/>
                        </a:rPr>
                        <a:t> </a:t>
                      </a:r>
                      <a:r>
                        <a:rPr lang="sl-SI" sz="1050" dirty="0">
                          <a:effectLst/>
                        </a:rPr>
                        <a:t>%)</a:t>
                      </a: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 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(8</a:t>
                      </a:r>
                      <a:r>
                        <a:rPr lang="sl-SI" sz="1050" baseline="0" dirty="0">
                          <a:effectLst/>
                        </a:rPr>
                        <a:t> </a:t>
                      </a:r>
                      <a:r>
                        <a:rPr lang="sl-SI" sz="1050" dirty="0">
                          <a:effectLst/>
                        </a:rPr>
                        <a:t>%)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 </a:t>
                      </a: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4437937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  <a:latin typeface="+mn-lt"/>
                          <a:ea typeface="+mn-ea"/>
                          <a:cs typeface="+mn-cs"/>
                        </a:rPr>
                        <a:t>PRIPOROČILO</a:t>
                      </a:r>
                      <a:r>
                        <a:rPr lang="sl-SI" sz="1050" baseline="0" dirty="0">
                          <a:effectLst/>
                          <a:latin typeface="+mn-lt"/>
                          <a:ea typeface="+mn-ea"/>
                          <a:cs typeface="+mn-cs"/>
                        </a:rPr>
                        <a:t> DRUGE NVO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b="0" dirty="0">
                          <a:effectLst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b="0" dirty="0">
                          <a:effectLst/>
                        </a:rPr>
                        <a:t> (1,4</a:t>
                      </a:r>
                      <a:r>
                        <a:rPr lang="sl-SI" sz="1050" b="0" baseline="0" dirty="0">
                          <a:effectLst/>
                        </a:rPr>
                        <a:t> </a:t>
                      </a:r>
                      <a:r>
                        <a:rPr lang="sl-SI" sz="1050" b="0" dirty="0">
                          <a:effectLst/>
                        </a:rPr>
                        <a:t>%)</a:t>
                      </a:r>
                      <a:endParaRPr lang="sl-SI" sz="105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 (3,2</a:t>
                      </a:r>
                      <a:r>
                        <a:rPr lang="sl-SI" sz="1050" baseline="0" dirty="0">
                          <a:effectLst/>
                        </a:rPr>
                        <a:t> </a:t>
                      </a:r>
                      <a:r>
                        <a:rPr lang="sl-SI" sz="1050" dirty="0">
                          <a:effectLst/>
                        </a:rPr>
                        <a:t>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 (2</a:t>
                      </a:r>
                      <a:r>
                        <a:rPr lang="sl-SI" sz="1050" baseline="0" dirty="0">
                          <a:effectLst/>
                        </a:rPr>
                        <a:t> </a:t>
                      </a:r>
                      <a:r>
                        <a:rPr lang="sl-SI" sz="1050" dirty="0">
                          <a:effectLst/>
                        </a:rPr>
                        <a:t>%)</a:t>
                      </a: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3287001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50" dirty="0">
                          <a:effectLst/>
                          <a:latin typeface="+mn-lt"/>
                          <a:ea typeface="+mn-ea"/>
                          <a:cs typeface="+mn-cs"/>
                        </a:rPr>
                        <a:t>E-NOVICE</a:t>
                      </a: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 (0</a:t>
                      </a:r>
                      <a:r>
                        <a:rPr lang="sl-SI" sz="1050" baseline="0" dirty="0">
                          <a:effectLst/>
                        </a:rPr>
                        <a:t> </a:t>
                      </a:r>
                      <a:r>
                        <a:rPr lang="sl-SI" sz="1050" dirty="0">
                          <a:effectLst/>
                        </a:rPr>
                        <a:t>%)</a:t>
                      </a: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05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 (3,2</a:t>
                      </a:r>
                      <a:r>
                        <a:rPr lang="sl-SI" sz="1050" baseline="0" dirty="0">
                          <a:effectLst/>
                        </a:rPr>
                        <a:t> </a:t>
                      </a:r>
                      <a:r>
                        <a:rPr lang="sl-SI" sz="1050" dirty="0">
                          <a:effectLst/>
                        </a:rPr>
                        <a:t>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 (1</a:t>
                      </a:r>
                      <a:r>
                        <a:rPr lang="sl-SI" sz="1050" baseline="0" dirty="0">
                          <a:effectLst/>
                        </a:rPr>
                        <a:t> </a:t>
                      </a:r>
                      <a:r>
                        <a:rPr lang="sl-SI" sz="1050" dirty="0">
                          <a:effectLst/>
                        </a:rPr>
                        <a:t>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ts val="13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05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DRUGO</a:t>
                      </a: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(13 %)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(12,9 %)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>
                          <a:effectLst/>
                        </a:rPr>
                        <a:t>14 </a:t>
                      </a:r>
                      <a:endParaRPr lang="sl-SI" sz="105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(13 %)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5938720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SKUPAJ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69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 (100</a:t>
                      </a:r>
                      <a:r>
                        <a:rPr lang="sl-SI" sz="1050" baseline="0" dirty="0">
                          <a:effectLst/>
                        </a:rPr>
                        <a:t> </a:t>
                      </a:r>
                      <a:r>
                        <a:rPr lang="sl-SI" sz="1050" dirty="0">
                          <a:effectLst/>
                        </a:rPr>
                        <a:t>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31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 (100</a:t>
                      </a:r>
                      <a:r>
                        <a:rPr lang="sl-SI" sz="1050" baseline="0" dirty="0">
                          <a:effectLst/>
                        </a:rPr>
                        <a:t> </a:t>
                      </a:r>
                      <a:r>
                        <a:rPr lang="sl-SI" sz="1050" dirty="0">
                          <a:effectLst/>
                        </a:rPr>
                        <a:t>%)</a:t>
                      </a: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100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 (100</a:t>
                      </a:r>
                      <a:r>
                        <a:rPr lang="sl-SI" sz="1050" baseline="0" dirty="0">
                          <a:effectLst/>
                        </a:rPr>
                        <a:t> </a:t>
                      </a:r>
                      <a:r>
                        <a:rPr lang="sl-SI" sz="1050" dirty="0">
                          <a:effectLst/>
                        </a:rPr>
                        <a:t>%)</a:t>
                      </a:r>
                      <a:endParaRPr lang="sl-SI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5875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64940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7B7EFD05-5F12-420E-8AEF-74D5EF9D5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</p:grpSpPr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6B6786B7-9BA0-488B-8C6B-1C5BB4E2A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ACF6C842-D596-43D3-B584-5672E0D33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6DF84F3E-35FA-497B-B6FA-F453E82F3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2846D7FA-E05C-448E-B156-F77C205A1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E269AD3A-E6B6-4322-A013-276CBC1B0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CEFB9F00-6239-4BF6-B439-D16231B24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74D1DDDB-FC85-40C5-9225-06312C451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E9217709-40C1-4F4A-AB69-8A693608A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ACCD26D6-BC97-43F5-B803-5838985FC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8136022F-2988-42E2-90E1-617D189F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03859925-85FA-4D69-A0AB-6F827E3B5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BAE65FC7-970A-4DCC-9FB4-CF0F7496A9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64F33C7-E158-4057-87E7-6F42AA6D0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157"/>
            <a:ext cx="1767505" cy="6853096"/>
            <a:chOff x="6627813" y="195610"/>
            <a:chExt cx="1952625" cy="5678141"/>
          </a:xfrm>
        </p:grpSpPr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26714E66-FCC0-42F6-B127-0F91203BC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28">
              <a:extLst>
                <a:ext uri="{FF2B5EF4-FFF2-40B4-BE49-F238E27FC236}">
                  <a16:creationId xmlns:a16="http://schemas.microsoft.com/office/drawing/2014/main" id="{7E0BD3C9-F0D9-4A53-87DF-71D17D328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DFA9FE4C-FCED-4A9A-9E43-358EB7501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E5D5BB28-15EC-4D32-9C05-C2206AF9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06210E9D-4080-4566-B32A-3A8BE356F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2">
              <a:extLst>
                <a:ext uri="{FF2B5EF4-FFF2-40B4-BE49-F238E27FC236}">
                  <a16:creationId xmlns:a16="http://schemas.microsoft.com/office/drawing/2014/main" id="{894D3505-0982-40B2-8131-1B6BFF273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3">
              <a:extLst>
                <a:ext uri="{FF2B5EF4-FFF2-40B4-BE49-F238E27FC236}">
                  <a16:creationId xmlns:a16="http://schemas.microsoft.com/office/drawing/2014/main" id="{11598CAB-0965-48D6-999C-91450C50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29E94126-468A-4060-BCBC-DC3806A46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2" name="Freeform 35">
              <a:extLst>
                <a:ext uri="{FF2B5EF4-FFF2-40B4-BE49-F238E27FC236}">
                  <a16:creationId xmlns:a16="http://schemas.microsoft.com/office/drawing/2014/main" id="{438F3422-C112-405B-B955-7B1690721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C99C65FC-23C1-4B1D-A385-29B46619D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53D192C3-5E79-4B85-98D0-8F6C681CD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5" name="Freeform 38">
              <a:extLst>
                <a:ext uri="{FF2B5EF4-FFF2-40B4-BE49-F238E27FC236}">
                  <a16:creationId xmlns:a16="http://schemas.microsoft.com/office/drawing/2014/main" id="{8709C0CF-D42A-4EE0-9C30-B0B72C69A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B8FE8EF1-7AF2-4864-A8DE-7EE3481D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76CB6AE4-A444-41E5-A744-47F048A15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25F129D9-8F3D-4302-AB5D-DE987A6B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F4A57F6-BEF1-4CA6-A0F1-3A01F6AB4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79799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05209" y="967417"/>
            <a:ext cx="2834152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sz="2000" dirty="0">
                <a:solidFill>
                  <a:srgbClr val="FEFFFF"/>
                </a:solidFill>
              </a:rPr>
              <a:t>STRATEŠKE PRIORITETE</a:t>
            </a:r>
            <a:br>
              <a:rPr lang="sl-SI" sz="2000" dirty="0">
                <a:solidFill>
                  <a:srgbClr val="FEFFFF"/>
                </a:solidFill>
              </a:rPr>
            </a:br>
            <a:r>
              <a:rPr lang="en-US" sz="2000" dirty="0">
                <a:solidFill>
                  <a:srgbClr val="FEFFFF"/>
                </a:solidFill>
              </a:rPr>
              <a:t>SKLADA ZA RAZVOJ NVO</a:t>
            </a:r>
          </a:p>
        </p:txBody>
      </p:sp>
      <p:sp>
        <p:nvSpPr>
          <p:cNvPr id="55" name="Freeform 5">
            <a:extLst>
              <a:ext uri="{FF2B5EF4-FFF2-40B4-BE49-F238E27FC236}">
                <a16:creationId xmlns:a16="http://schemas.microsoft.com/office/drawing/2014/main" id="{E3336A73-1C9B-4BAA-A893-AD3C79E66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4053016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4" name="Raven povezovalnik 13">
            <a:extLst>
              <a:ext uri="{FF2B5EF4-FFF2-40B4-BE49-F238E27FC236}">
                <a16:creationId xmlns:a16="http://schemas.microsoft.com/office/drawing/2014/main" id="{74CB8374-15E4-4CD2-8F41-590206BA72A3}"/>
              </a:ext>
            </a:extLst>
          </p:cNvPr>
          <p:cNvCxnSpPr>
            <a:cxnSpLocks/>
          </p:cNvCxnSpPr>
          <p:nvPr/>
        </p:nvCxnSpPr>
        <p:spPr>
          <a:xfrm>
            <a:off x="3631820" y="2575043"/>
            <a:ext cx="1037139" cy="4664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Pravokotnik 45">
            <a:extLst>
              <a:ext uri="{FF2B5EF4-FFF2-40B4-BE49-F238E27FC236}">
                <a16:creationId xmlns:a16="http://schemas.microsoft.com/office/drawing/2014/main" id="{2CF914DF-1FDC-4183-AFE1-5A4A0B9E1D5E}"/>
              </a:ext>
            </a:extLst>
          </p:cNvPr>
          <p:cNvSpPr/>
          <p:nvPr/>
        </p:nvSpPr>
        <p:spPr>
          <a:xfrm>
            <a:off x="3990527" y="1863790"/>
            <a:ext cx="4572000" cy="1456809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RAZVOJ INOVATIVNIH MODELOV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ZAGOTAVLJANJE LASTNE UDELEŽBE NA EU RAZPISIH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PODPORNO OKOLJE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010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7B7EFD05-5F12-420E-8AEF-74D5EF9D5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</p:grpSpPr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6B6786B7-9BA0-488B-8C6B-1C5BB4E2A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2">
              <a:extLst>
                <a:ext uri="{FF2B5EF4-FFF2-40B4-BE49-F238E27FC236}">
                  <a16:creationId xmlns:a16="http://schemas.microsoft.com/office/drawing/2014/main" id="{ACF6C842-D596-43D3-B584-5672E0D33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13">
              <a:extLst>
                <a:ext uri="{FF2B5EF4-FFF2-40B4-BE49-F238E27FC236}">
                  <a16:creationId xmlns:a16="http://schemas.microsoft.com/office/drawing/2014/main" id="{6DF84F3E-35FA-497B-B6FA-F453E82F3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4">
              <a:extLst>
                <a:ext uri="{FF2B5EF4-FFF2-40B4-BE49-F238E27FC236}">
                  <a16:creationId xmlns:a16="http://schemas.microsoft.com/office/drawing/2014/main" id="{2846D7FA-E05C-448E-B156-F77C205A1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E269AD3A-E6B6-4322-A013-276CBC1B0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id="{CEFB9F00-6239-4BF6-B439-D16231B24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7">
              <a:extLst>
                <a:ext uri="{FF2B5EF4-FFF2-40B4-BE49-F238E27FC236}">
                  <a16:creationId xmlns:a16="http://schemas.microsoft.com/office/drawing/2014/main" id="{74D1DDDB-FC85-40C5-9225-06312C451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8">
              <a:extLst>
                <a:ext uri="{FF2B5EF4-FFF2-40B4-BE49-F238E27FC236}">
                  <a16:creationId xmlns:a16="http://schemas.microsoft.com/office/drawing/2014/main" id="{E9217709-40C1-4F4A-AB69-8A693608A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ACCD26D6-BC97-43F5-B803-5838985FC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8136022F-2988-42E2-90E1-617D189F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03859925-85FA-4D69-A0AB-6F827E3B5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id="{BAE65FC7-970A-4DCC-9FB4-CF0F7496A9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64F33C7-E158-4057-87E7-6F42AA6D0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157"/>
            <a:ext cx="1767505" cy="6853096"/>
            <a:chOff x="6627813" y="195610"/>
            <a:chExt cx="1952625" cy="5678141"/>
          </a:xfrm>
        </p:grpSpPr>
        <p:sp>
          <p:nvSpPr>
            <p:cNvPr id="36" name="Freeform 27">
              <a:extLst>
                <a:ext uri="{FF2B5EF4-FFF2-40B4-BE49-F238E27FC236}">
                  <a16:creationId xmlns:a16="http://schemas.microsoft.com/office/drawing/2014/main" id="{26714E66-FCC0-42F6-B127-0F91203BC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28">
              <a:extLst>
                <a:ext uri="{FF2B5EF4-FFF2-40B4-BE49-F238E27FC236}">
                  <a16:creationId xmlns:a16="http://schemas.microsoft.com/office/drawing/2014/main" id="{7E0BD3C9-F0D9-4A53-87DF-71D17D328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29">
              <a:extLst>
                <a:ext uri="{FF2B5EF4-FFF2-40B4-BE49-F238E27FC236}">
                  <a16:creationId xmlns:a16="http://schemas.microsoft.com/office/drawing/2014/main" id="{DFA9FE4C-FCED-4A9A-9E43-358EB7501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0">
              <a:extLst>
                <a:ext uri="{FF2B5EF4-FFF2-40B4-BE49-F238E27FC236}">
                  <a16:creationId xmlns:a16="http://schemas.microsoft.com/office/drawing/2014/main" id="{E5D5BB28-15EC-4D32-9C05-C2206AF9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06210E9D-4080-4566-B32A-3A8BE356F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1" name="Freeform 32">
              <a:extLst>
                <a:ext uri="{FF2B5EF4-FFF2-40B4-BE49-F238E27FC236}">
                  <a16:creationId xmlns:a16="http://schemas.microsoft.com/office/drawing/2014/main" id="{894D3505-0982-40B2-8131-1B6BFF273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2" name="Freeform 33">
              <a:extLst>
                <a:ext uri="{FF2B5EF4-FFF2-40B4-BE49-F238E27FC236}">
                  <a16:creationId xmlns:a16="http://schemas.microsoft.com/office/drawing/2014/main" id="{11598CAB-0965-48D6-999C-91450C50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3" name="Freeform 34">
              <a:extLst>
                <a:ext uri="{FF2B5EF4-FFF2-40B4-BE49-F238E27FC236}">
                  <a16:creationId xmlns:a16="http://schemas.microsoft.com/office/drawing/2014/main" id="{29E94126-468A-4060-BCBC-DC3806A46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4" name="Freeform 35">
              <a:extLst>
                <a:ext uri="{FF2B5EF4-FFF2-40B4-BE49-F238E27FC236}">
                  <a16:creationId xmlns:a16="http://schemas.microsoft.com/office/drawing/2014/main" id="{438F3422-C112-405B-B955-7B1690721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5" name="Freeform 36">
              <a:extLst>
                <a:ext uri="{FF2B5EF4-FFF2-40B4-BE49-F238E27FC236}">
                  <a16:creationId xmlns:a16="http://schemas.microsoft.com/office/drawing/2014/main" id="{C99C65FC-23C1-4B1D-A385-29B46619D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6" name="Freeform 37">
              <a:extLst>
                <a:ext uri="{FF2B5EF4-FFF2-40B4-BE49-F238E27FC236}">
                  <a16:creationId xmlns:a16="http://schemas.microsoft.com/office/drawing/2014/main" id="{53D192C3-5E79-4B85-98D0-8F6C681CD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7" name="Freeform 38">
              <a:extLst>
                <a:ext uri="{FF2B5EF4-FFF2-40B4-BE49-F238E27FC236}">
                  <a16:creationId xmlns:a16="http://schemas.microsoft.com/office/drawing/2014/main" id="{8709C0CF-D42A-4EE0-9C30-B0B72C69A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B8FE8EF1-7AF2-4864-A8DE-7EE3481D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Freeform 6">
            <a:extLst>
              <a:ext uri="{FF2B5EF4-FFF2-40B4-BE49-F238E27FC236}">
                <a16:creationId xmlns:a16="http://schemas.microsoft.com/office/drawing/2014/main" id="{76CB6AE4-A444-41E5-A744-47F048A15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25F129D9-8F3D-4302-AB5D-DE987A6B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F4A57F6-BEF1-4CA6-A0F1-3A01F6AB4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79799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05209" y="967417"/>
            <a:ext cx="2834152" cy="3943250"/>
          </a:xfr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sl-SI" sz="2000" dirty="0">
                <a:solidFill>
                  <a:srgbClr val="FEFFFF"/>
                </a:solidFill>
              </a:rPr>
              <a:t>HVALA ZA POZORNOST!</a:t>
            </a:r>
            <a:endParaRPr lang="en-US" sz="2000" dirty="0">
              <a:solidFill>
                <a:srgbClr val="FEFFFF"/>
              </a:solidFill>
            </a:endParaRPr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E3336A73-1C9B-4BAA-A893-AD3C79E66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4053016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4" name="Raven povezovalnik 13">
            <a:extLst>
              <a:ext uri="{FF2B5EF4-FFF2-40B4-BE49-F238E27FC236}">
                <a16:creationId xmlns:a16="http://schemas.microsoft.com/office/drawing/2014/main" id="{74CB8374-15E4-4CD2-8F41-590206BA72A3}"/>
              </a:ext>
            </a:extLst>
          </p:cNvPr>
          <p:cNvCxnSpPr>
            <a:cxnSpLocks/>
          </p:cNvCxnSpPr>
          <p:nvPr/>
        </p:nvCxnSpPr>
        <p:spPr>
          <a:xfrm>
            <a:off x="3631820" y="2575043"/>
            <a:ext cx="1037139" cy="4664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2" name="Slika 51">
            <a:extLst>
              <a:ext uri="{FF2B5EF4-FFF2-40B4-BE49-F238E27FC236}">
                <a16:creationId xmlns:a16="http://schemas.microsoft.com/office/drawing/2014/main" id="{D81694E2-78C1-4933-A495-72F524387233}"/>
              </a:ext>
            </a:extLst>
          </p:cNvPr>
          <p:cNvPicPr/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239139" y="1026328"/>
            <a:ext cx="4637902" cy="4746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2814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7B7EFD05-5F12-420E-8AEF-74D5EF9D5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</p:grpSpPr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6B6786B7-9BA0-488B-8C6B-1C5BB4E2A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2">
              <a:extLst>
                <a:ext uri="{FF2B5EF4-FFF2-40B4-BE49-F238E27FC236}">
                  <a16:creationId xmlns:a16="http://schemas.microsoft.com/office/drawing/2014/main" id="{ACF6C842-D596-43D3-B584-5672E0D33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13">
              <a:extLst>
                <a:ext uri="{FF2B5EF4-FFF2-40B4-BE49-F238E27FC236}">
                  <a16:creationId xmlns:a16="http://schemas.microsoft.com/office/drawing/2014/main" id="{6DF84F3E-35FA-497B-B6FA-F453E82F3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4">
              <a:extLst>
                <a:ext uri="{FF2B5EF4-FFF2-40B4-BE49-F238E27FC236}">
                  <a16:creationId xmlns:a16="http://schemas.microsoft.com/office/drawing/2014/main" id="{2846D7FA-E05C-448E-B156-F77C205A1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E269AD3A-E6B6-4322-A013-276CBC1B0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id="{CEFB9F00-6239-4BF6-B439-D16231B24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7">
              <a:extLst>
                <a:ext uri="{FF2B5EF4-FFF2-40B4-BE49-F238E27FC236}">
                  <a16:creationId xmlns:a16="http://schemas.microsoft.com/office/drawing/2014/main" id="{74D1DDDB-FC85-40C5-9225-06312C451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8">
              <a:extLst>
                <a:ext uri="{FF2B5EF4-FFF2-40B4-BE49-F238E27FC236}">
                  <a16:creationId xmlns:a16="http://schemas.microsoft.com/office/drawing/2014/main" id="{E9217709-40C1-4F4A-AB69-8A693608A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ACCD26D6-BC97-43F5-B803-5838985FC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8136022F-2988-42E2-90E1-617D189F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03859925-85FA-4D69-A0AB-6F827E3B5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id="{BAE65FC7-970A-4DCC-9FB4-CF0F7496A9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64F33C7-E158-4057-87E7-6F42AA6D0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157"/>
            <a:ext cx="1767505" cy="6853096"/>
            <a:chOff x="6627813" y="195610"/>
            <a:chExt cx="1952625" cy="5678141"/>
          </a:xfrm>
        </p:grpSpPr>
        <p:sp>
          <p:nvSpPr>
            <p:cNvPr id="36" name="Freeform 27">
              <a:extLst>
                <a:ext uri="{FF2B5EF4-FFF2-40B4-BE49-F238E27FC236}">
                  <a16:creationId xmlns:a16="http://schemas.microsoft.com/office/drawing/2014/main" id="{26714E66-FCC0-42F6-B127-0F91203BC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28">
              <a:extLst>
                <a:ext uri="{FF2B5EF4-FFF2-40B4-BE49-F238E27FC236}">
                  <a16:creationId xmlns:a16="http://schemas.microsoft.com/office/drawing/2014/main" id="{7E0BD3C9-F0D9-4A53-87DF-71D17D328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29">
              <a:extLst>
                <a:ext uri="{FF2B5EF4-FFF2-40B4-BE49-F238E27FC236}">
                  <a16:creationId xmlns:a16="http://schemas.microsoft.com/office/drawing/2014/main" id="{DFA9FE4C-FCED-4A9A-9E43-358EB7501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0">
              <a:extLst>
                <a:ext uri="{FF2B5EF4-FFF2-40B4-BE49-F238E27FC236}">
                  <a16:creationId xmlns:a16="http://schemas.microsoft.com/office/drawing/2014/main" id="{E5D5BB28-15EC-4D32-9C05-C2206AF9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06210E9D-4080-4566-B32A-3A8BE356F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1" name="Freeform 32">
              <a:extLst>
                <a:ext uri="{FF2B5EF4-FFF2-40B4-BE49-F238E27FC236}">
                  <a16:creationId xmlns:a16="http://schemas.microsoft.com/office/drawing/2014/main" id="{894D3505-0982-40B2-8131-1B6BFF273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2" name="Freeform 33">
              <a:extLst>
                <a:ext uri="{FF2B5EF4-FFF2-40B4-BE49-F238E27FC236}">
                  <a16:creationId xmlns:a16="http://schemas.microsoft.com/office/drawing/2014/main" id="{11598CAB-0965-48D6-999C-91450C50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3" name="Freeform 34">
              <a:extLst>
                <a:ext uri="{FF2B5EF4-FFF2-40B4-BE49-F238E27FC236}">
                  <a16:creationId xmlns:a16="http://schemas.microsoft.com/office/drawing/2014/main" id="{29E94126-468A-4060-BCBC-DC3806A46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4" name="Freeform 35">
              <a:extLst>
                <a:ext uri="{FF2B5EF4-FFF2-40B4-BE49-F238E27FC236}">
                  <a16:creationId xmlns:a16="http://schemas.microsoft.com/office/drawing/2014/main" id="{438F3422-C112-405B-B955-7B1690721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5" name="Freeform 36">
              <a:extLst>
                <a:ext uri="{FF2B5EF4-FFF2-40B4-BE49-F238E27FC236}">
                  <a16:creationId xmlns:a16="http://schemas.microsoft.com/office/drawing/2014/main" id="{C99C65FC-23C1-4B1D-A385-29B46619D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6" name="Freeform 37">
              <a:extLst>
                <a:ext uri="{FF2B5EF4-FFF2-40B4-BE49-F238E27FC236}">
                  <a16:creationId xmlns:a16="http://schemas.microsoft.com/office/drawing/2014/main" id="{53D192C3-5E79-4B85-98D0-8F6C681CD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7" name="Freeform 38">
              <a:extLst>
                <a:ext uri="{FF2B5EF4-FFF2-40B4-BE49-F238E27FC236}">
                  <a16:creationId xmlns:a16="http://schemas.microsoft.com/office/drawing/2014/main" id="{8709C0CF-D42A-4EE0-9C30-B0B72C69A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B8FE8EF1-7AF2-4864-A8DE-7EE3481D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Freeform 6">
            <a:extLst>
              <a:ext uri="{FF2B5EF4-FFF2-40B4-BE49-F238E27FC236}">
                <a16:creationId xmlns:a16="http://schemas.microsoft.com/office/drawing/2014/main" id="{76CB6AE4-A444-41E5-A744-47F048A15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25F129D9-8F3D-4302-AB5D-DE987A6B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F4A57F6-BEF1-4CA6-A0F1-3A01F6AB4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79799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05209" y="967417"/>
            <a:ext cx="2834152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sz="2500" dirty="0">
                <a:solidFill>
                  <a:srgbClr val="FEFFFF"/>
                </a:solidFill>
              </a:rPr>
              <a:t>DNEVNI RED</a:t>
            </a:r>
            <a:endParaRPr lang="en-US" sz="2500" dirty="0">
              <a:solidFill>
                <a:srgbClr val="FEFFFF"/>
              </a:solidFill>
            </a:endParaRPr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E3336A73-1C9B-4BAA-A893-AD3C79E66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4053016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4" name="Raven povezovalnik 13">
            <a:extLst>
              <a:ext uri="{FF2B5EF4-FFF2-40B4-BE49-F238E27FC236}">
                <a16:creationId xmlns:a16="http://schemas.microsoft.com/office/drawing/2014/main" id="{74CB8374-15E4-4CD2-8F41-590206BA72A3}"/>
              </a:ext>
            </a:extLst>
          </p:cNvPr>
          <p:cNvCxnSpPr>
            <a:cxnSpLocks/>
          </p:cNvCxnSpPr>
          <p:nvPr/>
        </p:nvCxnSpPr>
        <p:spPr>
          <a:xfrm>
            <a:off x="3631820" y="2575043"/>
            <a:ext cx="1037139" cy="4664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ravokotnik 47">
            <a:extLst>
              <a:ext uri="{FF2B5EF4-FFF2-40B4-BE49-F238E27FC236}">
                <a16:creationId xmlns:a16="http://schemas.microsoft.com/office/drawing/2014/main" id="{F689430D-C644-4444-95FA-184475060A09}"/>
              </a:ext>
            </a:extLst>
          </p:cNvPr>
          <p:cNvSpPr/>
          <p:nvPr/>
        </p:nvSpPr>
        <p:spPr>
          <a:xfrm>
            <a:off x="3990527" y="1863790"/>
            <a:ext cx="4572000" cy="32265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Pozdrav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ministra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javno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upravo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342900" lvl="0" indent="-3429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Potrditev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zapisnika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1.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seje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Seznanitev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z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odstopom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članice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Simone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Stegne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lvl="0" indent="-3429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Poročilo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izvajanju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Strategije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NVO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posameznih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resorjih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342900" lvl="0" indent="-3429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Rezultati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financiranja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in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strateške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prioritete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Sklada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za NVO</a:t>
            </a:r>
          </a:p>
          <a:p>
            <a:pPr marL="342900" lvl="0" indent="-342900">
              <a:spcBef>
                <a:spcPts val="1000"/>
              </a:spcBef>
              <a:buClr>
                <a:schemeClr val="accent1"/>
              </a:buClr>
              <a:buFont typeface="Wingdings 3" charset="2"/>
              <a:buChar char=""/>
            </a:pP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Razno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089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>
            <a:extLst>
              <a:ext uri="{FF2B5EF4-FFF2-40B4-BE49-F238E27FC236}">
                <a16:creationId xmlns:a16="http://schemas.microsoft.com/office/drawing/2014/main" id="{7B7EFD05-5F12-420E-8AEF-74D5EF9D5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</p:grpSpPr>
        <p:sp>
          <p:nvSpPr>
            <p:cNvPr id="22" name="Freeform 11">
              <a:extLst>
                <a:ext uri="{FF2B5EF4-FFF2-40B4-BE49-F238E27FC236}">
                  <a16:creationId xmlns:a16="http://schemas.microsoft.com/office/drawing/2014/main" id="{6B6786B7-9BA0-488B-8C6B-1C5BB4E2A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2">
              <a:extLst>
                <a:ext uri="{FF2B5EF4-FFF2-40B4-BE49-F238E27FC236}">
                  <a16:creationId xmlns:a16="http://schemas.microsoft.com/office/drawing/2014/main" id="{ACF6C842-D596-43D3-B584-5672E0D33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13">
              <a:extLst>
                <a:ext uri="{FF2B5EF4-FFF2-40B4-BE49-F238E27FC236}">
                  <a16:creationId xmlns:a16="http://schemas.microsoft.com/office/drawing/2014/main" id="{6DF84F3E-35FA-497B-B6FA-F453E82F3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4">
              <a:extLst>
                <a:ext uri="{FF2B5EF4-FFF2-40B4-BE49-F238E27FC236}">
                  <a16:creationId xmlns:a16="http://schemas.microsoft.com/office/drawing/2014/main" id="{2846D7FA-E05C-448E-B156-F77C205A1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5">
              <a:extLst>
                <a:ext uri="{FF2B5EF4-FFF2-40B4-BE49-F238E27FC236}">
                  <a16:creationId xmlns:a16="http://schemas.microsoft.com/office/drawing/2014/main" id="{E269AD3A-E6B6-4322-A013-276CBC1B0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6">
              <a:extLst>
                <a:ext uri="{FF2B5EF4-FFF2-40B4-BE49-F238E27FC236}">
                  <a16:creationId xmlns:a16="http://schemas.microsoft.com/office/drawing/2014/main" id="{CEFB9F00-6239-4BF6-B439-D16231B24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7">
              <a:extLst>
                <a:ext uri="{FF2B5EF4-FFF2-40B4-BE49-F238E27FC236}">
                  <a16:creationId xmlns:a16="http://schemas.microsoft.com/office/drawing/2014/main" id="{74D1DDDB-FC85-40C5-9225-06312C451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8">
              <a:extLst>
                <a:ext uri="{FF2B5EF4-FFF2-40B4-BE49-F238E27FC236}">
                  <a16:creationId xmlns:a16="http://schemas.microsoft.com/office/drawing/2014/main" id="{E9217709-40C1-4F4A-AB69-8A693608A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9">
              <a:extLst>
                <a:ext uri="{FF2B5EF4-FFF2-40B4-BE49-F238E27FC236}">
                  <a16:creationId xmlns:a16="http://schemas.microsoft.com/office/drawing/2014/main" id="{ACCD26D6-BC97-43F5-B803-5838985FC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20">
              <a:extLst>
                <a:ext uri="{FF2B5EF4-FFF2-40B4-BE49-F238E27FC236}">
                  <a16:creationId xmlns:a16="http://schemas.microsoft.com/office/drawing/2014/main" id="{8136022F-2988-42E2-90E1-617D189F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21">
              <a:extLst>
                <a:ext uri="{FF2B5EF4-FFF2-40B4-BE49-F238E27FC236}">
                  <a16:creationId xmlns:a16="http://schemas.microsoft.com/office/drawing/2014/main" id="{03859925-85FA-4D69-A0AB-6F827E3B5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2">
              <a:extLst>
                <a:ext uri="{FF2B5EF4-FFF2-40B4-BE49-F238E27FC236}">
                  <a16:creationId xmlns:a16="http://schemas.microsoft.com/office/drawing/2014/main" id="{BAE65FC7-970A-4DCC-9FB4-CF0F7496A9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64F33C7-E158-4057-87E7-6F42AA6D0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157"/>
            <a:ext cx="1767505" cy="6853096"/>
            <a:chOff x="6627813" y="195610"/>
            <a:chExt cx="1952625" cy="5678141"/>
          </a:xfrm>
        </p:grpSpPr>
        <p:sp>
          <p:nvSpPr>
            <p:cNvPr id="36" name="Freeform 27">
              <a:extLst>
                <a:ext uri="{FF2B5EF4-FFF2-40B4-BE49-F238E27FC236}">
                  <a16:creationId xmlns:a16="http://schemas.microsoft.com/office/drawing/2014/main" id="{26714E66-FCC0-42F6-B127-0F91203BC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28">
              <a:extLst>
                <a:ext uri="{FF2B5EF4-FFF2-40B4-BE49-F238E27FC236}">
                  <a16:creationId xmlns:a16="http://schemas.microsoft.com/office/drawing/2014/main" id="{7E0BD3C9-F0D9-4A53-87DF-71D17D328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29">
              <a:extLst>
                <a:ext uri="{FF2B5EF4-FFF2-40B4-BE49-F238E27FC236}">
                  <a16:creationId xmlns:a16="http://schemas.microsoft.com/office/drawing/2014/main" id="{DFA9FE4C-FCED-4A9A-9E43-358EB7501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0">
              <a:extLst>
                <a:ext uri="{FF2B5EF4-FFF2-40B4-BE49-F238E27FC236}">
                  <a16:creationId xmlns:a16="http://schemas.microsoft.com/office/drawing/2014/main" id="{E5D5BB28-15EC-4D32-9C05-C2206AF9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06210E9D-4080-4566-B32A-3A8BE356F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1" name="Freeform 32">
              <a:extLst>
                <a:ext uri="{FF2B5EF4-FFF2-40B4-BE49-F238E27FC236}">
                  <a16:creationId xmlns:a16="http://schemas.microsoft.com/office/drawing/2014/main" id="{894D3505-0982-40B2-8131-1B6BFF273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2" name="Freeform 33">
              <a:extLst>
                <a:ext uri="{FF2B5EF4-FFF2-40B4-BE49-F238E27FC236}">
                  <a16:creationId xmlns:a16="http://schemas.microsoft.com/office/drawing/2014/main" id="{11598CAB-0965-48D6-999C-91450C50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3" name="Freeform 34">
              <a:extLst>
                <a:ext uri="{FF2B5EF4-FFF2-40B4-BE49-F238E27FC236}">
                  <a16:creationId xmlns:a16="http://schemas.microsoft.com/office/drawing/2014/main" id="{29E94126-468A-4060-BCBC-DC3806A46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4" name="Freeform 35">
              <a:extLst>
                <a:ext uri="{FF2B5EF4-FFF2-40B4-BE49-F238E27FC236}">
                  <a16:creationId xmlns:a16="http://schemas.microsoft.com/office/drawing/2014/main" id="{438F3422-C112-405B-B955-7B1690721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5" name="Freeform 36">
              <a:extLst>
                <a:ext uri="{FF2B5EF4-FFF2-40B4-BE49-F238E27FC236}">
                  <a16:creationId xmlns:a16="http://schemas.microsoft.com/office/drawing/2014/main" id="{C99C65FC-23C1-4B1D-A385-29B46619D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6" name="Freeform 37">
              <a:extLst>
                <a:ext uri="{FF2B5EF4-FFF2-40B4-BE49-F238E27FC236}">
                  <a16:creationId xmlns:a16="http://schemas.microsoft.com/office/drawing/2014/main" id="{53D192C3-5E79-4B85-98D0-8F6C681CD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7" name="Freeform 38">
              <a:extLst>
                <a:ext uri="{FF2B5EF4-FFF2-40B4-BE49-F238E27FC236}">
                  <a16:creationId xmlns:a16="http://schemas.microsoft.com/office/drawing/2014/main" id="{8709C0CF-D42A-4EE0-9C30-B0B72C69A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9" name="Rectangle 48">
            <a:extLst>
              <a:ext uri="{FF2B5EF4-FFF2-40B4-BE49-F238E27FC236}">
                <a16:creationId xmlns:a16="http://schemas.microsoft.com/office/drawing/2014/main" id="{B8FE8EF1-7AF2-4864-A8DE-7EE3481D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51" name="Freeform 6">
            <a:extLst>
              <a:ext uri="{FF2B5EF4-FFF2-40B4-BE49-F238E27FC236}">
                <a16:creationId xmlns:a16="http://schemas.microsoft.com/office/drawing/2014/main" id="{76CB6AE4-A444-41E5-A744-47F048A15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53" name="Rectangle 52">
            <a:extLst>
              <a:ext uri="{FF2B5EF4-FFF2-40B4-BE49-F238E27FC236}">
                <a16:creationId xmlns:a16="http://schemas.microsoft.com/office/drawing/2014/main" id="{25F129D9-8F3D-4302-AB5D-DE987A6B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F4A57F6-BEF1-4CA6-A0F1-3A01F6AB4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79799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05209" y="967417"/>
            <a:ext cx="2834152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000" dirty="0">
                <a:solidFill>
                  <a:srgbClr val="FEFFFF"/>
                </a:solidFill>
              </a:rPr>
              <a:t>STRATEGIJA RAZVOJA NVO IN PROSTOVOLJSTVA</a:t>
            </a:r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E3336A73-1C9B-4BAA-A893-AD3C79E66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4053016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4" name="Raven povezovalnik 13">
            <a:extLst>
              <a:ext uri="{FF2B5EF4-FFF2-40B4-BE49-F238E27FC236}">
                <a16:creationId xmlns:a16="http://schemas.microsoft.com/office/drawing/2014/main" id="{74CB8374-15E4-4CD2-8F41-590206BA72A3}"/>
              </a:ext>
            </a:extLst>
          </p:cNvPr>
          <p:cNvCxnSpPr>
            <a:cxnSpLocks/>
          </p:cNvCxnSpPr>
          <p:nvPr/>
        </p:nvCxnSpPr>
        <p:spPr>
          <a:xfrm>
            <a:off x="3631820" y="2575043"/>
            <a:ext cx="1037139" cy="4664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ravokotnik 47">
            <a:extLst>
              <a:ext uri="{FF2B5EF4-FFF2-40B4-BE49-F238E27FC236}">
                <a16:creationId xmlns:a16="http://schemas.microsoft.com/office/drawing/2014/main" id="{F689430D-C644-4444-95FA-184475060A09}"/>
              </a:ext>
            </a:extLst>
          </p:cNvPr>
          <p:cNvSpPr/>
          <p:nvPr/>
        </p:nvSpPr>
        <p:spPr>
          <a:xfrm>
            <a:off x="4003394" y="767879"/>
            <a:ext cx="4572000" cy="43345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Vzpostaviti spodbudno podporno okolje za delovanje in razvoj NVO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Vzpostaviti dolgoročno financiranje NVO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Okrepiti vlogo NVO pri načrtovanju in izvajanju javnih politik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Okrepiti sodelovanje NVO in gospodarstva ter </a:t>
            </a:r>
            <a:r>
              <a:rPr lang="sl-SI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čezsektorska</a:t>
            </a: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partnerstva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Spodbujati preglednost, integriteto in odgovornost NVO</a:t>
            </a:r>
          </a:p>
          <a:p>
            <a:pPr marL="342900" indent="-342900">
              <a:spcBef>
                <a:spcPts val="1000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sl-SI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Spodbujati solidarnost in kakovostno prostovoljstvo</a:t>
            </a:r>
          </a:p>
        </p:txBody>
      </p:sp>
    </p:spTree>
    <p:extLst>
      <p:ext uri="{BB962C8B-B14F-4D97-AF65-F5344CB8AC3E}">
        <p14:creationId xmlns:p14="http://schemas.microsoft.com/office/powerpoint/2010/main" val="1381435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roup 56">
            <a:extLst>
              <a:ext uri="{FF2B5EF4-FFF2-40B4-BE49-F238E27FC236}">
                <a16:creationId xmlns:a16="http://schemas.microsoft.com/office/drawing/2014/main" id="{7B7EFD05-5F12-420E-8AEF-74D5EF9D5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</p:grpSpPr>
        <p:sp>
          <p:nvSpPr>
            <p:cNvPr id="58" name="Freeform 11">
              <a:extLst>
                <a:ext uri="{FF2B5EF4-FFF2-40B4-BE49-F238E27FC236}">
                  <a16:creationId xmlns:a16="http://schemas.microsoft.com/office/drawing/2014/main" id="{6B6786B7-9BA0-488B-8C6B-1C5BB4E2A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59" name="Freeform 12">
              <a:extLst>
                <a:ext uri="{FF2B5EF4-FFF2-40B4-BE49-F238E27FC236}">
                  <a16:creationId xmlns:a16="http://schemas.microsoft.com/office/drawing/2014/main" id="{ACF6C842-D596-43D3-B584-5672E0D33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0" name="Freeform 13">
              <a:extLst>
                <a:ext uri="{FF2B5EF4-FFF2-40B4-BE49-F238E27FC236}">
                  <a16:creationId xmlns:a16="http://schemas.microsoft.com/office/drawing/2014/main" id="{6DF84F3E-35FA-497B-B6FA-F453E82F3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1" name="Freeform 14">
              <a:extLst>
                <a:ext uri="{FF2B5EF4-FFF2-40B4-BE49-F238E27FC236}">
                  <a16:creationId xmlns:a16="http://schemas.microsoft.com/office/drawing/2014/main" id="{2846D7FA-E05C-448E-B156-F77C205A1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2" name="Freeform 15">
              <a:extLst>
                <a:ext uri="{FF2B5EF4-FFF2-40B4-BE49-F238E27FC236}">
                  <a16:creationId xmlns:a16="http://schemas.microsoft.com/office/drawing/2014/main" id="{E269AD3A-E6B6-4322-A013-276CBC1B0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3" name="Freeform 16">
              <a:extLst>
                <a:ext uri="{FF2B5EF4-FFF2-40B4-BE49-F238E27FC236}">
                  <a16:creationId xmlns:a16="http://schemas.microsoft.com/office/drawing/2014/main" id="{CEFB9F00-6239-4BF6-B439-D16231B24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4" name="Freeform 17">
              <a:extLst>
                <a:ext uri="{FF2B5EF4-FFF2-40B4-BE49-F238E27FC236}">
                  <a16:creationId xmlns:a16="http://schemas.microsoft.com/office/drawing/2014/main" id="{74D1DDDB-FC85-40C5-9225-06312C451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5" name="Freeform 18">
              <a:extLst>
                <a:ext uri="{FF2B5EF4-FFF2-40B4-BE49-F238E27FC236}">
                  <a16:creationId xmlns:a16="http://schemas.microsoft.com/office/drawing/2014/main" id="{E9217709-40C1-4F4A-AB69-8A693608A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6" name="Freeform 19">
              <a:extLst>
                <a:ext uri="{FF2B5EF4-FFF2-40B4-BE49-F238E27FC236}">
                  <a16:creationId xmlns:a16="http://schemas.microsoft.com/office/drawing/2014/main" id="{ACCD26D6-BC97-43F5-B803-5838985FC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7" name="Freeform 20">
              <a:extLst>
                <a:ext uri="{FF2B5EF4-FFF2-40B4-BE49-F238E27FC236}">
                  <a16:creationId xmlns:a16="http://schemas.microsoft.com/office/drawing/2014/main" id="{8136022F-2988-42E2-90E1-617D189F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8" name="Freeform 21">
              <a:extLst>
                <a:ext uri="{FF2B5EF4-FFF2-40B4-BE49-F238E27FC236}">
                  <a16:creationId xmlns:a16="http://schemas.microsoft.com/office/drawing/2014/main" id="{03859925-85FA-4D69-A0AB-6F827E3B5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9" name="Freeform 22">
              <a:extLst>
                <a:ext uri="{FF2B5EF4-FFF2-40B4-BE49-F238E27FC236}">
                  <a16:creationId xmlns:a16="http://schemas.microsoft.com/office/drawing/2014/main" id="{BAE65FC7-970A-4DCC-9FB4-CF0F7496A9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B64F33C7-E158-4057-87E7-6F42AA6D0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157"/>
            <a:ext cx="1767505" cy="6853096"/>
            <a:chOff x="6627813" y="195610"/>
            <a:chExt cx="1952625" cy="5678141"/>
          </a:xfrm>
        </p:grpSpPr>
        <p:sp>
          <p:nvSpPr>
            <p:cNvPr id="72" name="Freeform 27">
              <a:extLst>
                <a:ext uri="{FF2B5EF4-FFF2-40B4-BE49-F238E27FC236}">
                  <a16:creationId xmlns:a16="http://schemas.microsoft.com/office/drawing/2014/main" id="{26714E66-FCC0-42F6-B127-0F91203BC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3" name="Freeform 28">
              <a:extLst>
                <a:ext uri="{FF2B5EF4-FFF2-40B4-BE49-F238E27FC236}">
                  <a16:creationId xmlns:a16="http://schemas.microsoft.com/office/drawing/2014/main" id="{7E0BD3C9-F0D9-4A53-87DF-71D17D328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4" name="Freeform 29">
              <a:extLst>
                <a:ext uri="{FF2B5EF4-FFF2-40B4-BE49-F238E27FC236}">
                  <a16:creationId xmlns:a16="http://schemas.microsoft.com/office/drawing/2014/main" id="{DFA9FE4C-FCED-4A9A-9E43-358EB7501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5" name="Freeform 30">
              <a:extLst>
                <a:ext uri="{FF2B5EF4-FFF2-40B4-BE49-F238E27FC236}">
                  <a16:creationId xmlns:a16="http://schemas.microsoft.com/office/drawing/2014/main" id="{E5D5BB28-15EC-4D32-9C05-C2206AF9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6" name="Freeform 31">
              <a:extLst>
                <a:ext uri="{FF2B5EF4-FFF2-40B4-BE49-F238E27FC236}">
                  <a16:creationId xmlns:a16="http://schemas.microsoft.com/office/drawing/2014/main" id="{06210E9D-4080-4566-B32A-3A8BE356F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7" name="Freeform 32">
              <a:extLst>
                <a:ext uri="{FF2B5EF4-FFF2-40B4-BE49-F238E27FC236}">
                  <a16:creationId xmlns:a16="http://schemas.microsoft.com/office/drawing/2014/main" id="{894D3505-0982-40B2-8131-1B6BFF273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8" name="Freeform 33">
              <a:extLst>
                <a:ext uri="{FF2B5EF4-FFF2-40B4-BE49-F238E27FC236}">
                  <a16:creationId xmlns:a16="http://schemas.microsoft.com/office/drawing/2014/main" id="{11598CAB-0965-48D6-999C-91450C50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9" name="Freeform 34">
              <a:extLst>
                <a:ext uri="{FF2B5EF4-FFF2-40B4-BE49-F238E27FC236}">
                  <a16:creationId xmlns:a16="http://schemas.microsoft.com/office/drawing/2014/main" id="{29E94126-468A-4060-BCBC-DC3806A46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0" name="Freeform 35">
              <a:extLst>
                <a:ext uri="{FF2B5EF4-FFF2-40B4-BE49-F238E27FC236}">
                  <a16:creationId xmlns:a16="http://schemas.microsoft.com/office/drawing/2014/main" id="{438F3422-C112-405B-B955-7B1690721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1" name="Freeform 36">
              <a:extLst>
                <a:ext uri="{FF2B5EF4-FFF2-40B4-BE49-F238E27FC236}">
                  <a16:creationId xmlns:a16="http://schemas.microsoft.com/office/drawing/2014/main" id="{C99C65FC-23C1-4B1D-A385-29B46619D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2" name="Freeform 37">
              <a:extLst>
                <a:ext uri="{FF2B5EF4-FFF2-40B4-BE49-F238E27FC236}">
                  <a16:creationId xmlns:a16="http://schemas.microsoft.com/office/drawing/2014/main" id="{53D192C3-5E79-4B85-98D0-8F6C681CD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3" name="Freeform 38">
              <a:extLst>
                <a:ext uri="{FF2B5EF4-FFF2-40B4-BE49-F238E27FC236}">
                  <a16:creationId xmlns:a16="http://schemas.microsoft.com/office/drawing/2014/main" id="{8709C0CF-D42A-4EE0-9C30-B0B72C69A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85" name="Rectangle 84">
            <a:extLst>
              <a:ext uri="{FF2B5EF4-FFF2-40B4-BE49-F238E27FC236}">
                <a16:creationId xmlns:a16="http://schemas.microsoft.com/office/drawing/2014/main" id="{B8FE8EF1-7AF2-4864-A8DE-7EE3481D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7" name="Freeform 6">
            <a:extLst>
              <a:ext uri="{FF2B5EF4-FFF2-40B4-BE49-F238E27FC236}">
                <a16:creationId xmlns:a16="http://schemas.microsoft.com/office/drawing/2014/main" id="{76CB6AE4-A444-41E5-A744-47F048A15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89" name="Rectangle 88">
            <a:extLst>
              <a:ext uri="{FF2B5EF4-FFF2-40B4-BE49-F238E27FC236}">
                <a16:creationId xmlns:a16="http://schemas.microsoft.com/office/drawing/2014/main" id="{25F129D9-8F3D-4302-AB5D-DE987A6B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1F4A57F6-BEF1-4CA6-A0F1-3A01F6AB4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79799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05209" y="967417"/>
            <a:ext cx="2834152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000" dirty="0">
                <a:solidFill>
                  <a:srgbClr val="FEFFFF"/>
                </a:solidFill>
              </a:rPr>
              <a:t>STRATEGIJA RAZVOJA NVO IN PROSTOVOLJSTVA</a:t>
            </a:r>
          </a:p>
        </p:txBody>
      </p:sp>
      <p:sp>
        <p:nvSpPr>
          <p:cNvPr id="93" name="Freeform 5">
            <a:extLst>
              <a:ext uri="{FF2B5EF4-FFF2-40B4-BE49-F238E27FC236}">
                <a16:creationId xmlns:a16="http://schemas.microsoft.com/office/drawing/2014/main" id="{E3336A73-1C9B-4BAA-A893-AD3C79E66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4053016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4" name="Raven povezovalnik 13">
            <a:extLst>
              <a:ext uri="{FF2B5EF4-FFF2-40B4-BE49-F238E27FC236}">
                <a16:creationId xmlns:a16="http://schemas.microsoft.com/office/drawing/2014/main" id="{74CB8374-15E4-4CD2-8F41-590206BA72A3}"/>
              </a:ext>
            </a:extLst>
          </p:cNvPr>
          <p:cNvCxnSpPr>
            <a:cxnSpLocks/>
          </p:cNvCxnSpPr>
          <p:nvPr/>
        </p:nvCxnSpPr>
        <p:spPr>
          <a:xfrm>
            <a:off x="3631820" y="2575043"/>
            <a:ext cx="1037139" cy="4664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Grafikon 51">
            <a:extLst>
              <a:ext uri="{FF2B5EF4-FFF2-40B4-BE49-F238E27FC236}">
                <a16:creationId xmlns:a16="http://schemas.microsoft.com/office/drawing/2014/main" id="{5A50584D-D9F0-41C7-88E6-903D2F42F2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38325499"/>
              </p:ext>
            </p:extLst>
          </p:nvPr>
        </p:nvGraphicFramePr>
        <p:xfrm>
          <a:off x="3579584" y="815926"/>
          <a:ext cx="5467979" cy="5428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00545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7B7EFD05-5F12-420E-8AEF-74D5EF9D5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</p:grpSpPr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6B6786B7-9BA0-488B-8C6B-1C5BB4E2A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ACF6C842-D596-43D3-B584-5672E0D33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6DF84F3E-35FA-497B-B6FA-F453E82F3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2846D7FA-E05C-448E-B156-F77C205A1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E269AD3A-E6B6-4322-A013-276CBC1B0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CEFB9F00-6239-4BF6-B439-D16231B24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74D1DDDB-FC85-40C5-9225-06312C451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E9217709-40C1-4F4A-AB69-8A693608A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ACCD26D6-BC97-43F5-B803-5838985FC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8136022F-2988-42E2-90E1-617D189F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03859925-85FA-4D69-A0AB-6F827E3B5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BAE65FC7-970A-4DCC-9FB4-CF0F7496A9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64F33C7-E158-4057-87E7-6F42AA6D0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157"/>
            <a:ext cx="1767505" cy="6853096"/>
            <a:chOff x="6627813" y="195610"/>
            <a:chExt cx="1952625" cy="5678141"/>
          </a:xfrm>
        </p:grpSpPr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26714E66-FCC0-42F6-B127-0F91203BC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28">
              <a:extLst>
                <a:ext uri="{FF2B5EF4-FFF2-40B4-BE49-F238E27FC236}">
                  <a16:creationId xmlns:a16="http://schemas.microsoft.com/office/drawing/2014/main" id="{7E0BD3C9-F0D9-4A53-87DF-71D17D328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DFA9FE4C-FCED-4A9A-9E43-358EB7501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E5D5BB28-15EC-4D32-9C05-C2206AF9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06210E9D-4080-4566-B32A-3A8BE356F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2">
              <a:extLst>
                <a:ext uri="{FF2B5EF4-FFF2-40B4-BE49-F238E27FC236}">
                  <a16:creationId xmlns:a16="http://schemas.microsoft.com/office/drawing/2014/main" id="{894D3505-0982-40B2-8131-1B6BFF273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3">
              <a:extLst>
                <a:ext uri="{FF2B5EF4-FFF2-40B4-BE49-F238E27FC236}">
                  <a16:creationId xmlns:a16="http://schemas.microsoft.com/office/drawing/2014/main" id="{11598CAB-0965-48D6-999C-91450C50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29E94126-468A-4060-BCBC-DC3806A46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2" name="Freeform 35">
              <a:extLst>
                <a:ext uri="{FF2B5EF4-FFF2-40B4-BE49-F238E27FC236}">
                  <a16:creationId xmlns:a16="http://schemas.microsoft.com/office/drawing/2014/main" id="{438F3422-C112-405B-B955-7B1690721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C99C65FC-23C1-4B1D-A385-29B46619D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53D192C3-5E79-4B85-98D0-8F6C681CD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5" name="Freeform 38">
              <a:extLst>
                <a:ext uri="{FF2B5EF4-FFF2-40B4-BE49-F238E27FC236}">
                  <a16:creationId xmlns:a16="http://schemas.microsoft.com/office/drawing/2014/main" id="{8709C0CF-D42A-4EE0-9C30-B0B72C69A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B8FE8EF1-7AF2-4864-A8DE-7EE3481D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76CB6AE4-A444-41E5-A744-47F048A15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25F129D9-8F3D-4302-AB5D-DE987A6B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F4A57F6-BEF1-4CA6-A0F1-3A01F6AB4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79799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05208" y="967417"/>
            <a:ext cx="2956969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sz="2000" dirty="0">
                <a:solidFill>
                  <a:srgbClr val="FEFFFF"/>
                </a:solidFill>
              </a:rPr>
              <a:t>REZULTATI SKLADA ZA NVO</a:t>
            </a:r>
            <a:endParaRPr lang="en-US" sz="2000" dirty="0">
              <a:solidFill>
                <a:srgbClr val="FEFFFF"/>
              </a:solidFill>
            </a:endParaRPr>
          </a:p>
        </p:txBody>
      </p:sp>
      <p:sp>
        <p:nvSpPr>
          <p:cNvPr id="55" name="Freeform 5">
            <a:extLst>
              <a:ext uri="{FF2B5EF4-FFF2-40B4-BE49-F238E27FC236}">
                <a16:creationId xmlns:a16="http://schemas.microsoft.com/office/drawing/2014/main" id="{E3336A73-1C9B-4BAA-A893-AD3C79E66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4053016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4" name="Raven povezovalnik 13">
            <a:extLst>
              <a:ext uri="{FF2B5EF4-FFF2-40B4-BE49-F238E27FC236}">
                <a16:creationId xmlns:a16="http://schemas.microsoft.com/office/drawing/2014/main" id="{74CB8374-15E4-4CD2-8F41-590206BA72A3}"/>
              </a:ext>
            </a:extLst>
          </p:cNvPr>
          <p:cNvCxnSpPr>
            <a:cxnSpLocks/>
          </p:cNvCxnSpPr>
          <p:nvPr/>
        </p:nvCxnSpPr>
        <p:spPr>
          <a:xfrm>
            <a:off x="3631820" y="2575043"/>
            <a:ext cx="1037139" cy="4664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A4EC626A-F136-4F16-9AE3-88E461A6B8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5644595"/>
              </p:ext>
            </p:extLst>
          </p:nvPr>
        </p:nvGraphicFramePr>
        <p:xfrm>
          <a:off x="3592693" y="1556307"/>
          <a:ext cx="5475836" cy="3354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22044">
                  <a:extLst>
                    <a:ext uri="{9D8B030D-6E8A-4147-A177-3AD203B41FA5}">
                      <a16:colId xmlns:a16="http://schemas.microsoft.com/office/drawing/2014/main" val="2695867577"/>
                    </a:ext>
                  </a:extLst>
                </a:gridCol>
                <a:gridCol w="1281506">
                  <a:extLst>
                    <a:ext uri="{9D8B030D-6E8A-4147-A177-3AD203B41FA5}">
                      <a16:colId xmlns:a16="http://schemas.microsoft.com/office/drawing/2014/main" val="320522549"/>
                    </a:ext>
                  </a:extLst>
                </a:gridCol>
                <a:gridCol w="1086143">
                  <a:extLst>
                    <a:ext uri="{9D8B030D-6E8A-4147-A177-3AD203B41FA5}">
                      <a16:colId xmlns:a16="http://schemas.microsoft.com/office/drawing/2014/main" val="1382757963"/>
                    </a:ext>
                  </a:extLst>
                </a:gridCol>
                <a:gridCol w="1086143">
                  <a:extLst>
                    <a:ext uri="{9D8B030D-6E8A-4147-A177-3AD203B41FA5}">
                      <a16:colId xmlns:a16="http://schemas.microsoft.com/office/drawing/2014/main" val="3942071118"/>
                    </a:ext>
                  </a:extLst>
                </a:gridCol>
              </a:tblGrid>
              <a:tr h="38530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sl-SI" sz="1200" dirty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r>
                        <a:rPr lang="sl-SI" sz="1200" dirty="0">
                          <a:effectLst/>
                        </a:rPr>
                        <a:t>JAVNI POZIV v številkah</a:t>
                      </a: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1200"/>
                        </a:spcAft>
                      </a:pPr>
                      <a:r>
                        <a:rPr lang="sl-SI" sz="1200" dirty="0">
                          <a:effectLst/>
                        </a:rPr>
                        <a:t> </a:t>
                      </a: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2018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>
                          <a:effectLst/>
                        </a:rPr>
                        <a:t>2019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>
                          <a:effectLst/>
                        </a:rPr>
                        <a:t>2020 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extLst>
                  <a:ext uri="{0D108BD9-81ED-4DB2-BD59-A6C34878D82A}">
                    <a16:rowId xmlns:a16="http://schemas.microsoft.com/office/drawing/2014/main" val="902602771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Št. upravičenih prijaviteljev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45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78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61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extLst>
                  <a:ext uri="{0D108BD9-81ED-4DB2-BD59-A6C34878D82A}">
                    <a16:rowId xmlns:a16="http://schemas.microsoft.com/office/drawing/2014/main" val="114240423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NVO vodilna organizacija 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16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27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25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extLst>
                  <a:ext uri="{0D108BD9-81ED-4DB2-BD59-A6C34878D82A}">
                    <a16:rowId xmlns:a16="http://schemas.microsoft.com/office/drawing/2014/main" val="2877795633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>
                          <a:effectLst/>
                        </a:rPr>
                        <a:t>Skupna vrednost pogodb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300"/>
                        </a:spcAft>
                      </a:pPr>
                      <a:r>
                        <a:rPr lang="sl-SI" sz="1200" dirty="0">
                          <a:effectLst/>
                        </a:rPr>
                        <a:t>46.960.055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300"/>
                        </a:spcAft>
                      </a:pPr>
                      <a:r>
                        <a:rPr lang="sl-SI" sz="1200" dirty="0">
                          <a:effectLst/>
                        </a:rPr>
                        <a:t>76.093.545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300"/>
                        </a:spcAft>
                      </a:pPr>
                      <a:r>
                        <a:rPr lang="sl-SI" sz="1200" dirty="0">
                          <a:effectLst/>
                        </a:rPr>
                        <a:t>61.906.413 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extLst>
                  <a:ext uri="{0D108BD9-81ED-4DB2-BD59-A6C34878D82A}">
                    <a16:rowId xmlns:a16="http://schemas.microsoft.com/office/drawing/2014/main" val="3307343237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>
                          <a:effectLst/>
                        </a:rPr>
                        <a:t>Vrednost pogodb slovenskih prijaviteljev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30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6.152.845</a:t>
                      </a:r>
                      <a:endParaRPr lang="sl-SI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(13%)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300"/>
                        </a:spcAft>
                      </a:pPr>
                      <a:r>
                        <a:rPr lang="en-US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9.628.014</a:t>
                      </a:r>
                      <a:r>
                        <a:rPr lang="en-US" sz="1200" dirty="0">
                          <a:effectLst/>
                        </a:rPr>
                        <a:t>             (12%)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300"/>
                        </a:spcAft>
                      </a:pPr>
                      <a:r>
                        <a:rPr lang="en-US" sz="1200" dirty="0">
                          <a:effectLst/>
                        </a:rPr>
                        <a:t>9.3</a:t>
                      </a:r>
                      <a:r>
                        <a:rPr lang="sl-SI" sz="1200" dirty="0">
                          <a:effectLst/>
                        </a:rPr>
                        <a:t>34.906</a:t>
                      </a:r>
                      <a:r>
                        <a:rPr lang="en-US" sz="1200" dirty="0">
                          <a:effectLst/>
                        </a:rPr>
                        <a:t>            (15%)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extLst>
                  <a:ext uri="{0D108BD9-81ED-4DB2-BD59-A6C34878D82A}">
                    <a16:rowId xmlns:a16="http://schemas.microsoft.com/office/drawing/2014/main" val="704437937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>
                          <a:effectLst/>
                        </a:rPr>
                        <a:t>Višina pridobljenih drugih javnih virov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719.218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449.578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695.126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extLst>
                  <a:ext uri="{0D108BD9-81ED-4DB2-BD59-A6C34878D82A}">
                    <a16:rowId xmlns:a16="http://schemas.microsoft.com/office/drawing/2014/main" val="2673287001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>
                          <a:effectLst/>
                        </a:rPr>
                        <a:t>Zaprošena sredstva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200">
                          <a:effectLst/>
                        </a:rPr>
                        <a:t>1.138.876</a:t>
                      </a:r>
                      <a:endParaRPr lang="sl-SI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1.924.726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</a:rPr>
                        <a:t>1.938.443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extLst>
                  <a:ext uri="{0D108BD9-81ED-4DB2-BD59-A6C34878D82A}">
                    <a16:rowId xmlns:a16="http://schemas.microsoft.com/office/drawing/2014/main" val="715875314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Višina sredstev MJU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300"/>
                        </a:spcAft>
                      </a:pPr>
                      <a:r>
                        <a:rPr lang="sl-SI" sz="1200" dirty="0">
                          <a:effectLst/>
                        </a:rPr>
                        <a:t>1.000.000</a:t>
                      </a:r>
                    </a:p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(87,8 %)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300"/>
                        </a:spcAft>
                      </a:pPr>
                      <a:r>
                        <a:rPr lang="sl-SI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1.100.000</a:t>
                      </a:r>
                    </a:p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(57,2 %)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1300"/>
                        </a:lnSpc>
                        <a:spcAft>
                          <a:spcPts val="300"/>
                        </a:spcAft>
                      </a:pPr>
                      <a:r>
                        <a:rPr lang="sl-SI" sz="12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1.500.000</a:t>
                      </a:r>
                    </a:p>
                    <a:p>
                      <a:pPr algn="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(77,38 %)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b"/>
                </a:tc>
                <a:extLst>
                  <a:ext uri="{0D108BD9-81ED-4DB2-BD59-A6C34878D82A}">
                    <a16:rowId xmlns:a16="http://schemas.microsoft.com/office/drawing/2014/main" val="3834699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1536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7B7EFD05-5F12-420E-8AEF-74D5EF9D5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</p:grpSpPr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6B6786B7-9BA0-488B-8C6B-1C5BB4E2A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ACF6C842-D596-43D3-B584-5672E0D33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6DF84F3E-35FA-497B-B6FA-F453E82F3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2846D7FA-E05C-448E-B156-F77C205A1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E269AD3A-E6B6-4322-A013-276CBC1B0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CEFB9F00-6239-4BF6-B439-D16231B24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74D1DDDB-FC85-40C5-9225-06312C451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E9217709-40C1-4F4A-AB69-8A693608A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ACCD26D6-BC97-43F5-B803-5838985FC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8136022F-2988-42E2-90E1-617D189F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03859925-85FA-4D69-A0AB-6F827E3B5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BAE65FC7-970A-4DCC-9FB4-CF0F7496A9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64F33C7-E158-4057-87E7-6F42AA6D0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157"/>
            <a:ext cx="1767505" cy="6853096"/>
            <a:chOff x="6627813" y="195610"/>
            <a:chExt cx="1952625" cy="5678141"/>
          </a:xfrm>
        </p:grpSpPr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26714E66-FCC0-42F6-B127-0F91203BC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28">
              <a:extLst>
                <a:ext uri="{FF2B5EF4-FFF2-40B4-BE49-F238E27FC236}">
                  <a16:creationId xmlns:a16="http://schemas.microsoft.com/office/drawing/2014/main" id="{7E0BD3C9-F0D9-4A53-87DF-71D17D328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DFA9FE4C-FCED-4A9A-9E43-358EB7501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E5D5BB28-15EC-4D32-9C05-C2206AF9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06210E9D-4080-4566-B32A-3A8BE356F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2">
              <a:extLst>
                <a:ext uri="{FF2B5EF4-FFF2-40B4-BE49-F238E27FC236}">
                  <a16:creationId xmlns:a16="http://schemas.microsoft.com/office/drawing/2014/main" id="{894D3505-0982-40B2-8131-1B6BFF273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3">
              <a:extLst>
                <a:ext uri="{FF2B5EF4-FFF2-40B4-BE49-F238E27FC236}">
                  <a16:creationId xmlns:a16="http://schemas.microsoft.com/office/drawing/2014/main" id="{11598CAB-0965-48D6-999C-91450C50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29E94126-468A-4060-BCBC-DC3806A46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2" name="Freeform 35">
              <a:extLst>
                <a:ext uri="{FF2B5EF4-FFF2-40B4-BE49-F238E27FC236}">
                  <a16:creationId xmlns:a16="http://schemas.microsoft.com/office/drawing/2014/main" id="{438F3422-C112-405B-B955-7B1690721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C99C65FC-23C1-4B1D-A385-29B46619D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53D192C3-5E79-4B85-98D0-8F6C681CD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5" name="Freeform 38">
              <a:extLst>
                <a:ext uri="{FF2B5EF4-FFF2-40B4-BE49-F238E27FC236}">
                  <a16:creationId xmlns:a16="http://schemas.microsoft.com/office/drawing/2014/main" id="{8709C0CF-D42A-4EE0-9C30-B0B72C69A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B8FE8EF1-7AF2-4864-A8DE-7EE3481D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76CB6AE4-A444-41E5-A744-47F048A15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25F129D9-8F3D-4302-AB5D-DE987A6B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F4A57F6-BEF1-4CA6-A0F1-3A01F6AB4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79799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05208" y="967417"/>
            <a:ext cx="3065447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sz="2000" dirty="0">
                <a:solidFill>
                  <a:srgbClr val="FEFFFF"/>
                </a:solidFill>
              </a:rPr>
              <a:t>REZULTATI SKLADA ZA NVO</a:t>
            </a:r>
            <a:endParaRPr lang="en-US" sz="2000" dirty="0">
              <a:solidFill>
                <a:srgbClr val="FEFFFF"/>
              </a:solidFill>
            </a:endParaRPr>
          </a:p>
        </p:txBody>
      </p:sp>
      <p:sp>
        <p:nvSpPr>
          <p:cNvPr id="55" name="Freeform 5">
            <a:extLst>
              <a:ext uri="{FF2B5EF4-FFF2-40B4-BE49-F238E27FC236}">
                <a16:creationId xmlns:a16="http://schemas.microsoft.com/office/drawing/2014/main" id="{E3336A73-1C9B-4BAA-A893-AD3C79E66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4053016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4" name="Raven povezovalnik 13">
            <a:extLst>
              <a:ext uri="{FF2B5EF4-FFF2-40B4-BE49-F238E27FC236}">
                <a16:creationId xmlns:a16="http://schemas.microsoft.com/office/drawing/2014/main" id="{74CB8374-15E4-4CD2-8F41-590206BA72A3}"/>
              </a:ext>
            </a:extLst>
          </p:cNvPr>
          <p:cNvCxnSpPr>
            <a:cxnSpLocks/>
          </p:cNvCxnSpPr>
          <p:nvPr/>
        </p:nvCxnSpPr>
        <p:spPr>
          <a:xfrm>
            <a:off x="3631820" y="2575043"/>
            <a:ext cx="1037139" cy="4664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2" name="Grafikon 51">
            <a:extLst>
              <a:ext uri="{FF2B5EF4-FFF2-40B4-BE49-F238E27FC236}">
                <a16:creationId xmlns:a16="http://schemas.microsoft.com/office/drawing/2014/main" id="{5A50584D-D9F0-41C7-88E6-903D2F42F20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66645063"/>
              </p:ext>
            </p:extLst>
          </p:nvPr>
        </p:nvGraphicFramePr>
        <p:xfrm>
          <a:off x="3307809" y="1289202"/>
          <a:ext cx="5760720" cy="4166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4611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7B7EFD05-5F12-420E-8AEF-74D5EF9D5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</p:grpSpPr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6B6786B7-9BA0-488B-8C6B-1C5BB4E2A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ACF6C842-D596-43D3-B584-5672E0D33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6DF84F3E-35FA-497B-B6FA-F453E82F3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2846D7FA-E05C-448E-B156-F77C205A1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E269AD3A-E6B6-4322-A013-276CBC1B0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CEFB9F00-6239-4BF6-B439-D16231B24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74D1DDDB-FC85-40C5-9225-06312C451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E9217709-40C1-4F4A-AB69-8A693608A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ACCD26D6-BC97-43F5-B803-5838985FC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8136022F-2988-42E2-90E1-617D189F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03859925-85FA-4D69-A0AB-6F827E3B5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BAE65FC7-970A-4DCC-9FB4-CF0F7496A9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64F33C7-E158-4057-87E7-6F42AA6D0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157"/>
            <a:ext cx="1767505" cy="6853096"/>
            <a:chOff x="6627813" y="195610"/>
            <a:chExt cx="1952625" cy="5678141"/>
          </a:xfrm>
        </p:grpSpPr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26714E66-FCC0-42F6-B127-0F91203BC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28">
              <a:extLst>
                <a:ext uri="{FF2B5EF4-FFF2-40B4-BE49-F238E27FC236}">
                  <a16:creationId xmlns:a16="http://schemas.microsoft.com/office/drawing/2014/main" id="{7E0BD3C9-F0D9-4A53-87DF-71D17D328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DFA9FE4C-FCED-4A9A-9E43-358EB7501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E5D5BB28-15EC-4D32-9C05-C2206AF9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06210E9D-4080-4566-B32A-3A8BE356F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2">
              <a:extLst>
                <a:ext uri="{FF2B5EF4-FFF2-40B4-BE49-F238E27FC236}">
                  <a16:creationId xmlns:a16="http://schemas.microsoft.com/office/drawing/2014/main" id="{894D3505-0982-40B2-8131-1B6BFF273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3">
              <a:extLst>
                <a:ext uri="{FF2B5EF4-FFF2-40B4-BE49-F238E27FC236}">
                  <a16:creationId xmlns:a16="http://schemas.microsoft.com/office/drawing/2014/main" id="{11598CAB-0965-48D6-999C-91450C50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29E94126-468A-4060-BCBC-DC3806A46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2" name="Freeform 35">
              <a:extLst>
                <a:ext uri="{FF2B5EF4-FFF2-40B4-BE49-F238E27FC236}">
                  <a16:creationId xmlns:a16="http://schemas.microsoft.com/office/drawing/2014/main" id="{438F3422-C112-405B-B955-7B1690721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C99C65FC-23C1-4B1D-A385-29B46619D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53D192C3-5E79-4B85-98D0-8F6C681CD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5" name="Freeform 38">
              <a:extLst>
                <a:ext uri="{FF2B5EF4-FFF2-40B4-BE49-F238E27FC236}">
                  <a16:creationId xmlns:a16="http://schemas.microsoft.com/office/drawing/2014/main" id="{8709C0CF-D42A-4EE0-9C30-B0B72C69A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B8FE8EF1-7AF2-4864-A8DE-7EE3481D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76CB6AE4-A444-41E5-A744-47F048A15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25F129D9-8F3D-4302-AB5D-DE987A6B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F4A57F6-BEF1-4CA6-A0F1-3A01F6AB4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79799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05208" y="967417"/>
            <a:ext cx="2956969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sz="2000" dirty="0">
                <a:solidFill>
                  <a:srgbClr val="FEFFFF"/>
                </a:solidFill>
              </a:rPr>
              <a:t>VRSTE DELOVNIH MEST/ISKANI POKLICI</a:t>
            </a:r>
            <a:endParaRPr lang="en-US" sz="2000" dirty="0">
              <a:solidFill>
                <a:srgbClr val="FEFFFF"/>
              </a:solidFill>
            </a:endParaRPr>
          </a:p>
        </p:txBody>
      </p:sp>
      <p:sp>
        <p:nvSpPr>
          <p:cNvPr id="55" name="Freeform 5">
            <a:extLst>
              <a:ext uri="{FF2B5EF4-FFF2-40B4-BE49-F238E27FC236}">
                <a16:creationId xmlns:a16="http://schemas.microsoft.com/office/drawing/2014/main" id="{E3336A73-1C9B-4BAA-A893-AD3C79E66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4053016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4" name="Raven povezovalnik 13">
            <a:extLst>
              <a:ext uri="{FF2B5EF4-FFF2-40B4-BE49-F238E27FC236}">
                <a16:creationId xmlns:a16="http://schemas.microsoft.com/office/drawing/2014/main" id="{74CB8374-15E4-4CD2-8F41-590206BA72A3}"/>
              </a:ext>
            </a:extLst>
          </p:cNvPr>
          <p:cNvCxnSpPr>
            <a:cxnSpLocks/>
          </p:cNvCxnSpPr>
          <p:nvPr/>
        </p:nvCxnSpPr>
        <p:spPr>
          <a:xfrm>
            <a:off x="3631820" y="2575043"/>
            <a:ext cx="1037139" cy="4664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A4EC626A-F136-4F16-9AE3-88E461A6B8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80462"/>
              </p:ext>
            </p:extLst>
          </p:nvPr>
        </p:nvGraphicFramePr>
        <p:xfrm>
          <a:off x="3565382" y="1283215"/>
          <a:ext cx="5475836" cy="359606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1739">
                  <a:extLst>
                    <a:ext uri="{9D8B030D-6E8A-4147-A177-3AD203B41FA5}">
                      <a16:colId xmlns:a16="http://schemas.microsoft.com/office/drawing/2014/main" val="2695867577"/>
                    </a:ext>
                  </a:extLst>
                </a:gridCol>
                <a:gridCol w="1379196">
                  <a:extLst>
                    <a:ext uri="{9D8B030D-6E8A-4147-A177-3AD203B41FA5}">
                      <a16:colId xmlns:a16="http://schemas.microsoft.com/office/drawing/2014/main" val="320522549"/>
                    </a:ext>
                  </a:extLst>
                </a:gridCol>
                <a:gridCol w="1324574">
                  <a:extLst>
                    <a:ext uri="{9D8B030D-6E8A-4147-A177-3AD203B41FA5}">
                      <a16:colId xmlns:a16="http://schemas.microsoft.com/office/drawing/2014/main" val="1382757963"/>
                    </a:ext>
                  </a:extLst>
                </a:gridCol>
                <a:gridCol w="1230327">
                  <a:extLst>
                    <a:ext uri="{9D8B030D-6E8A-4147-A177-3AD203B41FA5}">
                      <a16:colId xmlns:a16="http://schemas.microsoft.com/office/drawing/2014/main" val="3942071118"/>
                    </a:ext>
                  </a:extLst>
                </a:gridCol>
              </a:tblGrid>
              <a:tr h="38530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sl-SI" sz="1200" dirty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1200"/>
                        </a:spcAft>
                      </a:pPr>
                      <a:r>
                        <a:rPr lang="sl-SI" sz="1200" dirty="0">
                          <a:effectLst/>
                        </a:rPr>
                        <a:t> </a:t>
                      </a: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SKLOP A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SKLOP B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SKUPAJ AB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extLst>
                  <a:ext uri="{0D108BD9-81ED-4DB2-BD59-A6C34878D82A}">
                    <a16:rowId xmlns:a16="http://schemas.microsoft.com/office/drawing/2014/main" val="902602771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VODJA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(16,3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(13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240423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KOORDINATOR 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18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(22,5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15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(75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33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(33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7795633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STROKOVNI DELAVEC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(21,3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17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(17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7343237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MENTOR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(20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4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(4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4437937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REŽIJA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b="1" dirty="0">
                          <a:effectLst/>
                        </a:rPr>
                        <a:t>32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b="1" dirty="0">
                          <a:effectLst/>
                        </a:rPr>
                        <a:t> (40</a:t>
                      </a:r>
                      <a:r>
                        <a:rPr lang="sl-SI" sz="1100" b="1" baseline="0" dirty="0">
                          <a:effectLst/>
                        </a:rPr>
                        <a:t> </a:t>
                      </a:r>
                      <a:r>
                        <a:rPr lang="sl-SI" sz="1100" b="1" dirty="0">
                          <a:effectLst/>
                        </a:rPr>
                        <a:t>%)</a:t>
                      </a:r>
                      <a:endParaRPr lang="sl-SI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(5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33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(33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73287001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SKUPAJ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80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(100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20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(100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33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(33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5875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3838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7B7EFD05-5F12-420E-8AEF-74D5EF9D5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</p:grpSpPr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6B6786B7-9BA0-488B-8C6B-1C5BB4E2A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ACF6C842-D596-43D3-B584-5672E0D33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6DF84F3E-35FA-497B-B6FA-F453E82F3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2846D7FA-E05C-448E-B156-F77C205A1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E269AD3A-E6B6-4322-A013-276CBC1B0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CEFB9F00-6239-4BF6-B439-D16231B24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74D1DDDB-FC85-40C5-9225-06312C451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E9217709-40C1-4F4A-AB69-8A693608A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ACCD26D6-BC97-43F5-B803-5838985FC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8136022F-2988-42E2-90E1-617D189F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03859925-85FA-4D69-A0AB-6F827E3B5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BAE65FC7-970A-4DCC-9FB4-CF0F7496A9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64F33C7-E158-4057-87E7-6F42AA6D0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157"/>
            <a:ext cx="1767505" cy="6853096"/>
            <a:chOff x="6627813" y="195610"/>
            <a:chExt cx="1952625" cy="5678141"/>
          </a:xfrm>
        </p:grpSpPr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26714E66-FCC0-42F6-B127-0F91203BC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28">
              <a:extLst>
                <a:ext uri="{FF2B5EF4-FFF2-40B4-BE49-F238E27FC236}">
                  <a16:creationId xmlns:a16="http://schemas.microsoft.com/office/drawing/2014/main" id="{7E0BD3C9-F0D9-4A53-87DF-71D17D328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DFA9FE4C-FCED-4A9A-9E43-358EB7501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E5D5BB28-15EC-4D32-9C05-C2206AF9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06210E9D-4080-4566-B32A-3A8BE356F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2">
              <a:extLst>
                <a:ext uri="{FF2B5EF4-FFF2-40B4-BE49-F238E27FC236}">
                  <a16:creationId xmlns:a16="http://schemas.microsoft.com/office/drawing/2014/main" id="{894D3505-0982-40B2-8131-1B6BFF273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3">
              <a:extLst>
                <a:ext uri="{FF2B5EF4-FFF2-40B4-BE49-F238E27FC236}">
                  <a16:creationId xmlns:a16="http://schemas.microsoft.com/office/drawing/2014/main" id="{11598CAB-0965-48D6-999C-91450C50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29E94126-468A-4060-BCBC-DC3806A46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2" name="Freeform 35">
              <a:extLst>
                <a:ext uri="{FF2B5EF4-FFF2-40B4-BE49-F238E27FC236}">
                  <a16:creationId xmlns:a16="http://schemas.microsoft.com/office/drawing/2014/main" id="{438F3422-C112-405B-B955-7B1690721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C99C65FC-23C1-4B1D-A385-29B46619D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53D192C3-5E79-4B85-98D0-8F6C681CD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5" name="Freeform 38">
              <a:extLst>
                <a:ext uri="{FF2B5EF4-FFF2-40B4-BE49-F238E27FC236}">
                  <a16:creationId xmlns:a16="http://schemas.microsoft.com/office/drawing/2014/main" id="{8709C0CF-D42A-4EE0-9C30-B0B72C69A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B8FE8EF1-7AF2-4864-A8DE-7EE3481D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76CB6AE4-A444-41E5-A744-47F048A15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25F129D9-8F3D-4302-AB5D-DE987A6B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F4A57F6-BEF1-4CA6-A0F1-3A01F6AB4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79799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05208" y="967417"/>
            <a:ext cx="2956969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sz="2000" dirty="0">
                <a:solidFill>
                  <a:srgbClr val="FEFFFF"/>
                </a:solidFill>
              </a:rPr>
              <a:t>ŠTEVILO OHRANJENIH DELOVNIH MEST</a:t>
            </a:r>
            <a:endParaRPr lang="en-US" sz="2000" dirty="0">
              <a:solidFill>
                <a:srgbClr val="FEFFFF"/>
              </a:solidFill>
            </a:endParaRPr>
          </a:p>
        </p:txBody>
      </p:sp>
      <p:sp>
        <p:nvSpPr>
          <p:cNvPr id="55" name="Freeform 5">
            <a:extLst>
              <a:ext uri="{FF2B5EF4-FFF2-40B4-BE49-F238E27FC236}">
                <a16:creationId xmlns:a16="http://schemas.microsoft.com/office/drawing/2014/main" id="{E3336A73-1C9B-4BAA-A893-AD3C79E66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4053016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4" name="Raven povezovalnik 13">
            <a:extLst>
              <a:ext uri="{FF2B5EF4-FFF2-40B4-BE49-F238E27FC236}">
                <a16:creationId xmlns:a16="http://schemas.microsoft.com/office/drawing/2014/main" id="{74CB8374-15E4-4CD2-8F41-590206BA72A3}"/>
              </a:ext>
            </a:extLst>
          </p:cNvPr>
          <p:cNvCxnSpPr>
            <a:cxnSpLocks/>
          </p:cNvCxnSpPr>
          <p:nvPr/>
        </p:nvCxnSpPr>
        <p:spPr>
          <a:xfrm>
            <a:off x="3631820" y="2575043"/>
            <a:ext cx="1037139" cy="4664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A4EC626A-F136-4F16-9AE3-88E461A6B8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1954291"/>
              </p:ext>
            </p:extLst>
          </p:nvPr>
        </p:nvGraphicFramePr>
        <p:xfrm>
          <a:off x="3538071" y="1624579"/>
          <a:ext cx="5475836" cy="3067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1739">
                  <a:extLst>
                    <a:ext uri="{9D8B030D-6E8A-4147-A177-3AD203B41FA5}">
                      <a16:colId xmlns:a16="http://schemas.microsoft.com/office/drawing/2014/main" val="2695867577"/>
                    </a:ext>
                  </a:extLst>
                </a:gridCol>
                <a:gridCol w="1379196">
                  <a:extLst>
                    <a:ext uri="{9D8B030D-6E8A-4147-A177-3AD203B41FA5}">
                      <a16:colId xmlns:a16="http://schemas.microsoft.com/office/drawing/2014/main" val="320522549"/>
                    </a:ext>
                  </a:extLst>
                </a:gridCol>
                <a:gridCol w="1324574">
                  <a:extLst>
                    <a:ext uri="{9D8B030D-6E8A-4147-A177-3AD203B41FA5}">
                      <a16:colId xmlns:a16="http://schemas.microsoft.com/office/drawing/2014/main" val="1382757963"/>
                    </a:ext>
                  </a:extLst>
                </a:gridCol>
                <a:gridCol w="1230327">
                  <a:extLst>
                    <a:ext uri="{9D8B030D-6E8A-4147-A177-3AD203B41FA5}">
                      <a16:colId xmlns:a16="http://schemas.microsoft.com/office/drawing/2014/main" val="3942071118"/>
                    </a:ext>
                  </a:extLst>
                </a:gridCol>
              </a:tblGrid>
              <a:tr h="38530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sl-SI" sz="1200" dirty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1200"/>
                        </a:spcAft>
                      </a:pPr>
                      <a:r>
                        <a:rPr lang="sl-SI" sz="1200" dirty="0">
                          <a:effectLst/>
                        </a:rPr>
                        <a:t> </a:t>
                      </a: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SKLOP A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SKLOP B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SKUPAJ AB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extLst>
                  <a:ext uri="{0D108BD9-81ED-4DB2-BD59-A6C34878D82A}">
                    <a16:rowId xmlns:a16="http://schemas.microsoft.com/office/drawing/2014/main" val="902602771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Ohranjena DM od vseh ohranjenih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51 (92,7 %)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4 (7,3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55 (100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240423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Ohranjena DM glede na SKLOP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51 (63,7 %)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4 (20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55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(55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7795633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Neohranjena DM od vseh ohranjenih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>
                          <a:effectLst/>
                        </a:rPr>
                        <a:t>29 (64,4 %)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16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(35,6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45 (100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7343237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Neohranjena DM  glede na SKLOP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29 (36,3</a:t>
                      </a:r>
                      <a:r>
                        <a:rPr lang="sl-SI" sz="1100" baseline="0" dirty="0">
                          <a:effectLst/>
                        </a:rPr>
                        <a:t> 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16 (80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45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(45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4437937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SKUPAJ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80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(80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20 (20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100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(100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5875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157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7B7EFD05-5F12-420E-8AEF-74D5EF9D5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10" y="228600"/>
            <a:ext cx="2138628" cy="6638625"/>
            <a:chOff x="2487613" y="285750"/>
            <a:chExt cx="2428875" cy="5654676"/>
          </a:xfrm>
        </p:grpSpPr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6B6786B7-9BA0-488B-8C6B-1C5BB4E2A5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ACF6C842-D596-43D3-B584-5672E0D331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6DF84F3E-35FA-497B-B6FA-F453E82F32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2846D7FA-E05C-448E-B156-F77C205A1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E269AD3A-E6B6-4322-A013-276CBC1B08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6">
              <a:extLst>
                <a:ext uri="{FF2B5EF4-FFF2-40B4-BE49-F238E27FC236}">
                  <a16:creationId xmlns:a16="http://schemas.microsoft.com/office/drawing/2014/main" id="{CEFB9F00-6239-4BF6-B439-D16231B24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74D1DDDB-FC85-40C5-9225-06312C4515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E9217709-40C1-4F4A-AB69-8A693608AB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ACCD26D6-BC97-43F5-B803-5838985FCC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8136022F-2988-42E2-90E1-617D189FF1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21">
              <a:extLst>
                <a:ext uri="{FF2B5EF4-FFF2-40B4-BE49-F238E27FC236}">
                  <a16:creationId xmlns:a16="http://schemas.microsoft.com/office/drawing/2014/main" id="{03859925-85FA-4D69-A0AB-6F827E3B5C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BAE65FC7-970A-4DCC-9FB4-CF0F7496A9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64F33C7-E158-4057-87E7-6F42AA6D03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0412" y="157"/>
            <a:ext cx="1767505" cy="6853096"/>
            <a:chOff x="6627813" y="195610"/>
            <a:chExt cx="1952625" cy="5678141"/>
          </a:xfrm>
        </p:grpSpPr>
        <p:sp>
          <p:nvSpPr>
            <p:cNvPr id="34" name="Freeform 27">
              <a:extLst>
                <a:ext uri="{FF2B5EF4-FFF2-40B4-BE49-F238E27FC236}">
                  <a16:creationId xmlns:a16="http://schemas.microsoft.com/office/drawing/2014/main" id="{26714E66-FCC0-42F6-B127-0F91203BC5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28">
              <a:extLst>
                <a:ext uri="{FF2B5EF4-FFF2-40B4-BE49-F238E27FC236}">
                  <a16:creationId xmlns:a16="http://schemas.microsoft.com/office/drawing/2014/main" id="{7E0BD3C9-F0D9-4A53-87DF-71D17D328D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29">
              <a:extLst>
                <a:ext uri="{FF2B5EF4-FFF2-40B4-BE49-F238E27FC236}">
                  <a16:creationId xmlns:a16="http://schemas.microsoft.com/office/drawing/2014/main" id="{DFA9FE4C-FCED-4A9A-9E43-358EB75011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0">
              <a:extLst>
                <a:ext uri="{FF2B5EF4-FFF2-40B4-BE49-F238E27FC236}">
                  <a16:creationId xmlns:a16="http://schemas.microsoft.com/office/drawing/2014/main" id="{E5D5BB28-15EC-4D32-9C05-C2206AF9E2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1">
              <a:extLst>
                <a:ext uri="{FF2B5EF4-FFF2-40B4-BE49-F238E27FC236}">
                  <a16:creationId xmlns:a16="http://schemas.microsoft.com/office/drawing/2014/main" id="{06210E9D-4080-4566-B32A-3A8BE356F8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2">
              <a:extLst>
                <a:ext uri="{FF2B5EF4-FFF2-40B4-BE49-F238E27FC236}">
                  <a16:creationId xmlns:a16="http://schemas.microsoft.com/office/drawing/2014/main" id="{894D3505-0982-40B2-8131-1B6BFF273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0" name="Freeform 33">
              <a:extLst>
                <a:ext uri="{FF2B5EF4-FFF2-40B4-BE49-F238E27FC236}">
                  <a16:creationId xmlns:a16="http://schemas.microsoft.com/office/drawing/2014/main" id="{11598CAB-0965-48D6-999C-91450C50DE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1" name="Freeform 34">
              <a:extLst>
                <a:ext uri="{FF2B5EF4-FFF2-40B4-BE49-F238E27FC236}">
                  <a16:creationId xmlns:a16="http://schemas.microsoft.com/office/drawing/2014/main" id="{29E94126-468A-4060-BCBC-DC3806A46F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2" name="Freeform 35">
              <a:extLst>
                <a:ext uri="{FF2B5EF4-FFF2-40B4-BE49-F238E27FC236}">
                  <a16:creationId xmlns:a16="http://schemas.microsoft.com/office/drawing/2014/main" id="{438F3422-C112-405B-B955-7B16907214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3" name="Freeform 36">
              <a:extLst>
                <a:ext uri="{FF2B5EF4-FFF2-40B4-BE49-F238E27FC236}">
                  <a16:creationId xmlns:a16="http://schemas.microsoft.com/office/drawing/2014/main" id="{C99C65FC-23C1-4B1D-A385-29B46619D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4" name="Freeform 37">
              <a:extLst>
                <a:ext uri="{FF2B5EF4-FFF2-40B4-BE49-F238E27FC236}">
                  <a16:creationId xmlns:a16="http://schemas.microsoft.com/office/drawing/2014/main" id="{53D192C3-5E79-4B85-98D0-8F6C681CDC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45" name="Freeform 38">
              <a:extLst>
                <a:ext uri="{FF2B5EF4-FFF2-40B4-BE49-F238E27FC236}">
                  <a16:creationId xmlns:a16="http://schemas.microsoft.com/office/drawing/2014/main" id="{8709C0CF-D42A-4EE0-9C30-B0B72C69AD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7" name="Rectangle 46">
            <a:extLst>
              <a:ext uri="{FF2B5EF4-FFF2-40B4-BE49-F238E27FC236}">
                <a16:creationId xmlns:a16="http://schemas.microsoft.com/office/drawing/2014/main" id="{B8FE8EF1-7AF2-4864-A8DE-7EE3481DA1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3716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9" name="Freeform 6">
            <a:extLst>
              <a:ext uri="{FF2B5EF4-FFF2-40B4-BE49-F238E27FC236}">
                <a16:creationId xmlns:a16="http://schemas.microsoft.com/office/drawing/2014/main" id="{76CB6AE4-A444-41E5-A744-47F048A15E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308489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51" name="Rectangle 50">
            <a:extLst>
              <a:ext uri="{FF2B5EF4-FFF2-40B4-BE49-F238E27FC236}">
                <a16:creationId xmlns:a16="http://schemas.microsoft.com/office/drawing/2014/main" id="{25F129D9-8F3D-4302-AB5D-DE987A6B1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F4A57F6-BEF1-4CA6-A0F1-3A01F6AB4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3479799" cy="6858000"/>
          </a:xfrm>
          <a:prstGeom prst="rect">
            <a:avLst/>
          </a:prstGeom>
          <a:solidFill>
            <a:schemeClr val="tx2">
              <a:lumMod val="50000"/>
              <a:alpha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05208" y="967417"/>
            <a:ext cx="2956969" cy="394325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l-SI" sz="2000" dirty="0">
                <a:solidFill>
                  <a:srgbClr val="FEFFFF"/>
                </a:solidFill>
              </a:rPr>
              <a:t>ŠTEVILO OHRANJENIH ZAPOSLITEV</a:t>
            </a:r>
            <a:endParaRPr lang="en-US" sz="2000" dirty="0">
              <a:solidFill>
                <a:srgbClr val="FEFFFF"/>
              </a:solidFill>
            </a:endParaRPr>
          </a:p>
        </p:txBody>
      </p:sp>
      <p:sp>
        <p:nvSpPr>
          <p:cNvPr id="55" name="Freeform 5">
            <a:extLst>
              <a:ext uri="{FF2B5EF4-FFF2-40B4-BE49-F238E27FC236}">
                <a16:creationId xmlns:a16="http://schemas.microsoft.com/office/drawing/2014/main" id="{E3336A73-1C9B-4BAA-A893-AD3C79E666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5033007"/>
            <a:ext cx="4053016" cy="857047"/>
          </a:xfrm>
          <a:custGeom>
            <a:avLst/>
            <a:gdLst>
              <a:gd name="T0" fmla="*/ 1114 w 1117"/>
              <a:gd name="T1" fmla="*/ 77 h 163"/>
              <a:gd name="T2" fmla="*/ 1040 w 1117"/>
              <a:gd name="T3" fmla="*/ 3 h 163"/>
              <a:gd name="T4" fmla="*/ 1039 w 1117"/>
              <a:gd name="T5" fmla="*/ 2 h 163"/>
              <a:gd name="T6" fmla="*/ 1034 w 1117"/>
              <a:gd name="T7" fmla="*/ 0 h 163"/>
              <a:gd name="T8" fmla="*/ 578 w 1117"/>
              <a:gd name="T9" fmla="*/ 0 h 163"/>
              <a:gd name="T10" fmla="*/ 562 w 1117"/>
              <a:gd name="T11" fmla="*/ 0 h 163"/>
              <a:gd name="T12" fmla="*/ 440 w 1117"/>
              <a:gd name="T13" fmla="*/ 0 h 163"/>
              <a:gd name="T14" fmla="*/ 106 w 1117"/>
              <a:gd name="T15" fmla="*/ 0 h 163"/>
              <a:gd name="T16" fmla="*/ 0 w 1117"/>
              <a:gd name="T17" fmla="*/ 0 h 163"/>
              <a:gd name="T18" fmla="*/ 0 w 1117"/>
              <a:gd name="T19" fmla="*/ 163 h 163"/>
              <a:gd name="T20" fmla="*/ 106 w 1117"/>
              <a:gd name="T21" fmla="*/ 163 h 163"/>
              <a:gd name="T22" fmla="*/ 440 w 1117"/>
              <a:gd name="T23" fmla="*/ 163 h 163"/>
              <a:gd name="T24" fmla="*/ 562 w 1117"/>
              <a:gd name="T25" fmla="*/ 163 h 163"/>
              <a:gd name="T26" fmla="*/ 578 w 1117"/>
              <a:gd name="T27" fmla="*/ 163 h 163"/>
              <a:gd name="T28" fmla="*/ 1034 w 1117"/>
              <a:gd name="T29" fmla="*/ 163 h 163"/>
              <a:gd name="T30" fmla="*/ 1039 w 1117"/>
              <a:gd name="T31" fmla="*/ 161 h 163"/>
              <a:gd name="T32" fmla="*/ 1040 w 1117"/>
              <a:gd name="T33" fmla="*/ 160 h 163"/>
              <a:gd name="T34" fmla="*/ 1114 w 1117"/>
              <a:gd name="T35" fmla="*/ 86 h 163"/>
              <a:gd name="T36" fmla="*/ 1114 w 1117"/>
              <a:gd name="T37" fmla="*/ 77 h 1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117" h="163">
                <a:moveTo>
                  <a:pt x="1114" y="77"/>
                </a:moveTo>
                <a:cubicBezTo>
                  <a:pt x="1040" y="3"/>
                  <a:pt x="1040" y="3"/>
                  <a:pt x="1040" y="3"/>
                </a:cubicBezTo>
                <a:cubicBezTo>
                  <a:pt x="1040" y="2"/>
                  <a:pt x="1039" y="2"/>
                  <a:pt x="1039" y="2"/>
                </a:cubicBezTo>
                <a:cubicBezTo>
                  <a:pt x="1038" y="1"/>
                  <a:pt x="1036" y="0"/>
                  <a:pt x="1034" y="0"/>
                </a:cubicBezTo>
                <a:cubicBezTo>
                  <a:pt x="578" y="0"/>
                  <a:pt x="578" y="0"/>
                  <a:pt x="578" y="0"/>
                </a:cubicBezTo>
                <a:cubicBezTo>
                  <a:pt x="562" y="0"/>
                  <a:pt x="562" y="0"/>
                  <a:pt x="562" y="0"/>
                </a:cubicBezTo>
                <a:cubicBezTo>
                  <a:pt x="440" y="0"/>
                  <a:pt x="440" y="0"/>
                  <a:pt x="440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3"/>
                  <a:pt x="0" y="163"/>
                  <a:pt x="0" y="163"/>
                </a:cubicBezTo>
                <a:cubicBezTo>
                  <a:pt x="106" y="163"/>
                  <a:pt x="106" y="163"/>
                  <a:pt x="106" y="163"/>
                </a:cubicBezTo>
                <a:cubicBezTo>
                  <a:pt x="440" y="163"/>
                  <a:pt x="440" y="163"/>
                  <a:pt x="440" y="163"/>
                </a:cubicBezTo>
                <a:cubicBezTo>
                  <a:pt x="562" y="163"/>
                  <a:pt x="562" y="163"/>
                  <a:pt x="562" y="163"/>
                </a:cubicBezTo>
                <a:cubicBezTo>
                  <a:pt x="578" y="163"/>
                  <a:pt x="578" y="163"/>
                  <a:pt x="578" y="163"/>
                </a:cubicBezTo>
                <a:cubicBezTo>
                  <a:pt x="1034" y="163"/>
                  <a:pt x="1034" y="163"/>
                  <a:pt x="1034" y="163"/>
                </a:cubicBezTo>
                <a:cubicBezTo>
                  <a:pt x="1036" y="163"/>
                  <a:pt x="1038" y="162"/>
                  <a:pt x="1039" y="161"/>
                </a:cubicBezTo>
                <a:cubicBezTo>
                  <a:pt x="1039" y="160"/>
                  <a:pt x="1040" y="160"/>
                  <a:pt x="1040" y="160"/>
                </a:cubicBezTo>
                <a:cubicBezTo>
                  <a:pt x="1114" y="86"/>
                  <a:pt x="1114" y="86"/>
                  <a:pt x="1114" y="86"/>
                </a:cubicBezTo>
                <a:cubicBezTo>
                  <a:pt x="1117" y="83"/>
                  <a:pt x="1117" y="79"/>
                  <a:pt x="1114" y="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4" name="Raven povezovalnik 13">
            <a:extLst>
              <a:ext uri="{FF2B5EF4-FFF2-40B4-BE49-F238E27FC236}">
                <a16:creationId xmlns:a16="http://schemas.microsoft.com/office/drawing/2014/main" id="{74CB8374-15E4-4CD2-8F41-590206BA72A3}"/>
              </a:ext>
            </a:extLst>
          </p:cNvPr>
          <p:cNvCxnSpPr>
            <a:cxnSpLocks/>
          </p:cNvCxnSpPr>
          <p:nvPr/>
        </p:nvCxnSpPr>
        <p:spPr>
          <a:xfrm>
            <a:off x="3631820" y="2575043"/>
            <a:ext cx="1037139" cy="46642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A4EC626A-F136-4F16-9AE3-88E461A6B8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053374"/>
              </p:ext>
            </p:extLst>
          </p:nvPr>
        </p:nvGraphicFramePr>
        <p:xfrm>
          <a:off x="3538071" y="1624579"/>
          <a:ext cx="5475836" cy="30670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41739">
                  <a:extLst>
                    <a:ext uri="{9D8B030D-6E8A-4147-A177-3AD203B41FA5}">
                      <a16:colId xmlns:a16="http://schemas.microsoft.com/office/drawing/2014/main" val="2695867577"/>
                    </a:ext>
                  </a:extLst>
                </a:gridCol>
                <a:gridCol w="1379196">
                  <a:extLst>
                    <a:ext uri="{9D8B030D-6E8A-4147-A177-3AD203B41FA5}">
                      <a16:colId xmlns:a16="http://schemas.microsoft.com/office/drawing/2014/main" val="320522549"/>
                    </a:ext>
                  </a:extLst>
                </a:gridCol>
                <a:gridCol w="1324574">
                  <a:extLst>
                    <a:ext uri="{9D8B030D-6E8A-4147-A177-3AD203B41FA5}">
                      <a16:colId xmlns:a16="http://schemas.microsoft.com/office/drawing/2014/main" val="1382757963"/>
                    </a:ext>
                  </a:extLst>
                </a:gridCol>
                <a:gridCol w="1230327">
                  <a:extLst>
                    <a:ext uri="{9D8B030D-6E8A-4147-A177-3AD203B41FA5}">
                      <a16:colId xmlns:a16="http://schemas.microsoft.com/office/drawing/2014/main" val="3942071118"/>
                    </a:ext>
                  </a:extLst>
                </a:gridCol>
              </a:tblGrid>
              <a:tr h="385305"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600"/>
                        </a:spcAft>
                      </a:pPr>
                      <a:endParaRPr lang="sl-SI" sz="1200" dirty="0">
                        <a:effectLst/>
                      </a:endParaRPr>
                    </a:p>
                    <a:p>
                      <a:pPr algn="ctr">
                        <a:lnSpc>
                          <a:spcPts val="1300"/>
                        </a:lnSpc>
                        <a:spcAft>
                          <a:spcPts val="1200"/>
                        </a:spcAft>
                      </a:pPr>
                      <a:r>
                        <a:rPr lang="sl-SI" sz="1200" dirty="0">
                          <a:effectLst/>
                        </a:rPr>
                        <a:t> </a:t>
                      </a:r>
                    </a:p>
                  </a:txBody>
                  <a:tcPr marL="45085" marR="45085" marT="9525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SKLOP A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SKLOP B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SKUPAJ AB 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extLst>
                  <a:ext uri="{0D108BD9-81ED-4DB2-BD59-A6C34878D82A}">
                    <a16:rowId xmlns:a16="http://schemas.microsoft.com/office/drawing/2014/main" val="902602771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Ohranjene</a:t>
                      </a:r>
                      <a:r>
                        <a:rPr lang="sl-SI" sz="1050" baseline="0" dirty="0">
                          <a:effectLst/>
                        </a:rPr>
                        <a:t> zaposlitve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51 (73,9 %)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18 (26,1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69 (100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4240423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Ohranjene</a:t>
                      </a:r>
                      <a:r>
                        <a:rPr lang="sl-SI" sz="1050" baseline="0" dirty="0">
                          <a:effectLst/>
                        </a:rPr>
                        <a:t> zaposlitve </a:t>
                      </a:r>
                      <a:r>
                        <a:rPr lang="sl-SI" sz="1050" dirty="0">
                          <a:effectLst/>
                        </a:rPr>
                        <a:t>glede na SKLOP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51 (63,7 %)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18 (90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baseline="0" dirty="0">
                          <a:effectLst/>
                        </a:rPr>
                        <a:t>69 </a:t>
                      </a:r>
                      <a:r>
                        <a:rPr lang="sl-SI" sz="1100" dirty="0">
                          <a:effectLst/>
                        </a:rPr>
                        <a:t>(69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7795633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Neohranjene zaposlitve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29 (93,5 %)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baseline="0" dirty="0">
                          <a:effectLst/>
                        </a:rPr>
                        <a:t>2 </a:t>
                      </a:r>
                      <a:r>
                        <a:rPr lang="sl-SI" sz="1100" dirty="0">
                          <a:effectLst/>
                        </a:rPr>
                        <a:t>(6,5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 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31 (100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07343237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Neohranjene</a:t>
                      </a:r>
                      <a:r>
                        <a:rPr lang="sl-SI" sz="1050" baseline="0" dirty="0">
                          <a:effectLst/>
                        </a:rPr>
                        <a:t> zaposlitve </a:t>
                      </a:r>
                      <a:r>
                        <a:rPr lang="sl-SI" sz="1050" dirty="0">
                          <a:effectLst/>
                        </a:rPr>
                        <a:t>glede na SKLOP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29 (36,3</a:t>
                      </a:r>
                      <a:r>
                        <a:rPr lang="sl-SI" sz="1100" baseline="0" dirty="0">
                          <a:effectLst/>
                        </a:rPr>
                        <a:t> 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baseline="0" dirty="0">
                          <a:effectLst/>
                        </a:rPr>
                        <a:t>2 (10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baseline="0" dirty="0">
                          <a:effectLst/>
                        </a:rPr>
                        <a:t>31 </a:t>
                      </a:r>
                      <a:r>
                        <a:rPr lang="sl-SI" sz="1100" dirty="0">
                          <a:effectLst/>
                        </a:rPr>
                        <a:t>(31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</a:p>
                    <a:p>
                      <a:pPr marL="4572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 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4437937"/>
                  </a:ext>
                </a:extLst>
              </a:tr>
              <a:tr h="385305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sl-SI" sz="1050" dirty="0">
                          <a:effectLst/>
                        </a:rPr>
                        <a:t>SKUPAJ</a:t>
                      </a:r>
                      <a:endParaRPr lang="sl-SI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085" marR="45085" marT="9525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80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(80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20 (20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sl-SI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100" dirty="0">
                          <a:effectLst/>
                        </a:rPr>
                        <a:t>100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(100</a:t>
                      </a:r>
                      <a:r>
                        <a:rPr lang="sl-SI" sz="1100" baseline="0" dirty="0">
                          <a:effectLst/>
                        </a:rPr>
                        <a:t> </a:t>
                      </a:r>
                      <a:r>
                        <a:rPr lang="sl-SI" sz="1100" dirty="0">
                          <a:effectLst/>
                        </a:rPr>
                        <a:t>%)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5875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9205674"/>
      </p:ext>
    </p:extLst>
  </p:cSld>
  <p:clrMapOvr>
    <a:masterClrMapping/>
  </p:clrMapOvr>
</p:sld>
</file>

<file path=ppt/theme/theme1.xml><?xml version="1.0" encoding="utf-8"?>
<a:theme xmlns:a="http://schemas.openxmlformats.org/drawingml/2006/main" name="Inspiration">
  <a:themeElements>
    <a:clrScheme name="Custom 1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Inspiration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spiration">
      <a:fillStyleLst>
        <a:solidFill>
          <a:schemeClr val="phClr"/>
        </a:solidFill>
        <a:gradFill rotWithShape="1">
          <a:gsLst>
            <a:gs pos="25000">
              <a:schemeClr val="phClr">
                <a:tint val="90000"/>
                <a:shade val="100000"/>
                <a:alpha val="90000"/>
                <a:satMod val="150000"/>
              </a:schemeClr>
            </a:gs>
            <a:gs pos="100000">
              <a:schemeClr val="phClr">
                <a:tint val="100000"/>
                <a:shade val="60000"/>
                <a:satMod val="13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0000"/>
                <a:shade val="100000"/>
                <a:alpha val="85000"/>
                <a:satMod val="150000"/>
              </a:schemeClr>
            </a:gs>
            <a:gs pos="33000">
              <a:schemeClr val="phClr">
                <a:tint val="90000"/>
                <a:shade val="100000"/>
                <a:alpha val="95000"/>
                <a:satMod val="130000"/>
              </a:schemeClr>
            </a:gs>
            <a:gs pos="67000">
              <a:schemeClr val="phClr">
                <a:shade val="70000"/>
                <a:satMod val="135000"/>
              </a:schemeClr>
            </a:gs>
            <a:gs pos="100000">
              <a:schemeClr val="phClr">
                <a:shade val="50000"/>
                <a:satMod val="135000"/>
              </a:schemeClr>
            </a:gs>
          </a:gsLst>
          <a:lin ang="13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thickThin" algn="ctr">
          <a:solidFill>
            <a:schemeClr val="phClr"/>
          </a:solidFill>
          <a:prstDash val="solid"/>
        </a:ln>
        <a:ln w="38100" cap="flat" cmpd="thinThick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woPt" dir="tl"/>
          </a:scene3d>
          <a:sp3d extrusionH="12700" prstMaterial="softEdge">
            <a:bevelT w="25400" h="50800"/>
          </a:sp3d>
        </a:effectStyle>
        <a:effectStyle>
          <a:effectLst>
            <a:innerShdw blurRad="50800" dist="25400" dir="2400000">
              <a:srgbClr val="808080">
                <a:alpha val="75000"/>
              </a:srgbClr>
            </a:innerShdw>
            <a:reflection blurRad="38100" stA="26000" endPos="35000" dist="12700" dir="5400000" fadeDir="4800000" sy="-100000" rotWithShape="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Inspiration.thmx</Template>
  <TotalTime>337</TotalTime>
  <Words>785</Words>
  <Application>Microsoft Office PowerPoint</Application>
  <PresentationFormat>Diaprojekcija na zaslonu (4:3)</PresentationFormat>
  <Paragraphs>320</Paragraphs>
  <Slides>13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13</vt:i4>
      </vt:variant>
    </vt:vector>
  </HeadingPairs>
  <TitlesOfParts>
    <vt:vector size="18" baseType="lpstr">
      <vt:lpstr>Calibri</vt:lpstr>
      <vt:lpstr>News Gothic MT</vt:lpstr>
      <vt:lpstr>Wingdings</vt:lpstr>
      <vt:lpstr>Wingdings 3</vt:lpstr>
      <vt:lpstr>Inspiration</vt:lpstr>
      <vt:lpstr>PowerPointova predstavitev</vt:lpstr>
      <vt:lpstr>DNEVNI RED</vt:lpstr>
      <vt:lpstr>STRATEGIJA RAZVOJA NVO IN PROSTOVOLJSTVA</vt:lpstr>
      <vt:lpstr>STRATEGIJA RAZVOJA NVO IN PROSTOVOLJSTVA</vt:lpstr>
      <vt:lpstr>REZULTATI SKLADA ZA NVO</vt:lpstr>
      <vt:lpstr>REZULTATI SKLADA ZA NVO</vt:lpstr>
      <vt:lpstr>VRSTE DELOVNIH MEST/ISKANI POKLICI</vt:lpstr>
      <vt:lpstr>ŠTEVILO OHRANJENIH DELOVNIH MEST</vt:lpstr>
      <vt:lpstr>ŠTEVILO OHRANJENIH ZAPOSLITEV</vt:lpstr>
      <vt:lpstr>ŠTEVILO OHRANJENIH ZAPOSLITEV GLEDE NA PODROČJE DELA</vt:lpstr>
      <vt:lpstr>ŠTEVILO OHRANJENIH ZAPOSLITEV GLEDE NA NAČIN PRIDOBITVE KADRA</vt:lpstr>
      <vt:lpstr>STRATEŠKE PRIORITETE SKLADA ZA RAZVOJ NVO</vt:lpstr>
      <vt:lpstr>HVALA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seja Sveta Vlade RS za spodbujanje razvoja prostovoljstva, prostovoljskih in nevladnih organizacij</dc:title>
  <dc:creator>MJU</dc:creator>
  <cp:lastModifiedBy>MJU</cp:lastModifiedBy>
  <cp:revision>35</cp:revision>
  <cp:lastPrinted>2020-10-01T05:43:24Z</cp:lastPrinted>
  <dcterms:created xsi:type="dcterms:W3CDTF">2020-09-30T10:35:49Z</dcterms:created>
  <dcterms:modified xsi:type="dcterms:W3CDTF">2020-12-21T13:35:46Z</dcterms:modified>
</cp:coreProperties>
</file>