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3" r:id="rId1"/>
  </p:sldMasterIdLst>
  <p:sldIdLst>
    <p:sldId id="257" r:id="rId2"/>
    <p:sldId id="278" r:id="rId3"/>
    <p:sldId id="274" r:id="rId4"/>
    <p:sldId id="277" r:id="rId5"/>
  </p:sldIdLst>
  <p:sldSz cx="9144000" cy="6858000" type="screen4x3"/>
  <p:notesSz cx="6794500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Črt Poglaje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rednji slog 2 – poudarek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Srednji slog 4 – poudarek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Srednji slog 4 – poudarek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Svetel slog 2 – poudarek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4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1020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2196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332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53579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1306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2157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53671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7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71954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468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981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5099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35376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6857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01035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23341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9A22C-B6A6-4509-9FD9-9DAC4D61C87B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6974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  <p:sldLayoutId id="2147483866" r:id="rId13"/>
    <p:sldLayoutId id="2147483867" r:id="rId14"/>
    <p:sldLayoutId id="2147483868" r:id="rId15"/>
    <p:sldLayoutId id="214748386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942416" y="2514602"/>
            <a:ext cx="6600451" cy="1926770"/>
          </a:xfrm>
        </p:spPr>
        <p:txBody>
          <a:bodyPr>
            <a:noAutofit/>
          </a:bodyPr>
          <a:lstStyle/>
          <a:p>
            <a:pPr algn="ctr"/>
            <a:r>
              <a:rPr lang="sl-SI" sz="2700" b="1" dirty="0">
                <a:solidFill>
                  <a:srgbClr val="003366"/>
                </a:solidFill>
              </a:rPr>
              <a:t>1. seja Sveta Vlade RS za spodbujanje razvoja prostovoljstva, prostovoljskih in nevladnih organizacij</a:t>
            </a:r>
            <a:br>
              <a:rPr lang="sl-SI" sz="2700" b="1" dirty="0">
                <a:solidFill>
                  <a:srgbClr val="003366"/>
                </a:solidFill>
              </a:rPr>
            </a:br>
            <a:endParaRPr lang="sl-SI" sz="15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594" y="577762"/>
            <a:ext cx="2811643" cy="36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2067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7B7EFD05-5F12-420E-8AEF-74D5EF9D5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6B6786B7-9BA0-488B-8C6B-1C5BB4E2A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ACF6C842-D596-43D3-B584-5672E0D33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6DF84F3E-35FA-497B-B6FA-F453E82F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2846D7FA-E05C-448E-B156-F77C205A1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E269AD3A-E6B6-4322-A013-276CBC1B0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CEFB9F00-6239-4BF6-B439-D16231B24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74D1DDDB-FC85-40C5-9225-06312C451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E9217709-40C1-4F4A-AB69-8A693608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ACCD26D6-BC97-43F5-B803-5838985FC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8136022F-2988-42E2-90E1-617D189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03859925-85FA-4D69-A0AB-6F827E3B5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BAE65FC7-970A-4DCC-9FB4-CF0F7496A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64F33C7-E158-4057-87E7-6F42AA6D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157"/>
            <a:ext cx="1767505" cy="6853096"/>
            <a:chOff x="6627813" y="195610"/>
            <a:chExt cx="1952625" cy="5678141"/>
          </a:xfrm>
        </p:grpSpPr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id="{26714E66-FCC0-42F6-B127-0F91203BC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28">
              <a:extLst>
                <a:ext uri="{FF2B5EF4-FFF2-40B4-BE49-F238E27FC236}">
                  <a16:creationId xmlns:a16="http://schemas.microsoft.com/office/drawing/2014/main" id="{7E0BD3C9-F0D9-4A53-87DF-71D17D328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29">
              <a:extLst>
                <a:ext uri="{FF2B5EF4-FFF2-40B4-BE49-F238E27FC236}">
                  <a16:creationId xmlns:a16="http://schemas.microsoft.com/office/drawing/2014/main" id="{DFA9FE4C-FCED-4A9A-9E43-358EB7501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0">
              <a:extLst>
                <a:ext uri="{FF2B5EF4-FFF2-40B4-BE49-F238E27FC236}">
                  <a16:creationId xmlns:a16="http://schemas.microsoft.com/office/drawing/2014/main" id="{E5D5BB28-15EC-4D32-9C05-C2206AF9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06210E9D-4080-4566-B32A-3A8BE356F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2">
              <a:extLst>
                <a:ext uri="{FF2B5EF4-FFF2-40B4-BE49-F238E27FC236}">
                  <a16:creationId xmlns:a16="http://schemas.microsoft.com/office/drawing/2014/main" id="{894D3505-0982-40B2-8131-1B6BFF273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2" name="Freeform 33">
              <a:extLst>
                <a:ext uri="{FF2B5EF4-FFF2-40B4-BE49-F238E27FC236}">
                  <a16:creationId xmlns:a16="http://schemas.microsoft.com/office/drawing/2014/main" id="{11598CAB-0965-48D6-999C-91450C50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34">
              <a:extLst>
                <a:ext uri="{FF2B5EF4-FFF2-40B4-BE49-F238E27FC236}">
                  <a16:creationId xmlns:a16="http://schemas.microsoft.com/office/drawing/2014/main" id="{29E94126-468A-4060-BCBC-DC3806A4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4" name="Freeform 35">
              <a:extLst>
                <a:ext uri="{FF2B5EF4-FFF2-40B4-BE49-F238E27FC236}">
                  <a16:creationId xmlns:a16="http://schemas.microsoft.com/office/drawing/2014/main" id="{438F3422-C112-405B-B955-7B1690721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5" name="Freeform 36">
              <a:extLst>
                <a:ext uri="{FF2B5EF4-FFF2-40B4-BE49-F238E27FC236}">
                  <a16:creationId xmlns:a16="http://schemas.microsoft.com/office/drawing/2014/main" id="{C99C65FC-23C1-4B1D-A385-29B46619D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6" name="Freeform 37">
              <a:extLst>
                <a:ext uri="{FF2B5EF4-FFF2-40B4-BE49-F238E27FC236}">
                  <a16:creationId xmlns:a16="http://schemas.microsoft.com/office/drawing/2014/main" id="{53D192C3-5E79-4B85-98D0-8F6C681CD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7" name="Freeform 38">
              <a:extLst>
                <a:ext uri="{FF2B5EF4-FFF2-40B4-BE49-F238E27FC236}">
                  <a16:creationId xmlns:a16="http://schemas.microsoft.com/office/drawing/2014/main" id="{8709C0CF-D42A-4EE0-9C30-B0B72C69A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B8FE8EF1-7AF2-4864-A8DE-7EE3481D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Freeform 6">
            <a:extLst>
              <a:ext uri="{FF2B5EF4-FFF2-40B4-BE49-F238E27FC236}">
                <a16:creationId xmlns:a16="http://schemas.microsoft.com/office/drawing/2014/main" id="{76CB6AE4-A444-41E5-A744-47F048A15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25F129D9-8F3D-4302-AB5D-DE987A6B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F4A57F6-BEF1-4CA6-A0F1-3A01F6AB4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79799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5209" y="967417"/>
            <a:ext cx="2834152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sz="3500" dirty="0">
                <a:solidFill>
                  <a:srgbClr val="FEFFFF"/>
                </a:solidFill>
              </a:rPr>
              <a:t>PREDLOG</a:t>
            </a:r>
            <a:br>
              <a:rPr lang="sl-SI" sz="3500" dirty="0">
                <a:solidFill>
                  <a:srgbClr val="FEFFFF"/>
                </a:solidFill>
              </a:rPr>
            </a:br>
            <a:r>
              <a:rPr lang="sl-SI" sz="3500" dirty="0">
                <a:solidFill>
                  <a:srgbClr val="FEFFFF"/>
                </a:solidFill>
              </a:rPr>
              <a:t>DNEVNEGA REDA</a:t>
            </a:r>
            <a:endParaRPr lang="en-US" sz="3500" dirty="0">
              <a:solidFill>
                <a:srgbClr val="FEFFFF"/>
              </a:solidFill>
            </a:endParaRPr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E3336A73-1C9B-4BAA-A893-AD3C79E66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4053016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4" name="Raven povezovalnik 13">
            <a:extLst>
              <a:ext uri="{FF2B5EF4-FFF2-40B4-BE49-F238E27FC236}">
                <a16:creationId xmlns:a16="http://schemas.microsoft.com/office/drawing/2014/main" id="{74CB8374-15E4-4CD2-8F41-590206BA72A3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avokotnik 2">
            <a:extLst>
              <a:ext uri="{FF2B5EF4-FFF2-40B4-BE49-F238E27FC236}">
                <a16:creationId xmlns:a16="http://schemas.microsoft.com/office/drawing/2014/main" id="{D22BC626-A35A-47E7-B4D3-EC64303CFB4F}"/>
              </a:ext>
            </a:extLst>
          </p:cNvPr>
          <p:cNvSpPr/>
          <p:nvPr/>
        </p:nvSpPr>
        <p:spPr>
          <a:xfrm>
            <a:off x="4053016" y="2501999"/>
            <a:ext cx="4802552" cy="2596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ts val="1300"/>
              </a:lnSpc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sl-SI" sz="1600" dirty="0">
                <a:latin typeface="+mj-lt"/>
                <a:ea typeface="Times New Roman" panose="02020603050405020304" pitchFamily="18" charset="0"/>
              </a:rPr>
              <a:t>Pozdrav državne sekretarke za javno upravo</a:t>
            </a:r>
          </a:p>
          <a:p>
            <a:pPr marL="457200" lvl="0" indent="-457200" algn="just">
              <a:lnSpc>
                <a:spcPts val="1300"/>
              </a:lnSpc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endParaRPr lang="sl-SI" sz="24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300"/>
              </a:lnSpc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sl-SI" sz="1600" dirty="0">
                <a:latin typeface="+mj-lt"/>
              </a:rPr>
              <a:t>Imenovanje</a:t>
            </a:r>
            <a:r>
              <a:rPr lang="sl-SI" sz="1600" dirty="0">
                <a:latin typeface="+mj-lt"/>
                <a:ea typeface="Times New Roman" panose="02020603050405020304" pitchFamily="18" charset="0"/>
              </a:rPr>
              <a:t> predsednika sveta</a:t>
            </a:r>
          </a:p>
          <a:p>
            <a:pPr marL="457200" lvl="0" indent="-457200" algn="just">
              <a:lnSpc>
                <a:spcPts val="1300"/>
              </a:lnSpc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endParaRPr lang="sl-SI" sz="24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300"/>
              </a:lnSpc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sl-SI" sz="1600" dirty="0">
                <a:latin typeface="+mj-lt"/>
                <a:ea typeface="Times New Roman" panose="02020603050405020304" pitchFamily="18" charset="0"/>
              </a:rPr>
              <a:t>Obravnava in sprejem poslovnika </a:t>
            </a:r>
          </a:p>
          <a:p>
            <a:pPr marL="342900" lvl="0" indent="-342900" algn="just">
              <a:lnSpc>
                <a:spcPts val="1300"/>
              </a:lnSpc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endParaRPr lang="sl-SI" sz="16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300"/>
              </a:lnSpc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sl-SI" sz="1600" dirty="0">
                <a:latin typeface="+mj-lt"/>
                <a:ea typeface="Times New Roman" panose="02020603050405020304" pitchFamily="18" charset="0"/>
              </a:rPr>
              <a:t>Stanje in načrti v zvezi z NVO skladom</a:t>
            </a:r>
          </a:p>
          <a:p>
            <a:pPr marL="342900" lvl="0" indent="-342900" algn="just">
              <a:lnSpc>
                <a:spcPts val="1300"/>
              </a:lnSpc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endParaRPr lang="sl-SI" sz="24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300"/>
              </a:lnSpc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sl-SI" sz="1600" dirty="0">
                <a:latin typeface="+mj-lt"/>
                <a:ea typeface="Times New Roman" panose="02020603050405020304" pitchFamily="18" charset="0"/>
              </a:rPr>
              <a:t>Izvrševanje drugega odstavka 23. člena </a:t>
            </a:r>
            <a:r>
              <a:rPr lang="sl-SI" sz="1600" dirty="0" err="1">
                <a:latin typeface="+mj-lt"/>
                <a:ea typeface="Times New Roman" panose="02020603050405020304" pitchFamily="18" charset="0"/>
              </a:rPr>
              <a:t>ZNOrg</a:t>
            </a:r>
            <a:r>
              <a:rPr lang="sl-SI" sz="1600" dirty="0">
                <a:latin typeface="+mj-lt"/>
                <a:ea typeface="Times New Roman" panose="02020603050405020304" pitchFamily="18" charset="0"/>
              </a:rPr>
              <a:t> - podpora vsebinskim mrežam </a:t>
            </a:r>
          </a:p>
          <a:p>
            <a:pPr marL="342900" lvl="0" indent="-342900" algn="just">
              <a:lnSpc>
                <a:spcPts val="1300"/>
              </a:lnSpc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endParaRPr lang="sl-SI" sz="1600" dirty="0"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ts val="1300"/>
              </a:lnSpc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sl-SI" sz="1600" dirty="0">
                <a:latin typeface="+mj-lt"/>
                <a:ea typeface="Times New Roman" panose="02020603050405020304" pitchFamily="18" charset="0"/>
              </a:rPr>
              <a:t>Izvrševanje 37. člena </a:t>
            </a:r>
            <a:r>
              <a:rPr lang="sl-SI" sz="1600">
                <a:latin typeface="+mj-lt"/>
                <a:ea typeface="Times New Roman" panose="02020603050405020304" pitchFamily="18" charset="0"/>
              </a:rPr>
              <a:t>ZProst</a:t>
            </a:r>
            <a:r>
              <a:rPr lang="sl-SI" sz="1600" dirty="0">
                <a:latin typeface="+mj-lt"/>
                <a:ea typeface="Times New Roman" panose="02020603050405020304" pitchFamily="18" charset="0"/>
              </a:rPr>
              <a:t> - (10 % razpisanih sredstev javnih razpisov za prostovoljske organizacije)</a:t>
            </a:r>
            <a:endParaRPr lang="sl-SI" sz="24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788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7B7EFD05-5F12-420E-8AEF-74D5EF9D5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6B6786B7-9BA0-488B-8C6B-1C5BB4E2A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ACF6C842-D596-43D3-B584-5672E0D33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6DF84F3E-35FA-497B-B6FA-F453E82F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2846D7FA-E05C-448E-B156-F77C205A1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E269AD3A-E6B6-4322-A013-276CBC1B0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CEFB9F00-6239-4BF6-B439-D16231B24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74D1DDDB-FC85-40C5-9225-06312C451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9217709-40C1-4F4A-AB69-8A693608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ACCD26D6-BC97-43F5-B803-5838985FC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8136022F-2988-42E2-90E1-617D189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03859925-85FA-4D69-A0AB-6F827E3B5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BAE65FC7-970A-4DCC-9FB4-CF0F7496A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4F33C7-E158-4057-87E7-6F42AA6D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157"/>
            <a:ext cx="1767505" cy="6853096"/>
            <a:chOff x="6627813" y="195610"/>
            <a:chExt cx="1952625" cy="5678141"/>
          </a:xfrm>
        </p:grpSpPr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26714E66-FCC0-42F6-B127-0F91203BC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7E0BD3C9-F0D9-4A53-87DF-71D17D328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DFA9FE4C-FCED-4A9A-9E43-358EB7501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E5D5BB28-15EC-4D32-9C05-C2206AF9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06210E9D-4080-4566-B32A-3A8BE356F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894D3505-0982-40B2-8131-1B6BFF273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11598CAB-0965-48D6-999C-91450C50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29E94126-468A-4060-BCBC-DC3806A4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438F3422-C112-405B-B955-7B1690721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C99C65FC-23C1-4B1D-A385-29B46619D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53D192C3-5E79-4B85-98D0-8F6C681CD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8709C0CF-D42A-4EE0-9C30-B0B72C69A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B8FE8EF1-7AF2-4864-A8DE-7EE3481D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76CB6AE4-A444-41E5-A744-47F048A15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25F129D9-8F3D-4302-AB5D-DE987A6B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F4A57F6-BEF1-4CA6-A0F1-3A01F6AB4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79799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5209" y="967417"/>
            <a:ext cx="2834152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500">
                <a:solidFill>
                  <a:srgbClr val="FEFFFF"/>
                </a:solidFill>
              </a:rPr>
              <a:t>PORABA SREDSTEV SKLADA ZA RAZVOJ NVO</a:t>
            </a:r>
          </a:p>
        </p:txBody>
      </p:sp>
      <p:sp>
        <p:nvSpPr>
          <p:cNvPr id="55" name="Freeform 5">
            <a:extLst>
              <a:ext uri="{FF2B5EF4-FFF2-40B4-BE49-F238E27FC236}">
                <a16:creationId xmlns:a16="http://schemas.microsoft.com/office/drawing/2014/main" id="{E3336A73-1C9B-4BAA-A893-AD3C79E66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4053016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0C22A6C7-B727-4AAC-99A0-C95F8E46D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391250"/>
              </p:ext>
            </p:extLst>
          </p:nvPr>
        </p:nvGraphicFramePr>
        <p:xfrm>
          <a:off x="3579584" y="2458315"/>
          <a:ext cx="5467977" cy="2409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4926">
                  <a:extLst>
                    <a:ext uri="{9D8B030D-6E8A-4147-A177-3AD203B41FA5}">
                      <a16:colId xmlns:a16="http://schemas.microsoft.com/office/drawing/2014/main" val="81360960"/>
                    </a:ext>
                  </a:extLst>
                </a:gridCol>
                <a:gridCol w="885700">
                  <a:extLst>
                    <a:ext uri="{9D8B030D-6E8A-4147-A177-3AD203B41FA5}">
                      <a16:colId xmlns:a16="http://schemas.microsoft.com/office/drawing/2014/main" val="3712132023"/>
                    </a:ext>
                  </a:extLst>
                </a:gridCol>
                <a:gridCol w="885700">
                  <a:extLst>
                    <a:ext uri="{9D8B030D-6E8A-4147-A177-3AD203B41FA5}">
                      <a16:colId xmlns:a16="http://schemas.microsoft.com/office/drawing/2014/main" val="1863216377"/>
                    </a:ext>
                  </a:extLst>
                </a:gridCol>
                <a:gridCol w="885700">
                  <a:extLst>
                    <a:ext uri="{9D8B030D-6E8A-4147-A177-3AD203B41FA5}">
                      <a16:colId xmlns:a16="http://schemas.microsoft.com/office/drawing/2014/main" val="2176056240"/>
                    </a:ext>
                  </a:extLst>
                </a:gridCol>
                <a:gridCol w="885700">
                  <a:extLst>
                    <a:ext uri="{9D8B030D-6E8A-4147-A177-3AD203B41FA5}">
                      <a16:colId xmlns:a16="http://schemas.microsoft.com/office/drawing/2014/main" val="2427183012"/>
                    </a:ext>
                  </a:extLst>
                </a:gridCol>
                <a:gridCol w="760251">
                  <a:extLst>
                    <a:ext uri="{9D8B030D-6E8A-4147-A177-3AD203B41FA5}">
                      <a16:colId xmlns:a16="http://schemas.microsoft.com/office/drawing/2014/main" val="1086135874"/>
                    </a:ext>
                  </a:extLst>
                </a:gridCol>
              </a:tblGrid>
              <a:tr h="351205">
                <a:tc rowSpan="2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800" dirty="0">
                          <a:effectLst/>
                        </a:rPr>
                        <a:t>                    VELJAVNI   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800" dirty="0">
                          <a:effectLst/>
                        </a:rPr>
                        <a:t>                       PRORAČUN     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800" dirty="0">
                          <a:effectLst/>
                        </a:rPr>
                        <a:t>UKREP</a:t>
                      </a:r>
                    </a:p>
                  </a:txBody>
                  <a:tcPr marL="45084" marR="45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2019</a:t>
                      </a:r>
                      <a:endParaRPr lang="sl-SI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2020</a:t>
                      </a:r>
                      <a:endParaRPr lang="sl-SI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2021</a:t>
                      </a:r>
                      <a:endParaRPr lang="sl-SI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2022</a:t>
                      </a:r>
                      <a:endParaRPr lang="sl-SI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2023</a:t>
                      </a:r>
                      <a:endParaRPr lang="sl-SI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ctr"/>
                </a:tc>
                <a:extLst>
                  <a:ext uri="{0D108BD9-81ED-4DB2-BD59-A6C34878D82A}">
                    <a16:rowId xmlns:a16="http://schemas.microsoft.com/office/drawing/2014/main" val="3007081660"/>
                  </a:ext>
                </a:extLst>
              </a:tr>
              <a:tr h="359882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4.772.260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4.700.000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4.785.300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/>
                </a:tc>
                <a:extLst>
                  <a:ext uri="{0D108BD9-81ED-4DB2-BD59-A6C34878D82A}">
                    <a16:rowId xmlns:a16="http://schemas.microsoft.com/office/drawing/2014/main" val="3180683049"/>
                  </a:ext>
                </a:extLst>
              </a:tr>
              <a:tr h="36402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800" dirty="0">
                          <a:effectLst/>
                        </a:rPr>
                        <a:t>JR za razvoj in profesionalizacijo </a:t>
                      </a:r>
                      <a:endParaRPr lang="sl-SI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3.000.000</a:t>
                      </a:r>
                      <a:endParaRPr lang="sl-SI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1.800.000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1.200.000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extLst>
                  <a:ext uri="{0D108BD9-81ED-4DB2-BD59-A6C34878D82A}">
                    <a16:rowId xmlns:a16="http://schemas.microsoft.com/office/drawing/2014/main" val="1079670932"/>
                  </a:ext>
                </a:extLst>
              </a:tr>
              <a:tr h="32935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800">
                          <a:effectLst/>
                        </a:rPr>
                        <a:t>JP za sofinanciranje lastne udeležbe</a:t>
                      </a:r>
                      <a:endParaRPr lang="sl-SI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1.099.981</a:t>
                      </a:r>
                      <a:endParaRPr lang="sl-SI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extLst>
                  <a:ext uri="{0D108BD9-81ED-4DB2-BD59-A6C34878D82A}">
                    <a16:rowId xmlns:a16="http://schemas.microsoft.com/office/drawing/2014/main" val="1387392730"/>
                  </a:ext>
                </a:extLst>
              </a:tr>
              <a:tr h="36402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800" dirty="0">
                          <a:effectLst/>
                        </a:rPr>
                        <a:t>JR za podporno okolje</a:t>
                      </a:r>
                      <a:endParaRPr lang="sl-SI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585.041</a:t>
                      </a:r>
                      <a:endParaRPr lang="sl-SI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1.436.458</a:t>
                      </a:r>
                      <a:endParaRPr lang="sl-SI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1.278.663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1.438.224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872.726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extLst>
                  <a:ext uri="{0D108BD9-81ED-4DB2-BD59-A6C34878D82A}">
                    <a16:rowId xmlns:a16="http://schemas.microsoft.com/office/drawing/2014/main" val="1811905414"/>
                  </a:ext>
                </a:extLst>
              </a:tr>
              <a:tr h="32935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800" dirty="0">
                          <a:effectLst/>
                        </a:rPr>
                        <a:t>RAZPOLOŽLJIVA SREDSTVA</a:t>
                      </a:r>
                      <a:endParaRPr lang="sl-SI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87.238</a:t>
                      </a:r>
                      <a:endParaRPr lang="sl-SI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1.463.542</a:t>
                      </a:r>
                      <a:endParaRPr lang="sl-SI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2.306.637</a:t>
                      </a:r>
                      <a:endParaRPr lang="sl-SI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 </a:t>
                      </a:r>
                      <a:endParaRPr lang="sl-SI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extLst>
                  <a:ext uri="{0D108BD9-81ED-4DB2-BD59-A6C34878D82A}">
                    <a16:rowId xmlns:a16="http://schemas.microsoft.com/office/drawing/2014/main" val="2977951507"/>
                  </a:ext>
                </a:extLst>
              </a:tr>
              <a:tr h="15953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800" dirty="0">
                        <a:effectLst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800" dirty="0">
                          <a:effectLst/>
                        </a:rPr>
                        <a:t>REALIZACIJA</a:t>
                      </a:r>
                      <a:endParaRPr lang="sl-SI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4.685.022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>
                          <a:effectLst/>
                        </a:rPr>
                        <a:t> </a:t>
                      </a:r>
                      <a:endParaRPr lang="sl-SI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 </a:t>
                      </a:r>
                      <a:endParaRPr lang="sl-SI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00" dirty="0">
                          <a:effectLst/>
                        </a:rPr>
                        <a:t> </a:t>
                      </a:r>
                      <a:endParaRPr lang="sl-SI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084" marR="45084" marT="0" marB="0" anchor="b"/>
                </a:tc>
                <a:extLst>
                  <a:ext uri="{0D108BD9-81ED-4DB2-BD59-A6C34878D82A}">
                    <a16:rowId xmlns:a16="http://schemas.microsoft.com/office/drawing/2014/main" val="1320252794"/>
                  </a:ext>
                </a:extLst>
              </a:tr>
            </a:tbl>
          </a:graphicData>
        </a:graphic>
      </p:graphicFrame>
      <p:cxnSp>
        <p:nvCxnSpPr>
          <p:cNvPr id="14" name="Raven povezovalnik 13">
            <a:extLst>
              <a:ext uri="{FF2B5EF4-FFF2-40B4-BE49-F238E27FC236}">
                <a16:creationId xmlns:a16="http://schemas.microsoft.com/office/drawing/2014/main" id="{74CB8374-15E4-4CD2-8F41-590206BA72A3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721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B2EC7880-C5D9-40A8-A6B0-3198AD07A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3464657" cy="685403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86918" y="2133600"/>
            <a:ext cx="2737709" cy="3759253"/>
          </a:xfrm>
        </p:spPr>
        <p:txBody>
          <a:bodyPr>
            <a:normAutofit/>
          </a:bodyPr>
          <a:lstStyle/>
          <a:p>
            <a:pPr marL="0" indent="0">
              <a:buClr>
                <a:srgbClr val="D78774"/>
              </a:buClr>
              <a:buNone/>
            </a:pPr>
            <a:r>
              <a:rPr lang="sl-SI"/>
              <a:t>Hvala za pozornost!</a:t>
            </a:r>
          </a:p>
          <a:p>
            <a:pPr marL="0" indent="0">
              <a:buClr>
                <a:srgbClr val="D78774"/>
              </a:buClr>
              <a:buNone/>
            </a:pPr>
            <a:endParaRPr lang="sl-SI"/>
          </a:p>
          <a:p>
            <a:pPr>
              <a:buClr>
                <a:srgbClr val="D78774"/>
              </a:buClr>
            </a:pPr>
            <a:endParaRPr lang="sl-SI"/>
          </a:p>
          <a:p>
            <a:pPr>
              <a:buClr>
                <a:srgbClr val="D78774"/>
              </a:buClr>
            </a:pPr>
            <a:endParaRPr lang="sl-SI"/>
          </a:p>
          <a:p>
            <a:pPr>
              <a:buClr>
                <a:srgbClr val="D78774"/>
              </a:buClr>
            </a:pPr>
            <a:endParaRPr lang="sl-SI"/>
          </a:p>
          <a:p>
            <a:pPr marL="0" indent="0">
              <a:buClr>
                <a:srgbClr val="D78774"/>
              </a:buClr>
              <a:buNone/>
            </a:pPr>
            <a:endParaRPr lang="sl-SI"/>
          </a:p>
        </p:txBody>
      </p:sp>
      <p:pic>
        <p:nvPicPr>
          <p:cNvPr id="1026" name="Picture 2" descr="Rezultat iskanja slik za sodelovanje">
            <a:extLst>
              <a:ext uri="{FF2B5EF4-FFF2-40B4-BE49-F238E27FC236}">
                <a16:creationId xmlns:a16="http://schemas.microsoft.com/office/drawing/2014/main" id="{F723A18D-71C2-44D2-827F-B895B51043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34" r="14681"/>
          <a:stretch/>
        </p:blipFill>
        <p:spPr bwMode="auto">
          <a:xfrm>
            <a:off x="3464657" y="10"/>
            <a:ext cx="56793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02847" y="47264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6209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Šelest">
  <a:themeElements>
    <a:clrScheme name="Šelest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Šelest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Šeles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118</Words>
  <Application>Microsoft Office PowerPoint</Application>
  <PresentationFormat>Diaprojekcija na zaslonu (4:3)</PresentationFormat>
  <Paragraphs>62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Šelest</vt:lpstr>
      <vt:lpstr>1. seja Sveta Vlade RS za spodbujanje razvoja prostovoljstva, prostovoljskih in nevladnih organizacij </vt:lpstr>
      <vt:lpstr>PREDLOG DNEVNEGA REDA</vt:lpstr>
      <vt:lpstr>PORABA SREDSTEV SKLADA ZA RAZVOJ NVO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seja Sveta Vlade RS za spodbujanje razvoja prostovoljstva, prostovoljskih in nevladnih organizacij </dc:title>
  <dc:creator>MJU</dc:creator>
  <cp:lastModifiedBy>MJU</cp:lastModifiedBy>
  <cp:revision>3</cp:revision>
  <dcterms:created xsi:type="dcterms:W3CDTF">2019-11-22T06:57:49Z</dcterms:created>
  <dcterms:modified xsi:type="dcterms:W3CDTF">2019-11-22T08:18:47Z</dcterms:modified>
</cp:coreProperties>
</file>