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6" r:id="rId3"/>
    <p:sldId id="275" r:id="rId4"/>
    <p:sldId id="257" r:id="rId5"/>
    <p:sldId id="258" r:id="rId6"/>
    <p:sldId id="265" r:id="rId7"/>
    <p:sldId id="274" r:id="rId8"/>
    <p:sldId id="268" r:id="rId9"/>
    <p:sldId id="270" r:id="rId10"/>
    <p:sldId id="271" r:id="rId11"/>
    <p:sldId id="273" r:id="rId12"/>
  </p:sldIdLst>
  <p:sldSz cx="9144000" cy="6858000" type="screen4x3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9C433-A993-42AC-B62E-879872E187F7}" type="datetimeFigureOut">
              <a:rPr lang="sl-SI" smtClean="0"/>
              <a:t>24. 02. 2020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74805-4354-469D-B823-B35A0DD5D2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58852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Spletne strani – če je iz ESS, naj ostane. Le pri novem projektu navedejo kot zgoraj.</a:t>
            </a: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74805-4354-469D-B823-B35A0DD5D20D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30440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24. 02. 2020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953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24. 02. 2020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3947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24. 02. 2020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75458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24. 02. 2020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045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24. 02. 2020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244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24. 02. 2020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340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24. 02. 2020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7324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24. 02. 2020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3948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24. 02. 2020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2877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24. 02. 2020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215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54C8-BE45-44B0-BD53-8E0F8C9949C2}" type="datetimeFigureOut">
              <a:rPr lang="sl-SI" smtClean="0"/>
              <a:t>24. 02. 2020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33293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754C8-BE45-44B0-BD53-8E0F8C9949C2}" type="datetimeFigureOut">
              <a:rPr lang="sl-SI" smtClean="0"/>
              <a:t>24. 02. 2020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AFEA6-5ED8-4A7D-B43F-DE306DBAE87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820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ojca.smid1@gov.si" TargetMode="External"/><Relationship Id="rId7" Type="http://schemas.openxmlformats.org/officeDocument/2006/relationships/image" Target="../media/image1.png"/><Relationship Id="rId2" Type="http://schemas.openxmlformats.org/officeDocument/2006/relationships/hyperlink" Target="mailto:mojca.zerovec@gov.s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pela.turk@gov.si" TargetMode="External"/><Relationship Id="rId5" Type="http://schemas.openxmlformats.org/officeDocument/2006/relationships/hyperlink" Target="mailto:urska.kavcic@gov.si" TargetMode="External"/><Relationship Id="rId4" Type="http://schemas.openxmlformats.org/officeDocument/2006/relationships/hyperlink" Target="mailto:ludvik.stritof@gov.s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55576" y="943447"/>
            <a:ext cx="7772400" cy="1837481"/>
          </a:xfrm>
        </p:spPr>
        <p:txBody>
          <a:bodyPr>
            <a:normAutofit fontScale="90000"/>
          </a:bodyPr>
          <a:lstStyle/>
          <a:p>
            <a:br>
              <a:rPr lang="sl-SI" sz="3400" b="1" dirty="0">
                <a:solidFill>
                  <a:srgbClr val="2D2D8A"/>
                </a:solidFill>
              </a:rPr>
            </a:br>
            <a:r>
              <a:rPr lang="sl-SI" sz="3400" b="1" dirty="0">
                <a:solidFill>
                  <a:srgbClr val="2D2D8A"/>
                </a:solidFill>
              </a:rPr>
              <a:t>Delavnica za izbrane upravičence v okviru Javnega razpisa za podporno okolje za razvoj nevladnih organizacij 2019-2023</a:t>
            </a:r>
            <a:br>
              <a:rPr lang="sl-SI" sz="1800" dirty="0">
                <a:ea typeface="Calibri"/>
                <a:cs typeface="Times New Roman"/>
              </a:rPr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31640" y="6021288"/>
            <a:ext cx="6400800" cy="481608"/>
          </a:xfrm>
        </p:spPr>
        <p:txBody>
          <a:bodyPr>
            <a:normAutofit fontScale="40000" lnSpcReduction="20000"/>
          </a:bodyPr>
          <a:lstStyle/>
          <a:p>
            <a:endParaRPr lang="sl-SI" dirty="0">
              <a:solidFill>
                <a:schemeClr val="tx2"/>
              </a:solidFill>
            </a:endParaRPr>
          </a:p>
          <a:p>
            <a:r>
              <a:rPr lang="sl-SI" dirty="0">
                <a:solidFill>
                  <a:schemeClr val="tx2"/>
                </a:solidFill>
              </a:rPr>
              <a:t>SNVO, februar 2020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78024"/>
            <a:ext cx="2631681" cy="34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7F34A9A1-B533-4BA4-8D9E-98100C603E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2893" y="2606911"/>
            <a:ext cx="4678213" cy="294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34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1143000"/>
          </a:xfrm>
        </p:spPr>
        <p:txBody>
          <a:bodyPr>
            <a:normAutofit/>
          </a:bodyPr>
          <a:lstStyle/>
          <a:p>
            <a:pPr algn="l"/>
            <a:r>
              <a:rPr lang="sl-SI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Splošni napotki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403300"/>
            <a:ext cx="8229600" cy="4722863"/>
          </a:xfrm>
        </p:spPr>
        <p:txBody>
          <a:bodyPr>
            <a:normAutofit/>
          </a:bodyPr>
          <a:lstStyle/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Hramba dokumentacije 10 let po zaključku – 6. točka Navodil upravičencem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Limiti porabe po letih – 9. oz. 10. člen pogodbe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Če upravičenec ugotovi, da izvajanje ne poteka v skladu s pogodbo, mora obvestiti MJU.</a:t>
            </a:r>
          </a:p>
          <a:p>
            <a:endParaRPr lang="sl-SI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034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1143000"/>
          </a:xfrm>
        </p:spPr>
        <p:txBody>
          <a:bodyPr/>
          <a:lstStyle/>
          <a:p>
            <a:pPr algn="l"/>
            <a:r>
              <a:rPr lang="sl-SI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Kontakti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V primeru vprašanj – </a:t>
            </a:r>
            <a:r>
              <a:rPr lang="sl-SI">
                <a:solidFill>
                  <a:schemeClr val="accent1">
                    <a:lumMod val="75000"/>
                  </a:schemeClr>
                </a:solidFill>
              </a:rPr>
              <a:t>kontaktirajte skrbnika: </a:t>
            </a:r>
            <a:endParaRPr lang="sl-SI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l-SI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mojca.zerovec@gov.si</a:t>
            </a:r>
            <a:endParaRPr lang="sl-SI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vanja.jereb@gov.si</a:t>
            </a:r>
            <a:endParaRPr lang="sl-SI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  <a:hlinkClick r:id="rId4"/>
              </a:rPr>
              <a:t>ludvik.stritof@gov.si</a:t>
            </a:r>
            <a:endParaRPr lang="sl-SI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  <a:hlinkClick r:id="rId5"/>
              </a:rPr>
              <a:t>urska.kavcic@gov.si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  <a:hlinkClick r:id="rId6"/>
              </a:rPr>
              <a:t>spela.turk@gov.si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endParaRPr lang="sl-SI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HVALA ZA POZORNOST! </a:t>
            </a:r>
          </a:p>
          <a:p>
            <a:pPr marL="0" indent="0">
              <a:buNone/>
            </a:pPr>
            <a:endParaRPr lang="sl-SI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l-SI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255FE0C-17E3-4DAA-A40D-751EF3B9D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159" y="5953315"/>
            <a:ext cx="2631681" cy="34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080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55576" y="943447"/>
            <a:ext cx="7772400" cy="829369"/>
          </a:xfrm>
        </p:spPr>
        <p:txBody>
          <a:bodyPr>
            <a:normAutofit fontScale="90000"/>
          </a:bodyPr>
          <a:lstStyle/>
          <a:p>
            <a:br>
              <a:rPr lang="sl-SI" sz="3400" b="1" dirty="0">
                <a:solidFill>
                  <a:srgbClr val="2D2D8A"/>
                </a:solidFill>
              </a:rPr>
            </a:br>
            <a:r>
              <a:rPr lang="sl-SI" sz="3400" b="1" dirty="0">
                <a:solidFill>
                  <a:srgbClr val="2D2D8A"/>
                </a:solidFill>
              </a:rPr>
              <a:t>Dnevni red</a:t>
            </a:r>
            <a:br>
              <a:rPr lang="sl-SI" sz="1800" dirty="0">
                <a:ea typeface="Calibri"/>
                <a:cs typeface="Times New Roman"/>
              </a:rPr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31640" y="2060848"/>
            <a:ext cx="7344816" cy="4442048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sl-SI" dirty="0">
                <a:solidFill>
                  <a:schemeClr val="tx2"/>
                </a:solidFill>
              </a:rPr>
              <a:t>Kdo smo? Naše prednosti/izzivi? </a:t>
            </a:r>
          </a:p>
          <a:p>
            <a:pPr marL="514350" indent="-514350" algn="l">
              <a:buAutoNum type="arabicPeriod"/>
            </a:pPr>
            <a:r>
              <a:rPr lang="sl-SI" dirty="0">
                <a:solidFill>
                  <a:schemeClr val="tx2"/>
                </a:solidFill>
              </a:rPr>
              <a:t>Predstavitev poročanja</a:t>
            </a:r>
          </a:p>
          <a:p>
            <a:pPr marL="514350" indent="-514350" algn="l">
              <a:buAutoNum type="arabicPeriod"/>
            </a:pPr>
            <a:r>
              <a:rPr lang="sl-SI" dirty="0">
                <a:solidFill>
                  <a:schemeClr val="tx2"/>
                </a:solidFill>
              </a:rPr>
              <a:t>Vprašanja</a:t>
            </a:r>
          </a:p>
        </p:txBody>
      </p:sp>
    </p:spTree>
    <p:extLst>
      <p:ext uri="{BB962C8B-B14F-4D97-AF65-F5344CB8AC3E}">
        <p14:creationId xmlns:p14="http://schemas.microsoft.com/office/powerpoint/2010/main" val="3792196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7088" cy="1278161"/>
          </a:xfrm>
        </p:spPr>
        <p:txBody>
          <a:bodyPr/>
          <a:lstStyle/>
          <a:p>
            <a:pPr algn="l"/>
            <a:r>
              <a:rPr lang="sl-SI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Vsebinsko poročanje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sl-SI" sz="2500" u="sng" dirty="0">
                <a:solidFill>
                  <a:schemeClr val="accent1">
                    <a:lumMod val="75000"/>
                  </a:schemeClr>
                </a:solidFill>
              </a:rPr>
              <a:t>Natančno preberite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Navodila upravičencem javnega razpisa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 4.3. 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Vsebinsko poročilo</a:t>
            </a:r>
          </a:p>
          <a:p>
            <a:pPr marL="0" indent="0" algn="just">
              <a:buNone/>
            </a:pPr>
            <a:r>
              <a:rPr lang="sl-SI" u="sng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Kako poročate?</a:t>
            </a:r>
          </a:p>
          <a:p>
            <a:pPr algn="just"/>
            <a:r>
              <a:rPr lang="sl-SI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doseženi kazalniki</a:t>
            </a:r>
          </a:p>
          <a:p>
            <a:pPr algn="just"/>
            <a:r>
              <a:rPr lang="sl-SI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dokazila (glejte: verifikacija + opis učinkov)</a:t>
            </a:r>
          </a:p>
          <a:p>
            <a:pPr lvl="1" algn="just">
              <a:buFontTx/>
              <a:buChar char="-"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če izdelate fizično publikacijo/izdelek-&gt; 1 izvod MJU</a:t>
            </a:r>
          </a:p>
          <a:p>
            <a:pPr algn="just"/>
            <a:r>
              <a:rPr lang="sl-SI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kumulativno poročilo </a:t>
            </a:r>
          </a:p>
          <a:p>
            <a:pPr algn="just"/>
            <a:r>
              <a:rPr lang="sl-SI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po dveh letih poročate o rezultatih</a:t>
            </a:r>
          </a:p>
        </p:txBody>
      </p:sp>
    </p:spTree>
    <p:extLst>
      <p:ext uri="{BB962C8B-B14F-4D97-AF65-F5344CB8AC3E}">
        <p14:creationId xmlns:p14="http://schemas.microsoft.com/office/powerpoint/2010/main" val="1461903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7088" cy="1278161"/>
          </a:xfrm>
        </p:spPr>
        <p:txBody>
          <a:bodyPr/>
          <a:lstStyle/>
          <a:p>
            <a:pPr algn="l"/>
            <a:r>
              <a:rPr lang="sl-SI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Finančno poročanje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l-SI" sz="2500" u="sng" dirty="0">
                <a:solidFill>
                  <a:schemeClr val="accent1">
                    <a:lumMod val="75000"/>
                  </a:schemeClr>
                </a:solidFill>
              </a:rPr>
              <a:t>Natančno preberite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algn="just"/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Navodila upravičencem javnega razpisa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 3.3. 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Upravičeni stroški</a:t>
            </a:r>
          </a:p>
          <a:p>
            <a:pPr marL="0" indent="0" algn="just">
              <a:buNone/>
            </a:pPr>
            <a:endParaRPr lang="sl-SI" dirty="0">
              <a:solidFill>
                <a:schemeClr val="accent1">
                  <a:lumMod val="75000"/>
                </a:schemeClr>
              </a:solidFill>
              <a:sym typeface="Wingdings" pitchFamily="2" charset="2"/>
            </a:endParaRPr>
          </a:p>
          <a:p>
            <a:pPr marL="0" indent="0" algn="just">
              <a:buNone/>
            </a:pPr>
            <a:endParaRPr lang="sl-SI" dirty="0">
              <a:solidFill>
                <a:schemeClr val="accent1">
                  <a:lumMod val="75000"/>
                </a:schemeClr>
              </a:solidFill>
              <a:sym typeface="Wingdings" pitchFamily="2" charset="2"/>
            </a:endParaRPr>
          </a:p>
          <a:p>
            <a:pPr marL="0" indent="0" algn="just">
              <a:buNone/>
            </a:pPr>
            <a:r>
              <a:rPr lang="sl-SI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OPOZORILO: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Med izvajanjem operacije/projekta se navodila za poročanje lahko spreminjajo. </a:t>
            </a:r>
            <a:endParaRPr lang="sl-SI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842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38138"/>
          </a:xfrm>
        </p:spPr>
        <p:txBody>
          <a:bodyPr/>
          <a:lstStyle/>
          <a:p>
            <a:pPr algn="l"/>
            <a:r>
              <a:rPr lang="sl-SI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Poročanje in izplačila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Terminski plan poročanja je opredeljen v 9. ali 10. členu pogodbe o sofinanciranju oz. v Navodilih upravičencem -&gt; 4.4.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Osnova za izplačilo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 zahtevki za predplačilo (ZZPP)  do največ 100% naslednjega zahtevka za izplačilo (ZZI) in ZZI 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Zahtevki za predplačilo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 obrazec 1: ZZPP</a:t>
            </a:r>
          </a:p>
          <a:p>
            <a:endParaRPr lang="sl-SI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61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7088" cy="1143000"/>
          </a:xfrm>
        </p:spPr>
        <p:txBody>
          <a:bodyPr/>
          <a:lstStyle/>
          <a:p>
            <a:pPr algn="l"/>
            <a:r>
              <a:rPr lang="sl-SI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Upravičeni stroški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Upravičeni so naslednji stroški: </a:t>
            </a:r>
          </a:p>
          <a:p>
            <a:pPr algn="just">
              <a:buFont typeface="Wingdings" pitchFamily="2" charset="2"/>
              <a:buChar char="Ø"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Stroški zaposlenih (urna postavka – SSE - zajema vse stroške dela)</a:t>
            </a:r>
          </a:p>
          <a:p>
            <a:pPr algn="just">
              <a:buFont typeface="Wingdings" pitchFamily="2" charset="2"/>
              <a:buChar char="Ø"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stroški pavšalnega financiranja – določeni s pogodbo, do 40 % stroškov dela, fiksni</a:t>
            </a:r>
          </a:p>
          <a:p>
            <a:pPr marL="0" indent="0">
              <a:buNone/>
            </a:pPr>
            <a:endParaRPr lang="sl-SI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Dokazovanje upravičenosti stroškov in izdatkov je dolžnost upravičenca.</a:t>
            </a:r>
          </a:p>
          <a:p>
            <a:pPr marL="0" indent="0">
              <a:buNone/>
            </a:pPr>
            <a:endParaRPr lang="sl-SI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Natančna opredelitev in potrebna dokazila so opredeljena v navodilih za poročanje in v razpisni dokumentaciji.</a:t>
            </a:r>
          </a:p>
        </p:txBody>
      </p:sp>
    </p:spTree>
    <p:extLst>
      <p:ext uri="{BB962C8B-B14F-4D97-AF65-F5344CB8AC3E}">
        <p14:creationId xmlns:p14="http://schemas.microsoft.com/office/powerpoint/2010/main" val="360776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7088" cy="1143000"/>
          </a:xfrm>
        </p:spPr>
        <p:txBody>
          <a:bodyPr/>
          <a:lstStyle/>
          <a:p>
            <a:pPr algn="l"/>
            <a:r>
              <a:rPr lang="sl-SI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Časovnica</a:t>
            </a:r>
            <a:endParaRPr lang="sl-SI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Označba mesta vsebine 6">
            <a:extLst>
              <a:ext uri="{FF2B5EF4-FFF2-40B4-BE49-F238E27FC236}">
                <a16:creationId xmlns:a16="http://schemas.microsoft.com/office/drawing/2014/main" id="{800F2591-CFBA-41F1-ABA2-7ACA54B44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Vnašajte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dejanske ure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Navežite aktivnosti na pričakovane rezultate 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Odstotek dela na projektu določite v pravni podlagi 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V pogodbi/aneksu/sklepu navedba, da je zaposlitev (so)financirana v okviru Javnega razpisa za podporno okolje za razvoj nevladnih organizacij 2019-2023. </a:t>
            </a:r>
          </a:p>
        </p:txBody>
      </p:sp>
    </p:spTree>
    <p:extLst>
      <p:ext uri="{BB962C8B-B14F-4D97-AF65-F5344CB8AC3E}">
        <p14:creationId xmlns:p14="http://schemas.microsoft.com/office/powerpoint/2010/main" val="607320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1104" cy="1143000"/>
          </a:xfrm>
        </p:spPr>
        <p:txBody>
          <a:bodyPr>
            <a:normAutofit/>
          </a:bodyPr>
          <a:lstStyle/>
          <a:p>
            <a:pPr algn="l"/>
            <a:r>
              <a:rPr lang="sl-SI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Finančno poslovanje  </a:t>
            </a:r>
            <a:endParaRPr lang="sl-SI" sz="4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l-SI" sz="2800" dirty="0">
                <a:solidFill>
                  <a:schemeClr val="accent1">
                    <a:lumMod val="75000"/>
                  </a:schemeClr>
                </a:solidFill>
              </a:rPr>
              <a:t>Pri poenostavljenih oblikah neposrednih sredstev:</a:t>
            </a:r>
          </a:p>
          <a:p>
            <a:pPr marL="0" indent="0" algn="just">
              <a:buNone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na ločenem stroškovnem mestu se knjižijo prihodki oz. prilivi, medtem stroškov ni potrebno knjižiti. </a:t>
            </a:r>
          </a:p>
          <a:p>
            <a:pPr marL="0" indent="0" algn="just">
              <a:buNone/>
            </a:pP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Dejanski stroški niso predmet preverjanja in spremljanja. </a:t>
            </a:r>
            <a:endParaRPr lang="sl-SI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Navodila za poročanje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 poglavje 2. FINANČNO POSLOVANJE</a:t>
            </a:r>
            <a:endParaRPr lang="sl-SI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l-SI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29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pPr algn="l"/>
            <a:r>
              <a:rPr lang="sl-SI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Informiranje javnosti 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7. POGLAVJE: Informiranje javnosti o aktivnostih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Logotip MJU</a:t>
            </a:r>
          </a:p>
          <a:p>
            <a:endParaRPr lang="sl-SI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Navedba: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Aktivnosti sofinancira Ministrstvo za javno upravo iz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Sklada za NVO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v okviru Javnega razpisa za podporno okolje za razvoj nevladnih organizacij 2019 – 2023.</a:t>
            </a:r>
          </a:p>
          <a:p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Tiskana in elektronska gradiva morajo vsebovati obvestilo, da izražajo mnenje avtorja in ne predstavljajo uradnega stališča MJU.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414" y="2132856"/>
            <a:ext cx="4760153" cy="640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3167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4418</TotalTime>
  <Words>466</Words>
  <Application>Microsoft Office PowerPoint</Application>
  <PresentationFormat>Diaprojekcija na zaslonu (4:3)</PresentationFormat>
  <Paragraphs>67</Paragraphs>
  <Slides>11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Officeova tema</vt:lpstr>
      <vt:lpstr> Delavnica za izbrane upravičence v okviru Javnega razpisa za podporno okolje za razvoj nevladnih organizacij 2019-2023 </vt:lpstr>
      <vt:lpstr> Dnevni red </vt:lpstr>
      <vt:lpstr>Vsebinsko poročanje </vt:lpstr>
      <vt:lpstr>Finančno poročanje </vt:lpstr>
      <vt:lpstr>Poročanje in izplačila </vt:lpstr>
      <vt:lpstr>Upravičeni stroški </vt:lpstr>
      <vt:lpstr>Časovnica</vt:lpstr>
      <vt:lpstr>Finančno poslovanje  </vt:lpstr>
      <vt:lpstr>Informiranje javnosti </vt:lpstr>
      <vt:lpstr>Splošni napotki </vt:lpstr>
      <vt:lpstr>Kontakti </vt:lpstr>
    </vt:vector>
  </TitlesOfParts>
  <Company>Ministrstvo za javno upravo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Delavnica za izbrane upravičence v okviru javnega razpisa za krepitev zmogljivosti NVO za zagovorništvo in izvajanje javnih storitev 2015-2019</dc:title>
  <dc:creator>Jerneja Stanišič</dc:creator>
  <cp:lastModifiedBy>Mojca Žerovec</cp:lastModifiedBy>
  <cp:revision>54</cp:revision>
  <cp:lastPrinted>2020-02-10T08:11:03Z</cp:lastPrinted>
  <dcterms:created xsi:type="dcterms:W3CDTF">2016-02-10T10:54:28Z</dcterms:created>
  <dcterms:modified xsi:type="dcterms:W3CDTF">2020-02-24T16:48:47Z</dcterms:modified>
</cp:coreProperties>
</file>