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7" r:id="rId2"/>
    <p:sldId id="260" r:id="rId3"/>
    <p:sldId id="287" r:id="rId4"/>
    <p:sldId id="288" r:id="rId5"/>
    <p:sldId id="290" r:id="rId6"/>
    <p:sldId id="291" r:id="rId7"/>
    <p:sldId id="294" r:id="rId8"/>
    <p:sldId id="313" r:id="rId9"/>
    <p:sldId id="296" r:id="rId10"/>
    <p:sldId id="293" r:id="rId11"/>
    <p:sldId id="297" r:id="rId12"/>
    <p:sldId id="312" r:id="rId13"/>
    <p:sldId id="311" r:id="rId14"/>
    <p:sldId id="298" r:id="rId15"/>
    <p:sldId id="314" r:id="rId16"/>
    <p:sldId id="315" r:id="rId17"/>
    <p:sldId id="303" r:id="rId18"/>
    <p:sldId id="302" r:id="rId19"/>
    <p:sldId id="301" r:id="rId20"/>
    <p:sldId id="300" r:id="rId21"/>
  </p:sldIdLst>
  <p:sldSz cx="9144000" cy="6858000" type="screen4x3"/>
  <p:notesSz cx="6797675" cy="987425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0000"/>
    <a:srgbClr val="1AB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5164" autoAdjust="0"/>
  </p:normalViewPr>
  <p:slideViewPr>
    <p:cSldViewPr>
      <p:cViewPr varScale="1">
        <p:scale>
          <a:sx n="71" d="100"/>
          <a:sy n="71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B746792-63F7-49EE-BE5C-A0828C1B0F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578C88F-17ED-4260-B7F5-7A2DA041E9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990E1A8-E2BE-4EAD-9900-73D3E5BD08A6}" type="datetimeFigureOut">
              <a:rPr lang="sl-SI" altLang="sl-SI"/>
              <a:pPr>
                <a:defRPr/>
              </a:pPr>
              <a:t>22. 06. 2021</a:t>
            </a:fld>
            <a:endParaRPr lang="sl-SI" altLang="sl-SI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C4A54478-593A-41ED-A55C-2A658AABFEB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5E8E2B87-ACCA-40CE-A3BD-CA1647D1703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5C5330-8DE7-4C9F-A638-5346E050090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780E475C-7CD2-4D05-843A-33883FB514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333AF55E-2907-4D8E-9C2F-484158CE44B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010D5C-F911-4F13-94CD-EAAAEFD75A2F}" type="datetimeFigureOut">
              <a:rPr lang="sl-SI"/>
              <a:pPr>
                <a:defRPr/>
              </a:pPr>
              <a:t>22. 06. 2021</a:t>
            </a:fld>
            <a:endParaRPr lang="sl-SI"/>
          </a:p>
        </p:txBody>
      </p:sp>
      <p:sp>
        <p:nvSpPr>
          <p:cNvPr id="4" name="Označba mesta stranske slike 3">
            <a:extLst>
              <a:ext uri="{FF2B5EF4-FFF2-40B4-BE49-F238E27FC236}">
                <a16:creationId xmlns:a16="http://schemas.microsoft.com/office/drawing/2014/main" id="{20E655F4-99CF-45A2-B732-AF2B597FF6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značba mesta opomb 4">
            <a:extLst>
              <a:ext uri="{FF2B5EF4-FFF2-40B4-BE49-F238E27FC236}">
                <a16:creationId xmlns:a16="http://schemas.microsoft.com/office/drawing/2014/main" id="{C7045C30-4777-4B7F-86AF-8283A1D03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A8F1419-8E42-4106-B02D-8254509B0E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C9E0D79-C160-450C-A640-1CA736505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8EFB41-8C7C-4CDE-9786-25D09AA3765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značba mesta stranske slike 1">
            <a:extLst>
              <a:ext uri="{FF2B5EF4-FFF2-40B4-BE49-F238E27FC236}">
                <a16:creationId xmlns:a16="http://schemas.microsoft.com/office/drawing/2014/main" id="{C79DFA1C-B585-4DC4-8E95-7F692D86D5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Označba mesta opomb 2">
            <a:extLst>
              <a:ext uri="{FF2B5EF4-FFF2-40B4-BE49-F238E27FC236}">
                <a16:creationId xmlns:a16="http://schemas.microsoft.com/office/drawing/2014/main" id="{D79C6199-1163-4657-8C13-BB1E7536C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5124" name="Označba mesta številke diapozitiva 3">
            <a:extLst>
              <a:ext uri="{FF2B5EF4-FFF2-40B4-BE49-F238E27FC236}">
                <a16:creationId xmlns:a16="http://schemas.microsoft.com/office/drawing/2014/main" id="{9E9E5E71-A58A-4433-8569-227C142D0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03E2863-13F5-4A0F-83BF-CC625A30F288}" type="slidenum">
              <a:rPr lang="sl-SI" altLang="sl-SI" smtClean="0"/>
              <a:pPr/>
              <a:t>1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značba mesta stranske slike 1">
            <a:extLst>
              <a:ext uri="{FF2B5EF4-FFF2-40B4-BE49-F238E27FC236}">
                <a16:creationId xmlns:a16="http://schemas.microsoft.com/office/drawing/2014/main" id="{98388739-CF75-476A-AA47-549DA143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Označba mesta opomb 2">
            <a:extLst>
              <a:ext uri="{FF2B5EF4-FFF2-40B4-BE49-F238E27FC236}">
                <a16:creationId xmlns:a16="http://schemas.microsoft.com/office/drawing/2014/main" id="{9BD49FE9-44E7-4235-BBC5-8B103FB31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5604" name="Označba mesta številke diapozitiva 3">
            <a:extLst>
              <a:ext uri="{FF2B5EF4-FFF2-40B4-BE49-F238E27FC236}">
                <a16:creationId xmlns:a16="http://schemas.microsoft.com/office/drawing/2014/main" id="{3D7FB252-36C2-4B5A-8D8E-347D9ECD73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50CBF55-B071-4873-B17F-5511E696EF94}" type="slidenum">
              <a:rPr lang="sl-SI" altLang="sl-SI" smtClean="0"/>
              <a:pPr/>
              <a:t>10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značba mesta stranske slike 1">
            <a:extLst>
              <a:ext uri="{FF2B5EF4-FFF2-40B4-BE49-F238E27FC236}">
                <a16:creationId xmlns:a16="http://schemas.microsoft.com/office/drawing/2014/main" id="{58A52753-8391-4F37-B5AE-FB45BC2FA3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Označba mesta opomb 2">
            <a:extLst>
              <a:ext uri="{FF2B5EF4-FFF2-40B4-BE49-F238E27FC236}">
                <a16:creationId xmlns:a16="http://schemas.microsoft.com/office/drawing/2014/main" id="{B35F75D0-EF8E-4711-854C-3E70BA022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7652" name="Označba mesta številke diapozitiva 3">
            <a:extLst>
              <a:ext uri="{FF2B5EF4-FFF2-40B4-BE49-F238E27FC236}">
                <a16:creationId xmlns:a16="http://schemas.microsoft.com/office/drawing/2014/main" id="{72B27AA2-1C3D-4EF8-8258-AC5E7519FE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B74505-9799-4EFB-9A12-FB78C53F710D}" type="slidenum">
              <a:rPr lang="sl-SI" altLang="sl-SI" smtClean="0"/>
              <a:pPr/>
              <a:t>11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značba mesta stranske slike 1">
            <a:extLst>
              <a:ext uri="{FF2B5EF4-FFF2-40B4-BE49-F238E27FC236}">
                <a16:creationId xmlns:a16="http://schemas.microsoft.com/office/drawing/2014/main" id="{4E4374DC-B800-4C96-A515-B32F2B2C6C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Označba mesta opomb 2">
            <a:extLst>
              <a:ext uri="{FF2B5EF4-FFF2-40B4-BE49-F238E27FC236}">
                <a16:creationId xmlns:a16="http://schemas.microsoft.com/office/drawing/2014/main" id="{F82E5141-B37D-46F7-B487-3B18425A5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9700" name="Označba mesta številke diapozitiva 3">
            <a:extLst>
              <a:ext uri="{FF2B5EF4-FFF2-40B4-BE49-F238E27FC236}">
                <a16:creationId xmlns:a16="http://schemas.microsoft.com/office/drawing/2014/main" id="{21948618-3E21-41B4-BCB6-7203E02BE9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AEE30D-0964-4F60-8E1F-BBB9FEAFEB15}" type="slidenum">
              <a:rPr lang="sl-SI" altLang="sl-SI" smtClean="0"/>
              <a:pPr/>
              <a:t>12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značba mesta stranske slike 1">
            <a:extLst>
              <a:ext uri="{FF2B5EF4-FFF2-40B4-BE49-F238E27FC236}">
                <a16:creationId xmlns:a16="http://schemas.microsoft.com/office/drawing/2014/main" id="{5A17D682-51FB-4C74-804C-C72086B123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Označba mesta opomb 2">
            <a:extLst>
              <a:ext uri="{FF2B5EF4-FFF2-40B4-BE49-F238E27FC236}">
                <a16:creationId xmlns:a16="http://schemas.microsoft.com/office/drawing/2014/main" id="{E8343816-4086-499C-B8AF-05EBE20C6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1748" name="Označba mesta številke diapozitiva 3">
            <a:extLst>
              <a:ext uri="{FF2B5EF4-FFF2-40B4-BE49-F238E27FC236}">
                <a16:creationId xmlns:a16="http://schemas.microsoft.com/office/drawing/2014/main" id="{407BBDFC-5BE0-45AB-9ACF-229B3D6823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B710DD-DC8E-41AE-A4AD-1F5B0B91E876}" type="slidenum">
              <a:rPr lang="sl-SI" altLang="sl-SI" smtClean="0"/>
              <a:pPr/>
              <a:t>13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značba mesta stranske slike 1">
            <a:extLst>
              <a:ext uri="{FF2B5EF4-FFF2-40B4-BE49-F238E27FC236}">
                <a16:creationId xmlns:a16="http://schemas.microsoft.com/office/drawing/2014/main" id="{40866ADD-7D60-4068-B851-27FCC54220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Označba mesta opomb 2">
            <a:extLst>
              <a:ext uri="{FF2B5EF4-FFF2-40B4-BE49-F238E27FC236}">
                <a16:creationId xmlns:a16="http://schemas.microsoft.com/office/drawing/2014/main" id="{A60C6346-1C47-4763-BD84-C70963130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3796" name="Označba mesta številke diapozitiva 3">
            <a:extLst>
              <a:ext uri="{FF2B5EF4-FFF2-40B4-BE49-F238E27FC236}">
                <a16:creationId xmlns:a16="http://schemas.microsoft.com/office/drawing/2014/main" id="{2C9C8C13-1B87-4372-9901-C30194BA5B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AE88CA-0815-42C1-842B-49EF44762177}" type="slidenum">
              <a:rPr lang="sl-SI" altLang="sl-SI" smtClean="0"/>
              <a:pPr/>
              <a:t>14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značba mesta stranske slike 1">
            <a:extLst>
              <a:ext uri="{FF2B5EF4-FFF2-40B4-BE49-F238E27FC236}">
                <a16:creationId xmlns:a16="http://schemas.microsoft.com/office/drawing/2014/main" id="{8D67B3C8-1919-4363-A03F-5817A1B239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Označba mesta opomb 2">
            <a:extLst>
              <a:ext uri="{FF2B5EF4-FFF2-40B4-BE49-F238E27FC236}">
                <a16:creationId xmlns:a16="http://schemas.microsoft.com/office/drawing/2014/main" id="{05A2B88F-DE7A-40E6-B1DA-282F51708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5844" name="Označba mesta številke diapozitiva 3">
            <a:extLst>
              <a:ext uri="{FF2B5EF4-FFF2-40B4-BE49-F238E27FC236}">
                <a16:creationId xmlns:a16="http://schemas.microsoft.com/office/drawing/2014/main" id="{42AB266E-CC56-4F08-85E6-51C14BB0F1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E9AD46-CEFA-42B6-8AA9-666FD8D0C0CB}" type="slidenum">
              <a:rPr lang="sl-SI" altLang="sl-SI" smtClean="0"/>
              <a:pPr/>
              <a:t>15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značba mesta stranske slike 1">
            <a:extLst>
              <a:ext uri="{FF2B5EF4-FFF2-40B4-BE49-F238E27FC236}">
                <a16:creationId xmlns:a16="http://schemas.microsoft.com/office/drawing/2014/main" id="{868622FB-1A25-422A-97D6-EC656D929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Označba mesta opomb 2">
            <a:extLst>
              <a:ext uri="{FF2B5EF4-FFF2-40B4-BE49-F238E27FC236}">
                <a16:creationId xmlns:a16="http://schemas.microsoft.com/office/drawing/2014/main" id="{2A6736A0-6F87-4244-9C10-43D40CCF2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7892" name="Označba mesta številke diapozitiva 3">
            <a:extLst>
              <a:ext uri="{FF2B5EF4-FFF2-40B4-BE49-F238E27FC236}">
                <a16:creationId xmlns:a16="http://schemas.microsoft.com/office/drawing/2014/main" id="{F98AC59A-226C-4AC1-9CD6-3D97C64D45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6D90BE-8E64-4484-A2ED-C5212FE9E5FC}" type="slidenum">
              <a:rPr lang="sl-SI" altLang="sl-SI" smtClean="0"/>
              <a:pPr/>
              <a:t>16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značba mesta stranske slike 1">
            <a:extLst>
              <a:ext uri="{FF2B5EF4-FFF2-40B4-BE49-F238E27FC236}">
                <a16:creationId xmlns:a16="http://schemas.microsoft.com/office/drawing/2014/main" id="{F1214146-F7F2-4701-93F4-C770D1C09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Označba mesta opomb 2">
            <a:extLst>
              <a:ext uri="{FF2B5EF4-FFF2-40B4-BE49-F238E27FC236}">
                <a16:creationId xmlns:a16="http://schemas.microsoft.com/office/drawing/2014/main" id="{CF8EC28F-7F9F-40DA-B495-8AA7B59DA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9940" name="Označba mesta številke diapozitiva 3">
            <a:extLst>
              <a:ext uri="{FF2B5EF4-FFF2-40B4-BE49-F238E27FC236}">
                <a16:creationId xmlns:a16="http://schemas.microsoft.com/office/drawing/2014/main" id="{B730FD52-FFFA-434C-AEED-7834D50416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100628-F28A-4216-8606-82D19851F4D5}" type="slidenum">
              <a:rPr lang="sl-SI" altLang="sl-SI" smtClean="0"/>
              <a:pPr/>
              <a:t>17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značba mesta stranske slike 1">
            <a:extLst>
              <a:ext uri="{FF2B5EF4-FFF2-40B4-BE49-F238E27FC236}">
                <a16:creationId xmlns:a16="http://schemas.microsoft.com/office/drawing/2014/main" id="{B40AC074-0707-4353-A4F9-2C2EAC978D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Označba mesta opomb 2">
            <a:extLst>
              <a:ext uri="{FF2B5EF4-FFF2-40B4-BE49-F238E27FC236}">
                <a16:creationId xmlns:a16="http://schemas.microsoft.com/office/drawing/2014/main" id="{DA6CACCE-5AC4-46EE-8DEC-3DC2D6961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41988" name="Označba mesta številke diapozitiva 3">
            <a:extLst>
              <a:ext uri="{FF2B5EF4-FFF2-40B4-BE49-F238E27FC236}">
                <a16:creationId xmlns:a16="http://schemas.microsoft.com/office/drawing/2014/main" id="{B10448F7-7A20-4808-BD56-9382C17B2F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06F704-C926-43A2-A206-CECEEDDC7AC4}" type="slidenum">
              <a:rPr lang="sl-SI" altLang="sl-SI" smtClean="0"/>
              <a:pPr/>
              <a:t>18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Označba mesta stranske slike 1">
            <a:extLst>
              <a:ext uri="{FF2B5EF4-FFF2-40B4-BE49-F238E27FC236}">
                <a16:creationId xmlns:a16="http://schemas.microsoft.com/office/drawing/2014/main" id="{FF95D4E1-3F9A-4A90-93E8-FD8F64F080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Označba mesta opomb 2">
            <a:extLst>
              <a:ext uri="{FF2B5EF4-FFF2-40B4-BE49-F238E27FC236}">
                <a16:creationId xmlns:a16="http://schemas.microsoft.com/office/drawing/2014/main" id="{2A363E4F-0D6F-4DC1-999A-4D9A82E4C4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44036" name="Označba mesta številke diapozitiva 3">
            <a:extLst>
              <a:ext uri="{FF2B5EF4-FFF2-40B4-BE49-F238E27FC236}">
                <a16:creationId xmlns:a16="http://schemas.microsoft.com/office/drawing/2014/main" id="{040C3142-7B2C-4D30-BF13-339DE46750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581F1C-E51F-405A-A643-AB46EDA2BFAE}" type="slidenum">
              <a:rPr lang="sl-SI" altLang="sl-SI" smtClean="0"/>
              <a:pPr/>
              <a:t>19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značba mesta stranske slike 1">
            <a:extLst>
              <a:ext uri="{FF2B5EF4-FFF2-40B4-BE49-F238E27FC236}">
                <a16:creationId xmlns:a16="http://schemas.microsoft.com/office/drawing/2014/main" id="{30703352-A73B-4758-93D8-78A25025E7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Označba mesta opomb 2">
            <a:extLst>
              <a:ext uri="{FF2B5EF4-FFF2-40B4-BE49-F238E27FC236}">
                <a16:creationId xmlns:a16="http://schemas.microsoft.com/office/drawing/2014/main" id="{4A99F89B-8828-494D-B833-A9135871E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9220" name="Označba mesta številke diapozitiva 3">
            <a:extLst>
              <a:ext uri="{FF2B5EF4-FFF2-40B4-BE49-F238E27FC236}">
                <a16:creationId xmlns:a16="http://schemas.microsoft.com/office/drawing/2014/main" id="{2C017309-8E75-47AB-ADF6-B01FC2E1C4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418D1A-FFEE-443F-952C-0795C5120697}" type="slidenum">
              <a:rPr lang="sl-SI" altLang="sl-SI" smtClean="0"/>
              <a:pPr/>
              <a:t>2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značba mesta stranske slike 1">
            <a:extLst>
              <a:ext uri="{FF2B5EF4-FFF2-40B4-BE49-F238E27FC236}">
                <a16:creationId xmlns:a16="http://schemas.microsoft.com/office/drawing/2014/main" id="{7C31856D-F66A-4CED-A44C-7A628852BA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Označba mesta opomb 2">
            <a:extLst>
              <a:ext uri="{FF2B5EF4-FFF2-40B4-BE49-F238E27FC236}">
                <a16:creationId xmlns:a16="http://schemas.microsoft.com/office/drawing/2014/main" id="{291FB64E-3FB0-4C1B-9556-5E5EB620C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46084" name="Označba mesta številke diapozitiva 3">
            <a:extLst>
              <a:ext uri="{FF2B5EF4-FFF2-40B4-BE49-F238E27FC236}">
                <a16:creationId xmlns:a16="http://schemas.microsoft.com/office/drawing/2014/main" id="{1376124F-BD4F-44ED-8A22-5243983C5C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47DEF2-CC12-486E-AE84-673DAE099C1C}" type="slidenum">
              <a:rPr lang="sl-SI" altLang="sl-SI" smtClean="0"/>
              <a:pPr/>
              <a:t>20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značba mesta stranske slike 1">
            <a:extLst>
              <a:ext uri="{FF2B5EF4-FFF2-40B4-BE49-F238E27FC236}">
                <a16:creationId xmlns:a16="http://schemas.microsoft.com/office/drawing/2014/main" id="{6AB0C3B8-0C55-4855-8AE5-90BA3F20D3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Označba mesta opomb 2">
            <a:extLst>
              <a:ext uri="{FF2B5EF4-FFF2-40B4-BE49-F238E27FC236}">
                <a16:creationId xmlns:a16="http://schemas.microsoft.com/office/drawing/2014/main" id="{0FB22F98-EF26-467B-A71A-FBC61FF99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1268" name="Označba mesta številke diapozitiva 3">
            <a:extLst>
              <a:ext uri="{FF2B5EF4-FFF2-40B4-BE49-F238E27FC236}">
                <a16:creationId xmlns:a16="http://schemas.microsoft.com/office/drawing/2014/main" id="{9A7D0C58-A95F-467C-8548-38494A2F8C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9E78183-45A3-42FE-B0F1-F3E0ADB2E72E}" type="slidenum">
              <a:rPr lang="sl-SI" altLang="sl-SI" smtClean="0"/>
              <a:pPr/>
              <a:t>3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značba mesta stranske slike 1">
            <a:extLst>
              <a:ext uri="{FF2B5EF4-FFF2-40B4-BE49-F238E27FC236}">
                <a16:creationId xmlns:a16="http://schemas.microsoft.com/office/drawing/2014/main" id="{7160982A-1940-4D62-9326-D2236D0DD1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Označba mesta opomb 2">
            <a:extLst>
              <a:ext uri="{FF2B5EF4-FFF2-40B4-BE49-F238E27FC236}">
                <a16:creationId xmlns:a16="http://schemas.microsoft.com/office/drawing/2014/main" id="{D13C2D57-4B8C-451C-8FDD-8FC1F2032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3316" name="Označba mesta številke diapozitiva 3">
            <a:extLst>
              <a:ext uri="{FF2B5EF4-FFF2-40B4-BE49-F238E27FC236}">
                <a16:creationId xmlns:a16="http://schemas.microsoft.com/office/drawing/2014/main" id="{EBF65283-5716-445B-9134-32357EAFB5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0D82471-D207-4AEB-91DC-C48B896F7E47}" type="slidenum">
              <a:rPr lang="sl-SI" altLang="sl-SI" smtClean="0"/>
              <a:pPr/>
              <a:t>4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značba mesta stranske slike 1">
            <a:extLst>
              <a:ext uri="{FF2B5EF4-FFF2-40B4-BE49-F238E27FC236}">
                <a16:creationId xmlns:a16="http://schemas.microsoft.com/office/drawing/2014/main" id="{70E2366C-F018-4337-A949-29A13EC70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Označba mesta opomb 2">
            <a:extLst>
              <a:ext uri="{FF2B5EF4-FFF2-40B4-BE49-F238E27FC236}">
                <a16:creationId xmlns:a16="http://schemas.microsoft.com/office/drawing/2014/main" id="{B65AFA8D-01B6-448F-8FC0-3FFB06619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5364" name="Označba mesta številke diapozitiva 3">
            <a:extLst>
              <a:ext uri="{FF2B5EF4-FFF2-40B4-BE49-F238E27FC236}">
                <a16:creationId xmlns:a16="http://schemas.microsoft.com/office/drawing/2014/main" id="{324768F3-2846-4E76-AC09-A11595BEF8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959938A-4B06-4D5A-9520-94F8AB92164B}" type="slidenum">
              <a:rPr lang="sl-SI" altLang="sl-SI" smtClean="0"/>
              <a:pPr/>
              <a:t>5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značba mesta stranske slike 1">
            <a:extLst>
              <a:ext uri="{FF2B5EF4-FFF2-40B4-BE49-F238E27FC236}">
                <a16:creationId xmlns:a16="http://schemas.microsoft.com/office/drawing/2014/main" id="{2E4672F5-0B22-4F76-A3FB-9154944E49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Označba mesta opomb 2">
            <a:extLst>
              <a:ext uri="{FF2B5EF4-FFF2-40B4-BE49-F238E27FC236}">
                <a16:creationId xmlns:a16="http://schemas.microsoft.com/office/drawing/2014/main" id="{67033F53-D6BE-4887-A929-D581A4C8A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7412" name="Označba mesta številke diapozitiva 3">
            <a:extLst>
              <a:ext uri="{FF2B5EF4-FFF2-40B4-BE49-F238E27FC236}">
                <a16:creationId xmlns:a16="http://schemas.microsoft.com/office/drawing/2014/main" id="{6FA2BFAB-05FE-43D4-A50A-1F22FF3B83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E336327-BDEB-4BD2-A0C9-6BDFC91128B9}" type="slidenum">
              <a:rPr lang="sl-SI" altLang="sl-SI" smtClean="0"/>
              <a:pPr/>
              <a:t>6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značba mesta stranske slike 1">
            <a:extLst>
              <a:ext uri="{FF2B5EF4-FFF2-40B4-BE49-F238E27FC236}">
                <a16:creationId xmlns:a16="http://schemas.microsoft.com/office/drawing/2014/main" id="{91BA609B-A403-4B29-BE5B-CBD52D5F4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Označba mesta opomb 2">
            <a:extLst>
              <a:ext uri="{FF2B5EF4-FFF2-40B4-BE49-F238E27FC236}">
                <a16:creationId xmlns:a16="http://schemas.microsoft.com/office/drawing/2014/main" id="{DA726EC6-B98E-495F-9CE5-571CFA3F75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9460" name="Označba mesta številke diapozitiva 3">
            <a:extLst>
              <a:ext uri="{FF2B5EF4-FFF2-40B4-BE49-F238E27FC236}">
                <a16:creationId xmlns:a16="http://schemas.microsoft.com/office/drawing/2014/main" id="{5AE41165-3021-42CD-8384-B04490507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977792-3ECF-4A8A-9346-75192FA4A9AC}" type="slidenum">
              <a:rPr lang="sl-SI" altLang="sl-SI" smtClean="0"/>
              <a:pPr/>
              <a:t>7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značba mesta stranske slike 1">
            <a:extLst>
              <a:ext uri="{FF2B5EF4-FFF2-40B4-BE49-F238E27FC236}">
                <a16:creationId xmlns:a16="http://schemas.microsoft.com/office/drawing/2014/main" id="{C7056703-1A9E-4505-8506-008679DC63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Označba mesta opomb 2">
            <a:extLst>
              <a:ext uri="{FF2B5EF4-FFF2-40B4-BE49-F238E27FC236}">
                <a16:creationId xmlns:a16="http://schemas.microsoft.com/office/drawing/2014/main" id="{D87316DE-8243-40D8-BFD2-11CBDF77C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1508" name="Označba mesta številke diapozitiva 3">
            <a:extLst>
              <a:ext uri="{FF2B5EF4-FFF2-40B4-BE49-F238E27FC236}">
                <a16:creationId xmlns:a16="http://schemas.microsoft.com/office/drawing/2014/main" id="{08D6B924-3970-4895-B99B-88EA470209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C3D0CE6-433D-48B1-AD22-B0F8B03BD556}" type="slidenum">
              <a:rPr lang="sl-SI" altLang="sl-SI" smtClean="0"/>
              <a:pPr/>
              <a:t>8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značba mesta stranske slike 1">
            <a:extLst>
              <a:ext uri="{FF2B5EF4-FFF2-40B4-BE49-F238E27FC236}">
                <a16:creationId xmlns:a16="http://schemas.microsoft.com/office/drawing/2014/main" id="{01E4645D-C9C8-4B37-BBE3-E8B3ACC820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Označba mesta opomb 2">
            <a:extLst>
              <a:ext uri="{FF2B5EF4-FFF2-40B4-BE49-F238E27FC236}">
                <a16:creationId xmlns:a16="http://schemas.microsoft.com/office/drawing/2014/main" id="{3D9B3A53-EB3A-442D-BDF2-E02ABCB4F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b="1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3556" name="Označba mesta številke diapozitiva 3">
            <a:extLst>
              <a:ext uri="{FF2B5EF4-FFF2-40B4-BE49-F238E27FC236}">
                <a16:creationId xmlns:a16="http://schemas.microsoft.com/office/drawing/2014/main" id="{3062D9E3-AF9D-4523-A41F-73CDF0549C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F34467-B8FB-45C9-AA50-D351082B51C9}" type="slidenum">
              <a:rPr lang="sl-SI" altLang="sl-SI" smtClean="0"/>
              <a:pPr/>
              <a:t>9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C03472-CB86-449A-8508-1349F12F4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E92FAC-C3BA-44E0-9C2A-484348ED12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449F4F-F233-43E2-9115-4A2953853E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19E34-649D-4E83-B482-112E4CB8F95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3370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93F8F9-D3B3-405A-BD09-07344EEB2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E8D4CF-F802-45BE-ACC0-6F362FAA29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60073A-35D8-4E11-A725-8984B51404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DCE6-2B26-4183-8DA3-3FBD3B9C367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4455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637984-57E7-428E-B2C5-972610ACB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6098E1-AC55-48A0-AD07-44B0918EE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4394B4-954B-4F70-81AB-C6C6F62249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F88E5-6D1D-46C9-8DB4-41D1C0A2BAD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3283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F6B7F0-7BEB-4DCF-A2E4-3E8088AB5E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42F078-3B04-40DD-9DFC-C0248F767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F3FF74-CA8B-4588-8FA2-D78CD63985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536C3-5A6F-4218-8B58-6D8EA8BDE72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2639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B1DC9A-EB78-4745-B15D-A5A7BC80BC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328EA5-5DFE-428F-A1A4-0543EF90B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6BB6C0-9D28-4E9E-A837-D5147051F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7449F-417A-4527-B478-1F07AB6B293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901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74662C-9697-40FB-BD85-ED652E8D77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2EBCA4-1D50-428F-BE51-228A96F38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3570AA-6950-4006-9DC7-40D6326C90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800E-96EE-4E48-83EB-866AFC550BC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7413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14D05D-74A8-431C-A82D-A53CC9463A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F8ECA98-CD86-49EE-BF59-DE54FCEDD5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2377AE-E2B6-455B-A8C5-742438E8C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4C5E-6F4D-4B47-B76B-0776906BE4F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5298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2903B6-6A24-469D-A7BD-6FB061FE53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85CC731-C1F2-4756-910E-A774458C6D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D4BC82-7E2C-47B1-9346-C2ACF1BDEA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319C5-C3EA-4A83-9E48-DF753E59A8A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8743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64E521-8951-4354-96D3-5DC8CCA6F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1BA3C49-FAB8-4FA3-98E8-261E20100D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1DD4572-CFB8-4CA4-9114-DC85FE7BC5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A358E-F249-4DCC-8415-726C19FBE4F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1653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458E46-1748-4306-A48D-13AB5A0DF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37B7C9-1DD6-411D-BEE7-05A5949266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E54727-7339-41FB-AEC3-041052C350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71E54-E144-4ECD-9EAA-1FC99ACF2B1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7538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B80E08-9D13-44FE-AF5A-108A0991F1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500D75-0FA5-4C49-9F33-FF2DBF34A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05B469-E7F4-4388-B9BA-35215BED1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AAB27-323F-4443-9480-3E38DD10641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2423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5B52645-EF93-4A64-B5DF-F70C25FE2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16FBCBF-321B-4AE5-A861-36BC256AF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D7F36E6F-9C94-4594-A365-F9B0390F8B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DD373775-B61A-4D26-9979-3D7A256110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BA2C1DA8-C582-4B52-B483-7A9F8D966B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15D4702-8E55-4422-BD86-D77D642A2E4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javne-objave/javni-razpis-za-digitalno-preobrazbo-nvo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p.mju@gov.s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19719BE1-A96B-4EF4-8D3A-70A146296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1341438"/>
            <a:ext cx="7272337" cy="3240087"/>
          </a:xfrm>
        </p:spPr>
        <p:txBody>
          <a:bodyPr/>
          <a:lstStyle/>
          <a:p>
            <a:pPr>
              <a:defRPr/>
            </a:pPr>
            <a:r>
              <a:rPr lang="sl-SI" sz="24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JAVNI RAZPIS </a:t>
            </a:r>
            <a:br>
              <a:rPr lang="sl-SI" sz="24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</a:br>
            <a:r>
              <a:rPr lang="sl-SI" sz="24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ZA DIGITALNO PREOBRAZBO NEVLADNIH IN PROSTOVOLJSKIH ORGANIZACIJ TER POVEČANJE VKLJUČENOSTI NJIHOVIH UPORABNIKOV V INFORMACIJSKO DRUŽBO 2021-2023</a:t>
            </a:r>
            <a:endParaRPr lang="sl-SI" altLang="sl-SI" sz="24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AAD5E633-6EA1-4C10-8E02-99D893B37A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4581525"/>
            <a:ext cx="7283450" cy="15843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l-SI" altLang="sl-SI" sz="2000">
                <a:solidFill>
                  <a:schemeClr val="accent2"/>
                </a:solidFill>
              </a:rPr>
              <a:t>Informativna delavnica za prijavitelje</a:t>
            </a:r>
            <a:endParaRPr lang="sl-SI" altLang="sl-SI" sz="240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sl-SI" altLang="sl-SI" sz="160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sl-SI" altLang="sl-SI" sz="1800">
                <a:solidFill>
                  <a:schemeClr val="accent2"/>
                </a:solidFill>
              </a:rPr>
              <a:t>Ljubljana, 21. junij 2021</a:t>
            </a:r>
            <a:endParaRPr lang="sl-SI" altLang="sl-SI" sz="3600">
              <a:solidFill>
                <a:schemeClr val="accent2"/>
              </a:solidFill>
            </a:endParaRPr>
          </a:p>
        </p:txBody>
      </p:sp>
      <p:pic>
        <p:nvPicPr>
          <p:cNvPr id="4100" name="Picture 6" descr="MJU">
            <a:extLst>
              <a:ext uri="{FF2B5EF4-FFF2-40B4-BE49-F238E27FC236}">
                <a16:creationId xmlns:a16="http://schemas.microsoft.com/office/drawing/2014/main" id="{55EDE0FB-F6EB-478B-A41E-01FE90622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92150"/>
            <a:ext cx="2089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A8282BB-E182-47EE-B4D9-CCA080B2C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VIŠINA SOFINANCIRANJA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C26409E-3F2A-4143-A50A-148D8B16C6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A:</a:t>
            </a:r>
            <a:r>
              <a:rPr lang="sl-SI" sz="2400" dirty="0">
                <a:solidFill>
                  <a:srgbClr val="002060"/>
                </a:solidFill>
              </a:rPr>
              <a:t> </a:t>
            </a:r>
            <a:r>
              <a:rPr lang="sl-SI" sz="2400" b="1" dirty="0">
                <a:solidFill>
                  <a:srgbClr val="002060"/>
                </a:solidFill>
              </a:rPr>
              <a:t>do </a:t>
            </a:r>
            <a:r>
              <a:rPr lang="sl-SI" sz="2400" b="1" u="sng" dirty="0">
                <a:solidFill>
                  <a:srgbClr val="002060"/>
                </a:solidFill>
              </a:rPr>
              <a:t>največ</a:t>
            </a:r>
            <a:r>
              <a:rPr lang="sl-SI" sz="2400" b="1" dirty="0">
                <a:solidFill>
                  <a:srgbClr val="002060"/>
                </a:solidFill>
              </a:rPr>
              <a:t> 200.000 EUR, </a:t>
            </a:r>
            <a:r>
              <a:rPr lang="sl-SI" sz="2400" dirty="0">
                <a:solidFill>
                  <a:srgbClr val="002060"/>
                </a:solidFill>
              </a:rPr>
              <a:t>pri čemer lahko posamezni pravni subjekt (tj. kot prijavitelj ali partner) zaprosi do največ 70.000 EUR</a:t>
            </a:r>
          </a:p>
          <a:p>
            <a:pPr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B: do </a:t>
            </a:r>
            <a:r>
              <a:rPr lang="sl-SI" sz="2400" b="1" u="sng" dirty="0">
                <a:solidFill>
                  <a:srgbClr val="002060"/>
                </a:solidFill>
              </a:rPr>
              <a:t>največ</a:t>
            </a:r>
            <a:r>
              <a:rPr lang="sl-SI" sz="2400" b="1" dirty="0">
                <a:solidFill>
                  <a:srgbClr val="002060"/>
                </a:solidFill>
              </a:rPr>
              <a:t> 60.000 EUR, </a:t>
            </a:r>
            <a:r>
              <a:rPr lang="sl-SI" sz="2400" dirty="0">
                <a:solidFill>
                  <a:srgbClr val="002060"/>
                </a:solidFill>
              </a:rPr>
              <a:t>pri čemer lahko posamezni pravni subjekt (tj. kot prijavitelj ali partner) zaprosi do največ 30.000 EUR.</a:t>
            </a:r>
            <a:r>
              <a:rPr lang="sl-SI" sz="2400" b="1" dirty="0">
                <a:solidFill>
                  <a:srgbClr val="002060"/>
                </a:solidFill>
              </a:rPr>
              <a:t> </a:t>
            </a:r>
            <a:endParaRPr lang="sl-SI" sz="2400" dirty="0">
              <a:solidFill>
                <a:srgbClr val="00206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sl-SI" altLang="sl-SI" sz="2000" dirty="0">
                <a:solidFill>
                  <a:schemeClr val="accent2"/>
                </a:solidFill>
              </a:rPr>
              <a:t>- Največ pomeni, da lahko manj! (ocenjuje se finančni načrt)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AB9D21B-0304-4BD4-A75C-B7D14915A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TRAJANJE PROJEKTOV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DAB70E2-0C2F-41F4-B9E7-495D96006D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A</a:t>
            </a:r>
            <a:r>
              <a:rPr lang="sl-SI" sz="2400" dirty="0">
                <a:solidFill>
                  <a:srgbClr val="002060"/>
                </a:solidFill>
              </a:rPr>
              <a:t>: za obdobje od najmanj 18 do največ 24 mesecev,</a:t>
            </a:r>
          </a:p>
          <a:p>
            <a:pPr>
              <a:defRPr/>
            </a:pPr>
            <a:endParaRPr lang="sl-SI" sz="24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B</a:t>
            </a:r>
            <a:r>
              <a:rPr lang="sl-SI" sz="2400" dirty="0">
                <a:solidFill>
                  <a:srgbClr val="002060"/>
                </a:solidFill>
              </a:rPr>
              <a:t>: za obdobje od najmanj 12 do največ 15 mesecev</a:t>
            </a:r>
          </a:p>
          <a:p>
            <a:pPr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sl-SI" sz="2400" dirty="0">
                <a:solidFill>
                  <a:srgbClr val="002060"/>
                </a:solidFill>
              </a:rPr>
              <a:t>Upravičenci morajo začeti z izvajanjem projektov najpozneje 1. 1. 2022.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24DE8EF-43B8-4F9B-8023-F1825094D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POGOJI ZA PRIJAVO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1F0CC33-D873-4384-B8DB-DDFCDF7050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400" dirty="0">
                <a:solidFill>
                  <a:srgbClr val="002060"/>
                </a:solidFill>
              </a:rPr>
              <a:t>Posamezna </a:t>
            </a:r>
            <a:r>
              <a:rPr lang="sl-SI" sz="2400" b="1" dirty="0">
                <a:solidFill>
                  <a:srgbClr val="002060"/>
                </a:solidFill>
              </a:rPr>
              <a:t>NVO</a:t>
            </a:r>
            <a:r>
              <a:rPr lang="sl-SI" sz="2400" dirty="0">
                <a:solidFill>
                  <a:srgbClr val="002060"/>
                </a:solidFill>
              </a:rPr>
              <a:t> se lahko na JR prijavi </a:t>
            </a:r>
            <a:r>
              <a:rPr lang="sl-SI" sz="2400" b="1" dirty="0">
                <a:solidFill>
                  <a:srgbClr val="002060"/>
                </a:solidFill>
              </a:rPr>
              <a:t>samo enkrat</a:t>
            </a:r>
            <a:r>
              <a:rPr lang="sl-SI" sz="2400" dirty="0">
                <a:solidFill>
                  <a:srgbClr val="002060"/>
                </a:solidFill>
              </a:rPr>
              <a:t> (ali kot prijavitelj ali kot partner)</a:t>
            </a:r>
          </a:p>
          <a:p>
            <a:pPr marL="0" indent="0">
              <a:buFontTx/>
              <a:buNone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A: nujno</a:t>
            </a:r>
            <a:r>
              <a:rPr lang="sl-SI" sz="2400" dirty="0">
                <a:solidFill>
                  <a:srgbClr val="002060"/>
                </a:solidFill>
              </a:rPr>
              <a:t> kandidira s </a:t>
            </a:r>
            <a:r>
              <a:rPr lang="sl-SI" sz="2400" b="1" dirty="0">
                <a:solidFill>
                  <a:srgbClr val="002060"/>
                </a:solidFill>
              </a:rPr>
              <a:t>partnerjem </a:t>
            </a:r>
            <a:r>
              <a:rPr lang="sl-SI" sz="2400" dirty="0">
                <a:solidFill>
                  <a:srgbClr val="002060"/>
                </a:solidFill>
              </a:rPr>
              <a:t>(najmanj 1+1= konzorcij)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B: </a:t>
            </a:r>
            <a:r>
              <a:rPr lang="sl-SI" sz="2400" dirty="0">
                <a:solidFill>
                  <a:srgbClr val="002060"/>
                </a:solidFill>
              </a:rPr>
              <a:t>lahko sam ali s partnerjem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l-SI" sz="2400" dirty="0" err="1">
                <a:solidFill>
                  <a:srgbClr val="002060"/>
                </a:solidFill>
              </a:rPr>
              <a:t>Konzorcijski</a:t>
            </a:r>
            <a:r>
              <a:rPr lang="sl-SI" sz="2400" dirty="0">
                <a:solidFill>
                  <a:srgbClr val="002060"/>
                </a:solidFill>
              </a:rPr>
              <a:t> sporazum; prijavitelj nosi pravno-formalno odgovornost za cel konzorcij; lastništvo opreme, digitalne rešitve </a:t>
            </a: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2D202B4-1F88-4AB8-87E9-2E7A42346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559675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POGOJI, VIŠINA SREDSTEV, TRAJANJE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CF7C66F-ED60-4185-83AA-90C2A79D52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r>
              <a:rPr lang="sl-SI" altLang="sl-SI" sz="1800">
                <a:solidFill>
                  <a:srgbClr val="002060"/>
                </a:solidFill>
              </a:rPr>
              <a:t>*ostali pogoji in dokazila v poglavju 6.1. RD</a:t>
            </a:r>
          </a:p>
          <a:p>
            <a:pPr marL="0" indent="0">
              <a:buFontTx/>
              <a:buNone/>
            </a:pPr>
            <a:r>
              <a:rPr lang="sl-SI" altLang="sl-SI" sz="1800">
                <a:solidFill>
                  <a:srgbClr val="002060"/>
                </a:solidFill>
              </a:rPr>
              <a:t>*za področje prostovoljstvo - vpis v vpisnik prostovoljskih organizacij in organizacij s prostovoljskim programom v skladu z ZProst</a:t>
            </a: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52738FF-78F4-4AA6-A2E2-89F19AF0D508}"/>
              </a:ext>
            </a:extLst>
          </p:cNvPr>
          <p:cNvGraphicFramePr>
            <a:graphicFrameLocks noGrp="1"/>
          </p:cNvGraphicFramePr>
          <p:nvPr/>
        </p:nvGraphicFramePr>
        <p:xfrm>
          <a:off x="979488" y="1300163"/>
          <a:ext cx="7223125" cy="4151312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0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sl-SI" altLang="sl-SI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>
                      <a:noFill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POGOJI za prijavo</a:t>
                      </a:r>
                      <a:endParaRPr kumimoji="0" lang="sl-SI" altLang="sl-SI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Max. višina zaprošenih sredstev</a:t>
                      </a:r>
                      <a:endParaRPr kumimoji="0" lang="sl-SI" altLang="sl-SI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Obdobje trajanja projekta</a:t>
                      </a:r>
                      <a:endParaRPr kumimoji="0" lang="sl-SI" altLang="sl-SI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41"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SKLOP A</a:t>
                      </a:r>
                      <a:endParaRPr kumimoji="0" lang="sl-SI" altLang="sl-SI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Obvezen konzorcij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 200.000 EUR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od 18 do največ 24 mesecev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8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PRIJAVITELJ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NVO v JI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 70.000 EUR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24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70.000 EUR 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prihodki v 2019 ali 2020</a:t>
                      </a:r>
                      <a:endParaRPr kumimoji="0" lang="sl-SI" altLang="sl-SI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24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 zaposlitvi 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na dan 1. 2. 2021</a:t>
                      </a:r>
                      <a:endParaRPr kumimoji="0" lang="sl-SI" altLang="sl-SI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94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PARTNER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NVO 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(24 mes v PRS)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 70.000 EUR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24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20.000 EUR 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prihodki v 2019 ali 2020</a:t>
                      </a:r>
                      <a:endParaRPr kumimoji="0" lang="sl-SI" altLang="sl-SI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241"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SKLOP B</a:t>
                      </a:r>
                      <a:endParaRPr kumimoji="0" lang="sl-SI" altLang="sl-SI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Konzorcij ni obvezen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 60.000 EUR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od 12 do največ 15 mesecev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82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PRIJAVITELJ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NVO v JI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 30.000 EUR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24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30.000 EUR 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prihodki v 2019 ali 2020</a:t>
                      </a:r>
                      <a:endParaRPr kumimoji="0" lang="sl-SI" altLang="sl-SI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7305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 zaposlitve ali 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 zaposlitev in 200 članov</a:t>
                      </a:r>
                      <a:endParaRPr kumimoji="0" lang="sl-SI" altLang="sl-SI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94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PARTNER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(ni obvezen)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NVO 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(24 mes v PRS)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 30.000 EUR</a:t>
                      </a:r>
                      <a:endParaRPr kumimoji="0" lang="sl-SI" altLang="sl-SI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24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10.000 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prihodki v 2019 ali 2020</a:t>
                      </a:r>
                      <a:endParaRPr kumimoji="0" lang="sl-SI" altLang="sl-SI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24" marR="57924" marT="0" marB="0" anchor="ctr" horzOverflow="overflow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337040D-8870-4033-8FC3-D6CEC7056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UPRAVIČENI STROŠKI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6CD4FDC-C26F-4308-BB59-AED3B95944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l-SI" altLang="sl-SI" sz="2000" dirty="0">
                <a:solidFill>
                  <a:srgbClr val="000066"/>
                </a:solidFill>
              </a:rPr>
              <a:t>stroški plač in povračil stroškov v zvezi z delom (SSE A v višini 17, 80 EUR, vključeni vsi stroški dela, efektivne ure dela);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sl-SI" altLang="sl-SI" sz="2000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l-SI" altLang="sl-SI" sz="2000" dirty="0">
                <a:solidFill>
                  <a:srgbClr val="000066"/>
                </a:solidFill>
              </a:rPr>
              <a:t>stroški storitev zunanjih izvajalcev (usposabljanja, digitalne rešitve, digitalna preobrazba, promocija);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sl-SI" altLang="sl-SI" sz="2000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l-SI" altLang="sl-SI" sz="2000" dirty="0">
                <a:solidFill>
                  <a:srgbClr val="000066"/>
                </a:solidFill>
              </a:rPr>
              <a:t>nakup IKT opreme (strojna in programska oprema);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sl-SI" altLang="sl-SI" sz="2000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l-SI" altLang="sl-SI" sz="2000" dirty="0">
                <a:solidFill>
                  <a:srgbClr val="000066"/>
                </a:solidFill>
              </a:rPr>
              <a:t>posredni stroški v pavšalnem znesku do 15 % stroškov plač in povračil stroškov v zvezi z delom (za vse partnerje enak)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0762AD9-828A-4B3C-AD07-0A2D2D466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MERILA ZA SKLOP A</a:t>
            </a:r>
          </a:p>
        </p:txBody>
      </p:sp>
      <p:sp>
        <p:nvSpPr>
          <p:cNvPr id="34819" name="Rectangle 3" descr="merila za sklop A, kot v javnem razpisu">
            <a:extLst>
              <a:ext uri="{FF2B5EF4-FFF2-40B4-BE49-F238E27FC236}">
                <a16:creationId xmlns:a16="http://schemas.microsoft.com/office/drawing/2014/main" id="{33B0F64E-07A2-46DC-A4F5-AF870AC7DC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</p:txBody>
      </p:sp>
      <p:graphicFrame>
        <p:nvGraphicFramePr>
          <p:cNvPr id="4" name="Group 46">
            <a:extLst>
              <a:ext uri="{FF2B5EF4-FFF2-40B4-BE49-F238E27FC236}">
                <a16:creationId xmlns:a16="http://schemas.microsoft.com/office/drawing/2014/main" id="{0265C2CD-A50B-48B9-ACCA-501C9891FBA7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1219200"/>
          <a:ext cx="7305675" cy="5537242"/>
        </p:xfrm>
        <a:graphic>
          <a:graphicData uri="http://schemas.openxmlformats.org/drawingml/2006/table">
            <a:tbl>
              <a:tblPr/>
              <a:tblGrid>
                <a:gridCol w="2024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Merilo</a:t>
                      </a:r>
                    </a:p>
                  </a:txBody>
                  <a:tcPr marL="91444" marR="91444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 se ocenjuje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št. točk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1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Ustreznost projekta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sl-SI" sz="1200" b="1" i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Vloga, ki bo pri merilu 1.1 dosegla manj kot 4 točke, bo zavrnjena</a:t>
                      </a:r>
                      <a:endParaRPr kumimoji="0" lang="sl-SI" altLang="sl-S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Obrazec št. 2 A: Prijavnica, poglavja 3.1 do 3.4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(utemeljitev, skladnost s cilji JR in politikami, ustreznost glede na potrebe ciljne skupine, potencial projekta)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Zasnova projekta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sl-SI" sz="1200" b="1" i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Vloga, ki bo pri merilu 2.1 dosegla manj kot 4 točke, bo zavrnjena</a:t>
                      </a:r>
                      <a:endParaRPr kumimoji="0" lang="sl-SI" altLang="sl-SI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Obrazec št. 2 A: Prijavnica, poglavja 4.1 do 4.5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(zasnova, izvedljivost, regijski ključ, št. vključenih v usposabljanja, kazalniki, tveganja)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36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Finančni načrt</a:t>
                      </a:r>
                    </a:p>
                  </a:txBody>
                  <a:tcPr marL="91444" marR="91444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Obrazec št. 3: Finančni načrt v povezavi z Obrazcem št. 2 A: Prijavnica, poglavja 4.1, 4.2 in 4.6; 5.3 in 5.4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(skladnost z aktivnostmi in terminskim planom, ustreznost višine zaprošenih sredstev – tudi glede na posamezno vlogo partnerjev, utemeljitev IKT opreme)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Ustreznost konzorcija</a:t>
                      </a:r>
                    </a:p>
                  </a:txBody>
                  <a:tcPr marL="91444" marR="91444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Obrazec št. 2 A: Prijavnica, poglavja 5.3 in 5.4 v povezavi s poglavjem 4.1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</a:t>
                      </a:r>
                      <a:r>
                        <a:rPr kumimoji="0" lang="sl-SI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streznost, opredelitev vlog in razlogov za vključenost)</a:t>
                      </a:r>
                      <a:endParaRPr kumimoji="0" lang="sl-SI" altLang="sl-SI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Dodatna merila</a:t>
                      </a:r>
                    </a:p>
                  </a:txBody>
                  <a:tcPr marL="91444" marR="91444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(pridruženi partnerji, formalna popolnost, transparentnost</a:t>
                      </a:r>
                      <a:r>
                        <a:rPr kumimoji="0" lang="sl-SI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sl-SI" altLang="sl-SI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</a:t>
                      </a:r>
                    </a:p>
                  </a:txBody>
                  <a:tcPr marL="91444" marR="91444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1444" marR="9144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5B110D6-189D-4137-9FE9-E4FE634A4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MERILA ZA SKLOP B</a:t>
            </a:r>
          </a:p>
        </p:txBody>
      </p:sp>
      <p:sp>
        <p:nvSpPr>
          <p:cNvPr id="36867" name="Rectangle 3" descr="merila za sklop B, kot v javnem razpisu">
            <a:extLst>
              <a:ext uri="{FF2B5EF4-FFF2-40B4-BE49-F238E27FC236}">
                <a16:creationId xmlns:a16="http://schemas.microsoft.com/office/drawing/2014/main" id="{9183F96B-8EFB-40FC-942C-912C4E4BB8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sl-SI" altLang="sl-SI" sz="2000">
              <a:solidFill>
                <a:schemeClr val="accent2"/>
              </a:solidFill>
            </a:endParaRPr>
          </a:p>
        </p:txBody>
      </p:sp>
      <p:graphicFrame>
        <p:nvGraphicFramePr>
          <p:cNvPr id="4" name="Group 46">
            <a:extLst>
              <a:ext uri="{FF2B5EF4-FFF2-40B4-BE49-F238E27FC236}">
                <a16:creationId xmlns:a16="http://schemas.microsoft.com/office/drawing/2014/main" id="{B092418B-7583-4DFE-9369-D38D8C66B6C6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1219200"/>
          <a:ext cx="7305675" cy="4906970"/>
        </p:xfrm>
        <a:graphic>
          <a:graphicData uri="http://schemas.openxmlformats.org/drawingml/2006/table">
            <a:tbl>
              <a:tblPr/>
              <a:tblGrid>
                <a:gridCol w="2024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Merilo</a:t>
                      </a:r>
                    </a:p>
                  </a:txBody>
                  <a:tcPr marL="91444" marR="91444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 se ocenjuje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št. točk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0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Ustreznost projekta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sl-SI" sz="1200" b="1" i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Vloga, ki bo pri merilu 1.1 dosegla manj kot 4 točke, bo zavrnjena</a:t>
                      </a:r>
                      <a:endParaRPr kumimoji="0" lang="sl-SI" altLang="sl-S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Obrazec št. 2 B: Prijavnica, poglavja 3.1 do 3.5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(utemeljitev, skladnost s cilji JR in politikami, ustreznost glede na potrebe ciljne skupine, potencial projekta, vizija)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9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Zasnova projekta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sl-SI" sz="1200" b="1" i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Vloga, ki bo pri merilu 2.1 dosegla manj kot 4 točke, bo zavrnjena</a:t>
                      </a:r>
                      <a:endParaRPr kumimoji="0" lang="sl-SI" altLang="sl-SI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Obrazec št. 2 B: Prijavnica, poglavja 4.1 do 4.5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(zasnova, izvedljivost, št. izvedenih usposabljanj, kazalniki, tveganja)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3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Finančni načrt</a:t>
                      </a:r>
                    </a:p>
                  </a:txBody>
                  <a:tcPr marL="91444" marR="91444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Obrazec št. 3: Finančni načrt v povezavi z Obrazcem št. 2 B: Prijavnica, poglavja 4.1, 4.2 in 4.6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(skladnost z aktivnostmi in terminskim planom, ustreznost višine zaprošenih sredstev, utemeljitev za IKT opremo)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Dodatna merila</a:t>
                      </a:r>
                    </a:p>
                  </a:txBody>
                  <a:tcPr marL="91444" marR="91444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(pridruženi partnerji, formalna popolnost, transparentnost</a:t>
                      </a:r>
                      <a:r>
                        <a:rPr kumimoji="0" lang="sl-SI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sl-SI" altLang="sl-SI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</a:t>
                      </a:r>
                    </a:p>
                  </a:txBody>
                  <a:tcPr marL="91444" marR="91444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1444" marR="91444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B70821C-E7B6-4379-A2E4-01CE97363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IZBOR PRIJAVITELJEV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E5FE97F-71EC-4E79-9F6F-DE7A4A1073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altLang="sl-SI" sz="2400" b="1" dirty="0">
                <a:solidFill>
                  <a:srgbClr val="002060"/>
                </a:solidFill>
              </a:rPr>
              <a:t>SKLOP A</a:t>
            </a:r>
          </a:p>
          <a:p>
            <a:pPr marL="0" indent="0">
              <a:buFontTx/>
              <a:buNone/>
              <a:defRPr/>
            </a:pPr>
            <a:endParaRPr lang="sl-SI" altLang="sl-SI" sz="2400" b="1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altLang="sl-SI" sz="2400" dirty="0">
                <a:solidFill>
                  <a:srgbClr val="002060"/>
                </a:solidFill>
              </a:rPr>
              <a:t>iz vsakega področja 1 projekt, razen na področju prostovoljstvo 2 projekta = 11 projektov (najvišje število točk/področje)</a:t>
            </a:r>
          </a:p>
          <a:p>
            <a:pPr>
              <a:buFontTx/>
              <a:buChar char="-"/>
              <a:defRPr/>
            </a:pPr>
            <a:endParaRPr lang="sl-SI" altLang="sl-SI" sz="2400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altLang="sl-SI" sz="2400" dirty="0">
                <a:solidFill>
                  <a:srgbClr val="002060"/>
                </a:solidFill>
              </a:rPr>
              <a:t>+  za preostanek sredstev dodatno </a:t>
            </a:r>
            <a:r>
              <a:rPr lang="sl-SI" altLang="sl-SI" sz="2400" dirty="0" err="1">
                <a:solidFill>
                  <a:srgbClr val="002060"/>
                </a:solidFill>
              </a:rPr>
              <a:t>xy</a:t>
            </a:r>
            <a:r>
              <a:rPr lang="sl-SI" altLang="sl-SI" sz="2400" dirty="0">
                <a:solidFill>
                  <a:srgbClr val="002060"/>
                </a:solidFill>
              </a:rPr>
              <a:t> št. projektov (najvišje št. točk ne glede na področje)</a:t>
            </a:r>
          </a:p>
          <a:p>
            <a:pPr marL="0" indent="0">
              <a:buFontTx/>
              <a:buNone/>
              <a:defRPr/>
            </a:pPr>
            <a:endParaRPr lang="sl-SI" altLang="sl-SI" sz="2400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altLang="sl-SI" sz="2400" dirty="0">
                <a:solidFill>
                  <a:srgbClr val="002060"/>
                </a:solidFill>
              </a:rPr>
              <a:t>pogoj minimalno št. točk: 65 točk/90 točk</a:t>
            </a:r>
            <a:endParaRPr lang="sl-SI" alt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33563FF-1E0E-455F-9304-A06CE686B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IZBOR PRIJAVITELJEV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F402520-17D8-47F2-ABAD-E3E2A3435A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altLang="sl-SI" sz="2400" b="1" dirty="0">
                <a:solidFill>
                  <a:srgbClr val="002060"/>
                </a:solidFill>
              </a:rPr>
              <a:t>SKLOP B</a:t>
            </a:r>
          </a:p>
          <a:p>
            <a:pPr marL="0" indent="0">
              <a:buFontTx/>
              <a:buNone/>
              <a:defRPr/>
            </a:pPr>
            <a:endParaRPr lang="sl-SI" altLang="sl-SI" sz="2400" b="1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altLang="sl-SI" sz="2400" dirty="0">
                <a:solidFill>
                  <a:srgbClr val="002060"/>
                </a:solidFill>
              </a:rPr>
              <a:t>iz vsake regije 1 projekt (najvišje število točk/regijo) = 12 projektov</a:t>
            </a:r>
          </a:p>
          <a:p>
            <a:pPr>
              <a:buFontTx/>
              <a:buChar char="-"/>
              <a:defRPr/>
            </a:pPr>
            <a:endParaRPr lang="sl-SI" altLang="sl-SI" sz="2400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altLang="sl-SI" sz="2400" dirty="0">
                <a:solidFill>
                  <a:srgbClr val="002060"/>
                </a:solidFill>
              </a:rPr>
              <a:t>+  za preostanek sredstev dodatno </a:t>
            </a:r>
            <a:r>
              <a:rPr lang="sl-SI" altLang="sl-SI" sz="2400" dirty="0" err="1">
                <a:solidFill>
                  <a:srgbClr val="002060"/>
                </a:solidFill>
              </a:rPr>
              <a:t>xy</a:t>
            </a:r>
            <a:r>
              <a:rPr lang="sl-SI" altLang="sl-SI" sz="2400" dirty="0">
                <a:solidFill>
                  <a:srgbClr val="002060"/>
                </a:solidFill>
              </a:rPr>
              <a:t> št. projektov (najvišje št. točk ne glede na regijo)</a:t>
            </a:r>
          </a:p>
          <a:p>
            <a:pPr>
              <a:buFontTx/>
              <a:buChar char="-"/>
              <a:defRPr/>
            </a:pPr>
            <a:endParaRPr lang="sl-SI" altLang="sl-SI" sz="2400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altLang="sl-SI" sz="2400" dirty="0">
                <a:solidFill>
                  <a:srgbClr val="002060"/>
                </a:solidFill>
              </a:rPr>
              <a:t>pogoj minimalno št. točk: 50 točk/70 točk</a:t>
            </a: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094CE51-5E7E-4B27-AACC-B224F3420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ROK IN NAČIN PRIJAVE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9AE295B-5089-4C65-A63C-04E2356E3B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557338"/>
            <a:ext cx="7283450" cy="4751387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sl-SI" altLang="sl-SI" sz="2000" dirty="0">
                <a:solidFill>
                  <a:srgbClr val="000066"/>
                </a:solidFill>
              </a:rPr>
              <a:t>Rok za oddajo vloge: </a:t>
            </a:r>
            <a:r>
              <a:rPr lang="sl-SI" altLang="sl-SI" sz="2000" b="1" dirty="0">
                <a:solidFill>
                  <a:srgbClr val="000066"/>
                </a:solidFill>
              </a:rPr>
              <a:t>30.7.2021 do 18:00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b="1" dirty="0">
                <a:solidFill>
                  <a:srgbClr val="000066"/>
                </a:solidFill>
              </a:rPr>
              <a:t>izključno</a:t>
            </a:r>
            <a:r>
              <a:rPr lang="sl-SI" sz="2000" dirty="0">
                <a:solidFill>
                  <a:srgbClr val="000066"/>
                </a:solidFill>
              </a:rPr>
              <a:t> </a:t>
            </a:r>
            <a:r>
              <a:rPr lang="sl-SI" sz="2000" b="1" dirty="0">
                <a:solidFill>
                  <a:srgbClr val="000066"/>
                </a:solidFill>
              </a:rPr>
              <a:t>po pošti,</a:t>
            </a:r>
            <a:r>
              <a:rPr lang="sl-SI" sz="2000" dirty="0">
                <a:solidFill>
                  <a:srgbClr val="000066"/>
                </a:solidFill>
              </a:rPr>
              <a:t> </a:t>
            </a:r>
            <a:r>
              <a:rPr lang="sl-SI" sz="2000" b="1" dirty="0">
                <a:solidFill>
                  <a:srgbClr val="000066"/>
                </a:solidFill>
              </a:rPr>
              <a:t>s priporočeno poštno pošiljko</a:t>
            </a:r>
            <a:r>
              <a:rPr lang="sl-SI" sz="2000" dirty="0">
                <a:solidFill>
                  <a:srgbClr val="000066"/>
                </a:solidFill>
              </a:rPr>
              <a:t> na naslov MJU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dirty="0">
                <a:solidFill>
                  <a:srgbClr val="000066"/>
                </a:solidFill>
              </a:rPr>
              <a:t>v papirnati/tiskani obliki na prijavnih obrazcih, v celoti izpolnjeni + v elektronski obliki še Obrazec 1 A, 2A in 3 oz. 1B, 2B in 3</a:t>
            </a:r>
          </a:p>
          <a:p>
            <a:pPr eaLnBrk="1" hangingPunct="1">
              <a:buFontTx/>
              <a:buChar char="-"/>
              <a:defRPr/>
            </a:pPr>
            <a:r>
              <a:rPr lang="sl-SI" altLang="sl-SI" sz="2000" dirty="0">
                <a:solidFill>
                  <a:srgbClr val="000066"/>
                </a:solidFill>
              </a:rPr>
              <a:t>V kolikor ne bodo v celoti izpolnjeni obrazci (Obrazec 1A, 2A, 3 in 1B , 2B in 3) se prijavitelja ne pozove k dopolnitvi, temveč se taka vloga zavrne</a:t>
            </a:r>
          </a:p>
          <a:p>
            <a:pPr eaLnBrk="1" hangingPunct="1">
              <a:buFontTx/>
              <a:buChar char="-"/>
              <a:defRPr/>
            </a:pPr>
            <a:r>
              <a:rPr lang="sl-SI" altLang="sl-SI" sz="2000" dirty="0">
                <a:solidFill>
                  <a:srgbClr val="000066"/>
                </a:solidFill>
              </a:rPr>
              <a:t>Originalni podpis in žig</a:t>
            </a: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D0D9468-AE33-453C-9D61-B807D909D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0066"/>
                </a:solidFill>
              </a:rPr>
              <a:t>NAMEN JR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687A11E-350F-4C5A-8ABE-D847C3CBB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sl-SI" sz="2000" b="1" dirty="0">
              <a:solidFill>
                <a:srgbClr val="00206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sl-SI" sz="2000" b="1" dirty="0">
                <a:solidFill>
                  <a:srgbClr val="002060"/>
                </a:solidFill>
              </a:rPr>
              <a:t>Spodbujanje razvoja digitalne preobrazbe nevladnih in prostovoljskih organizacij</a:t>
            </a:r>
            <a:r>
              <a:rPr lang="sl-SI" sz="2000" dirty="0">
                <a:solidFill>
                  <a:srgbClr val="002060"/>
                </a:solidFill>
              </a:rPr>
              <a:t> s pomočjo: </a:t>
            </a:r>
          </a:p>
          <a:p>
            <a:pPr marL="0" indent="0">
              <a:buFontTx/>
              <a:buNone/>
              <a:defRPr/>
            </a:pPr>
            <a:endParaRPr lang="sl-SI" sz="2000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sz="1800" dirty="0">
                <a:solidFill>
                  <a:srgbClr val="002060"/>
                </a:solidFill>
              </a:rPr>
              <a:t>vpeljave digitalnih rešitev za storitve, ki jih nudijo NVO,</a:t>
            </a:r>
          </a:p>
          <a:p>
            <a:pPr marL="0" indent="0">
              <a:buFontTx/>
              <a:buNone/>
              <a:defRPr/>
            </a:pPr>
            <a:endParaRPr lang="sl-SI" sz="1800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sz="1800" dirty="0">
                <a:solidFill>
                  <a:srgbClr val="002060"/>
                </a:solidFill>
              </a:rPr>
              <a:t>optimizacija procesov v NVO s pomočjo vpeljave digitalnih rešitev,</a:t>
            </a:r>
          </a:p>
          <a:p>
            <a:pPr marL="0" indent="0">
              <a:buFontTx/>
              <a:buNone/>
              <a:defRPr/>
            </a:pPr>
            <a:endParaRPr lang="sl-SI" sz="1800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sz="1800" dirty="0">
                <a:solidFill>
                  <a:srgbClr val="002060"/>
                </a:solidFill>
              </a:rPr>
              <a:t>višje ravni usposobljenosti zaposlenih in uporabnikov NVO na področju informacijske družbe z namenom hitrega in uspešnega odzivanja na izzive in potrebe družbe</a:t>
            </a:r>
          </a:p>
          <a:p>
            <a:pPr>
              <a:defRPr/>
            </a:pPr>
            <a:endParaRPr lang="sl-SI" sz="2000" dirty="0">
              <a:solidFill>
                <a:srgbClr val="00206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3BBA07A-BAF8-4425-BDEF-29BE51D1D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RAZPISNA DOKUMENTACIJA IN VPRAŠANJA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327F578-C0AD-4737-AAFD-3DD105FF33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73238"/>
            <a:ext cx="7283450" cy="4535487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sl-SI" altLang="sl-SI" sz="2000" b="1" dirty="0">
                <a:solidFill>
                  <a:srgbClr val="002060"/>
                </a:solidFill>
              </a:rPr>
              <a:t>Obrazci in priloge na spletni strani: </a:t>
            </a:r>
            <a:r>
              <a:rPr lang="sl-SI" sz="2000" u="sng" dirty="0">
                <a:hlinkClick r:id="rId3"/>
              </a:rPr>
              <a:t>https://www.gov.si/zbirke/javne-objave/javni-razpis-za-digitalno-preobrazbo-nvo/</a:t>
            </a:r>
            <a:endParaRPr lang="sl-SI" sz="2000" u="sng" dirty="0"/>
          </a:p>
          <a:p>
            <a:pPr marL="0" indent="0">
              <a:buFontTx/>
              <a:buNone/>
              <a:defRPr/>
            </a:pPr>
            <a:endParaRPr lang="sl-SI" sz="2000" u="sng" dirty="0"/>
          </a:p>
          <a:p>
            <a:pPr>
              <a:buFontTx/>
              <a:buChar char="-"/>
              <a:defRPr/>
            </a:pPr>
            <a:r>
              <a:rPr lang="sl-SI" altLang="sl-SI" sz="2000" b="1" u="sng" dirty="0">
                <a:solidFill>
                  <a:srgbClr val="002060"/>
                </a:solidFill>
              </a:rPr>
              <a:t>Dodatna vprašanja po elektronski pošti: </a:t>
            </a:r>
            <a:r>
              <a:rPr lang="sl-SI" sz="2000" u="sng" dirty="0">
                <a:hlinkClick r:id="rId4"/>
              </a:rPr>
              <a:t>gp.mju@gov.si</a:t>
            </a:r>
            <a:r>
              <a:rPr lang="sl-SI" sz="2000" u="sng" dirty="0"/>
              <a:t> </a:t>
            </a:r>
            <a:r>
              <a:rPr lang="sl-SI" sz="2000" dirty="0"/>
              <a:t>s pripisom naziva JR</a:t>
            </a:r>
            <a:r>
              <a:rPr lang="sl-SI" altLang="sl-SI" sz="2000" b="1" dirty="0">
                <a:solidFill>
                  <a:srgbClr val="002060"/>
                </a:solidFill>
              </a:rPr>
              <a:t> </a:t>
            </a:r>
          </a:p>
          <a:p>
            <a:pPr>
              <a:buFontTx/>
              <a:buChar char="-"/>
              <a:defRPr/>
            </a:pPr>
            <a:endParaRPr lang="sl-SI" altLang="sl-SI" sz="2000" b="1" u="sng" dirty="0">
              <a:solidFill>
                <a:srgbClr val="002060"/>
              </a:solidFill>
            </a:endParaRPr>
          </a:p>
          <a:p>
            <a:pPr>
              <a:buFontTx/>
              <a:buChar char="-"/>
              <a:defRPr/>
            </a:pPr>
            <a:r>
              <a:rPr lang="sl-SI" altLang="sl-SI" sz="2000" b="1" u="sng" dirty="0">
                <a:solidFill>
                  <a:srgbClr val="002060"/>
                </a:solidFill>
              </a:rPr>
              <a:t>Vprašanja do najkasneje: </a:t>
            </a:r>
            <a:r>
              <a:rPr lang="sl-SI" altLang="sl-SI" sz="2000" b="1" dirty="0">
                <a:solidFill>
                  <a:srgbClr val="002060"/>
                </a:solidFill>
              </a:rPr>
              <a:t>23. 7. 2021, odgovori najpozneje do 28.7.2021</a:t>
            </a:r>
          </a:p>
          <a:p>
            <a:pPr>
              <a:buFontTx/>
              <a:buChar char="-"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34ADDF4-48F1-42D1-8B62-D12194475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0066"/>
                </a:solidFill>
              </a:rPr>
              <a:t>PREDMET JR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1552539-74EB-4291-AD7C-118C373020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A</a:t>
            </a:r>
          </a:p>
          <a:p>
            <a:pPr>
              <a:defRPr/>
            </a:pPr>
            <a:r>
              <a:rPr lang="sl-SI" sz="2000" dirty="0">
                <a:solidFill>
                  <a:srgbClr val="002060"/>
                </a:solidFill>
              </a:rPr>
              <a:t>s pomočjo vpeljave digitalnih rešitev </a:t>
            </a:r>
            <a:r>
              <a:rPr lang="sl-SI" sz="2000" b="1" dirty="0">
                <a:solidFill>
                  <a:srgbClr val="002060"/>
                </a:solidFill>
              </a:rPr>
              <a:t>digitalizacija storitev</a:t>
            </a:r>
            <a:r>
              <a:rPr lang="sl-SI" sz="2000" dirty="0">
                <a:solidFill>
                  <a:srgbClr val="002060"/>
                </a:solidFill>
              </a:rPr>
              <a:t>, ki jih izvajate za vaše uporabnike na naslednjih področjih: (1) sociala, (2) zdravje, (3) okolje, prostor, ohranjanje narave, (4) kultura, (5) šport, rekreacija, (6) izobraževanje, raziskovanje, znanost, (7) človekove pravice, (8) informacijska družba, digitalizacija, (9) dolgoživa družba, (10) prostovoljstvo, vključno s:</a:t>
            </a:r>
          </a:p>
          <a:p>
            <a:pPr lvl="2">
              <a:defRPr/>
            </a:pPr>
            <a:r>
              <a:rPr lang="sl-SI" sz="1800" dirty="0">
                <a:solidFill>
                  <a:srgbClr val="002060"/>
                </a:solidFill>
              </a:rPr>
              <a:t>promocijo novih/nadgrajenih storitev z usposabljanji za njihovo uporabo med </a:t>
            </a:r>
            <a:r>
              <a:rPr lang="sl-SI" sz="1800" b="1" dirty="0">
                <a:solidFill>
                  <a:srgbClr val="002060"/>
                </a:solidFill>
              </a:rPr>
              <a:t>uporabniki </a:t>
            </a:r>
            <a:r>
              <a:rPr lang="sl-SI" sz="1800" dirty="0">
                <a:solidFill>
                  <a:srgbClr val="002060"/>
                </a:solidFill>
              </a:rPr>
              <a:t>ter</a:t>
            </a:r>
          </a:p>
          <a:p>
            <a:pPr lvl="2">
              <a:defRPr/>
            </a:pPr>
            <a:r>
              <a:rPr lang="sl-SI" sz="1800" dirty="0">
                <a:solidFill>
                  <a:srgbClr val="002060"/>
                </a:solidFill>
              </a:rPr>
              <a:t>usposabljanji in drugimi aktivnostmi za uporabnike NVO na področju informacijske družbe in digitalnih kompetenc z rabo novih ter obstoječih digitalnih rešitev. 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98BC8D3-3954-4652-9349-8BADD69C2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0066"/>
                </a:solidFill>
              </a:rPr>
              <a:t>PREDMET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DEDD9D8-3E80-4CD6-922B-8191D817D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B</a:t>
            </a:r>
          </a:p>
          <a:p>
            <a:pPr>
              <a:defRPr/>
            </a:pPr>
            <a:r>
              <a:rPr lang="sl-SI" sz="2000" b="1" dirty="0">
                <a:solidFill>
                  <a:srgbClr val="002060"/>
                </a:solidFill>
              </a:rPr>
              <a:t>optimizacija procesov v vaši organizaciji/ konzorciju </a:t>
            </a:r>
            <a:r>
              <a:rPr lang="sl-SI" sz="2000" dirty="0">
                <a:solidFill>
                  <a:srgbClr val="002060"/>
                </a:solidFill>
              </a:rPr>
              <a:t>in razširitev </a:t>
            </a:r>
            <a:r>
              <a:rPr lang="sl-SI" sz="2000" dirty="0">
                <a:solidFill>
                  <a:schemeClr val="accent6"/>
                </a:solidFill>
              </a:rPr>
              <a:t>njihovega</a:t>
            </a:r>
            <a:r>
              <a:rPr lang="sl-SI" sz="2000" dirty="0">
                <a:solidFill>
                  <a:srgbClr val="002060"/>
                </a:solidFill>
              </a:rPr>
              <a:t> delovanja s pomočjo vpeljave digitalnih rešitev za učinkovitejše delovanje organizacije/konzorcija vključno z:</a:t>
            </a:r>
          </a:p>
          <a:p>
            <a:pPr lvl="2">
              <a:defRPr/>
            </a:pPr>
            <a:r>
              <a:rPr lang="sl-SI" sz="1800" dirty="0">
                <a:solidFill>
                  <a:srgbClr val="002060"/>
                </a:solidFill>
              </a:rPr>
              <a:t>usposabljanji svojih </a:t>
            </a:r>
            <a:r>
              <a:rPr lang="sl-SI" sz="1800" b="1" dirty="0">
                <a:solidFill>
                  <a:srgbClr val="002060"/>
                </a:solidFill>
              </a:rPr>
              <a:t>zaposlenih, članov in prostovoljcev </a:t>
            </a:r>
            <a:r>
              <a:rPr lang="sl-SI" sz="1800" dirty="0">
                <a:solidFill>
                  <a:srgbClr val="002060"/>
                </a:solidFill>
              </a:rPr>
              <a:t>za njihovo uporabo ter</a:t>
            </a:r>
          </a:p>
          <a:p>
            <a:pPr lvl="2">
              <a:defRPr/>
            </a:pPr>
            <a:r>
              <a:rPr lang="sl-SI" sz="1800" dirty="0">
                <a:solidFill>
                  <a:srgbClr val="002060"/>
                </a:solidFill>
              </a:rPr>
              <a:t>usposabljanji svojih zaposlenih, članov in prostovoljcev za pridobitev digitalnih kompetenc.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EE79168-2162-43CF-AF5D-4C29F280B8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CILJNE SKUPINE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98DB9C7-39CE-4AB0-A754-8C1E7810C6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A: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l-SI" sz="2400" dirty="0">
                <a:solidFill>
                  <a:srgbClr val="002060"/>
                </a:solidFill>
              </a:rPr>
              <a:t>nevladne organizacije in njihovi uporabniki</a:t>
            </a:r>
          </a:p>
          <a:p>
            <a:pPr marL="457200" lvl="1" indent="0">
              <a:buFontTx/>
              <a:buNone/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B: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l-SI" sz="2400" dirty="0">
                <a:solidFill>
                  <a:srgbClr val="002060"/>
                </a:solidFill>
              </a:rPr>
              <a:t>nevladne organizacije in njihovi zaposleni, člani in prostovoljci.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8B3446C-C3BA-40F3-8C0A-C15AA236A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POGOJI ZA PRIJAVO NA JR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BDC6E4-B822-40CE-AEAE-625A9F46B6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A: PRIJAVITELJI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nevladna organizacija, ki ima podeljen status nevladne organizacije v javnem interesu,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imel v letu 2019 </a:t>
            </a:r>
            <a:r>
              <a:rPr lang="sl-SI" sz="2000" b="1" dirty="0">
                <a:solidFill>
                  <a:srgbClr val="002060"/>
                </a:solidFill>
              </a:rPr>
              <a:t>ali</a:t>
            </a:r>
            <a:r>
              <a:rPr lang="sl-SI" sz="2000" dirty="0">
                <a:solidFill>
                  <a:srgbClr val="002060"/>
                </a:solidFill>
              </a:rPr>
              <a:t> v letu 2020 najmanj 70.000 EUR prihodka,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imel na dan 1. 2. 2021 zaposleni vsaj dve (2) osebi za polni ali krajši delovni čas 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vpis v vpisnik prostovoljskih organizacij in organizacij s prostovoljskim programom v skladu z Zakonom o prostovoljstvu ( le za področje prostovoljstvo)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Ostali pogoji in dokazila v poglavju 6.1. RD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8048921-01AE-4522-AD5D-C4C33789B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UPRAVIČENCI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860BBC3-C586-46A9-B487-096B3CDCE1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A: PARTNERJI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nevladna organizacija, ki izpolnjuje pogoje določene v 2. členu Zakona o nevladnih organizacijah (</a:t>
            </a:r>
            <a:r>
              <a:rPr lang="sl-SI" sz="2000" dirty="0" err="1">
                <a:solidFill>
                  <a:srgbClr val="002060"/>
                </a:solidFill>
              </a:rPr>
              <a:t>ZNOrg</a:t>
            </a:r>
            <a:r>
              <a:rPr lang="sl-SI" sz="2000" dirty="0">
                <a:solidFill>
                  <a:srgbClr val="002060"/>
                </a:solidFill>
              </a:rPr>
              <a:t>),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najmanj 24 mesecev vpisan v Poslovni register Slovenije,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imel v letu 2019 </a:t>
            </a:r>
            <a:r>
              <a:rPr lang="sl-SI" sz="2000" b="1" dirty="0">
                <a:solidFill>
                  <a:srgbClr val="002060"/>
                </a:solidFill>
              </a:rPr>
              <a:t>ali</a:t>
            </a:r>
            <a:r>
              <a:rPr lang="sl-SI" sz="2000" dirty="0">
                <a:solidFill>
                  <a:srgbClr val="002060"/>
                </a:solidFill>
              </a:rPr>
              <a:t> v letu 2020 najmanj 20.000 EUR prihodka,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vpis v vpisnik prostovoljskih organizacij in organizacij s prostovoljskim programom v skladu z Zakonom o prostovoljstvu (le za področje prostovoljstvo),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Ostali pogoji in dokazila v poglavju 6.1. RD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6399623-A241-43FE-97E1-7D70D3964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UPRAVIČENCI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7A34E52-0B39-453F-AE03-4953075EF7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B: PRIJAVITELJI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nevladna organizacija, ki ima podeljen status nevladne organizacije v javnem interesu,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imel v letu 2019 </a:t>
            </a:r>
            <a:r>
              <a:rPr lang="sl-SI" sz="2000" b="1" dirty="0">
                <a:solidFill>
                  <a:srgbClr val="002060"/>
                </a:solidFill>
              </a:rPr>
              <a:t>ali</a:t>
            </a:r>
            <a:r>
              <a:rPr lang="sl-SI" sz="2000" dirty="0">
                <a:solidFill>
                  <a:srgbClr val="002060"/>
                </a:solidFill>
              </a:rPr>
              <a:t> v letu 2020 najmanj 30.000 EUR prihodka,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imel na dan 1. 2. 2021 zaposleni vsaj tri (3) osebe za polni ali krajši delovni čas </a:t>
            </a:r>
            <a:r>
              <a:rPr lang="sl-SI" sz="2000" b="1" dirty="0">
                <a:solidFill>
                  <a:srgbClr val="002060"/>
                </a:solidFill>
              </a:rPr>
              <a:t>ali </a:t>
            </a:r>
            <a:r>
              <a:rPr lang="sl-SI" sz="2000" dirty="0">
                <a:solidFill>
                  <a:srgbClr val="002060"/>
                </a:solidFill>
              </a:rPr>
              <a:t>vsaj eno (1) osebo ter ima vsaj 200 članov,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Ostali pogoji in dokazila v poglavju 6.1. RD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F6F69AA-A4E4-46AC-A7FE-27C917025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272337" cy="863600"/>
          </a:xfrm>
        </p:spPr>
        <p:txBody>
          <a:bodyPr/>
          <a:lstStyle/>
          <a:p>
            <a:pPr algn="l" eaLnBrk="1" hangingPunct="1"/>
            <a:r>
              <a:rPr lang="sl-SI" altLang="sl-SI" sz="2800" b="1">
                <a:solidFill>
                  <a:srgbClr val="002060"/>
                </a:solidFill>
              </a:rPr>
              <a:t>UPRAVIČENCI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AA82361-CE7E-4F00-ABC0-0FBD60A693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283450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400" b="1" dirty="0">
                <a:solidFill>
                  <a:srgbClr val="002060"/>
                </a:solidFill>
              </a:rPr>
              <a:t>SKLOP B: PARTNERJI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nevladna organizacija, ki izpolnjuje pogoje določene v 2. členu Zakona o nevladnih organizacijah (</a:t>
            </a:r>
            <a:r>
              <a:rPr lang="sl-SI" sz="2000" dirty="0" err="1">
                <a:solidFill>
                  <a:srgbClr val="002060"/>
                </a:solidFill>
              </a:rPr>
              <a:t>ZNOrg</a:t>
            </a:r>
            <a:r>
              <a:rPr lang="sl-SI" sz="2000" dirty="0">
                <a:solidFill>
                  <a:srgbClr val="002060"/>
                </a:solidFill>
              </a:rPr>
              <a:t>),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najmanj 24 mesecev vpisan v Poslovni register Slovenije,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je imel v letu 2019 </a:t>
            </a:r>
            <a:r>
              <a:rPr lang="sl-SI" sz="2000" b="1" dirty="0">
                <a:solidFill>
                  <a:srgbClr val="002060"/>
                </a:solidFill>
              </a:rPr>
              <a:t>ali</a:t>
            </a:r>
            <a:r>
              <a:rPr lang="sl-SI" sz="2000" dirty="0">
                <a:solidFill>
                  <a:srgbClr val="002060"/>
                </a:solidFill>
              </a:rPr>
              <a:t> v letu 2020 najmanj 10.000 EUR prihodka,</a:t>
            </a:r>
          </a:p>
          <a:p>
            <a:pPr>
              <a:buFontTx/>
              <a:buChar char="-"/>
              <a:defRPr/>
            </a:pPr>
            <a:r>
              <a:rPr lang="sl-SI" sz="2000" dirty="0">
                <a:solidFill>
                  <a:srgbClr val="002060"/>
                </a:solidFill>
              </a:rPr>
              <a:t>Ostali pogoji in dokazila v poglavju 6.1. RD</a:t>
            </a:r>
          </a:p>
          <a:p>
            <a:pPr marL="0" indent="0" eaLnBrk="1" hangingPunct="1">
              <a:buFontTx/>
              <a:buNone/>
              <a:defRPr/>
            </a:pPr>
            <a:endParaRPr lang="sl-SI" sz="200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sl-SI" altLang="sl-SI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1949</TotalTime>
  <Words>1649</Words>
  <Application>Microsoft Office PowerPoint</Application>
  <PresentationFormat>Diaprojekcija na zaslonu (4:3)</PresentationFormat>
  <Paragraphs>315</Paragraphs>
  <Slides>20</Slides>
  <Notes>20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Times New Roman</vt:lpstr>
      <vt:lpstr>Privzeti načrt</vt:lpstr>
      <vt:lpstr>JAVNI RAZPIS  ZA DIGITALNO PREOBRAZBO NEVLADNIH IN PROSTOVOLJSKIH ORGANIZACIJ TER POVEČANJE VKLJUČENOSTI NJIHOVIH UPORABNIKOV V INFORMACIJSKO DRUŽBO 2021-2023</vt:lpstr>
      <vt:lpstr>NAMEN JR</vt:lpstr>
      <vt:lpstr>PREDMET JR</vt:lpstr>
      <vt:lpstr>PREDMET</vt:lpstr>
      <vt:lpstr>CILJNE SKUPINE</vt:lpstr>
      <vt:lpstr>POGOJI ZA PRIJAVO NA JR</vt:lpstr>
      <vt:lpstr>UPRAVIČENCI</vt:lpstr>
      <vt:lpstr>UPRAVIČENCI</vt:lpstr>
      <vt:lpstr>UPRAVIČENCI</vt:lpstr>
      <vt:lpstr>VIŠINA SOFINANCIRANJA</vt:lpstr>
      <vt:lpstr>TRAJANJE PROJEKTOV</vt:lpstr>
      <vt:lpstr>POGOJI ZA PRIJAVO</vt:lpstr>
      <vt:lpstr>POGOJI, VIŠINA SREDSTEV, TRAJANJE</vt:lpstr>
      <vt:lpstr>UPRAVIČENI STROŠKI</vt:lpstr>
      <vt:lpstr>MERILA ZA SKLOP A</vt:lpstr>
      <vt:lpstr>MERILA ZA SKLOP B</vt:lpstr>
      <vt:lpstr>IZBOR PRIJAVITELJEV</vt:lpstr>
      <vt:lpstr>IZBOR PRIJAVITELJEV</vt:lpstr>
      <vt:lpstr>ROK IN NAČIN PRIJAVE</vt:lpstr>
      <vt:lpstr>RAZPISNA DOKUMENTACIJA IN VPRAŠANJA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Erika Lenčič Stojanovič</dc:creator>
  <cp:lastModifiedBy>Mojca Žerovec</cp:lastModifiedBy>
  <cp:revision>91</cp:revision>
  <cp:lastPrinted>2021-06-18T13:45:06Z</cp:lastPrinted>
  <dcterms:created xsi:type="dcterms:W3CDTF">2015-11-04T09:04:00Z</dcterms:created>
  <dcterms:modified xsi:type="dcterms:W3CDTF">2021-06-22T12:42:39Z</dcterms:modified>
</cp:coreProperties>
</file>