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66" r:id="rId16"/>
    <p:sldId id="270" r:id="rId17"/>
    <p:sldId id="271" r:id="rId18"/>
    <p:sldId id="272" r:id="rId19"/>
    <p:sldId id="273" r:id="rId20"/>
    <p:sldId id="274" r:id="rId21"/>
    <p:sldId id="275" r:id="rId22"/>
  </p:sldIdLst>
  <p:sldSz cx="10080625" cy="5670550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B0F81158-5E6B-4FA6-ABA0-03CC9A19C7B7}" type="datetimeFigureOut">
              <a:rPr lang="sl-SI" smtClean="0"/>
              <a:t>17. 04. 2023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A084ECBA-C69A-4A85-9236-56EAC740C23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1267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1324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9925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34821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19833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4545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6192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3665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3787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471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99671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5964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59836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5614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8677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0862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2451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6369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0641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8636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698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84ECBA-C69A-4A85-9236-56EAC740C23D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2878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l-SI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l-S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4400" b="0" strike="noStrike" spc="-1">
                <a:latin typeface="Arial"/>
              </a:rPr>
              <a:t>Kliknite za urejanje oblike naslova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3200" b="0" strike="noStrike" spc="-1">
                <a:latin typeface="Arial"/>
              </a:rPr>
              <a:t>Kliknite za urejanje oblike orisa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800" b="0" strike="noStrike" spc="-1">
                <a:latin typeface="Arial"/>
              </a:rPr>
              <a:t>Druga raven orisa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400" b="0" strike="noStrike" spc="-1">
                <a:latin typeface="Arial"/>
              </a:rPr>
              <a:t>Tretja raven orisa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>
                <a:latin typeface="Arial"/>
              </a:rPr>
              <a:t>Četrta raven orisa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>
                <a:latin typeface="Arial"/>
              </a:rPr>
              <a:t>Peta raven orisa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>
                <a:latin typeface="Arial"/>
              </a:rPr>
              <a:t>Šesta raven orisa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>
                <a:latin typeface="Arial"/>
              </a:rPr>
              <a:t>Sedma raven orisa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sl-SI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sl-SI" sz="1400" b="0" strike="noStrike" spc="-1">
                <a:latin typeface="Times New Roman"/>
              </a:rPr>
              <a:t>&lt;noga&gt;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F57DE13F-DD1D-4F2F-A55B-68D0FFFE7858}" type="slidenum">
              <a:rPr lang="sl-SI" sz="1400" b="0" strike="noStrike" spc="-1">
                <a:latin typeface="Times New Roman"/>
              </a:rPr>
              <a:t>‹#›</a:t>
            </a:fld>
            <a:endParaRPr lang="sl-SI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zbirke/javne-objave/javni-razpis-za-sofinanciranje-projektov-za-krepitev-aktivnih-drzavljanskih-pravic-in-opolnomocenje-nvo-na-tem-podrocju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gp.mju@gov.s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Slika 40"/>
          <p:cNvPicPr/>
          <p:nvPr/>
        </p:nvPicPr>
        <p:blipFill>
          <a:blip r:embed="rId3"/>
          <a:stretch/>
        </p:blipFill>
        <p:spPr>
          <a:xfrm>
            <a:off x="288360" y="180000"/>
            <a:ext cx="2734920" cy="360000"/>
          </a:xfrm>
          <a:prstGeom prst="rect">
            <a:avLst/>
          </a:prstGeom>
          <a:ln w="0">
            <a:noFill/>
          </a:ln>
        </p:spPr>
      </p:pic>
      <p:sp>
        <p:nvSpPr>
          <p:cNvPr id="42" name="PoljeZBesedilom 41"/>
          <p:cNvSpPr txBox="1"/>
          <p:nvPr/>
        </p:nvSpPr>
        <p:spPr>
          <a:xfrm>
            <a:off x="648360" y="1260000"/>
            <a:ext cx="9071640" cy="297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000" b="1" strike="noStrike" spc="-1">
                <a:solidFill>
                  <a:srgbClr val="355269"/>
                </a:solidFill>
                <a:latin typeface="Arial"/>
              </a:rPr>
              <a:t>Javni razpis za krepitev aktivnih državljanskih pravic in opolnomočenje nevladnih organizacij na tem področju</a:t>
            </a:r>
            <a:br/>
            <a:br/>
            <a:r>
              <a:rPr lang="sl-SI" sz="3000" b="0" strike="noStrike" spc="-1">
                <a:solidFill>
                  <a:srgbClr val="355269"/>
                </a:solidFill>
                <a:latin typeface="Arial"/>
              </a:rPr>
              <a:t>- Informativna delavnica za potencialne prijavitelje - </a:t>
            </a:r>
            <a:br/>
            <a:br/>
            <a:r>
              <a:rPr lang="sl-SI" sz="2400" b="0" strike="noStrike" spc="-1">
                <a:solidFill>
                  <a:srgbClr val="355269"/>
                </a:solidFill>
                <a:latin typeface="Arial"/>
              </a:rPr>
              <a:t>Ljubljana, 13. 4. 2023</a:t>
            </a:r>
            <a:endParaRPr lang="sl-SI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oljeZBesedilom 62"/>
          <p:cNvSpPr txBox="1"/>
          <p:nvPr/>
        </p:nvSpPr>
        <p:spPr>
          <a:xfrm>
            <a:off x="504000" y="1303020"/>
            <a:ext cx="9071640" cy="35433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A1: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sodeluje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projektno partnerstvo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prijavitelj/partner 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mora imeti sedež v občini, v kateri se bo izvajala vsaj ena aktivnost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A2: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sodeluje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projektno partnerstvo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predvideti izvajanje aktivnosti v najmanj 4-ih statističnih regijah</a:t>
            </a:r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412F7F53-75C5-77C2-8B35-1F5672118C82}"/>
              </a:ext>
            </a:extLst>
          </p:cNvPr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 dirty="0">
                <a:solidFill>
                  <a:srgbClr val="355269"/>
                </a:solidFill>
                <a:latin typeface="Arial"/>
              </a:rPr>
              <a:t>POGOJI </a:t>
            </a:r>
            <a:endParaRPr lang="sl-SI" sz="3200" b="1" spc="-1" dirty="0">
              <a:solidFill>
                <a:srgbClr val="355269"/>
              </a:solidFill>
              <a:latin typeface="Arial"/>
            </a:endParaRPr>
          </a:p>
          <a:p>
            <a:pPr algn="ctr"/>
            <a:r>
              <a:rPr lang="sl-SI" sz="3200" i="1" strike="noStrike" spc="-1" dirty="0">
                <a:solidFill>
                  <a:srgbClr val="355269"/>
                </a:solidFill>
                <a:latin typeface="Arial"/>
              </a:rPr>
              <a:t>- izvleček -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oljeZBesedilom 64"/>
          <p:cNvSpPr txBox="1"/>
          <p:nvPr/>
        </p:nvSpPr>
        <p:spPr>
          <a:xfrm>
            <a:off x="504000" y="1172520"/>
            <a:ext cx="9071640" cy="2967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B: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sodeluje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projektno partnerstvo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C: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prijavitelj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sam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D87E6352-9778-ADBC-7FC7-523B12A43E41}"/>
              </a:ext>
            </a:extLst>
          </p:cNvPr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 dirty="0">
                <a:solidFill>
                  <a:srgbClr val="355269"/>
                </a:solidFill>
                <a:latin typeface="Arial"/>
              </a:rPr>
              <a:t>POGOJI </a:t>
            </a:r>
            <a:endParaRPr lang="sl-SI" sz="3200" b="1" spc="-1" dirty="0">
              <a:solidFill>
                <a:srgbClr val="355269"/>
              </a:solidFill>
              <a:latin typeface="Arial"/>
            </a:endParaRPr>
          </a:p>
          <a:p>
            <a:pPr algn="ctr"/>
            <a:r>
              <a:rPr lang="sl-SI" sz="3200" i="1" strike="noStrike" spc="-1" dirty="0">
                <a:solidFill>
                  <a:srgbClr val="355269"/>
                </a:solidFill>
                <a:latin typeface="Arial"/>
              </a:rPr>
              <a:t>- izvleček -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oljeZBesedilom 68"/>
          <p:cNvSpPr txBox="1"/>
          <p:nvPr/>
        </p:nvSpPr>
        <p:spPr>
          <a:xfrm>
            <a:off x="504000" y="1257300"/>
            <a:ext cx="9071640" cy="35128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D1: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sodeluje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projektno partnerstvo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prijavitelj/partner 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mora imeti sedež v občini, v kateri se bo izvajala vsaj ena aktivnost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D2: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sodeluje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projektno partnerstvo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predvideti izvajanje aktivnosti v najmanj 4-ih statističnih regijah</a:t>
            </a:r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CC80D1A7-11A2-F7BF-845B-60C8491E72A2}"/>
              </a:ext>
            </a:extLst>
          </p:cNvPr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 dirty="0">
                <a:solidFill>
                  <a:srgbClr val="355269"/>
                </a:solidFill>
                <a:latin typeface="Arial"/>
              </a:rPr>
              <a:t>POGOJI </a:t>
            </a:r>
            <a:endParaRPr lang="sl-SI" sz="3200" b="1" spc="-1" dirty="0">
              <a:solidFill>
                <a:srgbClr val="355269"/>
              </a:solidFill>
              <a:latin typeface="Arial"/>
            </a:endParaRPr>
          </a:p>
          <a:p>
            <a:pPr algn="ctr"/>
            <a:r>
              <a:rPr lang="sl-SI" sz="3200" i="1" strike="noStrike" spc="-1" dirty="0">
                <a:solidFill>
                  <a:srgbClr val="355269"/>
                </a:solidFill>
                <a:latin typeface="Arial"/>
              </a:rPr>
              <a:t>- izvleček -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oljeZBesedilom 70"/>
          <p:cNvSpPr txBox="1"/>
          <p:nvPr/>
        </p:nvSpPr>
        <p:spPr>
          <a:xfrm>
            <a:off x="504000" y="1172520"/>
            <a:ext cx="9071640" cy="4300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E1: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prijavitelj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sam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je iz njegovega ustanovitvenega akta ali drugega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dokumenta, ki določa cilje delovanja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 razvidno, da d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eluje na področju varstva/razvoja demokracije, dobrega upravljanja, transparentnosti ali aktivnega državljanstva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je v obdobju od 1. 1. 2019 izvajal/še izvaja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2 projekta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 na področju varstva/razvoja demokracije, dobrega upravljanja, transparentnosti/aktivnega državljanstva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solidFill>
                <a:srgbClr val="383D3C"/>
              </a:solidFill>
              <a:latin typeface="Arial"/>
            </a:endParaRPr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714B02D1-E327-5CA8-B49B-11C7F915132B}"/>
              </a:ext>
            </a:extLst>
          </p:cNvPr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 dirty="0">
                <a:solidFill>
                  <a:srgbClr val="355269"/>
                </a:solidFill>
                <a:latin typeface="Arial"/>
              </a:rPr>
              <a:t>POGOJI </a:t>
            </a:r>
            <a:endParaRPr lang="sl-SI" sz="3200" b="1" spc="-1" dirty="0">
              <a:solidFill>
                <a:srgbClr val="355269"/>
              </a:solidFill>
              <a:latin typeface="Arial"/>
            </a:endParaRPr>
          </a:p>
          <a:p>
            <a:pPr algn="ctr"/>
            <a:r>
              <a:rPr lang="sl-SI" sz="3200" i="1" strike="noStrike" spc="-1" dirty="0">
                <a:solidFill>
                  <a:srgbClr val="355269"/>
                </a:solidFill>
                <a:latin typeface="Arial"/>
              </a:rPr>
              <a:t>- izvleček -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oljeZBesedilom 72"/>
          <p:cNvSpPr txBox="1"/>
          <p:nvPr/>
        </p:nvSpPr>
        <p:spPr>
          <a:xfrm>
            <a:off x="504000" y="1172520"/>
            <a:ext cx="9071640" cy="4300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E2: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prijavitelj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sam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je iz njegovega ustanovitvenega akta ali drugega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dokumenta, ki določa cilje delovanja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 razvidno, da d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eluje na področju varstva/razvoja demokracije, dobrega upravljanja, transparentnosti ali aktivnega državljanstva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je v obdobju od 1. 1. 2019 izvajal/še izvaja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4 projekte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 na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področju varstva/razvoja demokracije, dobrega upravljanja, transparentnosti/aktivnega državljanstva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latin typeface="Arial"/>
            </a:endParaRPr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6488039B-196E-7101-ECE0-81D0372783BD}"/>
              </a:ext>
            </a:extLst>
          </p:cNvPr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 dirty="0">
                <a:solidFill>
                  <a:srgbClr val="355269"/>
                </a:solidFill>
                <a:latin typeface="Arial"/>
              </a:rPr>
              <a:t>POGOJI </a:t>
            </a:r>
            <a:endParaRPr lang="sl-SI" sz="3200" b="1" spc="-1" dirty="0">
              <a:solidFill>
                <a:srgbClr val="355269"/>
              </a:solidFill>
              <a:latin typeface="Arial"/>
            </a:endParaRPr>
          </a:p>
          <a:p>
            <a:pPr algn="ctr"/>
            <a:r>
              <a:rPr lang="sl-SI" sz="3200" i="1" strike="noStrike" spc="-1" dirty="0">
                <a:solidFill>
                  <a:srgbClr val="355269"/>
                </a:solidFill>
                <a:latin typeface="Arial"/>
              </a:rPr>
              <a:t>- izvleček -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oljeZBesedilom 65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>
                <a:solidFill>
                  <a:srgbClr val="355269"/>
                </a:solidFill>
                <a:latin typeface="Arial"/>
              </a:rPr>
              <a:t>MERILA</a:t>
            </a:r>
          </a:p>
        </p:txBody>
      </p:sp>
      <p:sp>
        <p:nvSpPr>
          <p:cNvPr id="67" name="PoljeZBesedilom 66"/>
          <p:cNvSpPr txBox="1"/>
          <p:nvPr/>
        </p:nvSpPr>
        <p:spPr>
          <a:xfrm>
            <a:off x="504000" y="1172519"/>
            <a:ext cx="9071640" cy="347730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Se razlikujejo glede na SKLOP JR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Ustreznost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Zasnova projekta/programa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Finančni načrt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Projektno partnerstvo (SKLOP A, B, D)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Dodatna merila: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Sodelovanje z občinami/ministrstvi (SKLOP A, D, E)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Status NVO v javnem interesu (vsi SKLOPI JR)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oljeZBesedilom 73"/>
          <p:cNvSpPr txBox="1"/>
          <p:nvPr/>
        </p:nvSpPr>
        <p:spPr>
          <a:xfrm>
            <a:off x="504000" y="226080"/>
            <a:ext cx="8676000" cy="853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000" b="1" strike="noStrike" spc="-1">
                <a:solidFill>
                  <a:srgbClr val="355269"/>
                </a:solidFill>
                <a:latin typeface="Arial"/>
              </a:rPr>
              <a:t>VIŠINA ZAPROŠENIH SREDSTEV </a:t>
            </a:r>
          </a:p>
        </p:txBody>
      </p:sp>
      <p:sp>
        <p:nvSpPr>
          <p:cNvPr id="75" name="PoljeZBesedilom 74"/>
          <p:cNvSpPr txBox="1"/>
          <p:nvPr/>
        </p:nvSpPr>
        <p:spPr>
          <a:xfrm>
            <a:off x="540000" y="1172520"/>
            <a:ext cx="8100000" cy="4227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A: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A1: 45.000 EUR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A2: 112.000 EUR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18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B: 45.000 EUR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18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C: 20.000 EUR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1800" b="0" strike="noStrike" spc="-1" dirty="0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oljeZBesedilom 75"/>
          <p:cNvSpPr txBox="1"/>
          <p:nvPr/>
        </p:nvSpPr>
        <p:spPr>
          <a:xfrm>
            <a:off x="504000" y="226080"/>
            <a:ext cx="8676000" cy="853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000" b="1" strike="noStrike" spc="-1">
                <a:solidFill>
                  <a:srgbClr val="355269"/>
                </a:solidFill>
                <a:latin typeface="Arial"/>
              </a:rPr>
              <a:t>VIŠINA ZAPROŠENIH SREDSTEV </a:t>
            </a:r>
          </a:p>
        </p:txBody>
      </p:sp>
      <p:sp>
        <p:nvSpPr>
          <p:cNvPr id="77" name="PoljeZBesedilom 76"/>
          <p:cNvSpPr txBox="1"/>
          <p:nvPr/>
        </p:nvSpPr>
        <p:spPr>
          <a:xfrm>
            <a:off x="540000" y="1172520"/>
            <a:ext cx="8100000" cy="4227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D: 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D1: 110.000 EUR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D2: 177.000 EUR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18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E: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E1: 180.000 EUR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E2: 300.000 EUR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oljeZBesedilom 77"/>
          <p:cNvSpPr txBox="1"/>
          <p:nvPr/>
        </p:nvSpPr>
        <p:spPr>
          <a:xfrm>
            <a:off x="504000" y="226080"/>
            <a:ext cx="8676000" cy="853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000" b="1" strike="noStrike" spc="-1">
                <a:solidFill>
                  <a:srgbClr val="355269"/>
                </a:solidFill>
                <a:latin typeface="Arial"/>
              </a:rPr>
              <a:t>TRAJANJE PROJEKTOV/PROGRAMOV</a:t>
            </a:r>
          </a:p>
        </p:txBody>
      </p:sp>
      <p:sp>
        <p:nvSpPr>
          <p:cNvPr id="79" name="PoljeZBesedilom 78"/>
          <p:cNvSpPr txBox="1"/>
          <p:nvPr/>
        </p:nvSpPr>
        <p:spPr>
          <a:xfrm>
            <a:off x="540000" y="1172520"/>
            <a:ext cx="8100000" cy="4323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SKLOPI A, B, C, D: 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najmanj 12 in največ 24 mesecev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pričetek – najkasneje 2 meseca od podpisa pogodbe o sofinanciranju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sofinancirane aktivnosti se ne smejo pričeti pred podpisom pogodbe o sofinanciranju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E: 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48 mesecev izvajanja programa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najkasneje 2 meseca od podpisa aneksa k pogodbi o sofinanciranju za obdobje 2023 – 2024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izvedbeni načrt za leto 2023 – 2024 predložijo v 1 mesecu od podpisa pogodbe o sofinanciranju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1800" b="0" strike="noStrike" spc="-1" dirty="0">
              <a:solidFill>
                <a:srgbClr val="383D3C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oljeZBesedilom 79"/>
          <p:cNvSpPr txBox="1"/>
          <p:nvPr/>
        </p:nvSpPr>
        <p:spPr>
          <a:xfrm>
            <a:off x="504000" y="226080"/>
            <a:ext cx="8676000" cy="853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000" b="1" strike="noStrike" spc="-1">
                <a:solidFill>
                  <a:srgbClr val="355269"/>
                </a:solidFill>
                <a:latin typeface="Arial"/>
              </a:rPr>
              <a:t>(NE)UPRAVIČENI STROŠKI</a:t>
            </a:r>
          </a:p>
        </p:txBody>
      </p:sp>
      <p:sp>
        <p:nvSpPr>
          <p:cNvPr id="81" name="PoljeZBesedilom 80"/>
          <p:cNvSpPr txBox="1"/>
          <p:nvPr/>
        </p:nvSpPr>
        <p:spPr>
          <a:xfrm>
            <a:off x="540000" y="1172520"/>
            <a:ext cx="8100000" cy="4227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Povračilo glede na dejanske stroške (izdatke)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Posredni (operativni) stroški </a:t>
            </a:r>
            <a:r>
              <a:rPr lang="sl-SI" sz="1800" b="1" strike="noStrike" spc="-1" dirty="0">
                <a:solidFill>
                  <a:srgbClr val="002060"/>
                </a:solidFill>
                <a:latin typeface="Arial"/>
              </a:rPr>
              <a:t>določeni v pavšalni stopnji 20 % stroškov osebja</a:t>
            </a: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 – </a:t>
            </a:r>
            <a:r>
              <a:rPr lang="sl-SI" sz="1800" b="1" i="1" strike="noStrike" spc="-1" dirty="0">
                <a:solidFill>
                  <a:srgbClr val="002060"/>
                </a:solidFill>
                <a:latin typeface="Arial"/>
              </a:rPr>
              <a:t>odstotek ni spremenljiv</a:t>
            </a:r>
            <a:endParaRPr lang="sl-SI" sz="18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Upravičene kategorije stroškov </a:t>
            </a:r>
            <a:r>
              <a:rPr lang="sl-SI" sz="1800" b="1" strike="noStrike" spc="-1" dirty="0">
                <a:solidFill>
                  <a:srgbClr val="002060"/>
                </a:solidFill>
                <a:latin typeface="Arial"/>
              </a:rPr>
              <a:t>se delno razlikujejo glede na posamezen SKLOP </a:t>
            </a: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javnega razpisa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SKLOP C: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stroški osebja  - </a:t>
            </a:r>
            <a:r>
              <a:rPr lang="sl-SI" sz="1800" b="1" strike="noStrike" spc="-1" dirty="0">
                <a:solidFill>
                  <a:srgbClr val="002060"/>
                </a:solidFill>
                <a:latin typeface="Arial"/>
              </a:rPr>
              <a:t>samo za vodenje projekta </a:t>
            </a:r>
            <a:endParaRPr lang="sl-SI" sz="18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Neupravičeni stroški: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stroški nakupa opreme, pohištva, prevoznih sredstev, IKT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oljeZBesedilom 42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>
                <a:solidFill>
                  <a:srgbClr val="355269"/>
                </a:solidFill>
                <a:latin typeface="Arial"/>
              </a:rPr>
              <a:t>CILJI JAVNEGA RAZPISA</a:t>
            </a:r>
          </a:p>
        </p:txBody>
      </p:sp>
      <p:sp>
        <p:nvSpPr>
          <p:cNvPr id="44" name="PoljeZBesedilom 43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</a:rPr>
              <a:t>Povečanje udeležbe državljanov/občanov v demokratičnih procesih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</a:rPr>
              <a:t>Povečano znanje o družbi, demokratičnih institucijah in procesih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</a:rPr>
              <a:t>Povečana zmogljivost in trajnost delovanja nevladnih organizacij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oljeZBesedilom 81"/>
          <p:cNvSpPr txBox="1"/>
          <p:nvPr/>
        </p:nvSpPr>
        <p:spPr>
          <a:xfrm>
            <a:off x="504000" y="226080"/>
            <a:ext cx="8676000" cy="853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000" b="1" strike="noStrike" spc="-1">
                <a:solidFill>
                  <a:srgbClr val="355269"/>
                </a:solidFill>
                <a:latin typeface="Arial"/>
              </a:rPr>
              <a:t>ROKI in ODDAJA VLOG</a:t>
            </a:r>
          </a:p>
        </p:txBody>
      </p:sp>
      <p:sp>
        <p:nvSpPr>
          <p:cNvPr id="83" name="PoljeZBesedilom 82"/>
          <p:cNvSpPr txBox="1"/>
          <p:nvPr/>
        </p:nvSpPr>
        <p:spPr>
          <a:xfrm>
            <a:off x="540000" y="1172520"/>
            <a:ext cx="8100000" cy="4227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1" strike="noStrike" spc="-1" dirty="0">
                <a:solidFill>
                  <a:srgbClr val="002060"/>
                </a:solidFill>
                <a:latin typeface="Arial"/>
              </a:rPr>
              <a:t>1. ROK: 15. 5. 2023 (23.59)</a:t>
            </a:r>
            <a:endParaRPr lang="sl-SI" sz="18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po pošti s priporočeno pošiljko ali osebno v glavni pisarni Ministrstva za javno upravo, Tržaška cesta 21, 1000 Ljubljana (med 9.00 in 15.00 uro)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vsak projekt/program v </a:t>
            </a:r>
            <a:r>
              <a:rPr lang="sl-SI" sz="1800" b="1" strike="noStrike" spc="-1" dirty="0">
                <a:solidFill>
                  <a:srgbClr val="002060"/>
                </a:solidFill>
                <a:latin typeface="Arial"/>
              </a:rPr>
              <a:t>ločeni ovojnici z vsemi zahtevanimi obrazci in prilogami </a:t>
            </a:r>
            <a:endParaRPr lang="sl-SI" sz="1800" b="0" strike="noStrike" spc="-1" dirty="0">
              <a:solidFill>
                <a:srgbClr val="002060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za SKLOP E1 in E2 je predvideno samo eno odpiranje 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1" strike="noStrike" spc="-1" dirty="0">
                <a:solidFill>
                  <a:srgbClr val="002060"/>
                </a:solidFill>
                <a:latin typeface="Arial"/>
              </a:rPr>
              <a:t>Število predloženih vlog:</a:t>
            </a:r>
            <a:endParaRPr lang="sl-SI" sz="1800" b="0" strike="noStrike" spc="-1" dirty="0">
              <a:solidFill>
                <a:srgbClr val="00206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Prijavitelj – ena vloga, na vsak rok odpiranja, na vsak sklop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1800" b="0" strike="noStrike" spc="-1" dirty="0">
                <a:solidFill>
                  <a:srgbClr val="002060"/>
                </a:solidFill>
                <a:latin typeface="Arial"/>
              </a:rPr>
              <a:t>Partner – število vlog, pri katerih sodeluje, ni omejeno.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oljeZBesedilom 83"/>
          <p:cNvSpPr txBox="1"/>
          <p:nvPr/>
        </p:nvSpPr>
        <p:spPr>
          <a:xfrm>
            <a:off x="504000" y="226080"/>
            <a:ext cx="8676000" cy="853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000" b="1" strike="noStrike" spc="-1">
                <a:solidFill>
                  <a:srgbClr val="355269"/>
                </a:solidFill>
                <a:latin typeface="+mj-lt"/>
              </a:rPr>
              <a:t>DODATNE INFORMACIJE</a:t>
            </a:r>
          </a:p>
        </p:txBody>
      </p:sp>
      <p:sp>
        <p:nvSpPr>
          <p:cNvPr id="85" name="PoljeZBesedilom 84"/>
          <p:cNvSpPr txBox="1"/>
          <p:nvPr/>
        </p:nvSpPr>
        <p:spPr>
          <a:xfrm>
            <a:off x="540000" y="1172520"/>
            <a:ext cx="8100000" cy="4227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+mj-lt"/>
              </a:rPr>
              <a:t>Dokumentacija in informacije na: </a:t>
            </a:r>
            <a:r>
              <a:rPr lang="sl-SI" sz="2000" b="0" strike="noStrike" spc="-1" dirty="0">
                <a:solidFill>
                  <a:srgbClr val="002060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povezava</a:t>
            </a:r>
            <a:r>
              <a:rPr lang="sl-SI" sz="2000" b="0" strike="noStrike" spc="-1" dirty="0">
                <a:solidFill>
                  <a:srgbClr val="002060"/>
                </a:solidFill>
                <a:latin typeface="+mj-lt"/>
              </a:rPr>
              <a:t> 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solidFill>
                <a:srgbClr val="002060"/>
              </a:solidFill>
              <a:latin typeface="+mj-lt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1800" b="0" strike="noStrike" spc="-1" dirty="0">
                <a:solidFill>
                  <a:srgbClr val="002060"/>
                </a:solidFill>
                <a:latin typeface="+mj-lt"/>
              </a:rPr>
              <a:t>Informacije - izključno po elektronski pošti: </a:t>
            </a:r>
            <a:r>
              <a:rPr lang="sl-SI" sz="1800" b="0" strike="noStrike" spc="-1" dirty="0">
                <a:solidFill>
                  <a:srgbClr val="002060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gp.mju@gov.si</a:t>
            </a:r>
            <a:r>
              <a:rPr lang="sl-SI" sz="1800" b="0" strike="noStrike" spc="-1" dirty="0">
                <a:solidFill>
                  <a:srgbClr val="002060"/>
                </a:solidFill>
                <a:latin typeface="+mj-lt"/>
              </a:rPr>
              <a:t> s pripisom: Javni razpis za krepitev aktivnih državljanskih pravic in </a:t>
            </a:r>
            <a:r>
              <a:rPr lang="sl-SI" sz="1800" b="0" strike="noStrike" spc="-1" dirty="0" err="1">
                <a:solidFill>
                  <a:srgbClr val="002060"/>
                </a:solidFill>
                <a:latin typeface="+mj-lt"/>
              </a:rPr>
              <a:t>opolnomočenje</a:t>
            </a:r>
            <a:r>
              <a:rPr lang="sl-SI" sz="1800" b="0" strike="noStrike" spc="-1" dirty="0">
                <a:solidFill>
                  <a:srgbClr val="002060"/>
                </a:solidFill>
                <a:latin typeface="+mj-lt"/>
              </a:rPr>
              <a:t> organizacij na tem področju« (Polona Šega)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oljeZBesedilom 42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 dirty="0">
                <a:solidFill>
                  <a:srgbClr val="355269"/>
                </a:solidFill>
                <a:latin typeface="Arial"/>
              </a:rPr>
              <a:t>KAZALNIKI</a:t>
            </a:r>
          </a:p>
        </p:txBody>
      </p:sp>
      <p:sp>
        <p:nvSpPr>
          <p:cNvPr id="44" name="PoljeZBesedilom 43"/>
          <p:cNvSpPr txBox="1"/>
          <p:nvPr/>
        </p:nvSpPr>
        <p:spPr>
          <a:xfrm>
            <a:off x="504000" y="1108219"/>
            <a:ext cx="9071640" cy="350662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600" b="0" strike="noStrike" spc="-1" dirty="0">
              <a:solidFill>
                <a:srgbClr val="002060"/>
              </a:solidFill>
              <a:latin typeface="Arial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D9A594E-7235-E331-EF41-6FBB88691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614115"/>
              </p:ext>
            </p:extLst>
          </p:nvPr>
        </p:nvGraphicFramePr>
        <p:xfrm>
          <a:off x="1874350" y="1070968"/>
          <a:ext cx="6121786" cy="3645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1568">
                  <a:extLst>
                    <a:ext uri="{9D8B030D-6E8A-4147-A177-3AD203B41FA5}">
                      <a16:colId xmlns:a16="http://schemas.microsoft.com/office/drawing/2014/main" val="2060191038"/>
                    </a:ext>
                  </a:extLst>
                </a:gridCol>
                <a:gridCol w="4083591">
                  <a:extLst>
                    <a:ext uri="{9D8B030D-6E8A-4147-A177-3AD203B41FA5}">
                      <a16:colId xmlns:a16="http://schemas.microsoft.com/office/drawing/2014/main" val="169262301"/>
                    </a:ext>
                  </a:extLst>
                </a:gridCol>
                <a:gridCol w="1326627">
                  <a:extLst>
                    <a:ext uri="{9D8B030D-6E8A-4147-A177-3AD203B41FA5}">
                      <a16:colId xmlns:a16="http://schemas.microsoft.com/office/drawing/2014/main" val="4197987571"/>
                    </a:ext>
                  </a:extLst>
                </a:gridCol>
              </a:tblGrid>
              <a:tr h="332282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Zap. številka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Učinek/rezultat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Sklop javnega razpisa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4258380900"/>
                  </a:ext>
                </a:extLst>
              </a:tr>
              <a:tr h="166141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1.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Število izvedenih posvetovalnih eksperimentov/procesov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A in D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4195013020"/>
                  </a:ext>
                </a:extLst>
              </a:tr>
              <a:tr h="332282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2.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Število lokalnih/nacionalnih politik, predpisov, strategij, na katere so vplivale nevladne organizacije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A in D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3841998879"/>
                  </a:ext>
                </a:extLst>
              </a:tr>
              <a:tr h="332282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3.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 dirty="0">
                          <a:effectLst/>
                        </a:rPr>
                        <a:t>Povečano število nevladnih organizacij, ki podpirajo predlagano lokalno/nacionalno politiko oziroma predpis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A in D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2365355207"/>
                  </a:ext>
                </a:extLst>
              </a:tr>
              <a:tr h="332282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4.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 dirty="0">
                          <a:effectLst/>
                        </a:rPr>
                        <a:t>Število državljanov/občanov (neorganiziranih posameznikov), ki je sodelovalo v posvetovalnih procesih 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A in D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1531747493"/>
                  </a:ext>
                </a:extLst>
              </a:tr>
              <a:tr h="664564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5.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 dirty="0">
                          <a:effectLst/>
                        </a:rPr>
                        <a:t>Izboljšana (samo)ocena državljanov/občanov, udeleženih v posvetovalnih procesih, glede poznavanja delovanja demokratičnih institucij in možnosti sodelovanja pri oblikovanju politik/zakonodaje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A in D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3633177262"/>
                  </a:ext>
                </a:extLst>
              </a:tr>
              <a:tr h="166141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6.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 dirty="0">
                          <a:effectLst/>
                        </a:rPr>
                        <a:t>Število razvitih/nadgrajenih digitalnih rešitev 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B in D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1637398935"/>
                  </a:ext>
                </a:extLst>
              </a:tr>
              <a:tr h="166141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7.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Število prenosov aplikacije, število edinstvenih uporabnikov 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B in D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1497618483"/>
                  </a:ext>
                </a:extLst>
              </a:tr>
              <a:tr h="166141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8.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Število usposobljenih zaposlenih in prostovoljcev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C in D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4077383468"/>
                  </a:ext>
                </a:extLst>
              </a:tr>
              <a:tr h="166141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9.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Število izvedenih aktivnosti usposabljanj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C in D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2324742448"/>
                  </a:ext>
                </a:extLst>
              </a:tr>
              <a:tr h="488746"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10.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l-SI" sz="1000">
                          <a:effectLst/>
                        </a:rPr>
                        <a:t>Število nevladnih organizacij, ki je prejelo programsko financiranje in z  izvedenimi ukrepi za organizacijski razvoj 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>
                          <a:effectLst/>
                        </a:rPr>
                        <a:t>E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2319363035"/>
                  </a:ext>
                </a:extLst>
              </a:tr>
              <a:tr h="332282">
                <a:tc>
                  <a:txBody>
                    <a:bodyPr/>
                    <a:lstStyle/>
                    <a:p>
                      <a:r>
                        <a:rPr lang="sl-SI" sz="1000">
                          <a:effectLst/>
                        </a:rPr>
                        <a:t>11.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r>
                        <a:rPr lang="sl-SI" sz="1000">
                          <a:effectLst/>
                        </a:rPr>
                        <a:t>Število novo uvedenih praks/pristopov/storitev v nevladnih organizacijah, ki so prejele programsko financiranje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000" dirty="0">
                          <a:effectLst/>
                        </a:rPr>
                        <a:t>E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249" marR="67249" marT="0" marB="0"/>
                </a:tc>
                <a:extLst>
                  <a:ext uri="{0D108BD9-81ED-4DB2-BD59-A6C34878D82A}">
                    <a16:rowId xmlns:a16="http://schemas.microsoft.com/office/drawing/2014/main" val="416513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486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oljeZBesedilom 44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>
                <a:solidFill>
                  <a:srgbClr val="355269"/>
                </a:solidFill>
                <a:latin typeface="Arial"/>
              </a:rPr>
              <a:t>PREDMET JAVNEGA RAZPISA</a:t>
            </a:r>
          </a:p>
        </p:txBody>
      </p:sp>
      <p:sp>
        <p:nvSpPr>
          <p:cNvPr id="46" name="PoljeZBesedilom 45"/>
          <p:cNvSpPr txBox="1"/>
          <p:nvPr/>
        </p:nvSpPr>
        <p:spPr>
          <a:xfrm>
            <a:off x="504000" y="1172520"/>
            <a:ext cx="9071640" cy="353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75000" lnSpcReduction="20000"/>
          </a:bodyPr>
          <a:lstStyle/>
          <a:p>
            <a:pPr marL="432000" indent="-324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1" u="sng" strike="noStrike" spc="-1" dirty="0">
                <a:solidFill>
                  <a:srgbClr val="002060"/>
                </a:solidFill>
                <a:uFillTx/>
                <a:latin typeface="Arial"/>
              </a:rPr>
              <a:t>SKLOP A: </a:t>
            </a:r>
            <a:endParaRPr lang="sl-SI" sz="26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SKLOP A1: izvedba lokalnih posvetovalnih procesov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SKLOP A2: izvedba nacionalnih posvetovalnih procesov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600" b="0" strike="noStrike" spc="-1" dirty="0">
              <a:solidFill>
                <a:srgbClr val="00206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razvojna področja Strategije razvoja Slovenije 2030</a:t>
            </a:r>
            <a:endParaRPr lang="sl-SI" sz="2600" b="0" strike="noStrike" spc="-1" dirty="0">
              <a:solidFill>
                <a:srgbClr val="002060"/>
              </a:solidFill>
              <a:latin typeface="Arial"/>
            </a:endParaRPr>
          </a:p>
          <a:p>
            <a:pPr marL="1296000" lvl="2" indent="-288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vključevanje </a:t>
            </a:r>
            <a:r>
              <a:rPr lang="sl-SI" sz="26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različnih demografskih in ekonomskih skupin</a:t>
            </a:r>
            <a:endParaRPr lang="sl-SI" sz="26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1296000" lvl="2" indent="-288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vključevanje </a:t>
            </a:r>
            <a:r>
              <a:rPr lang="sl-SI" sz="26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posameznikov in sodelovanje nevladnih organizacij</a:t>
            </a:r>
            <a:endParaRPr lang="sl-SI" sz="26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1296000" lvl="2" indent="-288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osebna </a:t>
            </a:r>
            <a:r>
              <a:rPr lang="sl-SI" sz="26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udeležba in digitalna orodja</a:t>
            </a:r>
            <a:endParaRPr lang="sl-SI" sz="26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1296000" lvl="2" indent="-288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komunikacija z oblastmi</a:t>
            </a:r>
            <a:endParaRPr lang="sl-SI" sz="26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1296000" lvl="2" indent="-288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6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predlog NVO za </a:t>
            </a:r>
            <a:r>
              <a:rPr lang="sl-SI" sz="2600" b="1" i="1" u="sng" strike="noStrike" spc="-1" dirty="0">
                <a:solidFill>
                  <a:srgbClr val="002060"/>
                </a:solidFill>
                <a:uFillTx/>
                <a:latin typeface="Arial"/>
                <a:ea typeface="Microsoft YaHei"/>
              </a:rPr>
              <a:t>nov/dopolnjen predpis, strategija, politika ipd.</a:t>
            </a:r>
            <a:endParaRPr lang="sl-SI" sz="26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1296000" lvl="2" indent="-288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600" b="0" strike="noStrike" spc="-1" dirty="0">
              <a:solidFill>
                <a:srgbClr val="383D3C"/>
              </a:solidFill>
              <a:latin typeface="Arial"/>
              <a:ea typeface="Microsoft YaHe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oljeZBesedilom 47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>
                <a:solidFill>
                  <a:srgbClr val="355269"/>
                </a:solidFill>
                <a:latin typeface="Arial"/>
              </a:rPr>
              <a:t>PREDMET JAVNEGA RAZPISA</a:t>
            </a:r>
          </a:p>
        </p:txBody>
      </p:sp>
      <p:sp>
        <p:nvSpPr>
          <p:cNvPr id="49" name="PoljeZBesedilom 48"/>
          <p:cNvSpPr txBox="1"/>
          <p:nvPr/>
        </p:nvSpPr>
        <p:spPr>
          <a:xfrm>
            <a:off x="504000" y="1080000"/>
            <a:ext cx="9071640" cy="353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1" u="sng" strike="noStrike" spc="-1" dirty="0">
                <a:solidFill>
                  <a:srgbClr val="002060"/>
                </a:solidFill>
                <a:uFillTx/>
                <a:latin typeface="Arial"/>
              </a:rPr>
              <a:t>SKLOP B: 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digitalne rešitve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 (aplikacije, spletna mesta) za spodbujanje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sodelovanja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 državljanov/občanov v procesih priprave predpisov, spodbujanje sodelovanja med državljani/občani in odločevalci,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spodbujanje transparentnosti in odprtosti oblasti</a:t>
            </a:r>
            <a:r>
              <a:rPr lang="sl-SI" sz="26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 </a:t>
            </a:r>
            <a:endParaRPr lang="sl-SI" sz="26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600" b="0" strike="noStrike" spc="-1" dirty="0">
              <a:solidFill>
                <a:srgbClr val="00206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več 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demografskih/ekonomskih skupin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odprtokodna rešitev, brezplačna za uporabo, dostopna javnosti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oljeZBesedilom 50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>
                <a:solidFill>
                  <a:srgbClr val="355269"/>
                </a:solidFill>
                <a:latin typeface="Arial"/>
              </a:rPr>
              <a:t>PREDMET JAVNEGA RAZPISA</a:t>
            </a:r>
          </a:p>
        </p:txBody>
      </p:sp>
      <p:sp>
        <p:nvSpPr>
          <p:cNvPr id="52" name="PoljeZBesedilom 51"/>
          <p:cNvSpPr txBox="1"/>
          <p:nvPr/>
        </p:nvSpPr>
        <p:spPr>
          <a:xfrm>
            <a:off x="504000" y="1079999"/>
            <a:ext cx="9071640" cy="372321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97000"/>
          </a:bodyPr>
          <a:lstStyle/>
          <a:p>
            <a:pPr marL="432000" indent="-324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1" u="sng" strike="noStrike" spc="-1" dirty="0">
                <a:solidFill>
                  <a:srgbClr val="002060"/>
                </a:solidFill>
                <a:uFillTx/>
                <a:latin typeface="Arial"/>
              </a:rPr>
              <a:t>SKLOP C: 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krepitev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kompetenc zaposlenih in prostovoljcev NVO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 za krepitev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zagovorniške vloge nevladnih organizacij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usposabljanja, ki se izvajajo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v tujini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 (v živo ali kombinirano)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i="1" u="sng" strike="noStrike" spc="-1" dirty="0">
                <a:solidFill>
                  <a:srgbClr val="002060"/>
                </a:solidFill>
                <a:uFillTx/>
                <a:latin typeface="Arial"/>
                <a:ea typeface="Microsoft YaHei"/>
              </a:rPr>
              <a:t>Niso upravičena: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samo spletna usposabljanja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formalna usposabljanja za pridobitev višje stopnje izobrazbe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samo ex-</a:t>
            </a:r>
            <a:r>
              <a:rPr lang="sl-SI" sz="2000" b="0" strike="noStrike" spc="-1" dirty="0" err="1">
                <a:solidFill>
                  <a:srgbClr val="002060"/>
                </a:solidFill>
                <a:latin typeface="Arial"/>
                <a:ea typeface="Microsoft YaHei"/>
              </a:rPr>
              <a:t>cathedra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 predavanja</a:t>
            </a:r>
            <a:endParaRPr lang="sl-SI" sz="2000" b="0" strike="noStrike" spc="-1" dirty="0">
              <a:solidFill>
                <a:srgbClr val="00206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oljeZBesedilom 53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>
                <a:solidFill>
                  <a:srgbClr val="355269"/>
                </a:solidFill>
                <a:latin typeface="Arial"/>
              </a:rPr>
              <a:t>PREDMET JAVNEGA RAZPISA</a:t>
            </a:r>
          </a:p>
        </p:txBody>
      </p:sp>
      <p:sp>
        <p:nvSpPr>
          <p:cNvPr id="55" name="PoljeZBesedilom 54"/>
          <p:cNvSpPr txBox="1"/>
          <p:nvPr/>
        </p:nvSpPr>
        <p:spPr>
          <a:xfrm>
            <a:off x="504000" y="1172520"/>
            <a:ext cx="9071640" cy="353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1" u="sng" strike="noStrike" spc="-1" dirty="0">
                <a:solidFill>
                  <a:srgbClr val="002060"/>
                </a:solidFill>
                <a:uFillTx/>
                <a:latin typeface="Arial"/>
              </a:rPr>
              <a:t>SKLOP D: 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SKLOP D1: izvedba celovitih projektov na lokalni ravni (A1 + B + C)</a:t>
            </a: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864000" lvl="1" indent="-324000">
              <a:spcBef>
                <a:spcPts val="85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SKLOP D2: izvedba celovitih projektov na nacionalni ravni (A2 + B + C)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latin typeface="Arial"/>
            </a:endParaRPr>
          </a:p>
          <a:p>
            <a:pPr marL="1296000" lvl="2" indent="-288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latin typeface="Arial"/>
              <a:ea typeface="Microsoft YaHe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oljeZBesedilom 56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>
                <a:solidFill>
                  <a:srgbClr val="355269"/>
                </a:solidFill>
                <a:latin typeface="Arial"/>
              </a:rPr>
              <a:t>PREDMET JAVNEGA RAZPISA</a:t>
            </a:r>
          </a:p>
        </p:txBody>
      </p:sp>
      <p:sp>
        <p:nvSpPr>
          <p:cNvPr id="58" name="PoljeZBesedilom 57"/>
          <p:cNvSpPr txBox="1"/>
          <p:nvPr/>
        </p:nvSpPr>
        <p:spPr>
          <a:xfrm>
            <a:off x="504000" y="1172520"/>
            <a:ext cx="9071640" cy="340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1" u="sng" strike="noStrike" spc="-1" dirty="0">
                <a:solidFill>
                  <a:srgbClr val="002060"/>
                </a:solidFill>
                <a:uFillTx/>
                <a:latin typeface="Arial"/>
              </a:rPr>
              <a:t>SKLOP E: 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programi NVO, ki delujejo na področju varstva in razvoja demokracije, transparentnosti in aktivnega državljanstva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864000" lvl="1" indent="-324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E1: programi manj/srednje razvitih NVO (do 150.000,00 EUR prihodka) –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tudi lokalno raven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864000" lvl="1" indent="-324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SKLOP E2: programi dobro razvitih NVO  (nad 150.000,00 EUR prihodka) –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nacionalna raven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1296000" lvl="2" indent="-288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krepitev znanja za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demokratično državljanstvo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, širjenje znanja o odgovornostih/pravicah državljanov, spodbujanje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transparentnosti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,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preprečevanje korupcije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, motiviranje za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dejavno udejstvovanje v skupnosti in udeležbi v demokratičnih procesih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1296000" lvl="2" indent="-288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aktivnosti za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organizacijski razvoj prijavitelja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ljeZBesedilom 59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sl-SI" sz="3200" b="1" strike="noStrike" spc="-1" dirty="0">
                <a:solidFill>
                  <a:srgbClr val="355269"/>
                </a:solidFill>
                <a:latin typeface="Arial"/>
              </a:rPr>
              <a:t>POGOJI </a:t>
            </a:r>
            <a:endParaRPr lang="sl-SI" sz="3200" b="1" spc="-1" dirty="0">
              <a:solidFill>
                <a:srgbClr val="355269"/>
              </a:solidFill>
              <a:latin typeface="Arial"/>
            </a:endParaRPr>
          </a:p>
          <a:p>
            <a:pPr algn="ctr"/>
            <a:r>
              <a:rPr lang="sl-SI" sz="3200" i="1" strike="noStrike" spc="-1" dirty="0">
                <a:solidFill>
                  <a:srgbClr val="355269"/>
                </a:solidFill>
                <a:latin typeface="Arial"/>
              </a:rPr>
              <a:t>- izvleček -  </a:t>
            </a:r>
          </a:p>
        </p:txBody>
      </p:sp>
      <p:sp>
        <p:nvSpPr>
          <p:cNvPr id="61" name="PoljeZBesedilom 60"/>
          <p:cNvSpPr txBox="1"/>
          <p:nvPr/>
        </p:nvSpPr>
        <p:spPr>
          <a:xfrm>
            <a:off x="504000" y="1607820"/>
            <a:ext cx="9071640" cy="26136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Pogoji se razlikujejo za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posamezen SKLOP JR (A1, A2, B, C, D1, D2, E1, E2)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432000" indent="-324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432000" indent="-324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Pogoje mora izpolnjevati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prijavitelj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 in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vsak partner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 (A, B, D) ter </a:t>
            </a:r>
            <a:r>
              <a:rPr lang="sl-SI" sz="2000" b="1" strike="noStrike" spc="-1" dirty="0">
                <a:solidFill>
                  <a:srgbClr val="002060"/>
                </a:solidFill>
                <a:latin typeface="Arial"/>
              </a:rPr>
              <a:t>projektno partnerstvo</a:t>
            </a: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 (A, B, D)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432000" indent="-324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  <a:p>
            <a:pPr marL="432000" indent="-324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l-SI" sz="2000" b="0" strike="noStrike" spc="-1" dirty="0">
                <a:solidFill>
                  <a:srgbClr val="002060"/>
                </a:solidFill>
                <a:latin typeface="Arial"/>
              </a:rPr>
              <a:t>Pogoji morajo biti izpolnjeni na dan prijave na javni razpis</a:t>
            </a:r>
            <a:endParaRPr lang="sl-SI" sz="2000" b="0" strike="noStrike" spc="-1" dirty="0">
              <a:solidFill>
                <a:srgbClr val="002060"/>
              </a:solidFill>
              <a:latin typeface="Arial"/>
              <a:ea typeface="Microsoft Ya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1247</Words>
  <Application>Microsoft Office PowerPoint</Application>
  <PresentationFormat>Po meri</PresentationFormat>
  <Paragraphs>203</Paragraphs>
  <Slides>21</Slides>
  <Notes>21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Wingdings</vt:lpstr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subject/>
  <dc:creator>Polona Šega</dc:creator>
  <dc:description/>
  <cp:lastModifiedBy>Polona Šega</cp:lastModifiedBy>
  <cp:revision>11</cp:revision>
  <cp:lastPrinted>2023-04-13T05:27:42Z</cp:lastPrinted>
  <dcterms:created xsi:type="dcterms:W3CDTF">2023-04-12T23:39:13Z</dcterms:created>
  <dcterms:modified xsi:type="dcterms:W3CDTF">2023-04-17T11:56:40Z</dcterms:modified>
  <dc:language>sl-SI</dc:language>
</cp:coreProperties>
</file>