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1" r:id="rId2"/>
    <p:sldId id="263" r:id="rId3"/>
    <p:sldId id="304" r:id="rId4"/>
    <p:sldId id="756" r:id="rId5"/>
    <p:sldId id="755" r:id="rId6"/>
    <p:sldId id="758" r:id="rId7"/>
    <p:sldId id="305" r:id="rId8"/>
    <p:sldId id="747" r:id="rId9"/>
    <p:sldId id="746" r:id="rId10"/>
    <p:sldId id="748" r:id="rId11"/>
    <p:sldId id="749" r:id="rId12"/>
    <p:sldId id="750" r:id="rId13"/>
    <p:sldId id="738" r:id="rId14"/>
    <p:sldId id="261" r:id="rId15"/>
    <p:sldId id="751" r:id="rId16"/>
    <p:sldId id="752" r:id="rId17"/>
    <p:sldId id="753" r:id="rId18"/>
    <p:sldId id="757" r:id="rId19"/>
    <p:sldId id="759" r:id="rId20"/>
    <p:sldId id="739" r:id="rId21"/>
    <p:sldId id="745" r:id="rId22"/>
    <p:sldId id="736" r:id="rId23"/>
    <p:sldId id="306" r:id="rId24"/>
    <p:sldId id="740" r:id="rId25"/>
    <p:sldId id="754" r:id="rId26"/>
  </p:sldIdLst>
  <p:sldSz cx="9144000" cy="6858000" type="screen4x3"/>
  <p:notesSz cx="6669088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FF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0" autoAdjust="0"/>
    <p:restoredTop sz="96224" autoAdjust="0"/>
  </p:normalViewPr>
  <p:slideViewPr>
    <p:cSldViewPr>
      <p:cViewPr varScale="1">
        <p:scale>
          <a:sx n="82" d="100"/>
          <a:sy n="82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halL33\AppData\Local\Microsoft\Windows\INetCache\Content.Outlook\E28XIVQM\ostali%20grafi%20za%20ppt%20(00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halL33\AppData\Local\Microsoft\Windows\INetCache\Content.Outlook\E28XIVQM\ostali%20grafi%20za%20ppt%20(00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'Skupaj OPQ'!$P$11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5D-4989-AFAA-7BDFCE0E2C69}"/>
              </c:ext>
            </c:extLst>
          </c:dPt>
          <c:dPt>
            <c:idx val="23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5D-4989-AFAA-7BDFCE0E2C69}"/>
              </c:ext>
            </c:extLst>
          </c:dPt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5D-4989-AFAA-7BDFCE0E2C69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5D-4989-AFAA-7BDFCE0E2C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'Skupaj OPQ'!$N$12:$N$39</c:f>
              <c:strCache>
                <c:ptCount val="28"/>
                <c:pt idx="0">
                  <c:v>Švedska</c:v>
                </c:pt>
                <c:pt idx="1">
                  <c:v>Danska</c:v>
                </c:pt>
                <c:pt idx="2">
                  <c:v>Belgija</c:v>
                </c:pt>
                <c:pt idx="3">
                  <c:v>Finska</c:v>
                </c:pt>
                <c:pt idx="4">
                  <c:v>Francija</c:v>
                </c:pt>
                <c:pt idx="5">
                  <c:v>Nizozemska</c:v>
                </c:pt>
                <c:pt idx="6">
                  <c:v>Irska</c:v>
                </c:pt>
                <c:pt idx="7">
                  <c:v>Nemčija</c:v>
                </c:pt>
                <c:pt idx="8">
                  <c:v>EU27</c:v>
                </c:pt>
                <c:pt idx="9">
                  <c:v>Avstrija</c:v>
                </c:pt>
                <c:pt idx="10">
                  <c:v>Estonija</c:v>
                </c:pt>
                <c:pt idx="11">
                  <c:v>Španija</c:v>
                </c:pt>
                <c:pt idx="12">
                  <c:v>Malta</c:v>
                </c:pt>
                <c:pt idx="13">
                  <c:v>Litva</c:v>
                </c:pt>
                <c:pt idx="14">
                  <c:v>Grčija</c:v>
                </c:pt>
                <c:pt idx="15">
                  <c:v>Latvija</c:v>
                </c:pt>
                <c:pt idx="16">
                  <c:v>Luksemburg</c:v>
                </c:pt>
                <c:pt idx="17">
                  <c:v>Hrvaška</c:v>
                </c:pt>
                <c:pt idx="18">
                  <c:v>Portugalska</c:v>
                </c:pt>
                <c:pt idx="19">
                  <c:v>Polska</c:v>
                </c:pt>
                <c:pt idx="20">
                  <c:v>Madžarska</c:v>
                </c:pt>
                <c:pt idx="21">
                  <c:v>Slovaška</c:v>
                </c:pt>
                <c:pt idx="22">
                  <c:v>Ciper</c:v>
                </c:pt>
                <c:pt idx="23">
                  <c:v>Slovenija</c:v>
                </c:pt>
                <c:pt idx="24">
                  <c:v>Češka</c:v>
                </c:pt>
                <c:pt idx="25">
                  <c:v>Italija</c:v>
                </c:pt>
                <c:pt idx="26">
                  <c:v>Bolgarija</c:v>
                </c:pt>
                <c:pt idx="27">
                  <c:v>Romunija</c:v>
                </c:pt>
              </c:strCache>
            </c:strRef>
          </c:cat>
          <c:val>
            <c:numRef>
              <c:f>'Skupaj OPQ'!$P$12:$P$39</c:f>
              <c:numCache>
                <c:formatCode>0.0</c:formatCode>
                <c:ptCount val="28"/>
                <c:pt idx="0">
                  <c:v>34.056009012035815</c:v>
                </c:pt>
                <c:pt idx="1">
                  <c:v>31.064518564970005</c:v>
                </c:pt>
                <c:pt idx="2">
                  <c:v>30.883325649916817</c:v>
                </c:pt>
                <c:pt idx="3">
                  <c:v>30.323151837096056</c:v>
                </c:pt>
                <c:pt idx="4">
                  <c:v>29.423932154307579</c:v>
                </c:pt>
                <c:pt idx="5">
                  <c:v>27.502817911671279</c:v>
                </c:pt>
                <c:pt idx="6">
                  <c:v>27.01781707357916</c:v>
                </c:pt>
                <c:pt idx="7">
                  <c:v>26.040462427745663</c:v>
                </c:pt>
                <c:pt idx="8">
                  <c:v>24.153749881566242</c:v>
                </c:pt>
                <c:pt idx="9">
                  <c:v>24.067897165458142</c:v>
                </c:pt>
                <c:pt idx="10">
                  <c:v>23.434564809016905</c:v>
                </c:pt>
                <c:pt idx="11">
                  <c:v>23.401132207805222</c:v>
                </c:pt>
                <c:pt idx="12">
                  <c:v>22.87662507961485</c:v>
                </c:pt>
                <c:pt idx="13">
                  <c:v>22.71307290687416</c:v>
                </c:pt>
                <c:pt idx="14">
                  <c:v>21.856027572739372</c:v>
                </c:pt>
                <c:pt idx="15">
                  <c:v>21.741521754394178</c:v>
                </c:pt>
                <c:pt idx="16">
                  <c:v>21.543752703008835</c:v>
                </c:pt>
                <c:pt idx="17">
                  <c:v>21.400892957198213</c:v>
                </c:pt>
                <c:pt idx="18">
                  <c:v>21.397054078471861</c:v>
                </c:pt>
                <c:pt idx="19">
                  <c:v>21.048614408231217</c:v>
                </c:pt>
                <c:pt idx="20">
                  <c:v>20.832731995959012</c:v>
                </c:pt>
                <c:pt idx="21">
                  <c:v>20.553263567451534</c:v>
                </c:pt>
                <c:pt idx="22">
                  <c:v>19.988324052451947</c:v>
                </c:pt>
                <c:pt idx="23">
                  <c:v>19.33805023980246</c:v>
                </c:pt>
                <c:pt idx="24">
                  <c:v>19.297639694502578</c:v>
                </c:pt>
                <c:pt idx="25">
                  <c:v>19.237850806226636</c:v>
                </c:pt>
                <c:pt idx="26">
                  <c:v>16.784013462834078</c:v>
                </c:pt>
                <c:pt idx="27">
                  <c:v>13.705142327091426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5D-4989-AFAA-7BDFCE0E2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r>
                  <a:rPr lang="sl-SI"/>
                  <a:t>Delež zaposlenosti OPQ v celotni zaposlenosti, v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Myriad Pro" panose="020B0503030403020204" pitchFamily="34" charset="0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Razlik</a:t>
            </a:r>
            <a:r>
              <a:rPr lang="sl-SI" sz="1800" b="0" i="0" baseline="0">
                <a:effectLst/>
              </a:rPr>
              <a:t>e</a:t>
            </a:r>
            <a:r>
              <a:rPr lang="en-US" sz="1800" b="0" i="0" baseline="0">
                <a:effectLst/>
              </a:rPr>
              <a:t> med povprečnim</a:t>
            </a:r>
            <a:r>
              <a:rPr lang="sl-SI" sz="1800" b="0" i="0" baseline="0">
                <a:effectLst/>
              </a:rPr>
              <a:t>a</a:t>
            </a:r>
            <a:r>
              <a:rPr lang="en-US" sz="1800" b="0" i="0" baseline="0">
                <a:effectLst/>
              </a:rPr>
              <a:t> plačnim</a:t>
            </a:r>
            <a:r>
              <a:rPr lang="sl-SI" sz="1800" b="0" i="0" baseline="0">
                <a:effectLst/>
              </a:rPr>
              <a:t>a</a:t>
            </a:r>
            <a:r>
              <a:rPr lang="en-US" sz="1800" b="0" i="0" baseline="0">
                <a:effectLst/>
              </a:rPr>
              <a:t> razredom</a:t>
            </a:r>
            <a:r>
              <a:rPr lang="sl-SI" sz="1800" b="0" i="0" baseline="0">
                <a:effectLst/>
              </a:rPr>
              <a:t>a zaposlenih plačnih podskupin v V. TR  (julij 2022/januar 2015) </a:t>
            </a:r>
            <a:r>
              <a:rPr lang="en-US" sz="1800" b="0" i="0" baseline="0">
                <a:effectLst/>
              </a:rPr>
              <a:t> </a:t>
            </a:r>
            <a:endParaRPr lang="sl-SI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Razlika  med povprečnim plačnim razredom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List2!$A$2:$A$19</c:f>
              <c:strCache>
                <c:ptCount val="18"/>
                <c:pt idx="0">
                  <c:v>C3 – Policisti**</c:v>
                </c:pt>
                <c:pt idx="1">
                  <c:v>G1 – Umetniški poklici</c:v>
                </c:pt>
                <c:pt idx="2">
                  <c:v>E4 – Zdravstveni delavci in zdravstveni sodelavci*</c:v>
                </c:pt>
                <c:pt idx="3">
                  <c:v>G2 – Drugi poklici na področju kulture in informiranja</c:v>
                </c:pt>
                <c:pt idx="4">
                  <c:v>J3 – Ostali strokovno tehnični delavci</c:v>
                </c:pt>
                <c:pt idx="5">
                  <c:v>D2 – Predavatelji višjih strokovnih šol, srednješolski in osnovnošolski učitelji in drugi strokovni delavci</c:v>
                </c:pt>
                <c:pt idx="6">
                  <c:v>E2 – Farmacevtski delavci</c:v>
                </c:pt>
                <c:pt idx="7">
                  <c:v>J1 – Strokovni delavci</c:v>
                </c:pt>
                <c:pt idx="8">
                  <c:v>D3 – Vzgojitelji in ostali strokovni delavci v vrtcih</c:v>
                </c:pt>
                <c:pt idx="9">
                  <c:v>I1 – Strokovni delavci</c:v>
                </c:pt>
                <c:pt idx="10">
                  <c:v>C2 – Uradniki v državni upravi, upravah pravosodnih organov in upravah lokalnih skupnosti</c:v>
                </c:pt>
                <c:pt idx="11">
                  <c:v>J2 – Administrativni delavci</c:v>
                </c:pt>
                <c:pt idx="12">
                  <c:v>C4 – Vojaki</c:v>
                </c:pt>
                <c:pt idx="13">
                  <c:v>C5 – Uradniki finančne uprave</c:v>
                </c:pt>
                <c:pt idx="14">
                  <c:v>C6 – Inšpektorji, pravosodni policisti in drugi uradniki s posebnimi pooblastili</c:v>
                </c:pt>
                <c:pt idx="15">
                  <c:v>E3 – Medicinske sestre in babice</c:v>
                </c:pt>
                <c:pt idx="16">
                  <c:v>F2 – Strokovni sodelavci</c:v>
                </c:pt>
                <c:pt idx="17">
                  <c:v>C1 – Uradniki v drugih državnih organih</c:v>
                </c:pt>
              </c:strCache>
            </c:strRef>
          </c:cat>
          <c:val>
            <c:numRef>
              <c:f>List2!$B$2:$B$19</c:f>
              <c:numCache>
                <c:formatCode>0.0</c:formatCode>
                <c:ptCount val="18"/>
                <c:pt idx="0">
                  <c:v>0.12325307250650752</c:v>
                </c:pt>
                <c:pt idx="1">
                  <c:v>1.8666666666666671</c:v>
                </c:pt>
                <c:pt idx="2">
                  <c:v>3.0683568001450077</c:v>
                </c:pt>
                <c:pt idx="3">
                  <c:v>3.1516843694678727</c:v>
                </c:pt>
                <c:pt idx="4">
                  <c:v>3.3520983079897242</c:v>
                </c:pt>
                <c:pt idx="5">
                  <c:v>3.7309428693035436</c:v>
                </c:pt>
                <c:pt idx="6">
                  <c:v>3.7559738918799326</c:v>
                </c:pt>
                <c:pt idx="7">
                  <c:v>4.1226101044721339</c:v>
                </c:pt>
                <c:pt idx="8">
                  <c:v>4.5475326388178594</c:v>
                </c:pt>
                <c:pt idx="9">
                  <c:v>4.5574539511219037</c:v>
                </c:pt>
                <c:pt idx="10">
                  <c:v>4.7195808182427896</c:v>
                </c:pt>
                <c:pt idx="11">
                  <c:v>4.7872153092548722</c:v>
                </c:pt>
                <c:pt idx="12">
                  <c:v>5.0975713228325965</c:v>
                </c:pt>
                <c:pt idx="13">
                  <c:v>5.2343414494488734</c:v>
                </c:pt>
                <c:pt idx="14">
                  <c:v>5.2513551462904928</c:v>
                </c:pt>
                <c:pt idx="15">
                  <c:v>6.6731561653688765</c:v>
                </c:pt>
                <c:pt idx="16">
                  <c:v>7.1051590797720401</c:v>
                </c:pt>
                <c:pt idx="17">
                  <c:v>7.5626535626535585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E-4570-B7E3-B84B5BC855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49666800"/>
        <c:axId val="649670080"/>
      </c:barChart>
      <c:catAx>
        <c:axId val="649666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49670080"/>
        <c:crosses val="autoZero"/>
        <c:auto val="1"/>
        <c:lblAlgn val="ctr"/>
        <c:lblOffset val="100"/>
        <c:noMultiLvlLbl val="0"/>
      </c:catAx>
      <c:valAx>
        <c:axId val="649670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4966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'Public employment'!$S$6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A5A5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E25-4943-BE75-02B3B1F347C3}"/>
              </c:ext>
            </c:extLst>
          </c:dPt>
          <c:dPt>
            <c:idx val="9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25-4943-BE75-02B3B1F347C3}"/>
              </c:ext>
            </c:extLst>
          </c:dPt>
          <c:dPt>
            <c:idx val="14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25-4943-BE75-02B3B1F347C3}"/>
              </c:ext>
            </c:extLst>
          </c:dPt>
          <c:dPt>
            <c:idx val="23"/>
            <c:invertIfNegative val="0"/>
            <c:bubble3D val="0"/>
            <c:spPr>
              <a:solidFill>
                <a:srgbClr val="A5A5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25-4943-BE75-02B3B1F347C3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fld id="{B15E0565-1843-4442-9164-BDB212231D6B}" type="VALUE">
                      <a:rPr lang="en-US">
                        <a:solidFill>
                          <a:schemeClr val="accent5"/>
                        </a:solidFill>
                      </a:rPr>
                      <a:pPr/>
                      <a:t>[VREDNOST]</a:t>
                    </a:fld>
                    <a:endParaRPr lang="sl-S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25-4943-BE75-02B3B1F347C3}"/>
                </c:ext>
              </c:extLst>
            </c:dLbl>
            <c:dLbl>
              <c:idx val="14"/>
              <c:layout>
                <c:manualLayout>
                  <c:x val="0"/>
                  <c:y val="1.3229166666666627E-2"/>
                </c:manualLayout>
              </c:layout>
              <c:tx>
                <c:rich>
                  <a:bodyPr/>
                  <a:lstStyle/>
                  <a:p>
                    <a:fld id="{E56631E6-2BDB-404D-BC6C-AF12EA0EDDF8}" type="VALUE">
                      <a:rPr lang="en-US">
                        <a:solidFill>
                          <a:schemeClr val="accent1"/>
                        </a:solidFill>
                      </a:rPr>
                      <a:pPr/>
                      <a:t>[VREDNOST]</a:t>
                    </a:fld>
                    <a:endParaRPr lang="sl-S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25-4943-BE75-02B3B1F347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'Public employment'!$R$7:$R$29</c:f>
              <c:strCache>
                <c:ptCount val="23"/>
                <c:pt idx="0">
                  <c:v>Švedska</c:v>
                </c:pt>
                <c:pt idx="1">
                  <c:v>Danska</c:v>
                </c:pt>
                <c:pt idx="2">
                  <c:v>Finska</c:v>
                </c:pt>
                <c:pt idx="3">
                  <c:v>Estonija</c:v>
                </c:pt>
                <c:pt idx="4">
                  <c:v>Litva</c:v>
                </c:pt>
                <c:pt idx="5">
                  <c:v>Francija</c:v>
                </c:pt>
                <c:pt idx="6">
                  <c:v>Latvija</c:v>
                </c:pt>
                <c:pt idx="7">
                  <c:v>Madžarska</c:v>
                </c:pt>
                <c:pt idx="8">
                  <c:v>Slovaška</c:v>
                </c:pt>
                <c:pt idx="9">
                  <c:v>Povprečje*</c:v>
                </c:pt>
                <c:pt idx="10">
                  <c:v>Belgija</c:v>
                </c:pt>
                <c:pt idx="11">
                  <c:v>Polska</c:v>
                </c:pt>
                <c:pt idx="12">
                  <c:v>Avstrija</c:v>
                </c:pt>
                <c:pt idx="13">
                  <c:v>Češka</c:v>
                </c:pt>
                <c:pt idx="14">
                  <c:v>Slovenija</c:v>
                </c:pt>
                <c:pt idx="15">
                  <c:v>Grčija</c:v>
                </c:pt>
                <c:pt idx="16">
                  <c:v>Španija</c:v>
                </c:pt>
                <c:pt idx="17">
                  <c:v>Irska</c:v>
                </c:pt>
                <c:pt idx="18">
                  <c:v>Portugalska</c:v>
                </c:pt>
                <c:pt idx="19">
                  <c:v>Luksemburg</c:v>
                </c:pt>
                <c:pt idx="20">
                  <c:v>Italija</c:v>
                </c:pt>
                <c:pt idx="21">
                  <c:v>Nizozemska</c:v>
                </c:pt>
                <c:pt idx="22">
                  <c:v>Nemčija</c:v>
                </c:pt>
              </c:strCache>
            </c:strRef>
          </c:cat>
          <c:val>
            <c:numRef>
              <c:f>'Public employment'!$S$7:$S$29</c:f>
              <c:numCache>
                <c:formatCode>0.0</c:formatCode>
                <c:ptCount val="23"/>
                <c:pt idx="0">
                  <c:v>29.36</c:v>
                </c:pt>
                <c:pt idx="1">
                  <c:v>27.93</c:v>
                </c:pt>
                <c:pt idx="2">
                  <c:v>25.18</c:v>
                </c:pt>
                <c:pt idx="3">
                  <c:v>23.25</c:v>
                </c:pt>
                <c:pt idx="4">
                  <c:v>22.18</c:v>
                </c:pt>
                <c:pt idx="5">
                  <c:v>21.52</c:v>
                </c:pt>
                <c:pt idx="6">
                  <c:v>20.75</c:v>
                </c:pt>
                <c:pt idx="7">
                  <c:v>19.350000000000001</c:v>
                </c:pt>
                <c:pt idx="8">
                  <c:v>19.03</c:v>
                </c:pt>
                <c:pt idx="9">
                  <c:v>18.629545454545454</c:v>
                </c:pt>
                <c:pt idx="10">
                  <c:v>18.48</c:v>
                </c:pt>
                <c:pt idx="11">
                  <c:v>17.66</c:v>
                </c:pt>
                <c:pt idx="12">
                  <c:v>17.149999999999999</c:v>
                </c:pt>
                <c:pt idx="13">
                  <c:v>17.13</c:v>
                </c:pt>
                <c:pt idx="14">
                  <c:v>17.100000000000001</c:v>
                </c:pt>
                <c:pt idx="15">
                  <c:v>16.54</c:v>
                </c:pt>
                <c:pt idx="16">
                  <c:v>16.440000000000001</c:v>
                </c:pt>
                <c:pt idx="17">
                  <c:v>15.54</c:v>
                </c:pt>
                <c:pt idx="18">
                  <c:v>14.78</c:v>
                </c:pt>
                <c:pt idx="19">
                  <c:v>14.02</c:v>
                </c:pt>
                <c:pt idx="20">
                  <c:v>13.63</c:v>
                </c:pt>
                <c:pt idx="21">
                  <c:v>11.98</c:v>
                </c:pt>
                <c:pt idx="22">
                  <c:v>10.85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25-4943-BE75-02B3B1F34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r>
                  <a:rPr lang="sl-SI"/>
                  <a:t>v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Myriad Pro" panose="020B0503030403020204" pitchFamily="34" charset="0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'Izobraževanje (P)'!$P$11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20-4209-847A-B039B061FBDF}"/>
              </c:ext>
            </c:extLst>
          </c:dPt>
          <c:dPt>
            <c:idx val="17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20-4209-847A-B039B061FBDF}"/>
              </c:ext>
            </c:extLst>
          </c:dPt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20-4209-847A-B039B061FBDF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20-4209-847A-B039B061FB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'Izobraževanje (P)'!$N$12:$N$39</c:f>
              <c:strCache>
                <c:ptCount val="28"/>
                <c:pt idx="0">
                  <c:v>Estonija</c:v>
                </c:pt>
                <c:pt idx="1">
                  <c:v>Latvija</c:v>
                </c:pt>
                <c:pt idx="2">
                  <c:v>Švedska</c:v>
                </c:pt>
                <c:pt idx="3">
                  <c:v>Irska</c:v>
                </c:pt>
                <c:pt idx="4">
                  <c:v>Litva</c:v>
                </c:pt>
                <c:pt idx="5">
                  <c:v>Belgija</c:v>
                </c:pt>
                <c:pt idx="6">
                  <c:v>Polska</c:v>
                </c:pt>
                <c:pt idx="7">
                  <c:v>Malta</c:v>
                </c:pt>
                <c:pt idx="8">
                  <c:v>Hrvaška</c:v>
                </c:pt>
                <c:pt idx="9">
                  <c:v>Grčija</c:v>
                </c:pt>
                <c:pt idx="10">
                  <c:v>Slovaška</c:v>
                </c:pt>
                <c:pt idx="11">
                  <c:v>Slovenija</c:v>
                </c:pt>
                <c:pt idx="12">
                  <c:v>Danska</c:v>
                </c:pt>
                <c:pt idx="13">
                  <c:v>Ciper</c:v>
                </c:pt>
                <c:pt idx="14">
                  <c:v>Avstrija</c:v>
                </c:pt>
                <c:pt idx="15">
                  <c:v>Francija</c:v>
                </c:pt>
                <c:pt idx="16">
                  <c:v>Španija</c:v>
                </c:pt>
                <c:pt idx="17">
                  <c:v>EU27</c:v>
                </c:pt>
                <c:pt idx="18">
                  <c:v>Portugalska</c:v>
                </c:pt>
                <c:pt idx="19">
                  <c:v>Italija</c:v>
                </c:pt>
                <c:pt idx="20">
                  <c:v>Finska</c:v>
                </c:pt>
                <c:pt idx="21">
                  <c:v>Češka</c:v>
                </c:pt>
                <c:pt idx="22">
                  <c:v>Madžarska</c:v>
                </c:pt>
                <c:pt idx="23">
                  <c:v>Nizozemski</c:v>
                </c:pt>
                <c:pt idx="24">
                  <c:v>Nemčija</c:v>
                </c:pt>
                <c:pt idx="25">
                  <c:v>Bolgarija</c:v>
                </c:pt>
                <c:pt idx="26">
                  <c:v>Luksemburg</c:v>
                </c:pt>
                <c:pt idx="27">
                  <c:v>Romunija</c:v>
                </c:pt>
              </c:strCache>
            </c:strRef>
          </c:cat>
          <c:val>
            <c:numRef>
              <c:f>'Izobraževanje (P)'!$P$12:$P$39</c:f>
              <c:numCache>
                <c:formatCode>0.0</c:formatCode>
                <c:ptCount val="28"/>
                <c:pt idx="0">
                  <c:v>9.8136838036335519</c:v>
                </c:pt>
                <c:pt idx="1">
                  <c:v>9.2189950148617967</c:v>
                </c:pt>
                <c:pt idx="2">
                  <c:v>8.9938723067799966</c:v>
                </c:pt>
                <c:pt idx="3">
                  <c:v>8.8005291536890056</c:v>
                </c:pt>
                <c:pt idx="4">
                  <c:v>8.7839694546085667</c:v>
                </c:pt>
                <c:pt idx="5">
                  <c:v>8.544456025014032</c:v>
                </c:pt>
                <c:pt idx="6">
                  <c:v>7.8099176037165483</c:v>
                </c:pt>
                <c:pt idx="7">
                  <c:v>7.7738648284130072</c:v>
                </c:pt>
                <c:pt idx="8">
                  <c:v>7.7116349845767305</c:v>
                </c:pt>
                <c:pt idx="9">
                  <c:v>7.619013840613877</c:v>
                </c:pt>
                <c:pt idx="10">
                  <c:v>7.5354699134634728</c:v>
                </c:pt>
                <c:pt idx="11">
                  <c:v>7.5207749655729144</c:v>
                </c:pt>
                <c:pt idx="12">
                  <c:v>7.4523965856861452</c:v>
                </c:pt>
                <c:pt idx="13">
                  <c:v>7.2772588467756414</c:v>
                </c:pt>
                <c:pt idx="14">
                  <c:v>7.2568666227202812</c:v>
                </c:pt>
                <c:pt idx="15">
                  <c:v>6.9603888716516709</c:v>
                </c:pt>
                <c:pt idx="16">
                  <c:v>6.7486598867792198</c:v>
                </c:pt>
                <c:pt idx="17">
                  <c:v>6.6549760398368711</c:v>
                </c:pt>
                <c:pt idx="18">
                  <c:v>6.6371966959215278</c:v>
                </c:pt>
                <c:pt idx="19">
                  <c:v>6.5315117845386208</c:v>
                </c:pt>
                <c:pt idx="20">
                  <c:v>6.4150804190644823</c:v>
                </c:pt>
                <c:pt idx="21">
                  <c:v>6.3772867034692373</c:v>
                </c:pt>
                <c:pt idx="22">
                  <c:v>6.0122418140296947</c:v>
                </c:pt>
                <c:pt idx="23">
                  <c:v>6.0047135977046828</c:v>
                </c:pt>
                <c:pt idx="24">
                  <c:v>5.875944864384171</c:v>
                </c:pt>
                <c:pt idx="25">
                  <c:v>5.1214286333893329</c:v>
                </c:pt>
                <c:pt idx="26">
                  <c:v>4.907634326667627</c:v>
                </c:pt>
                <c:pt idx="27">
                  <c:v>4.0129862600730482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20-4209-847A-B039B061F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'Zdravstvo (Q)'!$P$11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61-486F-AD09-93DD07B3E786}"/>
              </c:ext>
            </c:extLst>
          </c:dPt>
          <c:dPt>
            <c:idx val="17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61-486F-AD09-93DD07B3E786}"/>
              </c:ext>
            </c:extLst>
          </c:dPt>
          <c:dPt>
            <c:idx val="18"/>
            <c:invertIfNegative val="0"/>
            <c:bubble3D val="0"/>
            <c:spPr>
              <a:solidFill>
                <a:srgbClr val="A7AE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61-486F-AD09-93DD07B3E786}"/>
              </c:ext>
            </c:extLst>
          </c:dPt>
          <c:dPt>
            <c:idx val="21"/>
            <c:invertIfNegative val="0"/>
            <c:bubble3D val="0"/>
            <c:spPr>
              <a:solidFill>
                <a:srgbClr val="A7AE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61-486F-AD09-93DD07B3E786}"/>
              </c:ext>
            </c:extLst>
          </c:dPt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61-486F-AD09-93DD07B3E786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61-486F-AD09-93DD07B3E7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'Zdravstvo (Q)'!$N$12:$N$39</c:f>
              <c:strCache>
                <c:ptCount val="28"/>
                <c:pt idx="0">
                  <c:v>Švedska</c:v>
                </c:pt>
                <c:pt idx="1">
                  <c:v>Danska</c:v>
                </c:pt>
                <c:pt idx="2">
                  <c:v>Finska</c:v>
                </c:pt>
                <c:pt idx="3">
                  <c:v>Nizozemska</c:v>
                </c:pt>
                <c:pt idx="4">
                  <c:v>Nemčija</c:v>
                </c:pt>
                <c:pt idx="5">
                  <c:v>Francija</c:v>
                </c:pt>
                <c:pt idx="6">
                  <c:v>Belgija</c:v>
                </c:pt>
                <c:pt idx="7">
                  <c:v>Irska</c:v>
                </c:pt>
                <c:pt idx="8">
                  <c:v>EU27</c:v>
                </c:pt>
                <c:pt idx="9">
                  <c:v>Avstrija</c:v>
                </c:pt>
                <c:pt idx="10">
                  <c:v>Luksemburg</c:v>
                </c:pt>
                <c:pt idx="11">
                  <c:v>Portugalska</c:v>
                </c:pt>
                <c:pt idx="12">
                  <c:v>Španija</c:v>
                </c:pt>
                <c:pt idx="13">
                  <c:v>Malta</c:v>
                </c:pt>
                <c:pt idx="14">
                  <c:v>Italija</c:v>
                </c:pt>
                <c:pt idx="15">
                  <c:v>Litva</c:v>
                </c:pt>
                <c:pt idx="16">
                  <c:v>Češka</c:v>
                </c:pt>
                <c:pt idx="17">
                  <c:v>Slovenija</c:v>
                </c:pt>
                <c:pt idx="18">
                  <c:v>Madžarska</c:v>
                </c:pt>
                <c:pt idx="19">
                  <c:v>Polska</c:v>
                </c:pt>
                <c:pt idx="20">
                  <c:v>Estonija</c:v>
                </c:pt>
                <c:pt idx="21">
                  <c:v>Hrvaška</c:v>
                </c:pt>
                <c:pt idx="22">
                  <c:v>Latvija</c:v>
                </c:pt>
                <c:pt idx="23">
                  <c:v>Slovaška</c:v>
                </c:pt>
                <c:pt idx="24">
                  <c:v>Grčija</c:v>
                </c:pt>
                <c:pt idx="25">
                  <c:v>Bolgarija</c:v>
                </c:pt>
                <c:pt idx="26">
                  <c:v>Ciper</c:v>
                </c:pt>
                <c:pt idx="27">
                  <c:v>Romunija</c:v>
                </c:pt>
              </c:strCache>
            </c:strRef>
          </c:cat>
          <c:val>
            <c:numRef>
              <c:f>'Zdravstvo (Q)'!$P$12:$P$39</c:f>
              <c:numCache>
                <c:formatCode>0.0</c:formatCode>
                <c:ptCount val="28"/>
                <c:pt idx="0">
                  <c:v>19.924886341174144</c:v>
                </c:pt>
                <c:pt idx="1">
                  <c:v>18.220617202889034</c:v>
                </c:pt>
                <c:pt idx="2">
                  <c:v>17.304854655452264</c:v>
                </c:pt>
                <c:pt idx="3">
                  <c:v>16.118454759708985</c:v>
                </c:pt>
                <c:pt idx="4">
                  <c:v>13.93508225878168</c:v>
                </c:pt>
                <c:pt idx="5">
                  <c:v>13.910435412141897</c:v>
                </c:pt>
                <c:pt idx="6">
                  <c:v>13.380902749939871</c:v>
                </c:pt>
                <c:pt idx="7">
                  <c:v>12.855839110485951</c:v>
                </c:pt>
                <c:pt idx="8">
                  <c:v>10.877643637472776</c:v>
                </c:pt>
                <c:pt idx="9">
                  <c:v>10.835640518567349</c:v>
                </c:pt>
                <c:pt idx="10">
                  <c:v>10.60815124492864</c:v>
                </c:pt>
                <c:pt idx="11">
                  <c:v>8.7078923593185333</c:v>
                </c:pt>
                <c:pt idx="12">
                  <c:v>8.3332498371825068</c:v>
                </c:pt>
                <c:pt idx="13">
                  <c:v>8.0885658624306895</c:v>
                </c:pt>
                <c:pt idx="14">
                  <c:v>7.9813647268872394</c:v>
                </c:pt>
                <c:pt idx="15">
                  <c:v>7.2480222148301356</c:v>
                </c:pt>
                <c:pt idx="16">
                  <c:v>7.0191225256743666</c:v>
                </c:pt>
                <c:pt idx="17">
                  <c:v>6.951897051142029</c:v>
                </c:pt>
                <c:pt idx="18">
                  <c:v>6.9305901029772565</c:v>
                </c:pt>
                <c:pt idx="19">
                  <c:v>6.5905006881381807</c:v>
                </c:pt>
                <c:pt idx="20">
                  <c:v>6.3703131039814469</c:v>
                </c:pt>
                <c:pt idx="21">
                  <c:v>6.32442538735115</c:v>
                </c:pt>
                <c:pt idx="22">
                  <c:v>6.196316146698809</c:v>
                </c:pt>
                <c:pt idx="23">
                  <c:v>5.9942476688803916</c:v>
                </c:pt>
                <c:pt idx="24">
                  <c:v>5.9105304664583125</c:v>
                </c:pt>
                <c:pt idx="25">
                  <c:v>5.3727001714660787</c:v>
                </c:pt>
                <c:pt idx="26">
                  <c:v>5.083527932459134</c:v>
                </c:pt>
                <c:pt idx="27">
                  <c:v>4.7712910893385123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61-486F-AD09-93DD07B3E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'Javna uprava in obv. soc. (O)'!$P$11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02-4638-B6EE-B7092267FC19}"/>
              </c:ext>
            </c:extLst>
          </c:dPt>
          <c:dPt>
            <c:idx val="25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702-4638-B6EE-B7092267FC1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02-4638-B6EE-B7092267FC19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02-4638-B6EE-B7092267FC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'Javna uprava in obv. soc. (O)'!$N$12:$N$39</c:f>
              <c:strCache>
                <c:ptCount val="28"/>
                <c:pt idx="0">
                  <c:v>Belgija</c:v>
                </c:pt>
                <c:pt idx="1">
                  <c:v>Francija</c:v>
                </c:pt>
                <c:pt idx="2">
                  <c:v>Grčija</c:v>
                </c:pt>
                <c:pt idx="3">
                  <c:v>Španija</c:v>
                </c:pt>
                <c:pt idx="4">
                  <c:v>Madžarska</c:v>
                </c:pt>
                <c:pt idx="5">
                  <c:v>Ciper</c:v>
                </c:pt>
                <c:pt idx="6">
                  <c:v>Hrvaška</c:v>
                </c:pt>
                <c:pt idx="7">
                  <c:v>Estonija</c:v>
                </c:pt>
                <c:pt idx="8">
                  <c:v>Slovaška</c:v>
                </c:pt>
                <c:pt idx="9">
                  <c:v>Malta</c:v>
                </c:pt>
                <c:pt idx="10">
                  <c:v>Litva</c:v>
                </c:pt>
                <c:pt idx="11">
                  <c:v>Polska</c:v>
                </c:pt>
                <c:pt idx="12">
                  <c:v>EU27</c:v>
                </c:pt>
                <c:pt idx="13">
                  <c:v>Finska</c:v>
                </c:pt>
                <c:pt idx="14">
                  <c:v>Latvija</c:v>
                </c:pt>
                <c:pt idx="15">
                  <c:v>Bolgarija</c:v>
                </c:pt>
                <c:pt idx="16">
                  <c:v>Nemčija</c:v>
                </c:pt>
                <c:pt idx="17">
                  <c:v>Portugalska</c:v>
                </c:pt>
                <c:pt idx="18">
                  <c:v>Luksemburg</c:v>
                </c:pt>
                <c:pt idx="19">
                  <c:v>Avstrija</c:v>
                </c:pt>
                <c:pt idx="20">
                  <c:v>Češka</c:v>
                </c:pt>
                <c:pt idx="21">
                  <c:v>Danska</c:v>
                </c:pt>
                <c:pt idx="22">
                  <c:v>Nizozemska</c:v>
                </c:pt>
                <c:pt idx="23">
                  <c:v>Irska</c:v>
                </c:pt>
                <c:pt idx="24">
                  <c:v>Romunija</c:v>
                </c:pt>
                <c:pt idx="25">
                  <c:v>Slovenija</c:v>
                </c:pt>
                <c:pt idx="26">
                  <c:v>Italija</c:v>
                </c:pt>
                <c:pt idx="27">
                  <c:v>Švedska</c:v>
                </c:pt>
              </c:strCache>
            </c:strRef>
          </c:cat>
          <c:val>
            <c:numRef>
              <c:f>'Javna uprava in obv. soc. (O)'!$P$12:$P$39</c:f>
              <c:numCache>
                <c:formatCode>0.0</c:formatCode>
                <c:ptCount val="28"/>
                <c:pt idx="0">
                  <c:v>8.957347871402229</c:v>
                </c:pt>
                <c:pt idx="1">
                  <c:v>8.5531078705140136</c:v>
                </c:pt>
                <c:pt idx="2">
                  <c:v>8.3262746341646601</c:v>
                </c:pt>
                <c:pt idx="3">
                  <c:v>8.3192224838434949</c:v>
                </c:pt>
                <c:pt idx="4">
                  <c:v>7.8899000789520599</c:v>
                </c:pt>
                <c:pt idx="5">
                  <c:v>7.6275372732171718</c:v>
                </c:pt>
                <c:pt idx="6">
                  <c:v>7.3648325852703351</c:v>
                </c:pt>
                <c:pt idx="7">
                  <c:v>7.0367220718979508</c:v>
                </c:pt>
                <c:pt idx="8">
                  <c:v>7.023965251224257</c:v>
                </c:pt>
                <c:pt idx="9">
                  <c:v>7.0133373295369399</c:v>
                </c:pt>
                <c:pt idx="10">
                  <c:v>6.6818043764372392</c:v>
                </c:pt>
                <c:pt idx="11">
                  <c:v>6.6481961163764867</c:v>
                </c:pt>
                <c:pt idx="12">
                  <c:v>6.6071264249414643</c:v>
                </c:pt>
                <c:pt idx="13">
                  <c:v>6.6032167625793114</c:v>
                </c:pt>
                <c:pt idx="14">
                  <c:v>6.3262105928335712</c:v>
                </c:pt>
                <c:pt idx="15">
                  <c:v>6.2898846579786669</c:v>
                </c:pt>
                <c:pt idx="16">
                  <c:v>6.2294353045798134</c:v>
                </c:pt>
                <c:pt idx="17">
                  <c:v>6.0519650232318023</c:v>
                </c:pt>
                <c:pt idx="18">
                  <c:v>6.0279671314125673</c:v>
                </c:pt>
                <c:pt idx="19">
                  <c:v>5.9751702922434635</c:v>
                </c:pt>
                <c:pt idx="20">
                  <c:v>5.9010437766381463</c:v>
                </c:pt>
                <c:pt idx="21">
                  <c:v>5.3841103086014446</c:v>
                </c:pt>
                <c:pt idx="22">
                  <c:v>5.3796495542576084</c:v>
                </c:pt>
                <c:pt idx="23">
                  <c:v>5.3614488094041999</c:v>
                </c:pt>
                <c:pt idx="24">
                  <c:v>4.920864977679865</c:v>
                </c:pt>
                <c:pt idx="25">
                  <c:v>4.8653782230875153</c:v>
                </c:pt>
                <c:pt idx="26">
                  <c:v>4.7249742948007736</c:v>
                </c:pt>
                <c:pt idx="27">
                  <c:v>4.5858865388416685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02-4638-B6EE-B7092267F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06-42D0-B43C-12378F167F16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06-42D0-B43C-12378F167F16}"/>
              </c:ext>
            </c:extLst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06-42D0-B43C-12378F167F16}"/>
              </c:ext>
            </c:extLst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06-42D0-B43C-12378F167F16}"/>
              </c:ext>
            </c:extLst>
          </c:dPt>
          <c:dPt>
            <c:idx val="20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B06-42D0-B43C-12378F167F16}"/>
              </c:ext>
            </c:extLst>
          </c:dPt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6-42D0-B43C-12378F167F1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B06-42D0-B43C-12378F167F16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B06-42D0-B43C-12378F167F16}"/>
                </c:ext>
              </c:extLst>
            </c:dLbl>
            <c:dLbl>
              <c:idx val="2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06-42D0-B43C-12378F167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('2021'!$G$2:$G$4,'2021'!$G$6:$G$28)</c:f>
              <c:strCache>
                <c:ptCount val="26"/>
                <c:pt idx="0">
                  <c:v>Danska</c:v>
                </c:pt>
                <c:pt idx="1">
                  <c:v>Slovenija</c:v>
                </c:pt>
                <c:pt idx="2">
                  <c:v>Finska</c:v>
                </c:pt>
                <c:pt idx="3">
                  <c:v> Francija</c:v>
                </c:pt>
                <c:pt idx="4">
                  <c:v> Ciper</c:v>
                </c:pt>
                <c:pt idx="5">
                  <c:v>Švedska</c:v>
                </c:pt>
                <c:pt idx="6">
                  <c:v>Grčija</c:v>
                </c:pt>
                <c:pt idx="7">
                  <c:v> Hrvaška</c:v>
                </c:pt>
                <c:pt idx="8">
                  <c:v>Španija</c:v>
                </c:pt>
                <c:pt idx="9">
                  <c:v>Malta</c:v>
                </c:pt>
                <c:pt idx="10">
                  <c:v>Portugalska</c:v>
                </c:pt>
                <c:pt idx="11">
                  <c:v>Latvia</c:v>
                </c:pt>
                <c:pt idx="12">
                  <c:v>Slovaška</c:v>
                </c:pt>
                <c:pt idx="13">
                  <c:v>Bolgarija</c:v>
                </c:pt>
                <c:pt idx="14">
                  <c:v>Češka</c:v>
                </c:pt>
                <c:pt idx="15">
                  <c:v> Romunija</c:v>
                </c:pt>
                <c:pt idx="16">
                  <c:v>Avstrija</c:v>
                </c:pt>
                <c:pt idx="17">
                  <c:v> Estonija</c:v>
                </c:pt>
                <c:pt idx="18">
                  <c:v>Litva</c:v>
                </c:pt>
                <c:pt idx="19">
                  <c:v>Madžarska</c:v>
                </c:pt>
                <c:pt idx="20">
                  <c:v>EU</c:v>
                </c:pt>
                <c:pt idx="21">
                  <c:v> Poljska</c:v>
                </c:pt>
                <c:pt idx="22">
                  <c:v> Luksmeburg</c:v>
                </c:pt>
                <c:pt idx="23">
                  <c:v>Italija</c:v>
                </c:pt>
                <c:pt idx="24">
                  <c:v>Nemčija</c:v>
                </c:pt>
                <c:pt idx="25">
                  <c:v>Irska</c:v>
                </c:pt>
              </c:strCache>
              <c:extLst/>
            </c:strRef>
          </c:cat>
          <c:val>
            <c:numRef>
              <c:f>('2021'!$F$2:$F$4,'2021'!$F$6:$F$28)</c:f>
              <c:numCache>
                <c:formatCode>0.0</c:formatCode>
                <c:ptCount val="26"/>
                <c:pt idx="0">
                  <c:v>14.9</c:v>
                </c:pt>
                <c:pt idx="1">
                  <c:v>12.7</c:v>
                </c:pt>
                <c:pt idx="2">
                  <c:v>12.7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12.4</c:v>
                </c:pt>
                <c:pt idx="7">
                  <c:v>12.4</c:v>
                </c:pt>
                <c:pt idx="8">
                  <c:v>12.2</c:v>
                </c:pt>
                <c:pt idx="9">
                  <c:v>12</c:v>
                </c:pt>
                <c:pt idx="10">
                  <c:v>11.6</c:v>
                </c:pt>
                <c:pt idx="11">
                  <c:v>11.5</c:v>
                </c:pt>
                <c:pt idx="12">
                  <c:v>11.5</c:v>
                </c:pt>
                <c:pt idx="13">
                  <c:v>11.1</c:v>
                </c:pt>
                <c:pt idx="14">
                  <c:v>11.1</c:v>
                </c:pt>
                <c:pt idx="15">
                  <c:v>11.1</c:v>
                </c:pt>
                <c:pt idx="16">
                  <c:v>11</c:v>
                </c:pt>
                <c:pt idx="17">
                  <c:v>10.9</c:v>
                </c:pt>
                <c:pt idx="18">
                  <c:v>10.7</c:v>
                </c:pt>
                <c:pt idx="19">
                  <c:v>10.6</c:v>
                </c:pt>
                <c:pt idx="20">
                  <c:v>10.5</c:v>
                </c:pt>
                <c:pt idx="21">
                  <c:v>10.5</c:v>
                </c:pt>
                <c:pt idx="22">
                  <c:v>10.199999999999999</c:v>
                </c:pt>
                <c:pt idx="23">
                  <c:v>9.9</c:v>
                </c:pt>
                <c:pt idx="24">
                  <c:v>8.2000000000000011</c:v>
                </c:pt>
                <c:pt idx="25">
                  <c:v>6.2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A-4B06-42D0-B43C-12378F167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>
                <a:solidFill>
                  <a:srgbClr val="FF0000"/>
                </a:solidFill>
              </a:rPr>
              <a:t>Masa bruto plač in indeks rasti glede na leto 2008</a:t>
            </a:r>
            <a:endParaRPr lang="en-US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179692480968614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'masa ind-08 (cov)'!$B$11</c:f>
              <c:strCache>
                <c:ptCount val="1"/>
                <c:pt idx="0">
                  <c:v>masa bruto plač (v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(cov)'!$B$12:$B$25</c:f>
              <c:numCache>
                <c:formatCode>#,##0</c:formatCode>
                <c:ptCount val="14"/>
                <c:pt idx="0">
                  <c:v>3153872292</c:v>
                </c:pt>
                <c:pt idx="1">
                  <c:v>3428098900</c:v>
                </c:pt>
                <c:pt idx="2">
                  <c:v>3474983087</c:v>
                </c:pt>
                <c:pt idx="3">
                  <c:v>3501948746</c:v>
                </c:pt>
                <c:pt idx="4">
                  <c:v>3442796869</c:v>
                </c:pt>
                <c:pt idx="5">
                  <c:v>3300634499</c:v>
                </c:pt>
                <c:pt idx="6">
                  <c:v>3306176631</c:v>
                </c:pt>
                <c:pt idx="7">
                  <c:v>3448126862.0100002</c:v>
                </c:pt>
                <c:pt idx="8">
                  <c:v>3629746764.0600004</c:v>
                </c:pt>
                <c:pt idx="9">
                  <c:v>3829904098.0899997</c:v>
                </c:pt>
                <c:pt idx="10">
                  <c:v>3993882955.3500004</c:v>
                </c:pt>
                <c:pt idx="11">
                  <c:v>4328900863.9899998</c:v>
                </c:pt>
                <c:pt idx="12">
                  <c:v>4809548931.8400002</c:v>
                </c:pt>
                <c:pt idx="13">
                  <c:v>5281882684.5299997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A-46EE-A446-0EABD3EA1789}"/>
            </c:ext>
          </c:extLst>
        </c:ser>
        <c:ser>
          <c:idx val="1"/>
          <c:order val="1"/>
          <c:tx>
            <c:strRef>
              <c:f>'masa ind-08 (cov)'!$C$11</c:f>
              <c:strCache>
                <c:ptCount val="1"/>
                <c:pt idx="0">
                  <c:v>masa bruto plač brez covid (v eur)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2A-46EE-A446-0EABD3EA1789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2A-46EE-A446-0EABD3EA1789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32A-46EE-A446-0EABD3EA1789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32A-46EE-A446-0EABD3EA1789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32A-46EE-A446-0EABD3EA1789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32A-46EE-A446-0EABD3EA1789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232A-46EE-A446-0EABD3EA1789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232A-46EE-A446-0EABD3EA1789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232A-46EE-A446-0EABD3EA1789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232A-46EE-A446-0EABD3EA1789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232A-46EE-A446-0EABD3EA1789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232A-46EE-A446-0EABD3EA1789}"/>
              </c:ext>
            </c:extLst>
          </c:dPt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(cov)'!$C$12:$C$25</c:f>
              <c:numCache>
                <c:formatCode>#,##0</c:formatCode>
                <c:ptCount val="14"/>
                <c:pt idx="0">
                  <c:v>3153872292</c:v>
                </c:pt>
                <c:pt idx="1">
                  <c:v>3428098900</c:v>
                </c:pt>
                <c:pt idx="2">
                  <c:v>3474983087</c:v>
                </c:pt>
                <c:pt idx="3">
                  <c:v>3501948746</c:v>
                </c:pt>
                <c:pt idx="4">
                  <c:v>3442796869</c:v>
                </c:pt>
                <c:pt idx="5">
                  <c:v>3300634499</c:v>
                </c:pt>
                <c:pt idx="6">
                  <c:v>3306176631</c:v>
                </c:pt>
                <c:pt idx="7">
                  <c:v>3448126862.0100002</c:v>
                </c:pt>
                <c:pt idx="8">
                  <c:v>3629746764.0600004</c:v>
                </c:pt>
                <c:pt idx="9">
                  <c:v>3829904098.0899997</c:v>
                </c:pt>
                <c:pt idx="10">
                  <c:v>3993882955.3500004</c:v>
                </c:pt>
                <c:pt idx="11">
                  <c:v>4328900863.9899998</c:v>
                </c:pt>
                <c:pt idx="12">
                  <c:v>4528185862.8400002</c:v>
                </c:pt>
                <c:pt idx="13">
                  <c:v>4789367416.5299997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32A-46EE-A446-0EABD3EA1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1613352"/>
        <c:axId val="201613680"/>
      </c:barChart>
      <c:lineChart>
        <c:grouping val="standard"/>
        <c:varyColors val="0"/>
        <c:ser>
          <c:idx val="2"/>
          <c:order val="2"/>
          <c:tx>
            <c:strRef>
              <c:f>'masa ind-08 (cov)'!$D$11</c:f>
              <c:strCache>
                <c:ptCount val="1"/>
                <c:pt idx="0">
                  <c:v>indeks na 2008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(cov)'!$D$12:$D$25</c:f>
              <c:numCache>
                <c:formatCode>#,##0</c:formatCode>
                <c:ptCount val="14"/>
                <c:pt idx="0">
                  <c:v>100</c:v>
                </c:pt>
                <c:pt idx="1">
                  <c:v>108.694917948821</c:v>
                </c:pt>
                <c:pt idx="2">
                  <c:v>110.18147741157809</c:v>
                </c:pt>
                <c:pt idx="3">
                  <c:v>111.03647902557495</c:v>
                </c:pt>
                <c:pt idx="4">
                  <c:v>109.16094724992118</c:v>
                </c:pt>
                <c:pt idx="5">
                  <c:v>104.65339726571274</c:v>
                </c:pt>
                <c:pt idx="6">
                  <c:v>104.8291219459434</c:v>
                </c:pt>
                <c:pt idx="7">
                  <c:v>109.32994562767794</c:v>
                </c:pt>
                <c:pt idx="8">
                  <c:v>115.08857772291816</c:v>
                </c:pt>
                <c:pt idx="9">
                  <c:v>121.43497718042666</c:v>
                </c:pt>
                <c:pt idx="10">
                  <c:v>126.63426371070071</c:v>
                </c:pt>
                <c:pt idx="11">
                  <c:v>137.25669472954044</c:v>
                </c:pt>
                <c:pt idx="12">
                  <c:v>152.49662911335156</c:v>
                </c:pt>
                <c:pt idx="13">
                  <c:v>167.47294105496394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232A-46EE-A446-0EABD3EA1789}"/>
            </c:ext>
          </c:extLst>
        </c:ser>
        <c:ser>
          <c:idx val="3"/>
          <c:order val="3"/>
          <c:tx>
            <c:strRef>
              <c:f>'masa ind-08 (cov)'!$E$11</c:f>
              <c:strCache>
                <c:ptCount val="1"/>
                <c:pt idx="0">
                  <c:v>indeks na 2008 brez covid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(cov)'!$E$12:$E$25</c:f>
              <c:numCache>
                <c:formatCode>#,##0</c:formatCode>
                <c:ptCount val="14"/>
                <c:pt idx="0">
                  <c:v>100</c:v>
                </c:pt>
                <c:pt idx="1">
                  <c:v>108.694917948821</c:v>
                </c:pt>
                <c:pt idx="2">
                  <c:v>110.18147741157809</c:v>
                </c:pt>
                <c:pt idx="3">
                  <c:v>111.03647902557495</c:v>
                </c:pt>
                <c:pt idx="4">
                  <c:v>109.16094724992118</c:v>
                </c:pt>
                <c:pt idx="5">
                  <c:v>104.65339726571274</c:v>
                </c:pt>
                <c:pt idx="6">
                  <c:v>104.8291219459434</c:v>
                </c:pt>
                <c:pt idx="7">
                  <c:v>109.32994562767794</c:v>
                </c:pt>
                <c:pt idx="8">
                  <c:v>115.08857772291816</c:v>
                </c:pt>
                <c:pt idx="9">
                  <c:v>121.43497718042666</c:v>
                </c:pt>
                <c:pt idx="10">
                  <c:v>126.63426371070071</c:v>
                </c:pt>
                <c:pt idx="11">
                  <c:v>137.25669472954044</c:v>
                </c:pt>
                <c:pt idx="12">
                  <c:v>143.57543500813381</c:v>
                </c:pt>
                <c:pt idx="13">
                  <c:v>151.85673271167443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232A-46EE-A446-0EABD3EA1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357288"/>
        <c:axId val="678356960"/>
      </c:lineChart>
      <c:catAx>
        <c:axId val="2016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680"/>
        <c:crosses val="autoZero"/>
        <c:auto val="1"/>
        <c:lblAlgn val="ctr"/>
        <c:lblOffset val="100"/>
        <c:noMultiLvlLbl val="0"/>
      </c:catAx>
      <c:valAx>
        <c:axId val="20161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35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valAx>
        <c:axId val="678356960"/>
        <c:scaling>
          <c:orientation val="minMax"/>
          <c:min val="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78357288"/>
        <c:crosses val="max"/>
        <c:crossBetween val="between"/>
      </c:valAx>
      <c:catAx>
        <c:axId val="678357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3569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Povprečne bruto plače in indeks rasti glede na leto 2008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'pov pl ind-08'!$B$11</c:f>
              <c:strCache>
                <c:ptCount val="1"/>
                <c:pt idx="0">
                  <c:v>povprečna plača (v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'pov pl ind-08'!$A$12:$A$26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'pov pl ind-08'!$B$12:$B$26</c:f>
              <c:numCache>
                <c:formatCode>#,##0</c:formatCode>
                <c:ptCount val="15"/>
                <c:pt idx="0">
                  <c:v>1698.5</c:v>
                </c:pt>
                <c:pt idx="1">
                  <c:v>1824.25</c:v>
                </c:pt>
                <c:pt idx="2">
                  <c:v>1825.9166666666667</c:v>
                </c:pt>
                <c:pt idx="3">
                  <c:v>1826.9166666666667</c:v>
                </c:pt>
                <c:pt idx="4">
                  <c:v>1786.75</c:v>
                </c:pt>
                <c:pt idx="5">
                  <c:v>1739.0833333333333</c:v>
                </c:pt>
                <c:pt idx="6">
                  <c:v>1744.0833333333333</c:v>
                </c:pt>
                <c:pt idx="7">
                  <c:v>1756.0416666666667</c:v>
                </c:pt>
                <c:pt idx="8">
                  <c:v>1818.7366666666667</c:v>
                </c:pt>
                <c:pt idx="9">
                  <c:v>1864.8016666666667</c:v>
                </c:pt>
                <c:pt idx="10">
                  <c:v>1913.1166666666668</c:v>
                </c:pt>
                <c:pt idx="11">
                  <c:v>2035.4825000000001</c:v>
                </c:pt>
                <c:pt idx="12">
                  <c:v>2226.6616666666669</c:v>
                </c:pt>
                <c:pt idx="13">
                  <c:v>2382.8525</c:v>
                </c:pt>
                <c:pt idx="14">
                  <c:v>2264.4028571428598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4-C74D-BA3B-C5A524A1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613352"/>
        <c:axId val="201613680"/>
      </c:barChart>
      <c:lineChart>
        <c:grouping val="standard"/>
        <c:varyColors val="0"/>
        <c:ser>
          <c:idx val="1"/>
          <c:order val="1"/>
          <c:tx>
            <c:strRef>
              <c:f>'pov pl ind-08'!$C$11</c:f>
              <c:strCache>
                <c:ptCount val="1"/>
                <c:pt idx="0">
                  <c:v>indeks na 2008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'pov pl ind-08'!$A$12:$A$26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'pov pl ind-08'!$C$12:$C$26</c:f>
              <c:numCache>
                <c:formatCode>#,##0</c:formatCode>
                <c:ptCount val="15"/>
                <c:pt idx="0">
                  <c:v>100</c:v>
                </c:pt>
                <c:pt idx="1">
                  <c:v>107.40359140418016</c:v>
                </c:pt>
                <c:pt idx="2">
                  <c:v>107.50171720145228</c:v>
                </c:pt>
                <c:pt idx="3">
                  <c:v>107.56059267981553</c:v>
                </c:pt>
                <c:pt idx="4">
                  <c:v>105.19576096555785</c:v>
                </c:pt>
                <c:pt idx="5">
                  <c:v>102.38936316357569</c:v>
                </c:pt>
                <c:pt idx="6">
                  <c:v>102.68374055539201</c:v>
                </c:pt>
                <c:pt idx="7">
                  <c:v>103.38779315081936</c:v>
                </c:pt>
                <c:pt idx="8">
                  <c:v>107.07899126680405</c:v>
                </c:pt>
                <c:pt idx="9">
                  <c:v>109.79109017760769</c:v>
                </c:pt>
                <c:pt idx="10">
                  <c:v>112.63565891472868</c:v>
                </c:pt>
                <c:pt idx="11">
                  <c:v>119.84000588754785</c:v>
                </c:pt>
                <c:pt idx="12">
                  <c:v>131.09577077813759</c:v>
                </c:pt>
                <c:pt idx="13">
                  <c:v>140.29158080659406</c:v>
                </c:pt>
                <c:pt idx="14">
                  <c:v>133.31780142142242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C4-C74D-BA3B-C5A524A1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8942008"/>
        <c:axId val="658940040"/>
      </c:lineChart>
      <c:catAx>
        <c:axId val="2016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680"/>
        <c:crosses val="autoZero"/>
        <c:auto val="1"/>
        <c:lblAlgn val="ctr"/>
        <c:lblOffset val="100"/>
        <c:noMultiLvlLbl val="0"/>
      </c:catAx>
      <c:valAx>
        <c:axId val="20161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352"/>
        <c:crosses val="autoZero"/>
        <c:crossBetween val="between"/>
      </c:valAx>
      <c:valAx>
        <c:axId val="658940040"/>
        <c:scaling>
          <c:orientation val="minMax"/>
          <c:min val="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58942008"/>
        <c:crosses val="max"/>
        <c:crossBetween val="between"/>
      </c:valAx>
      <c:catAx>
        <c:axId val="658942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58940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Razlik</a:t>
            </a:r>
            <a:r>
              <a:rPr lang="sl-SI"/>
              <a:t>e</a:t>
            </a:r>
            <a:r>
              <a:rPr lang="en-US"/>
              <a:t> med povprečnim</a:t>
            </a:r>
            <a:r>
              <a:rPr lang="sl-SI"/>
              <a:t>a</a:t>
            </a:r>
            <a:r>
              <a:rPr lang="en-US"/>
              <a:t> plačnim</a:t>
            </a:r>
            <a:r>
              <a:rPr lang="sl-SI"/>
              <a:t>a</a:t>
            </a:r>
            <a:r>
              <a:rPr lang="en-US"/>
              <a:t> razredom</a:t>
            </a:r>
            <a:r>
              <a:rPr lang="sl-SI"/>
              <a:t>a zaposlenih plačnih podskupin v TR VII/2;  januar 2015-julij2022</a:t>
            </a:r>
            <a:r>
              <a:rPr lang="en-US"/>
              <a:t> </a:t>
            </a:r>
          </a:p>
        </c:rich>
      </c:tx>
      <c:layout>
        <c:manualLayout>
          <c:xMode val="edge"/>
          <c:yMode val="edge"/>
          <c:x val="0.12042066100960681"/>
          <c:y val="1.9098767509161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20156095313543387"/>
          <c:y val="0.14579208282667383"/>
          <c:w val="0.76451997041151454"/>
          <c:h val="0.79178407501082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Razlika  med povprečnim plačnim razredom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List1!$A$2:$A$29</c:f>
              <c:strCache>
                <c:ptCount val="28"/>
                <c:pt idx="0">
                  <c:v>A4 – Funkcionarji v drugih državnih organih</c:v>
                </c:pt>
                <c:pt idx="1">
                  <c:v>A3 – Funkcionarji sodne oblasti</c:v>
                </c:pt>
                <c:pt idx="2">
                  <c:v>B1 – Ravnatelji, direktorji in tajniki</c:v>
                </c:pt>
                <c:pt idx="3">
                  <c:v>E1 – Zdravniki in zobozdravniki</c:v>
                </c:pt>
                <c:pt idx="4">
                  <c:v>H2 – Strokovni sodelavci</c:v>
                </c:pt>
                <c:pt idx="5">
                  <c:v>H1 – Raziskovalci</c:v>
                </c:pt>
                <c:pt idx="6">
                  <c:v>D3 – Vzgojitelji in ostali strokovni delavci v vrtcih</c:v>
                </c:pt>
                <c:pt idx="7">
                  <c:v>E2 – Farmacevtski delavci</c:v>
                </c:pt>
                <c:pt idx="8">
                  <c:v>C3 – Policisti</c:v>
                </c:pt>
                <c:pt idx="9">
                  <c:v>C2 – Uradniki v državni upravi, upravah pravosodnih organov in upravah lokalnih skupnosti</c:v>
                </c:pt>
                <c:pt idx="10">
                  <c:v>E4 – Zdravstveni delavci in zdravstveni sodelavc</c:v>
                </c:pt>
                <c:pt idx="11">
                  <c:v>G2 – Drugi poklici na področju kulture in informiranja</c:v>
                </c:pt>
                <c:pt idx="12">
                  <c:v>C5 – Uradniki finančne uprave</c:v>
                </c:pt>
                <c:pt idx="13">
                  <c:v>C6 – Inšpektorji, pravosodni policisti in drugi uradniki s posebnimi pooblastili</c:v>
                </c:pt>
                <c:pt idx="14">
                  <c:v>J1 – Strokovni delavci</c:v>
                </c:pt>
                <c:pt idx="15">
                  <c:v>D2 – Predavatelji višjih strokovnih šol, srednješolski in osnovnošolski učitelji in drugi strokovni delavci</c:v>
                </c:pt>
                <c:pt idx="16">
                  <c:v>C7 – Diplomati</c:v>
                </c:pt>
                <c:pt idx="17">
                  <c:v>C1 – Uradniki v drugih državnih organih</c:v>
                </c:pt>
                <c:pt idx="18">
                  <c:v>F1 – Strokovni delavci</c:v>
                </c:pt>
                <c:pt idx="19">
                  <c:v>J2 – Administrativni delavci</c:v>
                </c:pt>
                <c:pt idx="20">
                  <c:v>I1 – Strokovni delavci</c:v>
                </c:pt>
                <c:pt idx="21">
                  <c:v>D1 – Visokošolski učitelji in visokošolski sodelavci</c:v>
                </c:pt>
                <c:pt idx="22">
                  <c:v>C4 – Vojaki</c:v>
                </c:pt>
                <c:pt idx="23">
                  <c:v>F2 – Strokovni sodelavci</c:v>
                </c:pt>
                <c:pt idx="24">
                  <c:v>G1 – Umetniški poklici</c:v>
                </c:pt>
                <c:pt idx="25">
                  <c:v>E3 – Medicinske sestre in babice</c:v>
                </c:pt>
                <c:pt idx="26">
                  <c:v>E3* – Medicinske sestre in babice, VII/1</c:v>
                </c:pt>
                <c:pt idx="27">
                  <c:v>J3 – Ostali strokovno tehnični delavci</c:v>
                </c:pt>
              </c:strCache>
            </c:strRef>
          </c:cat>
          <c:val>
            <c:numRef>
              <c:f>List1!$B$2:$B$29</c:f>
              <c:numCache>
                <c:formatCode>0.0</c:formatCode>
                <c:ptCount val="28"/>
                <c:pt idx="0">
                  <c:v>-7.7731092436970073E-2</c:v>
                </c:pt>
                <c:pt idx="1">
                  <c:v>0</c:v>
                </c:pt>
                <c:pt idx="2">
                  <c:v>2.313132976282489</c:v>
                </c:pt>
                <c:pt idx="3">
                  <c:v>2.4651457047467531</c:v>
                </c:pt>
                <c:pt idx="4">
                  <c:v>2.6993817990127909</c:v>
                </c:pt>
                <c:pt idx="5">
                  <c:v>3.0349257882898009</c:v>
                </c:pt>
                <c:pt idx="6">
                  <c:v>3.1176667223800791</c:v>
                </c:pt>
                <c:pt idx="7">
                  <c:v>3.2047222875160557</c:v>
                </c:pt>
                <c:pt idx="8">
                  <c:v>3.2207842831527245</c:v>
                </c:pt>
                <c:pt idx="9">
                  <c:v>3.4489063058737059</c:v>
                </c:pt>
                <c:pt idx="10">
                  <c:v>3.453633883447381</c:v>
                </c:pt>
                <c:pt idx="11">
                  <c:v>3.5205500559368232</c:v>
                </c:pt>
                <c:pt idx="12">
                  <c:v>3.593738418218976</c:v>
                </c:pt>
                <c:pt idx="13">
                  <c:v>3.6156101966780554</c:v>
                </c:pt>
                <c:pt idx="14">
                  <c:v>3.6551909007710961</c:v>
                </c:pt>
                <c:pt idx="15">
                  <c:v>3.711542175343844</c:v>
                </c:pt>
                <c:pt idx="16">
                  <c:v>3.9162438544739402</c:v>
                </c:pt>
                <c:pt idx="17">
                  <c:v>4.1046132857110038</c:v>
                </c:pt>
                <c:pt idx="18">
                  <c:v>4.2642227991950676</c:v>
                </c:pt>
                <c:pt idx="19">
                  <c:v>4.3403844385174324</c:v>
                </c:pt>
                <c:pt idx="20">
                  <c:v>4.3523422315142639</c:v>
                </c:pt>
                <c:pt idx="21">
                  <c:v>4.5215739054706674</c:v>
                </c:pt>
                <c:pt idx="22">
                  <c:v>4.5602718823692641</c:v>
                </c:pt>
                <c:pt idx="23">
                  <c:v>4.9137988640160373</c:v>
                </c:pt>
                <c:pt idx="24">
                  <c:v>5.0090859797470557</c:v>
                </c:pt>
                <c:pt idx="25">
                  <c:v>6.5303602058319044</c:v>
                </c:pt>
                <c:pt idx="26">
                  <c:v>7.2</c:v>
                </c:pt>
                <c:pt idx="27">
                  <c:v>7.8148148148148167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E-4C84-98B9-8BDC14943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92268544"/>
        <c:axId val="992263952"/>
      </c:barChart>
      <c:catAx>
        <c:axId val="992268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992263952"/>
        <c:crosses val="autoZero"/>
        <c:auto val="1"/>
        <c:lblAlgn val="ctr"/>
        <c:lblOffset val="100"/>
        <c:noMultiLvlLbl val="0"/>
      </c:catAx>
      <c:valAx>
        <c:axId val="99226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99226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13. 02. 2023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5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5115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95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163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724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326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3594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6436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551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36C475-8328-4536-A8CB-74D79538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312367"/>
          </a:xfrm>
        </p:spPr>
        <p:txBody>
          <a:bodyPr/>
          <a:lstStyle/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Informacija glede števila zaposlenih in plač v javnem sektorju v obdobju </a:t>
            </a:r>
          </a:p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2008 – 2022</a:t>
            </a:r>
          </a:p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BD1EB25C-46F1-43A8-8054-8F41538C5D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286000" y="450912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l-SI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Seja pogajalske komisije</a:t>
            </a:r>
          </a:p>
          <a:p>
            <a:pPr marL="0" indent="0" algn="ctr">
              <a:buNone/>
            </a:pPr>
            <a:r>
              <a:rPr lang="sl-SI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23.1.2023</a:t>
            </a:r>
            <a:r>
              <a:rPr lang="sl-SI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sl-SI" sz="18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28FE53-90EE-40F8-9F5E-4D76ABFAE3C0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F94B08-F28E-4FBE-B30B-03C1E9D994E6}" type="slidenum">
              <a:rPr kumimoji="0" lang="sl-SI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l-SI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6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 zdravstva v celotni zaposlenosti, 2021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  <p:graphicFrame>
        <p:nvGraphicFramePr>
          <p:cNvPr id="5" name="Grafikon 4" descr="Graf deleža zaposlenosti v dejavnosti zdravstva v celotni zaposlenosti, 2021.">
            <a:extLst>
              <a:ext uri="{FF2B5EF4-FFF2-40B4-BE49-F238E27FC236}">
                <a16:creationId xmlns:a16="http://schemas.microsoft.com/office/drawing/2014/main" id="{86802E92-032D-4961-8048-DD0F10BA68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946229"/>
              </p:ext>
            </p:extLst>
          </p:nvPr>
        </p:nvGraphicFramePr>
        <p:xfrm>
          <a:off x="971600" y="1700808"/>
          <a:ext cx="756083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174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pPr algn="l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dej. javne uprave in obv. soc. varnosti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  <p:graphicFrame>
        <p:nvGraphicFramePr>
          <p:cNvPr id="6" name="Grafikon 5" descr="Graf deleža zaposlenosti dej. javne uprave in obv. soc. varnosti v celotni zaposlenosti, 2021, v odstotkih.">
            <a:extLst>
              <a:ext uri="{FF2B5EF4-FFF2-40B4-BE49-F238E27FC236}">
                <a16:creationId xmlns:a16="http://schemas.microsoft.com/office/drawing/2014/main" id="{DD4EF2A0-F502-4588-8AFB-10124013D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8555056"/>
              </p:ext>
            </p:extLst>
          </p:nvPr>
        </p:nvGraphicFramePr>
        <p:xfrm>
          <a:off x="986060" y="1628800"/>
          <a:ext cx="747437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53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936" y="692696"/>
            <a:ext cx="5807495" cy="576064"/>
          </a:xfrm>
        </p:spPr>
        <p:txBody>
          <a:bodyPr/>
          <a:lstStyle/>
          <a:p>
            <a:pPr algn="l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sredstev za zaposlene v BDP, 2021, v %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  <p:graphicFrame>
        <p:nvGraphicFramePr>
          <p:cNvPr id="5" name="Grafikon 4" descr="Graf deleža sredstev za zaposlene v BDP, 2021, v odstotkih.">
            <a:extLst>
              <a:ext uri="{FF2B5EF4-FFF2-40B4-BE49-F238E27FC236}">
                <a16:creationId xmlns:a16="http://schemas.microsoft.com/office/drawing/2014/main" id="{80C91F87-7C74-4E8E-A193-24FBF1ABC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4678792"/>
              </p:ext>
            </p:extLst>
          </p:nvPr>
        </p:nvGraphicFramePr>
        <p:xfrm>
          <a:off x="827584" y="2081212"/>
          <a:ext cx="7416823" cy="372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197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0728"/>
            <a:ext cx="7886700" cy="492638"/>
          </a:xfrm>
        </p:spPr>
        <p:txBody>
          <a:bodyPr>
            <a:normAutofit/>
          </a:bodyPr>
          <a:lstStyle/>
          <a:p>
            <a:pPr algn="ctr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RAST MASE PLAČ</a:t>
            </a:r>
          </a:p>
        </p:txBody>
      </p:sp>
      <p:graphicFrame>
        <p:nvGraphicFramePr>
          <p:cNvPr id="4" name="Grafikon 3" descr="Graf rasti mase plač.">
            <a:extLst>
              <a:ext uri="{FF2B5EF4-FFF2-40B4-BE49-F238E27FC236}">
                <a16:creationId xmlns:a16="http://schemas.microsoft.com/office/drawing/2014/main" id="{083096A2-566C-40A7-966F-5E7A317C77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1302638"/>
              </p:ext>
            </p:extLst>
          </p:nvPr>
        </p:nvGraphicFramePr>
        <p:xfrm>
          <a:off x="611560" y="1556792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940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692696"/>
            <a:ext cx="6696744" cy="586768"/>
          </a:xfrm>
        </p:spPr>
        <p:txBody>
          <a:bodyPr>
            <a:normAutofit/>
          </a:bodyPr>
          <a:lstStyle/>
          <a:p>
            <a:pPr algn="ctr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POVPREČNE BTO PLAČE – INDEKS RASTI</a:t>
            </a:r>
          </a:p>
        </p:txBody>
      </p:sp>
      <p:graphicFrame>
        <p:nvGraphicFramePr>
          <p:cNvPr id="3" name="Grafikon 4" descr="Graf povprečne BTO plače - indeks rasti.">
            <a:extLst>
              <a:ext uri="{FF2B5EF4-FFF2-40B4-BE49-F238E27FC236}">
                <a16:creationId xmlns:a16="http://schemas.microsoft.com/office/drawing/2014/main" id="{CF6E4290-8344-4F00-9ABA-9A6E1CB72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5609550"/>
              </p:ext>
            </p:extLst>
          </p:nvPr>
        </p:nvGraphicFramePr>
        <p:xfrm>
          <a:off x="755576" y="1844824"/>
          <a:ext cx="734481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699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E3FDBE92-0560-41C6-BB77-1DA47123B5A7}"/>
              </a:ext>
            </a:extLst>
          </p:cNvPr>
          <p:cNvSpPr txBox="1">
            <a:spLocks/>
          </p:cNvSpPr>
          <p:nvPr/>
        </p:nvSpPr>
        <p:spPr>
          <a:xfrm>
            <a:off x="2339752" y="253498"/>
            <a:ext cx="6317552" cy="799237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2400" dirty="0">
                <a:latin typeface="Arial" panose="020B0604020202020204" pitchFamily="34" charset="0"/>
              </a:rPr>
              <a:t>Rast osnovnih plač v obdobju 2015-2022 </a:t>
            </a:r>
          </a:p>
          <a:p>
            <a:r>
              <a:rPr lang="sl-SI" sz="2400" dirty="0">
                <a:latin typeface="Arial" panose="020B0604020202020204" pitchFamily="34" charset="0"/>
              </a:rPr>
              <a:t>plačnih podskupin v VII/2. TR </a:t>
            </a:r>
            <a:endParaRPr lang="sl-SI" sz="2400" dirty="0"/>
          </a:p>
        </p:txBody>
      </p:sp>
      <p:graphicFrame>
        <p:nvGraphicFramePr>
          <p:cNvPr id="8" name="Grafikon 7" descr="Graf Rasti osnovnih plač v obdobju 2015-2022 plačnih podskupin v VII/2. TR &#10;">
            <a:extLst>
              <a:ext uri="{FF2B5EF4-FFF2-40B4-BE49-F238E27FC236}">
                <a16:creationId xmlns:a16="http://schemas.microsoft.com/office/drawing/2014/main" id="{3FBD8FE8-CC3D-4D47-A368-CDF691366D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720395"/>
              </p:ext>
            </p:extLst>
          </p:nvPr>
        </p:nvGraphicFramePr>
        <p:xfrm>
          <a:off x="-34915" y="1054193"/>
          <a:ext cx="9810750" cy="5319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jeZBesedilom 8">
            <a:extLst>
              <a:ext uri="{FF2B5EF4-FFF2-40B4-BE49-F238E27FC236}">
                <a16:creationId xmlns:a16="http://schemas.microsoft.com/office/drawing/2014/main" id="{1C769C90-8A54-4E3B-9553-229FFA43D913}"/>
              </a:ext>
            </a:extLst>
          </p:cNvPr>
          <p:cNvSpPr txBox="1"/>
          <p:nvPr/>
        </p:nvSpPr>
        <p:spPr>
          <a:xfrm>
            <a:off x="349669" y="6402222"/>
            <a:ext cx="88204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l-SI" sz="1200" dirty="0">
                <a:latin typeface="Arial" panose="020B0604020202020204" pitchFamily="34" charset="0"/>
                <a:ea typeface="Times New Roman" panose="02020603050405020304" pitchFamily="18" charset="0"/>
              </a:rPr>
              <a:t>Opomba: Za plačno podskupino E3 so dodane tudi medicinske sestre v TR VII/1, saj je večina zaposlenih v tem TR.  </a:t>
            </a:r>
            <a:endParaRPr lang="sl-SI" sz="1200" dirty="0"/>
          </a:p>
        </p:txBody>
      </p:sp>
      <p:sp>
        <p:nvSpPr>
          <p:cNvPr id="6" name="Označba mesta številke diapozitiva 1">
            <a:extLst>
              <a:ext uri="{FF2B5EF4-FFF2-40B4-BE49-F238E27FC236}">
                <a16:creationId xmlns:a16="http://schemas.microsoft.com/office/drawing/2014/main" id="{B0F8B5BF-74EF-4D4A-96DC-E5F2B862BD69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8666112" y="6525344"/>
            <a:ext cx="442392" cy="34014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6F1F28-2F0E-4A44-A75D-10A6F223F85A}" type="slidenum">
              <a:rPr kumimoji="0" lang="sl-SI" altLang="sl-SI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l-SI" altLang="sl-SI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412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E3FDBE92-0560-41C6-BB77-1DA47123B5A7}"/>
              </a:ext>
            </a:extLst>
          </p:cNvPr>
          <p:cNvSpPr txBox="1">
            <a:spLocks/>
          </p:cNvSpPr>
          <p:nvPr/>
        </p:nvSpPr>
        <p:spPr>
          <a:xfrm>
            <a:off x="2339752" y="253498"/>
            <a:ext cx="6317552" cy="799237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2400" dirty="0">
                <a:latin typeface="Arial" panose="020B0604020202020204" pitchFamily="34" charset="0"/>
              </a:rPr>
              <a:t>Rast osnovnih plač v obdobju 2015-2022 </a:t>
            </a:r>
          </a:p>
          <a:p>
            <a:r>
              <a:rPr lang="sl-SI" sz="2400" dirty="0">
                <a:latin typeface="Arial" panose="020B0604020202020204" pitchFamily="34" charset="0"/>
              </a:rPr>
              <a:t>plačnih podskupin v </a:t>
            </a:r>
            <a:r>
              <a:rPr lang="sl-SI" sz="2400" dirty="0" err="1">
                <a:latin typeface="Arial" panose="020B0604020202020204" pitchFamily="34" charset="0"/>
              </a:rPr>
              <a:t>V</a:t>
            </a:r>
            <a:r>
              <a:rPr lang="sl-SI" sz="2400" dirty="0">
                <a:latin typeface="Arial" panose="020B0604020202020204" pitchFamily="34" charset="0"/>
              </a:rPr>
              <a:t>. TR </a:t>
            </a:r>
            <a:endParaRPr lang="sl-SI" sz="2400" dirty="0"/>
          </a:p>
        </p:txBody>
      </p:sp>
      <p:graphicFrame>
        <p:nvGraphicFramePr>
          <p:cNvPr id="8" name="Grafikon 7" descr="Graf Rasti osnovnih plač v obdobju 2015-2022 plačnih podskupin v V. TR  &#10;">
            <a:extLst>
              <a:ext uri="{FF2B5EF4-FFF2-40B4-BE49-F238E27FC236}">
                <a16:creationId xmlns:a16="http://schemas.microsoft.com/office/drawing/2014/main" id="{B41DAC97-E9A8-48C7-8F3E-4EF2133808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588364"/>
              </p:ext>
            </p:extLst>
          </p:nvPr>
        </p:nvGraphicFramePr>
        <p:xfrm>
          <a:off x="919162" y="1454943"/>
          <a:ext cx="7305675" cy="394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aslov 1">
            <a:extLst>
              <a:ext uri="{FF2B5EF4-FFF2-40B4-BE49-F238E27FC236}">
                <a16:creationId xmlns:a16="http://schemas.microsoft.com/office/drawing/2014/main" id="{BBE453DE-03DB-4FA8-BB2E-AFB9B5A666DA}"/>
              </a:ext>
            </a:extLst>
          </p:cNvPr>
          <p:cNvSpPr txBox="1">
            <a:spLocks/>
          </p:cNvSpPr>
          <p:nvPr/>
        </p:nvSpPr>
        <p:spPr>
          <a:xfrm>
            <a:off x="251520" y="5733256"/>
            <a:ext cx="8712968" cy="112474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Opomba:  Podatki za plačni podskupini E4* (prehod dela zaposlenih iz J2 in  J3 v E4 novembra 2021 ) in C3** (preglednica spodaj) niso reprezentativni-</a:t>
            </a:r>
          </a:p>
          <a:p>
            <a:pPr algn="l"/>
            <a:r>
              <a:rPr lang="sl-SI" sz="1000" u="sng" dirty="0">
                <a:latin typeface="Arial" panose="020B0604020202020204" pitchFamily="34" charset="0"/>
                <a:ea typeface="Times New Roman" panose="02020603050405020304" pitchFamily="18" charset="0"/>
              </a:rPr>
              <a:t>Če v C3 opazujemo zaposlene v </a:t>
            </a:r>
            <a:r>
              <a:rPr lang="sl-SI" sz="1000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sl-SI" sz="1000" u="sng" dirty="0">
                <a:latin typeface="Arial" panose="020B0604020202020204" pitchFamily="34" charset="0"/>
                <a:ea typeface="Times New Roman" panose="02020603050405020304" pitchFamily="18" charset="0"/>
              </a:rPr>
              <a:t>. in VI. TR, je razlika v povprečnem PR </a:t>
            </a:r>
            <a:r>
              <a:rPr lang="sl-SI" sz="10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6,3 PR </a:t>
            </a:r>
          </a:p>
          <a:p>
            <a:pPr algn="l"/>
            <a:r>
              <a:rPr lang="sl-SI" sz="1200" u="sng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sl-SI" sz="1200" u="sng" dirty="0"/>
          </a:p>
        </p:txBody>
      </p:sp>
      <p:pic>
        <p:nvPicPr>
          <p:cNvPr id="3" name="Slika 2" descr="Tabela s podatki za plačni podskupini E4.">
            <a:extLst>
              <a:ext uri="{FF2B5EF4-FFF2-40B4-BE49-F238E27FC236}">
                <a16:creationId xmlns:a16="http://schemas.microsoft.com/office/drawing/2014/main" id="{410A84BF-C0FA-4406-8784-F84A53165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6191497"/>
            <a:ext cx="5760720" cy="666503"/>
          </a:xfrm>
          <a:prstGeom prst="rect">
            <a:avLst/>
          </a:prstGeom>
        </p:spPr>
      </p:pic>
      <p:sp>
        <p:nvSpPr>
          <p:cNvPr id="9" name="Označba mesta številke diapozitiva 1">
            <a:extLst>
              <a:ext uri="{FF2B5EF4-FFF2-40B4-BE49-F238E27FC236}">
                <a16:creationId xmlns:a16="http://schemas.microsoft.com/office/drawing/2014/main" id="{C7FE0498-77CE-49E1-AEA8-6E7C56C6F499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8666112" y="6525344"/>
            <a:ext cx="442392" cy="34014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6F1F28-2F0E-4A44-A75D-10A6F223F85A}" type="slidenum">
              <a:rPr kumimoji="0" lang="sl-SI" altLang="sl-SI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l-SI" altLang="sl-SI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47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339752" y="188640"/>
            <a:ext cx="6317552" cy="723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Delež izplačil dodatkov in delovne uspešnosti v masi bruto plač (brez nadur in dežurstev) po plačnih podskupinah</a:t>
            </a: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mtClean="0"/>
              <a:pPr/>
              <a:t>17</a:t>
            </a:fld>
            <a:endParaRPr lang="sl-SI" altLang="sl-SI" dirty="0"/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6497960"/>
            <a:ext cx="8712968" cy="36004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Vir: </a:t>
            </a:r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ISPAP</a:t>
            </a:r>
          </a:p>
          <a:p>
            <a:pPr algn="l"/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Opomba: </a:t>
            </a:r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na prikazu ni plačne podskupine K01 – Strokovni delavci, ki se je uveljavila konec leta 2018</a:t>
            </a:r>
          </a:p>
          <a:p>
            <a:pPr algn="l"/>
            <a:endParaRPr lang="sl-SI" sz="1200" dirty="0"/>
          </a:p>
        </p:txBody>
      </p:sp>
      <p:pic>
        <p:nvPicPr>
          <p:cNvPr id="3" name="Slika 2" descr="Graf deleža izplačil dodatkov in delovne uspešnosti v masi bruto plač (brez nadur in dežurstev) po plačnih podskupinah.&#10;">
            <a:extLst>
              <a:ext uri="{FF2B5EF4-FFF2-40B4-BE49-F238E27FC236}">
                <a16:creationId xmlns:a16="http://schemas.microsoft.com/office/drawing/2014/main" id="{42499C7A-9098-4E45-8213-67232036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1208206"/>
            <a:ext cx="8420549" cy="528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27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46936" y="367531"/>
            <a:ext cx="6317552" cy="723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Porazdelitev prejemnikov top 5000 izplačil v zadnjem letu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po plačnih podskupinah</a:t>
            </a:r>
            <a:endParaRPr kumimoji="0" lang="sl-SI" sz="2000" b="1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mtClean="0"/>
              <a:pPr/>
              <a:t>18</a:t>
            </a:fld>
            <a:endParaRPr lang="sl-SI" altLang="sl-SI" dirty="0"/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6497960"/>
            <a:ext cx="8712968" cy="1714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Vir: </a:t>
            </a:r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ISPAP</a:t>
            </a:r>
          </a:p>
        </p:txBody>
      </p:sp>
      <p:pic>
        <p:nvPicPr>
          <p:cNvPr id="1027" name="Grafikon 1" descr="Graf najvišjih 5000 izplačil - število prejemnikov po plačnih podskupinah.">
            <a:extLst>
              <a:ext uri="{FF2B5EF4-FFF2-40B4-BE49-F238E27FC236}">
                <a16:creationId xmlns:a16="http://schemas.microsoft.com/office/drawing/2014/main" id="{8C50428C-8194-4F50-BA46-12FCC84AF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68450"/>
            <a:ext cx="7859216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jeZBesedilom 8">
            <a:extLst>
              <a:ext uri="{FF2B5EF4-FFF2-40B4-BE49-F238E27FC236}">
                <a16:creationId xmlns:a16="http://schemas.microsoft.com/office/drawing/2014/main" id="{B312C087-92E6-4165-9E45-2E116E44D2CA}"/>
              </a:ext>
            </a:extLst>
          </p:cNvPr>
          <p:cNvSpPr txBox="1"/>
          <p:nvPr/>
        </p:nvSpPr>
        <p:spPr>
          <a:xfrm>
            <a:off x="1331640" y="1118917"/>
            <a:ext cx="6984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Delež mase izplačil za top 5000 v masi bruto plač: 6,9 % - 5000 oseb</a:t>
            </a:r>
          </a:p>
        </p:txBody>
      </p:sp>
    </p:spTree>
    <p:extLst>
      <p:ext uri="{BB962C8B-B14F-4D97-AF65-F5344CB8AC3E}">
        <p14:creationId xmlns:p14="http://schemas.microsoft.com/office/powerpoint/2010/main" val="1804447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46936" y="367531"/>
            <a:ext cx="6317552" cy="723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Porazdelitev prejemnikov </a:t>
            </a: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povprečnega mes. </a:t>
            </a:r>
            <a:r>
              <a:rPr kumimoji="0" lang="sl-SI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bto</a:t>
            </a: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izplačila nad 6.000 eur v zadnjem letu </a:t>
            </a: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- po plačnih podskupinah</a:t>
            </a:r>
            <a:endParaRPr kumimoji="0" lang="sl-SI" sz="2000" b="1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mtClean="0"/>
              <a:pPr/>
              <a:t>19</a:t>
            </a:fld>
            <a:endParaRPr lang="sl-SI" altLang="sl-SI" dirty="0"/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6497960"/>
            <a:ext cx="8712968" cy="1714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Vir: </a:t>
            </a:r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ISPAP</a:t>
            </a:r>
          </a:p>
        </p:txBody>
      </p:sp>
      <p:pic>
        <p:nvPicPr>
          <p:cNvPr id="3074" name="Grafikon 3" descr="Najvišja izplačila - število prejemnikov po plačnih podskupinah.">
            <a:extLst>
              <a:ext uri="{FF2B5EF4-FFF2-40B4-BE49-F238E27FC236}">
                <a16:creationId xmlns:a16="http://schemas.microsoft.com/office/drawing/2014/main" id="{B4261C59-77C5-4963-A53A-F30ABB796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4803"/>
            <a:ext cx="7920881" cy="434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127D1AFD-DA94-4EC7-B46F-3935DAC72622}"/>
              </a:ext>
            </a:extLst>
          </p:cNvPr>
          <p:cNvSpPr txBox="1"/>
          <p:nvPr/>
        </p:nvSpPr>
        <p:spPr>
          <a:xfrm>
            <a:off x="1115616" y="1052736"/>
            <a:ext cx="72624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Delež mase izplačil za plače nad 6000 </a:t>
            </a:r>
            <a:r>
              <a:rPr lang="sl-S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bto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mesečno: 2,6 % - 1520 oseb</a:t>
            </a:r>
          </a:p>
        </p:txBody>
      </p:sp>
    </p:spTree>
    <p:extLst>
      <p:ext uri="{BB962C8B-B14F-4D97-AF65-F5344CB8AC3E}">
        <p14:creationId xmlns:p14="http://schemas.microsoft.com/office/powerpoint/2010/main" val="83211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555776" y="548680"/>
            <a:ext cx="6131024" cy="8561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PREGLED GIBANJA NA PODROČJU ZAPOSLENOSTI IN PLAČ V JS (VIRI)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99592" y="1916832"/>
            <a:ext cx="7129462" cy="381642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kariernega napredovanja javnih uslužbencev v JS (2019)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stanja, predstavljena na Svetu za sistem plač v JS (2022)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Informacija glede števila zaposlenih in plač v javnem sektorju v obdobju 2008 – 2022 (gradivo za sejo Vlade RS, 18.1.2023)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plač v javnem sektorju – letna poročila (2022, …)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Letna poročila o ocenjevanju delovne uspešnosti in napredovanju javnih uslužbencev (2021,…)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Študija OECD o Plačnem sistemu v slovenskem javnem sektorju (2011)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plačnega sistema javnega sektorja MJU (2015)</a:t>
            </a:r>
          </a:p>
          <a:p>
            <a:pPr algn="just" eaLnBrk="1" hangingPunct="1">
              <a:lnSpc>
                <a:spcPct val="80000"/>
              </a:lnSpc>
            </a:pPr>
            <a:r>
              <a:rPr lang="sl-SI" sz="1600" dirty="0"/>
              <a:t> 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2</a:t>
            </a:fld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0728"/>
            <a:ext cx="7886700" cy="4926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RAZMERJE</a:t>
            </a:r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MED VREDNOSTJO  65. PR IN MIN PLAČO</a:t>
            </a:r>
          </a:p>
        </p:txBody>
      </p:sp>
      <p:pic>
        <p:nvPicPr>
          <p:cNvPr id="1027" name="Grafikon 2" descr="Graf razmerja med vrednostjo 65. PR in minimalno plačo.">
            <a:extLst>
              <a:ext uri="{FF2B5EF4-FFF2-40B4-BE49-F238E27FC236}">
                <a16:creationId xmlns:a16="http://schemas.microsoft.com/office/drawing/2014/main" id="{6A545144-3856-4221-B42E-94DB80B58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56084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361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08720"/>
            <a:ext cx="7283152" cy="792088"/>
          </a:xfrm>
        </p:spPr>
        <p:txBody>
          <a:bodyPr/>
          <a:lstStyle/>
          <a:p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PREGLED DODATKOV IN PRAVIC 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IZVEN ZSPJS IN KPJS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6004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PREGLED DODATKOV IZVEN ZSPJS IN KPJS (gradivo)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LETNI DOPUST (različni kriteriji za letni dopust po dejavnostih), 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DODATEK ZA STALNOST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POKLICNO ZAVAROVANJE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DODATKI ZA DELOVNO USPEŠNOST, POVEČAN OBSEG DELA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latin typeface="Arial" panose="020B0604020202020204" pitchFamily="34" charset="0"/>
                <a:cs typeface="Times New Roman" panose="02020603050405020304" pitchFamily="18" charset="0"/>
              </a:rPr>
              <a:t>MERILA ZA NAPREDOVANJE, </a:t>
            </a:r>
            <a:endParaRPr lang="en-SI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7024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87824" y="324284"/>
            <a:ext cx="5256584" cy="723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Indeks rasti povprečne bruto plače po plačnih podskupinah v obdobju 2022/2018</a:t>
            </a:r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5877272"/>
            <a:ext cx="8280920" cy="96143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Vir: ISPAP, za leto 2022 so upoštevani podatki za mesece januar do oktober 2022</a:t>
            </a:r>
          </a:p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**Opomba: Pri pregledu in primerjavi podatkov po plačnih podskupinah je potrebno izpostaviti, da podatki za plačne podskupine J2 – Administrativni delavci in J3 – Ostali strokovno tehnični delavci ter E4 – Zdravstveni delavci in zdravstveni sodelavci niso povsem primerljivi z drugimi plačnimi skupinami oziroma z istimi plačnimi skupinami, ker je veliko število zaposlenih iz plačnih skupin J2 – Administrativni delavci in J3 – Ostali strokovno tehnični delavci konec leta 2021 prešlo na delovna mesta plačne podskupine E04 – Zdravstveni delavci in zdravstveni sodelavci </a:t>
            </a:r>
            <a:endParaRPr lang="sl-SI" sz="1000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z="1000" smtClean="0"/>
              <a:pPr/>
              <a:t>22</a:t>
            </a:fld>
            <a:endParaRPr lang="sl-SI" altLang="sl-SI" sz="1000"/>
          </a:p>
        </p:txBody>
      </p:sp>
      <p:pic>
        <p:nvPicPr>
          <p:cNvPr id="9" name="Slika 8" descr="Graf indeksa rasti povprečne bruto plače po plačnih podskupinah v obdobju 2022/2018.&#10;">
            <a:extLst>
              <a:ext uri="{FF2B5EF4-FFF2-40B4-BE49-F238E27FC236}">
                <a16:creationId xmlns:a16="http://schemas.microsoft.com/office/drawing/2014/main" id="{4ADF17D4-573C-477B-B89A-38645DF9E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00" y="1083080"/>
            <a:ext cx="8280920" cy="48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87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BC80D9-789C-4E48-A92E-587727A8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620688"/>
            <a:ext cx="5256584" cy="476250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           DODATEK ZA STALNOST</a:t>
            </a: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4B9B09A-DC53-4AED-8BB4-464188C3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23</a:t>
            </a:fld>
            <a:endParaRPr lang="sl-SI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74CAF9E-6B5F-4A65-A086-A1DE1B47F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5423"/>
              </p:ext>
            </p:extLst>
          </p:nvPr>
        </p:nvGraphicFramePr>
        <p:xfrm>
          <a:off x="611560" y="1484784"/>
          <a:ext cx="7548190" cy="4104463"/>
        </p:xfrm>
        <a:graphic>
          <a:graphicData uri="http://schemas.openxmlformats.org/drawingml/2006/table">
            <a:tbl>
              <a:tblPr firstRow="1"/>
              <a:tblGrid>
                <a:gridCol w="5795514">
                  <a:extLst>
                    <a:ext uri="{9D8B030D-6E8A-4147-A177-3AD203B41FA5}">
                      <a16:colId xmlns:a16="http://schemas.microsoft.com/office/drawing/2014/main" val="1999774730"/>
                    </a:ext>
                  </a:extLst>
                </a:gridCol>
                <a:gridCol w="1752676">
                  <a:extLst>
                    <a:ext uri="{9D8B030D-6E8A-4147-A177-3AD203B41FA5}">
                      <a16:colId xmlns:a16="http://schemas.microsoft.com/office/drawing/2014/main" val="2806588422"/>
                    </a:ext>
                  </a:extLst>
                </a:gridCol>
              </a:tblGrid>
              <a:tr h="586351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Plačna 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Dodatek za stalnost - Masa izplačil na letni ravni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6494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 – Ravnatelji, direktorji in tajniki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50.723 €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07508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– Uradniki v državni upravi, upravah pravosodnih organov in upravah lokalnih skupnosti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212.080 €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362021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 – Policisti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6.579.362 €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1358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 – Vojaki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4.638.667 €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18223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 – Uradniki finančne uprave (cariniki, finančni preiskovalci)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2.741.896 €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36334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C6 – Pravosodni policisti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535.776 €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434507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E3 – Medicinske sestre in babice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382149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I1 – Strokovni delavci (gasilci)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294.541 €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430539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J1 – Strokovni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70.188 €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81574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J2 – Administrativni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90998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J3 – Ostali strokovno tehnični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48.660 €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83673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Skupaj (nov 21 - okt 22)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15.183.498 €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265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716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BC80D9-789C-4E48-A92E-587727A8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39" y="620688"/>
            <a:ext cx="5554959" cy="56207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l-SI" sz="3700" b="1" dirty="0"/>
              <a:t>  </a:t>
            </a:r>
            <a:r>
              <a:rPr lang="sl-SI" sz="2400" b="1" dirty="0">
                <a:solidFill>
                  <a:srgbClr val="0070C0"/>
                </a:solidFill>
              </a:rPr>
              <a:t>POKLICNO ZAVAROVANJE (ODPZ)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6D1EC1CC-3B99-4C3E-973A-B195413B4720}"/>
              </a:ext>
            </a:extLst>
          </p:cNvPr>
          <p:cNvSpPr txBox="1"/>
          <p:nvPr/>
        </p:nvSpPr>
        <p:spPr>
          <a:xfrm>
            <a:off x="462373" y="1822206"/>
            <a:ext cx="82192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pl-PL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Podatki o znesku obračunanih prispevkov za obvezno dodatno pokojninsko zavarovanje (ODPZ)  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FCC8234-D39C-446B-9B29-238266AE2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99063"/>
              </p:ext>
            </p:extLst>
          </p:nvPr>
        </p:nvGraphicFramePr>
        <p:xfrm>
          <a:off x="467544" y="2204864"/>
          <a:ext cx="8219255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9091">
                  <a:extLst>
                    <a:ext uri="{9D8B030D-6E8A-4147-A177-3AD203B41FA5}">
                      <a16:colId xmlns:a16="http://schemas.microsoft.com/office/drawing/2014/main" val="3746149478"/>
                    </a:ext>
                  </a:extLst>
                </a:gridCol>
                <a:gridCol w="2110164">
                  <a:extLst>
                    <a:ext uri="{9D8B030D-6E8A-4147-A177-3AD203B41FA5}">
                      <a16:colId xmlns:a16="http://schemas.microsoft.com/office/drawing/2014/main" val="1946703586"/>
                    </a:ext>
                  </a:extLst>
                </a:gridCol>
              </a:tblGrid>
              <a:tr h="81319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Organi v državni upravi</a:t>
                      </a:r>
                    </a:p>
                  </a:txBody>
                  <a:tcPr marL="8275" marR="8275" marT="827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prispevek za poklicno zavarovanje 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152110"/>
                  </a:ext>
                </a:extLst>
              </a:tr>
              <a:tr h="748203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– Uradniki v državni upravi, upravah pravosodnih organov in upravah lokalnih skupnosti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1.511.092 €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010279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 – Policisti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15.473.783 €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240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 – Vojaki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15.672.807 €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822425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 – Uradniki finančne uprave (cariniki, finančni preiskovalci)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525.936 €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718440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l" fontAlgn="ctr"/>
                      <a:r>
                        <a:rPr lang="sl-SI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SKUPAJ (l. 2022)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33.183.619</a:t>
                      </a:r>
                      <a:r>
                        <a:rPr lang="sl-SI" sz="1000" b="1" u="none" strike="noStrike" dirty="0">
                          <a:effectLst/>
                        </a:rPr>
                        <a:t> </a:t>
                      </a:r>
                      <a:r>
                        <a:rPr lang="sl-SI" sz="1000" b="0" u="none" strike="noStrike" dirty="0">
                          <a:effectLst/>
                        </a:rPr>
                        <a:t>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223863"/>
                  </a:ext>
                </a:extLst>
              </a:tr>
            </a:tbl>
          </a:graphicData>
        </a:graphic>
      </p:graphicFrame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4B9B09A-DC53-4AED-8BB4-464188C3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37F94B08-F28E-4FBE-B30B-03C1E9D994E6}" type="slidenum">
              <a:rPr lang="sl-SI" smtClean="0"/>
              <a:pPr>
                <a:spcAft>
                  <a:spcPts val="600"/>
                </a:spcAft>
                <a:defRPr/>
              </a:pPr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5740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C998F-D570-4C66-A3DF-7FC445FE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548680"/>
            <a:ext cx="5698976" cy="562074"/>
          </a:xfrm>
        </p:spPr>
        <p:txBody>
          <a:bodyPr/>
          <a:lstStyle/>
          <a:p>
            <a:r>
              <a:rPr lang="sl-SI" sz="2200" b="1" dirty="0">
                <a:solidFill>
                  <a:srgbClr val="0070C0"/>
                </a:solidFill>
              </a:rPr>
              <a:t>UGOTOVITVE GLEDE NA CILJE 2008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2F63AF-9AC3-44F1-B1A7-63D06DEF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TRANSPARENTNOST PLAČNEGA SISTEMA</a:t>
            </a:r>
            <a:endParaRPr lang="sl-SI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RAST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MASE PLAČ: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poviševanje števila zaposlenih;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avtomatizmi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 v zvezi z napredovanji;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o poviševanju plač s posameznimi poklicnimi skupinami;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OBVODI ENOTNEGA PLAČNEGA SISTEMA: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s </a:t>
            </a:r>
            <a:r>
              <a:rPr lang="sl-SI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posam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. poklicnimi skupinami v mandatih preteklih vlad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vnašanje plačnih določb v področno zakonodajo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(torej izven normativnega okvirja plačnega sistema javnega sektorja)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URAVNILOVKA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vedno več PR pod min plačo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razmerje iz 1:10,5 (2008) v 1: 4,7 (2023) 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PORUŠENA PLAČNA RAZMERJA IZ 2008</a:t>
            </a:r>
          </a:p>
          <a:p>
            <a:pPr marL="0" indent="0"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l-SI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POTREBNE SISTEMSKE SPREMEMBE </a:t>
            </a:r>
          </a:p>
          <a:p>
            <a:pPr marL="0" indent="0" algn="ctr">
              <a:buNone/>
            </a:pPr>
            <a:r>
              <a:rPr lang="sl-SI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PONOVNO URAVNOTEŽENJE PORUŠENIH RAZMERIJ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B8FCF3-94F7-487B-86CA-5B2CF06A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92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6FCF61-BF77-4C91-81E5-0D1B682C8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731837"/>
            <a:ext cx="6131024" cy="490066"/>
          </a:xfrm>
        </p:spPr>
        <p:txBody>
          <a:bodyPr/>
          <a:lstStyle/>
          <a:p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ŠTEVILO ZAPOSLENIH 2015-2022</a:t>
            </a: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11B39B3-C27C-449D-957F-D80886BD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  <p:sp>
        <p:nvSpPr>
          <p:cNvPr id="12" name="Označba mesta vsebine 11">
            <a:extLst>
              <a:ext uri="{FF2B5EF4-FFF2-40B4-BE49-F238E27FC236}">
                <a16:creationId xmlns:a16="http://schemas.microsoft.com/office/drawing/2014/main" id="{C5736078-7329-459F-B6B6-16BCCDA6F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3" name="Slika 12" descr="Graf števila zaposlenih od 2015 do 2022.">
            <a:extLst>
              <a:ext uri="{FF2B5EF4-FFF2-40B4-BE49-F238E27FC236}">
                <a16:creationId xmlns:a16="http://schemas.microsoft.com/office/drawing/2014/main" id="{823DE5DE-9700-4C9C-AFE9-832D69DFD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07727"/>
            <a:ext cx="8188535" cy="4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5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 descr="&#10;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327939" y="124730"/>
            <a:ext cx="6317552" cy="723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Indeks rasti števila zaposlenih po plačnih podskupinah v obdobju 2022/2015</a:t>
            </a:r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5877272"/>
            <a:ext cx="8280920" cy="96143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Vir: ISPAP, za leto 2022 so upoštevani podatki za mesece januar do oktober 2022</a:t>
            </a:r>
          </a:p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** Opomba: Pri pregledu in primerjavi podatkov po plačnih podskupinah je potrebno izpostaviti, da podatki za plačne podskupine J2 – Administrativni delavci in J3 – Ostali strokovno tehnični delavci ter E4 – Zdravstveni delavci in zdravstveni sodelavci niso povsem primerljivi z drugimi plačnimi skupinami oziroma z istimi plačnimi skupinami, ker je veliko število zaposlenih iz plačnih skupin J2 – Administrativni delavci in J3 – Ostali strokovno tehnični delavci konec leta 2021 prešlo na delovna mesta plačne podskupine E04 – Zdravstveni delavci in zdravstveni sodelavci </a:t>
            </a:r>
            <a:endParaRPr lang="sl-SI" sz="1000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z="1000" smtClean="0"/>
              <a:pPr/>
              <a:t>4</a:t>
            </a:fld>
            <a:endParaRPr lang="sl-SI" altLang="sl-SI" sz="1000"/>
          </a:p>
        </p:txBody>
      </p:sp>
      <p:pic>
        <p:nvPicPr>
          <p:cNvPr id="4" name="Slika 3" descr="Graf Indeksa rasti števila zaposlenih po plačnih podskupinah v obdobju 2022/2015.">
            <a:extLst>
              <a:ext uri="{FF2B5EF4-FFF2-40B4-BE49-F238E27FC236}">
                <a16:creationId xmlns:a16="http://schemas.microsoft.com/office/drawing/2014/main" id="{6A035831-8C74-46D8-873A-7CAADF564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3" y="1025434"/>
            <a:ext cx="8707317" cy="485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5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PROJEKCIJA GIBANJA PREBIVALSTVA SLOVENIJE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Katere javne storitve bomo potrebovali???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pic>
        <p:nvPicPr>
          <p:cNvPr id="5" name="Picture 3" descr="Graf Projekcije gibanja prebivalstva Slovenije.">
            <a:extLst>
              <a:ext uri="{FF2B5EF4-FFF2-40B4-BE49-F238E27FC236}">
                <a16:creationId xmlns:a16="http://schemas.microsoft.com/office/drawing/2014/main" id="{C5228B0F-1421-42CB-934D-58FB6FA07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282" y="1772816"/>
            <a:ext cx="8143875" cy="4575175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518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2000" b="1" kern="1200" dirty="0">
                <a:solidFill>
                  <a:srgbClr val="3399FF"/>
                </a:solidFill>
                <a:latin typeface="Arial" charset="0"/>
                <a:ea typeface="+mn-ea"/>
                <a:cs typeface="Arial" charset="0"/>
              </a:rPr>
              <a:t>Projekcija števila učencev in oddelkov v OŠ do šolskega leta 2027/2028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pic>
        <p:nvPicPr>
          <p:cNvPr id="2053" name="Grafikon 2" descr="Graf projekcije števila učencev in oddelkov v OŠ do šolskega leta 2027/2028.">
            <a:extLst>
              <a:ext uri="{FF2B5EF4-FFF2-40B4-BE49-F238E27FC236}">
                <a16:creationId xmlns:a16="http://schemas.microsoft.com/office/drawing/2014/main" id="{1704C5F2-177F-4BD9-834A-C296306AC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8770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488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dejavnostih javnih storitev 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(OPQ)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UMAR, EUROSTAT)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  <p:graphicFrame>
        <p:nvGraphicFramePr>
          <p:cNvPr id="5" name="Chart 1" descr="Graf deleža zaposlenosti v dejavnostih javnih storitev (OPQ) v celotni zaposlenosti, 2021, v odstotkih.">
            <a:extLst>
              <a:ext uri="{FF2B5EF4-FFF2-40B4-BE49-F238E27FC236}">
                <a16:creationId xmlns:a16="http://schemas.microsoft.com/office/drawing/2014/main" id="{24B9A7E5-FACB-4B6C-840B-A922FFBA20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8492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961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627870"/>
            <a:ext cx="6563072" cy="850106"/>
          </a:xfrm>
        </p:spPr>
        <p:txBody>
          <a:bodyPr/>
          <a:lstStyle/>
          <a:p>
            <a:pPr algn="just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sektorju država v celotni zaposlenosti, izbrane države 2020,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OECD,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  <p:graphicFrame>
        <p:nvGraphicFramePr>
          <p:cNvPr id="5" name="Grafikon 4" descr="Graf deleža zaposlenosti v sektorju država v celotni zaposlenosti, izbrane države 2020, v odstotkih.">
            <a:extLst>
              <a:ext uri="{FF2B5EF4-FFF2-40B4-BE49-F238E27FC236}">
                <a16:creationId xmlns:a16="http://schemas.microsoft.com/office/drawing/2014/main" id="{7C63952D-82F9-45C5-8F8F-32EAE18598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9914823"/>
              </p:ext>
            </p:extLst>
          </p:nvPr>
        </p:nvGraphicFramePr>
        <p:xfrm>
          <a:off x="755576" y="1628800"/>
          <a:ext cx="76328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80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 izobraževanja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  <p:graphicFrame>
        <p:nvGraphicFramePr>
          <p:cNvPr id="6" name="Grafikon 5" descr="Graf deleža zaposlenosti v dejavnosti izobraževanja v celotni zaposlenosti, 2021, v odstotkih.">
            <a:extLst>
              <a:ext uri="{FF2B5EF4-FFF2-40B4-BE49-F238E27FC236}">
                <a16:creationId xmlns:a16="http://schemas.microsoft.com/office/drawing/2014/main" id="{6C77ABC8-39EC-4549-8E89-8B682AC4E7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2497374"/>
              </p:ext>
            </p:extLst>
          </p:nvPr>
        </p:nvGraphicFramePr>
        <p:xfrm>
          <a:off x="943198" y="1772816"/>
          <a:ext cx="744522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4731238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mar-tema1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A10305"/>
    </a:accent1>
    <a:accent2>
      <a:srgbClr val="D46565"/>
    </a:accent2>
    <a:accent3>
      <a:srgbClr val="A7AEB4"/>
    </a:accent3>
    <a:accent4>
      <a:srgbClr val="343D58"/>
    </a:accent4>
    <a:accent5>
      <a:srgbClr val="176F8B"/>
    </a:accent5>
    <a:accent6>
      <a:srgbClr val="98C576"/>
    </a:accent6>
    <a:hlink>
      <a:srgbClr val="668AB6"/>
    </a:hlink>
    <a:folHlink>
      <a:srgbClr val="321443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7778</TotalTime>
  <Words>1187</Words>
  <Application>Microsoft Office PowerPoint</Application>
  <PresentationFormat>Diaprojekcija na zaslonu (4:3)</PresentationFormat>
  <Paragraphs>169</Paragraphs>
  <Slides>25</Slides>
  <Notes>9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25</vt:i4>
      </vt:variant>
    </vt:vector>
  </HeadingPairs>
  <TitlesOfParts>
    <vt:vector size="31" baseType="lpstr">
      <vt:lpstr>Arial</vt:lpstr>
      <vt:lpstr>Calibri</vt:lpstr>
      <vt:lpstr>Myriad Pro</vt:lpstr>
      <vt:lpstr>Republika</vt:lpstr>
      <vt:lpstr>Wingdings</vt:lpstr>
      <vt:lpstr>MJU_ppt_Slo</vt:lpstr>
      <vt:lpstr>1</vt:lpstr>
      <vt:lpstr>PREGLED GIBANJA NA PODROČJU ZAPOSLENOSTI IN PLAČ V JS (VIRI)    </vt:lpstr>
      <vt:lpstr>ŠTEVILO ZAPOSLENIH 2015-2022</vt:lpstr>
      <vt:lpstr>Indeks rasti števila zaposlenih po plačnih podskupinah v obdobju 2022/2015</vt:lpstr>
      <vt:lpstr>PROJEKCIJA GIBANJA PREBIVALSTVA SLOVENIJE  Katere javne storitve bomo potrebovali???</vt:lpstr>
      <vt:lpstr>Projekcija števila učencev in oddelkov v OŠ do šolskega leta 2027/2028</vt:lpstr>
      <vt:lpstr>Delež zaposlenosti v dejavnostih javnih storitev  (OPQ) v celotni zaposlenosti, 2021, v % (vir: UMAR, EUROSTAT)</vt:lpstr>
      <vt:lpstr>Delež zaposlenosti v sektorju država v celotni zaposlenosti, izbrane države 2020, v % (vir: OECD, preračuni UMAR)</vt:lpstr>
      <vt:lpstr>Delež zaposlenosti v dejavnosti izobraževanja v celotni zaposlenosti, 2021, v % (vir: EUROSTAT, preračuni UMAR)</vt:lpstr>
      <vt:lpstr>Delež zaposlenosti v dejavnosti zdravstva v celotni zaposlenosti, 2021 (vir: EUROSTAT, preračuni UMAR)</vt:lpstr>
      <vt:lpstr>Delež zaposlenosti v dej. javne uprave in obv. soc. varnosti v celotni zaposlenosti, 2021, v % (vir: EUROSTAT, UMAR)</vt:lpstr>
      <vt:lpstr>Delež sredstev za zaposlene v BDP, 2021, v %  (vir: EUROSTAT, UMAR)</vt:lpstr>
      <vt:lpstr>RAST MASE PLAČ</vt:lpstr>
      <vt:lpstr>POVPREČNE BTO PLAČE – INDEKS RASTI</vt:lpstr>
      <vt:lpstr>15</vt:lpstr>
      <vt:lpstr>16</vt:lpstr>
      <vt:lpstr>Delež izplačil dodatkov in delovne uspešnosti v masi bruto plač (brez nadur in dežurstev) po plačnih podskupinah</vt:lpstr>
      <vt:lpstr>Porazdelitev prejemnikov top 5000 izplačil v zadnjem letu - po plačnih podskupinah</vt:lpstr>
      <vt:lpstr>Porazdelitev prejemnikov povprečnega mes. bto izplačila nad 6.000 eur v zadnjem letu - po plačnih podskupinah</vt:lpstr>
      <vt:lpstr>RAZMERJE MED VREDNOSTJO  65. PR IN MIN PLAČO</vt:lpstr>
      <vt:lpstr>PREGLED DODATKOV IN PRAVIC  IZVEN ZSPJS IN KPJS </vt:lpstr>
      <vt:lpstr>Indeks rasti povprečne bruto plače po plačnih podskupinah v obdobju 2022/2018</vt:lpstr>
      <vt:lpstr>           DODATEK ZA STALNOST</vt:lpstr>
      <vt:lpstr>  POKLICNO ZAVAROVANJE (ODPZ)</vt:lpstr>
      <vt:lpstr>UGOTOVITVE GLEDE NA CILJE 2008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409</cp:revision>
  <cp:lastPrinted>2023-01-23T09:43:43Z</cp:lastPrinted>
  <dcterms:created xsi:type="dcterms:W3CDTF">2016-06-02T12:01:46Z</dcterms:created>
  <dcterms:modified xsi:type="dcterms:W3CDTF">2023-02-13T08:48:17Z</dcterms:modified>
</cp:coreProperties>
</file>