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89" r:id="rId12"/>
    <p:sldId id="290" r:id="rId13"/>
    <p:sldId id="270" r:id="rId14"/>
    <p:sldId id="291" r:id="rId15"/>
    <p:sldId id="268" r:id="rId16"/>
    <p:sldId id="269" r:id="rId17"/>
    <p:sldId id="271" r:id="rId18"/>
    <p:sldId id="272" r:id="rId19"/>
    <p:sldId id="273" r:id="rId20"/>
    <p:sldId id="274" r:id="rId21"/>
    <p:sldId id="276" r:id="rId22"/>
    <p:sldId id="277" r:id="rId23"/>
    <p:sldId id="275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92" r:id="rId34"/>
    <p:sldId id="288" r:id="rId35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A6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21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59FDE1C-C406-ADD6-A2E0-88F43B859A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773F68AB-A777-D2A1-2028-6875701A2B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5B6BD7F2-2926-B146-7918-C2FFBE139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6D3-E077-4167-B156-57EF25E36F81}" type="datetimeFigureOut">
              <a:rPr lang="sl-SI" smtClean="0"/>
              <a:t>27. 11. 2024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26884BD0-B35D-A52E-728A-A77EFA08B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484A63AD-5303-1EFA-8B19-79032E893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A440-40BA-4814-8719-C98C0CFAAAD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07182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1B3806D-57BE-A41A-5173-0DD57B8BF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8C55FD06-A1BD-916B-517A-8EA0232491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34897481-A58B-2823-16AF-B1DBFBE61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6D3-E077-4167-B156-57EF25E36F81}" type="datetimeFigureOut">
              <a:rPr lang="sl-SI" smtClean="0"/>
              <a:t>27. 11. 2024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EC321657-21C7-6A35-49CC-64DC461A0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DB7A07C8-9B5A-82AE-1F1C-54F19103F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A440-40BA-4814-8719-C98C0CFAAAD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73181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D445AA0E-DB94-390E-DEE0-0AD898DAC3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72DBD198-FD79-79BC-1F46-E1B2FAC732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7FE973F4-7D57-D46F-3356-AB34DFB1D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6D3-E077-4167-B156-57EF25E36F81}" type="datetimeFigureOut">
              <a:rPr lang="sl-SI" smtClean="0"/>
              <a:t>27. 11. 2024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959B4327-E993-32D8-28BA-863C210ED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62E334E8-21A7-4B93-F0EE-C122A03C9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A440-40BA-4814-8719-C98C0CFAAAD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65991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8FAEAA7-AF4B-B707-9125-5A6342540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B0678BD-EB9F-B5FC-D8E4-C2BADEBC3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AF1407C6-59F6-504E-60DE-EC4E1C7BC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6D3-E077-4167-B156-57EF25E36F81}" type="datetimeFigureOut">
              <a:rPr lang="sl-SI" smtClean="0"/>
              <a:t>27. 11. 2024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882631E2-DFC2-C8A9-660D-37772C001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741CD314-CAD2-DEBD-9EF5-5A639A488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A440-40BA-4814-8719-C98C0CFAAAD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86476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2257A1E-DE2F-236C-949B-55D32C9AF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496DA540-DE61-C21F-BEDA-48F1D2C236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41EB2166-21C8-387F-1DAB-E5E68ADC4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6D3-E077-4167-B156-57EF25E36F81}" type="datetimeFigureOut">
              <a:rPr lang="sl-SI" smtClean="0"/>
              <a:t>27. 11. 2024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875B8427-2C0D-6693-B5BE-326A7014D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6F5E52BC-208A-5A10-AEE3-C4BE6EF48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A440-40BA-4814-8719-C98C0CFAAAD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77001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4D6260B-3E1C-52E7-7D9F-E6A4D226D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EB8822A-DAFA-5390-7781-A5D25F36C2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4875872D-22AB-510D-4FA3-30C9DBD898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7E8D35DB-42BB-D4C7-3120-0B90C425C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6D3-E077-4167-B156-57EF25E36F81}" type="datetimeFigureOut">
              <a:rPr lang="sl-SI" smtClean="0"/>
              <a:t>27. 11. 2024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6F2C9EA7-E830-E6A9-1832-0BA3D76C3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8A276AAA-6518-EA2E-E769-9763C2C96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A440-40BA-4814-8719-C98C0CFAAAD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13500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CBC4B2D-E58E-67E7-2595-87DBCF444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B0F8886A-A924-321C-5B75-195A806357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59D4D7DE-69B4-0530-D6D9-8FFE470830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6441071E-18B4-21A5-91C7-08014F5A04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275F2610-4D5E-E9AD-5A44-698C456BDE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5C8F8867-A5EA-93A3-8678-3B9064497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6D3-E077-4167-B156-57EF25E36F81}" type="datetimeFigureOut">
              <a:rPr lang="sl-SI" smtClean="0"/>
              <a:t>27. 11. 2024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6FF6D2DA-A86F-8F27-EC25-CA0EAE91C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D3CE1F4C-83C9-8CC9-7967-062F8CF1E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A440-40BA-4814-8719-C98C0CFAAAD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84312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EF6C70F-436C-EDE6-64D1-C5DB75D99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B01DA4CF-24D7-75D9-1409-7B380E99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6D3-E077-4167-B156-57EF25E36F81}" type="datetimeFigureOut">
              <a:rPr lang="sl-SI" smtClean="0"/>
              <a:t>27. 11. 2024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932064DB-B799-C2C4-EB46-C6730BDD5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FDF3E964-7AF0-9EE1-F9B2-0719A0597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A440-40BA-4814-8719-C98C0CFAAAD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61852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427BB470-551F-874A-27A7-AA09E2F03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6D3-E077-4167-B156-57EF25E36F81}" type="datetimeFigureOut">
              <a:rPr lang="sl-SI" smtClean="0"/>
              <a:t>27. 11. 2024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5E7CCD1D-AFD0-02D9-2683-16E022E36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180A5472-8DF2-2FE9-0B2F-6734EC2FB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A440-40BA-4814-8719-C98C0CFAAAD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21923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0B1D4ED-C095-E226-B306-690A54618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510FADF-5083-F4EC-D3CC-2D09218F9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9439554A-18FF-519B-AD29-DAC8836AA0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73D786F0-DD81-FA55-425F-DB5CF4137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6D3-E077-4167-B156-57EF25E36F81}" type="datetimeFigureOut">
              <a:rPr lang="sl-SI" smtClean="0"/>
              <a:t>27. 11. 2024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3501461C-61A9-96DC-F70E-A1C986E8A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B83E6C59-4A5F-B7B3-AE76-3AC28AE7C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A440-40BA-4814-8719-C98C0CFAAAD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24978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0D59571-33D2-D2AE-8ECC-D447A0364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BD92057D-61EC-5851-4372-DAD4D4BBB3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DD2D2972-4078-F083-7F41-1DBA43F4FF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12579141-43CC-7714-0AA8-7EEC65628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6D3-E077-4167-B156-57EF25E36F81}" type="datetimeFigureOut">
              <a:rPr lang="sl-SI" smtClean="0"/>
              <a:t>27. 11. 2024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0D9514C7-E368-F90A-1BD7-49FCB9037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C8DC3F18-9FEB-6F06-BC1E-45ABD57B3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A440-40BA-4814-8719-C98C0CFAAAD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3252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AA71EFBE-1F09-0295-B55F-A9203AEA5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1F66F6C3-7F26-A349-46AA-1BD9F1F580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80B4CA90-AE6B-3B16-E218-EF3CC58DF0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166D3-E077-4167-B156-57EF25E36F81}" type="datetimeFigureOut">
              <a:rPr lang="sl-SI" smtClean="0"/>
              <a:t>27. 11. 2024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E270BA3B-A406-CE3A-BDBB-7DB8F2D924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151FB197-3654-3228-AD79-5D8479B70C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0A440-40BA-4814-8719-C98C0CFAAAD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4605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1">
            <a:extLst>
              <a:ext uri="{FF2B5EF4-FFF2-40B4-BE49-F238E27FC236}">
                <a16:creationId xmlns:a16="http://schemas.microsoft.com/office/drawing/2014/main" id="{D6C08B77-8B83-7981-0F1E-F5448DA72E0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ctrTitle"/>
          </p:nvPr>
        </p:nvSpPr>
        <p:spPr>
          <a:xfrm>
            <a:off x="128016" y="1920239"/>
            <a:ext cx="11887200" cy="3780845"/>
          </a:xfrm>
          <a:solidFill>
            <a:srgbClr val="57A6AE"/>
          </a:solidFill>
        </p:spPr>
        <p:txBody>
          <a:bodyPr anchor="ctr">
            <a:normAutofit fontScale="90000"/>
          </a:bodyPr>
          <a:lstStyle/>
          <a:p>
            <a:br>
              <a:rPr lang="sl-SI" sz="3100" b="1" dirty="0">
                <a:solidFill>
                  <a:srgbClr val="57A6AE"/>
                </a:solidFill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3100" b="1" dirty="0">
                <a:solidFill>
                  <a:srgbClr val="57A6AE"/>
                </a:solidFill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3100" b="1" dirty="0">
                <a:solidFill>
                  <a:srgbClr val="57A6AE"/>
                </a:solidFill>
                <a:latin typeface="Tw Cen MT Condensed" panose="020B0606020104020203" pitchFamily="34" charset="-18"/>
                <a:cs typeface="Arial" panose="020B0604020202020204" pitchFamily="34" charset="0"/>
              </a:rPr>
            </a:br>
            <a:r>
              <a:rPr lang="sl-SI" sz="3100" b="1" dirty="0">
                <a:solidFill>
                  <a:schemeClr val="bg1"/>
                </a:solidFill>
                <a:latin typeface="Tw Cen MT Condensed" panose="020B0606020104020203" pitchFamily="34" charset="-18"/>
                <a:cs typeface="Arial" panose="020B0604020202020204" pitchFamily="34" charset="0"/>
              </a:rPr>
              <a:t>PREDSTAVITEV ZAKONA O SKUPNIH TEMELJIH SISTEMA PLAČ </a:t>
            </a:r>
            <a:br>
              <a:rPr lang="sl-SI" sz="3100" b="1" dirty="0">
                <a:solidFill>
                  <a:schemeClr val="bg1"/>
                </a:solidFill>
                <a:latin typeface="Tw Cen MT Condensed" panose="020B0606020104020203" pitchFamily="34" charset="-18"/>
                <a:cs typeface="Arial" panose="020B0604020202020204" pitchFamily="34" charset="0"/>
              </a:rPr>
            </a:br>
            <a:r>
              <a:rPr lang="sl-SI" sz="3100" b="1" dirty="0">
                <a:solidFill>
                  <a:schemeClr val="bg1"/>
                </a:solidFill>
                <a:latin typeface="Tw Cen MT Condensed" panose="020B0606020104020203" pitchFamily="34" charset="-18"/>
                <a:cs typeface="Arial" panose="020B0604020202020204" pitchFamily="34" charset="0"/>
              </a:rPr>
              <a:t>V JAVNEM SEKTORJU (ZSTSPJS)</a:t>
            </a:r>
            <a:br>
              <a:rPr lang="sl-SI" sz="3100" b="1" dirty="0">
                <a:solidFill>
                  <a:schemeClr val="bg1"/>
                </a:solidFill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solidFill>
                  <a:schemeClr val="bg1"/>
                </a:solidFill>
                <a:latin typeface="Tw Cen MT Condensed" panose="020B0606020104020203" pitchFamily="34" charset="-18"/>
                <a:cs typeface="Arial" panose="020B0604020202020204" pitchFamily="34" charset="0"/>
              </a:rPr>
            </a:br>
            <a:r>
              <a:rPr lang="sl-SI" sz="2700" dirty="0">
                <a:solidFill>
                  <a:schemeClr val="bg1"/>
                </a:solidFill>
                <a:latin typeface="Tw Cen MT Condensed" panose="020B0606020104020203" pitchFamily="34" charset="-18"/>
                <a:ea typeface="+mn-ea"/>
                <a:cs typeface="Arial" panose="020B0604020202020204" pitchFamily="34" charset="0"/>
              </a:rPr>
              <a:t>mag. Katja Knez</a:t>
            </a:r>
            <a:br>
              <a:rPr lang="sl-SI" sz="4800" dirty="0">
                <a:latin typeface="Republika" panose="02000506040000020004" pitchFamily="2" charset="-18"/>
              </a:rPr>
            </a:br>
            <a:br>
              <a:rPr lang="sl-SI" sz="4800" dirty="0">
                <a:latin typeface="Republika" panose="02000506040000020004" pitchFamily="2" charset="-18"/>
              </a:rPr>
            </a:br>
            <a:br>
              <a:rPr lang="sl-SI" sz="4800" dirty="0">
                <a:latin typeface="Republika" panose="02000506040000020004" pitchFamily="2" charset="-18"/>
              </a:rPr>
            </a:br>
            <a:br>
              <a:rPr lang="sl-SI" sz="1800" dirty="0">
                <a:effectLst/>
                <a:latin typeface="Republika" panose="02000506040000020004" pitchFamily="2" charset="-18"/>
                <a:ea typeface="Times New Roman" panose="02020603050405020304" pitchFamily="18" charset="0"/>
              </a:rPr>
            </a:br>
            <a:endParaRPr lang="sl-SI" sz="1300" dirty="0">
              <a:latin typeface="Republika" panose="02000506040000020004" pitchFamily="2" charset="-18"/>
            </a:endParaRPr>
          </a:p>
        </p:txBody>
      </p:sp>
      <p:pic>
        <p:nvPicPr>
          <p:cNvPr id="14" name="Slika 13">
            <a:extLst>
              <a:ext uri="{FF2B5EF4-FFF2-40B4-BE49-F238E27FC236}">
                <a16:creationId xmlns:a16="http://schemas.microsoft.com/office/drawing/2014/main" id="{D8C7CF0A-C79C-7C3A-4501-B3EC521EDD9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5" y="57151"/>
            <a:ext cx="12054460" cy="1399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2300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DOLOČITEV OSNOVNE PLAČE – DM V ISTEM ALI NIŽJEM TR</a:t>
            </a: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Omejitev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JU se ne more uvrstiti višje od PR DM/naziva 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Izjema PR pridobljeni s prevedbo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– 97. člen ZSTSPJS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Arial" panose="020B0604020202020204" pitchFamily="34" charset="0"/>
              <a:buChar char="•"/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če gre za delovno mesto v istem ali nižjem tarifnem razredu in isti plačni podskupini ali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Arial" panose="020B0604020202020204" pitchFamily="34" charset="0"/>
              <a:buChar char="•"/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če gre za DM v istem ali nižjem tarifnem razredu in drugi plačni podskupini, ki pa je istovrstno oziroma sorodno prejšnjemu DM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§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Primer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podsekretar v končnem PR s prevedbo pridobi 14 PR napredovanj 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prenos 14 PR na DM sekretarja in preseže končni PR DM</a:t>
            </a:r>
          </a:p>
          <a:p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79C365D7-B313-D92C-FAA3-EA62D79E028D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651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DOLOČITEV OSNOVNE PLAČE – PRENOS PR V VIŠJI TR</a:t>
            </a: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Novost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Prenos PR napredovanj, kadar se javni uslužbenec z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DM VII/2. TR premesti na DM VIII. TR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PDI ali specializacija v zdravstvu 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oziroma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druga specializacija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, opravljena po programih, za katere je pogoj zaključena visokošolska univerzitetna izobrazba (prejšnja) ali magistrski študij (2. bolonjska stopnja), s katero se ne pridobi višje ravni izobrazbe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za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DM asistentov, bibliotekarjev in visokošolskih učiteljev lektorjev 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v visokem šolstvu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13CC0456-2CA3-B576-5BB3-5334B51674B6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3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DOLOČITEV OSNOVNE PLAČE – VIŠJI TR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Premestitev/sklenitev PZ za DM v višjem TR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+1PR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, č</a:t>
            </a:r>
            <a:r>
              <a:rPr lang="x-none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e bi bil 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JU </a:t>
            </a:r>
            <a:r>
              <a:rPr lang="x-none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uvrščen v nižji ali isti 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PR (18. člen ZSTSPJS)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endParaRPr lang="sl-SI" sz="24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§"/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Primer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JU na DM Finančnik VI od 10. do 20. PR, uvrstitev v 18. PR, se na DM Poslovni sekretar VII/1 od 13. do 23. PR, uvrsti v 19. PR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None/>
            </a:pPr>
            <a:endParaRPr lang="sl-SI" sz="24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Omejitev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JU se ne more uvrstiti v višji PR, kot je končni PR DM/naziva</a:t>
            </a:r>
          </a:p>
          <a:p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77FE139B-A20E-BBC1-15CD-984A14D2E9D9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593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nb-NO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DOLOČITEV OSNOVNE PLAČE – NAPREDOVANJE V NAZIV</a:t>
            </a:r>
            <a:br>
              <a:rPr lang="nb-NO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285750" indent="-285750" algn="just">
              <a:lnSpc>
                <a:spcPct val="120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Prenos že doseženih napredovanj v nov naziv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, doseženi PR pred napredovanjem v naziv/višji naziv se poveča </a:t>
            </a: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za največ 3 PR 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– 20. člen ZSTSPJS</a:t>
            </a:r>
          </a:p>
          <a:p>
            <a:pPr marL="285750" indent="-28575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0F7F8B"/>
              </a:buClr>
              <a:buFont typeface="Wingdings" panose="05000000000000000000" pitchFamily="2" charset="2"/>
              <a:buChar char="§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</a:t>
            </a: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Primer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:  Učitelj svetnik: 2 PR napredovanj v nazivu, prenese  napredovanja v naziv višji svetnik</a:t>
            </a:r>
          </a:p>
          <a:p>
            <a:pPr marL="0" indent="0" algn="just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  <a:buClr>
                <a:srgbClr val="0F7F8B"/>
              </a:buClr>
              <a:buNone/>
            </a:pPr>
            <a:endParaRPr lang="sl-SI" sz="96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Omejitev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: JU se ne sme uvrstiti višje kot je končni PR DM/naziva</a:t>
            </a:r>
          </a:p>
          <a:p>
            <a:pPr marL="0" indent="0" algn="just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  <a:buClr>
                <a:srgbClr val="0F7F8B"/>
              </a:buClr>
              <a:buNone/>
            </a:pPr>
            <a:endParaRPr lang="sl-SI" sz="96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0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Izjema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(97. člen ZSTSPJS): PR pridobljeni s prevedbo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§"/>
            </a:pP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Primer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: Učitelj svetnik, ki s prevedbo dobi 7 PR v nazivu, ob napredovanju v naziv višji svetnik prenese 7 PR v naziv višjega svetnika in preseže končni PR DM</a:t>
            </a:r>
          </a:p>
          <a:p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83D2C351-189D-1471-56B8-9BBA02D1584D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16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PREKINITEV DR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ts val="1200"/>
              </a:lnSpc>
              <a:buNone/>
            </a:pPr>
            <a:endParaRPr lang="sl-SI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šteje se, kot da se DR nadaljuje brez prekinitve 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– 21. člen ZSTSPJS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Font typeface="Arial" panose="020B0604020202020204" pitchFamily="34" charset="0"/>
              <a:buChar char="•"/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Po prekinitvi zasede DM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v istem ali nižjem TR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prenos doseženih PR pred prekinitvijo (17. člen ZSTSPJS)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Font typeface="Arial" panose="020B0604020202020204" pitchFamily="34" charset="0"/>
              <a:buChar char="•"/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Po prekinitvi zasede DM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v višjem TR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+1 PR, če bi imel nižji PR, kot ga je dosegel pred prekinitvijo (18. člen ZSTSPJS)</a:t>
            </a: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1BE01B14-953E-4CDD-874F-256C03AEF27B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824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DOLOČITEV VIŠJE OSNOVNE PLAČE – 22. ČLEN ZSTSPJS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2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Višja uvrstitev: Ob zaposlitvi: največ 10 PR od izhodišča DM/naziva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200" dirty="0">
                <a:latin typeface="Tw Cen MT Condensed" panose="020B0606020104020203" pitchFamily="34" charset="-18"/>
                <a:cs typeface="Arial" panose="020B0604020202020204" pitchFamily="34" charset="0"/>
              </a:rPr>
              <a:t>Toliko delovne dobe na primerljivih DM, kot bi jo rabil za napredovanje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200" dirty="0">
                <a:latin typeface="Tw Cen MT Condensed" panose="020B0606020104020203" pitchFamily="34" charset="-18"/>
                <a:cs typeface="Arial" panose="020B0604020202020204" pitchFamily="34" charset="0"/>
              </a:rPr>
              <a:t>Posebna znanja, kompetence, drugi utemeljeni razlogi (npr. deficitarnost)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200" dirty="0">
                <a:latin typeface="Tw Cen MT Condensed" panose="020B0606020104020203" pitchFamily="34" charset="-18"/>
                <a:cs typeface="Arial" panose="020B0604020202020204" pitchFamily="34" charset="0"/>
              </a:rPr>
              <a:t>Finančna sredstva v okviru stroškov dela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None/>
            </a:pPr>
            <a:endParaRPr lang="sl-SI" sz="22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</p:txBody>
      </p:sp>
      <p:pic>
        <p:nvPicPr>
          <p:cNvPr id="10" name="Slika 9">
            <a:extLst>
              <a:ext uri="{FF2B5EF4-FFF2-40B4-BE49-F238E27FC236}">
                <a16:creationId xmlns:a16="http://schemas.microsoft.com/office/drawing/2014/main" id="{D11FBC95-BFC2-1D4E-2535-3A773542663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1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11140" y="3835320"/>
            <a:ext cx="2916919" cy="2350415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4" name="Slika 3">
            <a:extLst>
              <a:ext uri="{FF2B5EF4-FFF2-40B4-BE49-F238E27FC236}">
                <a16:creationId xmlns:a16="http://schemas.microsoft.com/office/drawing/2014/main" id="{27E9175A-A0F5-519D-B58D-E11BE28F256E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5B0F2629-279B-B94A-4483-E1DC2EC7CF18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36522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2036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DOLOČITEV VIŠJE OSNOVNE PLAČE – 22. ČLEN ZSTSPJS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Višja uvrstitev: zaposlitev, premestitev, med trajanjem PZ do 5 PR</a:t>
            </a:r>
            <a:endParaRPr lang="sl-SI" sz="24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Posebna znanja, kompetence, drugi utemeljeni razlogi (npr. deficitarnost)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Finančna sredstva v okviru stroškov dela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Soglasje</a:t>
            </a:r>
            <a:endParaRPr lang="sl-SI" dirty="0"/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D27DFDE7-D138-AC30-9172-42A9D9D74073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8521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DOLOČITEV VIŠJE OSNOVNE PLAČE – 22. ČLEN ZSTSPJS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Višja uvrstitev: zaposlitev, premestitev, med trajanjem PZ od 6 PR do 10 PR</a:t>
            </a:r>
          </a:p>
          <a:p>
            <a:pPr marL="285750" indent="-285750" algn="just">
              <a:lnSpc>
                <a:spcPct val="97000"/>
              </a:lnSpc>
              <a:spcBef>
                <a:spcPts val="0"/>
              </a:spcBef>
              <a:buClr>
                <a:srgbClr val="0F7F8B"/>
              </a:buClr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Posebna znanja, kompetence, drugi utemeljeni razlogi (npr. deficitarnost)</a:t>
            </a:r>
          </a:p>
          <a:p>
            <a:pPr marL="285750" indent="-285750" algn="just">
              <a:lnSpc>
                <a:spcPct val="97000"/>
              </a:lnSpc>
              <a:spcBef>
                <a:spcPts val="0"/>
              </a:spcBef>
              <a:buClr>
                <a:srgbClr val="0F7F8B"/>
              </a:buClr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Finančna sredstva v okviru stroškov dela</a:t>
            </a:r>
          </a:p>
          <a:p>
            <a:pPr marL="285750" indent="-285750" algn="just">
              <a:lnSpc>
                <a:spcPct val="97000"/>
              </a:lnSpc>
              <a:spcBef>
                <a:spcPts val="0"/>
              </a:spcBef>
              <a:buClr>
                <a:srgbClr val="0F7F8B"/>
              </a:buClr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Soglasje </a:t>
            </a:r>
          </a:p>
          <a:p>
            <a:pPr marL="285750" indent="-285750" algn="just">
              <a:lnSpc>
                <a:spcPct val="97000"/>
              </a:lnSpc>
              <a:spcBef>
                <a:spcPts val="0"/>
              </a:spcBef>
              <a:buClr>
                <a:srgbClr val="0F7F8B"/>
              </a:buClr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vsaj tretjino let delovne dobe na primerljivih DM, kot bi jo potreboval za napredovanje</a:t>
            </a:r>
          </a:p>
          <a:p>
            <a:pPr algn="just">
              <a:lnSpc>
                <a:spcPts val="1200"/>
              </a:lnSpc>
              <a:buClr>
                <a:srgbClr val="7030A0"/>
              </a:buClr>
            </a:pPr>
            <a:endParaRPr lang="sl-SI" sz="24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2300" u="sng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</p:txBody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id="{6A05CFD5-8062-5219-1A01-BF7489B29F7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584246" y="3815981"/>
            <a:ext cx="4657748" cy="2329314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4" name="Slika 3">
            <a:extLst>
              <a:ext uri="{FF2B5EF4-FFF2-40B4-BE49-F238E27FC236}">
                <a16:creationId xmlns:a16="http://schemas.microsoft.com/office/drawing/2014/main" id="{F52BB3CF-2E0F-6764-3D0E-BE74232D337B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9279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DOLOČITEV VIŠJE OSNOVNE PLAČE – 22. ČLEN ZSTSPJS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300" dirty="0">
                <a:latin typeface="Tw Cen MT Condensed" panose="020B0606020104020203" pitchFamily="34" charset="-18"/>
                <a:cs typeface="Arial" panose="020B0604020202020204" pitchFamily="34" charset="0"/>
              </a:rPr>
              <a:t>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KVOTA za višjo uvrstitev s soglasjem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10% JU, zaposlenih v plačni podskupini, ne več kot 10% zaposlenih pri  PU 1. januarja v tekočem letu (največ 30% JU je lahko novo zaposlenih)</a:t>
            </a:r>
          </a:p>
          <a:p>
            <a:pPr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 brez soglasja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se štejejo za napredovanje in se prenašajo na drugo DM</a:t>
            </a:r>
          </a:p>
          <a:p>
            <a:pPr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 s soglasjem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se ne štejejo za napredovanje, se pa prenašajo znotraj istega DD ali istega organa pri delodajalcu RS, če gre za sorodno DM v isti ali drugi plačni podskupini in v istem/nižjem TR</a:t>
            </a: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C981A36C-C415-4025-783F-FA82879B03FC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4254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NAPREDOVANJE V VIŠJI PR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8168"/>
            <a:ext cx="10515600" cy="458879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6000" u="sng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Pogoj za napredovanje</a:t>
            </a: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: izpolnitev časovnega obdobja za napredovanje (šteje se od izhodiščnega PR DM), </a:t>
            </a: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None/>
            </a:pPr>
            <a:endParaRPr lang="sl-SI" sz="96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None/>
            </a:pPr>
            <a:endParaRPr lang="sl-SI" sz="96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endParaRPr lang="sl-SI" sz="96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endParaRPr lang="sl-SI" sz="96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None/>
            </a:pPr>
            <a:endParaRPr lang="sl-SI" sz="96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endParaRPr lang="sl-SI" sz="8800" u="sng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Ukinitev ocenjevanja:</a:t>
            </a: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 izjema državni organi, uprave lokalne skupnosti: nazivi in letni dopust</a:t>
            </a:r>
          </a:p>
          <a:p>
            <a:pPr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Časovno obdobje za napredovanje</a:t>
            </a: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: 1. zaposlitev, zadnje napredovanje, prekinitev (višji TR, prekinitev DR daljša od 90 dni)</a:t>
            </a: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Napredovanje</a:t>
            </a: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: 2 x letno: 1. junij in 1. december (praviloma za 1 PR)</a:t>
            </a: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FBC48E06-1E58-9F81-C836-488B6AAA9E1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018847" y="2302025"/>
            <a:ext cx="6574055" cy="2253950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4" name="Slika 3">
            <a:extLst>
              <a:ext uri="{FF2B5EF4-FFF2-40B4-BE49-F238E27FC236}">
                <a16:creationId xmlns:a16="http://schemas.microsoft.com/office/drawing/2014/main" id="{3FDB10C6-576E-560F-75E1-94115C064B3F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60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PREHOD V NOV PLAČNI SISTEM</a:t>
            </a: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291E9538-E798-A5B6-341A-D03090CF76CD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54820"/>
            <a:ext cx="12192000" cy="712705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348E0AB1-391A-D66A-6DA4-B31C02CAAC1D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64345"/>
            <a:ext cx="12192000" cy="712705"/>
          </a:xfrm>
          <a:prstGeom prst="rect">
            <a:avLst/>
          </a:prstGeom>
        </p:spPr>
      </p:pic>
      <p:sp>
        <p:nvSpPr>
          <p:cNvPr id="7" name="Označba mesta vsebine 6">
            <a:extLst>
              <a:ext uri="{FF2B5EF4-FFF2-40B4-BE49-F238E27FC236}">
                <a16:creationId xmlns:a16="http://schemas.microsoft.com/office/drawing/2014/main" id="{D49BAF2C-3668-A33C-CA4B-2D075803B0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ZSTSPJS</a:t>
            </a:r>
            <a:r>
              <a:rPr lang="sl-SI" sz="2600" dirty="0">
                <a:latin typeface="Tw Cen MT Condensed" panose="020B0606020104020203" pitchFamily="34" charset="-18"/>
                <a:cs typeface="Arial" panose="020B0604020202020204" pitchFamily="34" charset="0"/>
              </a:rPr>
              <a:t> (objava v Uradnem listu RS,  št. 95/24 dne 8. 11. 2024, začetek veljavnosti: 23. 11. 2024, uporaba: </a:t>
            </a:r>
            <a:r>
              <a:rPr lang="sl-SI" sz="2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1. 1. 2025</a:t>
            </a:r>
            <a:r>
              <a:rPr lang="sl-SI" sz="2600" dirty="0">
                <a:latin typeface="Tw Cen MT Condensed" panose="020B0606020104020203" pitchFamily="34" charset="-18"/>
                <a:cs typeface="Arial" panose="020B0604020202020204" pitchFamily="34" charset="0"/>
              </a:rPr>
              <a:t>, do takrat se uporablja ZSPJS)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600" dirty="0">
                <a:latin typeface="Tw Cen MT Condensed" panose="020B0606020104020203" pitchFamily="34" charset="-18"/>
                <a:cs typeface="Arial" panose="020B0604020202020204" pitchFamily="34" charset="0"/>
              </a:rPr>
              <a:t> Podzakonski predpisi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600" dirty="0">
                <a:latin typeface="Tw Cen MT Condensed" panose="020B0606020104020203" pitchFamily="34" charset="-18"/>
                <a:cs typeface="Arial" panose="020B0604020202020204" pitchFamily="34" charset="0"/>
              </a:rPr>
              <a:t> Kolektivna pogodba za javni sektor (objava v Uradnem listu RS, št. 99/24, dne 25. 11. 2024)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600" dirty="0">
                <a:latin typeface="Tw Cen MT Condensed" panose="020B0606020104020203" pitchFamily="34" charset="-18"/>
                <a:cs typeface="Arial" panose="020B0604020202020204" pitchFamily="34" charset="0"/>
              </a:rPr>
              <a:t>Kolektivne pogodbe dejavnosti in poklicev, uredbe (objava v Uradnem listu RS, št. 99/24, dne 25. 11. </a:t>
            </a:r>
            <a:r>
              <a:rPr lang="sl-SI" sz="2600">
                <a:latin typeface="Tw Cen MT Condensed" panose="020B0606020104020203" pitchFamily="34" charset="-18"/>
                <a:cs typeface="Arial" panose="020B0604020202020204" pitchFamily="34" charset="0"/>
              </a:rPr>
              <a:t>2024) </a:t>
            </a:r>
            <a:r>
              <a:rPr lang="sl-SI" sz="2600" dirty="0">
                <a:latin typeface="Tw Cen MT Condensed" panose="020B0606020104020203" pitchFamily="34" charset="-18"/>
                <a:cs typeface="Arial" panose="020B0604020202020204" pitchFamily="34" charset="0"/>
              </a:rPr>
              <a:t>in drugi akti za uvrščanje </a:t>
            </a:r>
            <a:r>
              <a:rPr lang="sl-SI" sz="2600" dirty="0">
                <a:sym typeface="Symbol" panose="05050102010706020507" pitchFamily="18" charset="2"/>
              </a:rPr>
              <a:t></a:t>
            </a:r>
            <a:r>
              <a:rPr lang="sl-SI" sz="2600" dirty="0">
                <a:latin typeface="Tw Cen MT Condensed" panose="020B0606020104020203" pitchFamily="34" charset="-18"/>
                <a:cs typeface="Arial" panose="020B0604020202020204" pitchFamily="34" charset="0"/>
              </a:rPr>
              <a:t> </a:t>
            </a:r>
            <a:r>
              <a:rPr lang="sl-SI" sz="2600" u="sng" dirty="0">
                <a:solidFill>
                  <a:srgbClr val="57A6AE"/>
                </a:solidFill>
                <a:latin typeface="Tw Cen MT Condensed" panose="020B0606020104020203" pitchFamily="34" charset="-18"/>
                <a:cs typeface="Arial" panose="020B0604020202020204" pitchFamily="34" charset="0"/>
              </a:rPr>
              <a:t>prevedba PR DM in nazivov</a:t>
            </a:r>
            <a:r>
              <a:rPr lang="sl-SI" sz="2600" dirty="0">
                <a:solidFill>
                  <a:srgbClr val="57A6AE"/>
                </a:solidFill>
                <a:latin typeface="Tw Cen MT Condensed" panose="020B0606020104020203" pitchFamily="34" charset="-18"/>
                <a:cs typeface="Arial" panose="020B0604020202020204" pitchFamily="34" charset="0"/>
              </a:rPr>
              <a:t> </a:t>
            </a:r>
            <a:r>
              <a:rPr lang="sl-SI" sz="2600" dirty="0">
                <a:latin typeface="Tw Cen MT Condensed" panose="020B0606020104020203" pitchFamily="34" charset="-18"/>
                <a:cs typeface="Arial" panose="020B0604020202020204" pitchFamily="34" charset="0"/>
              </a:rPr>
              <a:t>(ukinitev PS </a:t>
            </a:r>
            <a:r>
              <a:rPr lang="sl-SI" sz="2600">
                <a:latin typeface="Tw Cen MT Condensed" panose="020B0606020104020203" pitchFamily="34" charset="-18"/>
                <a:cs typeface="Arial" panose="020B0604020202020204" pitchFamily="34" charset="0"/>
              </a:rPr>
              <a:t>J)</a:t>
            </a:r>
            <a:endParaRPr lang="sl-SI" sz="26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600" dirty="0">
                <a:latin typeface="Tw Cen MT Condensed" panose="020B0606020104020203" pitchFamily="34" charset="-18"/>
                <a:cs typeface="Arial" panose="020B0604020202020204" pitchFamily="34" charset="0"/>
              </a:rPr>
              <a:t>Akti o sistemizaciji delovnih mest in nazivov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600" dirty="0">
                <a:latin typeface="Tw Cen MT Condensed" panose="020B0606020104020203" pitchFamily="34" charset="-18"/>
                <a:cs typeface="Arial" panose="020B0604020202020204" pitchFamily="34" charset="0"/>
              </a:rPr>
              <a:t> Nove pogodbe o zaposlitvi oziroma aneksi </a:t>
            </a:r>
            <a:r>
              <a:rPr lang="sl-SI" sz="2600" dirty="0">
                <a:sym typeface="Symbol" panose="05050102010706020507" pitchFamily="18" charset="2"/>
              </a:rPr>
              <a:t> </a:t>
            </a:r>
            <a:r>
              <a:rPr lang="sl-SI" sz="2600" u="sng" dirty="0">
                <a:solidFill>
                  <a:srgbClr val="57A6AE"/>
                </a:solidFill>
                <a:latin typeface="Tw Cen MT Condensed" panose="020B0606020104020203" pitchFamily="34" charset="-18"/>
                <a:cs typeface="Arial" panose="020B0604020202020204" pitchFamily="34" charset="0"/>
              </a:rPr>
              <a:t>prevedba PR JU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5247566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POSPEŠENO NAPREDOVANJE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u="sng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Pospešeno napredovanje – Opravljanje dela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bistveno nad pričakovanji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pri večini kriterijev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napredovanje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za 2 PR</a:t>
            </a:r>
            <a:endParaRPr lang="sl-SI" sz="24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Sklep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– obrazložitev izpolnjevanja pogojev za pospešeno napredovanje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Kvota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10% JU, zaposlenih pri posameznem uporabniku proračuna 1. januarja v letu napredovanja</a:t>
            </a:r>
          </a:p>
          <a:p>
            <a:pPr algn="just">
              <a:lnSpc>
                <a:spcPts val="1200"/>
              </a:lnSpc>
              <a:buClr>
                <a:srgbClr val="7030A0"/>
              </a:buClr>
            </a:pPr>
            <a:endParaRPr lang="sl-SI" sz="96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88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2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EB0BE2AA-129A-EA87-B601-813242F09370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36522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3113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ZADRŽANO NAPREDOVANJE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u="sng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Zadržano napredovanje – opravljanje dela </a:t>
            </a: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bistveno pod pričakovanji 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pri večini kriterijev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podaljšanje časovnega obdobja za napredovanje za </a:t>
            </a: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1 leto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(primer: 1. PR namesto 2 leti 3 leta)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le 1x 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v časovnem obdobju za napredovanje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Izda se </a:t>
            </a: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sklep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(obrazložitev utemeljenih razlogov)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Pravno varstvo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: preizkus utemeljenosti zadržanja (komisija – potrdi/razveljavi zadržanje), možnost sodnega varstva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KVOTA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: 5% zaposlenih pri posameznem proračunskem uporabniku 1. januarja v letu napredovanja</a:t>
            </a: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r>
              <a:rPr lang="sl-SI" sz="2300" dirty="0">
                <a:latin typeface="Tw Cen MT Condensed" panose="020B0606020104020203" pitchFamily="34" charset="-18"/>
                <a:cs typeface="Arial" panose="020B0604020202020204" pitchFamily="34" charset="0"/>
              </a:rPr>
              <a:t> </a:t>
            </a:r>
            <a:endParaRPr lang="sl-SI" sz="22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63A6F65C-8B68-749C-6E2D-53D3F2FD2E16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7341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KRITERIJI ZA POSPEŠENO/ZADRŽANO NAPREDOVANJE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1166"/>
            <a:ext cx="10515600" cy="450462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u="sng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izvajanje nalog v skladu z veljavnimi standardi oziroma s pravili stroke in povezovanje znanj z različnih delovnih področij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obseg opravljenega in dodatnega dela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izpolnjevanje dogovorjenih obveznosti in izvajanje nalog v skladu z določenimi roki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samostojnost pri opravljanju dela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natančnost pri opravljanju dela in pogostost napak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zmožnost prilagajanja nepredvidenim situacijam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medsebojno sodelovanje in skupinsko delo ter odnos do sodelavcev in uporabnikov storitev</a:t>
            </a: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112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8800" u="sng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r>
              <a:rPr lang="sl-SI" sz="2300" dirty="0">
                <a:latin typeface="Tw Cen MT Condensed" panose="020B0606020104020203" pitchFamily="34" charset="-18"/>
                <a:cs typeface="Arial" panose="020B0604020202020204" pitchFamily="34" charset="0"/>
              </a:rPr>
              <a:t> </a:t>
            </a:r>
            <a:endParaRPr lang="sl-SI" sz="22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F23AE44A-5D38-DC53-386B-C28748CA21BB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5364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VPLIV NOVEGA ZSTSPJS NA NAPREDOVANJE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u="sng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Časovno obdobje za napredovanje se z začetkom uporabe zakona </a:t>
            </a: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ne prekine</a:t>
            </a:r>
            <a:endParaRPr lang="sl-SI" sz="96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</a:t>
            </a: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Časovno obdobje teče: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od zadnjega napredovanja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od zaposlitve ali 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od razporeditve na DM, pri kateri je napredovalno obdobje pričelo teči znova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Pri določitvi časovnega obdobja se upošteva </a:t>
            </a: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že doseženo število PR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§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</a:t>
            </a: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Primer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: javni uslužbenec je zadnjič napredoval 1. 12. 2022. Kdaj napreduje naslednjič?</a:t>
            </a: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D5D73FCB-2C3E-3270-4C6C-E4932CEB1F28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4900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NAPREDOVANJE V VIŠJI NAZIV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u="sng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300" dirty="0">
                <a:latin typeface="Tw Cen MT Condensed" panose="020B0606020104020203" pitchFamily="34" charset="-18"/>
                <a:cs typeface="Arial" panose="020B0604020202020204" pitchFamily="34" charset="0"/>
              </a:rPr>
              <a:t> 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Pogoje za napredovanje določajo pravilniki, npr. Pravilnik o napredovanju zaposlenih v vzgoji in izobraževanju    v nazive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Pomembno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ni več zamika pridobitve pravice do višje plače</a:t>
            </a: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D5B3AC3C-E5D4-272B-1263-AC3FE9E05028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237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DEL PLAČE ZA DELOVNO USPEŠNOST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u="sng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Združitev RDU in POD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</a:t>
            </a: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V letu 2025 sprememb NI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- RDU in POD se še izplačujeta v skladu z ZSPJS, uporaba določb ZSTSPJS od 1. 1. 2026, do 1. 1. 2026 rok za uveljavitev meril in kriterijev, obseg sredstev 2% do 31. 12. 2027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</a:t>
            </a: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Obseg sredstev: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3% sredstev za osnovne plače javnih uslužbencev 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  <a:sym typeface="Symbol" panose="05050102010706020507" pitchFamily="18" charset="2"/>
              </a:rPr>
              <a:t> 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OBVEZNA PORABA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Prihranki sredstev za plače (odsotnosti, nezasedena DM) 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OBVEZNA PORABA-50%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Projektna sredstva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Poseben vir, če tako določa poseben zakon</a:t>
            </a: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4BC15AC5-FE6E-9351-2633-94C57BD9C141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2446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DEL PLAČE ZA DELOVNO USPEŠNOST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u="sng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Izplačilo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mesečno/trimesečno/polletno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Višina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30% osnovne plače mesečno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50% osnovne plače mesečno – posebni projekti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Merila in kriteriji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KP oz. z akti za uvrščanje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Obvestilo o izplačilu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objava znotraj uporabnika proračuna oziroma organizacijske enote</a:t>
            </a: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59D00023-F364-9031-2EEC-F8A6D96BE718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3288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DEL PLAČE ZA DELOVNO USPEŠNOST – JU PS B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Obseg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sredstev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ločeno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Kriteriji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se določijo s pravilniki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Višina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</a:t>
            </a:r>
            <a:r>
              <a:rPr lang="sl-SI" sz="2400" dirty="0" err="1">
                <a:latin typeface="Tw Cen MT Condensed" panose="020B0606020104020203" pitchFamily="34" charset="-18"/>
                <a:cs typeface="Arial" panose="020B0604020202020204" pitchFamily="34" charset="0"/>
              </a:rPr>
              <a:t>max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. 1 osnovna plača letno 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Projekti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33% osnovne plače mesečno (posebni projekti), 13% osnovne plače mesečno (ostali projekti)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Ukinitev izdajanja soglasij k izplačilu</a:t>
            </a: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7DAC176F-9670-F216-17B5-6AA6635013DA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5724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DEL PLAČE ZA DELOVNO USPEŠNOST - PBST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Omejitve izplačila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6x vrednosti PR, v katerega je bil uvrščen v mesecu decembru preteklega leta oziroma v katerega se uvrsti ob zaposlitvi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Določitev minimuma porabe sredstev</a:t>
            </a:r>
            <a:endParaRPr lang="sl-SI" sz="24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Obvestilo o izplačilu 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– objava </a:t>
            </a: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4212F0B3-C0F8-8343-5EA6-5FDCBDE38B6B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6090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DODATKI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8168"/>
            <a:ext cx="10515600" cy="458879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u="sng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Dodatek za delovno dobo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: izrecna določitev, da se vsako zaključeno leto delovne dobe šteje za 1 leto, ne glede na to, ali dela JU krajši ali polni DČ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Dodatek za mentorstvo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:  pripada tudi za uvajanje dijakov in študentov na obvezni praksi (20% urne postavke 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None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   osnovne plače mentorja)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Dodatek za prepovedi in omejitve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: dodatki in višina se bodo določili s KPJS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Dežurstvo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: ukinjeno je plačilo od </a:t>
            </a:r>
            <a:r>
              <a:rPr lang="sl-SI" sz="9600" dirty="0" err="1">
                <a:latin typeface="Tw Cen MT Condensed" panose="020B0606020104020203" pitchFamily="34" charset="-18"/>
                <a:cs typeface="Arial" panose="020B0604020202020204" pitchFamily="34" charset="0"/>
              </a:rPr>
              <a:t>t.i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. dežurnega DM, dodatki se izplačujejo v polni višini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Dodatki za izmensko delo in delo po posebnem razporedu</a:t>
            </a:r>
            <a:endParaRPr lang="sl-SI" sz="96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Dodatek za delo preko polnega delovnega časa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: več kot 170 ur v posameznem letu – 45 % urne postavke OP</a:t>
            </a:r>
            <a:endParaRPr lang="sl-SI" sz="72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Stalna pripravljenost na določenem kraju 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se šteje v delovni čas</a:t>
            </a: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0BDFCD58-2F83-8397-30D7-039243134028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7319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23978"/>
          </a:xfrm>
        </p:spPr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PLAČNA LESTVICA</a:t>
            </a: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9104"/>
            <a:ext cx="10515600" cy="4587859"/>
          </a:xfrm>
        </p:spPr>
        <p:txBody>
          <a:bodyPr vert="horz" lIns="91440" tIns="45720" rIns="91440" bIns="45720" rtlCol="0">
            <a:normAutofit fontScale="40000" lnSpcReduction="20000"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60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67 PR: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6000" dirty="0">
                <a:latin typeface="Tw Cen MT Condensed" panose="020B0606020104020203" pitchFamily="34" charset="-18"/>
                <a:cs typeface="Arial" panose="020B0604020202020204" pitchFamily="34" charset="0"/>
              </a:rPr>
              <a:t>3% razpon, razmerje 1:7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6000" dirty="0">
                <a:latin typeface="Tw Cen MT Condensed" panose="020B0606020104020203" pitchFamily="34" charset="-18"/>
                <a:cs typeface="Arial" panose="020B0604020202020204" pitchFamily="34" charset="0"/>
              </a:rPr>
              <a:t>1. PR = 1253,90 EUR (MP za leto 2024)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6000" dirty="0">
                <a:latin typeface="Tw Cen MT Condensed" panose="020B0606020104020203" pitchFamily="34" charset="-18"/>
                <a:cs typeface="Arial" panose="020B0604020202020204" pitchFamily="34" charset="0"/>
              </a:rPr>
              <a:t>67. PR = 8821,04 EUR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60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Usklajevanje vrednosti PR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6000" dirty="0">
                <a:latin typeface="Tw Cen MT Condensed" panose="020B0606020104020203" pitchFamily="34" charset="-18"/>
                <a:cs typeface="Arial" panose="020B0604020202020204" pitchFamily="34" charset="0"/>
              </a:rPr>
              <a:t>1x letno pogajanja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6000" dirty="0">
                <a:latin typeface="Tw Cen MT Condensed" panose="020B0606020104020203" pitchFamily="34" charset="-18"/>
                <a:cs typeface="Arial" panose="020B0604020202020204" pitchFamily="34" charset="0"/>
              </a:rPr>
              <a:t>Če dogovora ni do 1. aprila </a:t>
            </a:r>
            <a:r>
              <a:rPr lang="sl-SI" sz="6000" dirty="0">
                <a:latin typeface="Tw Cen MT Condensed" panose="020B0606020104020203" pitchFamily="34" charset="-18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sl-SI" sz="6000" dirty="0">
                <a:latin typeface="Tw Cen MT Condensed" panose="020B0606020104020203" pitchFamily="34" charset="-18"/>
                <a:cs typeface="Arial" panose="020B0604020202020204" pitchFamily="34" charset="0"/>
              </a:rPr>
              <a:t> uskladitev za 80% rasti cen življenjskih potrebščin (od 1. maja)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6000" dirty="0">
                <a:latin typeface="Tw Cen MT Condensed" panose="020B0606020104020203" pitchFamily="34" charset="-18"/>
                <a:cs typeface="Arial" panose="020B0604020202020204" pitchFamily="34" charset="0"/>
              </a:rPr>
              <a:t>Prehodno obdobje 2025 – 2028: posebna ureditev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endParaRPr lang="sl-SI" sz="56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273AC3E5-7DAC-E849-9CC7-383E4AEF67C7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5756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SPREGLED IZOBRAZBE – 10. ČLEN ZSTSPJS 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9668"/>
            <a:ext cx="10515600" cy="4627296"/>
          </a:xfrm>
        </p:spPr>
        <p:txBody>
          <a:bodyPr>
            <a:normAutofit fontScale="25000" lnSpcReduction="20000"/>
          </a:bodyPr>
          <a:lstStyle/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VELJAVNOST določbe: </a:t>
            </a: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5 let od začetka uporabe zakona</a:t>
            </a:r>
          </a:p>
          <a:p>
            <a:pPr marL="0" indent="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None/>
            </a:pPr>
            <a:endParaRPr lang="sl-SI" sz="8800" u="sng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AutoNum type="arabicPeriod"/>
            </a:pP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Objava DM za NDČ:</a:t>
            </a:r>
            <a:endParaRPr lang="sl-SI" sz="88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izobrazba ni določena z zakonom in ne gre za reguliran poklic </a:t>
            </a: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noben od prijavljenih kandidatov ne izpolnjuje pogoja zahtevane izobrazbe</a:t>
            </a: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kandidat ima izobrazbo, ki ustreza za eno raven nižjemu TR </a:t>
            </a: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izpolnjuje druge pogoje za zasedbo delovnega mesta (npr. posebni izpiti)</a:t>
            </a: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pogodba se sklene za določen čas enega leta</a:t>
            </a: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do vključno VI. tarifnega razreda (VII/1 in višji TR -  spregleda NI)</a:t>
            </a: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zaposlitev je nujna zaradi nemotenega opravljanja dela</a:t>
            </a: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None/>
            </a:pP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Ponovna objava istega DM za NDČ</a:t>
            </a: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: z istim JU lahko sklene PZ za NDČ (ni kandidata ki bi izpolnjeval vse pogoje)</a:t>
            </a: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None/>
            </a:pPr>
            <a:endParaRPr lang="sl-SI" sz="88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60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6A04D03E-635B-AE2E-041D-97C6E2B430A8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7933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SPREGLED IZOBRAZBE – 10. ČLEN ZSTSPJS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9600" u="sng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2. Objava DM za DČ</a:t>
            </a:r>
          </a:p>
          <a:p>
            <a:pPr marL="0" indent="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None/>
            </a:pPr>
            <a:endParaRPr lang="sl-SI" sz="88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Spregled je možen pod pogoji iz prvega odstavka 10. člena</a:t>
            </a: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Z istim JU se ne more skleniti PZ za NDČ za isto delovno mesto</a:t>
            </a: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endParaRPr lang="sl-SI" sz="88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3. Področje zagotavljanja upravljanja in varnosti informacijsko-komunikacijskih sistemov</a:t>
            </a:r>
          </a:p>
          <a:p>
            <a:pPr marL="0" indent="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None/>
            </a:pPr>
            <a:endParaRPr lang="sl-SI" sz="88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DM do vključno VII/2. tarifnega razreda </a:t>
            </a: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JU mora imeti najmanj izobrazbo, ki ustreza V. TR</a:t>
            </a: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Poskusno delo 6 mesecev</a:t>
            </a: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CE0DA013-96A9-7995-DD3B-B08D72877AD0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3668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SPREGLED IZOBRAZBE ZA ŽE ZAPOSLENE - 105. ČLEN ZSTSPJS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46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Na dan 1. januarja 2025 zaposleni v JS</a:t>
            </a:r>
            <a:endParaRPr lang="sl-SI" sz="88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izobrazba ni določena z zakonom in ne gre za regulirane poklice </a:t>
            </a: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Pogoji</a:t>
            </a: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:</a:t>
            </a:r>
          </a:p>
          <a:p>
            <a:pPr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Izobrazba ustreza za </a:t>
            </a: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2 ravni nižjemu TR </a:t>
            </a: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+ </a:t>
            </a: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najmanj 15 let zaposlitve v JS </a:t>
            </a: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+ opravljanje </a:t>
            </a: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istovrstnih del in nalog </a:t>
            </a: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+ </a:t>
            </a:r>
          </a:p>
          <a:p>
            <a:pPr marL="0" indent="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None/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    izkazal ustrezna znanja in kompetence za DM v </a:t>
            </a: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VI. ali VII/1. TR </a:t>
            </a: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ali</a:t>
            </a:r>
          </a:p>
          <a:p>
            <a:pPr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Izobrazba ustreza za </a:t>
            </a: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1 raven nižjemu TR </a:t>
            </a: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+ </a:t>
            </a: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najmanj 10 let zaposlitve v JS </a:t>
            </a: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+ opravljanje </a:t>
            </a: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istovrstnih del in nalog </a:t>
            </a: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+ </a:t>
            </a:r>
          </a:p>
          <a:p>
            <a:pPr marL="0" indent="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None/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    izkazal ustrezna znanja in kompetence za DM v </a:t>
            </a: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VI. ali VII/1. TR </a:t>
            </a: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ali</a:t>
            </a:r>
          </a:p>
          <a:p>
            <a:pPr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Izobrazba ustreza za največ </a:t>
            </a: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2 ravni nižjemu TR </a:t>
            </a: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+ </a:t>
            </a: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najmanj 10 let zaposlen v JS </a:t>
            </a: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+ opravljanje </a:t>
            </a: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istovrstnih del in nalog </a:t>
            </a: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+ </a:t>
            </a:r>
          </a:p>
          <a:p>
            <a:pPr marL="0" indent="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None/>
            </a:pPr>
            <a:r>
              <a:rPr lang="sl-SI" sz="8800" dirty="0">
                <a:latin typeface="Tw Cen MT Condensed" panose="020B0606020104020203" pitchFamily="34" charset="-18"/>
                <a:cs typeface="Arial" panose="020B0604020202020204" pitchFamily="34" charset="0"/>
              </a:rPr>
              <a:t>    izkazal ustrezna znanja in kompetence za DM v </a:t>
            </a:r>
            <a:r>
              <a:rPr lang="sl-SI" sz="8800" u="sng" dirty="0" err="1">
                <a:latin typeface="Tw Cen MT Condensed" panose="020B0606020104020203" pitchFamily="34" charset="-18"/>
                <a:cs typeface="Arial" panose="020B0604020202020204" pitchFamily="34" charset="0"/>
              </a:rPr>
              <a:t>V</a:t>
            </a:r>
            <a:r>
              <a:rPr lang="sl-SI" sz="88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. ali nižjem TR</a:t>
            </a:r>
          </a:p>
          <a:p>
            <a:pPr algn="just">
              <a:lnSpc>
                <a:spcPts val="1200"/>
              </a:lnSpc>
              <a:buClr>
                <a:srgbClr val="7030A0"/>
              </a:buClr>
            </a:pPr>
            <a:endParaRPr lang="sl-SI" sz="18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18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18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5D27B0F3-BDBA-7B45-C047-154A7AFE377D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6353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ea typeface="Calibri" panose="020F0502020204030204" pitchFamily="34" charset="0"/>
                <a:cs typeface="Arial" panose="020B0604020202020204" pitchFamily="34" charset="0"/>
              </a:rPr>
              <a:t>OHRANITEV NAPREDOVANJ – ODPRAVA STROPA (113. ČLEN)</a:t>
            </a: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3415"/>
            <a:ext cx="10515600" cy="4600876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74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Sklenitev PZ za drugo DM v istem ali nižjem tarifnem razredu </a:t>
            </a: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pred 1. aprilom 2023 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+ zaradi omejitve stropa </a:t>
            </a:r>
          </a:p>
          <a:p>
            <a:pPr marL="0" indent="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None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     </a:t>
            </a: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(57. PR)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s prejšnjega DM niso prenesli vseh PR napredovanj</a:t>
            </a: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endParaRPr lang="sl-SI" sz="96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V 30 dneh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po uveljavitvi ZSTSPJS se </a:t>
            </a: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ponovno določi PR tako, da se jim upoštevajo vsi PR napredovanj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, doseženi </a:t>
            </a:r>
          </a:p>
          <a:p>
            <a:pPr marL="0" indent="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None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    na prejšnjem DM</a:t>
            </a: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endParaRPr lang="sl-SI" sz="96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Pridobitev pravice do višje plače </a:t>
            </a: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s 1. januarjem 2025</a:t>
            </a:r>
          </a:p>
          <a:p>
            <a:pPr marL="0" indent="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None/>
            </a:pPr>
            <a:endParaRPr lang="sl-SI" sz="96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96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Primer</a:t>
            </a: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: višji znanstveni sodelavec je na DM znanstvenega svetnika pred odpravo stropa lahko prenesel le 4 PR, </a:t>
            </a:r>
          </a:p>
          <a:p>
            <a:pPr marL="0" indent="0" algn="just">
              <a:lnSpc>
                <a:spcPct val="77000"/>
              </a:lnSpc>
              <a:spcAft>
                <a:spcPts val="800"/>
              </a:spcAft>
              <a:buClr>
                <a:srgbClr val="0F7F8B"/>
              </a:buClr>
              <a:buNone/>
            </a:pPr>
            <a:r>
              <a:rPr lang="sl-SI" sz="9600" dirty="0">
                <a:latin typeface="Tw Cen MT Condensed" panose="020B0606020104020203" pitchFamily="34" charset="-18"/>
                <a:cs typeface="Arial" panose="020B0604020202020204" pitchFamily="34" charset="0"/>
              </a:rPr>
              <a:t>     po 1. 4. 2023 pa vsa napredovanja</a:t>
            </a:r>
          </a:p>
          <a:p>
            <a:pPr algn="just">
              <a:lnSpc>
                <a:spcPts val="1300"/>
              </a:lnSpc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888FBC78-CE25-A926-4DB7-D8E2CF634518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7111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569" y="1167320"/>
            <a:ext cx="10113484" cy="4756825"/>
          </a:xfrm>
          <a:solidFill>
            <a:srgbClr val="57A6AE"/>
          </a:solidFill>
        </p:spPr>
        <p:txBody>
          <a:bodyPr>
            <a:normAutofit/>
          </a:bodyPr>
          <a:lstStyle/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just">
              <a:lnSpc>
                <a:spcPts val="1200"/>
              </a:lnSpc>
              <a:buClr>
                <a:srgbClr val="7030A0"/>
              </a:buClr>
              <a:buNone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ts val="12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sl-SI" sz="23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ctr">
              <a:lnSpc>
                <a:spcPts val="1200"/>
              </a:lnSpc>
              <a:buClr>
                <a:srgbClr val="7030A0"/>
              </a:buClr>
              <a:buNone/>
            </a:pPr>
            <a:endParaRPr lang="sl-SI" b="1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ctr">
              <a:lnSpc>
                <a:spcPts val="1200"/>
              </a:lnSpc>
              <a:buClr>
                <a:srgbClr val="7030A0"/>
              </a:buClr>
              <a:buNone/>
            </a:pPr>
            <a:endParaRPr lang="sl-SI" b="1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ctr">
              <a:lnSpc>
                <a:spcPts val="1200"/>
              </a:lnSpc>
              <a:buClr>
                <a:srgbClr val="7030A0"/>
              </a:buClr>
              <a:buNone/>
            </a:pPr>
            <a:endParaRPr lang="sl-SI" b="1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ctr">
              <a:lnSpc>
                <a:spcPts val="1200"/>
              </a:lnSpc>
              <a:buClr>
                <a:srgbClr val="7030A0"/>
              </a:buClr>
              <a:buNone/>
            </a:pPr>
            <a:endParaRPr lang="sl-SI" b="1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ctr">
              <a:lnSpc>
                <a:spcPts val="1200"/>
              </a:lnSpc>
              <a:buClr>
                <a:srgbClr val="7030A0"/>
              </a:buClr>
              <a:buNone/>
            </a:pPr>
            <a:endParaRPr lang="sl-SI" sz="3200" b="1" dirty="0">
              <a:solidFill>
                <a:schemeClr val="bg1"/>
              </a:solidFill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ctr">
              <a:lnSpc>
                <a:spcPts val="1200"/>
              </a:lnSpc>
              <a:buClr>
                <a:srgbClr val="7030A0"/>
              </a:buClr>
              <a:buNone/>
            </a:pPr>
            <a:endParaRPr lang="sl-SI" sz="3200" b="1" dirty="0">
              <a:solidFill>
                <a:srgbClr val="57A6AE"/>
              </a:solidFill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ctr">
              <a:lnSpc>
                <a:spcPts val="1200"/>
              </a:lnSpc>
              <a:buClr>
                <a:srgbClr val="7030A0"/>
              </a:buClr>
              <a:buNone/>
            </a:pPr>
            <a:endParaRPr lang="sl-SI" sz="3200" b="1" dirty="0">
              <a:solidFill>
                <a:schemeClr val="bg1"/>
              </a:solidFill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ctr">
              <a:lnSpc>
                <a:spcPts val="1200"/>
              </a:lnSpc>
              <a:buClr>
                <a:srgbClr val="7030A0"/>
              </a:buClr>
              <a:buNone/>
            </a:pPr>
            <a:endParaRPr lang="sl-SI" sz="3200" b="1" dirty="0">
              <a:solidFill>
                <a:schemeClr val="bg1"/>
              </a:solidFill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ctr">
              <a:lnSpc>
                <a:spcPts val="1200"/>
              </a:lnSpc>
              <a:buClr>
                <a:srgbClr val="7030A0"/>
              </a:buClr>
              <a:buNone/>
            </a:pPr>
            <a:endParaRPr lang="sl-SI" sz="3200" b="1" dirty="0">
              <a:solidFill>
                <a:schemeClr val="bg1"/>
              </a:solidFill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ctr">
              <a:lnSpc>
                <a:spcPts val="1200"/>
              </a:lnSpc>
              <a:buClr>
                <a:srgbClr val="7030A0"/>
              </a:buClr>
              <a:buNone/>
            </a:pPr>
            <a:endParaRPr lang="sl-SI" sz="3200" b="1" dirty="0">
              <a:solidFill>
                <a:schemeClr val="bg1"/>
              </a:solidFill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ctr">
              <a:lnSpc>
                <a:spcPts val="1200"/>
              </a:lnSpc>
              <a:buClr>
                <a:srgbClr val="7030A0"/>
              </a:buClr>
              <a:buNone/>
            </a:pPr>
            <a:endParaRPr lang="sl-SI" sz="3200" b="1" dirty="0">
              <a:solidFill>
                <a:schemeClr val="bg1"/>
              </a:solidFill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0" indent="0" algn="ctr">
              <a:lnSpc>
                <a:spcPts val="1200"/>
              </a:lnSpc>
              <a:buClr>
                <a:srgbClr val="7030A0"/>
              </a:buClr>
              <a:buNone/>
            </a:pPr>
            <a:r>
              <a:rPr lang="sl-SI" sz="3200" b="1" dirty="0">
                <a:solidFill>
                  <a:schemeClr val="bg1"/>
                </a:solidFill>
                <a:latin typeface="Tw Cen MT Condensed" panose="020B0606020104020203" pitchFamily="34" charset="-18"/>
                <a:cs typeface="Arial" panose="020B0604020202020204" pitchFamily="34" charset="0"/>
              </a:rPr>
              <a:t>                                                               HVALA ZA POZORNOST</a:t>
            </a:r>
            <a:endParaRPr lang="sl-SI" sz="3200" dirty="0">
              <a:solidFill>
                <a:schemeClr val="bg1"/>
              </a:solidFill>
            </a:endParaRP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22D03E54-C176-92B9-7210-1F30FA8B8B5E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456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DOLOČANJE OSNOVNE PLAČE – OSNOVNO PRAVILO</a:t>
            </a: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8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Osnovna plača se določi z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uvrstitvijo v PR 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(15/1 člen ZSTSPJS)</a:t>
            </a:r>
          </a:p>
          <a:p>
            <a:pPr algn="just">
              <a:lnSpc>
                <a:spcPct val="8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Osnovno pravilo: ob zaposlitvi: uvrstitev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v izhodiščni PR 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(16. člen ZSTSPJS)</a:t>
            </a:r>
          </a:p>
          <a:p>
            <a:pPr marL="0" indent="0" algn="just">
              <a:lnSpc>
                <a:spcPct val="87000"/>
              </a:lnSpc>
              <a:spcAft>
                <a:spcPts val="800"/>
              </a:spcAft>
              <a:buClr>
                <a:srgbClr val="0F7F8B"/>
              </a:buClr>
              <a:buNone/>
            </a:pPr>
            <a:endParaRPr lang="sl-SI" sz="24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ct val="8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§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Primer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DM Finančnik VI od 10. do 20. PR (uvrstitev v 10. PR ob zaposlitvi)</a:t>
            </a:r>
          </a:p>
          <a:p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22C9E7C7-EE66-AAC9-B071-F76458438F1A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5545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35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DOLOČANJE OSNOVNE PLAČE – MINIMALNA PLAČA</a:t>
            </a: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Novost ZSTSPJS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nihče ne more biti uvrščen v PR, ki je nižji od MP (15/2 člen ZSTSPJS)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če je vrednost PR, v katerega je JU uvrščen, nižja od MP, se JU uvrsti v PR,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ki je enak ali višji od MP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PR se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ne šteje 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za napredovanje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časovno obdobje za napredovanje se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ne prekine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  <a:buNone/>
            </a:pPr>
            <a:endParaRPr lang="sl-SI" sz="24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§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PRIMER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DM Vratar III od 2. do 12. PR, JU se ob zaposlitvi uvrsti v 2. PR (1291,52 EUR), predpostavka MP za 2025 = 1300 EUR, JU se uvrsti v 3. PR (1330,26 EUR) </a:t>
            </a:r>
          </a:p>
          <a:p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931A94BB-139F-6ED3-C165-7BF1CDDBA0FF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720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DOLOČANJE OSNOVNE PLAČE – PRIPRAVNIKI</a:t>
            </a: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Osnovna plača pripravnika je za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4 PR nižja 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od osnovne plače delovnega mesta oziroma naziva, na katerem bo opravljal delo po pripravništvu 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cca 12%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None/>
            </a:pPr>
            <a:endParaRPr lang="sl-SI" sz="24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ZSPJS: 6 PR nižja osnovna plača 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cca 24%</a:t>
            </a:r>
          </a:p>
          <a:p>
            <a:pPr marL="0" indent="0">
              <a:buNone/>
            </a:pP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1FB84DB3-64B7-8936-DC9B-E3BDAD0093BF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6178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DOLOČANJE OSNOVNE PLAČE – NEIZPOLNJEVANJE POGOJA IZOBRAZBE</a:t>
            </a: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ZSTSPJS: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ni več odbitka 1 ali 2 PR 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v primeru, ko javni uslužbenec opravlja delo na DM, za katerega ne izpolnjuje pogoja izobrazbe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None/>
            </a:pPr>
            <a:endParaRPr lang="sl-SI" sz="24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14. člen ZSPJS: odbitek 1 ali 2 PR</a:t>
            </a:r>
          </a:p>
          <a:p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C6655CC1-2E0D-4048-7801-5CCB9D847C61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852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DOLOČITEV OSNOVNE PLAČE – DM V ISTEM ALI NIŽJEM TR</a:t>
            </a: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5100" dirty="0">
                <a:latin typeface="Tw Cen MT Condensed" panose="020B0606020104020203" pitchFamily="34" charset="-18"/>
                <a:cs typeface="Arial" panose="020B0604020202020204" pitchFamily="34" charset="0"/>
              </a:rPr>
              <a:t> Sklenitev PZ za drugo DM </a:t>
            </a:r>
            <a:r>
              <a:rPr lang="sl-SI" sz="51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v istem ali nižjem TR</a:t>
            </a:r>
            <a:r>
              <a:rPr lang="sl-SI" sz="5100" dirty="0">
                <a:latin typeface="Tw Cen MT Condensed" panose="020B0606020104020203" pitchFamily="34" charset="-18"/>
                <a:cs typeface="Arial" panose="020B0604020202020204" pitchFamily="34" charset="0"/>
              </a:rPr>
              <a:t>: prenos doseženih PR napredovanj – 17. člen ZSTSPJS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5100" dirty="0">
                <a:latin typeface="Tw Cen MT Condensed" panose="020B0606020104020203" pitchFamily="34" charset="-18"/>
                <a:cs typeface="Arial" panose="020B0604020202020204" pitchFamily="34" charset="0"/>
              </a:rPr>
              <a:t> Ni več pogoja, da sta DM v isti plačni podskupini ali da gre za istovrstni/sorodni DM v različnih plačnih podskupinah</a:t>
            </a:r>
          </a:p>
          <a:p>
            <a:pPr marL="0" indent="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None/>
            </a:pPr>
            <a:endParaRPr lang="sl-SI" sz="51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51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DM z nazivi na DM z nazivi </a:t>
            </a:r>
            <a:r>
              <a:rPr lang="sl-SI" sz="5100" dirty="0">
                <a:latin typeface="Tw Cen MT Condensed" panose="020B0606020104020203" pitchFamily="34" charset="-18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sl-SI" sz="5100" dirty="0">
                <a:latin typeface="Tw Cen MT Condensed" panose="020B0606020104020203" pitchFamily="34" charset="-18"/>
                <a:cs typeface="Arial" panose="020B0604020202020204" pitchFamily="34" charset="0"/>
              </a:rPr>
              <a:t> </a:t>
            </a:r>
            <a:r>
              <a:rPr lang="sl-SI" sz="51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prenos PR naziva </a:t>
            </a:r>
          </a:p>
          <a:p>
            <a:pPr marL="285750" indent="-285750" algn="just">
              <a:lnSpc>
                <a:spcPct val="11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§"/>
            </a:pPr>
            <a:r>
              <a:rPr lang="sl-SI" sz="51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PRIMER</a:t>
            </a:r>
            <a:r>
              <a:rPr lang="sl-SI" sz="5100" dirty="0">
                <a:latin typeface="Tw Cen MT Condensed" panose="020B0606020104020203" pitchFamily="34" charset="-18"/>
                <a:cs typeface="Arial" panose="020B0604020202020204" pitchFamily="34" charset="0"/>
              </a:rPr>
              <a:t>: učitelj mentor, ki ima v nazivu dosežena 2 PR napredovanj, ob zaposlitvi na DM vzgojitelja, v naziv mentorja prenese 2 PR</a:t>
            </a:r>
          </a:p>
          <a:p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7084CC34-6898-A960-05C2-37CFE2783FF8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2997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FC057-5DF0-57CA-3E28-C0F4384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sz="4000" b="1" dirty="0">
                <a:latin typeface="Tw Cen MT Condensed" panose="020B0606020104020203" pitchFamily="34" charset="-18"/>
                <a:cs typeface="Arial" panose="020B0604020202020204" pitchFamily="34" charset="0"/>
              </a:rPr>
              <a:t>DOLOČITEV OSNOVNE PLAČE – DM V ISTEM ALI NIŽJEM TR</a:t>
            </a: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sl-SI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BC89C0-D46C-D880-03DA-2A62D5B0A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DM brez nazivov na DM z nazivi 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prenos PR DM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§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Primer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organizator prehrane (2 PR napredovanj) na DM vzgojitelja prenese 2 PR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</a:pPr>
            <a:endParaRPr lang="sl-SI" sz="2400" dirty="0">
              <a:latin typeface="Tw Cen MT Condensed" panose="020B0606020104020203" pitchFamily="34" charset="-18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Ø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DM z nazivi na DM brez nazivov (ali na DM v enem nazivu) 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 </a:t>
            </a: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prenos PR DM 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§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Primer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vzgojitelj mentor (v nazivu 2 PR napredovanj, na DM 4 PR napredovanj), na DM organizator prehrane prenese 4 PR (ne 2)</a:t>
            </a:r>
          </a:p>
          <a:p>
            <a:pPr marL="285750" indent="-285750" algn="just">
              <a:lnSpc>
                <a:spcPct val="97000"/>
              </a:lnSpc>
              <a:spcAft>
                <a:spcPts val="800"/>
              </a:spcAft>
              <a:buClr>
                <a:srgbClr val="0F7F8B"/>
              </a:buClr>
              <a:buFont typeface="Wingdings" panose="05000000000000000000" pitchFamily="2" charset="2"/>
              <a:buChar char="§"/>
            </a:pPr>
            <a:r>
              <a:rPr lang="sl-SI" sz="2400" u="sng" dirty="0">
                <a:latin typeface="Tw Cen MT Condensed" panose="020B0606020104020203" pitchFamily="34" charset="-18"/>
                <a:cs typeface="Arial" panose="020B0604020202020204" pitchFamily="34" charset="0"/>
              </a:rPr>
              <a:t>Primer</a:t>
            </a:r>
            <a:r>
              <a:rPr lang="sl-SI" sz="2400" dirty="0">
                <a:latin typeface="Tw Cen MT Condensed" panose="020B0606020104020203" pitchFamily="34" charset="-18"/>
                <a:cs typeface="Arial" panose="020B0604020202020204" pitchFamily="34" charset="0"/>
              </a:rPr>
              <a:t>: podsekretar v 2 nazivih v končnem PR, na DM sekretarja v 1 nazivu prenese 10 PR napredovanj</a:t>
            </a:r>
          </a:p>
          <a:p>
            <a:pPr marL="0" indent="0">
              <a:buNone/>
            </a:pPr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B76DD631-B654-0884-BDD3-FB0F81CCDF17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6892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Pisarna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Pisarna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Pisarna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Pisarna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Pisarna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Pisarna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</TotalTime>
  <Words>3068</Words>
  <Application>Microsoft Office PowerPoint</Application>
  <PresentationFormat>Širokozaslonsko</PresentationFormat>
  <Paragraphs>286</Paragraphs>
  <Slides>34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7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34</vt:i4>
      </vt:variant>
    </vt:vector>
  </HeadingPairs>
  <TitlesOfParts>
    <vt:vector size="42" baseType="lpstr">
      <vt:lpstr>Arial</vt:lpstr>
      <vt:lpstr>Calibri</vt:lpstr>
      <vt:lpstr>Calibri Light</vt:lpstr>
      <vt:lpstr>Republika</vt:lpstr>
      <vt:lpstr>Symbol</vt:lpstr>
      <vt:lpstr>Tw Cen MT Condensed</vt:lpstr>
      <vt:lpstr>Wingdings</vt:lpstr>
      <vt:lpstr>Officeova tema</vt:lpstr>
      <vt:lpstr>   PREDSTAVITEV ZAKONA O SKUPNIH TEMELJIH SISTEMA PLAČ  V JAVNEM SEKTORJU (ZSTSPJS)  mag. Katja Knez    </vt:lpstr>
      <vt:lpstr> PREHOD V NOV PLAČNI SISTEM </vt:lpstr>
      <vt:lpstr>  PLAČNA LESTVICA  </vt:lpstr>
      <vt:lpstr>  DOLOČANJE OSNOVNE PLAČE – OSNOVNO PRAVILO  </vt:lpstr>
      <vt:lpstr>  DOLOČANJE OSNOVNE PLAČE – MINIMALNA PLAČA   </vt:lpstr>
      <vt:lpstr>    DOLOČANJE OSNOVNE PLAČE – PRIPRAVNIKI    </vt:lpstr>
      <vt:lpstr>     DOLOČANJE OSNOVNE PLAČE – NEIZPOLNJEVANJE POGOJA IZOBRAZBE     </vt:lpstr>
      <vt:lpstr>     DOLOČITEV OSNOVNE PLAČE – DM V ISTEM ALI NIŽJEM TR     </vt:lpstr>
      <vt:lpstr>     DOLOČITEV OSNOVNE PLAČE – DM V ISTEM ALI NIŽJEM TR     </vt:lpstr>
      <vt:lpstr>     DOLOČITEV OSNOVNE PLAČE – DM V ISTEM ALI NIŽJEM TR     </vt:lpstr>
      <vt:lpstr>     DOLOČITEV OSNOVNE PLAČE – PRENOS PR V VIŠJI TR     </vt:lpstr>
      <vt:lpstr>    DOLOČITEV OSNOVNE PLAČE – VIŠJI TR    </vt:lpstr>
      <vt:lpstr>   DOLOČITEV OSNOVNE PLAČE – NAPREDOVANJE V NAZIV   </vt:lpstr>
      <vt:lpstr>      PREKINITEV DR      </vt:lpstr>
      <vt:lpstr>       DOLOČITEV VIŠJE OSNOVNE PLAČE – 22. ČLEN ZSTSPJS       </vt:lpstr>
      <vt:lpstr>       DOLOČITEV VIŠJE OSNOVNE PLAČE – 22. ČLEN ZSTSPJS       </vt:lpstr>
      <vt:lpstr>       DOLOČITEV VIŠJE OSNOVNE PLAČE – 22. ČLEN ZSTSPJS       </vt:lpstr>
      <vt:lpstr>       DOLOČITEV VIŠJE OSNOVNE PLAČE – 22. ČLEN ZSTSPJS       </vt:lpstr>
      <vt:lpstr>       NAPREDOVANJE V VIŠJI PR        </vt:lpstr>
      <vt:lpstr>      POSPEŠENO NAPREDOVANJE      </vt:lpstr>
      <vt:lpstr>      ZADRŽANO NAPREDOVANJE      </vt:lpstr>
      <vt:lpstr>      KRITERIJI ZA POSPEŠENO/ZADRŽANO NAPREDOVANJE       </vt:lpstr>
      <vt:lpstr>        VPLIV NOVEGA ZSTSPJS NA NAPREDOVANJE         </vt:lpstr>
      <vt:lpstr>         NAPREDOVANJE V VIŠJI NAZIV          </vt:lpstr>
      <vt:lpstr>          DEL PLAČE ZA DELOVNO USPEŠNOST           </vt:lpstr>
      <vt:lpstr>          DEL PLAČE ZA DELOVNO USPEŠNOST           </vt:lpstr>
      <vt:lpstr>           DEL PLAČE ZA DELOVNO USPEŠNOST – JU PS B            </vt:lpstr>
      <vt:lpstr>          DEL PLAČE ZA DELOVNO USPEŠNOST - PBST           </vt:lpstr>
      <vt:lpstr>           DODATKI            </vt:lpstr>
      <vt:lpstr>            SPREGLED IZOBRAZBE – 10. ČLEN ZSTSPJS              </vt:lpstr>
      <vt:lpstr>            SPREGLED IZOBRAZBE – 10. ČLEN ZSTSPJS             </vt:lpstr>
      <vt:lpstr>             SPREGLED IZOBRAZBE ZA ŽE ZAPOSLENE - 105. ČLEN ZSTSPJS              </vt:lpstr>
      <vt:lpstr>             OHRANITEV NAPREDOVANJ – ODPRAVA STROPA (113. ČLEN)              </vt:lpstr>
      <vt:lpstr>                           </vt:lpstr>
    </vt:vector>
  </TitlesOfParts>
  <Company>MJU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Naziv usposabljanja</dc:title>
  <dc:creator>Darja Velušček</dc:creator>
  <cp:lastModifiedBy>Mojca Kustec</cp:lastModifiedBy>
  <cp:revision>20</cp:revision>
  <dcterms:created xsi:type="dcterms:W3CDTF">2023-07-27T15:09:19Z</dcterms:created>
  <dcterms:modified xsi:type="dcterms:W3CDTF">2024-11-27T12:26:24Z</dcterms:modified>
</cp:coreProperties>
</file>