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sldIdLst>
    <p:sldId id="291" r:id="rId2"/>
    <p:sldId id="759" r:id="rId3"/>
    <p:sldId id="754" r:id="rId4"/>
    <p:sldId id="763" r:id="rId5"/>
    <p:sldId id="304" r:id="rId6"/>
    <p:sldId id="758" r:id="rId7"/>
    <p:sldId id="279" r:id="rId8"/>
    <p:sldId id="770" r:id="rId9"/>
    <p:sldId id="771" r:id="rId10"/>
    <p:sldId id="773" r:id="rId11"/>
    <p:sldId id="768" r:id="rId12"/>
    <p:sldId id="755" r:id="rId13"/>
    <p:sldId id="297" r:id="rId14"/>
    <p:sldId id="299" r:id="rId15"/>
    <p:sldId id="757" r:id="rId16"/>
    <p:sldId id="769" r:id="rId17"/>
    <p:sldId id="298" r:id="rId18"/>
    <p:sldId id="772" r:id="rId19"/>
    <p:sldId id="756" r:id="rId20"/>
    <p:sldId id="774" r:id="rId21"/>
  </p:sldIdLst>
  <p:sldSz cx="9144000" cy="6858000" type="screen4x3"/>
  <p:notesSz cx="6669088" cy="9926638"/>
  <p:defaultTextStyle>
    <a:defPPr>
      <a:defRPr lang="sl-SI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Nina Štefe" initials="NŠ" lastIdx="1" clrIdx="0">
    <p:extLst>
      <p:ext uri="{19B8F6BF-5375-455C-9EA6-DF929625EA0E}">
        <p15:presenceInfo xmlns:p15="http://schemas.microsoft.com/office/powerpoint/2012/main" userId="S-1-5-21-2782405042-3377266677-136962954-3910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66"/>
    <a:srgbClr val="3399FF"/>
    <a:srgbClr val="00FF00"/>
    <a:srgbClr val="FF3300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rednji slog 2 – poudarek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80" autoAdjust="0"/>
    <p:restoredTop sz="86410" autoAdjust="0"/>
  </p:normalViewPr>
  <p:slideViewPr>
    <p:cSldViewPr>
      <p:cViewPr varScale="1">
        <p:scale>
          <a:sx n="74" d="100"/>
          <a:sy n="74" d="100"/>
        </p:scale>
        <p:origin x="1133" y="6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12341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glav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938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3" name="Označba mesta datuma 2"/>
          <p:cNvSpPr>
            <a:spLocks noGrp="1"/>
          </p:cNvSpPr>
          <p:nvPr>
            <p:ph type="dt" idx="1"/>
          </p:nvPr>
        </p:nvSpPr>
        <p:spPr>
          <a:xfrm>
            <a:off x="3777607" y="0"/>
            <a:ext cx="2889938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55FA887-F3B2-403F-8ADF-7EA0A014B93E}" type="datetimeFigureOut">
              <a:rPr lang="sl-SI" smtClean="0"/>
              <a:t>15. 02. 2023</a:t>
            </a:fld>
            <a:endParaRPr lang="sl-SI"/>
          </a:p>
        </p:txBody>
      </p:sp>
      <p:sp>
        <p:nvSpPr>
          <p:cNvPr id="4" name="Označba mesta stranske slike 3"/>
          <p:cNvSpPr>
            <a:spLocks noGrp="1" noRot="1" noChangeAspect="1"/>
          </p:cNvSpPr>
          <p:nvPr>
            <p:ph type="sldImg" idx="2"/>
          </p:nvPr>
        </p:nvSpPr>
        <p:spPr>
          <a:xfrm>
            <a:off x="1101725" y="1241425"/>
            <a:ext cx="4465638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l-SI"/>
          </a:p>
        </p:txBody>
      </p:sp>
      <p:sp>
        <p:nvSpPr>
          <p:cNvPr id="5" name="Označba mesta opomb 4"/>
          <p:cNvSpPr>
            <a:spLocks noGrp="1"/>
          </p:cNvSpPr>
          <p:nvPr>
            <p:ph type="body" sz="quarter" idx="3"/>
          </p:nvPr>
        </p:nvSpPr>
        <p:spPr>
          <a:xfrm>
            <a:off x="666909" y="4777194"/>
            <a:ext cx="533527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4"/>
          </p:nvPr>
        </p:nvSpPr>
        <p:spPr>
          <a:xfrm>
            <a:off x="0" y="9428585"/>
            <a:ext cx="2889938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5"/>
          </p:nvPr>
        </p:nvSpPr>
        <p:spPr>
          <a:xfrm>
            <a:off x="3777607" y="9428585"/>
            <a:ext cx="2889938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A7741B-0E39-4546-AA5D-1FBAE0EC8214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2812905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značba mesta opomb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l-SI" dirty="0"/>
          </a:p>
        </p:txBody>
      </p:sp>
      <p:sp>
        <p:nvSpPr>
          <p:cNvPr id="4" name="Označba mesta številke diapoz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EA7741B-0E39-4546-AA5D-1FBAE0EC8214}" type="slidenum">
              <a:rPr lang="sl-SI" smtClean="0"/>
              <a:t>1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2651960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značba mesta opomb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l-SI" dirty="0"/>
          </a:p>
        </p:txBody>
      </p:sp>
      <p:sp>
        <p:nvSpPr>
          <p:cNvPr id="4" name="Označba mesta številke diapoz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EA7741B-0E39-4546-AA5D-1FBAE0EC8214}" type="slidenum">
              <a:rPr lang="sl-SI" smtClean="0"/>
              <a:t>7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69758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sl-SI"/>
              <a:t>Uredite slog podnaslova matrice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664E08-C514-4D58-82B2-B4C9A00372FD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533522-C9C3-48D9-84B0-741C7349031C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58DD7C-0A04-4277-A520-6B534C2B4993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F94B08-F28E-4FBE-B30B-03C1E9D994E6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l-SI"/>
              <a:t>Uredite slog naslova matrice</a:t>
            </a:r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1B7DEF-CAAE-441D-AFE2-491DA7DADEB3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grada vsebin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B28235-50EE-461B-91C9-E43A082A4220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sl-SI"/>
              <a:t>Uredite slog naslova matrice</a:t>
            </a:r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grada besedila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6" name="Ograda vsebin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13B3FC-C2EE-4503-9998-794302C3A556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A7522E-93FC-46B2-AAEA-1C9724A2448E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3D6FD7-66AD-418A-8059-84F4B3E269E2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1_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/>
              <a:t>Uredite slog naslova matrice</a:t>
            </a: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00A433-B990-49B8-B033-174DD0B409A1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/>
              <a:t>Uredite slog naslova matrice</a:t>
            </a:r>
          </a:p>
        </p:txBody>
      </p:sp>
      <p:sp>
        <p:nvSpPr>
          <p:cNvPr id="3" name="Ograda slik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sl-SI" noProof="0"/>
              <a:t>Kliknite ikono, če želite dodati sliko</a:t>
            </a:r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FA9E67-BF85-46E9-9C18-8E7F7EB4768E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w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cs typeface="+mn-cs"/>
              </a:defRPr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cs typeface="+mn-cs"/>
              </a:defRPr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cs typeface="+mn-cs"/>
              </a:defRPr>
            </a:lvl1pPr>
          </a:lstStyle>
          <a:p>
            <a:pPr>
              <a:defRPr/>
            </a:pPr>
            <a:fld id="{E2212FFA-80A3-4BCB-BFA4-5768246C6625}" type="slidenum">
              <a:rPr lang="sl-SI"/>
              <a:pPr>
                <a:defRPr/>
              </a:pPr>
              <a:t>‹#›</a:t>
            </a:fld>
            <a:endParaRPr lang="sl-SI"/>
          </a:p>
        </p:txBody>
      </p:sp>
      <p:sp>
        <p:nvSpPr>
          <p:cNvPr id="8" name="TextBox 7"/>
          <p:cNvSpPr txBox="1"/>
          <p:nvPr/>
        </p:nvSpPr>
        <p:spPr>
          <a:xfrm>
            <a:off x="962025" y="708025"/>
            <a:ext cx="1936750" cy="212725"/>
          </a:xfrm>
          <a:prstGeom prst="rect">
            <a:avLst/>
          </a:prstGeom>
          <a:noFill/>
        </p:spPr>
        <p:txBody>
          <a:bodyPr lIns="0" tIns="0" rIns="0" bIns="0">
            <a:spAutoFit/>
          </a:bodyPr>
          <a:lstStyle>
            <a:lvl1pPr defTabSz="45720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defTabSz="45720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defTabSz="4572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defTabSz="4572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defTabSz="4572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ts val="838"/>
              </a:lnSpc>
              <a:defRPr/>
            </a:pPr>
            <a:r>
              <a:rPr lang="sl-SI" sz="700">
                <a:solidFill>
                  <a:schemeClr val="tx2"/>
                </a:solidFill>
                <a:latin typeface="Republika" pitchFamily="2" charset="-18"/>
                <a:cs typeface="+mn-cs"/>
              </a:rPr>
              <a:t>REPUBLIKA SLOVENIJA</a:t>
            </a:r>
            <a:endParaRPr lang="en-US" sz="700">
              <a:solidFill>
                <a:schemeClr val="tx2"/>
              </a:solidFill>
              <a:latin typeface="Republika" pitchFamily="2" charset="-18"/>
              <a:cs typeface="+mn-cs"/>
            </a:endParaRPr>
          </a:p>
          <a:p>
            <a:pPr>
              <a:lnSpc>
                <a:spcPts val="838"/>
              </a:lnSpc>
              <a:defRPr/>
            </a:pPr>
            <a:r>
              <a:rPr lang="sl-SI" sz="700" b="1">
                <a:solidFill>
                  <a:schemeClr val="tx2"/>
                </a:solidFill>
                <a:latin typeface="Republika" pitchFamily="2" charset="-18"/>
                <a:cs typeface="+mn-cs"/>
              </a:rPr>
              <a:t>MINISTRSTVO ZA JAVNO UPRAVO</a:t>
            </a:r>
            <a:endParaRPr lang="en-US" sz="700" b="1">
              <a:solidFill>
                <a:schemeClr val="tx2"/>
              </a:solidFill>
              <a:latin typeface="Republika" pitchFamily="2" charset="-18"/>
              <a:cs typeface="+mn-cs"/>
            </a:endParaRPr>
          </a:p>
        </p:txBody>
      </p:sp>
      <p:pic>
        <p:nvPicPr>
          <p:cNvPr id="2" name="Picture 8" descr="grb moder za 10 pt.wmf"/>
          <p:cNvPicPr>
            <a:picLocks noChangeAspect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639763" y="712788"/>
            <a:ext cx="166687" cy="207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E136C475-8328-4536-A8CB-74D795382C9A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457200" y="1196752"/>
            <a:ext cx="8229600" cy="4929411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3200" b="1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Izhodišča za prenovo plačnega sistema  javnega sektorja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sl-SI" sz="32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2800" b="1" i="0" u="none" strike="sng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ENOTNI PLAČNI SISTEM (2008)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sl-SI" sz="3200" b="1" i="0" u="none" strike="noStrike" kern="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2800" b="1" i="0" u="none" strike="noStrike" kern="0" cap="none" spc="0" normalizeH="0" baseline="0" noProof="0" dirty="0">
                <a:ln>
                  <a:noFill/>
                </a:ln>
                <a:solidFill>
                  <a:srgbClr val="3399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SKUPNI TEMELJI SISTEMA PLAČ V JAVNEM SEKTORJU (2023)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sl-SI" sz="2800" b="1" i="0" u="none" strike="noStrike" kern="0" cap="none" spc="0" normalizeH="0" baseline="0" noProof="0" dirty="0">
              <a:ln>
                <a:noFill/>
              </a:ln>
              <a:solidFill>
                <a:srgbClr val="3399FF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1800" b="1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Pogajalska komisija, februar 2023</a:t>
            </a:r>
          </a:p>
        </p:txBody>
      </p:sp>
      <p:sp>
        <p:nvSpPr>
          <p:cNvPr id="4" name="Označba mesta številke diapozitiva 3">
            <a:extLst>
              <a:ext uri="{FF2B5EF4-FFF2-40B4-BE49-F238E27FC236}">
                <a16:creationId xmlns:a16="http://schemas.microsoft.com/office/drawing/2014/main" id="{B528FE53-90EE-40F8-9F5E-4D76ABFAE3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7F94B08-F28E-4FBE-B30B-03C1E9D994E6}" type="slidenum">
              <a:rPr lang="sl-SI" smtClean="0"/>
              <a:pPr>
                <a:defRPr/>
              </a:pPr>
              <a:t>1</a:t>
            </a:fld>
            <a:endParaRPr lang="sl-SI" dirty="0"/>
          </a:p>
        </p:txBody>
      </p:sp>
      <p:sp>
        <p:nvSpPr>
          <p:cNvPr id="5" name="Puščica: dol 4">
            <a:extLst>
              <a:ext uri="{FF2B5EF4-FFF2-40B4-BE49-F238E27FC236}">
                <a16:creationId xmlns:a16="http://schemas.microsoft.com/office/drawing/2014/main" id="{167210FB-865A-40AC-8031-5B8FD1DBD4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283968" y="3429000"/>
            <a:ext cx="144016" cy="43204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4206686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BD04C6AF-36FF-4EB4-A092-C8739FCC77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95736" y="620688"/>
            <a:ext cx="6491064" cy="399181"/>
          </a:xfrm>
        </p:spPr>
        <p:txBody>
          <a:bodyPr/>
          <a:lstStyle/>
          <a:p>
            <a:r>
              <a:rPr lang="sl-SI" sz="2000" b="1" dirty="0">
                <a:solidFill>
                  <a:srgbClr val="0070C0"/>
                </a:solidFill>
              </a:rPr>
              <a:t>BISTVENE REŠITVE NOVEGA PS</a:t>
            </a:r>
            <a:br>
              <a:rPr lang="sl-SI" sz="2400" b="1" dirty="0">
                <a:solidFill>
                  <a:srgbClr val="0070C0"/>
                </a:solidFill>
              </a:rPr>
            </a:br>
            <a:endParaRPr lang="sl-SI" sz="2400" b="1" dirty="0">
              <a:solidFill>
                <a:srgbClr val="0070C0"/>
              </a:solidFill>
            </a:endParaRPr>
          </a:p>
        </p:txBody>
      </p:sp>
      <p:sp>
        <p:nvSpPr>
          <p:cNvPr id="7" name="PoljeZBesedilom 6">
            <a:extLst>
              <a:ext uri="{FF2B5EF4-FFF2-40B4-BE49-F238E27FC236}">
                <a16:creationId xmlns:a16="http://schemas.microsoft.com/office/drawing/2014/main" id="{277E0819-8AE5-05A8-CAB6-2AF0CB7EACD2}"/>
              </a:ext>
            </a:extLst>
          </p:cNvPr>
          <p:cNvSpPr txBox="1"/>
          <p:nvPr/>
        </p:nvSpPr>
        <p:spPr>
          <a:xfrm>
            <a:off x="2699792" y="1268760"/>
            <a:ext cx="457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sl-SI" sz="1800" b="1" dirty="0">
                <a:solidFill>
                  <a:srgbClr val="FF0000"/>
                </a:solidFill>
              </a:rPr>
              <a:t>NOVA PLAČNA LESTVICA - PREVEDBA</a:t>
            </a:r>
            <a:endParaRPr lang="en-GB" dirty="0">
              <a:solidFill>
                <a:srgbClr val="FF0000"/>
              </a:solidFill>
            </a:endParaRPr>
          </a:p>
        </p:txBody>
      </p:sp>
      <p:sp>
        <p:nvSpPr>
          <p:cNvPr id="9" name="PoljeZBesedilom 8">
            <a:extLst>
              <a:ext uri="{FF2B5EF4-FFF2-40B4-BE49-F238E27FC236}">
                <a16:creationId xmlns:a16="http://schemas.microsoft.com/office/drawing/2014/main" id="{C78BE70E-3A9A-4435-8046-D219B171279A}"/>
              </a:ext>
            </a:extLst>
          </p:cNvPr>
          <p:cNvSpPr txBox="1"/>
          <p:nvPr/>
        </p:nvSpPr>
        <p:spPr>
          <a:xfrm>
            <a:off x="683568" y="2348879"/>
            <a:ext cx="7632848" cy="40264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742950" lvl="1" indent="-285750">
              <a:lnSpc>
                <a:spcPct val="115000"/>
              </a:lnSpc>
              <a:spcAft>
                <a:spcPts val="1000"/>
              </a:spcAft>
              <a:buFont typeface="Courier New" panose="02070309020205020404" pitchFamily="49" charset="0"/>
              <a:buChar char="o"/>
            </a:pPr>
            <a:r>
              <a:rPr lang="sl-SI" sz="2000" dirty="0">
                <a:latin typeface="Calibri" panose="020F0502020204030204" pitchFamily="34" charset="0"/>
                <a:cs typeface="Times New Roman" panose="02020603050405020304" pitchFamily="18" charset="0"/>
              </a:rPr>
              <a:t>12., 13. in 14. PR se prevedejo v 1. plačni razred, </a:t>
            </a:r>
          </a:p>
          <a:p>
            <a:pPr marL="742950" lvl="1" indent="-285750">
              <a:lnSpc>
                <a:spcPct val="115000"/>
              </a:lnSpc>
              <a:spcAft>
                <a:spcPts val="1000"/>
              </a:spcAft>
              <a:buFont typeface="Courier New" panose="02070309020205020404" pitchFamily="49" charset="0"/>
              <a:buChar char="o"/>
            </a:pPr>
            <a:r>
              <a:rPr lang="sl-SI" sz="20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15., 16. in 17 PR  se prevedejo v 2. PR</a:t>
            </a:r>
            <a:endParaRPr lang="sl-SI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15000"/>
              </a:lnSpc>
              <a:spcAft>
                <a:spcPts val="1000"/>
              </a:spcAft>
              <a:buFont typeface="Courier New" panose="02070309020205020404" pitchFamily="49" charset="0"/>
              <a:buChar char="o"/>
            </a:pPr>
            <a:r>
              <a:rPr lang="sl-SI" sz="20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18. in 19. PR se prevedeta v 3. PR</a:t>
            </a:r>
            <a:endParaRPr lang="sl-SI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15000"/>
              </a:lnSpc>
              <a:spcAft>
                <a:spcPts val="1000"/>
              </a:spcAft>
              <a:buFont typeface="Courier New" panose="02070309020205020404" pitchFamily="49" charset="0"/>
              <a:buChar char="o"/>
            </a:pPr>
            <a:r>
              <a:rPr lang="sl-SI" sz="20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20 in 21. PR se prevedeta v 4. PR</a:t>
            </a:r>
            <a:endParaRPr lang="sl-SI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15000"/>
              </a:lnSpc>
              <a:spcAft>
                <a:spcPts val="1000"/>
              </a:spcAft>
              <a:buFont typeface="Courier New" panose="02070309020205020404" pitchFamily="49" charset="0"/>
              <a:buChar char="o"/>
            </a:pPr>
            <a:r>
              <a:rPr lang="sl-SI" sz="20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22. in 23. PR se prevedeta v 5. PR</a:t>
            </a:r>
            <a:endParaRPr lang="sl-SI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15000"/>
              </a:lnSpc>
              <a:spcAft>
                <a:spcPts val="1000"/>
              </a:spcAft>
              <a:buFont typeface="Courier New" panose="02070309020205020404" pitchFamily="49" charset="0"/>
              <a:buChar char="o"/>
            </a:pPr>
            <a:r>
              <a:rPr lang="sl-SI" sz="20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24. do 42. PR se prevedejo v naslednji po vrsti (24. v 6., 25. v 7., itd.)</a:t>
            </a:r>
            <a:endParaRPr lang="sl-SI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15000"/>
              </a:lnSpc>
              <a:spcAft>
                <a:spcPts val="1000"/>
              </a:spcAft>
              <a:buFont typeface="Courier New" panose="02070309020205020404" pitchFamily="49" charset="0"/>
              <a:buChar char="o"/>
            </a:pPr>
            <a:r>
              <a:rPr lang="sl-SI" sz="20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43. do 66. PR se prevedejo v prvi po vrednosti višji PR nove lestvice</a:t>
            </a:r>
            <a:r>
              <a:rPr lang="sl-SI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sl-SI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Označba mesta številke diapozitiva 3">
            <a:extLst>
              <a:ext uri="{FF2B5EF4-FFF2-40B4-BE49-F238E27FC236}">
                <a16:creationId xmlns:a16="http://schemas.microsoft.com/office/drawing/2014/main" id="{1EFDC715-F36E-443C-AADF-2C29F3D2ED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7F94B08-F28E-4FBE-B30B-03C1E9D994E6}" type="slidenum">
              <a:rPr lang="sl-SI" smtClean="0"/>
              <a:pPr>
                <a:defRPr/>
              </a:pPr>
              <a:t>10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14766158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Naslov 18">
            <a:extLst>
              <a:ext uri="{FF2B5EF4-FFF2-40B4-BE49-F238E27FC236}">
                <a16:creationId xmlns:a16="http://schemas.microsoft.com/office/drawing/2014/main" id="{869B4519-C100-4585-94F7-5C9101B1ECCF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3991719" y="90579"/>
            <a:ext cx="3998141" cy="400110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2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Times New Roman" panose="02020603050405020304" pitchFamily="18" charset="0"/>
              </a:rPr>
              <a:t>VZPOSTAVITEV PLAČNIH STEBROV</a:t>
            </a:r>
            <a:endParaRPr kumimoji="0" lang="en-GB" sz="20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9" name="PoljeZBesedilom 8">
            <a:extLst>
              <a:ext uri="{FF2B5EF4-FFF2-40B4-BE49-F238E27FC236}">
                <a16:creationId xmlns:a16="http://schemas.microsoft.com/office/drawing/2014/main" id="{07FB49C6-79D8-08B5-4B34-3ABA3BFC16E3}"/>
              </a:ext>
            </a:extLst>
          </p:cNvPr>
          <p:cNvSpPr txBox="1"/>
          <p:nvPr/>
        </p:nvSpPr>
        <p:spPr>
          <a:xfrm>
            <a:off x="3562710" y="701442"/>
            <a:ext cx="5124090" cy="400110"/>
          </a:xfrm>
          <a:prstGeom prst="rect">
            <a:avLst/>
          </a:prstGeom>
          <a:solidFill>
            <a:schemeClr val="tx1"/>
          </a:solidFill>
        </p:spPr>
        <p:txBody>
          <a:bodyPr wrap="square">
            <a:spAutoFit/>
          </a:bodyPr>
          <a:lstStyle/>
          <a:p>
            <a:pPr algn="ctr"/>
            <a:r>
              <a:rPr lang="sl-SI" sz="2000" b="1" dirty="0">
                <a:solidFill>
                  <a:schemeClr val="bg1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POGLAVJA</a:t>
            </a:r>
            <a:endParaRPr lang="en-GB" sz="2000" dirty="0">
              <a:solidFill>
                <a:schemeClr val="bg1"/>
              </a:solidFill>
            </a:endParaRP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E33AEE4A-1086-6925-B1F8-9685F313F185}"/>
              </a:ext>
            </a:extLst>
          </p:cNvPr>
          <p:cNvSpPr/>
          <p:nvPr/>
        </p:nvSpPr>
        <p:spPr>
          <a:xfrm>
            <a:off x="611560" y="1192503"/>
            <a:ext cx="2736304" cy="1440160"/>
          </a:xfrm>
          <a:prstGeom prst="ellipse">
            <a:avLst/>
          </a:prstGeom>
          <a:solidFill>
            <a:srgbClr val="92D050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2">
                    <a:lumMod val="95000"/>
                    <a:lumOff val="5000"/>
                  </a:schemeClr>
                </a:solidFill>
              </a:rPr>
              <a:t>FUNKCIONARJI  DIREKTORJI</a:t>
            </a: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7F4E9637-AF2F-A049-9B6C-5B80943D895B}"/>
              </a:ext>
            </a:extLst>
          </p:cNvPr>
          <p:cNvSpPr/>
          <p:nvPr/>
        </p:nvSpPr>
        <p:spPr>
          <a:xfrm>
            <a:off x="3562710" y="1192503"/>
            <a:ext cx="2592288" cy="1440160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dirty="0"/>
              <a:t>JAVNI USLUŽBENCI</a:t>
            </a:r>
            <a:endParaRPr lang="en-US" dirty="0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671630B7-D361-20E5-D908-76E6F811256F}"/>
              </a:ext>
            </a:extLst>
          </p:cNvPr>
          <p:cNvSpPr/>
          <p:nvPr/>
        </p:nvSpPr>
        <p:spPr>
          <a:xfrm>
            <a:off x="6204737" y="1141438"/>
            <a:ext cx="2830525" cy="144016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2">
                    <a:lumMod val="95000"/>
                    <a:lumOff val="5000"/>
                  </a:schemeClr>
                </a:solidFill>
              </a:rPr>
              <a:t>J</a:t>
            </a:r>
            <a:r>
              <a:rPr lang="sl-SI" dirty="0">
                <a:solidFill>
                  <a:schemeClr val="tx2">
                    <a:lumMod val="95000"/>
                    <a:lumOff val="5000"/>
                  </a:schemeClr>
                </a:solidFill>
              </a:rPr>
              <a:t>AVNI </a:t>
            </a:r>
            <a:r>
              <a:rPr lang="en-US" dirty="0">
                <a:solidFill>
                  <a:schemeClr val="tx2">
                    <a:lumMod val="95000"/>
                    <a:lumOff val="5000"/>
                  </a:schemeClr>
                </a:solidFill>
              </a:rPr>
              <a:t>U</a:t>
            </a:r>
            <a:r>
              <a:rPr lang="sl-SI" dirty="0">
                <a:solidFill>
                  <a:schemeClr val="tx2">
                    <a:lumMod val="95000"/>
                    <a:lumOff val="5000"/>
                  </a:schemeClr>
                </a:solidFill>
              </a:rPr>
              <a:t>SLUŽBENCI</a:t>
            </a:r>
            <a:r>
              <a:rPr lang="en-US" dirty="0">
                <a:solidFill>
                  <a:schemeClr val="tx2">
                    <a:lumMod val="95000"/>
                    <a:lumOff val="5000"/>
                  </a:schemeClr>
                </a:solidFill>
              </a:rPr>
              <a:t> V JAVNIH ZAVODIH </a:t>
            </a:r>
          </a:p>
        </p:txBody>
      </p:sp>
      <p:sp>
        <p:nvSpPr>
          <p:cNvPr id="3" name="Pravokotnik 2">
            <a:extLst>
              <a:ext uri="{FF2B5EF4-FFF2-40B4-BE49-F238E27FC236}">
                <a16:creationId xmlns:a16="http://schemas.microsoft.com/office/drawing/2014/main" id="{BA84B3F5-784C-4BDC-8377-BCCA0AF5B307}"/>
              </a:ext>
            </a:extLst>
          </p:cNvPr>
          <p:cNvSpPr/>
          <p:nvPr/>
        </p:nvSpPr>
        <p:spPr>
          <a:xfrm>
            <a:off x="179512" y="2749753"/>
            <a:ext cx="360040" cy="3246287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dirty="0"/>
              <a:t>S</a:t>
            </a:r>
          </a:p>
          <a:p>
            <a:pPr algn="ctr"/>
            <a:r>
              <a:rPr lang="sl-SI" dirty="0"/>
              <a:t>T</a:t>
            </a:r>
          </a:p>
          <a:p>
            <a:pPr algn="ctr"/>
            <a:r>
              <a:rPr lang="sl-SI" dirty="0"/>
              <a:t>E</a:t>
            </a:r>
          </a:p>
          <a:p>
            <a:pPr algn="ctr"/>
            <a:r>
              <a:rPr lang="sl-SI" dirty="0"/>
              <a:t>B</a:t>
            </a:r>
          </a:p>
          <a:p>
            <a:pPr algn="ctr"/>
            <a:r>
              <a:rPr lang="sl-SI" dirty="0"/>
              <a:t>R</a:t>
            </a:r>
          </a:p>
          <a:p>
            <a:pPr algn="ctr"/>
            <a:r>
              <a:rPr lang="sl-SI" dirty="0"/>
              <a:t>I</a:t>
            </a:r>
          </a:p>
        </p:txBody>
      </p:sp>
      <p:sp>
        <p:nvSpPr>
          <p:cNvPr id="18" name="Rounded Rectangle 10">
            <a:extLst>
              <a:ext uri="{FF2B5EF4-FFF2-40B4-BE49-F238E27FC236}">
                <a16:creationId xmlns:a16="http://schemas.microsoft.com/office/drawing/2014/main" id="{9383C288-C57A-4A4C-9E02-038241CD9838}"/>
              </a:ext>
            </a:extLst>
          </p:cNvPr>
          <p:cNvSpPr/>
          <p:nvPr/>
        </p:nvSpPr>
        <p:spPr>
          <a:xfrm>
            <a:off x="604966" y="2808787"/>
            <a:ext cx="2701589" cy="1440160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l-SI" sz="1400" dirty="0">
                <a:solidFill>
                  <a:schemeClr val="tx2">
                    <a:lumMod val="95000"/>
                    <a:lumOff val="5000"/>
                  </a:schemeClr>
                </a:solidFill>
              </a:rPr>
              <a:t>FUNKCIONARJI:</a:t>
            </a:r>
          </a:p>
          <a:p>
            <a:pPr marL="285750" indent="-285750">
              <a:buFontTx/>
              <a:buChar char="-"/>
            </a:pPr>
            <a:r>
              <a:rPr lang="sl-SI" sz="1400" dirty="0">
                <a:solidFill>
                  <a:schemeClr val="tx2">
                    <a:lumMod val="95000"/>
                    <a:lumOff val="5000"/>
                  </a:schemeClr>
                </a:solidFill>
              </a:rPr>
              <a:t>vse veje oblasti,</a:t>
            </a:r>
          </a:p>
          <a:p>
            <a:pPr marL="285750" indent="-285750">
              <a:buFontTx/>
              <a:buChar char="-"/>
            </a:pPr>
            <a:r>
              <a:rPr lang="sl-SI" sz="1400" dirty="0">
                <a:solidFill>
                  <a:schemeClr val="tx2">
                    <a:lumMod val="95000"/>
                    <a:lumOff val="5000"/>
                  </a:schemeClr>
                </a:solidFill>
              </a:rPr>
              <a:t>drugi državni organi,</a:t>
            </a:r>
          </a:p>
          <a:p>
            <a:pPr marL="285750" indent="-285750">
              <a:buFontTx/>
              <a:buChar char="-"/>
            </a:pPr>
            <a:r>
              <a:rPr lang="sl-SI" sz="1400" dirty="0">
                <a:solidFill>
                  <a:schemeClr val="tx2">
                    <a:lumMod val="95000"/>
                    <a:lumOff val="5000"/>
                  </a:schemeClr>
                </a:solidFill>
              </a:rPr>
              <a:t>občine</a:t>
            </a:r>
          </a:p>
          <a:p>
            <a:r>
              <a:rPr lang="sl-SI" sz="1400" dirty="0">
                <a:solidFill>
                  <a:schemeClr val="tx2">
                    <a:lumMod val="95000"/>
                    <a:lumOff val="5000"/>
                  </a:schemeClr>
                </a:solidFill>
              </a:rPr>
              <a:t> </a:t>
            </a:r>
          </a:p>
          <a:p>
            <a:r>
              <a:rPr lang="sl-SI" sz="1400" dirty="0">
                <a:solidFill>
                  <a:schemeClr val="tx2">
                    <a:lumMod val="95000"/>
                    <a:lumOff val="5000"/>
                  </a:schemeClr>
                </a:solidFill>
              </a:rPr>
              <a:t>DIREKTORJI</a:t>
            </a:r>
          </a:p>
        </p:txBody>
      </p:sp>
      <p:sp>
        <p:nvSpPr>
          <p:cNvPr id="11" name="Rounded Rectangle 10">
            <a:extLst>
              <a:ext uri="{FF2B5EF4-FFF2-40B4-BE49-F238E27FC236}">
                <a16:creationId xmlns:a16="http://schemas.microsoft.com/office/drawing/2014/main" id="{22C27F53-EE8C-CA83-2CBD-6E9852F1DA53}"/>
              </a:ext>
            </a:extLst>
          </p:cNvPr>
          <p:cNvSpPr/>
          <p:nvPr/>
        </p:nvSpPr>
        <p:spPr>
          <a:xfrm>
            <a:off x="3445855" y="2787391"/>
            <a:ext cx="2736304" cy="1440160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Tx/>
              <a:buChar char="-"/>
            </a:pPr>
            <a:r>
              <a:rPr lang="en-US" sz="1400" dirty="0"/>
              <a:t>URADNIKI</a:t>
            </a:r>
            <a:endParaRPr lang="sl-SI" sz="1400" dirty="0"/>
          </a:p>
          <a:p>
            <a:pPr marL="285750" indent="-285750">
              <a:buFontTx/>
              <a:buChar char="-"/>
            </a:pPr>
            <a:r>
              <a:rPr lang="sl-SI" sz="1400" dirty="0"/>
              <a:t>JU V JAVNIH AGENCIJAH,</a:t>
            </a:r>
          </a:p>
          <a:p>
            <a:pPr marL="285750" indent="-285750">
              <a:buFontTx/>
              <a:buChar char="-"/>
            </a:pPr>
            <a:r>
              <a:rPr lang="sl-SI" sz="1400" dirty="0"/>
              <a:t>JU V JAVNIH SKLADIH</a:t>
            </a:r>
          </a:p>
          <a:p>
            <a:pPr marL="285750" indent="-285750">
              <a:buFontTx/>
              <a:buChar char="-"/>
            </a:pPr>
            <a:r>
              <a:rPr lang="en-US" sz="1400" dirty="0"/>
              <a:t>S</a:t>
            </a:r>
            <a:r>
              <a:rPr lang="sl-SI" sz="1400" dirty="0"/>
              <a:t>TROKOVNO TEHNIČNI DELAVCI</a:t>
            </a:r>
            <a:r>
              <a:rPr lang="en-US" sz="1400" dirty="0"/>
              <a:t> </a:t>
            </a:r>
          </a:p>
        </p:txBody>
      </p:sp>
      <p:sp>
        <p:nvSpPr>
          <p:cNvPr id="16" name="Rounded Rectangle 10">
            <a:extLst>
              <a:ext uri="{FF2B5EF4-FFF2-40B4-BE49-F238E27FC236}">
                <a16:creationId xmlns:a16="http://schemas.microsoft.com/office/drawing/2014/main" id="{3AEBBA82-AEF0-4415-96F7-49FF45A8F6BC}"/>
              </a:ext>
            </a:extLst>
          </p:cNvPr>
          <p:cNvSpPr/>
          <p:nvPr/>
        </p:nvSpPr>
        <p:spPr>
          <a:xfrm>
            <a:off x="3440818" y="4464284"/>
            <a:ext cx="2736304" cy="1648393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l-SI" sz="1500" dirty="0"/>
              <a:t>POOBLAŠČENE URADNE OSEBE</a:t>
            </a:r>
          </a:p>
          <a:p>
            <a:pPr marL="285750" indent="-285750">
              <a:buFontTx/>
              <a:buChar char="-"/>
            </a:pPr>
            <a:r>
              <a:rPr lang="sl-SI" sz="1500" dirty="0"/>
              <a:t>policisti,</a:t>
            </a:r>
          </a:p>
          <a:p>
            <a:pPr marL="285750" indent="-285750">
              <a:buFontTx/>
              <a:buChar char="-"/>
            </a:pPr>
            <a:r>
              <a:rPr lang="sl-SI" sz="1500" dirty="0"/>
              <a:t>vojaki,</a:t>
            </a:r>
          </a:p>
          <a:p>
            <a:pPr marL="285750" indent="-285750">
              <a:buFontTx/>
              <a:buChar char="-"/>
            </a:pPr>
            <a:r>
              <a:rPr lang="sl-SI" sz="1500" dirty="0"/>
              <a:t>pravosodni policisti,</a:t>
            </a:r>
          </a:p>
          <a:p>
            <a:pPr marL="285750" indent="-285750">
              <a:buFontTx/>
              <a:buChar char="-"/>
            </a:pPr>
            <a:r>
              <a:rPr lang="sl-SI" sz="1500" dirty="0"/>
              <a:t>gasilci </a:t>
            </a:r>
          </a:p>
          <a:p>
            <a:endParaRPr lang="en-US" sz="1500" dirty="0"/>
          </a:p>
        </p:txBody>
      </p:sp>
      <p:sp>
        <p:nvSpPr>
          <p:cNvPr id="13" name="Rounded Rectangle 12">
            <a:extLst>
              <a:ext uri="{FF2B5EF4-FFF2-40B4-BE49-F238E27FC236}">
                <a16:creationId xmlns:a16="http://schemas.microsoft.com/office/drawing/2014/main" id="{742D80CE-DB58-51B6-BB8E-B2BCB7EEB6B7}"/>
              </a:ext>
            </a:extLst>
          </p:cNvPr>
          <p:cNvSpPr/>
          <p:nvPr/>
        </p:nvSpPr>
        <p:spPr>
          <a:xfrm>
            <a:off x="6177122" y="2808787"/>
            <a:ext cx="2858139" cy="64807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 algn="just">
              <a:buFontTx/>
              <a:buChar char="-"/>
            </a:pPr>
            <a:r>
              <a:rPr lang="en-US" sz="1600" dirty="0">
                <a:solidFill>
                  <a:schemeClr val="tx2">
                    <a:lumMod val="95000"/>
                    <a:lumOff val="5000"/>
                  </a:schemeClr>
                </a:solidFill>
              </a:rPr>
              <a:t>ZDRAVSTVO</a:t>
            </a:r>
            <a:endParaRPr lang="sl-SI" sz="1600" dirty="0">
              <a:solidFill>
                <a:schemeClr val="tx2">
                  <a:lumMod val="95000"/>
                  <a:lumOff val="5000"/>
                </a:schemeClr>
              </a:solidFill>
            </a:endParaRPr>
          </a:p>
          <a:p>
            <a:pPr marL="285750" indent="-285750" algn="just">
              <a:buFontTx/>
              <a:buChar char="-"/>
            </a:pPr>
            <a:r>
              <a:rPr lang="en-US" sz="1600" dirty="0">
                <a:solidFill>
                  <a:schemeClr val="tx2">
                    <a:lumMod val="95000"/>
                    <a:lumOff val="5000"/>
                  </a:schemeClr>
                </a:solidFill>
              </a:rPr>
              <a:t>SOC</a:t>
            </a:r>
            <a:r>
              <a:rPr lang="sl-SI" sz="1600" dirty="0">
                <a:solidFill>
                  <a:schemeClr val="tx2">
                    <a:lumMod val="95000"/>
                    <a:lumOff val="5000"/>
                  </a:schemeClr>
                </a:solidFill>
              </a:rPr>
              <a:t>IALNO</a:t>
            </a:r>
            <a:r>
              <a:rPr lang="en-US" sz="1600" dirty="0">
                <a:solidFill>
                  <a:schemeClr val="tx2">
                    <a:lumMod val="95000"/>
                    <a:lumOff val="5000"/>
                  </a:schemeClr>
                </a:solidFill>
              </a:rPr>
              <a:t> VARSTVO</a:t>
            </a:r>
          </a:p>
        </p:txBody>
      </p:sp>
      <p:sp>
        <p:nvSpPr>
          <p:cNvPr id="14" name="Rounded Rectangle 13">
            <a:extLst>
              <a:ext uri="{FF2B5EF4-FFF2-40B4-BE49-F238E27FC236}">
                <a16:creationId xmlns:a16="http://schemas.microsoft.com/office/drawing/2014/main" id="{9D365253-1CC6-E297-D3F4-D5CA84AE242E}"/>
              </a:ext>
            </a:extLst>
          </p:cNvPr>
          <p:cNvSpPr/>
          <p:nvPr/>
        </p:nvSpPr>
        <p:spPr>
          <a:xfrm>
            <a:off x="6177122" y="3768168"/>
            <a:ext cx="2858138" cy="88496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 algn="just">
              <a:buFontTx/>
              <a:buChar char="-"/>
            </a:pPr>
            <a:r>
              <a:rPr lang="en-US" sz="1600" dirty="0">
                <a:solidFill>
                  <a:schemeClr val="tx2">
                    <a:lumMod val="95000"/>
                    <a:lumOff val="5000"/>
                  </a:schemeClr>
                </a:solidFill>
              </a:rPr>
              <a:t>RAZISKOVALNA. DEJ,</a:t>
            </a:r>
            <a:endParaRPr lang="sl-SI" sz="1600" dirty="0">
              <a:solidFill>
                <a:schemeClr val="tx2">
                  <a:lumMod val="95000"/>
                  <a:lumOff val="5000"/>
                </a:schemeClr>
              </a:solidFill>
            </a:endParaRPr>
          </a:p>
          <a:p>
            <a:pPr marL="285750" indent="-285750" algn="just">
              <a:buFontTx/>
              <a:buChar char="-"/>
            </a:pPr>
            <a:r>
              <a:rPr lang="en-US" sz="1600" dirty="0">
                <a:solidFill>
                  <a:schemeClr val="tx2">
                    <a:lumMod val="95000"/>
                    <a:lumOff val="5000"/>
                  </a:schemeClr>
                </a:solidFill>
              </a:rPr>
              <a:t>IZOBRAŽEVANJE,</a:t>
            </a:r>
            <a:endParaRPr lang="sl-SI" sz="1600" dirty="0">
              <a:solidFill>
                <a:schemeClr val="tx2">
                  <a:lumMod val="95000"/>
                  <a:lumOff val="5000"/>
                </a:schemeClr>
              </a:solidFill>
            </a:endParaRPr>
          </a:p>
          <a:p>
            <a:pPr marL="285750" indent="-285750" algn="just">
              <a:buFontTx/>
              <a:buChar char="-"/>
            </a:pPr>
            <a:r>
              <a:rPr lang="en-US" sz="1600" dirty="0">
                <a:solidFill>
                  <a:schemeClr val="tx2">
                    <a:lumMod val="95000"/>
                    <a:lumOff val="5000"/>
                  </a:schemeClr>
                </a:solidFill>
              </a:rPr>
              <a:t>KULTURA</a:t>
            </a:r>
          </a:p>
        </p:txBody>
      </p:sp>
      <p:sp>
        <p:nvSpPr>
          <p:cNvPr id="15" name="Rounded Rectangle 14">
            <a:extLst>
              <a:ext uri="{FF2B5EF4-FFF2-40B4-BE49-F238E27FC236}">
                <a16:creationId xmlns:a16="http://schemas.microsoft.com/office/drawing/2014/main" id="{11348A6F-AFBF-1AAE-1B9F-673D66018EA7}"/>
              </a:ext>
            </a:extLst>
          </p:cNvPr>
          <p:cNvSpPr/>
          <p:nvPr/>
        </p:nvSpPr>
        <p:spPr>
          <a:xfrm>
            <a:off x="6177122" y="4964444"/>
            <a:ext cx="2858137" cy="85519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 algn="just">
              <a:buFontTx/>
              <a:buChar char="-"/>
            </a:pPr>
            <a:r>
              <a:rPr lang="sl-SI" sz="1600" dirty="0">
                <a:solidFill>
                  <a:schemeClr val="tx2">
                    <a:lumMod val="95000"/>
                    <a:lumOff val="5000"/>
                  </a:schemeClr>
                </a:solidFill>
              </a:rPr>
              <a:t>DRUGI JAVNI ZAVODI </a:t>
            </a:r>
            <a:r>
              <a:rPr lang="sl-SI" sz="1200" dirty="0">
                <a:solidFill>
                  <a:schemeClr val="tx2">
                    <a:lumMod val="95000"/>
                    <a:lumOff val="5000"/>
                  </a:schemeClr>
                </a:solidFill>
              </a:rPr>
              <a:t>(turizem, razvojni center,…)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087BEFE-E000-37D1-CF2D-1FBB2B5479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7F94B08-F28E-4FBE-B30B-03C1E9D994E6}" type="slidenum">
              <a:rPr lang="sl-SI" smtClean="0"/>
              <a:pPr>
                <a:defRPr/>
              </a:pPr>
              <a:t>11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81019315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868A58AA-9D70-4D79-AC41-12087C2315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95736" y="589546"/>
            <a:ext cx="6552728" cy="634082"/>
          </a:xfrm>
        </p:spPr>
        <p:txBody>
          <a:bodyPr/>
          <a:lstStyle/>
          <a:p>
            <a:r>
              <a:rPr lang="sl-SI" sz="2000" b="1" dirty="0">
                <a:solidFill>
                  <a:srgbClr val="0070C0"/>
                </a:solidFill>
              </a:rPr>
              <a:t>BISTVENE REŠITVE NOVEGA PS</a:t>
            </a:r>
            <a:br>
              <a:rPr lang="sl-SI" sz="2000" b="1" dirty="0">
                <a:solidFill>
                  <a:srgbClr val="0070C0"/>
                </a:solidFill>
              </a:rPr>
            </a:br>
            <a:br>
              <a:rPr lang="sl-SI" sz="2000" b="1" dirty="0">
                <a:solidFill>
                  <a:srgbClr val="0070C0"/>
                </a:solidFill>
              </a:rPr>
            </a:br>
            <a:r>
              <a:rPr lang="sl-SI" sz="2000" b="1" dirty="0">
                <a:solidFill>
                  <a:srgbClr val="FF0000"/>
                </a:solidFill>
              </a:rPr>
              <a:t>POMEN STEBROV </a:t>
            </a:r>
            <a:br>
              <a:rPr lang="sl-SI" sz="2000" b="1" dirty="0">
                <a:solidFill>
                  <a:srgbClr val="0070C0"/>
                </a:solidFill>
              </a:rPr>
            </a:br>
            <a:endParaRPr lang="sl-SI" sz="2000" b="1" dirty="0">
              <a:solidFill>
                <a:srgbClr val="0070C0"/>
              </a:solidFill>
            </a:endParaRP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64210C20-F4E9-4DFF-954D-38B092EEBB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44824"/>
            <a:ext cx="8229600" cy="4281339"/>
          </a:xfrm>
        </p:spPr>
        <p:txBody>
          <a:bodyPr/>
          <a:lstStyle/>
          <a:p>
            <a:pPr marL="0" indent="0" algn="ctr">
              <a:lnSpc>
                <a:spcPct val="107000"/>
              </a:lnSpc>
              <a:spcAft>
                <a:spcPts val="800"/>
              </a:spcAft>
              <a:buNone/>
            </a:pPr>
            <a:r>
              <a:rPr lang="sl-SI" sz="2400" b="1" i="1" dirty="0">
                <a:solidFill>
                  <a:srgbClr val="FF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Ločeno urejanje specifik, ki veljajo za posamezne dejavnosti.</a:t>
            </a:r>
          </a:p>
          <a:p>
            <a:pPr marL="0" indent="0" algn="just">
              <a:buNone/>
            </a:pPr>
            <a:endParaRPr lang="sl-SI" sz="2400" dirty="0"/>
          </a:p>
          <a:p>
            <a:pPr marL="0" indent="0" algn="ctr">
              <a:lnSpc>
                <a:spcPct val="107000"/>
              </a:lnSpc>
              <a:spcAft>
                <a:spcPts val="800"/>
              </a:spcAft>
              <a:buNone/>
            </a:pPr>
            <a:r>
              <a:rPr lang="sl-SI" sz="2400" b="1" i="1" dirty="0">
                <a:solidFill>
                  <a:srgbClr val="00B05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Načelo enako plačilo za primerljivo delo se zagotovi znotraj posameznega stebra. </a:t>
            </a:r>
          </a:p>
          <a:p>
            <a:pPr marL="0"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sl-SI" sz="1800" b="1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- </a:t>
            </a:r>
            <a:r>
              <a:rPr lang="sl-SI" sz="1800" b="1" i="1" dirty="0">
                <a:solidFill>
                  <a:srgbClr val="00B05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znotraj posameznega stebra -</a:t>
            </a:r>
            <a:r>
              <a:rPr lang="sl-SI" sz="1800" b="1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primerjamo, kar se primerjati da, </a:t>
            </a:r>
          </a:p>
          <a:p>
            <a:pPr marL="0" indent="0" algn="just">
              <a:lnSpc>
                <a:spcPct val="107000"/>
              </a:lnSpc>
              <a:spcAft>
                <a:spcPts val="800"/>
              </a:spcAft>
              <a:buNone/>
            </a:pPr>
            <a:endParaRPr lang="sl-SI" sz="1800" b="1" i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sl-SI" sz="1800" b="1" i="1" dirty="0">
                <a:solidFill>
                  <a:srgbClr val="00B05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- celotni javni sektor </a:t>
            </a:r>
            <a:r>
              <a:rPr lang="sl-SI" sz="1800" b="1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 enotni limiti </a:t>
            </a:r>
            <a:r>
              <a:rPr lang="sl-SI" sz="1800" b="1" i="1" dirty="0">
                <a:solidFill>
                  <a:srgbClr val="00B05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(najnižji in najvišji plačni razred)</a:t>
            </a:r>
            <a:r>
              <a:rPr lang="sl-SI" sz="1800" b="1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v tarifnih razredih glede na zahtevnost dela, ki se kaže skozi izobrazbo in odgovornost. </a:t>
            </a:r>
            <a:endParaRPr lang="sl-SI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Označba mesta številke diapozitiva 3">
            <a:extLst>
              <a:ext uri="{FF2B5EF4-FFF2-40B4-BE49-F238E27FC236}">
                <a16:creationId xmlns:a16="http://schemas.microsoft.com/office/drawing/2014/main" id="{ECF68FA0-07B6-480C-9489-15451EB9D8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7F94B08-F28E-4FBE-B30B-03C1E9D994E6}" type="slidenum">
              <a:rPr lang="sl-SI" smtClean="0"/>
              <a:pPr>
                <a:defRPr/>
              </a:pPr>
              <a:t>12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13497234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D987CE-307B-83BA-49D2-BF35840900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11760" y="692697"/>
            <a:ext cx="6552728" cy="476250"/>
          </a:xfrm>
        </p:spPr>
        <p:txBody>
          <a:bodyPr/>
          <a:lstStyle/>
          <a:p>
            <a:r>
              <a:rPr lang="sl-SI" sz="2000" b="1" dirty="0">
                <a:solidFill>
                  <a:srgbClr val="0070C0"/>
                </a:solidFill>
              </a:rPr>
              <a:t>BISTVENE REŠITVE NOVEGA</a:t>
            </a:r>
            <a:endParaRPr lang="en-US" sz="2400" b="1" dirty="0">
              <a:solidFill>
                <a:srgbClr val="0070C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76F316-2347-52DB-3EA8-D6AD3E65AF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184575"/>
          </a:xfrm>
        </p:spPr>
        <p:txBody>
          <a:bodyPr/>
          <a:lstStyle/>
          <a:p>
            <a:pPr marL="0" indent="0" algn="ctr">
              <a:buNone/>
            </a:pPr>
            <a:r>
              <a:rPr lang="sl-SI" sz="2000" b="1" dirty="0">
                <a:solidFill>
                  <a:srgbClr val="FF0000"/>
                </a:solidFill>
              </a:rPr>
              <a:t>SKUPNI TEMELJI</a:t>
            </a:r>
            <a:br>
              <a:rPr lang="sl-SI" sz="2000" b="1" dirty="0">
                <a:solidFill>
                  <a:srgbClr val="FF0000"/>
                </a:solidFill>
              </a:rPr>
            </a:br>
            <a:r>
              <a:rPr lang="sl-SI" sz="2000" b="1" dirty="0">
                <a:solidFill>
                  <a:srgbClr val="FF0000"/>
                </a:solidFill>
              </a:rPr>
              <a:t>(veljajo za celoten JS – enotna ureditev</a:t>
            </a:r>
            <a:r>
              <a:rPr lang="en-US" sz="2000" b="1" dirty="0">
                <a:solidFill>
                  <a:srgbClr val="FF0000"/>
                </a:solidFill>
              </a:rPr>
              <a:t>)</a:t>
            </a:r>
            <a:endParaRPr lang="sl-SI" sz="2000" b="1" dirty="0">
              <a:solidFill>
                <a:srgbClr val="FF0000"/>
              </a:solidFill>
            </a:endParaRPr>
          </a:p>
          <a:p>
            <a:pPr marL="0" indent="0" algn="ctr">
              <a:buNone/>
            </a:pPr>
            <a:endParaRPr lang="sl-SI" sz="2000" dirty="0">
              <a:solidFill>
                <a:srgbClr val="FF0000"/>
              </a:solidFill>
            </a:endParaRPr>
          </a:p>
          <a:p>
            <a:pPr marL="457200" indent="0">
              <a:lnSpc>
                <a:spcPct val="150000"/>
              </a:lnSpc>
              <a:spcBef>
                <a:spcPts val="0"/>
              </a:spcBef>
              <a:buFont typeface="+mj-lt"/>
              <a:buAutoNum type="arabicPeriod"/>
            </a:pPr>
            <a:r>
              <a:rPr lang="sl-SI" sz="1800" dirty="0">
                <a:solidFill>
                  <a:srgbClr val="FF0000"/>
                </a:solidFill>
              </a:rPr>
              <a:t>Sestava plače</a:t>
            </a:r>
          </a:p>
          <a:p>
            <a:pPr marL="457200" indent="0">
              <a:lnSpc>
                <a:spcPct val="150000"/>
              </a:lnSpc>
              <a:spcBef>
                <a:spcPts val="0"/>
              </a:spcBef>
              <a:buFont typeface="+mj-lt"/>
              <a:buAutoNum type="arabicPeriod"/>
            </a:pPr>
            <a:r>
              <a:rPr lang="sl-SI" sz="1800" dirty="0">
                <a:solidFill>
                  <a:srgbClr val="FF0000"/>
                </a:solidFill>
              </a:rPr>
              <a:t>Plačna lestvica</a:t>
            </a:r>
          </a:p>
          <a:p>
            <a:pPr marL="457200" indent="0">
              <a:lnSpc>
                <a:spcPct val="150000"/>
              </a:lnSpc>
              <a:spcBef>
                <a:spcPts val="0"/>
              </a:spcBef>
              <a:buFont typeface="+mj-lt"/>
              <a:buAutoNum type="arabicPeriod"/>
            </a:pPr>
            <a:r>
              <a:rPr lang="sl-SI" sz="1800" dirty="0">
                <a:solidFill>
                  <a:srgbClr val="FF0000"/>
                </a:solidFill>
              </a:rPr>
              <a:t>Način določitve osnovne plače</a:t>
            </a:r>
          </a:p>
          <a:p>
            <a:pPr marL="457200" indent="0">
              <a:lnSpc>
                <a:spcPct val="150000"/>
              </a:lnSpc>
              <a:spcBef>
                <a:spcPts val="0"/>
              </a:spcBef>
              <a:buFont typeface="+mj-lt"/>
              <a:buAutoNum type="arabicPeriod"/>
            </a:pPr>
            <a:r>
              <a:rPr lang="sl-SI" sz="1800" dirty="0">
                <a:solidFill>
                  <a:srgbClr val="FF0000"/>
                </a:solidFill>
              </a:rPr>
              <a:t>Napredovanje</a:t>
            </a:r>
          </a:p>
          <a:p>
            <a:pPr marL="457200" indent="0">
              <a:lnSpc>
                <a:spcPct val="150000"/>
              </a:lnSpc>
              <a:spcBef>
                <a:spcPts val="0"/>
              </a:spcBef>
              <a:buFont typeface="+mj-lt"/>
              <a:buAutoNum type="arabicPeriod"/>
            </a:pPr>
            <a:r>
              <a:rPr lang="sl-SI" sz="1800" dirty="0">
                <a:solidFill>
                  <a:srgbClr val="FF0000"/>
                </a:solidFill>
              </a:rPr>
              <a:t>Dodatki</a:t>
            </a:r>
          </a:p>
          <a:p>
            <a:pPr marL="457200" indent="0">
              <a:lnSpc>
                <a:spcPct val="150000"/>
              </a:lnSpc>
              <a:spcBef>
                <a:spcPts val="0"/>
              </a:spcBef>
              <a:buFont typeface="+mj-lt"/>
              <a:buAutoNum type="arabicPeriod"/>
            </a:pPr>
            <a:r>
              <a:rPr lang="sl-SI" sz="1800" dirty="0">
                <a:solidFill>
                  <a:srgbClr val="FF0000"/>
                </a:solidFill>
              </a:rPr>
              <a:t>Delovna uspešnost</a:t>
            </a:r>
          </a:p>
          <a:p>
            <a:pPr marL="0" indent="0" algn="ctr">
              <a:lnSpc>
                <a:spcPct val="107000"/>
              </a:lnSpc>
              <a:spcAft>
                <a:spcPts val="800"/>
              </a:spcAft>
              <a:buNone/>
            </a:pPr>
            <a:r>
              <a:rPr lang="sl-SI" sz="1800" b="1" i="1" dirty="0">
                <a:solidFill>
                  <a:srgbClr val="0070C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Okvir za ustrezna razmerja znotraj celotnega javnega sektorja:</a:t>
            </a:r>
          </a:p>
          <a:p>
            <a:pPr marL="0" indent="0" algn="ctr">
              <a:lnSpc>
                <a:spcPct val="107000"/>
              </a:lnSpc>
              <a:spcAft>
                <a:spcPts val="800"/>
              </a:spcAft>
              <a:buNone/>
            </a:pPr>
            <a:r>
              <a:rPr lang="sl-SI" sz="1800" b="1" i="1" dirty="0">
                <a:solidFill>
                  <a:srgbClr val="00B05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enotni limiti  (najnižji in najvišji PR  za vsak tarifni razred)</a:t>
            </a:r>
          </a:p>
          <a:p>
            <a:pPr marL="0" indent="0" algn="ctr">
              <a:lnSpc>
                <a:spcPct val="107000"/>
              </a:lnSpc>
              <a:spcAft>
                <a:spcPts val="800"/>
              </a:spcAft>
              <a:buNone/>
            </a:pPr>
            <a:r>
              <a:rPr lang="sl-SI" sz="1800" b="1" i="1" dirty="0">
                <a:solidFill>
                  <a:srgbClr val="00B05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 glede na zahtevnost dela (izobrazba in odgovornost) </a:t>
            </a:r>
          </a:p>
          <a:p>
            <a:pPr marL="0" indent="0" algn="just">
              <a:lnSpc>
                <a:spcPct val="107000"/>
              </a:lnSpc>
              <a:spcAft>
                <a:spcPts val="800"/>
              </a:spcAft>
              <a:buNone/>
            </a:pPr>
            <a:endParaRPr lang="en-SI" sz="2400" dirty="0">
              <a:solidFill>
                <a:srgbClr val="FF0000"/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F18D446-E92A-D473-6A42-E88457EEEE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7F94B08-F28E-4FBE-B30B-03C1E9D994E6}" type="slidenum">
              <a:rPr lang="sl-SI" smtClean="0"/>
              <a:pPr>
                <a:defRPr/>
              </a:pPr>
              <a:t>13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49305766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D987CE-307B-83BA-49D2-BF35840900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11760" y="548680"/>
            <a:ext cx="5976664" cy="720080"/>
          </a:xfrm>
        </p:spPr>
        <p:txBody>
          <a:bodyPr/>
          <a:lstStyle/>
          <a:p>
            <a:r>
              <a:rPr lang="sl-SI" sz="2000" b="1" dirty="0">
                <a:solidFill>
                  <a:srgbClr val="0070C0"/>
                </a:solidFill>
              </a:rPr>
              <a:t>BISTVENE REŠITVE NOVEGA PS</a:t>
            </a:r>
            <a:br>
              <a:rPr lang="sl-SI" sz="2000" b="1" dirty="0">
                <a:solidFill>
                  <a:srgbClr val="0070C0"/>
                </a:solidFill>
              </a:rPr>
            </a:br>
            <a:r>
              <a:rPr lang="sl-SI" sz="2000" b="1" dirty="0">
                <a:solidFill>
                  <a:srgbClr val="FF0000"/>
                </a:solidFill>
              </a:rPr>
              <a:t>ELEMENTI POSAMEZNEGA STEBRA</a:t>
            </a:r>
            <a:endParaRPr lang="en-US" sz="2000" b="1" dirty="0">
              <a:solidFill>
                <a:srgbClr val="0070C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76F316-2347-52DB-3EA8-D6AD3E65AF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5380707"/>
          </a:xfrm>
        </p:spPr>
        <p:txBody>
          <a:bodyPr/>
          <a:lstStyle/>
          <a:p>
            <a:pPr marL="0" lvl="0" indent="0" algn="ctr">
              <a:lnSpc>
                <a:spcPct val="107000"/>
              </a:lnSpc>
              <a:spcAft>
                <a:spcPts val="800"/>
              </a:spcAft>
              <a:buNone/>
            </a:pPr>
            <a:r>
              <a:rPr lang="sl-SI" sz="1800" b="1" dirty="0">
                <a:solidFill>
                  <a:srgbClr val="FF0000"/>
                </a:solidFill>
              </a:rPr>
              <a:t>(velja za posamezen steber  – možnost</a:t>
            </a:r>
            <a:r>
              <a:rPr lang="en-US" sz="1800" b="1" dirty="0">
                <a:solidFill>
                  <a:srgbClr val="FF0000"/>
                </a:solidFill>
              </a:rPr>
              <a:t>)</a:t>
            </a:r>
            <a:endParaRPr lang="sl-SI" sz="1800" dirty="0">
              <a:solidFill>
                <a:srgbClr val="FF0000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>
              <a:lnSpc>
                <a:spcPct val="107000"/>
              </a:lnSpc>
              <a:spcAft>
                <a:spcPts val="800"/>
              </a:spcAft>
              <a:buAutoNum type="arabicPeriod"/>
            </a:pPr>
            <a:r>
              <a:rPr lang="sl-SI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posebnosti glede </a:t>
            </a:r>
            <a:r>
              <a:rPr lang="sl-SI" sz="180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določitve plačnega razreda </a:t>
            </a:r>
            <a:r>
              <a:rPr lang="sl-SI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ob zaposlitvi, premestitvi, napredovanju v naziv,</a:t>
            </a:r>
          </a:p>
          <a:p>
            <a:pPr lvl="0">
              <a:lnSpc>
                <a:spcPct val="107000"/>
              </a:lnSpc>
              <a:spcAft>
                <a:spcPts val="800"/>
              </a:spcAft>
              <a:buAutoNum type="arabicPeriod"/>
            </a:pPr>
            <a:r>
              <a:rPr lang="sl-SI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posebnosti glede </a:t>
            </a:r>
            <a:r>
              <a:rPr lang="sl-SI" sz="180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uvrstitve v višji plačni razred</a:t>
            </a:r>
            <a:r>
              <a:rPr lang="sl-SI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kot je določen v okviru razpona glede na tarifni razred, zaradi specifičnih oziroma redkih kompetenc, ki se zahtevajo glede na potrebe delovnih procesov,</a:t>
            </a:r>
          </a:p>
          <a:p>
            <a:pPr lvl="0">
              <a:lnSpc>
                <a:spcPct val="107000"/>
              </a:lnSpc>
              <a:spcAft>
                <a:spcPts val="800"/>
              </a:spcAft>
              <a:buAutoNum type="arabicPeriod"/>
            </a:pPr>
            <a:r>
              <a:rPr lang="sl-SI" sz="1800" dirty="0">
                <a:solidFill>
                  <a:srgbClr val="FF00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napredovanje:</a:t>
            </a:r>
            <a:r>
              <a:rPr lang="sl-SI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pogoji/kriteriji; dinamika/hitrost,</a:t>
            </a:r>
          </a:p>
          <a:p>
            <a:pPr lvl="0">
              <a:lnSpc>
                <a:spcPct val="107000"/>
              </a:lnSpc>
              <a:spcAft>
                <a:spcPts val="800"/>
              </a:spcAft>
              <a:buAutoNum type="arabicPeriod"/>
            </a:pPr>
            <a:r>
              <a:rPr lang="sl-SI" sz="1800" dirty="0">
                <a:solidFill>
                  <a:srgbClr val="FF00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delovna uspešnost: </a:t>
            </a:r>
            <a:r>
              <a:rPr lang="sl-SI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pogoji; merila/kriteriji; obseg sredstev,</a:t>
            </a:r>
          </a:p>
          <a:p>
            <a:pPr lvl="0">
              <a:lnSpc>
                <a:spcPct val="107000"/>
              </a:lnSpc>
              <a:spcAft>
                <a:spcPts val="800"/>
              </a:spcAft>
              <a:buAutoNum type="arabicPeriod"/>
            </a:pPr>
            <a:r>
              <a:rPr lang="sl-SI" sz="18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</a:t>
            </a:r>
            <a:r>
              <a:rPr lang="sl-SI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krepi za boljše prilagajanje ponudbi in povpraševanju na trgu delovne sile.</a:t>
            </a:r>
          </a:p>
          <a:p>
            <a:pPr marL="0" indent="0" algn="ctr">
              <a:lnSpc>
                <a:spcPct val="107000"/>
              </a:lnSpc>
              <a:spcAft>
                <a:spcPts val="800"/>
              </a:spcAft>
              <a:buNone/>
            </a:pPr>
            <a:endParaRPr lang="sl-SI" sz="1800" b="1" i="1" dirty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ctr">
              <a:lnSpc>
                <a:spcPct val="107000"/>
              </a:lnSpc>
              <a:spcAft>
                <a:spcPts val="800"/>
              </a:spcAft>
              <a:buNone/>
            </a:pPr>
            <a:r>
              <a:rPr lang="sl-SI" sz="1800" b="1" i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Načelo primerljivosti:</a:t>
            </a:r>
          </a:p>
          <a:p>
            <a:pPr marL="0" indent="0" algn="ctr">
              <a:lnSpc>
                <a:spcPct val="107000"/>
              </a:lnSpc>
              <a:spcAft>
                <a:spcPts val="800"/>
              </a:spcAft>
              <a:buNone/>
            </a:pPr>
            <a:r>
              <a:rPr lang="sl-SI" sz="1800" b="1" i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enako plačilo za primerljivo delo znotraj posameznega stebra</a:t>
            </a:r>
            <a:endParaRPr lang="en-SI" sz="1800" b="1" dirty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7000"/>
              </a:lnSpc>
              <a:spcAft>
                <a:spcPts val="800"/>
              </a:spcAft>
              <a:buNone/>
            </a:pPr>
            <a:endParaRPr lang="sl-SI" sz="1800" dirty="0">
              <a:effectLst/>
              <a:latin typeface="Arial" panose="020B0604020202020204" pitchFamily="34" charset="0"/>
              <a:ea typeface="Calibri" panose="020F050202020403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F18D446-E92A-D473-6A42-E88457EEEE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7F94B08-F28E-4FBE-B30B-03C1E9D994E6}" type="slidenum">
              <a:rPr lang="sl-SI" smtClean="0"/>
              <a:pPr>
                <a:defRPr/>
              </a:pPr>
              <a:t>14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01106236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D987CE-307B-83BA-49D2-BF35840900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34723" y="404664"/>
            <a:ext cx="6275040" cy="1152128"/>
          </a:xfrm>
        </p:spPr>
        <p:txBody>
          <a:bodyPr/>
          <a:lstStyle/>
          <a:p>
            <a:pPr>
              <a:lnSpc>
                <a:spcPct val="150000"/>
              </a:lnSpc>
              <a:spcBef>
                <a:spcPts val="600"/>
              </a:spcBef>
            </a:pPr>
            <a:r>
              <a:rPr lang="sl-SI" sz="2400" b="1" dirty="0">
                <a:solidFill>
                  <a:srgbClr val="0070C0"/>
                </a:solidFill>
              </a:rPr>
              <a:t>BISTVENE REŠITVE NOVEGA PS</a:t>
            </a:r>
            <a:br>
              <a:rPr lang="sl-SI" sz="2000" b="1" dirty="0">
                <a:solidFill>
                  <a:srgbClr val="0070C0"/>
                </a:solidFill>
              </a:rPr>
            </a:br>
            <a:r>
              <a:rPr lang="sl-SI" sz="2400" b="1" dirty="0">
                <a:solidFill>
                  <a:srgbClr val="FF0000"/>
                </a:solidFill>
                <a:latin typeface="+mn-lt"/>
                <a:ea typeface="+mn-ea"/>
                <a:cs typeface="+mn-cs"/>
              </a:rPr>
              <a:t>NAPREDOVANJE</a:t>
            </a:r>
            <a:endParaRPr lang="en-US" sz="2400" b="1" dirty="0">
              <a:solidFill>
                <a:srgbClr val="FF0000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76F316-2347-52DB-3EA8-D6AD3E65AF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700808"/>
            <a:ext cx="8229600" cy="4608512"/>
          </a:xfrm>
        </p:spPr>
        <p:txBody>
          <a:bodyPr/>
          <a:lstStyle/>
          <a:p>
            <a:pPr marL="342900" lvl="0" indent="-342900" algn="just">
              <a:lnSpc>
                <a:spcPct val="107000"/>
              </a:lnSpc>
              <a:buFont typeface="+mj-lt"/>
              <a:buAutoNum type="arabicPeriod"/>
            </a:pPr>
            <a:r>
              <a:rPr lang="sl-SI" sz="2200" b="1" dirty="0">
                <a:latin typeface="Calibri" panose="020F0502020204030204" pitchFamily="34" charset="0"/>
                <a:cs typeface="Times New Roman" panose="02020603050405020304" pitchFamily="18" charset="0"/>
              </a:rPr>
              <a:t>SKUPNA NAČELA VSEH STEBROV: </a:t>
            </a:r>
          </a:p>
          <a:p>
            <a:pPr lvl="1" indent="-342900" algn="just">
              <a:lnSpc>
                <a:spcPct val="107000"/>
              </a:lnSpc>
              <a:buFont typeface="Calibri" panose="020F0502020204030204" pitchFamily="34" charset="0"/>
              <a:buChar char="-"/>
            </a:pPr>
            <a:r>
              <a:rPr lang="sl-SI" sz="18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hitrejše napredovanje v začetku kariere,</a:t>
            </a:r>
            <a:r>
              <a:rPr lang="sl-SI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lvl="1" indent="-342900" algn="just">
              <a:lnSpc>
                <a:spcPct val="107000"/>
              </a:lnSpc>
              <a:buFont typeface="Calibri" panose="020F0502020204030204" pitchFamily="34" charset="0"/>
              <a:buChar char="-"/>
            </a:pPr>
            <a:r>
              <a:rPr lang="sl-SI" sz="1800" dirty="0">
                <a:solidFill>
                  <a:srgbClr val="FF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počasnejše napredovanje v kasnejših obdobjih kariere,</a:t>
            </a:r>
          </a:p>
          <a:p>
            <a:pPr lvl="1" indent="-342900" algn="just">
              <a:lnSpc>
                <a:spcPct val="107000"/>
              </a:lnSpc>
              <a:buFont typeface="Calibri" panose="020F0502020204030204" pitchFamily="34" charset="0"/>
              <a:buChar char="-"/>
            </a:pPr>
            <a:r>
              <a:rPr lang="sl-SI" sz="18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ukinitev napredovanja na podlagi ocenjevanja </a:t>
            </a:r>
            <a:endParaRPr lang="sl-SI" sz="1800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00050" lvl="1" indent="0" algn="just">
              <a:lnSpc>
                <a:spcPct val="107000"/>
              </a:lnSpc>
              <a:buNone/>
            </a:pPr>
            <a:endParaRPr lang="sl-SI" sz="1400" dirty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lvl="0" indent="0" algn="just">
              <a:lnSpc>
                <a:spcPct val="107000"/>
              </a:lnSpc>
              <a:buNone/>
            </a:pPr>
            <a:r>
              <a:rPr lang="sl-SI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2.  </a:t>
            </a:r>
            <a:r>
              <a:rPr lang="sl-SI" sz="2200" b="1" dirty="0">
                <a:latin typeface="Calibri" panose="020F0502020204030204" pitchFamily="34" charset="0"/>
                <a:cs typeface="Times New Roman" panose="02020603050405020304" pitchFamily="18" charset="0"/>
              </a:rPr>
              <a:t>PRAVILA NAPREDOVANJA LOČENO PO STREBRIH</a:t>
            </a:r>
          </a:p>
          <a:p>
            <a:pPr lvl="1" indent="-342900" algn="just">
              <a:lnSpc>
                <a:spcPct val="107000"/>
              </a:lnSpc>
              <a:spcAft>
                <a:spcPts val="800"/>
              </a:spcAft>
              <a:buFont typeface="Calibri" panose="020F0502020204030204" pitchFamily="34" charset="0"/>
              <a:buChar char="-"/>
            </a:pPr>
            <a:r>
              <a:rPr lang="sl-SI" sz="18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sl-SI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riteriji za napredovanje se vzpostavijo znotraj posameznega stebra, pri čemer se vzporedno prenovi sistem kariernega napredovanja. </a:t>
            </a:r>
          </a:p>
          <a:p>
            <a:pPr marL="400050" lvl="1"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sl-SI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	(p</a:t>
            </a:r>
            <a:r>
              <a:rPr lang="sl-SI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rimer: nov Zakon o javnih uslužbencih)</a:t>
            </a:r>
          </a:p>
          <a:p>
            <a:pPr marL="0" indent="0">
              <a:buNone/>
            </a:pPr>
            <a:r>
              <a:rPr lang="sl-SI" sz="1800" b="1" u="sng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Časovnica:</a:t>
            </a:r>
            <a:r>
              <a:rPr lang="sl-SI" sz="18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l-SI" sz="18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usklajevanje se začne takoj, uveljavitev do 30.6.2026.</a:t>
            </a:r>
          </a:p>
          <a:p>
            <a:pPr marL="0" indent="0" algn="ctr">
              <a:buNone/>
            </a:pPr>
            <a:endParaRPr lang="sl-SI" sz="1800" dirty="0">
              <a:solidFill>
                <a:srgbClr val="FF0000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sl-SI" sz="1800" b="1" dirty="0">
                <a:solidFill>
                  <a:srgbClr val="FF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Do začetka uporabe novih pravil napredovanja se sistem napredovanj ne izvaja!</a:t>
            </a:r>
          </a:p>
          <a:p>
            <a:pPr marL="0" indent="0">
              <a:buNone/>
            </a:pP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F18D446-E92A-D473-6A42-E88457EEEE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7F94B08-F28E-4FBE-B30B-03C1E9D994E6}" type="slidenum">
              <a:rPr lang="sl-SI" smtClean="0"/>
              <a:pPr>
                <a:defRPr/>
              </a:pPr>
              <a:t>15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79762031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D987CE-307B-83BA-49D2-BF35840900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08402" y="548680"/>
            <a:ext cx="6275040" cy="648072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sl-SI" sz="2400" b="1" dirty="0">
                <a:solidFill>
                  <a:srgbClr val="0070C0"/>
                </a:solidFill>
              </a:rPr>
              <a:t>BISTVENE REŠITVE NOVEGA PS</a:t>
            </a:r>
            <a:br>
              <a:rPr lang="sl-SI" sz="2000" b="1" dirty="0">
                <a:solidFill>
                  <a:srgbClr val="0070C0"/>
                </a:solidFill>
              </a:rPr>
            </a:br>
            <a:r>
              <a:rPr lang="sl-SI" sz="2400" b="1" dirty="0">
                <a:solidFill>
                  <a:srgbClr val="FF0000"/>
                </a:solidFill>
                <a:latin typeface="+mn-lt"/>
                <a:ea typeface="+mn-ea"/>
                <a:cs typeface="+mn-cs"/>
              </a:rPr>
              <a:t>DELOVNA USPEŠNOST</a:t>
            </a:r>
            <a:endParaRPr lang="en-US" sz="2400" b="1" dirty="0">
              <a:solidFill>
                <a:srgbClr val="FF0000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76F316-2347-52DB-3EA8-D6AD3E65AF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700807"/>
            <a:ext cx="8229600" cy="3960441"/>
          </a:xfrm>
        </p:spPr>
        <p:txBody>
          <a:bodyPr/>
          <a:lstStyle/>
          <a:p>
            <a:pPr marL="342900" lvl="0" indent="-342900" algn="just">
              <a:lnSpc>
                <a:spcPct val="107000"/>
              </a:lnSpc>
              <a:buFont typeface="+mj-lt"/>
              <a:buAutoNum type="arabicPeriod"/>
            </a:pPr>
            <a:r>
              <a:rPr lang="sl-SI" sz="22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SKUPNO NAČELO VSEH STEBROV</a:t>
            </a:r>
            <a:r>
              <a:rPr lang="sl-SI" sz="2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</a:p>
          <a:p>
            <a:pPr lvl="1" indent="-342900" algn="just">
              <a:lnSpc>
                <a:spcPct val="107000"/>
              </a:lnSpc>
              <a:buFont typeface="Calibri" panose="020F0502020204030204" pitchFamily="34" charset="0"/>
              <a:buChar char="-"/>
            </a:pPr>
            <a:r>
              <a:rPr lang="sl-SI" sz="18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5 % (2%) mase osnove plače</a:t>
            </a:r>
            <a:r>
              <a:rPr lang="sl-SI" sz="1800" dirty="0">
                <a:solidFill>
                  <a:srgbClr val="FF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,</a:t>
            </a:r>
          </a:p>
          <a:p>
            <a:pPr lvl="1" indent="-342900" algn="just">
              <a:lnSpc>
                <a:spcPct val="107000"/>
              </a:lnSpc>
              <a:buFont typeface="Calibri" panose="020F0502020204030204" pitchFamily="34" charset="0"/>
              <a:buChar char="-"/>
            </a:pPr>
            <a:r>
              <a:rPr lang="sl-SI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združitev POD+RDU – administrativna poenostavitev</a:t>
            </a:r>
          </a:p>
          <a:p>
            <a:pPr marL="400050" lvl="1" indent="0" algn="just">
              <a:lnSpc>
                <a:spcPct val="107000"/>
              </a:lnSpc>
              <a:buNone/>
            </a:pPr>
            <a:endParaRPr lang="sl-SI" sz="1400" dirty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lvl="0" indent="0" algn="just">
              <a:lnSpc>
                <a:spcPct val="107000"/>
              </a:lnSpc>
              <a:buNone/>
            </a:pPr>
            <a:r>
              <a:rPr lang="sl-SI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2.  </a:t>
            </a:r>
            <a:r>
              <a:rPr lang="sl-SI" sz="2200" b="1" dirty="0">
                <a:latin typeface="Calibri" panose="020F0502020204030204" pitchFamily="34" charset="0"/>
                <a:cs typeface="Times New Roman" panose="02020603050405020304" pitchFamily="18" charset="0"/>
              </a:rPr>
              <a:t>PRAVILA NAGRAJEVANJA LOČENO PO STREBRIH</a:t>
            </a:r>
          </a:p>
          <a:p>
            <a:pPr lvl="1" algn="just">
              <a:lnSpc>
                <a:spcPct val="107000"/>
              </a:lnSpc>
              <a:spcAft>
                <a:spcPts val="800"/>
              </a:spcAft>
              <a:buFontTx/>
              <a:buChar char="-"/>
            </a:pPr>
            <a:r>
              <a:rPr lang="sl-SI" sz="1800" dirty="0">
                <a:latin typeface="Calibri" panose="020F0502020204030204" pitchFamily="34" charset="0"/>
                <a:cs typeface="Times New Roman" panose="02020603050405020304" pitchFamily="18" charset="0"/>
              </a:rPr>
              <a:t>prenova meril in kriterijev za nagrajevanje po stebrih</a:t>
            </a:r>
          </a:p>
          <a:p>
            <a:pPr lvl="1" algn="just">
              <a:lnSpc>
                <a:spcPct val="107000"/>
              </a:lnSpc>
              <a:spcAft>
                <a:spcPts val="800"/>
              </a:spcAft>
              <a:buFontTx/>
              <a:buChar char="-"/>
            </a:pPr>
            <a:r>
              <a:rPr lang="sl-SI" sz="1800" dirty="0">
                <a:latin typeface="Calibri" panose="020F0502020204030204" pitchFamily="34" charset="0"/>
                <a:cs typeface="Times New Roman" panose="02020603050405020304" pitchFamily="18" charset="0"/>
              </a:rPr>
              <a:t>v posameznem stebru lahko višja masa za delovno uspešnost,</a:t>
            </a:r>
          </a:p>
          <a:p>
            <a:pPr marL="457200" lvl="1"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sl-SI" sz="1400" dirty="0">
                <a:latin typeface="Calibri" panose="020F0502020204030204" pitchFamily="34" charset="0"/>
                <a:cs typeface="Times New Roman" panose="02020603050405020304" pitchFamily="18" charset="0"/>
              </a:rPr>
              <a:t>	(za resor, ki bo postavil cilje, spremljal realizacijo in zagotovil sredstva),</a:t>
            </a:r>
            <a:endParaRPr lang="sl-SI" sz="1800" b="1" dirty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7000"/>
              </a:lnSpc>
              <a:spcAft>
                <a:spcPts val="800"/>
              </a:spcAft>
              <a:buNone/>
            </a:pPr>
            <a:endParaRPr lang="sl-SI" sz="1800" b="1" u="sng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lnSpc>
                <a:spcPct val="107000"/>
              </a:lnSpc>
              <a:spcAft>
                <a:spcPts val="800"/>
              </a:spcAft>
              <a:buNone/>
            </a:pPr>
            <a:r>
              <a:rPr lang="sl-SI" sz="1800" b="1" u="sng" dirty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Časovnica:</a:t>
            </a:r>
            <a:r>
              <a:rPr lang="sl-SI" sz="1800" b="1" dirty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l-SI" sz="1800" dirty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usklajevanje se začne takoj, uveljavitev do 30.6.2026.</a:t>
            </a:r>
          </a:p>
          <a:p>
            <a:pPr marL="0" indent="0">
              <a:buNone/>
            </a:pP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F18D446-E92A-D473-6A42-E88457EEEE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7F94B08-F28E-4FBE-B30B-03C1E9D994E6}" type="slidenum">
              <a:rPr lang="sl-SI" smtClean="0"/>
              <a:pPr>
                <a:defRPr/>
              </a:pPr>
              <a:t>16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43386183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D987CE-307B-83BA-49D2-BF35840900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11760" y="404665"/>
            <a:ext cx="6275040" cy="720080"/>
          </a:xfrm>
        </p:spPr>
        <p:txBody>
          <a:bodyPr/>
          <a:lstStyle/>
          <a:p>
            <a:r>
              <a:rPr lang="sl-SI" sz="2000" b="1" dirty="0">
                <a:solidFill>
                  <a:srgbClr val="0070C0"/>
                </a:solidFill>
              </a:rPr>
              <a:t>BISTVENE REŠITVE NOVEGA PS</a:t>
            </a:r>
            <a:br>
              <a:rPr lang="sl-SI" sz="2000" b="1" dirty="0">
                <a:solidFill>
                  <a:srgbClr val="FF0000"/>
                </a:solidFill>
              </a:rPr>
            </a:br>
            <a:br>
              <a:rPr lang="sl-SI" sz="2000" b="1" dirty="0">
                <a:solidFill>
                  <a:srgbClr val="FF0000"/>
                </a:solidFill>
              </a:rPr>
            </a:br>
            <a:r>
              <a:rPr lang="sl-SI" sz="2000" b="1" dirty="0">
                <a:solidFill>
                  <a:srgbClr val="FF0000"/>
                </a:solidFill>
              </a:rPr>
              <a:t>DODATKI V JAVNEM SEKTORJU</a:t>
            </a:r>
            <a:endParaRPr lang="en-US" sz="2000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76F316-2347-52DB-3EA8-D6AD3E65AF8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sl-SI" sz="2000" dirty="0">
                <a:solidFill>
                  <a:srgbClr val="FF0000"/>
                </a:solidFill>
              </a:rPr>
              <a:t>PREGLED IN PRENOVA VSEH DODATKOV V JAVNEM SEKTORJU</a:t>
            </a:r>
          </a:p>
          <a:p>
            <a:pPr marL="0" indent="0" algn="ctr">
              <a:lnSpc>
                <a:spcPct val="107000"/>
              </a:lnSpc>
              <a:spcAft>
                <a:spcPts val="800"/>
              </a:spcAft>
              <a:buNone/>
            </a:pPr>
            <a:r>
              <a:rPr lang="sl-SI" sz="2400" dirty="0"/>
              <a:t>(tudi izven ZSPJS IN KPJS) </a:t>
            </a:r>
          </a:p>
          <a:p>
            <a:pPr marL="0"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sl-SI" sz="2400" dirty="0">
                <a:solidFill>
                  <a:srgbClr val="FF0000"/>
                </a:solidFill>
              </a:rPr>
              <a:t>Dodatki </a:t>
            </a:r>
            <a:r>
              <a:rPr lang="sl-SI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(taksativno našteti v zakonu kot do sedaj)</a:t>
            </a:r>
            <a:endParaRPr lang="en-SI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28600" algn="just">
              <a:lnSpc>
                <a:spcPct val="107000"/>
              </a:lnSpc>
              <a:spcAft>
                <a:spcPts val="800"/>
              </a:spcAft>
            </a:pPr>
            <a:r>
              <a:rPr lang="sl-SI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vrste dodatkov se določijo z zakonom,</a:t>
            </a:r>
            <a:r>
              <a:rPr lang="en-SI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sl-SI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višina se z zakonom ali KPJS,</a:t>
            </a:r>
            <a:endParaRPr lang="en-SI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28600" algn="just">
              <a:lnSpc>
                <a:spcPct val="107000"/>
              </a:lnSpc>
              <a:spcAft>
                <a:spcPts val="800"/>
              </a:spcAft>
            </a:pPr>
            <a:r>
              <a:rPr lang="sl-SI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ohranitev sedanjih dodatkov</a:t>
            </a:r>
            <a:r>
              <a:rPr lang="sl-SI" sz="18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+ </a:t>
            </a:r>
            <a:r>
              <a:rPr lang="sl-SI" sz="180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dodatno se uvedejo trije novi dodatki: </a:t>
            </a:r>
          </a:p>
          <a:p>
            <a:pPr marL="400050" lvl="1"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sl-SI" sz="14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r>
              <a:rPr lang="sl-SI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a) </a:t>
            </a:r>
            <a:r>
              <a:rPr lang="sl-SI" sz="140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za deficitarnost;</a:t>
            </a:r>
          </a:p>
          <a:p>
            <a:pPr marL="400050" lvl="1"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sl-SI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	b) </a:t>
            </a:r>
            <a:r>
              <a:rPr lang="sl-SI" sz="140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za razvoj kadrov (ali za sodelovanje v projektih), </a:t>
            </a:r>
          </a:p>
          <a:p>
            <a:pPr marL="400050" lvl="1"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sl-SI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c)</a:t>
            </a:r>
            <a:r>
              <a:rPr lang="sl-SI" sz="140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za izjemne dosežke na nacionalni ravni; </a:t>
            </a:r>
          </a:p>
          <a:p>
            <a:pPr marL="0" indent="0" algn="ctr">
              <a:lnSpc>
                <a:spcPct val="107000"/>
              </a:lnSpc>
              <a:spcAft>
                <a:spcPts val="800"/>
              </a:spcAft>
              <a:buNone/>
            </a:pPr>
            <a:endParaRPr lang="sl-SI" sz="1800" b="1" dirty="0">
              <a:solidFill>
                <a:srgbClr val="00B050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ctr">
              <a:lnSpc>
                <a:spcPct val="107000"/>
              </a:lnSpc>
              <a:spcAft>
                <a:spcPts val="800"/>
              </a:spcAft>
              <a:buNone/>
            </a:pPr>
            <a:r>
              <a:rPr lang="sl-SI" sz="1800" b="1" dirty="0">
                <a:solidFill>
                  <a:srgbClr val="00B05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preprečiti uvajanje novih dodatkov z drugimi predpisi</a:t>
            </a:r>
            <a:endParaRPr lang="en-SI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F18D446-E92A-D473-6A42-E88457EEEE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7F94B08-F28E-4FBE-B30B-03C1E9D994E6}" type="slidenum">
              <a:rPr lang="sl-SI" smtClean="0"/>
              <a:pPr>
                <a:defRPr/>
              </a:pPr>
              <a:t>17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66194242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D987CE-307B-83BA-49D2-BF35840900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15816" y="625777"/>
            <a:ext cx="5770984" cy="608932"/>
          </a:xfrm>
        </p:spPr>
        <p:txBody>
          <a:bodyPr/>
          <a:lstStyle/>
          <a:p>
            <a:r>
              <a:rPr lang="sl-SI" sz="2400" b="1" dirty="0">
                <a:solidFill>
                  <a:srgbClr val="0070C0"/>
                </a:solidFill>
              </a:rPr>
              <a:t>DRUGE SPREMEMBE </a:t>
            </a:r>
            <a:endParaRPr lang="en-US" sz="2400" b="1" dirty="0">
              <a:solidFill>
                <a:srgbClr val="0070C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76F316-2347-52DB-3EA8-D6AD3E65AF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3989040"/>
          </a:xfrm>
        </p:spPr>
        <p:txBody>
          <a:bodyPr/>
          <a:lstStyle/>
          <a:p>
            <a:pPr marL="342900" lvl="0" indent="-342900" algn="just">
              <a:lnSpc>
                <a:spcPct val="106000"/>
              </a:lnSpc>
              <a:spcAft>
                <a:spcPts val="800"/>
              </a:spcAft>
              <a:buFont typeface="Calibri" panose="020F0502020204030204" pitchFamily="34" charset="0"/>
              <a:buChar char="-"/>
            </a:pPr>
            <a:r>
              <a:rPr lang="sl-SI" sz="180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ureditev kvoruma za sklepanje kolektivnih pogodb </a:t>
            </a:r>
            <a:r>
              <a:rPr lang="sl-SI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(realizacija odločbe US)</a:t>
            </a:r>
            <a:endParaRPr lang="sl-SI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6000"/>
              </a:lnSpc>
              <a:spcAft>
                <a:spcPts val="800"/>
              </a:spcAft>
              <a:buFont typeface="Calibri" panose="020F0502020204030204" pitchFamily="34" charset="0"/>
              <a:buChar char="-"/>
            </a:pPr>
            <a:r>
              <a:rPr lang="sl-SI" sz="180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ravnanje v primeru nezakonito določene plače</a:t>
            </a:r>
            <a:endParaRPr lang="sl-SI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6000"/>
              </a:lnSpc>
              <a:spcAft>
                <a:spcPts val="800"/>
              </a:spcAft>
              <a:buFont typeface="Calibri" panose="020F0502020204030204" pitchFamily="34" charset="0"/>
              <a:buChar char="-"/>
            </a:pPr>
            <a:r>
              <a:rPr lang="sl-SI" sz="180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plačilo dežurstva: </a:t>
            </a:r>
            <a:r>
              <a:rPr lang="sl-SI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vzpostavitev ureditve, ki je veljala pred varčevalnimi ukrepi, uveljavljenimi z ZSPJS-N v letu 2010, s čimer se je plačilo dežurstva znižalo </a:t>
            </a:r>
            <a:endParaRPr lang="sl-SI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6000"/>
              </a:lnSpc>
              <a:spcAft>
                <a:spcPts val="800"/>
              </a:spcAft>
              <a:buFont typeface="Calibri" panose="020F0502020204030204" pitchFamily="34" charset="0"/>
              <a:buChar char="-"/>
            </a:pPr>
            <a:r>
              <a:rPr lang="sl-SI" sz="180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ukinitev znižanja osnovne plače javnim uslužbencem</a:t>
            </a:r>
            <a:r>
              <a:rPr lang="sl-SI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ki zasedajo delovna mesta, za katera ne izpolnjujejo pogoja glede izobrazbe (14. člen ZSPJS) </a:t>
            </a:r>
            <a:endParaRPr lang="sl-SI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6000"/>
              </a:lnSpc>
              <a:spcAft>
                <a:spcPts val="800"/>
              </a:spcAft>
              <a:buFont typeface="Calibri" panose="020F0502020204030204" pitchFamily="34" charset="0"/>
              <a:buChar char="-"/>
            </a:pPr>
            <a:r>
              <a:rPr lang="sl-SI" sz="180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odprava pravno sistemskih pomanjkljivosti</a:t>
            </a:r>
            <a:r>
              <a:rPr lang="sl-SI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ki so se pokazale pri delovanju sedanjega plačnega sistema.</a:t>
            </a:r>
            <a:endParaRPr lang="sl-SI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1600" b="1" dirty="0">
              <a:solidFill>
                <a:srgbClr val="00B050"/>
              </a:solidFill>
            </a:endParaRPr>
          </a:p>
          <a:p>
            <a:pPr marL="0" indent="0">
              <a:buNone/>
            </a:pPr>
            <a:endParaRPr lang="en-US" sz="1600" b="1" dirty="0">
              <a:solidFill>
                <a:srgbClr val="00B050"/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F18D446-E92A-D473-6A42-E88457EEEE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7F94B08-F28E-4FBE-B30B-03C1E9D994E6}" type="slidenum">
              <a:rPr lang="sl-SI" smtClean="0"/>
              <a:pPr>
                <a:defRPr/>
              </a:pPr>
              <a:t>18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37319775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BA0C8B-D49D-9960-8327-C9052A6579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39752" y="548680"/>
            <a:ext cx="6717432" cy="706090"/>
          </a:xfrm>
        </p:spPr>
        <p:txBody>
          <a:bodyPr/>
          <a:lstStyle/>
          <a:p>
            <a:r>
              <a:rPr lang="sl-SI" sz="2800" b="1" dirty="0">
                <a:solidFill>
                  <a:srgbClr val="0070C0"/>
                </a:solidFill>
              </a:rPr>
              <a:t>CILJ: ZAPOSLOVANJE MLADIH</a:t>
            </a:r>
            <a:endParaRPr lang="en-US" sz="2800" b="1" dirty="0">
              <a:solidFill>
                <a:srgbClr val="0070C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3D2230-5AC6-0C1A-D229-99D1D027A1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2978" y="1916832"/>
            <a:ext cx="8229600" cy="3888432"/>
          </a:xfrm>
        </p:spPr>
        <p:txBody>
          <a:bodyPr/>
          <a:lstStyle/>
          <a:p>
            <a:pPr algn="just">
              <a:lnSpc>
                <a:spcPct val="107000"/>
              </a:lnSpc>
            </a:pPr>
            <a:r>
              <a:rPr lang="sl-SI" sz="18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prevedba</a:t>
            </a:r>
            <a:r>
              <a:rPr lang="sl-SI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plačne lestvice </a:t>
            </a:r>
            <a:r>
              <a:rPr lang="sl-SI" sz="18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zvišuje plače v nižjih plačnih razredih</a:t>
            </a:r>
            <a:r>
              <a:rPr lang="sl-SI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kamor se v sistemu uvrščajo mladi,</a:t>
            </a:r>
          </a:p>
          <a:p>
            <a:pPr>
              <a:lnSpc>
                <a:spcPct val="107000"/>
              </a:lnSpc>
            </a:pPr>
            <a:r>
              <a:rPr lang="sl-SI" sz="18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višja </a:t>
            </a:r>
            <a:r>
              <a:rPr lang="sl-SI" sz="18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plača in hitrejše napredovanje na </a:t>
            </a:r>
            <a:r>
              <a:rPr lang="sl-SI" sz="18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začetku</a:t>
            </a:r>
            <a:r>
              <a:rPr lang="sl-SI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manjša rast skozi kariero – </a:t>
            </a:r>
          </a:p>
          <a:p>
            <a:pPr marL="0" indent="0">
              <a:lnSpc>
                <a:spcPct val="107000"/>
              </a:lnSpc>
              <a:buNone/>
            </a:pPr>
            <a:r>
              <a:rPr lang="sl-SI" sz="18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r>
              <a:rPr lang="sl-SI" sz="18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znižuje se pomen </a:t>
            </a:r>
            <a:r>
              <a:rPr lang="sl-SI" sz="1800" b="1" dirty="0" err="1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senioritete</a:t>
            </a:r>
            <a:r>
              <a:rPr lang="sl-SI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</a:t>
            </a:r>
          </a:p>
          <a:p>
            <a:pPr>
              <a:lnSpc>
                <a:spcPct val="107000"/>
              </a:lnSpc>
            </a:pPr>
            <a:r>
              <a:rPr lang="sl-SI" sz="1800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spremembe variabilnega nagrajevanja</a:t>
            </a:r>
            <a:r>
              <a:rPr lang="sl-SI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</a:t>
            </a:r>
            <a:endParaRPr lang="sl-SI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</a:pPr>
            <a:r>
              <a:rPr lang="sl-SI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možnost </a:t>
            </a:r>
            <a:r>
              <a:rPr lang="sl-SI" sz="18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začasno višje plače za delo na projektu</a:t>
            </a:r>
            <a:r>
              <a:rPr lang="sl-SI" sz="18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sl-SI" sz="1800" dirty="0">
                <a:latin typeface="Calibri" panose="020F0502020204030204" pitchFamily="34" charset="0"/>
                <a:cs typeface="Times New Roman" panose="02020603050405020304" pitchFamily="18" charset="0"/>
              </a:rPr>
              <a:t>vodenje zahtevnejših delovnih skupin,</a:t>
            </a:r>
          </a:p>
          <a:p>
            <a:pPr>
              <a:lnSpc>
                <a:spcPct val="107000"/>
              </a:lnSpc>
            </a:pPr>
            <a:r>
              <a:rPr lang="sl-SI" sz="18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uvedba dodatka za izjemne dosežke </a:t>
            </a:r>
            <a:r>
              <a:rPr lang="sl-SI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– vrhunski strokovnjak lahko ne glede na dobo v javnem sektorju dobi dodatek,</a:t>
            </a:r>
          </a:p>
          <a:p>
            <a:pPr>
              <a:lnSpc>
                <a:spcPct val="107000"/>
              </a:lnSpc>
            </a:pPr>
            <a:r>
              <a:rPr lang="sl-SI" sz="18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uvedba dodatka za deficitarnost </a:t>
            </a:r>
            <a:r>
              <a:rPr lang="sl-SI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– poseben dodatek za deficitarne poklice v javnem sektorju. </a:t>
            </a:r>
          </a:p>
          <a:p>
            <a:endParaRPr lang="sl-SI" sz="2000" b="1" dirty="0">
              <a:solidFill>
                <a:srgbClr val="00B050"/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7D5E642-7AAA-B9B3-76EB-7C22F37AE4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7F94B08-F28E-4FBE-B30B-03C1E9D994E6}" type="slidenum">
              <a:rPr lang="sl-SI" smtClean="0"/>
              <a:pPr>
                <a:defRPr/>
              </a:pPr>
              <a:t>19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7503555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EA8A144F-9183-467D-A30A-88E6AD7238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43808" y="778884"/>
            <a:ext cx="5698976" cy="745952"/>
          </a:xfrm>
        </p:spPr>
        <p:txBody>
          <a:bodyPr/>
          <a:lstStyle/>
          <a:p>
            <a:r>
              <a:rPr lang="sl-SI" sz="2200" b="1" dirty="0">
                <a:solidFill>
                  <a:srgbClr val="0070C0"/>
                </a:solidFill>
              </a:rPr>
              <a:t>VSEBINA PREDSTAVITVE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CDADA212-5EE6-4222-837E-448A4E0252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3282" y="1628801"/>
            <a:ext cx="8229600" cy="2664295"/>
          </a:xfrm>
        </p:spPr>
        <p:txBody>
          <a:bodyPr/>
          <a:lstStyle/>
          <a:p>
            <a:pPr marL="457200" indent="-457200">
              <a:lnSpc>
                <a:spcPct val="200000"/>
              </a:lnSpc>
              <a:buAutoNum type="arabicPeriod"/>
            </a:pPr>
            <a:r>
              <a:rPr lang="sl-SI" sz="2400" dirty="0"/>
              <a:t>Razlogi za spremembe in izzivi plačnega sistema</a:t>
            </a:r>
          </a:p>
          <a:p>
            <a:pPr marL="457200" indent="-457200">
              <a:lnSpc>
                <a:spcPct val="200000"/>
              </a:lnSpc>
              <a:buAutoNum type="arabicPeriod"/>
            </a:pPr>
            <a:r>
              <a:rPr lang="sl-SI" sz="2400" dirty="0"/>
              <a:t>Ključni cilji prenove plačnega sistema</a:t>
            </a:r>
          </a:p>
          <a:p>
            <a:pPr marL="457200" indent="-457200">
              <a:lnSpc>
                <a:spcPct val="200000"/>
              </a:lnSpc>
              <a:buAutoNum type="arabicPeriod"/>
            </a:pPr>
            <a:r>
              <a:rPr lang="sl-SI" sz="2400" dirty="0"/>
              <a:t>Bistvene rešitve novega plačnega sistema</a:t>
            </a:r>
          </a:p>
          <a:p>
            <a:pPr marL="0" indent="0">
              <a:lnSpc>
                <a:spcPct val="200000"/>
              </a:lnSpc>
              <a:buNone/>
            </a:pPr>
            <a:endParaRPr lang="sl-SI" sz="2400" dirty="0"/>
          </a:p>
        </p:txBody>
      </p:sp>
      <p:sp>
        <p:nvSpPr>
          <p:cNvPr id="4" name="Označba mesta številke diapozitiva 3">
            <a:extLst>
              <a:ext uri="{FF2B5EF4-FFF2-40B4-BE49-F238E27FC236}">
                <a16:creationId xmlns:a16="http://schemas.microsoft.com/office/drawing/2014/main" id="{D5785835-D056-401E-B7B5-7DE88301A6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7F94B08-F28E-4FBE-B30B-03C1E9D994E6}" type="slidenum">
              <a:rPr lang="sl-SI" smtClean="0"/>
              <a:pPr>
                <a:defRPr/>
              </a:pPr>
              <a:t>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11505475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A33A953E-BF51-2BCE-17E7-38B2537A46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99792" y="692696"/>
            <a:ext cx="5328592" cy="432048"/>
          </a:xfrm>
        </p:spPr>
        <p:txBody>
          <a:bodyPr/>
          <a:lstStyle/>
          <a:p>
            <a:r>
              <a:rPr lang="sl-SI" sz="2000" b="1" dirty="0">
                <a:solidFill>
                  <a:srgbClr val="0070C0"/>
                </a:solidFill>
              </a:rPr>
              <a:t>NAMESTO ZAKLJUČKA</a:t>
            </a:r>
            <a:endParaRPr lang="en-GB" sz="2000" b="1" dirty="0">
              <a:solidFill>
                <a:srgbClr val="0070C0"/>
              </a:solidFill>
            </a:endParaRP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F7334EFF-1E52-DD59-8A47-CD6D4D416A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9632" y="2636913"/>
            <a:ext cx="7365504" cy="792088"/>
          </a:xfrm>
        </p:spPr>
        <p:txBody>
          <a:bodyPr/>
          <a:lstStyle/>
          <a:p>
            <a:pPr marL="0" indent="0" algn="ctr">
              <a:buNone/>
            </a:pPr>
            <a:r>
              <a:rPr lang="sl-SI" b="1" dirty="0">
                <a:solidFill>
                  <a:srgbClr val="0070C0"/>
                </a:solidFill>
              </a:rPr>
              <a:t>Dogovor kako naprej!</a:t>
            </a:r>
            <a:endParaRPr lang="en-GB" b="1" dirty="0">
              <a:solidFill>
                <a:srgbClr val="0070C0"/>
              </a:solidFill>
            </a:endParaRPr>
          </a:p>
        </p:txBody>
      </p:sp>
      <p:sp>
        <p:nvSpPr>
          <p:cNvPr id="4" name="Označba mesta številke diapozitiva 3">
            <a:extLst>
              <a:ext uri="{FF2B5EF4-FFF2-40B4-BE49-F238E27FC236}">
                <a16:creationId xmlns:a16="http://schemas.microsoft.com/office/drawing/2014/main" id="{4A88141B-99B1-305C-8569-1CB9B934A5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7F94B08-F28E-4FBE-B30B-03C1E9D994E6}" type="slidenum">
              <a:rPr lang="sl-SI" smtClean="0"/>
              <a:pPr>
                <a:defRPr/>
              </a:pPr>
              <a:t>20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3481519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D59C998F-D570-4C66-A3DF-7FC445FE10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55776" y="332656"/>
            <a:ext cx="5698976" cy="811981"/>
          </a:xfrm>
        </p:spPr>
        <p:txBody>
          <a:bodyPr/>
          <a:lstStyle/>
          <a:p>
            <a:r>
              <a:rPr lang="sl-SI" sz="2200" b="1" dirty="0">
                <a:solidFill>
                  <a:srgbClr val="0070C0"/>
                </a:solidFill>
              </a:rPr>
              <a:t>RAZLOGI ZA SPREMEMBE </a:t>
            </a:r>
            <a:br>
              <a:rPr lang="sl-SI" sz="2200" b="1" dirty="0">
                <a:solidFill>
                  <a:srgbClr val="FF0000"/>
                </a:solidFill>
              </a:rPr>
            </a:br>
            <a:r>
              <a:rPr lang="sl-SI" sz="2200" b="1" dirty="0">
                <a:solidFill>
                  <a:srgbClr val="FF0000"/>
                </a:solidFill>
              </a:rPr>
              <a:t>UGOTOVITVE GLEDE NA CILJE 2008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EA2F63AF-9AC3-44F1-B1A7-63D06DEF1F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5184576"/>
          </a:xfrm>
        </p:spPr>
        <p:txBody>
          <a:bodyPr/>
          <a:lstStyle/>
          <a:p>
            <a:pPr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sl-SI" sz="2400" b="1" dirty="0">
                <a:solidFill>
                  <a:srgbClr val="00B05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TRANSPARENTNOST PLAČNEGA SISTEMA</a:t>
            </a:r>
            <a:endParaRPr lang="sl-SI" sz="1800" b="1" dirty="0">
              <a:solidFill>
                <a:srgbClr val="FF0000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sl-SI" sz="1800" b="1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RAST </a:t>
            </a:r>
            <a:r>
              <a:rPr lang="sl-SI" sz="1800" b="1" dirty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MASE PLAČ: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sl-SI" sz="1400" dirty="0">
                <a:latin typeface="Arial" panose="020B0604020202020204" pitchFamily="34" charset="0"/>
                <a:ea typeface="Times New Roman" panose="02020603050405020304" pitchFamily="18" charset="0"/>
              </a:rPr>
              <a:t>poviševanje števila zaposlenih; 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sl-SI" sz="1400" dirty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avtomatizmi</a:t>
            </a:r>
            <a:r>
              <a:rPr lang="sl-SI" sz="1400" dirty="0">
                <a:latin typeface="Arial" panose="020B0604020202020204" pitchFamily="34" charset="0"/>
                <a:ea typeface="Times New Roman" panose="02020603050405020304" pitchFamily="18" charset="0"/>
              </a:rPr>
              <a:t> v zvezi z napredovanji;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sl-SI" sz="1400" dirty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sklepanje parcialnih dogovorov </a:t>
            </a:r>
            <a:r>
              <a:rPr lang="sl-SI" sz="1400" dirty="0">
                <a:latin typeface="Arial" panose="020B0604020202020204" pitchFamily="34" charset="0"/>
                <a:ea typeface="Times New Roman" panose="02020603050405020304" pitchFamily="18" charset="0"/>
              </a:rPr>
              <a:t>o poviševanju plač s posameznimi poklicnimi skupinami;</a:t>
            </a:r>
            <a:endParaRPr lang="sl-SI" sz="1800" b="1" dirty="0">
              <a:solidFill>
                <a:srgbClr val="FF0000"/>
              </a:solidFill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sl-SI" sz="1800" b="1" dirty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OBVODI ENOTNEGA PLAČNEGA SISTEMA: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sl-SI" sz="1400" dirty="0">
                <a:latin typeface="Arial" panose="020B0604020202020204" pitchFamily="34" charset="0"/>
                <a:ea typeface="Times New Roman" panose="02020603050405020304" pitchFamily="18" charset="0"/>
              </a:rPr>
              <a:t>sklepanje parcialnih dogovorov s </a:t>
            </a:r>
            <a:r>
              <a:rPr lang="sl-SI" sz="1400" dirty="0" err="1">
                <a:latin typeface="Arial" panose="020B0604020202020204" pitchFamily="34" charset="0"/>
                <a:ea typeface="Times New Roman" panose="02020603050405020304" pitchFamily="18" charset="0"/>
              </a:rPr>
              <a:t>posam</a:t>
            </a:r>
            <a:r>
              <a:rPr lang="sl-SI" sz="1400" dirty="0">
                <a:latin typeface="Arial" panose="020B0604020202020204" pitchFamily="34" charset="0"/>
                <a:ea typeface="Times New Roman" panose="02020603050405020304" pitchFamily="18" charset="0"/>
              </a:rPr>
              <a:t>. poklicnimi skupinami v mandatih preteklih vlad 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sl-SI" sz="1400" dirty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vnašanje plačnih določb v področno zakonodajo </a:t>
            </a:r>
            <a:r>
              <a:rPr lang="sl-SI" sz="1400" dirty="0">
                <a:latin typeface="Arial" panose="020B0604020202020204" pitchFamily="34" charset="0"/>
                <a:ea typeface="Times New Roman" panose="02020603050405020304" pitchFamily="18" charset="0"/>
              </a:rPr>
              <a:t>(torej izven normativnega okvirja plačnega sistema javnega sektorja)</a:t>
            </a:r>
            <a:endParaRPr lang="sl-SI" sz="1800" b="1" dirty="0">
              <a:solidFill>
                <a:srgbClr val="FF0000"/>
              </a:solidFill>
              <a:latin typeface="Arial" panose="020B0604020202020204" pitchFamily="34" charset="0"/>
            </a:endParaRP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sl-SI" sz="1800" b="1" dirty="0">
                <a:solidFill>
                  <a:srgbClr val="FF0000"/>
                </a:solidFill>
                <a:latin typeface="Arial" panose="020B0604020202020204" pitchFamily="34" charset="0"/>
              </a:rPr>
              <a:t>URAVNILOVKA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sl-SI" sz="1400" dirty="0">
                <a:latin typeface="Arial" panose="020B0604020202020204" pitchFamily="34" charset="0"/>
              </a:rPr>
              <a:t>vedno več PR pod min plačo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sl-SI" sz="1400" dirty="0">
                <a:latin typeface="Arial" panose="020B0604020202020204" pitchFamily="34" charset="0"/>
              </a:rPr>
              <a:t>razmerje iz 1:10,5 (2008) v 1: 4,7 (2023) </a:t>
            </a:r>
            <a:endParaRPr lang="sl-SI" sz="1800" b="1" dirty="0">
              <a:solidFill>
                <a:srgbClr val="FF0000"/>
              </a:solidFill>
              <a:latin typeface="Arial" panose="020B0604020202020204" pitchFamily="34" charset="0"/>
            </a:endParaRP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sl-SI" sz="1800" b="1" dirty="0">
                <a:solidFill>
                  <a:srgbClr val="FF0000"/>
                </a:solidFill>
                <a:latin typeface="Arial" panose="020B0604020202020204" pitchFamily="34" charset="0"/>
              </a:rPr>
              <a:t>PORUŠENA PLAČNA RAZMERJA IZ 2008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sl-SI" sz="1800" b="1" dirty="0">
                <a:solidFill>
                  <a:srgbClr val="FF0000"/>
                </a:solidFill>
                <a:latin typeface="Arial" panose="020B0604020202020204" pitchFamily="34" charset="0"/>
              </a:rPr>
              <a:t>NAGRAJEVANJE SENIORITETE – POMANJKANJE MLADIH</a:t>
            </a:r>
          </a:p>
          <a:p>
            <a:pPr marL="0" indent="0">
              <a:lnSpc>
                <a:spcPct val="150000"/>
              </a:lnSpc>
              <a:buNone/>
            </a:pPr>
            <a:endParaRPr lang="sl-SI" sz="1800" b="1" dirty="0">
              <a:solidFill>
                <a:srgbClr val="FF0000"/>
              </a:solidFill>
              <a:latin typeface="Arial" panose="020B0604020202020204" pitchFamily="34" charset="0"/>
            </a:endParaRPr>
          </a:p>
          <a:p>
            <a:pPr marL="0" indent="0">
              <a:buNone/>
            </a:pPr>
            <a:endParaRPr lang="sl-SI" sz="1800" b="1" dirty="0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  <p:sp>
        <p:nvSpPr>
          <p:cNvPr id="4" name="Označba mesta številke diapozitiva 3">
            <a:extLst>
              <a:ext uri="{FF2B5EF4-FFF2-40B4-BE49-F238E27FC236}">
                <a16:creationId xmlns:a16="http://schemas.microsoft.com/office/drawing/2014/main" id="{43B8FCF3-94F7-487B-86CA-5B2CF06A30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7F94B08-F28E-4FBE-B30B-03C1E9D994E6}" type="slidenum">
              <a:rPr lang="sl-SI" smtClean="0"/>
              <a:pPr>
                <a:defRPr/>
              </a:pPr>
              <a:t>3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5992714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8AEA0294-D777-4DFF-AB27-6CFB65A2F0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67744" y="627870"/>
            <a:ext cx="6635080" cy="476250"/>
          </a:xfrm>
        </p:spPr>
        <p:txBody>
          <a:bodyPr/>
          <a:lstStyle/>
          <a:p>
            <a:r>
              <a:rPr lang="sl-SI" sz="1800" b="1" kern="1200" dirty="0">
                <a:solidFill>
                  <a:srgbClr val="0070C0"/>
                </a:solidFill>
                <a:latin typeface="Arial" charset="0"/>
                <a:ea typeface="+mn-ea"/>
                <a:cs typeface="Arial" charset="0"/>
              </a:rPr>
              <a:t>SPREMINJANJE STAROSTNE STRUKTURE JAVNI SEKTOR</a:t>
            </a:r>
            <a:endParaRPr lang="sl-SI" sz="1200" b="1" kern="1200" dirty="0">
              <a:solidFill>
                <a:schemeClr val="tx1"/>
              </a:solidFill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4" name="Označba mesta številke diapozitiva 3">
            <a:extLst>
              <a:ext uri="{FF2B5EF4-FFF2-40B4-BE49-F238E27FC236}">
                <a16:creationId xmlns:a16="http://schemas.microsoft.com/office/drawing/2014/main" id="{1E218E04-9CC7-4F89-9C38-CD4650D68F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7F94B08-F28E-4FBE-B30B-03C1E9D994E6}" type="slidenum">
              <a:rPr lang="sl-SI" smtClean="0"/>
              <a:pPr>
                <a:defRPr/>
              </a:pPr>
              <a:t>4</a:t>
            </a:fld>
            <a:endParaRPr lang="sl-SI"/>
          </a:p>
        </p:txBody>
      </p:sp>
      <p:sp>
        <p:nvSpPr>
          <p:cNvPr id="9" name="Naslov 1">
            <a:extLst>
              <a:ext uri="{FF2B5EF4-FFF2-40B4-BE49-F238E27FC236}">
                <a16:creationId xmlns:a16="http://schemas.microsoft.com/office/drawing/2014/main" id="{7BD54CB1-1DD6-4AD9-BF38-C1F87A0287B6}"/>
              </a:ext>
            </a:extLst>
          </p:cNvPr>
          <p:cNvSpPr txBox="1">
            <a:spLocks/>
          </p:cNvSpPr>
          <p:nvPr/>
        </p:nvSpPr>
        <p:spPr>
          <a:xfrm>
            <a:off x="755576" y="5517232"/>
            <a:ext cx="7488832" cy="1008112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r>
              <a:rPr lang="sl-SI" sz="1800" b="1" dirty="0">
                <a:solidFill>
                  <a:srgbClr val="0070C0"/>
                </a:solidFill>
                <a:latin typeface="Arial" charset="0"/>
                <a:ea typeface="+mn-ea"/>
                <a:cs typeface="Arial" charset="0"/>
              </a:rPr>
              <a:t>CELOTEN PRIRAST ŠTEVILA ZAPOSLENIH (21.356) </a:t>
            </a:r>
          </a:p>
          <a:p>
            <a:r>
              <a:rPr lang="sl-SI" sz="1800" b="1" dirty="0">
                <a:solidFill>
                  <a:srgbClr val="0070C0"/>
                </a:solidFill>
                <a:latin typeface="Arial" charset="0"/>
                <a:ea typeface="+mn-ea"/>
                <a:cs typeface="Arial" charset="0"/>
              </a:rPr>
              <a:t>SE NE POZNA PRI ŠTEVILU MLADIH</a:t>
            </a:r>
          </a:p>
          <a:p>
            <a:r>
              <a:rPr lang="sl-SI" sz="1800" b="1" dirty="0">
                <a:solidFill>
                  <a:srgbClr val="FF0000"/>
                </a:solidFill>
                <a:latin typeface="Arial" charset="0"/>
                <a:ea typeface="+mn-ea"/>
                <a:cs typeface="Arial" charset="0"/>
              </a:rPr>
              <a:t>NAČELO SENIORITETE V JAVNEM SEKTORJU</a:t>
            </a:r>
            <a:r>
              <a:rPr lang="sl-SI" sz="1800" b="1" dirty="0">
                <a:solidFill>
                  <a:srgbClr val="0070C0"/>
                </a:solidFill>
                <a:latin typeface="Arial" charset="0"/>
                <a:ea typeface="+mn-ea"/>
                <a:cs typeface="Arial" charset="0"/>
              </a:rPr>
              <a:t> </a:t>
            </a:r>
            <a:endParaRPr lang="sl-SI" sz="1200" b="1" kern="1200" dirty="0">
              <a:solidFill>
                <a:schemeClr val="tx1"/>
              </a:solidFill>
              <a:latin typeface="Arial" charset="0"/>
              <a:ea typeface="+mn-ea"/>
              <a:cs typeface="Arial" charset="0"/>
            </a:endParaRPr>
          </a:p>
        </p:txBody>
      </p:sp>
      <p:pic>
        <p:nvPicPr>
          <p:cNvPr id="3" name="Slika 2" descr="Graf spreminjanje starostne strukture zaposlenih">
            <a:extLst>
              <a:ext uri="{FF2B5EF4-FFF2-40B4-BE49-F238E27FC236}">
                <a16:creationId xmlns:a16="http://schemas.microsoft.com/office/drawing/2014/main" id="{B91D197C-EC7D-4A2C-9BB8-B386AA8A0EE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3122" y="1002251"/>
            <a:ext cx="7217756" cy="44792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94725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A3E499D7-B2BE-4A26-9571-47365691F0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11760" y="653542"/>
            <a:ext cx="6120680" cy="576064"/>
          </a:xfrm>
        </p:spPr>
        <p:txBody>
          <a:bodyPr/>
          <a:lstStyle/>
          <a:p>
            <a:pPr marL="400050" lvl="1" eaLnBrk="1" hangingPunct="1">
              <a:lnSpc>
                <a:spcPct val="150000"/>
              </a:lnSpc>
              <a:spcBef>
                <a:spcPct val="20000"/>
              </a:spcBef>
            </a:pPr>
            <a:r>
              <a:rPr lang="sl-SI" sz="2200" b="1" dirty="0">
                <a:solidFill>
                  <a:srgbClr val="0070C0"/>
                </a:solidFill>
                <a:latin typeface="+mj-lt"/>
                <a:ea typeface="+mj-ea"/>
                <a:cs typeface="+mj-cs"/>
              </a:rPr>
              <a:t>IZZIVI PLAČNEGA SISTEMA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1E9E92C9-3FBD-428A-89CE-7E9D4C4608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1830" y="1417638"/>
            <a:ext cx="8229600" cy="5107706"/>
          </a:xfrm>
        </p:spPr>
        <p:txBody>
          <a:bodyPr/>
          <a:lstStyle/>
          <a:p>
            <a:pPr marL="400050" lvl="1" indent="0" algn="just" eaLnBrk="1" hangingPunct="1">
              <a:lnSpc>
                <a:spcPct val="80000"/>
              </a:lnSpc>
              <a:buNone/>
            </a:pPr>
            <a:r>
              <a:rPr lang="sl-SI" sz="2400" b="1" dirty="0">
                <a:solidFill>
                  <a:srgbClr val="00B050"/>
                </a:solidFill>
              </a:rPr>
              <a:t>Plačni sistem mora biti v funkciji zagotavljanja učinkovitega javnega sektorja, ki zagotavlja kakovostno in dostopno javno storitev.</a:t>
            </a:r>
          </a:p>
          <a:p>
            <a:pPr marL="400050" lvl="1" indent="0" algn="just" eaLnBrk="1" hangingPunct="1">
              <a:lnSpc>
                <a:spcPct val="80000"/>
              </a:lnSpc>
              <a:buNone/>
            </a:pPr>
            <a:endParaRPr lang="sl-SI" sz="2200" b="1" dirty="0">
              <a:solidFill>
                <a:srgbClr val="FF0000"/>
              </a:solidFill>
            </a:endParaRPr>
          </a:p>
          <a:p>
            <a:pPr marL="400050" lvl="1" indent="0" algn="just" eaLnBrk="1" hangingPunct="1">
              <a:lnSpc>
                <a:spcPct val="80000"/>
              </a:lnSpc>
              <a:buNone/>
            </a:pPr>
            <a:r>
              <a:rPr lang="sl-SI" sz="2200" b="1" dirty="0">
                <a:solidFill>
                  <a:srgbClr val="FF0000"/>
                </a:solidFill>
              </a:rPr>
              <a:t>IZZIV VELJAVNEGA SISTEMA:</a:t>
            </a:r>
          </a:p>
          <a:p>
            <a:pPr marL="685800" lvl="1" algn="just" eaLnBrk="1" hangingPunct="1">
              <a:buFontTx/>
              <a:buChar char="-"/>
            </a:pPr>
            <a:r>
              <a:rPr lang="sl-SI" sz="1800" dirty="0"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  <a:t>vedno večja uravnilovka,</a:t>
            </a:r>
          </a:p>
          <a:p>
            <a:pPr marL="685800" lvl="1" algn="just" eaLnBrk="1" hangingPunct="1">
              <a:buFontTx/>
              <a:buChar char="-"/>
            </a:pPr>
            <a:r>
              <a:rPr lang="sl-SI" sz="1800" dirty="0"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  <a:t>vedno manjša stimulativnost plač,</a:t>
            </a:r>
          </a:p>
          <a:p>
            <a:pPr marL="685800" lvl="1" algn="just" eaLnBrk="1" hangingPunct="1">
              <a:buFontTx/>
              <a:buChar char="-"/>
            </a:pPr>
            <a:r>
              <a:rPr lang="sl-SI" sz="1800" dirty="0"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  <a:t>vedno večje nezadovoljstvo zaposlenih,</a:t>
            </a:r>
          </a:p>
          <a:p>
            <a:pPr marL="685800" lvl="1" algn="just" eaLnBrk="1" hangingPunct="1">
              <a:buFontTx/>
              <a:buChar char="-"/>
            </a:pPr>
            <a:r>
              <a:rPr lang="sl-SI" sz="1800" dirty="0"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  <a:t>problemi pri pridobivanju kadrov (zlasti mladih) z najbolj iskanimi kompetencami na trgu.</a:t>
            </a:r>
          </a:p>
          <a:p>
            <a:pPr marL="400050" lvl="1" indent="0" algn="ctr" eaLnBrk="1" hangingPunct="1">
              <a:lnSpc>
                <a:spcPct val="80000"/>
              </a:lnSpc>
              <a:buNone/>
            </a:pPr>
            <a:endParaRPr lang="sl-SI" sz="1800" b="1" dirty="0">
              <a:solidFill>
                <a:srgbClr val="0070C0"/>
              </a:solidFill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00050" lvl="1" indent="0" eaLnBrk="1" hangingPunct="1">
              <a:lnSpc>
                <a:spcPct val="80000"/>
              </a:lnSpc>
              <a:buNone/>
            </a:pPr>
            <a:r>
              <a:rPr lang="sl-SI" sz="2000" b="1" dirty="0">
                <a:solidFill>
                  <a:srgbClr val="0070C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Navedeno vpliva na kakovost in dostopnost javnih storitev.</a:t>
            </a:r>
          </a:p>
          <a:p>
            <a:pPr marL="400050" lvl="1" indent="0" algn="ctr" eaLnBrk="1" hangingPunct="1">
              <a:lnSpc>
                <a:spcPct val="80000"/>
              </a:lnSpc>
              <a:buNone/>
            </a:pPr>
            <a:endParaRPr lang="sl-SI" sz="1800" b="1" dirty="0">
              <a:solidFill>
                <a:srgbClr val="0070C0"/>
              </a:solidFill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00050" lvl="1" indent="0" algn="ctr" eaLnBrk="1" hangingPunct="1">
              <a:lnSpc>
                <a:spcPct val="80000"/>
              </a:lnSpc>
              <a:buNone/>
            </a:pPr>
            <a:r>
              <a:rPr lang="sl-SI" sz="1800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Samo</a:t>
            </a:r>
            <a:r>
              <a:rPr lang="sl-SI" sz="18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prenova plačnega sistema ne bo dovolj!!</a:t>
            </a:r>
          </a:p>
          <a:p>
            <a:pPr marL="400050" lvl="1" indent="0" algn="just" eaLnBrk="1" hangingPunct="1">
              <a:lnSpc>
                <a:spcPct val="80000"/>
              </a:lnSpc>
              <a:buNone/>
            </a:pPr>
            <a:endParaRPr lang="sl-SI" sz="1800" dirty="0"/>
          </a:p>
          <a:p>
            <a:pPr marL="400050" lvl="1" indent="0" algn="just" eaLnBrk="1" hangingPunct="1">
              <a:lnSpc>
                <a:spcPct val="80000"/>
              </a:lnSpc>
              <a:buNone/>
            </a:pPr>
            <a:endParaRPr lang="sl-SI" sz="1800" dirty="0"/>
          </a:p>
          <a:p>
            <a:pPr marL="400050" lvl="1" indent="0" algn="ctr" eaLnBrk="1" hangingPunct="1">
              <a:lnSpc>
                <a:spcPct val="80000"/>
              </a:lnSpc>
              <a:buNone/>
            </a:pPr>
            <a:endParaRPr lang="sl-SI" sz="1800" dirty="0">
              <a:ea typeface="+mn-ea"/>
              <a:cs typeface="Arial" charset="0"/>
            </a:endParaRPr>
          </a:p>
        </p:txBody>
      </p:sp>
      <p:sp>
        <p:nvSpPr>
          <p:cNvPr id="4" name="Označba mesta številke diapozitiva 3">
            <a:extLst>
              <a:ext uri="{FF2B5EF4-FFF2-40B4-BE49-F238E27FC236}">
                <a16:creationId xmlns:a16="http://schemas.microsoft.com/office/drawing/2014/main" id="{69454F4F-7A7A-4F7A-9396-9DC5EAAE9C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7F94B08-F28E-4FBE-B30B-03C1E9D994E6}" type="slidenum">
              <a:rPr lang="sl-SI" smtClean="0"/>
              <a:pPr>
                <a:defRPr/>
              </a:pPr>
              <a:t>5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698838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D987CE-307B-83BA-49D2-BF35840900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91880" y="548680"/>
            <a:ext cx="4680520" cy="576064"/>
          </a:xfrm>
        </p:spPr>
        <p:txBody>
          <a:bodyPr/>
          <a:lstStyle/>
          <a:p>
            <a:pPr marL="0" indent="0" algn="ctr">
              <a:buNone/>
            </a:pPr>
            <a:r>
              <a:rPr lang="sl-SI" sz="2400" b="1" dirty="0">
                <a:solidFill>
                  <a:srgbClr val="0070C0"/>
                </a:solidFill>
              </a:rPr>
              <a:t>CILJI PLAČNEGA SISTEMA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76F316-2347-52DB-3EA8-D6AD3E65AF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5380707"/>
          </a:xfrm>
        </p:spPr>
        <p:txBody>
          <a:bodyPr/>
          <a:lstStyle/>
          <a:p>
            <a:pPr marL="0" indent="0" algn="ctr">
              <a:buNone/>
            </a:pPr>
            <a:r>
              <a:rPr lang="sl-SI" sz="2400" b="1" dirty="0">
                <a:solidFill>
                  <a:srgbClr val="00B05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1. zagotoviti ustrezno in stimulativno plačilo za delo</a:t>
            </a:r>
          </a:p>
          <a:p>
            <a:pPr marL="0" indent="0" algn="ctr">
              <a:buNone/>
            </a:pPr>
            <a:r>
              <a:rPr lang="sl-SI" sz="2400" b="1" dirty="0">
                <a:solidFill>
                  <a:srgbClr val="00B05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2. povečanje učinkovitosti posameznega dela JS</a:t>
            </a:r>
          </a:p>
          <a:p>
            <a:pPr marL="0" indent="0" algn="ctr">
              <a:buNone/>
            </a:pPr>
            <a:r>
              <a:rPr lang="sl-SI" sz="2400" b="1" dirty="0">
                <a:solidFill>
                  <a:srgbClr val="00B05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3. zagotoviti kakovostno in dostopno javno storitev</a:t>
            </a:r>
            <a:endParaRPr lang="en-US" sz="2400" b="1" dirty="0">
              <a:solidFill>
                <a:srgbClr val="00B050"/>
              </a:solidFill>
            </a:endParaRPr>
          </a:p>
          <a:p>
            <a:pPr marL="0" indent="0" algn="just">
              <a:buNone/>
            </a:pPr>
            <a:endParaRPr lang="sl-SI" sz="2400" b="1" dirty="0">
              <a:solidFill>
                <a:srgbClr val="00B050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sl-SI" sz="2400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samo</a:t>
            </a:r>
            <a:r>
              <a:rPr lang="sl-SI" sz="24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prenova plačnega sistema ne bo dovolj</a:t>
            </a:r>
          </a:p>
          <a:p>
            <a:pPr marL="0" indent="0" algn="ctr">
              <a:buNone/>
            </a:pPr>
            <a:endParaRPr lang="sl-SI" sz="1800" b="1" dirty="0">
              <a:solidFill>
                <a:srgbClr val="0070C0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buFont typeface="Courier New" panose="02070309020205020404" pitchFamily="49" charset="0"/>
              <a:buChar char="o"/>
            </a:pPr>
            <a:r>
              <a:rPr lang="sl-SI" sz="1800" b="1" dirty="0">
                <a:latin typeface="Calibri" panose="020F0502020204030204" pitchFamily="34" charset="0"/>
                <a:cs typeface="Times New Roman" panose="02020603050405020304" pitchFamily="18" charset="0"/>
              </a:rPr>
              <a:t>upoštevati druge pravice javnih uslužbencev in  ustrezno prenoviti kriterije zanje (letni dopust, </a:t>
            </a:r>
            <a:r>
              <a:rPr lang="sl-SI" sz="1800" b="1" dirty="0" err="1">
                <a:latin typeface="Calibri" panose="020F0502020204030204" pitchFamily="34" charset="0"/>
                <a:cs typeface="Times New Roman" panose="02020603050405020304" pitchFamily="18" charset="0"/>
              </a:rPr>
              <a:t>dod</a:t>
            </a:r>
            <a:r>
              <a:rPr lang="sl-SI" sz="1800" b="1" dirty="0">
                <a:latin typeface="Calibri" panose="020F0502020204030204" pitchFamily="34" charset="0"/>
                <a:cs typeface="Times New Roman" panose="02020603050405020304" pitchFamily="18" charset="0"/>
              </a:rPr>
              <a:t> za stalnost, poklicno </a:t>
            </a:r>
            <a:r>
              <a:rPr lang="sl-SI" sz="1800" b="1" dirty="0" err="1">
                <a:latin typeface="Calibri" panose="020F0502020204030204" pitchFamily="34" charset="0"/>
                <a:cs typeface="Times New Roman" panose="02020603050405020304" pitchFamily="18" charset="0"/>
              </a:rPr>
              <a:t>zav</a:t>
            </a:r>
            <a:r>
              <a:rPr lang="sl-SI" sz="1800" b="1" dirty="0">
                <a:latin typeface="Calibri" panose="020F0502020204030204" pitchFamily="34" charset="0"/>
                <a:cs typeface="Times New Roman" panose="02020603050405020304" pitchFamily="18" charset="0"/>
              </a:rPr>
              <a:t> – ODPZ)</a:t>
            </a:r>
          </a:p>
          <a:p>
            <a:pPr algn="just">
              <a:buFont typeface="Courier New" panose="02070309020205020404" pitchFamily="49" charset="0"/>
              <a:buChar char="o"/>
            </a:pPr>
            <a:r>
              <a:rPr lang="sl-SI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vsak resor bo na svojem področju moral sprejeti tako normativne kot organizacijske ukrepe</a:t>
            </a:r>
          </a:p>
          <a:p>
            <a:pPr marL="0" indent="0" algn="ctr">
              <a:buNone/>
            </a:pPr>
            <a:endParaRPr lang="sl-SI" sz="2200" b="1" dirty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sl-SI" sz="2200" b="1" dirty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(PRIMER:</a:t>
            </a:r>
            <a:r>
              <a:rPr lang="sl-SI" sz="2200" b="1" dirty="0">
                <a:solidFill>
                  <a:srgbClr val="0070C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MJU - uslužbenski sistem, reorganizacija UE, nov zakon o zavodih, ipd.)</a:t>
            </a:r>
          </a:p>
          <a:p>
            <a:pPr marL="0" indent="0" algn="ctr">
              <a:buNone/>
            </a:pPr>
            <a:endParaRPr lang="sl-SI" sz="2200" b="1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F18D446-E92A-D473-6A42-E88457EEEE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7F94B08-F28E-4FBE-B30B-03C1E9D994E6}" type="slidenum">
              <a:rPr lang="sl-SI" smtClean="0"/>
              <a:pPr>
                <a:defRPr/>
              </a:pPr>
              <a:t>6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6243927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F619EA88-A847-48A5-95B7-3E01D317AD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11760" y="620688"/>
            <a:ext cx="6275040" cy="576064"/>
          </a:xfrm>
        </p:spPr>
        <p:txBody>
          <a:bodyPr/>
          <a:lstStyle/>
          <a:p>
            <a:r>
              <a:rPr lang="sl-SI" sz="2400" b="1" dirty="0">
                <a:solidFill>
                  <a:srgbClr val="0070C0"/>
                </a:solidFill>
              </a:rPr>
              <a:t>KLJUČNI CILJI SPREMEMB </a:t>
            </a:r>
            <a:endParaRPr lang="sl-SI" sz="2400" dirty="0"/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87588F5B-AA50-4CB7-9BF1-4666BAAFFB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340768"/>
            <a:ext cx="8363272" cy="4741987"/>
          </a:xfrm>
        </p:spPr>
        <p:txBody>
          <a:bodyPr/>
          <a:lstStyle/>
          <a:p>
            <a:pPr marL="0" indent="0" algn="just" eaLnBrk="1" hangingPunct="1">
              <a:lnSpc>
                <a:spcPct val="80000"/>
              </a:lnSpc>
              <a:buNone/>
            </a:pPr>
            <a:endParaRPr lang="sl-SI" sz="1600" dirty="0">
              <a:solidFill>
                <a:srgbClr val="000000"/>
              </a:solidFill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sl-SI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ohranitev </a:t>
            </a:r>
            <a:r>
              <a:rPr lang="sl-SI" sz="1800" b="1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transparentnosti</a:t>
            </a:r>
            <a:r>
              <a:rPr lang="sl-SI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in </a:t>
            </a:r>
            <a:r>
              <a:rPr lang="sl-SI" sz="1800" b="1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javno finančna vzdržnost </a:t>
            </a:r>
            <a:r>
              <a:rPr lang="sl-SI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plačnega sistema,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sl-SI" sz="1800" dirty="0">
                <a:latin typeface="Arial" panose="020B0604020202020204" pitchFamily="34" charset="0"/>
                <a:cs typeface="Times New Roman" panose="02020603050405020304" pitchFamily="18" charset="0"/>
              </a:rPr>
              <a:t>načelo enako plačilo za primerljivo delo </a:t>
            </a:r>
            <a:r>
              <a:rPr lang="sl-SI" sz="180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– </a:t>
            </a:r>
            <a:r>
              <a:rPr lang="sl-SI" sz="1800" b="1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primerjati kar je </a:t>
            </a:r>
            <a:r>
              <a:rPr lang="sl-SI" sz="1800" b="1" dirty="0">
                <a:solidFill>
                  <a:srgbClr val="FF00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možno</a:t>
            </a:r>
            <a:r>
              <a:rPr lang="sl-SI" sz="1800" b="1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primerjati 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sl-SI" sz="1800" b="1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odprava uravnilovke </a:t>
            </a:r>
            <a:r>
              <a:rPr lang="sl-SI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 spodnjem delu plačne lestvice zaradi učinka minimalne plače in </a:t>
            </a:r>
            <a:r>
              <a:rPr lang="sl-SI" sz="1800" b="1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vzpostavitev ustreznejših razmerij </a:t>
            </a:r>
            <a:r>
              <a:rPr lang="sl-SI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 plačah med funkcionarji, direktorji in javnimi uslužbenci ter znotraj posameznih stebrov, </a:t>
            </a:r>
            <a:endParaRPr lang="en-SI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sl-SI" sz="1800" b="1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večja variabilnost, povezana z učinkovitostjo </a:t>
            </a:r>
            <a:r>
              <a:rPr lang="sl-SI" sz="1800" dirty="0">
                <a:latin typeface="Arial" panose="020B0604020202020204" pitchFamily="34" charset="0"/>
                <a:cs typeface="Times New Roman" panose="02020603050405020304" pitchFamily="18" charset="0"/>
              </a:rPr>
              <a:t>(povezanost plače z rezultati dela), </a:t>
            </a:r>
            <a:endParaRPr lang="en-SI" sz="1800" dirty="0"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sl-SI" sz="1800" kern="1200" dirty="0">
                <a:latin typeface="Arial" charset="0"/>
                <a:cs typeface="Arial" charset="0"/>
              </a:rPr>
              <a:t>zagotoviti </a:t>
            </a:r>
            <a:r>
              <a:rPr lang="sl-SI" sz="1800" b="1" kern="1200" dirty="0">
                <a:solidFill>
                  <a:srgbClr val="FF0000"/>
                </a:solidFill>
                <a:latin typeface="Arial" charset="0"/>
                <a:cs typeface="Arial" charset="0"/>
              </a:rPr>
              <a:t>konkurenčnost javnega sektorja </a:t>
            </a:r>
            <a:r>
              <a:rPr lang="sl-SI" sz="1800" kern="1200" dirty="0">
                <a:latin typeface="Arial" charset="0"/>
                <a:cs typeface="Arial" charset="0"/>
              </a:rPr>
              <a:t>na trgu dela za privabljanje mladih, usposobljenih in motiviranih zaposlenih</a:t>
            </a:r>
            <a:r>
              <a:rPr lang="sl-SI" sz="18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en-SI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sl-SI" sz="1800" b="1" dirty="0">
                <a:solidFill>
                  <a:srgbClr val="FF00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pridobivanje in zaposlovanje mladih strokovnjakov v javnem sektorju</a:t>
            </a:r>
            <a:r>
              <a:rPr lang="sl-SI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</a:p>
          <a:p>
            <a:pPr marL="0" lvl="0" indent="0" algn="just" eaLnBrk="1" hangingPunct="1">
              <a:lnSpc>
                <a:spcPct val="80000"/>
              </a:lnSpc>
              <a:buNone/>
            </a:pPr>
            <a:r>
              <a:rPr lang="sl-SI" sz="1600" dirty="0">
                <a:solidFill>
                  <a:srgbClr val="000000"/>
                </a:solidFill>
              </a:rPr>
              <a:t> </a:t>
            </a:r>
          </a:p>
        </p:txBody>
      </p:sp>
      <p:sp>
        <p:nvSpPr>
          <p:cNvPr id="4" name="Označba mesta številke diapozitiva 3">
            <a:extLst>
              <a:ext uri="{FF2B5EF4-FFF2-40B4-BE49-F238E27FC236}">
                <a16:creationId xmlns:a16="http://schemas.microsoft.com/office/drawing/2014/main" id="{76708D53-7CE2-4479-97F7-B39A75613F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7F94B08-F28E-4FBE-B30B-03C1E9D994E6}" type="slidenum">
              <a:rPr lang="sl-SI" smtClean="0"/>
              <a:pPr>
                <a:defRPr/>
              </a:pPr>
              <a:t>7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9942295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EB3784D7-63F4-45F1-9396-A8EABB3A10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39752" y="640581"/>
            <a:ext cx="6491064" cy="576064"/>
          </a:xfrm>
        </p:spPr>
        <p:txBody>
          <a:bodyPr/>
          <a:lstStyle/>
          <a:p>
            <a:r>
              <a:rPr lang="sl-SI" sz="2000" b="1" dirty="0">
                <a:solidFill>
                  <a:srgbClr val="0070C0"/>
                </a:solidFill>
              </a:rPr>
              <a:t>BISTVENE REŠITVE NOVEGA PLAČNEGA SISTEMA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28A15B05-4E7F-4299-8B6D-17D4382055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112568"/>
          </a:xfrm>
        </p:spPr>
        <p:txBody>
          <a:bodyPr/>
          <a:lstStyle/>
          <a:p>
            <a:pPr marL="0" lvl="0" indent="0" algn="just">
              <a:buNone/>
            </a:pPr>
            <a:r>
              <a:rPr lang="sl-SI" sz="1800" b="1" dirty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1. NOVA PLAČNA LESTVICA - PREVEDBA</a:t>
            </a:r>
          </a:p>
          <a:p>
            <a:pPr lvl="1" algn="just">
              <a:spcBef>
                <a:spcPts val="600"/>
              </a:spcBef>
              <a:spcAft>
                <a:spcPts val="0"/>
              </a:spcAft>
              <a:buFontTx/>
              <a:buChar char="-"/>
            </a:pPr>
            <a:r>
              <a:rPr lang="sl-SI" sz="16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namen je odprava uvrstitev pod minimalno plačo,</a:t>
            </a:r>
          </a:p>
          <a:p>
            <a:pPr lvl="1" algn="just">
              <a:spcBef>
                <a:spcPts val="600"/>
              </a:spcBef>
              <a:spcAft>
                <a:spcPts val="0"/>
              </a:spcAft>
              <a:buFontTx/>
              <a:buChar char="-"/>
            </a:pPr>
            <a:r>
              <a:rPr lang="sl-SI" sz="16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lestvica vsebuje 67 plačnih razredov v razmerju 1:7,</a:t>
            </a:r>
          </a:p>
          <a:p>
            <a:pPr marL="0" lvl="0" indent="0" algn="just">
              <a:buNone/>
            </a:pPr>
            <a:r>
              <a:rPr lang="sl-SI" sz="1800" b="1" dirty="0">
                <a:solidFill>
                  <a:srgbClr val="FF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2.  VZPOSTAVITEV PLAČNIH STEBROV</a:t>
            </a:r>
          </a:p>
          <a:p>
            <a:pPr lvl="1" algn="just">
              <a:buFontTx/>
              <a:buChar char="-"/>
            </a:pPr>
            <a:r>
              <a:rPr lang="sl-SI" sz="1600" dirty="0">
                <a:latin typeface="Calibri" panose="020F0502020204030204" pitchFamily="34" charset="0"/>
                <a:cs typeface="Times New Roman" panose="02020603050405020304" pitchFamily="18" charset="0"/>
              </a:rPr>
              <a:t>namen je zagotavljanje primerljivosti plač znotraj stebra,</a:t>
            </a:r>
          </a:p>
          <a:p>
            <a:pPr lvl="1" algn="just">
              <a:buFontTx/>
              <a:buChar char="-"/>
            </a:pPr>
            <a:r>
              <a:rPr lang="sl-SI" sz="1600" dirty="0">
                <a:latin typeface="Calibri" panose="020F0502020204030204" pitchFamily="34" charset="0"/>
                <a:cs typeface="Times New Roman" panose="02020603050405020304" pitchFamily="18" charset="0"/>
              </a:rPr>
              <a:t>upoštevanje specifik posameznih dejavnosti.</a:t>
            </a:r>
            <a:endParaRPr lang="sl-SI" sz="2000" b="1" dirty="0">
              <a:solidFill>
                <a:srgbClr val="FF0000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marL="0" lvl="0" indent="0" algn="just">
              <a:buNone/>
            </a:pPr>
            <a:r>
              <a:rPr lang="sl-SI" sz="1800" b="1" dirty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3. SISTEM NAPREDOVANJA</a:t>
            </a:r>
          </a:p>
          <a:p>
            <a:pPr marL="0" indent="0" algn="just">
              <a:buNone/>
            </a:pPr>
            <a:r>
              <a:rPr lang="sl-SI" sz="1800" b="1" dirty="0">
                <a:solidFill>
                  <a:srgbClr val="FF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4. SISTEM NAGRAJEVANJA</a:t>
            </a:r>
          </a:p>
          <a:p>
            <a:pPr marL="0" indent="0" algn="just">
              <a:buNone/>
            </a:pPr>
            <a:r>
              <a:rPr lang="sl-SI" sz="1800" b="1" dirty="0">
                <a:solidFill>
                  <a:srgbClr val="FF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5. DODATKI</a:t>
            </a:r>
          </a:p>
          <a:p>
            <a:pPr marL="0" indent="0" algn="just">
              <a:buNone/>
            </a:pPr>
            <a:r>
              <a:rPr lang="sl-SI" sz="1800" b="1" dirty="0">
                <a:solidFill>
                  <a:srgbClr val="FF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6. DRUGE SPREMEMBE</a:t>
            </a:r>
          </a:p>
          <a:p>
            <a:pPr marL="0" indent="0" algn="ctr">
              <a:buNone/>
            </a:pPr>
            <a:endParaRPr lang="sl-SI" sz="18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sl-SI" sz="2400" b="1" dirty="0">
                <a:solidFill>
                  <a:srgbClr val="0070C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Prenova plačnega sistema se usklajuje in sprejme kot celota,</a:t>
            </a:r>
          </a:p>
          <a:p>
            <a:pPr marL="0" indent="0" algn="ctr">
              <a:buNone/>
            </a:pPr>
            <a:r>
              <a:rPr lang="sl-SI" sz="2400" b="1" dirty="0">
                <a:solidFill>
                  <a:srgbClr val="0070C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izvede pa se postopno po posameznih fazah!  </a:t>
            </a:r>
          </a:p>
          <a:p>
            <a:pPr marL="0" indent="0">
              <a:buNone/>
            </a:pPr>
            <a:endParaRPr lang="sl-SI" dirty="0"/>
          </a:p>
        </p:txBody>
      </p:sp>
      <p:sp>
        <p:nvSpPr>
          <p:cNvPr id="4" name="Označba mesta številke diapozitiva 3">
            <a:extLst>
              <a:ext uri="{FF2B5EF4-FFF2-40B4-BE49-F238E27FC236}">
                <a16:creationId xmlns:a16="http://schemas.microsoft.com/office/drawing/2014/main" id="{EBF86359-A0F9-416E-AAE4-F27FF37893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7F94B08-F28E-4FBE-B30B-03C1E9D994E6}" type="slidenum">
              <a:rPr lang="sl-SI" smtClean="0"/>
              <a:pPr>
                <a:defRPr/>
              </a:pPr>
              <a:t>8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64666837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BD04C6AF-36FF-4EB4-A092-C8739FCC77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67744" y="620688"/>
            <a:ext cx="6552728" cy="648072"/>
          </a:xfrm>
        </p:spPr>
        <p:txBody>
          <a:bodyPr/>
          <a:lstStyle/>
          <a:p>
            <a:r>
              <a:rPr lang="sl-SI" sz="2000" b="1" dirty="0">
                <a:solidFill>
                  <a:srgbClr val="0070C0"/>
                </a:solidFill>
              </a:rPr>
              <a:t>BISTVENE REŠITVE NOVEGA PS</a:t>
            </a:r>
            <a:br>
              <a:rPr lang="sl-SI" sz="2000" b="1" dirty="0">
                <a:solidFill>
                  <a:srgbClr val="0070C0"/>
                </a:solidFill>
              </a:rPr>
            </a:br>
            <a:r>
              <a:rPr lang="sl-SI" sz="2000" b="1" dirty="0">
                <a:solidFill>
                  <a:srgbClr val="FF0000"/>
                </a:solidFill>
              </a:rPr>
              <a:t>NOVA PLAČNA LESTVICA - PREVEDBA </a:t>
            </a:r>
            <a:br>
              <a:rPr lang="sl-SI" sz="2000" b="1" dirty="0">
                <a:solidFill>
                  <a:srgbClr val="FF0000"/>
                </a:solidFill>
              </a:rPr>
            </a:br>
            <a:endParaRPr lang="sl-SI" sz="2000" b="1" dirty="0">
              <a:solidFill>
                <a:srgbClr val="0070C0"/>
              </a:solidFill>
            </a:endParaRP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EDB6ACC2-2D2C-4720-BA81-003EF4D892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968552"/>
          </a:xfrm>
        </p:spPr>
        <p:txBody>
          <a:bodyPr/>
          <a:lstStyle/>
          <a:p>
            <a:pPr marL="0" lvl="0" indent="0" algn="just">
              <a:buNone/>
            </a:pPr>
            <a:r>
              <a:rPr lang="sl-SI" sz="2000" b="1" dirty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NOVA PLAČNA LESTVICA</a:t>
            </a:r>
          </a:p>
          <a:p>
            <a:pPr lvl="1" algn="just">
              <a:spcBef>
                <a:spcPts val="600"/>
              </a:spcBef>
              <a:spcAft>
                <a:spcPts val="0"/>
              </a:spcAft>
              <a:buFontTx/>
              <a:buChar char="-"/>
            </a:pPr>
            <a:r>
              <a:rPr lang="sl-SI" sz="16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izhaja iz minimalne plače in odpravi uvrstitve pod minimalno plačo,</a:t>
            </a:r>
          </a:p>
          <a:p>
            <a:pPr lvl="1" algn="just">
              <a:spcBef>
                <a:spcPts val="600"/>
              </a:spcBef>
              <a:spcAft>
                <a:spcPts val="0"/>
              </a:spcAft>
              <a:buFontTx/>
              <a:buChar char="-"/>
            </a:pPr>
            <a:r>
              <a:rPr lang="sl-SI" sz="16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1. PR se določi v višini minimalne plače,</a:t>
            </a:r>
          </a:p>
          <a:p>
            <a:pPr lvl="1" algn="just">
              <a:spcBef>
                <a:spcPts val="600"/>
              </a:spcBef>
              <a:spcAft>
                <a:spcPts val="0"/>
              </a:spcAft>
              <a:buFontTx/>
              <a:buChar char="-"/>
            </a:pPr>
            <a:r>
              <a:rPr lang="sl-SI" sz="16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lestvica vsebuje 67 plačnih razredov v razmerju 1:7,</a:t>
            </a:r>
          </a:p>
          <a:p>
            <a:pPr lvl="1" algn="just">
              <a:spcBef>
                <a:spcPts val="600"/>
              </a:spcBef>
              <a:spcAft>
                <a:spcPts val="0"/>
              </a:spcAft>
              <a:buFontTx/>
              <a:buChar char="-"/>
            </a:pPr>
            <a:r>
              <a:rPr lang="sl-SI" sz="16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razponi med plačnimi razredi znašajo 3 odstotke.</a:t>
            </a:r>
          </a:p>
          <a:p>
            <a:pPr marL="0" indent="0" algn="ctr">
              <a:buNone/>
            </a:pPr>
            <a:r>
              <a:rPr lang="sl-SI" sz="18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Vrednost plačnih razredov plačne lestvice se usklajuje enkrat letno.</a:t>
            </a:r>
          </a:p>
          <a:p>
            <a:pPr marL="0" indent="0" algn="just">
              <a:buNone/>
            </a:pPr>
            <a:endParaRPr lang="sl-SI" sz="1800" b="1" dirty="0">
              <a:solidFill>
                <a:srgbClr val="FF0000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sl-SI" sz="2000" b="1" dirty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PREVEDBA V NOVE PLAČNE RAZREDE</a:t>
            </a:r>
            <a:endParaRPr lang="sl-SI" sz="20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sl-SI" sz="1600" dirty="0">
                <a:latin typeface="Calibri" panose="020F0502020204030204" pitchFamily="34" charset="0"/>
                <a:cs typeface="Times New Roman" panose="02020603050405020304" pitchFamily="18" charset="0"/>
              </a:rPr>
              <a:t>osnovne place se povišajo vsem – največ v spodnjem delu</a:t>
            </a:r>
          </a:p>
          <a:p>
            <a:pPr lvl="1"/>
            <a:r>
              <a:rPr lang="sl-SI" sz="1600" dirty="0">
                <a:latin typeface="Calibri" panose="020F0502020204030204" pitchFamily="34" charset="0"/>
                <a:cs typeface="Times New Roman" panose="02020603050405020304" pitchFamily="18" charset="0"/>
              </a:rPr>
              <a:t>varovane  plače  - nikomur se plača ob prevedbi ne zniža </a:t>
            </a:r>
          </a:p>
          <a:p>
            <a:pPr marL="457200" lvl="1" indent="0">
              <a:buNone/>
            </a:pPr>
            <a:endParaRPr lang="sl-SI" sz="1600" dirty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lvl="1" indent="0" algn="ctr">
              <a:buNone/>
            </a:pPr>
            <a:r>
              <a:rPr lang="sl-SI" sz="1800" b="1" u="sng" dirty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Časovnica:</a:t>
            </a:r>
            <a:r>
              <a:rPr lang="sl-SI" sz="1800" b="1" dirty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l-SI" sz="1800" dirty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usklajevanje se začne takoj, uveljavitev do 1.1.2024!</a:t>
            </a:r>
          </a:p>
          <a:p>
            <a:pPr marL="457200" lvl="1" indent="0">
              <a:buNone/>
            </a:pPr>
            <a:endParaRPr lang="sl-SI" sz="1600" dirty="0"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Označba mesta številke diapozitiva 3">
            <a:extLst>
              <a:ext uri="{FF2B5EF4-FFF2-40B4-BE49-F238E27FC236}">
                <a16:creationId xmlns:a16="http://schemas.microsoft.com/office/drawing/2014/main" id="{1EFDC715-F36E-443C-AADF-2C29F3D2ED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7F94B08-F28E-4FBE-B30B-03C1E9D994E6}" type="slidenum">
              <a:rPr lang="sl-SI" smtClean="0"/>
              <a:pPr>
                <a:defRPr/>
              </a:pPr>
              <a:t>9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482727766"/>
      </p:ext>
    </p:extLst>
  </p:cSld>
  <p:clrMapOvr>
    <a:masterClrMapping/>
  </p:clrMapOvr>
</p:sld>
</file>

<file path=ppt/theme/theme1.xml><?xml version="1.0" encoding="utf-8"?>
<a:theme xmlns:a="http://schemas.openxmlformats.org/drawingml/2006/main" name="MJU_ppt_Slo">
  <a:themeElements>
    <a:clrScheme name="MJU_ppt_Ang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JU_ppt_Ang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MJU_ppt_Ang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JU_ppt_Ang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JU_ppt_Ang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JU_ppt_Ang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JU_ppt_Ang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JU_ppt_Ang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JU_ppt_Ang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JU_ppt_Ang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JU_ppt_Ang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JU_ppt_Ang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JU_ppt_Ang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JU_ppt_Ang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isarn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MJU_ppt_Slo</Template>
  <TotalTime>8481</TotalTime>
  <Words>1507</Words>
  <Application>Microsoft Office PowerPoint</Application>
  <PresentationFormat>Diaprojekcija na zaslonu (4:3)</PresentationFormat>
  <Paragraphs>231</Paragraphs>
  <Slides>20</Slides>
  <Notes>2</Notes>
  <HiddenSlides>0</HiddenSlides>
  <MMClips>0</MMClips>
  <ScaleCrop>false</ScaleCrop>
  <HeadingPairs>
    <vt:vector size="6" baseType="variant">
      <vt:variant>
        <vt:lpstr>Uporabljene pisave</vt:lpstr>
      </vt:variant>
      <vt:variant>
        <vt:i4>5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20</vt:i4>
      </vt:variant>
    </vt:vector>
  </HeadingPairs>
  <TitlesOfParts>
    <vt:vector size="26" baseType="lpstr">
      <vt:lpstr>Arial</vt:lpstr>
      <vt:lpstr>Calibri</vt:lpstr>
      <vt:lpstr>Courier New</vt:lpstr>
      <vt:lpstr>Republika</vt:lpstr>
      <vt:lpstr>Wingdings</vt:lpstr>
      <vt:lpstr>MJU_ppt_Slo</vt:lpstr>
      <vt:lpstr>Izhodišča za prenovo plačnega sistema  javnega sektorja  ENOTNI PLAČNI SISTEM (2008)  SKUPNI TEMELJI SISTEMA PLAČ V JAVNEM SEKTORJU (2023)  Pogajalska komisija, februar 2023</vt:lpstr>
      <vt:lpstr>VSEBINA PREDSTAVITVE</vt:lpstr>
      <vt:lpstr>RAZLOGI ZA SPREMEMBE  UGOTOVITVE GLEDE NA CILJE 2008</vt:lpstr>
      <vt:lpstr>SPREMINJANJE STAROSTNE STRUKTURE JAVNI SEKTOR</vt:lpstr>
      <vt:lpstr>IZZIVI PLAČNEGA SISTEMA</vt:lpstr>
      <vt:lpstr>CILJI PLAČNEGA SISTEMA</vt:lpstr>
      <vt:lpstr>KLJUČNI CILJI SPREMEMB </vt:lpstr>
      <vt:lpstr>BISTVENE REŠITVE NOVEGA PLAČNEGA SISTEMA</vt:lpstr>
      <vt:lpstr>BISTVENE REŠITVE NOVEGA PS NOVA PLAČNA LESTVICA - PREVEDBA  </vt:lpstr>
      <vt:lpstr>BISTVENE REŠITVE NOVEGA PS </vt:lpstr>
      <vt:lpstr>VZPOSTAVITEV PLAČNIH STEBROV</vt:lpstr>
      <vt:lpstr>BISTVENE REŠITVE NOVEGA PS  POMEN STEBROV  </vt:lpstr>
      <vt:lpstr>BISTVENE REŠITVE NOVEGA</vt:lpstr>
      <vt:lpstr>BISTVENE REŠITVE NOVEGA PS ELEMENTI POSAMEZNEGA STEBRA</vt:lpstr>
      <vt:lpstr>BISTVENE REŠITVE NOVEGA PS NAPREDOVANJE</vt:lpstr>
      <vt:lpstr>BISTVENE REŠITVE NOVEGA PS DELOVNA USPEŠNOST</vt:lpstr>
      <vt:lpstr>BISTVENE REŠITVE NOVEGA PS  DODATKI V JAVNEM SEKTORJU</vt:lpstr>
      <vt:lpstr>DRUGE SPREMEMBE </vt:lpstr>
      <vt:lpstr>CILJ: ZAPOSLOVANJE MLADIH</vt:lpstr>
      <vt:lpstr>NAMESTO ZAKLJUČKA</vt:lpstr>
    </vt:vector>
  </TitlesOfParts>
  <Company>Ministrstvo za javno upravo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PowerPointova predstavitev</dc:title>
  <dc:creator>Nina Štefe</dc:creator>
  <cp:lastModifiedBy>Mojca Kustec</cp:lastModifiedBy>
  <cp:revision>414</cp:revision>
  <cp:lastPrinted>2021-02-15T10:50:47Z</cp:lastPrinted>
  <dcterms:created xsi:type="dcterms:W3CDTF">2016-06-02T12:01:46Z</dcterms:created>
  <dcterms:modified xsi:type="dcterms:W3CDTF">2023-02-15T12:31:17Z</dcterms:modified>
</cp:coreProperties>
</file>