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37" r:id="rId3"/>
    <p:sldId id="360" r:id="rId4"/>
    <p:sldId id="349" r:id="rId5"/>
    <p:sldId id="362" r:id="rId6"/>
    <p:sldId id="347" r:id="rId7"/>
    <p:sldId id="352" r:id="rId8"/>
    <p:sldId id="353" r:id="rId9"/>
    <p:sldId id="281" r:id="rId10"/>
    <p:sldId id="282" r:id="rId11"/>
    <p:sldId id="283" r:id="rId12"/>
    <p:sldId id="356" r:id="rId13"/>
    <p:sldId id="363" r:id="rId14"/>
    <p:sldId id="359" r:id="rId15"/>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BDFB"/>
    <a:srgbClr val="28B1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59FDE1C-C406-ADD6-A2E0-88F43B859AE7}"/>
              </a:ext>
            </a:extLst>
          </p:cNvPr>
          <p:cNvSpPr>
            <a:spLocks noGrp="1"/>
          </p:cNvSpPr>
          <p:nvPr>
            <p:ph type="ctrTitle"/>
          </p:nvPr>
        </p:nvSpPr>
        <p:spPr>
          <a:xfrm>
            <a:off x="1524000" y="1122363"/>
            <a:ext cx="9144000" cy="2387600"/>
          </a:xfrm>
        </p:spPr>
        <p:txBody>
          <a:bodyPr anchor="b"/>
          <a:lstStyle>
            <a:lvl1pPr algn="ctr">
              <a:defRPr sz="6000"/>
            </a:lvl1pPr>
          </a:lstStyle>
          <a:p>
            <a:r>
              <a:rPr lang="sl-SI"/>
              <a:t>Kliknite, če želite urediti slog naslova matrice</a:t>
            </a:r>
          </a:p>
        </p:txBody>
      </p:sp>
      <p:sp>
        <p:nvSpPr>
          <p:cNvPr id="3" name="Podnaslov 2">
            <a:extLst>
              <a:ext uri="{FF2B5EF4-FFF2-40B4-BE49-F238E27FC236}">
                <a16:creationId xmlns:a16="http://schemas.microsoft.com/office/drawing/2014/main" id="{773F68AB-A777-D2A1-2028-6875701A2B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če želite urediti slog podnaslova matrice</a:t>
            </a:r>
          </a:p>
        </p:txBody>
      </p:sp>
      <p:sp>
        <p:nvSpPr>
          <p:cNvPr id="4" name="Označba mesta datuma 3">
            <a:extLst>
              <a:ext uri="{FF2B5EF4-FFF2-40B4-BE49-F238E27FC236}">
                <a16:creationId xmlns:a16="http://schemas.microsoft.com/office/drawing/2014/main" id="{5B6BD7F2-2926-B146-7918-C2FFBE13918A}"/>
              </a:ext>
            </a:extLst>
          </p:cNvPr>
          <p:cNvSpPr>
            <a:spLocks noGrp="1"/>
          </p:cNvSpPr>
          <p:nvPr>
            <p:ph type="dt" sz="half" idx="10"/>
          </p:nvPr>
        </p:nvSpPr>
        <p:spPr/>
        <p:txBody>
          <a:bodyPr/>
          <a:lstStyle/>
          <a:p>
            <a:fld id="{A41166D3-E077-4167-B156-57EF25E36F81}" type="datetimeFigureOut">
              <a:rPr lang="sl-SI" smtClean="0"/>
              <a:t>27. 11. 2024</a:t>
            </a:fld>
            <a:endParaRPr lang="sl-SI"/>
          </a:p>
        </p:txBody>
      </p:sp>
      <p:sp>
        <p:nvSpPr>
          <p:cNvPr id="5" name="Označba mesta noge 4">
            <a:extLst>
              <a:ext uri="{FF2B5EF4-FFF2-40B4-BE49-F238E27FC236}">
                <a16:creationId xmlns:a16="http://schemas.microsoft.com/office/drawing/2014/main" id="{26884BD0-B35D-A52E-728A-A77EFA08B4A0}"/>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484A63AD-5303-1EFA-8B19-79032E89334D}"/>
              </a:ext>
            </a:extLst>
          </p:cNvPr>
          <p:cNvSpPr>
            <a:spLocks noGrp="1"/>
          </p:cNvSpPr>
          <p:nvPr>
            <p:ph type="sldNum" sz="quarter" idx="12"/>
          </p:nvPr>
        </p:nvSpPr>
        <p:spPr/>
        <p:txBody>
          <a:bodyPr/>
          <a:lstStyle/>
          <a:p>
            <a:fld id="{7CF0A440-40BA-4814-8719-C98C0CFAAADD}" type="slidenum">
              <a:rPr lang="sl-SI" smtClean="0"/>
              <a:t>‹#›</a:t>
            </a:fld>
            <a:endParaRPr lang="sl-SI"/>
          </a:p>
        </p:txBody>
      </p:sp>
    </p:spTree>
    <p:extLst>
      <p:ext uri="{BB962C8B-B14F-4D97-AF65-F5344CB8AC3E}">
        <p14:creationId xmlns:p14="http://schemas.microsoft.com/office/powerpoint/2010/main" val="1207182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1B3806D-57BE-A41A-5173-0DD57B8BFB25}"/>
              </a:ext>
            </a:extLst>
          </p:cNvPr>
          <p:cNvSpPr>
            <a:spLocks noGrp="1"/>
          </p:cNvSpPr>
          <p:nvPr>
            <p:ph type="title"/>
          </p:nvPr>
        </p:nvSpPr>
        <p:spPr/>
        <p:txBody>
          <a:bodyPr/>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8C55FD06-A1BD-916B-517A-8EA02324915A}"/>
              </a:ext>
            </a:extLst>
          </p:cNvPr>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34897481-A58B-2823-16AF-B1DBFBE610F7}"/>
              </a:ext>
            </a:extLst>
          </p:cNvPr>
          <p:cNvSpPr>
            <a:spLocks noGrp="1"/>
          </p:cNvSpPr>
          <p:nvPr>
            <p:ph type="dt" sz="half" idx="10"/>
          </p:nvPr>
        </p:nvSpPr>
        <p:spPr/>
        <p:txBody>
          <a:bodyPr/>
          <a:lstStyle/>
          <a:p>
            <a:fld id="{A41166D3-E077-4167-B156-57EF25E36F81}" type="datetimeFigureOut">
              <a:rPr lang="sl-SI" smtClean="0"/>
              <a:t>27. 11. 2024</a:t>
            </a:fld>
            <a:endParaRPr lang="sl-SI"/>
          </a:p>
        </p:txBody>
      </p:sp>
      <p:sp>
        <p:nvSpPr>
          <p:cNvPr id="5" name="Označba mesta noge 4">
            <a:extLst>
              <a:ext uri="{FF2B5EF4-FFF2-40B4-BE49-F238E27FC236}">
                <a16:creationId xmlns:a16="http://schemas.microsoft.com/office/drawing/2014/main" id="{EC321657-21C7-6A35-49CC-64DC461A0623}"/>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DB7A07C8-9B5A-82AE-1F1C-54F19103F095}"/>
              </a:ext>
            </a:extLst>
          </p:cNvPr>
          <p:cNvSpPr>
            <a:spLocks noGrp="1"/>
          </p:cNvSpPr>
          <p:nvPr>
            <p:ph type="sldNum" sz="quarter" idx="12"/>
          </p:nvPr>
        </p:nvSpPr>
        <p:spPr/>
        <p:txBody>
          <a:bodyPr/>
          <a:lstStyle/>
          <a:p>
            <a:fld id="{7CF0A440-40BA-4814-8719-C98C0CFAAADD}" type="slidenum">
              <a:rPr lang="sl-SI" smtClean="0"/>
              <a:t>‹#›</a:t>
            </a:fld>
            <a:endParaRPr lang="sl-SI"/>
          </a:p>
        </p:txBody>
      </p:sp>
    </p:spTree>
    <p:extLst>
      <p:ext uri="{BB962C8B-B14F-4D97-AF65-F5344CB8AC3E}">
        <p14:creationId xmlns:p14="http://schemas.microsoft.com/office/powerpoint/2010/main" val="1573181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a:extLst>
              <a:ext uri="{FF2B5EF4-FFF2-40B4-BE49-F238E27FC236}">
                <a16:creationId xmlns:a16="http://schemas.microsoft.com/office/drawing/2014/main" id="{D445AA0E-DB94-390E-DEE0-0AD898DAC300}"/>
              </a:ext>
            </a:extLst>
          </p:cNvPr>
          <p:cNvSpPr>
            <a:spLocks noGrp="1"/>
          </p:cNvSpPr>
          <p:nvPr>
            <p:ph type="title" orient="vert"/>
          </p:nvPr>
        </p:nvSpPr>
        <p:spPr>
          <a:xfrm>
            <a:off x="8724900" y="365125"/>
            <a:ext cx="2628900" cy="5811838"/>
          </a:xfrm>
        </p:spPr>
        <p:txBody>
          <a:bodyPr vert="eaVert"/>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72DBD198-FD79-79BC-1F46-E1B2FAC73238}"/>
              </a:ext>
            </a:extLst>
          </p:cNvPr>
          <p:cNvSpPr>
            <a:spLocks noGrp="1"/>
          </p:cNvSpPr>
          <p:nvPr>
            <p:ph type="body" orient="vert" idx="1"/>
          </p:nvPr>
        </p:nvSpPr>
        <p:spPr>
          <a:xfrm>
            <a:off x="838200" y="365125"/>
            <a:ext cx="7734300" cy="5811838"/>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7FE973F4-7D57-D46F-3356-AB34DFB1D1B5}"/>
              </a:ext>
            </a:extLst>
          </p:cNvPr>
          <p:cNvSpPr>
            <a:spLocks noGrp="1"/>
          </p:cNvSpPr>
          <p:nvPr>
            <p:ph type="dt" sz="half" idx="10"/>
          </p:nvPr>
        </p:nvSpPr>
        <p:spPr/>
        <p:txBody>
          <a:bodyPr/>
          <a:lstStyle/>
          <a:p>
            <a:fld id="{A41166D3-E077-4167-B156-57EF25E36F81}" type="datetimeFigureOut">
              <a:rPr lang="sl-SI" smtClean="0"/>
              <a:t>27. 11. 2024</a:t>
            </a:fld>
            <a:endParaRPr lang="sl-SI"/>
          </a:p>
        </p:txBody>
      </p:sp>
      <p:sp>
        <p:nvSpPr>
          <p:cNvPr id="5" name="Označba mesta noge 4">
            <a:extLst>
              <a:ext uri="{FF2B5EF4-FFF2-40B4-BE49-F238E27FC236}">
                <a16:creationId xmlns:a16="http://schemas.microsoft.com/office/drawing/2014/main" id="{959B4327-E993-32D8-28BA-863C210ED810}"/>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62E334E8-21A7-4B93-F0EE-C122A03C9A34}"/>
              </a:ext>
            </a:extLst>
          </p:cNvPr>
          <p:cNvSpPr>
            <a:spLocks noGrp="1"/>
          </p:cNvSpPr>
          <p:nvPr>
            <p:ph type="sldNum" sz="quarter" idx="12"/>
          </p:nvPr>
        </p:nvSpPr>
        <p:spPr/>
        <p:txBody>
          <a:bodyPr/>
          <a:lstStyle/>
          <a:p>
            <a:fld id="{7CF0A440-40BA-4814-8719-C98C0CFAAADD}" type="slidenum">
              <a:rPr lang="sl-SI" smtClean="0"/>
              <a:t>‹#›</a:t>
            </a:fld>
            <a:endParaRPr lang="sl-SI"/>
          </a:p>
        </p:txBody>
      </p:sp>
    </p:spTree>
    <p:extLst>
      <p:ext uri="{BB962C8B-B14F-4D97-AF65-F5344CB8AC3E}">
        <p14:creationId xmlns:p14="http://schemas.microsoft.com/office/powerpoint/2010/main" val="1465991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8FAEAA7-AF4B-B707-9125-5A634254033E}"/>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4B0678BD-EB9F-B5FC-D8E4-C2BADEBC3814}"/>
              </a:ext>
            </a:extLst>
          </p:cNvPr>
          <p:cNvSpPr>
            <a:spLocks noGrp="1"/>
          </p:cNvSpPr>
          <p:nvPr>
            <p:ph idx="1"/>
          </p:nvPr>
        </p:nvSpPr>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AF1407C6-59F6-504E-60DE-EC4E1C7BC41E}"/>
              </a:ext>
            </a:extLst>
          </p:cNvPr>
          <p:cNvSpPr>
            <a:spLocks noGrp="1"/>
          </p:cNvSpPr>
          <p:nvPr>
            <p:ph type="dt" sz="half" idx="10"/>
          </p:nvPr>
        </p:nvSpPr>
        <p:spPr/>
        <p:txBody>
          <a:bodyPr/>
          <a:lstStyle/>
          <a:p>
            <a:fld id="{A41166D3-E077-4167-B156-57EF25E36F81}" type="datetimeFigureOut">
              <a:rPr lang="sl-SI" smtClean="0"/>
              <a:t>27. 11. 2024</a:t>
            </a:fld>
            <a:endParaRPr lang="sl-SI"/>
          </a:p>
        </p:txBody>
      </p:sp>
      <p:sp>
        <p:nvSpPr>
          <p:cNvPr id="5" name="Označba mesta noge 4">
            <a:extLst>
              <a:ext uri="{FF2B5EF4-FFF2-40B4-BE49-F238E27FC236}">
                <a16:creationId xmlns:a16="http://schemas.microsoft.com/office/drawing/2014/main" id="{882631E2-DFC2-C8A9-660D-37772C0011FE}"/>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741CD314-CAD2-DEBD-9EF5-5A639A4880BD}"/>
              </a:ext>
            </a:extLst>
          </p:cNvPr>
          <p:cNvSpPr>
            <a:spLocks noGrp="1"/>
          </p:cNvSpPr>
          <p:nvPr>
            <p:ph type="sldNum" sz="quarter" idx="12"/>
          </p:nvPr>
        </p:nvSpPr>
        <p:spPr/>
        <p:txBody>
          <a:bodyPr/>
          <a:lstStyle/>
          <a:p>
            <a:fld id="{7CF0A440-40BA-4814-8719-C98C0CFAAADD}" type="slidenum">
              <a:rPr lang="sl-SI" smtClean="0"/>
              <a:t>‹#›</a:t>
            </a:fld>
            <a:endParaRPr lang="sl-SI"/>
          </a:p>
        </p:txBody>
      </p:sp>
    </p:spTree>
    <p:extLst>
      <p:ext uri="{BB962C8B-B14F-4D97-AF65-F5344CB8AC3E}">
        <p14:creationId xmlns:p14="http://schemas.microsoft.com/office/powerpoint/2010/main" val="3886476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2257A1E-DE2F-236C-949B-55D32C9AFEEA}"/>
              </a:ext>
            </a:extLst>
          </p:cNvPr>
          <p:cNvSpPr>
            <a:spLocks noGrp="1"/>
          </p:cNvSpPr>
          <p:nvPr>
            <p:ph type="title"/>
          </p:nvPr>
        </p:nvSpPr>
        <p:spPr>
          <a:xfrm>
            <a:off x="831850" y="1709738"/>
            <a:ext cx="10515600" cy="2852737"/>
          </a:xfrm>
        </p:spPr>
        <p:txBody>
          <a:bodyPr anchor="b"/>
          <a:lstStyle>
            <a:lvl1pPr>
              <a:defRPr sz="6000"/>
            </a:lvl1pPr>
          </a:lstStyle>
          <a:p>
            <a:r>
              <a:rPr lang="sl-SI"/>
              <a:t>Kliknite, če želite urediti slog naslova matrice</a:t>
            </a:r>
          </a:p>
        </p:txBody>
      </p:sp>
      <p:sp>
        <p:nvSpPr>
          <p:cNvPr id="3" name="Označba mesta besedila 2">
            <a:extLst>
              <a:ext uri="{FF2B5EF4-FFF2-40B4-BE49-F238E27FC236}">
                <a16:creationId xmlns:a16="http://schemas.microsoft.com/office/drawing/2014/main" id="{496DA540-DE61-C21F-BEDA-48F1D2C236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Kliknite za urejanje slogov besedila matrice</a:t>
            </a:r>
          </a:p>
        </p:txBody>
      </p:sp>
      <p:sp>
        <p:nvSpPr>
          <p:cNvPr id="4" name="Označba mesta datuma 3">
            <a:extLst>
              <a:ext uri="{FF2B5EF4-FFF2-40B4-BE49-F238E27FC236}">
                <a16:creationId xmlns:a16="http://schemas.microsoft.com/office/drawing/2014/main" id="{41EB2166-21C8-387F-1DAB-E5E68ADC429A}"/>
              </a:ext>
            </a:extLst>
          </p:cNvPr>
          <p:cNvSpPr>
            <a:spLocks noGrp="1"/>
          </p:cNvSpPr>
          <p:nvPr>
            <p:ph type="dt" sz="half" idx="10"/>
          </p:nvPr>
        </p:nvSpPr>
        <p:spPr/>
        <p:txBody>
          <a:bodyPr/>
          <a:lstStyle/>
          <a:p>
            <a:fld id="{A41166D3-E077-4167-B156-57EF25E36F81}" type="datetimeFigureOut">
              <a:rPr lang="sl-SI" smtClean="0"/>
              <a:t>27. 11. 2024</a:t>
            </a:fld>
            <a:endParaRPr lang="sl-SI"/>
          </a:p>
        </p:txBody>
      </p:sp>
      <p:sp>
        <p:nvSpPr>
          <p:cNvPr id="5" name="Označba mesta noge 4">
            <a:extLst>
              <a:ext uri="{FF2B5EF4-FFF2-40B4-BE49-F238E27FC236}">
                <a16:creationId xmlns:a16="http://schemas.microsoft.com/office/drawing/2014/main" id="{875B8427-2C0D-6693-B5BE-326A7014D3DB}"/>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6F5E52BC-208A-5A10-AEE3-C4BE6EF48E67}"/>
              </a:ext>
            </a:extLst>
          </p:cNvPr>
          <p:cNvSpPr>
            <a:spLocks noGrp="1"/>
          </p:cNvSpPr>
          <p:nvPr>
            <p:ph type="sldNum" sz="quarter" idx="12"/>
          </p:nvPr>
        </p:nvSpPr>
        <p:spPr/>
        <p:txBody>
          <a:bodyPr/>
          <a:lstStyle/>
          <a:p>
            <a:fld id="{7CF0A440-40BA-4814-8719-C98C0CFAAADD}" type="slidenum">
              <a:rPr lang="sl-SI" smtClean="0"/>
              <a:t>‹#›</a:t>
            </a:fld>
            <a:endParaRPr lang="sl-SI"/>
          </a:p>
        </p:txBody>
      </p:sp>
    </p:spTree>
    <p:extLst>
      <p:ext uri="{BB962C8B-B14F-4D97-AF65-F5344CB8AC3E}">
        <p14:creationId xmlns:p14="http://schemas.microsoft.com/office/powerpoint/2010/main" val="677001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4D6260B-3E1C-52E7-7D9F-E6A4D226DA8C}"/>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9EB8822A-DAFA-5390-7781-A5D25F36C227}"/>
              </a:ext>
            </a:extLst>
          </p:cNvPr>
          <p:cNvSpPr>
            <a:spLocks noGrp="1"/>
          </p:cNvSpPr>
          <p:nvPr>
            <p:ph sz="half" idx="1"/>
          </p:nvPr>
        </p:nvSpPr>
        <p:spPr>
          <a:xfrm>
            <a:off x="838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a:extLst>
              <a:ext uri="{FF2B5EF4-FFF2-40B4-BE49-F238E27FC236}">
                <a16:creationId xmlns:a16="http://schemas.microsoft.com/office/drawing/2014/main" id="{4875872D-22AB-510D-4FA3-30C9DBD89807}"/>
              </a:ext>
            </a:extLst>
          </p:cNvPr>
          <p:cNvSpPr>
            <a:spLocks noGrp="1"/>
          </p:cNvSpPr>
          <p:nvPr>
            <p:ph sz="half" idx="2"/>
          </p:nvPr>
        </p:nvSpPr>
        <p:spPr>
          <a:xfrm>
            <a:off x="6172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a:extLst>
              <a:ext uri="{FF2B5EF4-FFF2-40B4-BE49-F238E27FC236}">
                <a16:creationId xmlns:a16="http://schemas.microsoft.com/office/drawing/2014/main" id="{7E8D35DB-42BB-D4C7-3120-0B90C425C9BB}"/>
              </a:ext>
            </a:extLst>
          </p:cNvPr>
          <p:cNvSpPr>
            <a:spLocks noGrp="1"/>
          </p:cNvSpPr>
          <p:nvPr>
            <p:ph type="dt" sz="half" idx="10"/>
          </p:nvPr>
        </p:nvSpPr>
        <p:spPr/>
        <p:txBody>
          <a:bodyPr/>
          <a:lstStyle/>
          <a:p>
            <a:fld id="{A41166D3-E077-4167-B156-57EF25E36F81}" type="datetimeFigureOut">
              <a:rPr lang="sl-SI" smtClean="0"/>
              <a:t>27. 11. 2024</a:t>
            </a:fld>
            <a:endParaRPr lang="sl-SI"/>
          </a:p>
        </p:txBody>
      </p:sp>
      <p:sp>
        <p:nvSpPr>
          <p:cNvPr id="6" name="Označba mesta noge 5">
            <a:extLst>
              <a:ext uri="{FF2B5EF4-FFF2-40B4-BE49-F238E27FC236}">
                <a16:creationId xmlns:a16="http://schemas.microsoft.com/office/drawing/2014/main" id="{6F2C9EA7-E830-E6A9-1832-0BA3D76C3ADE}"/>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8A276AAA-6518-EA2E-E769-9763C2C96357}"/>
              </a:ext>
            </a:extLst>
          </p:cNvPr>
          <p:cNvSpPr>
            <a:spLocks noGrp="1"/>
          </p:cNvSpPr>
          <p:nvPr>
            <p:ph type="sldNum" sz="quarter" idx="12"/>
          </p:nvPr>
        </p:nvSpPr>
        <p:spPr/>
        <p:txBody>
          <a:bodyPr/>
          <a:lstStyle/>
          <a:p>
            <a:fld id="{7CF0A440-40BA-4814-8719-C98C0CFAAADD}" type="slidenum">
              <a:rPr lang="sl-SI" smtClean="0"/>
              <a:t>‹#›</a:t>
            </a:fld>
            <a:endParaRPr lang="sl-SI"/>
          </a:p>
        </p:txBody>
      </p:sp>
    </p:spTree>
    <p:extLst>
      <p:ext uri="{BB962C8B-B14F-4D97-AF65-F5344CB8AC3E}">
        <p14:creationId xmlns:p14="http://schemas.microsoft.com/office/powerpoint/2010/main" val="3413500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CBC4B2D-E58E-67E7-2595-87DBCF4445D5}"/>
              </a:ext>
            </a:extLst>
          </p:cNvPr>
          <p:cNvSpPr>
            <a:spLocks noGrp="1"/>
          </p:cNvSpPr>
          <p:nvPr>
            <p:ph type="title"/>
          </p:nvPr>
        </p:nvSpPr>
        <p:spPr>
          <a:xfrm>
            <a:off x="839788" y="365125"/>
            <a:ext cx="10515600" cy="1325563"/>
          </a:xfrm>
        </p:spPr>
        <p:txBody>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B0F8886A-A924-321C-5B75-195A806357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Označba mesta vsebine 3">
            <a:extLst>
              <a:ext uri="{FF2B5EF4-FFF2-40B4-BE49-F238E27FC236}">
                <a16:creationId xmlns:a16="http://schemas.microsoft.com/office/drawing/2014/main" id="{59D4D7DE-69B4-0530-D6D9-8FFE470830B2}"/>
              </a:ext>
            </a:extLst>
          </p:cNvPr>
          <p:cNvSpPr>
            <a:spLocks noGrp="1"/>
          </p:cNvSpPr>
          <p:nvPr>
            <p:ph sz="half" idx="2"/>
          </p:nvPr>
        </p:nvSpPr>
        <p:spPr>
          <a:xfrm>
            <a:off x="839788" y="2505075"/>
            <a:ext cx="5157787"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a:extLst>
              <a:ext uri="{FF2B5EF4-FFF2-40B4-BE49-F238E27FC236}">
                <a16:creationId xmlns:a16="http://schemas.microsoft.com/office/drawing/2014/main" id="{6441071E-18B4-21A5-91C7-08014F5A04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Označba mesta vsebine 5">
            <a:extLst>
              <a:ext uri="{FF2B5EF4-FFF2-40B4-BE49-F238E27FC236}">
                <a16:creationId xmlns:a16="http://schemas.microsoft.com/office/drawing/2014/main" id="{275F2610-4D5E-E9AD-5A44-698C456BDE8E}"/>
              </a:ext>
            </a:extLst>
          </p:cNvPr>
          <p:cNvSpPr>
            <a:spLocks noGrp="1"/>
          </p:cNvSpPr>
          <p:nvPr>
            <p:ph sz="quarter" idx="4"/>
          </p:nvPr>
        </p:nvSpPr>
        <p:spPr>
          <a:xfrm>
            <a:off x="6172200" y="2505075"/>
            <a:ext cx="5183188"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a:extLst>
              <a:ext uri="{FF2B5EF4-FFF2-40B4-BE49-F238E27FC236}">
                <a16:creationId xmlns:a16="http://schemas.microsoft.com/office/drawing/2014/main" id="{5C8F8867-A5EA-93A3-8678-3B9064497817}"/>
              </a:ext>
            </a:extLst>
          </p:cNvPr>
          <p:cNvSpPr>
            <a:spLocks noGrp="1"/>
          </p:cNvSpPr>
          <p:nvPr>
            <p:ph type="dt" sz="half" idx="10"/>
          </p:nvPr>
        </p:nvSpPr>
        <p:spPr/>
        <p:txBody>
          <a:bodyPr/>
          <a:lstStyle/>
          <a:p>
            <a:fld id="{A41166D3-E077-4167-B156-57EF25E36F81}" type="datetimeFigureOut">
              <a:rPr lang="sl-SI" smtClean="0"/>
              <a:t>27. 11. 2024</a:t>
            </a:fld>
            <a:endParaRPr lang="sl-SI"/>
          </a:p>
        </p:txBody>
      </p:sp>
      <p:sp>
        <p:nvSpPr>
          <p:cNvPr id="8" name="Označba mesta noge 7">
            <a:extLst>
              <a:ext uri="{FF2B5EF4-FFF2-40B4-BE49-F238E27FC236}">
                <a16:creationId xmlns:a16="http://schemas.microsoft.com/office/drawing/2014/main" id="{6FF6D2DA-A86F-8F27-EC25-CA0EAE91C06D}"/>
              </a:ext>
            </a:extLst>
          </p:cNvPr>
          <p:cNvSpPr>
            <a:spLocks noGrp="1"/>
          </p:cNvSpPr>
          <p:nvPr>
            <p:ph type="ftr" sz="quarter" idx="11"/>
          </p:nvPr>
        </p:nvSpPr>
        <p:spPr/>
        <p:txBody>
          <a:bodyPr/>
          <a:lstStyle/>
          <a:p>
            <a:endParaRPr lang="sl-SI"/>
          </a:p>
        </p:txBody>
      </p:sp>
      <p:sp>
        <p:nvSpPr>
          <p:cNvPr id="9" name="Označba mesta številke diapozitiva 8">
            <a:extLst>
              <a:ext uri="{FF2B5EF4-FFF2-40B4-BE49-F238E27FC236}">
                <a16:creationId xmlns:a16="http://schemas.microsoft.com/office/drawing/2014/main" id="{D3CE1F4C-83C9-8CC9-7967-062F8CF1E24B}"/>
              </a:ext>
            </a:extLst>
          </p:cNvPr>
          <p:cNvSpPr>
            <a:spLocks noGrp="1"/>
          </p:cNvSpPr>
          <p:nvPr>
            <p:ph type="sldNum" sz="quarter" idx="12"/>
          </p:nvPr>
        </p:nvSpPr>
        <p:spPr/>
        <p:txBody>
          <a:bodyPr/>
          <a:lstStyle/>
          <a:p>
            <a:fld id="{7CF0A440-40BA-4814-8719-C98C0CFAAADD}" type="slidenum">
              <a:rPr lang="sl-SI" smtClean="0"/>
              <a:t>‹#›</a:t>
            </a:fld>
            <a:endParaRPr lang="sl-SI"/>
          </a:p>
        </p:txBody>
      </p:sp>
    </p:spTree>
    <p:extLst>
      <p:ext uri="{BB962C8B-B14F-4D97-AF65-F5344CB8AC3E}">
        <p14:creationId xmlns:p14="http://schemas.microsoft.com/office/powerpoint/2010/main" val="3184312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EF6C70F-436C-EDE6-64D1-C5DB75D99B15}"/>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B01DA4CF-24D7-75D9-1409-7B380E9944C3}"/>
              </a:ext>
            </a:extLst>
          </p:cNvPr>
          <p:cNvSpPr>
            <a:spLocks noGrp="1"/>
          </p:cNvSpPr>
          <p:nvPr>
            <p:ph type="dt" sz="half" idx="10"/>
          </p:nvPr>
        </p:nvSpPr>
        <p:spPr/>
        <p:txBody>
          <a:bodyPr/>
          <a:lstStyle/>
          <a:p>
            <a:fld id="{A41166D3-E077-4167-B156-57EF25E36F81}" type="datetimeFigureOut">
              <a:rPr lang="sl-SI" smtClean="0"/>
              <a:t>27. 11. 2024</a:t>
            </a:fld>
            <a:endParaRPr lang="sl-SI"/>
          </a:p>
        </p:txBody>
      </p:sp>
      <p:sp>
        <p:nvSpPr>
          <p:cNvPr id="4" name="Označba mesta noge 3">
            <a:extLst>
              <a:ext uri="{FF2B5EF4-FFF2-40B4-BE49-F238E27FC236}">
                <a16:creationId xmlns:a16="http://schemas.microsoft.com/office/drawing/2014/main" id="{932064DB-B799-C2C4-EB46-C6730BDD53A1}"/>
              </a:ext>
            </a:extLst>
          </p:cNvPr>
          <p:cNvSpPr>
            <a:spLocks noGrp="1"/>
          </p:cNvSpPr>
          <p:nvPr>
            <p:ph type="ftr" sz="quarter" idx="11"/>
          </p:nvPr>
        </p:nvSpPr>
        <p:spPr/>
        <p:txBody>
          <a:bodyPr/>
          <a:lstStyle/>
          <a:p>
            <a:endParaRPr lang="sl-SI"/>
          </a:p>
        </p:txBody>
      </p:sp>
      <p:sp>
        <p:nvSpPr>
          <p:cNvPr id="5" name="Označba mesta številke diapozitiva 4">
            <a:extLst>
              <a:ext uri="{FF2B5EF4-FFF2-40B4-BE49-F238E27FC236}">
                <a16:creationId xmlns:a16="http://schemas.microsoft.com/office/drawing/2014/main" id="{FDF3E964-7AF0-9EE1-F9B2-0719A059708C}"/>
              </a:ext>
            </a:extLst>
          </p:cNvPr>
          <p:cNvSpPr>
            <a:spLocks noGrp="1"/>
          </p:cNvSpPr>
          <p:nvPr>
            <p:ph type="sldNum" sz="quarter" idx="12"/>
          </p:nvPr>
        </p:nvSpPr>
        <p:spPr/>
        <p:txBody>
          <a:bodyPr/>
          <a:lstStyle/>
          <a:p>
            <a:fld id="{7CF0A440-40BA-4814-8719-C98C0CFAAADD}" type="slidenum">
              <a:rPr lang="sl-SI" smtClean="0"/>
              <a:t>‹#›</a:t>
            </a:fld>
            <a:endParaRPr lang="sl-SI"/>
          </a:p>
        </p:txBody>
      </p:sp>
    </p:spTree>
    <p:extLst>
      <p:ext uri="{BB962C8B-B14F-4D97-AF65-F5344CB8AC3E}">
        <p14:creationId xmlns:p14="http://schemas.microsoft.com/office/powerpoint/2010/main" val="3561852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a:extLst>
              <a:ext uri="{FF2B5EF4-FFF2-40B4-BE49-F238E27FC236}">
                <a16:creationId xmlns:a16="http://schemas.microsoft.com/office/drawing/2014/main" id="{427BB470-551F-874A-27A7-AA09E2F03F06}"/>
              </a:ext>
            </a:extLst>
          </p:cNvPr>
          <p:cNvSpPr>
            <a:spLocks noGrp="1"/>
          </p:cNvSpPr>
          <p:nvPr>
            <p:ph type="dt" sz="half" idx="10"/>
          </p:nvPr>
        </p:nvSpPr>
        <p:spPr/>
        <p:txBody>
          <a:bodyPr/>
          <a:lstStyle/>
          <a:p>
            <a:fld id="{A41166D3-E077-4167-B156-57EF25E36F81}" type="datetimeFigureOut">
              <a:rPr lang="sl-SI" smtClean="0"/>
              <a:t>27. 11. 2024</a:t>
            </a:fld>
            <a:endParaRPr lang="sl-SI"/>
          </a:p>
        </p:txBody>
      </p:sp>
      <p:sp>
        <p:nvSpPr>
          <p:cNvPr id="3" name="Označba mesta noge 2">
            <a:extLst>
              <a:ext uri="{FF2B5EF4-FFF2-40B4-BE49-F238E27FC236}">
                <a16:creationId xmlns:a16="http://schemas.microsoft.com/office/drawing/2014/main" id="{5E7CCD1D-AFD0-02D9-2683-16E022E36222}"/>
              </a:ext>
            </a:extLst>
          </p:cNvPr>
          <p:cNvSpPr>
            <a:spLocks noGrp="1"/>
          </p:cNvSpPr>
          <p:nvPr>
            <p:ph type="ftr" sz="quarter" idx="11"/>
          </p:nvPr>
        </p:nvSpPr>
        <p:spPr/>
        <p:txBody>
          <a:bodyPr/>
          <a:lstStyle/>
          <a:p>
            <a:endParaRPr lang="sl-SI"/>
          </a:p>
        </p:txBody>
      </p:sp>
      <p:sp>
        <p:nvSpPr>
          <p:cNvPr id="4" name="Označba mesta številke diapozitiva 3">
            <a:extLst>
              <a:ext uri="{FF2B5EF4-FFF2-40B4-BE49-F238E27FC236}">
                <a16:creationId xmlns:a16="http://schemas.microsoft.com/office/drawing/2014/main" id="{180A5472-8DF2-2FE9-0B2F-6734EC2FB42C}"/>
              </a:ext>
            </a:extLst>
          </p:cNvPr>
          <p:cNvSpPr>
            <a:spLocks noGrp="1"/>
          </p:cNvSpPr>
          <p:nvPr>
            <p:ph type="sldNum" sz="quarter" idx="12"/>
          </p:nvPr>
        </p:nvSpPr>
        <p:spPr/>
        <p:txBody>
          <a:bodyPr/>
          <a:lstStyle/>
          <a:p>
            <a:fld id="{7CF0A440-40BA-4814-8719-C98C0CFAAADD}" type="slidenum">
              <a:rPr lang="sl-SI" smtClean="0"/>
              <a:t>‹#›</a:t>
            </a:fld>
            <a:endParaRPr lang="sl-SI"/>
          </a:p>
        </p:txBody>
      </p:sp>
    </p:spTree>
    <p:extLst>
      <p:ext uri="{BB962C8B-B14F-4D97-AF65-F5344CB8AC3E}">
        <p14:creationId xmlns:p14="http://schemas.microsoft.com/office/powerpoint/2010/main" val="3121923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0B1D4ED-C095-E226-B306-690A54618161}"/>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vsebine 2">
            <a:extLst>
              <a:ext uri="{FF2B5EF4-FFF2-40B4-BE49-F238E27FC236}">
                <a16:creationId xmlns:a16="http://schemas.microsoft.com/office/drawing/2014/main" id="{4510FADF-5083-F4EC-D3CC-2D09218F94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a:extLst>
              <a:ext uri="{FF2B5EF4-FFF2-40B4-BE49-F238E27FC236}">
                <a16:creationId xmlns:a16="http://schemas.microsoft.com/office/drawing/2014/main" id="{9439554A-18FF-519B-AD29-DAC8836AA0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73D786F0-DD81-FA55-425F-DB5CF4137A7A}"/>
              </a:ext>
            </a:extLst>
          </p:cNvPr>
          <p:cNvSpPr>
            <a:spLocks noGrp="1"/>
          </p:cNvSpPr>
          <p:nvPr>
            <p:ph type="dt" sz="half" idx="10"/>
          </p:nvPr>
        </p:nvSpPr>
        <p:spPr/>
        <p:txBody>
          <a:bodyPr/>
          <a:lstStyle/>
          <a:p>
            <a:fld id="{A41166D3-E077-4167-B156-57EF25E36F81}" type="datetimeFigureOut">
              <a:rPr lang="sl-SI" smtClean="0"/>
              <a:t>27. 11. 2024</a:t>
            </a:fld>
            <a:endParaRPr lang="sl-SI"/>
          </a:p>
        </p:txBody>
      </p:sp>
      <p:sp>
        <p:nvSpPr>
          <p:cNvPr id="6" name="Označba mesta noge 5">
            <a:extLst>
              <a:ext uri="{FF2B5EF4-FFF2-40B4-BE49-F238E27FC236}">
                <a16:creationId xmlns:a16="http://schemas.microsoft.com/office/drawing/2014/main" id="{3501461C-61A9-96DC-F70E-A1C986E8A1BF}"/>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B83E6C59-4A5F-B7B3-AE76-3AC28AE7C237}"/>
              </a:ext>
            </a:extLst>
          </p:cNvPr>
          <p:cNvSpPr>
            <a:spLocks noGrp="1"/>
          </p:cNvSpPr>
          <p:nvPr>
            <p:ph type="sldNum" sz="quarter" idx="12"/>
          </p:nvPr>
        </p:nvSpPr>
        <p:spPr/>
        <p:txBody>
          <a:bodyPr/>
          <a:lstStyle/>
          <a:p>
            <a:fld id="{7CF0A440-40BA-4814-8719-C98C0CFAAADD}" type="slidenum">
              <a:rPr lang="sl-SI" smtClean="0"/>
              <a:t>‹#›</a:t>
            </a:fld>
            <a:endParaRPr lang="sl-SI"/>
          </a:p>
        </p:txBody>
      </p:sp>
    </p:spTree>
    <p:extLst>
      <p:ext uri="{BB962C8B-B14F-4D97-AF65-F5344CB8AC3E}">
        <p14:creationId xmlns:p14="http://schemas.microsoft.com/office/powerpoint/2010/main" val="1124978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0D59571-33D2-D2AE-8ECC-D447A036477D}"/>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slike 2">
            <a:extLst>
              <a:ext uri="{FF2B5EF4-FFF2-40B4-BE49-F238E27FC236}">
                <a16:creationId xmlns:a16="http://schemas.microsoft.com/office/drawing/2014/main" id="{BD92057D-61EC-5851-4372-DAD4D4BBB3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a:extLst>
              <a:ext uri="{FF2B5EF4-FFF2-40B4-BE49-F238E27FC236}">
                <a16:creationId xmlns:a16="http://schemas.microsoft.com/office/drawing/2014/main" id="{DD2D2972-4078-F083-7F41-1DBA43F4FF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12579141-43CC-7714-0AA8-7EEC6562822F}"/>
              </a:ext>
            </a:extLst>
          </p:cNvPr>
          <p:cNvSpPr>
            <a:spLocks noGrp="1"/>
          </p:cNvSpPr>
          <p:nvPr>
            <p:ph type="dt" sz="half" idx="10"/>
          </p:nvPr>
        </p:nvSpPr>
        <p:spPr/>
        <p:txBody>
          <a:bodyPr/>
          <a:lstStyle/>
          <a:p>
            <a:fld id="{A41166D3-E077-4167-B156-57EF25E36F81}" type="datetimeFigureOut">
              <a:rPr lang="sl-SI" smtClean="0"/>
              <a:t>27. 11. 2024</a:t>
            </a:fld>
            <a:endParaRPr lang="sl-SI"/>
          </a:p>
        </p:txBody>
      </p:sp>
      <p:sp>
        <p:nvSpPr>
          <p:cNvPr id="6" name="Označba mesta noge 5">
            <a:extLst>
              <a:ext uri="{FF2B5EF4-FFF2-40B4-BE49-F238E27FC236}">
                <a16:creationId xmlns:a16="http://schemas.microsoft.com/office/drawing/2014/main" id="{0D9514C7-E368-F90A-1BD7-49FCB90375EB}"/>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C8DC3F18-9FEB-6F06-BC1E-45ABD57B3609}"/>
              </a:ext>
            </a:extLst>
          </p:cNvPr>
          <p:cNvSpPr>
            <a:spLocks noGrp="1"/>
          </p:cNvSpPr>
          <p:nvPr>
            <p:ph type="sldNum" sz="quarter" idx="12"/>
          </p:nvPr>
        </p:nvSpPr>
        <p:spPr/>
        <p:txBody>
          <a:bodyPr/>
          <a:lstStyle/>
          <a:p>
            <a:fld id="{7CF0A440-40BA-4814-8719-C98C0CFAAADD}" type="slidenum">
              <a:rPr lang="sl-SI" smtClean="0"/>
              <a:t>‹#›</a:t>
            </a:fld>
            <a:endParaRPr lang="sl-SI"/>
          </a:p>
        </p:txBody>
      </p:sp>
    </p:spTree>
    <p:extLst>
      <p:ext uri="{BB962C8B-B14F-4D97-AF65-F5344CB8AC3E}">
        <p14:creationId xmlns:p14="http://schemas.microsoft.com/office/powerpoint/2010/main" val="113252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a:extLst>
              <a:ext uri="{FF2B5EF4-FFF2-40B4-BE49-F238E27FC236}">
                <a16:creationId xmlns:a16="http://schemas.microsoft.com/office/drawing/2014/main" id="{AA71EFBE-1F09-0295-B55F-A9203AEA58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1F66F6C3-7F26-A349-46AA-1BD9F1F580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80B4CA90-AE6B-3B16-E218-EF3CC58DF0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1166D3-E077-4167-B156-57EF25E36F81}" type="datetimeFigureOut">
              <a:rPr lang="sl-SI" smtClean="0"/>
              <a:t>27. 11. 2024</a:t>
            </a:fld>
            <a:endParaRPr lang="sl-SI"/>
          </a:p>
        </p:txBody>
      </p:sp>
      <p:sp>
        <p:nvSpPr>
          <p:cNvPr id="5" name="Označba mesta noge 4">
            <a:extLst>
              <a:ext uri="{FF2B5EF4-FFF2-40B4-BE49-F238E27FC236}">
                <a16:creationId xmlns:a16="http://schemas.microsoft.com/office/drawing/2014/main" id="{E270BA3B-A406-CE3A-BDBB-7DB8F2D924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a:extLst>
              <a:ext uri="{FF2B5EF4-FFF2-40B4-BE49-F238E27FC236}">
                <a16:creationId xmlns:a16="http://schemas.microsoft.com/office/drawing/2014/main" id="{151FB197-3654-3228-AD79-5D8479B70C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F0A440-40BA-4814-8719-C98C0CFAAADD}" type="slidenum">
              <a:rPr lang="sl-SI" smtClean="0"/>
              <a:t>‹#›</a:t>
            </a:fld>
            <a:endParaRPr lang="sl-SI"/>
          </a:p>
        </p:txBody>
      </p:sp>
    </p:spTree>
    <p:extLst>
      <p:ext uri="{BB962C8B-B14F-4D97-AF65-F5344CB8AC3E}">
        <p14:creationId xmlns:p14="http://schemas.microsoft.com/office/powerpoint/2010/main" val="4146059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slov 1">
            <a:extLst>
              <a:ext uri="{FF2B5EF4-FFF2-40B4-BE49-F238E27FC236}">
                <a16:creationId xmlns:a16="http://schemas.microsoft.com/office/drawing/2014/main" id="{D6C08B77-8B83-7981-0F1E-F5448DA72E00}"/>
              </a:ext>
            </a:extLst>
          </p:cNvPr>
          <p:cNvSpPr>
            <a:spLocks noGrp="1" noRot="1" noMove="1" noResize="1" noEditPoints="1" noAdjustHandles="1" noChangeArrowheads="1" noChangeShapeType="1"/>
          </p:cNvSpPr>
          <p:nvPr>
            <p:ph type="ctrTitle"/>
          </p:nvPr>
        </p:nvSpPr>
        <p:spPr>
          <a:xfrm>
            <a:off x="128016" y="1920239"/>
            <a:ext cx="11887200" cy="3780845"/>
          </a:xfrm>
        </p:spPr>
        <p:txBody>
          <a:bodyPr anchor="ctr">
            <a:normAutofit fontScale="90000"/>
          </a:bodyPr>
          <a:lstStyle/>
          <a:p>
            <a:br>
              <a:rPr lang="sl-SI" sz="4800" b="1" dirty="0"/>
            </a:br>
            <a:br>
              <a:rPr lang="sl-SI" sz="4800" b="1" dirty="0"/>
            </a:br>
            <a:br>
              <a:rPr lang="sl-SI" sz="4800" b="1" dirty="0"/>
            </a:br>
            <a:br>
              <a:rPr lang="sl-SI" sz="4800" b="1" dirty="0"/>
            </a:br>
            <a:r>
              <a:rPr lang="sl-SI" sz="4000" b="1" dirty="0"/>
              <a:t>DOLOČITEV OSNOVNE PLAČE </a:t>
            </a:r>
            <a:br>
              <a:rPr lang="sl-SI" sz="4000" b="1" dirty="0"/>
            </a:br>
            <a:r>
              <a:rPr lang="sl-SI" sz="4000" b="1" dirty="0"/>
              <a:t>V PREHODNEM OBDOBJU TER PLAČE DIREKTORJEV IN FUNKCIONARJEV</a:t>
            </a:r>
            <a:br>
              <a:rPr lang="sl-SI" sz="4800" b="1" dirty="0"/>
            </a:br>
            <a:br>
              <a:rPr lang="sl-SI" sz="4800" b="1" dirty="0"/>
            </a:br>
            <a:r>
              <a:rPr lang="sl-SI" sz="3100" b="1" dirty="0"/>
              <a:t>mag. Branko Vidič</a:t>
            </a:r>
            <a:br>
              <a:rPr lang="sl-SI" sz="4800" dirty="0">
                <a:latin typeface="Republika" panose="02000506040000020004" pitchFamily="2" charset="-18"/>
              </a:rPr>
            </a:br>
            <a:br>
              <a:rPr lang="sl-SI" sz="4800" dirty="0">
                <a:latin typeface="Republika" panose="02000506040000020004" pitchFamily="2" charset="-18"/>
              </a:rPr>
            </a:br>
            <a:br>
              <a:rPr lang="sl-SI" sz="4800" dirty="0">
                <a:latin typeface="Republika" panose="02000506040000020004" pitchFamily="2" charset="-18"/>
              </a:rPr>
            </a:br>
            <a:br>
              <a:rPr lang="sl-SI" sz="1800" dirty="0">
                <a:effectLst/>
                <a:latin typeface="Republika" panose="02000506040000020004" pitchFamily="2" charset="-18"/>
                <a:ea typeface="Times New Roman" panose="02020603050405020304" pitchFamily="18" charset="0"/>
              </a:rPr>
            </a:br>
            <a:endParaRPr lang="sl-SI" sz="1300" dirty="0">
              <a:latin typeface="Republika" panose="02000506040000020004" pitchFamily="2" charset="-18"/>
            </a:endParaRPr>
          </a:p>
        </p:txBody>
      </p:sp>
      <p:pic>
        <p:nvPicPr>
          <p:cNvPr id="14" name="Slika 13">
            <a:extLst>
              <a:ext uri="{FF2B5EF4-FFF2-40B4-BE49-F238E27FC236}">
                <a16:creationId xmlns:a16="http://schemas.microsoft.com/office/drawing/2014/main" id="{D8C7CF0A-C79C-7C3A-4501-B3EC521EDD9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70865" y="57151"/>
            <a:ext cx="12054460" cy="1399910"/>
          </a:xfrm>
          <a:prstGeom prst="rect">
            <a:avLst/>
          </a:prstGeom>
        </p:spPr>
      </p:pic>
    </p:spTree>
    <p:extLst>
      <p:ext uri="{BB962C8B-B14F-4D97-AF65-F5344CB8AC3E}">
        <p14:creationId xmlns:p14="http://schemas.microsoft.com/office/powerpoint/2010/main" val="826230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133A2BF-824B-A3E1-AD70-B38B015BC999}"/>
              </a:ext>
            </a:extLst>
          </p:cNvPr>
          <p:cNvSpPr>
            <a:spLocks noGrp="1"/>
          </p:cNvSpPr>
          <p:nvPr>
            <p:ph type="title"/>
          </p:nvPr>
        </p:nvSpPr>
        <p:spPr>
          <a:xfrm>
            <a:off x="1024128" y="744134"/>
            <a:ext cx="9720072" cy="1056091"/>
          </a:xfrm>
        </p:spPr>
        <p:txBody>
          <a:bodyPr>
            <a:noAutofit/>
          </a:bodyPr>
          <a:lstStyle/>
          <a:p>
            <a:pPr algn="ctr"/>
            <a:r>
              <a:rPr lang="sl-SI" dirty="0"/>
              <a:t>UPORABA PREVEDBENE TABELE </a:t>
            </a:r>
            <a:br>
              <a:rPr lang="sl-SI" dirty="0"/>
            </a:br>
            <a:r>
              <a:rPr lang="sl-SI" dirty="0"/>
              <a:t>(PRILOGE 4) 102/2 ČLEN ZSTSPJS</a:t>
            </a:r>
          </a:p>
        </p:txBody>
      </p:sp>
      <p:pic>
        <p:nvPicPr>
          <p:cNvPr id="5" name="Označba mesta vsebine 4">
            <a:extLst>
              <a:ext uri="{FF2B5EF4-FFF2-40B4-BE49-F238E27FC236}">
                <a16:creationId xmlns:a16="http://schemas.microsoft.com/office/drawing/2014/main" id="{3C7823F0-D70A-6B74-C2E3-1E306D84F093}"/>
              </a:ext>
            </a:extLst>
          </p:cNvPr>
          <p:cNvPicPr>
            <a:picLocks noGrp="1" noChangeAspect="1"/>
          </p:cNvPicPr>
          <p:nvPr>
            <p:ph idx="1"/>
          </p:nvPr>
        </p:nvPicPr>
        <p:blipFill>
          <a:blip r:embed="rId2"/>
          <a:stretch>
            <a:fillRect/>
          </a:stretch>
        </p:blipFill>
        <p:spPr>
          <a:xfrm>
            <a:off x="1023938" y="2631671"/>
            <a:ext cx="9720262" cy="3556808"/>
          </a:xfrm>
        </p:spPr>
      </p:pic>
      <p:sp>
        <p:nvSpPr>
          <p:cNvPr id="6" name="Elipsa 5">
            <a:extLst>
              <a:ext uri="{FF2B5EF4-FFF2-40B4-BE49-F238E27FC236}">
                <a16:creationId xmlns:a16="http://schemas.microsoft.com/office/drawing/2014/main" id="{CA8B5933-5B21-C861-DCE1-3C53D036D011}"/>
              </a:ext>
            </a:extLst>
          </p:cNvPr>
          <p:cNvSpPr/>
          <p:nvPr/>
        </p:nvSpPr>
        <p:spPr>
          <a:xfrm>
            <a:off x="7995920" y="4627245"/>
            <a:ext cx="633730" cy="518160"/>
          </a:xfrm>
          <a:prstGeom prst="ellipse">
            <a:avLst/>
          </a:prstGeom>
          <a:ln w="38100">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sl-SI" dirty="0"/>
              <a:t>33</a:t>
            </a:r>
          </a:p>
        </p:txBody>
      </p:sp>
      <p:cxnSp>
        <p:nvCxnSpPr>
          <p:cNvPr id="9" name="Raven puščični povezovalnik 8">
            <a:extLst>
              <a:ext uri="{FF2B5EF4-FFF2-40B4-BE49-F238E27FC236}">
                <a16:creationId xmlns:a16="http://schemas.microsoft.com/office/drawing/2014/main" id="{BAF9F348-F019-0734-0770-66A82A514357}"/>
              </a:ext>
            </a:extLst>
          </p:cNvPr>
          <p:cNvCxnSpPr/>
          <p:nvPr/>
        </p:nvCxnSpPr>
        <p:spPr>
          <a:xfrm flipH="1">
            <a:off x="3819525" y="4886325"/>
            <a:ext cx="4076700" cy="0"/>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Raven puščični povezovalnik 10">
            <a:extLst>
              <a:ext uri="{FF2B5EF4-FFF2-40B4-BE49-F238E27FC236}">
                <a16:creationId xmlns:a16="http://schemas.microsoft.com/office/drawing/2014/main" id="{DF934603-053C-8394-F2CB-C76ABEA0BF25}"/>
              </a:ext>
            </a:extLst>
          </p:cNvPr>
          <p:cNvCxnSpPr>
            <a:cxnSpLocks/>
          </p:cNvCxnSpPr>
          <p:nvPr/>
        </p:nvCxnSpPr>
        <p:spPr>
          <a:xfrm flipV="1">
            <a:off x="3524250" y="3671889"/>
            <a:ext cx="0" cy="1138236"/>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 name="Elipsa 12">
            <a:extLst>
              <a:ext uri="{FF2B5EF4-FFF2-40B4-BE49-F238E27FC236}">
                <a16:creationId xmlns:a16="http://schemas.microsoft.com/office/drawing/2014/main" id="{1175C79C-EB7E-080F-7BB9-F54E1590FA19}"/>
              </a:ext>
            </a:extLst>
          </p:cNvPr>
          <p:cNvSpPr/>
          <p:nvPr/>
        </p:nvSpPr>
        <p:spPr>
          <a:xfrm>
            <a:off x="1590684" y="3305175"/>
            <a:ext cx="1771642" cy="581026"/>
          </a:xfrm>
          <a:prstGeom prst="ellipse">
            <a:avLst/>
          </a:prstGeom>
          <a:ln w="38100">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sl-SI" dirty="0"/>
              <a:t>(46+47)/2</a:t>
            </a:r>
          </a:p>
        </p:txBody>
      </p:sp>
      <p:sp>
        <p:nvSpPr>
          <p:cNvPr id="16" name="Pravokotnik 15">
            <a:extLst>
              <a:ext uri="{FF2B5EF4-FFF2-40B4-BE49-F238E27FC236}">
                <a16:creationId xmlns:a16="http://schemas.microsoft.com/office/drawing/2014/main" id="{EB696822-436C-FA5D-91AE-339A42B94171}"/>
              </a:ext>
            </a:extLst>
          </p:cNvPr>
          <p:cNvSpPr/>
          <p:nvPr/>
        </p:nvSpPr>
        <p:spPr>
          <a:xfrm>
            <a:off x="1905000" y="4105275"/>
            <a:ext cx="1543039" cy="3048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sl-SI" b="1" dirty="0">
                <a:solidFill>
                  <a:schemeClr val="accent1">
                    <a:lumMod val="60000"/>
                    <a:lumOff val="40000"/>
                  </a:schemeClr>
                </a:solidFill>
              </a:rPr>
              <a:t>- 3 PR </a:t>
            </a:r>
            <a:r>
              <a:rPr lang="sl-SI" b="1" dirty="0" err="1">
                <a:solidFill>
                  <a:schemeClr val="accent1">
                    <a:lumMod val="60000"/>
                    <a:lumOff val="40000"/>
                  </a:schemeClr>
                </a:solidFill>
              </a:rPr>
              <a:t>nesor</a:t>
            </a:r>
            <a:r>
              <a:rPr lang="sl-SI" b="1" dirty="0">
                <a:solidFill>
                  <a:schemeClr val="accent1">
                    <a:lumMod val="60000"/>
                    <a:lumOff val="40000"/>
                  </a:schemeClr>
                </a:solidFill>
              </a:rPr>
              <a:t>.</a:t>
            </a:r>
          </a:p>
        </p:txBody>
      </p:sp>
    </p:spTree>
    <p:extLst>
      <p:ext uri="{BB962C8B-B14F-4D97-AF65-F5344CB8AC3E}">
        <p14:creationId xmlns:p14="http://schemas.microsoft.com/office/powerpoint/2010/main" val="2038629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A813F7B-5C36-75F3-59A7-EDBDCF5704BF}"/>
              </a:ext>
            </a:extLst>
          </p:cNvPr>
          <p:cNvSpPr>
            <a:spLocks noGrp="1"/>
          </p:cNvSpPr>
          <p:nvPr>
            <p:ph type="title"/>
          </p:nvPr>
        </p:nvSpPr>
        <p:spPr>
          <a:xfrm>
            <a:off x="1024128" y="733424"/>
            <a:ext cx="9720072" cy="1076325"/>
          </a:xfrm>
        </p:spPr>
        <p:txBody>
          <a:bodyPr>
            <a:noAutofit/>
          </a:bodyPr>
          <a:lstStyle/>
          <a:p>
            <a:pPr algn="ctr"/>
            <a:r>
              <a:rPr lang="sl-SI" sz="4400" dirty="0"/>
              <a:t>UPORABA PREVEDBENE TABELE </a:t>
            </a:r>
            <a:br>
              <a:rPr lang="sl-SI" sz="4400" dirty="0"/>
            </a:br>
            <a:r>
              <a:rPr lang="sl-SI" sz="4400" dirty="0"/>
              <a:t>(PRILOGE 4) 102/3 ČLEN ZSTSPJS</a:t>
            </a:r>
          </a:p>
        </p:txBody>
      </p:sp>
      <p:pic>
        <p:nvPicPr>
          <p:cNvPr id="4" name="Označba mesta vsebine 4">
            <a:extLst>
              <a:ext uri="{FF2B5EF4-FFF2-40B4-BE49-F238E27FC236}">
                <a16:creationId xmlns:a16="http://schemas.microsoft.com/office/drawing/2014/main" id="{84B3EB07-B864-F795-B9CF-EB6CA9A097CE}"/>
              </a:ext>
            </a:extLst>
          </p:cNvPr>
          <p:cNvPicPr>
            <a:picLocks noGrp="1" noChangeAspect="1"/>
          </p:cNvPicPr>
          <p:nvPr>
            <p:ph idx="1"/>
          </p:nvPr>
        </p:nvPicPr>
        <p:blipFill>
          <a:blip r:embed="rId2"/>
          <a:stretch>
            <a:fillRect/>
          </a:stretch>
        </p:blipFill>
        <p:spPr>
          <a:xfrm>
            <a:off x="945356" y="2479271"/>
            <a:ext cx="9720262" cy="3556808"/>
          </a:xfrm>
        </p:spPr>
      </p:pic>
      <p:sp>
        <p:nvSpPr>
          <p:cNvPr id="5" name="Elipsa 4">
            <a:extLst>
              <a:ext uri="{FF2B5EF4-FFF2-40B4-BE49-F238E27FC236}">
                <a16:creationId xmlns:a16="http://schemas.microsoft.com/office/drawing/2014/main" id="{8936D8EB-FCE4-E94D-E7AF-CD4890F44BC5}"/>
              </a:ext>
            </a:extLst>
          </p:cNvPr>
          <p:cNvSpPr/>
          <p:nvPr/>
        </p:nvSpPr>
        <p:spPr>
          <a:xfrm>
            <a:off x="7896225" y="4733925"/>
            <a:ext cx="1323976" cy="785538"/>
          </a:xfrm>
          <a:prstGeom prst="ellipse">
            <a:avLst/>
          </a:prstGeom>
          <a:ln w="38100">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sl-SI" dirty="0"/>
              <a:t>= 35 -1</a:t>
            </a:r>
          </a:p>
        </p:txBody>
      </p:sp>
      <p:cxnSp>
        <p:nvCxnSpPr>
          <p:cNvPr id="7" name="Raven puščični povezovalnik 6">
            <a:extLst>
              <a:ext uri="{FF2B5EF4-FFF2-40B4-BE49-F238E27FC236}">
                <a16:creationId xmlns:a16="http://schemas.microsoft.com/office/drawing/2014/main" id="{196FB7FF-0CFC-2D62-87A0-8059AA304447}"/>
              </a:ext>
            </a:extLst>
          </p:cNvPr>
          <p:cNvCxnSpPr>
            <a:cxnSpLocks/>
          </p:cNvCxnSpPr>
          <p:nvPr/>
        </p:nvCxnSpPr>
        <p:spPr>
          <a:xfrm flipH="1">
            <a:off x="4362450" y="5238750"/>
            <a:ext cx="3019425" cy="0"/>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Raven puščični povezovalnik 8">
            <a:extLst>
              <a:ext uri="{FF2B5EF4-FFF2-40B4-BE49-F238E27FC236}">
                <a16:creationId xmlns:a16="http://schemas.microsoft.com/office/drawing/2014/main" id="{47A4A57B-1FAF-E0D7-059A-E5E8B7E4ACC2}"/>
              </a:ext>
            </a:extLst>
          </p:cNvPr>
          <p:cNvCxnSpPr/>
          <p:nvPr/>
        </p:nvCxnSpPr>
        <p:spPr>
          <a:xfrm flipV="1">
            <a:off x="3448039" y="3857625"/>
            <a:ext cx="0" cy="1381125"/>
          </a:xfrm>
          <a:prstGeom prst="straightConnector1">
            <a:avLst/>
          </a:prstGeom>
          <a:ln w="38100">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Elipsa 9">
            <a:extLst>
              <a:ext uri="{FF2B5EF4-FFF2-40B4-BE49-F238E27FC236}">
                <a16:creationId xmlns:a16="http://schemas.microsoft.com/office/drawing/2014/main" id="{9B84F4FD-6743-9524-6412-6F430B81E34B}"/>
              </a:ext>
            </a:extLst>
          </p:cNvPr>
          <p:cNvSpPr/>
          <p:nvPr/>
        </p:nvSpPr>
        <p:spPr>
          <a:xfrm>
            <a:off x="3686174" y="3362325"/>
            <a:ext cx="676275" cy="619125"/>
          </a:xfrm>
          <a:prstGeom prst="ellipse">
            <a:avLst/>
          </a:prstGeom>
          <a:noFill/>
          <a:ln w="3810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dirty="0"/>
          </a:p>
        </p:txBody>
      </p:sp>
      <p:sp>
        <p:nvSpPr>
          <p:cNvPr id="11" name="Pravokotnik 10">
            <a:extLst>
              <a:ext uri="{FF2B5EF4-FFF2-40B4-BE49-F238E27FC236}">
                <a16:creationId xmlns:a16="http://schemas.microsoft.com/office/drawing/2014/main" id="{27E4B5D5-3A8A-0748-9CFB-A9E74C71D74D}"/>
              </a:ext>
            </a:extLst>
          </p:cNvPr>
          <p:cNvSpPr/>
          <p:nvPr/>
        </p:nvSpPr>
        <p:spPr>
          <a:xfrm>
            <a:off x="1905000" y="4105275"/>
            <a:ext cx="1543039" cy="3048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sl-SI" b="1" dirty="0">
                <a:solidFill>
                  <a:schemeClr val="accent1">
                    <a:lumMod val="60000"/>
                    <a:lumOff val="40000"/>
                  </a:schemeClr>
                </a:solidFill>
              </a:rPr>
              <a:t>- 3 PR </a:t>
            </a:r>
            <a:r>
              <a:rPr lang="sl-SI" b="1" dirty="0" err="1">
                <a:solidFill>
                  <a:schemeClr val="accent1">
                    <a:lumMod val="60000"/>
                    <a:lumOff val="40000"/>
                  </a:schemeClr>
                </a:solidFill>
              </a:rPr>
              <a:t>nesor</a:t>
            </a:r>
            <a:r>
              <a:rPr lang="sl-SI" b="1" dirty="0">
                <a:solidFill>
                  <a:schemeClr val="accent1">
                    <a:lumMod val="60000"/>
                    <a:lumOff val="40000"/>
                  </a:schemeClr>
                </a:solidFill>
              </a:rPr>
              <a:t>.</a:t>
            </a:r>
          </a:p>
        </p:txBody>
      </p:sp>
      <p:sp>
        <p:nvSpPr>
          <p:cNvPr id="12" name="Elipsa 11">
            <a:extLst>
              <a:ext uri="{FF2B5EF4-FFF2-40B4-BE49-F238E27FC236}">
                <a16:creationId xmlns:a16="http://schemas.microsoft.com/office/drawing/2014/main" id="{DACB850E-DD40-8FD1-7E2E-7C83B5507C75}"/>
              </a:ext>
            </a:extLst>
          </p:cNvPr>
          <p:cNvSpPr/>
          <p:nvPr/>
        </p:nvSpPr>
        <p:spPr>
          <a:xfrm rot="11821299">
            <a:off x="3630315" y="4727652"/>
            <a:ext cx="695141" cy="664822"/>
          </a:xfrm>
          <a:prstGeom prst="ellipse">
            <a:avLst/>
          </a:prstGeom>
          <a:noFill/>
          <a:ln w="3810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2216734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a:extLst>
              <a:ext uri="{FF2B5EF4-FFF2-40B4-BE49-F238E27FC236}">
                <a16:creationId xmlns:a16="http://schemas.microsoft.com/office/drawing/2014/main" id="{E4F5A348-A2FC-9DB9-E581-6E3E5EC0ED1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0000"/>
          <a:stretch/>
        </p:blipFill>
        <p:spPr>
          <a:xfrm>
            <a:off x="0" y="6145295"/>
            <a:ext cx="12192000" cy="712705"/>
          </a:xfrm>
          <a:prstGeom prst="rect">
            <a:avLst/>
          </a:prstGeom>
        </p:spPr>
      </p:pic>
      <p:sp>
        <p:nvSpPr>
          <p:cNvPr id="2" name="Naslov 1">
            <a:extLst>
              <a:ext uri="{FF2B5EF4-FFF2-40B4-BE49-F238E27FC236}">
                <a16:creationId xmlns:a16="http://schemas.microsoft.com/office/drawing/2014/main" id="{FA02978C-9C8B-565A-467A-11FC57D8FA25}"/>
              </a:ext>
            </a:extLst>
          </p:cNvPr>
          <p:cNvSpPr>
            <a:spLocks noGrp="1"/>
          </p:cNvSpPr>
          <p:nvPr>
            <p:ph type="title"/>
          </p:nvPr>
        </p:nvSpPr>
        <p:spPr/>
        <p:txBody>
          <a:bodyPr>
            <a:normAutofit/>
          </a:bodyPr>
          <a:lstStyle/>
          <a:p>
            <a:pPr algn="ctr"/>
            <a:r>
              <a:rPr lang="sl-SI" sz="4400" dirty="0"/>
              <a:t>DOLOČITEV OSNOVNE PLAČE NOVO ZAPOSLENEMU JU V PREHODNEM OBDOBJU</a:t>
            </a:r>
            <a:endParaRPr lang="sl-SI" dirty="0"/>
          </a:p>
        </p:txBody>
      </p:sp>
      <p:sp>
        <p:nvSpPr>
          <p:cNvPr id="3" name="Označba mesta vsebine 2">
            <a:extLst>
              <a:ext uri="{FF2B5EF4-FFF2-40B4-BE49-F238E27FC236}">
                <a16:creationId xmlns:a16="http://schemas.microsoft.com/office/drawing/2014/main" id="{6AFCE8B3-2AB4-ABE0-B71B-FECAB73C581F}"/>
              </a:ext>
            </a:extLst>
          </p:cNvPr>
          <p:cNvSpPr>
            <a:spLocks noGrp="1"/>
          </p:cNvSpPr>
          <p:nvPr>
            <p:ph idx="1"/>
          </p:nvPr>
        </p:nvSpPr>
        <p:spPr/>
        <p:txBody>
          <a:bodyPr/>
          <a:lstStyle/>
          <a:p>
            <a:endParaRPr lang="sl-SI" dirty="0"/>
          </a:p>
          <a:p>
            <a:endParaRPr lang="sl-SI" dirty="0"/>
          </a:p>
          <a:p>
            <a:endParaRPr lang="sl-SI" dirty="0"/>
          </a:p>
        </p:txBody>
      </p:sp>
      <p:graphicFrame>
        <p:nvGraphicFramePr>
          <p:cNvPr id="11" name="Označba mesta vsebine 10">
            <a:extLst>
              <a:ext uri="{FF2B5EF4-FFF2-40B4-BE49-F238E27FC236}">
                <a16:creationId xmlns:a16="http://schemas.microsoft.com/office/drawing/2014/main" id="{B54ABAA4-598E-4981-ABD8-C3344801FEBE}"/>
              </a:ext>
            </a:extLst>
          </p:cNvPr>
          <p:cNvGraphicFramePr>
            <a:graphicFrameLocks/>
          </p:cNvGraphicFramePr>
          <p:nvPr>
            <p:extLst>
              <p:ext uri="{D42A27DB-BD31-4B8C-83A1-F6EECF244321}">
                <p14:modId xmlns:p14="http://schemas.microsoft.com/office/powerpoint/2010/main" val="3011249581"/>
              </p:ext>
            </p:extLst>
          </p:nvPr>
        </p:nvGraphicFramePr>
        <p:xfrm>
          <a:off x="928687" y="1758011"/>
          <a:ext cx="5048251" cy="4091680"/>
        </p:xfrm>
        <a:graphic>
          <a:graphicData uri="http://schemas.openxmlformats.org/drawingml/2006/table">
            <a:tbl>
              <a:tblPr firstRow="1" firstCol="1" bandRow="1"/>
              <a:tblGrid>
                <a:gridCol w="1009650">
                  <a:extLst>
                    <a:ext uri="{9D8B030D-6E8A-4147-A177-3AD203B41FA5}">
                      <a16:colId xmlns:a16="http://schemas.microsoft.com/office/drawing/2014/main" val="85823615"/>
                    </a:ext>
                  </a:extLst>
                </a:gridCol>
                <a:gridCol w="1009650">
                  <a:extLst>
                    <a:ext uri="{9D8B030D-6E8A-4147-A177-3AD203B41FA5}">
                      <a16:colId xmlns:a16="http://schemas.microsoft.com/office/drawing/2014/main" val="3368671497"/>
                    </a:ext>
                  </a:extLst>
                </a:gridCol>
                <a:gridCol w="834061">
                  <a:extLst>
                    <a:ext uri="{9D8B030D-6E8A-4147-A177-3AD203B41FA5}">
                      <a16:colId xmlns:a16="http://schemas.microsoft.com/office/drawing/2014/main" val="3571075037"/>
                    </a:ext>
                  </a:extLst>
                </a:gridCol>
                <a:gridCol w="1082814">
                  <a:extLst>
                    <a:ext uri="{9D8B030D-6E8A-4147-A177-3AD203B41FA5}">
                      <a16:colId xmlns:a16="http://schemas.microsoft.com/office/drawing/2014/main" val="4075709758"/>
                    </a:ext>
                  </a:extLst>
                </a:gridCol>
                <a:gridCol w="1112076">
                  <a:extLst>
                    <a:ext uri="{9D8B030D-6E8A-4147-A177-3AD203B41FA5}">
                      <a16:colId xmlns:a16="http://schemas.microsoft.com/office/drawing/2014/main" val="710071895"/>
                    </a:ext>
                  </a:extLst>
                </a:gridCol>
              </a:tblGrid>
              <a:tr h="398678">
                <a:tc>
                  <a:txBody>
                    <a:bodyPr/>
                    <a:lstStyle/>
                    <a:p>
                      <a:pPr algn="ctr">
                        <a:lnSpc>
                          <a:spcPct val="107000"/>
                        </a:lnSpc>
                        <a:spcAft>
                          <a:spcPts val="800"/>
                        </a:spcAft>
                      </a:pPr>
                      <a:r>
                        <a:rPr lang="sl-SI" sz="1400" kern="100" dirty="0">
                          <a:solidFill>
                            <a:srgbClr val="000000"/>
                          </a:solidFill>
                          <a:effectLst/>
                          <a:latin typeface="+mn-lt"/>
                          <a:ea typeface="Calibri" panose="020F0502020204030204" pitchFamily="34" charset="0"/>
                          <a:cs typeface="Times New Roman" panose="02020603050405020304" pitchFamily="18" charset="0"/>
                        </a:rPr>
                        <a:t>Datum</a:t>
                      </a:r>
                      <a:endParaRPr lang="sl-SI" sz="1400" kern="100" dirty="0">
                        <a:effectLst/>
                        <a:latin typeface="+mn-lt"/>
                        <a:ea typeface="Calibri" panose="020F0502020204030204" pitchFamily="34" charset="0"/>
                        <a:cs typeface="Times New Roman" panose="02020603050405020304" pitchFamily="18" charset="0"/>
                      </a:endParaRP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gridSpan="2">
                  <a:txBody>
                    <a:bodyPr/>
                    <a:lstStyle/>
                    <a:p>
                      <a:pPr algn="ctr">
                        <a:lnSpc>
                          <a:spcPct val="107000"/>
                        </a:lnSpc>
                        <a:spcAft>
                          <a:spcPts val="800"/>
                        </a:spcAft>
                      </a:pPr>
                      <a:r>
                        <a:rPr lang="sl-SI" sz="1400" kern="100" dirty="0">
                          <a:solidFill>
                            <a:srgbClr val="000000"/>
                          </a:solidFill>
                          <a:effectLst/>
                          <a:latin typeface="+mn-lt"/>
                          <a:ea typeface="Calibri" panose="020F0502020204030204" pitchFamily="34" charset="0"/>
                          <a:cs typeface="Times New Roman" panose="02020603050405020304" pitchFamily="18" charset="0"/>
                        </a:rPr>
                        <a:t>Obrok / uskladitev</a:t>
                      </a:r>
                      <a:endParaRPr lang="sl-SI" sz="1400" kern="100" dirty="0">
                        <a:effectLst/>
                        <a:latin typeface="+mn-lt"/>
                        <a:ea typeface="Calibri" panose="020F0502020204030204" pitchFamily="34" charset="0"/>
                        <a:cs typeface="Times New Roman" panose="02020603050405020304" pitchFamily="18" charset="0"/>
                      </a:endParaRP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hMerge="1">
                  <a:txBody>
                    <a:bodyPr/>
                    <a:lstStyle/>
                    <a:p>
                      <a:endParaRPr lang="sl-SI"/>
                    </a:p>
                  </a:txBody>
                  <a:tcPr/>
                </a:tc>
                <a:tc>
                  <a:txBody>
                    <a:bodyPr/>
                    <a:lstStyle/>
                    <a:p>
                      <a:pPr algn="ctr">
                        <a:lnSpc>
                          <a:spcPct val="107000"/>
                        </a:lnSpc>
                        <a:spcAft>
                          <a:spcPts val="800"/>
                        </a:spcAft>
                      </a:pPr>
                      <a:r>
                        <a:rPr lang="sl-SI" sz="1400" kern="100" dirty="0">
                          <a:solidFill>
                            <a:srgbClr val="000000"/>
                          </a:solidFill>
                          <a:effectLst/>
                          <a:latin typeface="+mn-lt"/>
                          <a:ea typeface="Calibri" panose="020F0502020204030204" pitchFamily="34" charset="0"/>
                          <a:cs typeface="Times New Roman" panose="02020603050405020304" pitchFamily="18" charset="0"/>
                        </a:rPr>
                        <a:t>Osnovna plača</a:t>
                      </a:r>
                      <a:endParaRPr lang="sl-SI" sz="1400" kern="100" dirty="0">
                        <a:effectLst/>
                        <a:latin typeface="+mn-lt"/>
                        <a:ea typeface="Calibri" panose="020F0502020204030204" pitchFamily="34" charset="0"/>
                        <a:cs typeface="Times New Roman" panose="02020603050405020304" pitchFamily="18" charset="0"/>
                      </a:endParaRP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ctr">
                        <a:lnSpc>
                          <a:spcPct val="107000"/>
                        </a:lnSpc>
                        <a:spcAft>
                          <a:spcPts val="800"/>
                        </a:spcAft>
                      </a:pPr>
                      <a:r>
                        <a:rPr lang="sl-SI" sz="1400" kern="100" dirty="0">
                          <a:solidFill>
                            <a:srgbClr val="000000"/>
                          </a:solidFill>
                          <a:effectLst/>
                          <a:latin typeface="+mn-lt"/>
                          <a:ea typeface="Calibri" panose="020F0502020204030204" pitchFamily="34" charset="0"/>
                          <a:cs typeface="Times New Roman" panose="02020603050405020304" pitchFamily="18" charset="0"/>
                        </a:rPr>
                        <a:t>OP z usklajevanjem</a:t>
                      </a:r>
                      <a:endParaRPr lang="sl-SI" sz="1400" kern="100" dirty="0">
                        <a:effectLst/>
                        <a:latin typeface="+mn-lt"/>
                        <a:ea typeface="Calibri" panose="020F0502020204030204" pitchFamily="34" charset="0"/>
                        <a:cs typeface="Times New Roman" panose="02020603050405020304" pitchFamily="18" charset="0"/>
                      </a:endParaRP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extLst>
                  <a:ext uri="{0D108BD9-81ED-4DB2-BD59-A6C34878D82A}">
                    <a16:rowId xmlns:a16="http://schemas.microsoft.com/office/drawing/2014/main" val="2702606583"/>
                  </a:ext>
                </a:extLst>
              </a:tr>
              <a:tr h="398678">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1. 1. 2025</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1. obrok</a:t>
                      </a:r>
                    </a:p>
                  </a:txBody>
                  <a:tcPr marL="33545" marR="33545" marT="465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(100)</a:t>
                      </a:r>
                    </a:p>
                  </a:txBody>
                  <a:tcPr marL="33545" marR="33545" marT="465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da-DK" sz="1400" dirty="0">
                          <a:latin typeface="+mn-lt"/>
                        </a:rPr>
                        <a:t>3</a:t>
                      </a:r>
                      <a:r>
                        <a:rPr lang="sl-SI" sz="1400" dirty="0">
                          <a:latin typeface="+mn-lt"/>
                        </a:rPr>
                        <a:t>10</a:t>
                      </a:r>
                      <a:r>
                        <a:rPr lang="da-DK" sz="1400" dirty="0">
                          <a:latin typeface="+mn-lt"/>
                        </a:rPr>
                        <a:t>5,</a:t>
                      </a:r>
                      <a:r>
                        <a:rPr lang="sl-SI" sz="1400" dirty="0">
                          <a:latin typeface="+mn-lt"/>
                        </a:rPr>
                        <a:t>14</a:t>
                      </a:r>
                      <a:r>
                        <a:rPr lang="da-DK" sz="1400" dirty="0">
                          <a:latin typeface="+mn-lt"/>
                        </a:rPr>
                        <a:t> </a:t>
                      </a:r>
                      <a:endParaRPr lang="sl-SI" sz="1400" kern="100" dirty="0">
                        <a:effectLst/>
                        <a:latin typeface="+mn-lt"/>
                        <a:ea typeface="Calibri" panose="020F0502020204030204" pitchFamily="34" charset="0"/>
                        <a:cs typeface="Times New Roman" panose="02020603050405020304" pitchFamily="18" charset="0"/>
                      </a:endParaRP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 </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01788161"/>
                  </a:ext>
                </a:extLst>
              </a:tr>
              <a:tr h="398678">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1. 10. 2025</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2. obrok</a:t>
                      </a:r>
                    </a:p>
                  </a:txBody>
                  <a:tcPr marL="33545" marR="33545" marT="465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(100)</a:t>
                      </a:r>
                    </a:p>
                  </a:txBody>
                  <a:tcPr marL="33545" marR="33545" marT="465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da-DK" sz="1400" dirty="0">
                          <a:latin typeface="+mn-lt"/>
                        </a:rPr>
                        <a:t>3</a:t>
                      </a:r>
                      <a:r>
                        <a:rPr lang="sl-SI" sz="1400" dirty="0">
                          <a:latin typeface="+mn-lt"/>
                        </a:rPr>
                        <a:t>20</a:t>
                      </a:r>
                      <a:r>
                        <a:rPr lang="da-DK" sz="1400" dirty="0">
                          <a:latin typeface="+mn-lt"/>
                        </a:rPr>
                        <a:t>5,</a:t>
                      </a:r>
                      <a:r>
                        <a:rPr lang="sl-SI" sz="1400" dirty="0">
                          <a:latin typeface="+mn-lt"/>
                        </a:rPr>
                        <a:t>14</a:t>
                      </a:r>
                      <a:r>
                        <a:rPr lang="da-DK" sz="1400" dirty="0">
                          <a:latin typeface="+mn-lt"/>
                        </a:rPr>
                        <a:t> </a:t>
                      </a:r>
                      <a:endParaRPr lang="sl-SI" sz="1400" kern="100" dirty="0">
                        <a:effectLst/>
                        <a:latin typeface="+mn-lt"/>
                        <a:ea typeface="Calibri" panose="020F0502020204030204" pitchFamily="34" charset="0"/>
                        <a:cs typeface="Times New Roman" panose="02020603050405020304" pitchFamily="18" charset="0"/>
                      </a:endParaRP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 </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04323545"/>
                  </a:ext>
                </a:extLst>
              </a:tr>
              <a:tr h="398678">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1. 4. 2026</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Uskladitev</a:t>
                      </a:r>
                    </a:p>
                  </a:txBody>
                  <a:tcPr marL="33545" marR="33545" marT="465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(1,2%)</a:t>
                      </a:r>
                    </a:p>
                  </a:txBody>
                  <a:tcPr marL="33545" marR="33545" marT="465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 </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3243,60</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3386025"/>
                  </a:ext>
                </a:extLst>
              </a:tr>
              <a:tr h="398678">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1. 6. 2026</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3. obrok</a:t>
                      </a:r>
                    </a:p>
                  </a:txBody>
                  <a:tcPr marL="33545" marR="33545" marT="465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(70)</a:t>
                      </a:r>
                    </a:p>
                  </a:txBody>
                  <a:tcPr marL="33545" marR="33545" marT="465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3313,60</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 </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04316009"/>
                  </a:ext>
                </a:extLst>
              </a:tr>
              <a:tr h="398678">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1. 12. 2026</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4. obrok</a:t>
                      </a:r>
                    </a:p>
                  </a:txBody>
                  <a:tcPr marL="33545" marR="33545" marT="465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(63,06)</a:t>
                      </a:r>
                    </a:p>
                  </a:txBody>
                  <a:tcPr marL="33545" marR="33545" marT="465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3376,66</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 </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48727134"/>
                  </a:ext>
                </a:extLst>
              </a:tr>
              <a:tr h="398678">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1. 4. 2027</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Uskladitev</a:t>
                      </a:r>
                    </a:p>
                  </a:txBody>
                  <a:tcPr marL="33545" marR="33545" marT="465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(0,4%)</a:t>
                      </a:r>
                    </a:p>
                  </a:txBody>
                  <a:tcPr marL="33545" marR="33545" marT="465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 </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3390,17</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84468204"/>
                  </a:ext>
                </a:extLst>
              </a:tr>
              <a:tr h="398678">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1. 7. 2027</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5. obrok</a:t>
                      </a:r>
                    </a:p>
                  </a:txBody>
                  <a:tcPr marL="33545" marR="33545" marT="465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(87,34)</a:t>
                      </a:r>
                    </a:p>
                  </a:txBody>
                  <a:tcPr marL="33545" marR="33545" marT="465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3477,51 / 3480,51</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 </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89689704"/>
                  </a:ext>
                </a:extLst>
              </a:tr>
              <a:tr h="398678">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1. 1. 2028</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6. obrok</a:t>
                      </a:r>
                    </a:p>
                  </a:txBody>
                  <a:tcPr marL="33545" marR="33545" marT="465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a:t>
                      </a:r>
                    </a:p>
                  </a:txBody>
                  <a:tcPr marL="33545" marR="33545" marT="465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 </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 </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43874240"/>
                  </a:ext>
                </a:extLst>
              </a:tr>
              <a:tr h="398678">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1. 4. 2028</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Uskladitev</a:t>
                      </a:r>
                    </a:p>
                  </a:txBody>
                  <a:tcPr marL="33545" marR="33545" marT="465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(0,5%)</a:t>
                      </a:r>
                    </a:p>
                  </a:txBody>
                  <a:tcPr marL="33545" marR="33545" marT="465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3497,92</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 </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55533139"/>
                  </a:ext>
                </a:extLst>
              </a:tr>
            </a:tbl>
          </a:graphicData>
        </a:graphic>
      </p:graphicFrame>
      <p:sp>
        <p:nvSpPr>
          <p:cNvPr id="6" name="Označba mesta vsebine 5">
            <a:extLst>
              <a:ext uri="{FF2B5EF4-FFF2-40B4-BE49-F238E27FC236}">
                <a16:creationId xmlns:a16="http://schemas.microsoft.com/office/drawing/2014/main" id="{C7FE94CC-D146-99D3-E98B-770499904206}"/>
              </a:ext>
            </a:extLst>
          </p:cNvPr>
          <p:cNvSpPr txBox="1">
            <a:spLocks/>
          </p:cNvSpPr>
          <p:nvPr/>
        </p:nvSpPr>
        <p:spPr>
          <a:xfrm>
            <a:off x="6215064" y="1758010"/>
            <a:ext cx="5257800" cy="431742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sl-SI" sz="2400" dirty="0"/>
          </a:p>
          <a:p>
            <a:pPr marL="0" indent="0">
              <a:buFont typeface="Arial" panose="020B0604020202020204" pitchFamily="34" charset="0"/>
              <a:buNone/>
            </a:pPr>
            <a:r>
              <a:rPr lang="sl-SI" sz="2400" dirty="0"/>
              <a:t>DM = 30; JU = 35 PR</a:t>
            </a:r>
          </a:p>
          <a:p>
            <a:pPr marL="0" indent="0">
              <a:buFont typeface="Arial" panose="020B0604020202020204" pitchFamily="34" charset="0"/>
              <a:buNone/>
            </a:pPr>
            <a:r>
              <a:rPr lang="sl-SI" sz="2400" dirty="0"/>
              <a:t>OP 1. 1. 2025 (35 PR) = 3425,54 EUR</a:t>
            </a:r>
          </a:p>
          <a:p>
            <a:pPr marL="0" indent="0">
              <a:buFont typeface="Arial" panose="020B0604020202020204" pitchFamily="34" charset="0"/>
              <a:buNone/>
            </a:pPr>
            <a:r>
              <a:rPr lang="da-DK" sz="2400" dirty="0"/>
              <a:t>OP 31.</a:t>
            </a:r>
            <a:r>
              <a:rPr lang="sl-SI" sz="2400" dirty="0"/>
              <a:t> </a:t>
            </a:r>
            <a:r>
              <a:rPr lang="da-DK" sz="2400" dirty="0"/>
              <a:t>12.</a:t>
            </a:r>
            <a:r>
              <a:rPr lang="sl-SI" sz="2400" dirty="0"/>
              <a:t> 20</a:t>
            </a:r>
            <a:r>
              <a:rPr lang="da-DK" sz="2400" dirty="0"/>
              <a:t>24 (4</a:t>
            </a:r>
            <a:r>
              <a:rPr lang="sl-SI" sz="2400" dirty="0"/>
              <a:t>8</a:t>
            </a:r>
            <a:r>
              <a:rPr lang="da-DK" sz="2400" dirty="0"/>
              <a:t> PR) = 3</a:t>
            </a:r>
            <a:r>
              <a:rPr lang="sl-SI" sz="2400" dirty="0"/>
              <a:t>00</a:t>
            </a:r>
            <a:r>
              <a:rPr lang="da-DK" sz="2400" dirty="0"/>
              <a:t>5,</a:t>
            </a:r>
            <a:r>
              <a:rPr lang="sl-SI" sz="2400" dirty="0"/>
              <a:t>14</a:t>
            </a:r>
            <a:r>
              <a:rPr lang="da-DK" sz="2400" dirty="0"/>
              <a:t> EUR</a:t>
            </a:r>
          </a:p>
          <a:p>
            <a:pPr marL="0" indent="0">
              <a:buFont typeface="Arial" panose="020B0604020202020204" pitchFamily="34" charset="0"/>
              <a:buNone/>
            </a:pPr>
            <a:r>
              <a:rPr lang="da-DK" sz="2400" dirty="0"/>
              <a:t>Razlika = 4</a:t>
            </a:r>
            <a:r>
              <a:rPr lang="sl-SI" sz="2400" dirty="0"/>
              <a:t>20,40</a:t>
            </a:r>
            <a:r>
              <a:rPr lang="da-DK" sz="2400" dirty="0"/>
              <a:t> EUR</a:t>
            </a:r>
          </a:p>
          <a:p>
            <a:pPr marL="0" indent="0">
              <a:buFont typeface="Arial" panose="020B0604020202020204" pitchFamily="34" charset="0"/>
              <a:buNone/>
            </a:pPr>
            <a:endParaRPr lang="sl-SI" sz="2400" dirty="0"/>
          </a:p>
          <a:p>
            <a:pPr>
              <a:buFont typeface="Wingdings" panose="05000000000000000000" pitchFamily="2" charset="2"/>
              <a:buChar char="Ø"/>
            </a:pPr>
            <a:r>
              <a:rPr lang="sl-SI" sz="2400" dirty="0"/>
              <a:t> OP 1. 5. 2026 = </a:t>
            </a:r>
            <a:r>
              <a:rPr lang="sl-SI" sz="2400" kern="100" dirty="0">
                <a:ea typeface="Calibri" panose="020F0502020204030204" pitchFamily="34" charset="0"/>
                <a:cs typeface="Times New Roman" panose="02020603050405020304" pitchFamily="18" charset="0"/>
              </a:rPr>
              <a:t>3243,60 EUR</a:t>
            </a:r>
          </a:p>
          <a:p>
            <a:pPr>
              <a:buFont typeface="Wingdings" panose="05000000000000000000" pitchFamily="2" charset="2"/>
              <a:buChar char="Ø"/>
            </a:pPr>
            <a:r>
              <a:rPr lang="sl-SI" sz="2400" kern="100" dirty="0">
                <a:ea typeface="Calibri" panose="020F0502020204030204" pitchFamily="34" charset="0"/>
                <a:cs typeface="Times New Roman" panose="02020603050405020304" pitchFamily="18" charset="0"/>
              </a:rPr>
              <a:t> OP 1. 1. 2027 = 3376,66 EUR</a:t>
            </a:r>
          </a:p>
          <a:p>
            <a:pPr>
              <a:buFont typeface="Wingdings" panose="05000000000000000000" pitchFamily="2" charset="2"/>
              <a:buChar char="Ø"/>
            </a:pPr>
            <a:r>
              <a:rPr lang="sl-SI" sz="2400" kern="100" dirty="0">
                <a:ea typeface="Calibri" panose="020F0502020204030204" pitchFamily="34" charset="0"/>
                <a:cs typeface="Times New Roman" panose="02020603050405020304" pitchFamily="18" charset="0"/>
              </a:rPr>
              <a:t> OP 1. 1. 2028 = 3480,51 EUR</a:t>
            </a:r>
          </a:p>
          <a:p>
            <a:pPr>
              <a:buFont typeface="Wingdings" panose="05000000000000000000" pitchFamily="2" charset="2"/>
              <a:buChar char="Ø"/>
            </a:pPr>
            <a:endParaRPr lang="sl-SI" dirty="0"/>
          </a:p>
        </p:txBody>
      </p:sp>
    </p:spTree>
    <p:extLst>
      <p:ext uri="{BB962C8B-B14F-4D97-AF65-F5344CB8AC3E}">
        <p14:creationId xmlns:p14="http://schemas.microsoft.com/office/powerpoint/2010/main" val="1778887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a:extLst>
              <a:ext uri="{FF2B5EF4-FFF2-40B4-BE49-F238E27FC236}">
                <a16:creationId xmlns:a16="http://schemas.microsoft.com/office/drawing/2014/main" id="{E4F5A348-A2FC-9DB9-E581-6E3E5EC0ED1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0000"/>
          <a:stretch/>
        </p:blipFill>
        <p:spPr>
          <a:xfrm>
            <a:off x="0" y="6145295"/>
            <a:ext cx="12192000" cy="712705"/>
          </a:xfrm>
          <a:prstGeom prst="rect">
            <a:avLst/>
          </a:prstGeom>
        </p:spPr>
      </p:pic>
      <p:sp>
        <p:nvSpPr>
          <p:cNvPr id="2" name="Naslov 1">
            <a:extLst>
              <a:ext uri="{FF2B5EF4-FFF2-40B4-BE49-F238E27FC236}">
                <a16:creationId xmlns:a16="http://schemas.microsoft.com/office/drawing/2014/main" id="{256475AF-DD17-C637-C555-6AB86E16D2C0}"/>
              </a:ext>
            </a:extLst>
          </p:cNvPr>
          <p:cNvSpPr>
            <a:spLocks noGrp="1"/>
          </p:cNvSpPr>
          <p:nvPr>
            <p:ph type="title"/>
          </p:nvPr>
        </p:nvSpPr>
        <p:spPr>
          <a:xfrm>
            <a:off x="838200" y="365126"/>
            <a:ext cx="10515600" cy="1018198"/>
          </a:xfrm>
        </p:spPr>
        <p:txBody>
          <a:bodyPr>
            <a:normAutofit/>
          </a:bodyPr>
          <a:lstStyle/>
          <a:p>
            <a:pPr algn="ctr"/>
            <a:r>
              <a:rPr lang="sl-SI" sz="4400" dirty="0"/>
              <a:t>PRIMER PREMESTITVE PO PREVEDBI PR JU</a:t>
            </a:r>
            <a:endParaRPr lang="sl-SI" dirty="0"/>
          </a:p>
        </p:txBody>
      </p:sp>
      <p:sp>
        <p:nvSpPr>
          <p:cNvPr id="3" name="Označba mesta vsebine 2">
            <a:extLst>
              <a:ext uri="{FF2B5EF4-FFF2-40B4-BE49-F238E27FC236}">
                <a16:creationId xmlns:a16="http://schemas.microsoft.com/office/drawing/2014/main" id="{73C0886F-01E5-5F96-67EE-C92DA0D3EA66}"/>
              </a:ext>
            </a:extLst>
          </p:cNvPr>
          <p:cNvSpPr>
            <a:spLocks noGrp="1"/>
          </p:cNvSpPr>
          <p:nvPr>
            <p:ph idx="1"/>
          </p:nvPr>
        </p:nvSpPr>
        <p:spPr/>
        <p:txBody>
          <a:bodyPr>
            <a:normAutofit fontScale="85000" lnSpcReduction="10000"/>
          </a:bodyPr>
          <a:lstStyle/>
          <a:p>
            <a:pPr>
              <a:lnSpc>
                <a:spcPct val="120000"/>
              </a:lnSpc>
              <a:buFont typeface="Wingdings" panose="05000000000000000000" pitchFamily="2" charset="2"/>
              <a:buChar char="Ø"/>
            </a:pPr>
            <a:r>
              <a:rPr lang="sl-SI" dirty="0">
                <a:ea typeface="Times New Roman" panose="02020603050405020304" pitchFamily="18" charset="0"/>
                <a:cs typeface="Times New Roman" panose="02020603050405020304" pitchFamily="18" charset="0"/>
              </a:rPr>
              <a:t> 1. 1. 2025: na DM VII/2 (26 – 36 PR) je bil JU s prevedbo uvrščen v 31. PR; na DM ima 5 napredovanj</a:t>
            </a:r>
          </a:p>
          <a:p>
            <a:pPr>
              <a:lnSpc>
                <a:spcPct val="120000"/>
              </a:lnSpc>
              <a:buFont typeface="Wingdings" panose="05000000000000000000" pitchFamily="2" charset="2"/>
              <a:buChar char="Ø"/>
            </a:pPr>
            <a:r>
              <a:rPr lang="sl-SI" sz="2800" dirty="0">
                <a:ea typeface="Times New Roman" panose="02020603050405020304" pitchFamily="18" charset="0"/>
                <a:cs typeface="Times New Roman" panose="02020603050405020304" pitchFamily="18" charset="0"/>
              </a:rPr>
              <a:t> 1. 3. 2026 se premesti na DM VII/2 (30 – 40 PR); 5 napredovanj se mu prenese na novo delovno mesto, tako da se uvrsti v 35 PR (3425,54 EUR)</a:t>
            </a:r>
          </a:p>
          <a:p>
            <a:pPr>
              <a:lnSpc>
                <a:spcPct val="120000"/>
              </a:lnSpc>
              <a:buFont typeface="Wingdings" panose="05000000000000000000" pitchFamily="2" charset="2"/>
              <a:buChar char="Ø"/>
            </a:pPr>
            <a:r>
              <a:rPr lang="sl-SI" sz="2800" dirty="0">
                <a:ea typeface="Times New Roman" panose="02020603050405020304" pitchFamily="18" charset="0"/>
                <a:cs typeface="Times New Roman" panose="02020603050405020304" pitchFamily="18" charset="0"/>
              </a:rPr>
              <a:t> OP na 1. 3. 2026 = </a:t>
            </a:r>
            <a:r>
              <a:rPr lang="sl-SI" sz="2800" u="sng" dirty="0">
                <a:ea typeface="Times New Roman" panose="02020603050405020304" pitchFamily="18" charset="0"/>
                <a:cs typeface="Times New Roman" panose="02020603050405020304" pitchFamily="18" charset="0"/>
              </a:rPr>
              <a:t>OP 31.12.2024 + del razlike</a:t>
            </a:r>
          </a:p>
          <a:p>
            <a:pPr>
              <a:lnSpc>
                <a:spcPct val="120000"/>
              </a:lnSpc>
              <a:buFont typeface="Wingdings" panose="05000000000000000000" pitchFamily="2" charset="2"/>
              <a:buChar char="Ø"/>
            </a:pPr>
            <a:r>
              <a:rPr lang="sl-SI" sz="2800" dirty="0">
                <a:ea typeface="Times New Roman" panose="02020603050405020304" pitchFamily="18" charset="0"/>
                <a:cs typeface="Times New Roman" panose="02020603050405020304" pitchFamily="18" charset="0"/>
              </a:rPr>
              <a:t> Za določitev razlike moramo najprej ugotoviti, s katerega PR v stari PL so bili JU na tem delovnem mestu prevedeni v 35 PR </a:t>
            </a:r>
            <a:r>
              <a:rPr lang="sl-SI" sz="2800" dirty="0">
                <a:sym typeface="Symbol" panose="05050102010706020507" pitchFamily="18" charset="2"/>
              </a:rPr>
              <a:t> 48 PR (prevedba nazaj)</a:t>
            </a:r>
          </a:p>
          <a:p>
            <a:pPr>
              <a:lnSpc>
                <a:spcPct val="120000"/>
              </a:lnSpc>
              <a:buFont typeface="Wingdings" panose="05000000000000000000" pitchFamily="2" charset="2"/>
              <a:buChar char="Ø"/>
            </a:pPr>
            <a:r>
              <a:rPr lang="sl-SI" sz="2800" dirty="0">
                <a:sym typeface="Symbol" panose="05050102010706020507" pitchFamily="18" charset="2"/>
              </a:rPr>
              <a:t>Razlika je 3425,54 (35 PR nove PL) - </a:t>
            </a:r>
            <a:r>
              <a:rPr lang="da-DK" sz="2800" dirty="0"/>
              <a:t>3</a:t>
            </a:r>
            <a:r>
              <a:rPr lang="sl-SI" sz="2800" dirty="0"/>
              <a:t>00</a:t>
            </a:r>
            <a:r>
              <a:rPr lang="da-DK" sz="2800" dirty="0"/>
              <a:t>5,</a:t>
            </a:r>
            <a:r>
              <a:rPr lang="sl-SI" sz="2800" dirty="0"/>
              <a:t>14</a:t>
            </a:r>
            <a:r>
              <a:rPr lang="da-DK" sz="2800" dirty="0"/>
              <a:t> EUR</a:t>
            </a:r>
            <a:r>
              <a:rPr lang="sl-SI" sz="2800" dirty="0"/>
              <a:t> (48 PR stare PL)</a:t>
            </a:r>
            <a:endParaRPr lang="sl-SI" sz="2800" dirty="0">
              <a:sym typeface="Symbol" panose="05050102010706020507" pitchFamily="18" charset="2"/>
            </a:endParaRPr>
          </a:p>
          <a:p>
            <a:pPr>
              <a:lnSpc>
                <a:spcPct val="120000"/>
              </a:lnSpc>
              <a:buFont typeface="Wingdings" panose="05000000000000000000" pitchFamily="2" charset="2"/>
              <a:buChar char="Ø"/>
            </a:pPr>
            <a:r>
              <a:rPr lang="sl-SI" sz="2800" dirty="0">
                <a:sym typeface="Symbol" panose="05050102010706020507" pitchFamily="18" charset="2"/>
              </a:rPr>
              <a:t> OP 1. 3. 2026 = OP 31.12.2024 (48 PR: </a:t>
            </a:r>
            <a:r>
              <a:rPr lang="da-DK" sz="2800" dirty="0"/>
              <a:t>3</a:t>
            </a:r>
            <a:r>
              <a:rPr lang="sl-SI" sz="2800" dirty="0"/>
              <a:t>00</a:t>
            </a:r>
            <a:r>
              <a:rPr lang="da-DK" sz="2800" dirty="0"/>
              <a:t>5,</a:t>
            </a:r>
            <a:r>
              <a:rPr lang="sl-SI" sz="2800" dirty="0"/>
              <a:t>14</a:t>
            </a:r>
            <a:r>
              <a:rPr lang="da-DK" sz="2800" dirty="0"/>
              <a:t> EUR</a:t>
            </a:r>
            <a:r>
              <a:rPr lang="sl-SI" sz="2800" dirty="0"/>
              <a:t>) + 2 obroka (2 x 100 EUR)</a:t>
            </a:r>
            <a:endParaRPr lang="sl-SI" sz="2800" dirty="0">
              <a:sym typeface="Symbol" panose="05050102010706020507" pitchFamily="18" charset="2"/>
            </a:endParaRPr>
          </a:p>
          <a:p>
            <a:pPr>
              <a:lnSpc>
                <a:spcPct val="120000"/>
              </a:lnSpc>
              <a:buFont typeface="Wingdings" panose="05000000000000000000" pitchFamily="2" charset="2"/>
              <a:buChar char="Ø"/>
            </a:pPr>
            <a:endParaRPr lang="sl-SI" dirty="0">
              <a:ea typeface="Times New Roman" panose="02020603050405020304" pitchFamily="18" charset="0"/>
              <a:cs typeface="Times New Roman" panose="02020603050405020304" pitchFamily="18" charset="0"/>
              <a:sym typeface="Symbol" panose="05050102010706020507" pitchFamily="18" charset="2"/>
            </a:endParaRPr>
          </a:p>
          <a:p>
            <a:pPr>
              <a:lnSpc>
                <a:spcPct val="120000"/>
              </a:lnSpc>
              <a:buFont typeface="Wingdings" panose="05000000000000000000" pitchFamily="2" charset="2"/>
              <a:buChar char="Ø"/>
            </a:pPr>
            <a:endParaRPr lang="sl-SI" sz="2800" dirty="0">
              <a:ea typeface="Times New Roman" panose="02020603050405020304" pitchFamily="18" charset="0"/>
              <a:cs typeface="Times New Roman" panose="02020603050405020304" pitchFamily="18" charset="0"/>
            </a:endParaRPr>
          </a:p>
          <a:p>
            <a:pPr>
              <a:lnSpc>
                <a:spcPct val="120000"/>
              </a:lnSpc>
              <a:buFont typeface="Wingdings" panose="05000000000000000000" pitchFamily="2" charset="2"/>
              <a:buChar char="Ø"/>
            </a:pPr>
            <a:endParaRPr lang="sl-SI" sz="2800" dirty="0">
              <a:ea typeface="Times New Roman" panose="02020603050405020304" pitchFamily="18" charset="0"/>
              <a:cs typeface="Times New Roman" panose="02020603050405020304" pitchFamily="18" charset="0"/>
            </a:endParaRPr>
          </a:p>
          <a:p>
            <a:endParaRPr lang="sl-SI" dirty="0"/>
          </a:p>
        </p:txBody>
      </p:sp>
    </p:spTree>
    <p:extLst>
      <p:ext uri="{BB962C8B-B14F-4D97-AF65-F5344CB8AC3E}">
        <p14:creationId xmlns:p14="http://schemas.microsoft.com/office/powerpoint/2010/main" val="3164442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a:extLst>
              <a:ext uri="{FF2B5EF4-FFF2-40B4-BE49-F238E27FC236}">
                <a16:creationId xmlns:a16="http://schemas.microsoft.com/office/drawing/2014/main" id="{E4F5A348-A2FC-9DB9-E581-6E3E5EC0ED1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0000"/>
          <a:stretch/>
        </p:blipFill>
        <p:spPr>
          <a:xfrm>
            <a:off x="0" y="6145295"/>
            <a:ext cx="12192000" cy="712705"/>
          </a:xfrm>
          <a:prstGeom prst="rect">
            <a:avLst/>
          </a:prstGeom>
        </p:spPr>
      </p:pic>
      <p:sp>
        <p:nvSpPr>
          <p:cNvPr id="2" name="Naslov 1">
            <a:extLst>
              <a:ext uri="{FF2B5EF4-FFF2-40B4-BE49-F238E27FC236}">
                <a16:creationId xmlns:a16="http://schemas.microsoft.com/office/drawing/2014/main" id="{FA02978C-9C8B-565A-467A-11FC57D8FA25}"/>
              </a:ext>
            </a:extLst>
          </p:cNvPr>
          <p:cNvSpPr>
            <a:spLocks noGrp="1"/>
          </p:cNvSpPr>
          <p:nvPr>
            <p:ph type="title"/>
          </p:nvPr>
        </p:nvSpPr>
        <p:spPr/>
        <p:txBody>
          <a:bodyPr/>
          <a:lstStyle/>
          <a:p>
            <a:endParaRPr lang="sl-SI"/>
          </a:p>
        </p:txBody>
      </p:sp>
      <p:sp>
        <p:nvSpPr>
          <p:cNvPr id="3" name="Označba mesta vsebine 2">
            <a:extLst>
              <a:ext uri="{FF2B5EF4-FFF2-40B4-BE49-F238E27FC236}">
                <a16:creationId xmlns:a16="http://schemas.microsoft.com/office/drawing/2014/main" id="{6AFCE8B3-2AB4-ABE0-B71B-FECAB73C581F}"/>
              </a:ext>
            </a:extLst>
          </p:cNvPr>
          <p:cNvSpPr>
            <a:spLocks noGrp="1"/>
          </p:cNvSpPr>
          <p:nvPr>
            <p:ph idx="1"/>
          </p:nvPr>
        </p:nvSpPr>
        <p:spPr/>
        <p:txBody>
          <a:bodyPr/>
          <a:lstStyle/>
          <a:p>
            <a:endParaRPr lang="sl-SI" dirty="0"/>
          </a:p>
          <a:p>
            <a:endParaRPr lang="sl-SI" dirty="0"/>
          </a:p>
          <a:p>
            <a:endParaRPr lang="sl-SI" dirty="0"/>
          </a:p>
          <a:p>
            <a:pPr marL="0" indent="0" algn="ctr">
              <a:buNone/>
            </a:pPr>
            <a:r>
              <a:rPr lang="sl-SI" sz="3200" b="1" dirty="0">
                <a:solidFill>
                  <a:srgbClr val="0070C0"/>
                </a:solidFill>
              </a:rPr>
              <a:t>HVALA ZA POZORNOST</a:t>
            </a:r>
          </a:p>
        </p:txBody>
      </p:sp>
    </p:spTree>
    <p:extLst>
      <p:ext uri="{BB962C8B-B14F-4D97-AF65-F5344CB8AC3E}">
        <p14:creationId xmlns:p14="http://schemas.microsoft.com/office/powerpoint/2010/main" val="1882840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a:extLst>
              <a:ext uri="{FF2B5EF4-FFF2-40B4-BE49-F238E27FC236}">
                <a16:creationId xmlns:a16="http://schemas.microsoft.com/office/drawing/2014/main" id="{E4F5A348-A2FC-9DB9-E581-6E3E5EC0ED1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0000"/>
          <a:stretch/>
        </p:blipFill>
        <p:spPr>
          <a:xfrm>
            <a:off x="0" y="6145295"/>
            <a:ext cx="12192000" cy="712705"/>
          </a:xfrm>
          <a:prstGeom prst="rect">
            <a:avLst/>
          </a:prstGeom>
        </p:spPr>
      </p:pic>
      <p:sp>
        <p:nvSpPr>
          <p:cNvPr id="2" name="Naslov 1">
            <a:extLst>
              <a:ext uri="{FF2B5EF4-FFF2-40B4-BE49-F238E27FC236}">
                <a16:creationId xmlns:a16="http://schemas.microsoft.com/office/drawing/2014/main" id="{ACF41233-EDC1-F975-82BB-1990ED81B4F3}"/>
              </a:ext>
            </a:extLst>
          </p:cNvPr>
          <p:cNvSpPr>
            <a:spLocks noGrp="1"/>
          </p:cNvSpPr>
          <p:nvPr>
            <p:ph type="title"/>
          </p:nvPr>
        </p:nvSpPr>
        <p:spPr/>
        <p:txBody>
          <a:bodyPr/>
          <a:lstStyle/>
          <a:p>
            <a:pPr algn="ctr"/>
            <a:r>
              <a:rPr lang="sl-SI" dirty="0"/>
              <a:t>PREVEDBA JAVNEGA USLUŽBENCA PLAČNE SKUPINE B in FUNKCIONARJA</a:t>
            </a:r>
          </a:p>
        </p:txBody>
      </p:sp>
      <p:sp>
        <p:nvSpPr>
          <p:cNvPr id="3" name="Označba mesta vsebine 2">
            <a:extLst>
              <a:ext uri="{FF2B5EF4-FFF2-40B4-BE49-F238E27FC236}">
                <a16:creationId xmlns:a16="http://schemas.microsoft.com/office/drawing/2014/main" id="{FB5F8D81-2A51-48C7-E4BE-0E7FF3ECEA19}"/>
              </a:ext>
            </a:extLst>
          </p:cNvPr>
          <p:cNvSpPr>
            <a:spLocks noGrp="1"/>
          </p:cNvSpPr>
          <p:nvPr>
            <p:ph idx="1"/>
          </p:nvPr>
        </p:nvSpPr>
        <p:spPr/>
        <p:txBody>
          <a:bodyPr/>
          <a:lstStyle/>
          <a:p>
            <a:pPr>
              <a:buFont typeface="Wingdings" panose="05000000000000000000" pitchFamily="2" charset="2"/>
              <a:buChar char="Ø"/>
            </a:pPr>
            <a:endParaRPr lang="sl-SI" dirty="0"/>
          </a:p>
          <a:p>
            <a:pPr>
              <a:buFont typeface="Wingdings" panose="05000000000000000000" pitchFamily="2" charset="2"/>
              <a:buChar char="Ø"/>
            </a:pPr>
            <a:r>
              <a:rPr lang="sl-SI" sz="2800" dirty="0"/>
              <a:t>PR JU plačne skupine B (npr. direktor, namestni</a:t>
            </a:r>
            <a:r>
              <a:rPr lang="sl-SI" dirty="0"/>
              <a:t>k direktorja</a:t>
            </a:r>
            <a:r>
              <a:rPr lang="sl-SI" sz="2800" dirty="0"/>
              <a:t>, dekan) oz. funkcionarja se </a:t>
            </a:r>
            <a:r>
              <a:rPr lang="sl-SI" sz="2800" b="1" u="sng" dirty="0"/>
              <a:t>ne</a:t>
            </a:r>
            <a:r>
              <a:rPr lang="sl-SI" sz="2800" dirty="0"/>
              <a:t> prevaja</a:t>
            </a:r>
          </a:p>
          <a:p>
            <a:pPr>
              <a:buFont typeface="Wingdings" panose="05000000000000000000" pitchFamily="2" charset="2"/>
              <a:buChar char="Ø"/>
            </a:pPr>
            <a:endParaRPr lang="sl-SI" sz="2800" dirty="0"/>
          </a:p>
          <a:p>
            <a:pPr>
              <a:buFont typeface="Wingdings" panose="05000000000000000000" pitchFamily="2" charset="2"/>
              <a:buChar char="Ø"/>
            </a:pPr>
            <a:r>
              <a:rPr lang="sl-SI" sz="2800" dirty="0"/>
              <a:t> JU plačne skupine B se s 1. 1. 2025 določi plača v skladu z novo uredbo Vlade RS</a:t>
            </a:r>
          </a:p>
          <a:p>
            <a:pPr>
              <a:buFont typeface="Wingdings" panose="05000000000000000000" pitchFamily="2" charset="2"/>
              <a:buChar char="Ø"/>
            </a:pPr>
            <a:endParaRPr lang="sl-SI" sz="2800" dirty="0"/>
          </a:p>
          <a:p>
            <a:pPr>
              <a:buFont typeface="Wingdings" panose="05000000000000000000" pitchFamily="2" charset="2"/>
              <a:buChar char="Ø"/>
            </a:pPr>
            <a:r>
              <a:rPr lang="sl-SI" dirty="0"/>
              <a:t>Funkcionarjem se s 1. 1. 2025 določi plača v skladu s Prilogo 2 ZSTSPJS</a:t>
            </a:r>
            <a:endParaRPr lang="sl-SI" sz="2800" dirty="0"/>
          </a:p>
          <a:p>
            <a:endParaRPr lang="sl-SI" dirty="0"/>
          </a:p>
        </p:txBody>
      </p:sp>
    </p:spTree>
    <p:extLst>
      <p:ext uri="{BB962C8B-B14F-4D97-AF65-F5344CB8AC3E}">
        <p14:creationId xmlns:p14="http://schemas.microsoft.com/office/powerpoint/2010/main" val="711955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a:extLst>
              <a:ext uri="{FF2B5EF4-FFF2-40B4-BE49-F238E27FC236}">
                <a16:creationId xmlns:a16="http://schemas.microsoft.com/office/drawing/2014/main" id="{E4F5A348-A2FC-9DB9-E581-6E3E5EC0ED1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0000"/>
          <a:stretch/>
        </p:blipFill>
        <p:spPr>
          <a:xfrm>
            <a:off x="0" y="6145295"/>
            <a:ext cx="12192000" cy="712705"/>
          </a:xfrm>
          <a:prstGeom prst="rect">
            <a:avLst/>
          </a:prstGeom>
        </p:spPr>
      </p:pic>
      <p:sp>
        <p:nvSpPr>
          <p:cNvPr id="2" name="Naslov 1">
            <a:extLst>
              <a:ext uri="{FF2B5EF4-FFF2-40B4-BE49-F238E27FC236}">
                <a16:creationId xmlns:a16="http://schemas.microsoft.com/office/drawing/2014/main" id="{ACF41233-EDC1-F975-82BB-1990ED81B4F3}"/>
              </a:ext>
            </a:extLst>
          </p:cNvPr>
          <p:cNvSpPr>
            <a:spLocks noGrp="1"/>
          </p:cNvSpPr>
          <p:nvPr>
            <p:ph type="title"/>
          </p:nvPr>
        </p:nvSpPr>
        <p:spPr>
          <a:xfrm>
            <a:off x="838200" y="374650"/>
            <a:ext cx="10515600" cy="1082675"/>
          </a:xfrm>
        </p:spPr>
        <p:txBody>
          <a:bodyPr>
            <a:noAutofit/>
          </a:bodyPr>
          <a:lstStyle/>
          <a:p>
            <a:pPr algn="ctr"/>
            <a:r>
              <a:rPr lang="sl-SI" sz="3600" dirty="0"/>
              <a:t>PREVEDBA JAVNEGA USLUŽBENCA PLAČNE SKUPINE B in </a:t>
            </a:r>
            <a:r>
              <a:rPr lang="sl-SI" sz="3600"/>
              <a:t>FUNKCIONARJA (96/6 in 96/7 </a:t>
            </a:r>
            <a:r>
              <a:rPr lang="sl-SI" sz="3600" dirty="0"/>
              <a:t>čl. ZSTSPJS)</a:t>
            </a:r>
          </a:p>
        </p:txBody>
      </p:sp>
      <p:sp>
        <p:nvSpPr>
          <p:cNvPr id="3" name="Označba mesta vsebine 2">
            <a:extLst>
              <a:ext uri="{FF2B5EF4-FFF2-40B4-BE49-F238E27FC236}">
                <a16:creationId xmlns:a16="http://schemas.microsoft.com/office/drawing/2014/main" id="{FB5F8D81-2A51-48C7-E4BE-0E7FF3ECEA19}"/>
              </a:ext>
            </a:extLst>
          </p:cNvPr>
          <p:cNvSpPr>
            <a:spLocks noGrp="1"/>
          </p:cNvSpPr>
          <p:nvPr>
            <p:ph idx="1"/>
          </p:nvPr>
        </p:nvSpPr>
        <p:spPr>
          <a:xfrm>
            <a:off x="838200" y="1825625"/>
            <a:ext cx="10515600" cy="4319670"/>
          </a:xfrm>
        </p:spPr>
        <p:txBody>
          <a:bodyPr>
            <a:normAutofit fontScale="92500" lnSpcReduction="20000"/>
          </a:bodyPr>
          <a:lstStyle/>
          <a:p>
            <a:pPr>
              <a:buFont typeface="Wingdings" panose="05000000000000000000" pitchFamily="2" charset="2"/>
              <a:buChar char="Ø"/>
            </a:pPr>
            <a:r>
              <a:rPr lang="sl-SI" dirty="0"/>
              <a:t>Javnim uslužbencem plačne skupine B in funkcionarjem se </a:t>
            </a:r>
            <a:r>
              <a:rPr lang="sl-SI" u="sng" dirty="0"/>
              <a:t>za namen določitve plače po prenehanju mandata oz. funkcije </a:t>
            </a:r>
            <a:r>
              <a:rPr lang="sl-SI" dirty="0"/>
              <a:t>na dan 31. decembra 2024 opravi prevedba PR JU na DM, ki ga je zasedal pred nastopom mandata oz. funkcije. </a:t>
            </a:r>
          </a:p>
          <a:p>
            <a:pPr marL="0" indent="0">
              <a:buNone/>
            </a:pPr>
            <a:endParaRPr lang="sl-SI" dirty="0"/>
          </a:p>
          <a:p>
            <a:pPr>
              <a:buFont typeface="Wingdings" panose="05000000000000000000" pitchFamily="2" charset="2"/>
              <a:buChar char="Ø"/>
            </a:pPr>
            <a:r>
              <a:rPr lang="sl-SI" dirty="0"/>
              <a:t>PR, ki je podlaga za prevedbo, se določi kot vsota:</a:t>
            </a:r>
          </a:p>
          <a:p>
            <a:pPr lvl="1">
              <a:buFont typeface="Wingdings" panose="05000000000000000000" pitchFamily="2" charset="2"/>
              <a:buChar char="Ø"/>
            </a:pPr>
            <a:r>
              <a:rPr lang="sl-SI" dirty="0"/>
              <a:t>izhodiščnega PR DM, ki ga je zasedal pred nastopom mandata, na 31. 12. 2024,</a:t>
            </a:r>
          </a:p>
          <a:p>
            <a:pPr lvl="1">
              <a:buFont typeface="Wingdings" panose="05000000000000000000" pitchFamily="2" charset="2"/>
              <a:buChar char="Ø"/>
            </a:pPr>
            <a:r>
              <a:rPr lang="sl-SI" dirty="0"/>
              <a:t>števila PR napredovanj, ki jih je dosegel na tem DM pred nastopom mandata in</a:t>
            </a:r>
          </a:p>
          <a:p>
            <a:pPr lvl="1">
              <a:buFont typeface="Wingdings" panose="05000000000000000000" pitchFamily="2" charset="2"/>
              <a:buChar char="Ø"/>
            </a:pPr>
            <a:r>
              <a:rPr lang="sl-SI" dirty="0"/>
              <a:t>števila PR, določenih za odpravo nesorazmerij. </a:t>
            </a:r>
          </a:p>
          <a:p>
            <a:pPr marL="457200" lvl="1" indent="0">
              <a:buNone/>
            </a:pPr>
            <a:endParaRPr lang="sl-SI" dirty="0"/>
          </a:p>
          <a:p>
            <a:pPr marL="457200" lvl="1" indent="0">
              <a:buNone/>
            </a:pPr>
            <a:r>
              <a:rPr lang="sl-SI" dirty="0"/>
              <a:t>JU plačne skupine B se prišteje še število PR napredovanj, ki bi jih na podlagi ocen dobil v obdobju mandata do 1. 1. 2025 v skladu z določbami ZSPJS in Uredbo o napredovanju javnih uslužbencev v plačne razrede (Uradni list RS, št. 51/08, 91/08, 113/09, 22/19 in 121/21). </a:t>
            </a:r>
          </a:p>
          <a:p>
            <a:pPr>
              <a:buFont typeface="Wingdings" panose="05000000000000000000" pitchFamily="2" charset="2"/>
              <a:buChar char="Ø"/>
            </a:pPr>
            <a:endParaRPr lang="sl-SI" dirty="0"/>
          </a:p>
          <a:p>
            <a:pPr>
              <a:buFont typeface="Wingdings" panose="05000000000000000000" pitchFamily="2" charset="2"/>
              <a:buChar char="Ø"/>
            </a:pPr>
            <a:endParaRPr lang="sl-SI" dirty="0"/>
          </a:p>
        </p:txBody>
      </p:sp>
    </p:spTree>
    <p:extLst>
      <p:ext uri="{BB962C8B-B14F-4D97-AF65-F5344CB8AC3E}">
        <p14:creationId xmlns:p14="http://schemas.microsoft.com/office/powerpoint/2010/main" val="2515442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a:extLst>
              <a:ext uri="{FF2B5EF4-FFF2-40B4-BE49-F238E27FC236}">
                <a16:creationId xmlns:a16="http://schemas.microsoft.com/office/drawing/2014/main" id="{E4F5A348-A2FC-9DB9-E581-6E3E5EC0ED1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0000"/>
          <a:stretch/>
        </p:blipFill>
        <p:spPr>
          <a:xfrm>
            <a:off x="0" y="6145295"/>
            <a:ext cx="12192000" cy="712705"/>
          </a:xfrm>
          <a:prstGeom prst="rect">
            <a:avLst/>
          </a:prstGeom>
        </p:spPr>
      </p:pic>
      <p:sp>
        <p:nvSpPr>
          <p:cNvPr id="2" name="Naslov 1">
            <a:extLst>
              <a:ext uri="{FF2B5EF4-FFF2-40B4-BE49-F238E27FC236}">
                <a16:creationId xmlns:a16="http://schemas.microsoft.com/office/drawing/2014/main" id="{B7171309-03D3-A694-FD25-B6F030E203A5}"/>
              </a:ext>
            </a:extLst>
          </p:cNvPr>
          <p:cNvSpPr>
            <a:spLocks noGrp="1"/>
          </p:cNvSpPr>
          <p:nvPr>
            <p:ph type="title"/>
          </p:nvPr>
        </p:nvSpPr>
        <p:spPr/>
        <p:txBody>
          <a:bodyPr/>
          <a:lstStyle/>
          <a:p>
            <a:pPr algn="ctr"/>
            <a:r>
              <a:rPr lang="sl-SI" dirty="0"/>
              <a:t>DOLOČITEV RAZLIKE</a:t>
            </a:r>
          </a:p>
        </p:txBody>
      </p:sp>
      <p:sp>
        <p:nvSpPr>
          <p:cNvPr id="3" name="Označba mesta vsebine 2">
            <a:extLst>
              <a:ext uri="{FF2B5EF4-FFF2-40B4-BE49-F238E27FC236}">
                <a16:creationId xmlns:a16="http://schemas.microsoft.com/office/drawing/2014/main" id="{F37C518B-EAAD-ECC1-FED7-413C92BEC77B}"/>
              </a:ext>
            </a:extLst>
          </p:cNvPr>
          <p:cNvSpPr>
            <a:spLocks noGrp="1"/>
          </p:cNvSpPr>
          <p:nvPr>
            <p:ph idx="1"/>
          </p:nvPr>
        </p:nvSpPr>
        <p:spPr/>
        <p:txBody>
          <a:bodyPr>
            <a:noAutofit/>
          </a:bodyPr>
          <a:lstStyle/>
          <a:p>
            <a:pPr>
              <a:buFont typeface="Wingdings" panose="05000000000000000000" pitchFamily="2" charset="2"/>
              <a:buChar char="Ø"/>
            </a:pPr>
            <a:r>
              <a:rPr lang="sl-SI" sz="2400" dirty="0"/>
              <a:t> </a:t>
            </a:r>
            <a:r>
              <a:rPr lang="sl-SI" sz="2400" b="1" dirty="0">
                <a:solidFill>
                  <a:schemeClr val="accent1"/>
                </a:solidFill>
                <a:ea typeface="Times New Roman" panose="02020603050405020304" pitchFamily="18" charset="0"/>
                <a:cs typeface="Calibri" panose="020F0502020204030204" pitchFamily="34" charset="0"/>
              </a:rPr>
              <a:t>JU plačne skupine B:</a:t>
            </a:r>
            <a:r>
              <a:rPr lang="sl-SI" sz="2400" dirty="0"/>
              <a:t> </a:t>
            </a:r>
          </a:p>
          <a:p>
            <a:pPr lvl="1">
              <a:buFont typeface="Wingdings" panose="05000000000000000000" pitchFamily="2" charset="2"/>
              <a:buChar char="Ø"/>
            </a:pPr>
            <a:r>
              <a:rPr lang="sl-SI" dirty="0"/>
              <a:t> razlika se izračuna med vrednostjo OP na 1. 1. 2025 in vrednostjo OP na 31. 12. 2024</a:t>
            </a:r>
            <a:r>
              <a:rPr lang="sl-SI" dirty="0">
                <a:solidFill>
                  <a:schemeClr val="accent1"/>
                </a:solidFill>
                <a:effectLst/>
                <a:ea typeface="Times New Roman" panose="02020603050405020304" pitchFamily="18" charset="0"/>
                <a:cs typeface="Calibri" panose="020F0502020204030204" pitchFamily="34" charset="0"/>
              </a:rPr>
              <a:t>  </a:t>
            </a:r>
          </a:p>
          <a:p>
            <a:pPr>
              <a:buFont typeface="Wingdings" panose="05000000000000000000" pitchFamily="2" charset="2"/>
              <a:buChar char="Ø"/>
            </a:pPr>
            <a:r>
              <a:rPr lang="sl-SI" sz="2400" b="1" dirty="0">
                <a:solidFill>
                  <a:schemeClr val="accent1"/>
                </a:solidFill>
                <a:ea typeface="Times New Roman" panose="02020603050405020304" pitchFamily="18" charset="0"/>
                <a:cs typeface="Calibri" panose="020F0502020204030204" pitchFamily="34" charset="0"/>
              </a:rPr>
              <a:t> Funkcionarji: </a:t>
            </a:r>
          </a:p>
          <a:p>
            <a:pPr lvl="1">
              <a:buFont typeface="Wingdings" panose="05000000000000000000" pitchFamily="2" charset="2"/>
              <a:buChar char="Ø"/>
            </a:pPr>
            <a:r>
              <a:rPr lang="sl-SI" dirty="0"/>
              <a:t>razlika se izračuna med vrednostjo OP na 1. 1. 2025 in vrednostjo OP na 31. 12. 2024</a:t>
            </a:r>
          </a:p>
          <a:p>
            <a:pPr lvl="1">
              <a:buFont typeface="Wingdings" panose="05000000000000000000" pitchFamily="2" charset="2"/>
              <a:buChar char="Ø"/>
            </a:pPr>
            <a:r>
              <a:rPr lang="sl-SI" dirty="0"/>
              <a:t>predsedniku vlade, ministru podpredsedniku vlade, ministru, državnemu sekretarju in generalnemu sekretarju vlade, in funkcionarjem, ki opravljajo ali nastopijo funkcije zakonodajne oblasti iz plačne podskupine A2, do izteka mandatnega obdobja državnega zbora, ki teče ob začetku uporabe ZSTSPJS, se razlika ne izplačuje. </a:t>
            </a:r>
          </a:p>
        </p:txBody>
      </p:sp>
    </p:spTree>
    <p:extLst>
      <p:ext uri="{BB962C8B-B14F-4D97-AF65-F5344CB8AC3E}">
        <p14:creationId xmlns:p14="http://schemas.microsoft.com/office/powerpoint/2010/main" val="2524475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a:extLst>
              <a:ext uri="{FF2B5EF4-FFF2-40B4-BE49-F238E27FC236}">
                <a16:creationId xmlns:a16="http://schemas.microsoft.com/office/drawing/2014/main" id="{E4F5A348-A2FC-9DB9-E581-6E3E5EC0ED1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0000"/>
          <a:stretch/>
        </p:blipFill>
        <p:spPr>
          <a:xfrm>
            <a:off x="0" y="6145295"/>
            <a:ext cx="12192000" cy="712705"/>
          </a:xfrm>
          <a:prstGeom prst="rect">
            <a:avLst/>
          </a:prstGeom>
        </p:spPr>
      </p:pic>
      <p:sp>
        <p:nvSpPr>
          <p:cNvPr id="2" name="Naslov 1">
            <a:extLst>
              <a:ext uri="{FF2B5EF4-FFF2-40B4-BE49-F238E27FC236}">
                <a16:creationId xmlns:a16="http://schemas.microsoft.com/office/drawing/2014/main" id="{B7171309-03D3-A694-FD25-B6F030E203A5}"/>
              </a:ext>
            </a:extLst>
          </p:cNvPr>
          <p:cNvSpPr>
            <a:spLocks noGrp="1"/>
          </p:cNvSpPr>
          <p:nvPr>
            <p:ph type="title"/>
          </p:nvPr>
        </p:nvSpPr>
        <p:spPr/>
        <p:txBody>
          <a:bodyPr/>
          <a:lstStyle/>
          <a:p>
            <a:pPr algn="ctr"/>
            <a:r>
              <a:rPr lang="sl-SI" dirty="0"/>
              <a:t>DOLOČITEV RAZLIKE</a:t>
            </a:r>
          </a:p>
        </p:txBody>
      </p:sp>
      <p:sp>
        <p:nvSpPr>
          <p:cNvPr id="3" name="Označba mesta vsebine 2">
            <a:extLst>
              <a:ext uri="{FF2B5EF4-FFF2-40B4-BE49-F238E27FC236}">
                <a16:creationId xmlns:a16="http://schemas.microsoft.com/office/drawing/2014/main" id="{F37C518B-EAAD-ECC1-FED7-413C92BEC77B}"/>
              </a:ext>
            </a:extLst>
          </p:cNvPr>
          <p:cNvSpPr>
            <a:spLocks noGrp="1"/>
          </p:cNvSpPr>
          <p:nvPr>
            <p:ph idx="1"/>
          </p:nvPr>
        </p:nvSpPr>
        <p:spPr/>
        <p:txBody>
          <a:bodyPr>
            <a:noAutofit/>
          </a:bodyPr>
          <a:lstStyle/>
          <a:p>
            <a:pPr>
              <a:buFont typeface="Wingdings" panose="05000000000000000000" pitchFamily="2" charset="2"/>
              <a:buChar char="Ø"/>
            </a:pPr>
            <a:r>
              <a:rPr lang="sl-SI" sz="2400" dirty="0"/>
              <a:t> </a:t>
            </a:r>
            <a:r>
              <a:rPr lang="sl-SI" sz="2400" b="1" dirty="0">
                <a:solidFill>
                  <a:schemeClr val="accent1"/>
                </a:solidFill>
                <a:cs typeface="Calibri" panose="020F0502020204030204" pitchFamily="34" charset="0"/>
              </a:rPr>
              <a:t>S</a:t>
            </a:r>
            <a:r>
              <a:rPr lang="sl-SI" sz="2400" b="1" dirty="0">
                <a:solidFill>
                  <a:srgbClr val="0070C0"/>
                </a:solidFill>
              </a:rPr>
              <a:t>odniki in državni tožilci ter državni pravobranilci in pomočniki državnih pravobranilcev, ki do poteka mandata nadaljujejo delo kot višji državni odvetniki in državni odvetniki</a:t>
            </a:r>
            <a:r>
              <a:rPr lang="sl-SI" sz="2400" b="1" dirty="0">
                <a:solidFill>
                  <a:schemeClr val="accent1"/>
                </a:solidFill>
                <a:ea typeface="Times New Roman" panose="02020603050405020304" pitchFamily="18" charset="0"/>
                <a:cs typeface="Calibri" panose="020F0502020204030204" pitchFamily="34" charset="0"/>
              </a:rPr>
              <a:t>:</a:t>
            </a:r>
            <a:r>
              <a:rPr lang="sl-SI" sz="2400" dirty="0"/>
              <a:t> </a:t>
            </a:r>
          </a:p>
          <a:p>
            <a:pPr lvl="1">
              <a:buFont typeface="Wingdings" panose="05000000000000000000" pitchFamily="2" charset="2"/>
              <a:buChar char="Ø"/>
            </a:pPr>
            <a:r>
              <a:rPr lang="sl-SI" dirty="0"/>
              <a:t>ugotovi se razlika med vrednostjo PR, v katerega se uvrstijo na dan 1. 1. 2025, in med vrednostjo OP, ki jo na isti funkciji prejemajo na dan 31. 12. 2024</a:t>
            </a:r>
          </a:p>
          <a:p>
            <a:pPr lvl="1">
              <a:buFont typeface="Wingdings" panose="05000000000000000000" pitchFamily="2" charset="2"/>
              <a:buChar char="Ø"/>
            </a:pPr>
            <a:endParaRPr lang="sl-SI" dirty="0"/>
          </a:p>
          <a:p>
            <a:pPr>
              <a:buFont typeface="Wingdings" panose="05000000000000000000" pitchFamily="2" charset="2"/>
              <a:buChar char="Ø"/>
            </a:pPr>
            <a:r>
              <a:rPr lang="sl-SI" sz="2400" b="1" dirty="0">
                <a:solidFill>
                  <a:srgbClr val="0070C0"/>
                </a:solidFill>
              </a:rPr>
              <a:t>Funkcionarji, napoteni na delo v tujino:</a:t>
            </a:r>
          </a:p>
          <a:p>
            <a:pPr lvl="1">
              <a:buFont typeface="Wingdings" panose="05000000000000000000" pitchFamily="2" charset="2"/>
              <a:buChar char="Ø"/>
            </a:pPr>
            <a:r>
              <a:rPr lang="sl-SI" dirty="0"/>
              <a:t>ugotovi se razlika med vrednostjo OP na dan 1. 1. 2025 in vrednostjo OP na isti funkciji na dan 31. 12. 2024 </a:t>
            </a:r>
          </a:p>
        </p:txBody>
      </p:sp>
    </p:spTree>
    <p:extLst>
      <p:ext uri="{BB962C8B-B14F-4D97-AF65-F5344CB8AC3E}">
        <p14:creationId xmlns:p14="http://schemas.microsoft.com/office/powerpoint/2010/main" val="697952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a:extLst>
              <a:ext uri="{FF2B5EF4-FFF2-40B4-BE49-F238E27FC236}">
                <a16:creationId xmlns:a16="http://schemas.microsoft.com/office/drawing/2014/main" id="{E4F5A348-A2FC-9DB9-E581-6E3E5EC0ED1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0000"/>
          <a:stretch/>
        </p:blipFill>
        <p:spPr>
          <a:xfrm>
            <a:off x="0" y="6145295"/>
            <a:ext cx="12192000" cy="712705"/>
          </a:xfrm>
          <a:prstGeom prst="rect">
            <a:avLst/>
          </a:prstGeom>
        </p:spPr>
      </p:pic>
      <p:sp>
        <p:nvSpPr>
          <p:cNvPr id="2" name="Naslov 1">
            <a:extLst>
              <a:ext uri="{FF2B5EF4-FFF2-40B4-BE49-F238E27FC236}">
                <a16:creationId xmlns:a16="http://schemas.microsoft.com/office/drawing/2014/main" id="{FA02978C-9C8B-565A-467A-11FC57D8FA25}"/>
              </a:ext>
            </a:extLst>
          </p:cNvPr>
          <p:cNvSpPr>
            <a:spLocks noGrp="1"/>
          </p:cNvSpPr>
          <p:nvPr>
            <p:ph type="title"/>
          </p:nvPr>
        </p:nvSpPr>
        <p:spPr/>
        <p:txBody>
          <a:bodyPr/>
          <a:lstStyle/>
          <a:p>
            <a:pPr algn="ctr"/>
            <a:r>
              <a:rPr lang="sl-SI" sz="4400" dirty="0"/>
              <a:t>DOLOČITEV OP V PREHODNEM OBDOBJU</a:t>
            </a:r>
            <a:endParaRPr lang="sl-SI" dirty="0"/>
          </a:p>
        </p:txBody>
      </p:sp>
      <p:sp>
        <p:nvSpPr>
          <p:cNvPr id="3" name="Označba mesta vsebine 2">
            <a:extLst>
              <a:ext uri="{FF2B5EF4-FFF2-40B4-BE49-F238E27FC236}">
                <a16:creationId xmlns:a16="http://schemas.microsoft.com/office/drawing/2014/main" id="{6AFCE8B3-2AB4-ABE0-B71B-FECAB73C581F}"/>
              </a:ext>
            </a:extLst>
          </p:cNvPr>
          <p:cNvSpPr>
            <a:spLocks noGrp="1"/>
          </p:cNvSpPr>
          <p:nvPr>
            <p:ph idx="1"/>
          </p:nvPr>
        </p:nvSpPr>
        <p:spPr/>
        <p:txBody>
          <a:bodyPr/>
          <a:lstStyle/>
          <a:p>
            <a:endParaRPr lang="sl-SI" dirty="0"/>
          </a:p>
          <a:p>
            <a:endParaRPr lang="sl-SI" dirty="0"/>
          </a:p>
          <a:p>
            <a:pPr>
              <a:buFont typeface="Wingdings" panose="05000000000000000000" pitchFamily="2" charset="2"/>
              <a:buChar char="Ø"/>
            </a:pPr>
            <a:r>
              <a:rPr lang="sl-SI" sz="2400" dirty="0"/>
              <a:t> Ob zaposlitvi, premestitvi, napredovanju, … se PR JU določi po pravilih ZSTSPJS.</a:t>
            </a:r>
          </a:p>
          <a:p>
            <a:pPr>
              <a:buFont typeface="Wingdings" panose="05000000000000000000" pitchFamily="2" charset="2"/>
              <a:buChar char="Ø"/>
            </a:pPr>
            <a:endParaRPr lang="sl-SI" sz="2400" dirty="0"/>
          </a:p>
          <a:p>
            <a:pPr>
              <a:buFont typeface="Wingdings" panose="05000000000000000000" pitchFamily="2" charset="2"/>
              <a:buChar char="Ø"/>
            </a:pPr>
            <a:r>
              <a:rPr lang="sl-SI" sz="2400" dirty="0"/>
              <a:t> Pravico do plače v skladu s PR, v katerega se JU uvrsti, dobi:</a:t>
            </a:r>
          </a:p>
          <a:p>
            <a:pPr lvl="4">
              <a:buFont typeface="Wingdings" panose="05000000000000000000" pitchFamily="2" charset="2"/>
              <a:buChar char="Ø"/>
            </a:pPr>
            <a:r>
              <a:rPr lang="sl-SI" sz="2400" dirty="0"/>
              <a:t> postopoma,</a:t>
            </a:r>
          </a:p>
          <a:p>
            <a:pPr lvl="4">
              <a:buFont typeface="Wingdings" panose="05000000000000000000" pitchFamily="2" charset="2"/>
              <a:buChar char="Ø"/>
            </a:pPr>
            <a:r>
              <a:rPr lang="sl-SI" sz="2400" dirty="0"/>
              <a:t> na način in</a:t>
            </a:r>
          </a:p>
          <a:p>
            <a:pPr lvl="4">
              <a:buFont typeface="Wingdings" panose="05000000000000000000" pitchFamily="2" charset="2"/>
              <a:buChar char="Ø"/>
            </a:pPr>
            <a:r>
              <a:rPr lang="sl-SI" sz="2400" dirty="0"/>
              <a:t> v časovnih rokih,</a:t>
            </a:r>
          </a:p>
          <a:p>
            <a:pPr marL="128016" lvl="1" indent="0">
              <a:buNone/>
            </a:pPr>
            <a:r>
              <a:rPr lang="sl-SI" sz="2400" dirty="0"/>
              <a:t>kot so določeni za vse ostale JU ob začetku uporabe zakona.</a:t>
            </a:r>
          </a:p>
          <a:p>
            <a:endParaRPr lang="sl-SI" dirty="0"/>
          </a:p>
        </p:txBody>
      </p:sp>
    </p:spTree>
    <p:extLst>
      <p:ext uri="{BB962C8B-B14F-4D97-AF65-F5344CB8AC3E}">
        <p14:creationId xmlns:p14="http://schemas.microsoft.com/office/powerpoint/2010/main" val="1177204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a:extLst>
              <a:ext uri="{FF2B5EF4-FFF2-40B4-BE49-F238E27FC236}">
                <a16:creationId xmlns:a16="http://schemas.microsoft.com/office/drawing/2014/main" id="{E4F5A348-A2FC-9DB9-E581-6E3E5EC0ED1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0000"/>
          <a:stretch/>
        </p:blipFill>
        <p:spPr>
          <a:xfrm>
            <a:off x="0" y="6145295"/>
            <a:ext cx="12192000" cy="712705"/>
          </a:xfrm>
          <a:prstGeom prst="rect">
            <a:avLst/>
          </a:prstGeom>
        </p:spPr>
      </p:pic>
      <p:sp>
        <p:nvSpPr>
          <p:cNvPr id="2" name="Naslov 1">
            <a:extLst>
              <a:ext uri="{FF2B5EF4-FFF2-40B4-BE49-F238E27FC236}">
                <a16:creationId xmlns:a16="http://schemas.microsoft.com/office/drawing/2014/main" id="{FA02978C-9C8B-565A-467A-11FC57D8FA25}"/>
              </a:ext>
            </a:extLst>
          </p:cNvPr>
          <p:cNvSpPr>
            <a:spLocks noGrp="1"/>
          </p:cNvSpPr>
          <p:nvPr>
            <p:ph type="title"/>
          </p:nvPr>
        </p:nvSpPr>
        <p:spPr/>
        <p:txBody>
          <a:bodyPr/>
          <a:lstStyle/>
          <a:p>
            <a:pPr algn="ctr"/>
            <a:r>
              <a:rPr lang="sl-SI" dirty="0"/>
              <a:t>DOLOČITEV OP V PREHODNEM OBDOBJU</a:t>
            </a:r>
          </a:p>
        </p:txBody>
      </p:sp>
      <p:sp>
        <p:nvSpPr>
          <p:cNvPr id="3" name="Označba mesta vsebine 2">
            <a:extLst>
              <a:ext uri="{FF2B5EF4-FFF2-40B4-BE49-F238E27FC236}">
                <a16:creationId xmlns:a16="http://schemas.microsoft.com/office/drawing/2014/main" id="{6AFCE8B3-2AB4-ABE0-B71B-FECAB73C581F}"/>
              </a:ext>
            </a:extLst>
          </p:cNvPr>
          <p:cNvSpPr>
            <a:spLocks noGrp="1"/>
          </p:cNvSpPr>
          <p:nvPr>
            <p:ph idx="1"/>
          </p:nvPr>
        </p:nvSpPr>
        <p:spPr/>
        <p:txBody>
          <a:bodyPr>
            <a:normAutofit fontScale="85000" lnSpcReduction="20000"/>
          </a:bodyPr>
          <a:lstStyle/>
          <a:p>
            <a:pPr>
              <a:buFont typeface="Wingdings" panose="05000000000000000000" pitchFamily="2" charset="2"/>
              <a:buChar char="Ø"/>
            </a:pPr>
            <a:r>
              <a:rPr lang="sl-SI" sz="2400" b="1" dirty="0"/>
              <a:t> OP v prehodnem obdobju </a:t>
            </a:r>
            <a:r>
              <a:rPr lang="sl-SI" sz="2400" dirty="0"/>
              <a:t>= </a:t>
            </a:r>
            <a:r>
              <a:rPr lang="sl-SI" sz="2400" b="1" dirty="0">
                <a:solidFill>
                  <a:schemeClr val="accent1"/>
                </a:solidFill>
              </a:rPr>
              <a:t>PR na istem DM/N na dan 31. 12. 2024 </a:t>
            </a:r>
            <a:r>
              <a:rPr lang="sl-SI" sz="2400" dirty="0"/>
              <a:t>+ </a:t>
            </a:r>
            <a:r>
              <a:rPr lang="sl-SI" sz="2400" b="1" dirty="0">
                <a:solidFill>
                  <a:srgbClr val="FF0000"/>
                </a:solidFill>
              </a:rPr>
              <a:t>del razlike </a:t>
            </a:r>
            <a:r>
              <a:rPr lang="sl-SI" sz="2400" dirty="0"/>
              <a:t>+ </a:t>
            </a:r>
            <a:r>
              <a:rPr lang="sl-SI" sz="2400" b="1" dirty="0">
                <a:solidFill>
                  <a:schemeClr val="accent5">
                    <a:lumMod val="60000"/>
                    <a:lumOff val="40000"/>
                  </a:schemeClr>
                </a:solidFill>
              </a:rPr>
              <a:t>morebitna uskladitev z inflacijo</a:t>
            </a:r>
          </a:p>
          <a:p>
            <a:pPr>
              <a:buFont typeface="Wingdings" panose="05000000000000000000" pitchFamily="2" charset="2"/>
              <a:buChar char="Ø"/>
            </a:pPr>
            <a:endParaRPr lang="sl-SI" sz="2400" dirty="0"/>
          </a:p>
          <a:p>
            <a:pPr>
              <a:buFont typeface="Wingdings" panose="05000000000000000000" pitchFamily="2" charset="2"/>
              <a:buChar char="Ø"/>
            </a:pPr>
            <a:r>
              <a:rPr lang="sl-SI" sz="2400" dirty="0"/>
              <a:t> Za določitev razlike moramo ugotoviti, v kateri PR stare plačne lestvice bi bil JU uvrščen na istem DM/N na 31. 12. 2024 (prevedba nazaj) </a:t>
            </a:r>
          </a:p>
          <a:p>
            <a:pPr>
              <a:buFont typeface="Wingdings" panose="05000000000000000000" pitchFamily="2" charset="2"/>
              <a:buChar char="Ø"/>
            </a:pPr>
            <a:endParaRPr lang="sl-SI" sz="2400" dirty="0"/>
          </a:p>
          <a:p>
            <a:pPr>
              <a:buFont typeface="Wingdings" panose="05000000000000000000" pitchFamily="2" charset="2"/>
              <a:buChar char="Ø"/>
            </a:pPr>
            <a:r>
              <a:rPr lang="sl-SI" sz="2400" dirty="0"/>
              <a:t> Izračunamo razliko med </a:t>
            </a:r>
            <a:r>
              <a:rPr lang="sl-SI" sz="2400" dirty="0" err="1"/>
              <a:t>vrednostima</a:t>
            </a:r>
            <a:r>
              <a:rPr lang="sl-SI" sz="2400" dirty="0"/>
              <a:t> PR v novi (veljavni na 1. 1. 2025) in stari plačni lestvici (veljavni na 31. 12. 2024).</a:t>
            </a:r>
          </a:p>
          <a:p>
            <a:pPr>
              <a:buFont typeface="Wingdings" panose="05000000000000000000" pitchFamily="2" charset="2"/>
              <a:buChar char="Ø"/>
            </a:pPr>
            <a:endParaRPr lang="sl-SI" sz="2400" dirty="0"/>
          </a:p>
          <a:p>
            <a:pPr>
              <a:buFont typeface="Wingdings" panose="05000000000000000000" pitchFamily="2" charset="2"/>
              <a:buChar char="Ø"/>
            </a:pPr>
            <a:r>
              <a:rPr lang="sl-SI" sz="2400" dirty="0"/>
              <a:t> JU zaposlimo 1. 2. 2025 na DM/N, ki je uvrščeno 30 – 40 PR. JU uvrstimo v 35. PR (5 napredovanj). Ugotovimo, kateri način prevedbe je na konkretnem DM/N za JU ugodnejši, in določimo PR JU na 31. 12. 2024:</a:t>
            </a:r>
          </a:p>
          <a:p>
            <a:pPr lvl="5">
              <a:buFont typeface="Wingdings" panose="05000000000000000000" pitchFamily="2" charset="2"/>
              <a:buChar char="Ø"/>
            </a:pPr>
            <a:r>
              <a:rPr lang="sl-SI" sz="2400" dirty="0"/>
              <a:t> če prevedba PR JU </a:t>
            </a:r>
            <a:r>
              <a:rPr lang="sl-SI" sz="2400" dirty="0">
                <a:sym typeface="Symbol" panose="05050102010706020507" pitchFamily="18" charset="2"/>
              </a:rPr>
              <a:t> </a:t>
            </a:r>
            <a:r>
              <a:rPr lang="sl-SI" sz="2400" dirty="0" err="1">
                <a:sym typeface="Symbol" panose="05050102010706020507" pitchFamily="18" charset="2"/>
              </a:rPr>
              <a:t>prevedbena</a:t>
            </a:r>
            <a:r>
              <a:rPr lang="sl-SI" sz="2400" dirty="0">
                <a:sym typeface="Symbol" panose="05050102010706020507" pitchFamily="18" charset="2"/>
              </a:rPr>
              <a:t> tabela (Priloga 4),</a:t>
            </a:r>
          </a:p>
          <a:p>
            <a:pPr lvl="5">
              <a:buFont typeface="Wingdings" panose="05000000000000000000" pitchFamily="2" charset="2"/>
              <a:buChar char="Ø"/>
            </a:pPr>
            <a:r>
              <a:rPr lang="sl-SI" sz="2400" dirty="0">
                <a:sym typeface="Symbol" panose="05050102010706020507" pitchFamily="18" charset="2"/>
              </a:rPr>
              <a:t> če prevedba po DM/N  izhodiščni PR DM/N na 31. 12. 2024 + 5 napredovanj.</a:t>
            </a:r>
            <a:endParaRPr lang="sl-SI" sz="2400" dirty="0"/>
          </a:p>
          <a:p>
            <a:endParaRPr lang="sl-SI" dirty="0"/>
          </a:p>
          <a:p>
            <a:endParaRPr lang="sl-SI" dirty="0"/>
          </a:p>
          <a:p>
            <a:endParaRPr lang="sl-SI" dirty="0"/>
          </a:p>
        </p:txBody>
      </p:sp>
    </p:spTree>
    <p:extLst>
      <p:ext uri="{BB962C8B-B14F-4D97-AF65-F5344CB8AC3E}">
        <p14:creationId xmlns:p14="http://schemas.microsoft.com/office/powerpoint/2010/main" val="3631840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a:extLst>
              <a:ext uri="{FF2B5EF4-FFF2-40B4-BE49-F238E27FC236}">
                <a16:creationId xmlns:a16="http://schemas.microsoft.com/office/drawing/2014/main" id="{E4F5A348-A2FC-9DB9-E581-6E3E5EC0ED1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0000"/>
          <a:stretch/>
        </p:blipFill>
        <p:spPr>
          <a:xfrm>
            <a:off x="0" y="6145295"/>
            <a:ext cx="12192000" cy="712705"/>
          </a:xfrm>
          <a:prstGeom prst="rect">
            <a:avLst/>
          </a:prstGeom>
        </p:spPr>
      </p:pic>
      <p:sp>
        <p:nvSpPr>
          <p:cNvPr id="2" name="Naslov 1">
            <a:extLst>
              <a:ext uri="{FF2B5EF4-FFF2-40B4-BE49-F238E27FC236}">
                <a16:creationId xmlns:a16="http://schemas.microsoft.com/office/drawing/2014/main" id="{FA02978C-9C8B-565A-467A-11FC57D8FA25}"/>
              </a:ext>
            </a:extLst>
          </p:cNvPr>
          <p:cNvSpPr>
            <a:spLocks noGrp="1"/>
          </p:cNvSpPr>
          <p:nvPr>
            <p:ph type="title"/>
          </p:nvPr>
        </p:nvSpPr>
        <p:spPr/>
        <p:txBody>
          <a:bodyPr/>
          <a:lstStyle/>
          <a:p>
            <a:pPr algn="ctr"/>
            <a:r>
              <a:rPr lang="sl-SI" sz="4400" dirty="0"/>
              <a:t>DOLOČITEV PR V STARI PLAČNI LESTVICI</a:t>
            </a:r>
            <a:endParaRPr lang="sl-SI" dirty="0"/>
          </a:p>
        </p:txBody>
      </p:sp>
      <p:sp>
        <p:nvSpPr>
          <p:cNvPr id="3" name="Označba mesta vsebine 2">
            <a:extLst>
              <a:ext uri="{FF2B5EF4-FFF2-40B4-BE49-F238E27FC236}">
                <a16:creationId xmlns:a16="http://schemas.microsoft.com/office/drawing/2014/main" id="{6AFCE8B3-2AB4-ABE0-B71B-FECAB73C581F}"/>
              </a:ext>
            </a:extLst>
          </p:cNvPr>
          <p:cNvSpPr>
            <a:spLocks noGrp="1"/>
          </p:cNvSpPr>
          <p:nvPr>
            <p:ph idx="1"/>
          </p:nvPr>
        </p:nvSpPr>
        <p:spPr/>
        <p:txBody>
          <a:bodyPr/>
          <a:lstStyle/>
          <a:p>
            <a:endParaRPr lang="sl-SI" dirty="0"/>
          </a:p>
          <a:p>
            <a:endParaRPr lang="sl-SI" dirty="0"/>
          </a:p>
        </p:txBody>
      </p:sp>
      <p:graphicFrame>
        <p:nvGraphicFramePr>
          <p:cNvPr id="4" name="Označba mesta vsebine 4">
            <a:extLst>
              <a:ext uri="{FF2B5EF4-FFF2-40B4-BE49-F238E27FC236}">
                <a16:creationId xmlns:a16="http://schemas.microsoft.com/office/drawing/2014/main" id="{8725BDA4-1A2C-5A5E-E158-D25F08381A0D}"/>
              </a:ext>
            </a:extLst>
          </p:cNvPr>
          <p:cNvGraphicFramePr>
            <a:graphicFrameLocks/>
          </p:cNvGraphicFramePr>
          <p:nvPr>
            <p:extLst>
              <p:ext uri="{D42A27DB-BD31-4B8C-83A1-F6EECF244321}">
                <p14:modId xmlns:p14="http://schemas.microsoft.com/office/powerpoint/2010/main" val="3795927631"/>
              </p:ext>
            </p:extLst>
          </p:nvPr>
        </p:nvGraphicFramePr>
        <p:xfrm>
          <a:off x="1024128" y="2001877"/>
          <a:ext cx="9720074" cy="3619256"/>
        </p:xfrm>
        <a:graphic>
          <a:graphicData uri="http://schemas.openxmlformats.org/drawingml/2006/table">
            <a:tbl>
              <a:tblPr firstRow="1" firstCol="1" bandRow="1"/>
              <a:tblGrid>
                <a:gridCol w="1673189">
                  <a:extLst>
                    <a:ext uri="{9D8B030D-6E8A-4147-A177-3AD203B41FA5}">
                      <a16:colId xmlns:a16="http://schemas.microsoft.com/office/drawing/2014/main" val="1092007257"/>
                    </a:ext>
                  </a:extLst>
                </a:gridCol>
                <a:gridCol w="731535">
                  <a:extLst>
                    <a:ext uri="{9D8B030D-6E8A-4147-A177-3AD203B41FA5}">
                      <a16:colId xmlns:a16="http://schemas.microsoft.com/office/drawing/2014/main" val="2430602807"/>
                    </a:ext>
                  </a:extLst>
                </a:gridCol>
                <a:gridCol w="731535">
                  <a:extLst>
                    <a:ext uri="{9D8B030D-6E8A-4147-A177-3AD203B41FA5}">
                      <a16:colId xmlns:a16="http://schemas.microsoft.com/office/drawing/2014/main" val="3432608577"/>
                    </a:ext>
                  </a:extLst>
                </a:gridCol>
                <a:gridCol w="731535">
                  <a:extLst>
                    <a:ext uri="{9D8B030D-6E8A-4147-A177-3AD203B41FA5}">
                      <a16:colId xmlns:a16="http://schemas.microsoft.com/office/drawing/2014/main" val="4260834002"/>
                    </a:ext>
                  </a:extLst>
                </a:gridCol>
                <a:gridCol w="731535">
                  <a:extLst>
                    <a:ext uri="{9D8B030D-6E8A-4147-A177-3AD203B41FA5}">
                      <a16:colId xmlns:a16="http://schemas.microsoft.com/office/drawing/2014/main" val="1888355812"/>
                    </a:ext>
                  </a:extLst>
                </a:gridCol>
                <a:gridCol w="731535">
                  <a:extLst>
                    <a:ext uri="{9D8B030D-6E8A-4147-A177-3AD203B41FA5}">
                      <a16:colId xmlns:a16="http://schemas.microsoft.com/office/drawing/2014/main" val="655449311"/>
                    </a:ext>
                  </a:extLst>
                </a:gridCol>
                <a:gridCol w="731535">
                  <a:extLst>
                    <a:ext uri="{9D8B030D-6E8A-4147-A177-3AD203B41FA5}">
                      <a16:colId xmlns:a16="http://schemas.microsoft.com/office/drawing/2014/main" val="3929959010"/>
                    </a:ext>
                  </a:extLst>
                </a:gridCol>
                <a:gridCol w="731535">
                  <a:extLst>
                    <a:ext uri="{9D8B030D-6E8A-4147-A177-3AD203B41FA5}">
                      <a16:colId xmlns:a16="http://schemas.microsoft.com/office/drawing/2014/main" val="1589838726"/>
                    </a:ext>
                  </a:extLst>
                </a:gridCol>
                <a:gridCol w="731535">
                  <a:extLst>
                    <a:ext uri="{9D8B030D-6E8A-4147-A177-3AD203B41FA5}">
                      <a16:colId xmlns:a16="http://schemas.microsoft.com/office/drawing/2014/main" val="2847451153"/>
                    </a:ext>
                  </a:extLst>
                </a:gridCol>
                <a:gridCol w="731535">
                  <a:extLst>
                    <a:ext uri="{9D8B030D-6E8A-4147-A177-3AD203B41FA5}">
                      <a16:colId xmlns:a16="http://schemas.microsoft.com/office/drawing/2014/main" val="422599871"/>
                    </a:ext>
                  </a:extLst>
                </a:gridCol>
                <a:gridCol w="731535">
                  <a:extLst>
                    <a:ext uri="{9D8B030D-6E8A-4147-A177-3AD203B41FA5}">
                      <a16:colId xmlns:a16="http://schemas.microsoft.com/office/drawing/2014/main" val="3460455874"/>
                    </a:ext>
                  </a:extLst>
                </a:gridCol>
                <a:gridCol w="731535">
                  <a:extLst>
                    <a:ext uri="{9D8B030D-6E8A-4147-A177-3AD203B41FA5}">
                      <a16:colId xmlns:a16="http://schemas.microsoft.com/office/drawing/2014/main" val="759294436"/>
                    </a:ext>
                  </a:extLst>
                </a:gridCol>
              </a:tblGrid>
              <a:tr h="345687">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PR 31. 12. 2024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45</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46</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47</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a:solidFill>
                            <a:srgbClr val="FF0000"/>
                          </a:solidFill>
                          <a:effectLst/>
                          <a:latin typeface="Tw Cen MT" panose="020B0602020104020603" pitchFamily="34" charset="-18"/>
                          <a:ea typeface="Times New Roman" panose="02020603050405020304" pitchFamily="18" charset="0"/>
                          <a:cs typeface="Calibri" panose="020F0502020204030204" pitchFamily="34" charset="0"/>
                        </a:rPr>
                        <a:t>48</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49</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50</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51</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52</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53</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extLst>
                  <a:ext uri="{0D108BD9-81ED-4DB2-BD59-A6C34878D82A}">
                    <a16:rowId xmlns:a16="http://schemas.microsoft.com/office/drawing/2014/main" val="3753500961"/>
                  </a:ext>
                </a:extLst>
              </a:tr>
              <a:tr h="360571">
                <a:tc>
                  <a:txBody>
                    <a:bodyPr/>
                    <a:lstStyle/>
                    <a:p>
                      <a:pPr algn="r">
                        <a:lnSpc>
                          <a:spcPct val="107000"/>
                        </a:lnSpc>
                        <a:spcAft>
                          <a:spcPts val="800"/>
                        </a:spcAft>
                      </a:pPr>
                      <a:r>
                        <a:rPr lang="sl-SI" sz="1400" b="1"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Vrednost PR</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2568,81</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2671,56</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2778,42</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2889,57</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3005,14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3125,35</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3250,36</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3380,38</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3515,59</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3656,22</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3802,47</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extLst>
                  <a:ext uri="{0D108BD9-81ED-4DB2-BD59-A6C34878D82A}">
                    <a16:rowId xmlns:a16="http://schemas.microsoft.com/office/drawing/2014/main" val="2373873937"/>
                  </a:ext>
                </a:extLst>
              </a:tr>
              <a:tr h="408328">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PR z nesorazmerji</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47</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48</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49</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50</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51</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52</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53</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55</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56</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57</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23307968"/>
                  </a:ext>
                </a:extLst>
              </a:tr>
              <a:tr h="360571">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Vrednost PR</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2889,57</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3005,14</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3125,35</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3250,36</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3380,38</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3515,59</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3656,22</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3802,47</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3954,56</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4112,74</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4277,26</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96632102"/>
                  </a:ext>
                </a:extLst>
              </a:tr>
              <a:tr h="365022">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Prevedba PR JU</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30</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31</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32</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FF0000"/>
                          </a:solidFill>
                          <a:effectLst/>
                          <a:latin typeface="Tw Cen MT" panose="020B0602020104020603" pitchFamily="34" charset="-18"/>
                          <a:ea typeface="Times New Roman" panose="02020603050405020304" pitchFamily="18" charset="0"/>
                          <a:cs typeface="Calibri" panose="020F0502020204030204" pitchFamily="34" charset="0"/>
                        </a:rPr>
                        <a:t>35</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36</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38</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39</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40</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42</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43</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extLst>
                  <a:ext uri="{0D108BD9-81ED-4DB2-BD59-A6C34878D82A}">
                    <a16:rowId xmlns:a16="http://schemas.microsoft.com/office/drawing/2014/main" val="3324406159"/>
                  </a:ext>
                </a:extLst>
              </a:tr>
              <a:tr h="339419">
                <a:tc>
                  <a:txBody>
                    <a:bodyPr/>
                    <a:lstStyle/>
                    <a:p>
                      <a:pPr algn="r">
                        <a:lnSpc>
                          <a:spcPct val="107000"/>
                        </a:lnSpc>
                        <a:spcAft>
                          <a:spcPts val="800"/>
                        </a:spcAft>
                      </a:pPr>
                      <a:r>
                        <a:rPr lang="sl-SI" sz="1400" b="1"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Vrednost PR</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2954,9</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3043,54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3134,85</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3325,76</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3425,54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3528,3</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3743,18</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3855,47</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3971,14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4212,98</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4339,37</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extLst>
                  <a:ext uri="{0D108BD9-81ED-4DB2-BD59-A6C34878D82A}">
                    <a16:rowId xmlns:a16="http://schemas.microsoft.com/office/drawing/2014/main" val="3724752438"/>
                  </a:ext>
                </a:extLst>
              </a:tr>
              <a:tr h="353494">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Prevedba JU po DM</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30</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31</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32</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33</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35</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36</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37</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38</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39</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40</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21863352"/>
                  </a:ext>
                </a:extLst>
              </a:tr>
              <a:tr h="360571">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Vrednost PR</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2954,9</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3043,54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3134,85</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3228,9</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3325,76</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3425,54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3528,3</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3634,15</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3743,18</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3855,47</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3971,14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191727866"/>
                  </a:ext>
                </a:extLst>
              </a:tr>
              <a:tr h="365022">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Razlika v EUR</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sl-SI" sz="1400" b="0" i="0" u="none" strike="noStrike">
                          <a:solidFill>
                            <a:srgbClr val="000000"/>
                          </a:solidFill>
                          <a:effectLst/>
                          <a:latin typeface="Tw Cen MT" panose="020B0602020104020603" pitchFamily="34" charset="-18"/>
                        </a:rPr>
                        <a:t>386,09</a:t>
                      </a:r>
                    </a:p>
                  </a:txBody>
                  <a:tcPr marL="6350" marR="6350" marT="635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sl-SI" sz="1400" b="0" i="0" u="none" strike="noStrike">
                          <a:solidFill>
                            <a:srgbClr val="000000"/>
                          </a:solidFill>
                          <a:effectLst/>
                          <a:latin typeface="Tw Cen MT" panose="020B0602020104020603" pitchFamily="34" charset="-18"/>
                        </a:rPr>
                        <a:t>371,98</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sl-SI" sz="1400" b="0" i="0" u="none" strike="noStrike">
                          <a:solidFill>
                            <a:srgbClr val="000000"/>
                          </a:solidFill>
                          <a:effectLst/>
                          <a:latin typeface="Tw Cen MT" panose="020B0602020104020603" pitchFamily="34" charset="-18"/>
                        </a:rPr>
                        <a:t>356,43</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sl-SI" sz="1400" b="0" i="0" u="none" strike="noStrike">
                          <a:solidFill>
                            <a:srgbClr val="000000"/>
                          </a:solidFill>
                          <a:effectLst/>
                          <a:latin typeface="Tw Cen MT" panose="020B0602020104020603" pitchFamily="34" charset="-18"/>
                        </a:rPr>
                        <a:t>436,19</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sl-SI" sz="1400" b="0" i="0" u="none" strike="noStrike">
                          <a:solidFill>
                            <a:srgbClr val="000000"/>
                          </a:solidFill>
                          <a:effectLst/>
                          <a:latin typeface="Tw Cen MT" panose="020B0602020104020603" pitchFamily="34" charset="-18"/>
                        </a:rPr>
                        <a:t>420,4</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sl-SI" sz="1400" b="0" i="0" u="none" strike="noStrike">
                          <a:solidFill>
                            <a:srgbClr val="000000"/>
                          </a:solidFill>
                          <a:effectLst/>
                          <a:latin typeface="Tw Cen MT" panose="020B0602020104020603" pitchFamily="34" charset="-18"/>
                        </a:rPr>
                        <a:t>402,95</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sl-SI" sz="1400" b="0" i="0" u="none" strike="noStrike">
                          <a:solidFill>
                            <a:srgbClr val="000000"/>
                          </a:solidFill>
                          <a:effectLst/>
                          <a:latin typeface="Tw Cen MT" panose="020B0602020104020603" pitchFamily="34" charset="-18"/>
                        </a:rPr>
                        <a:t>492,82</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sl-SI" sz="1400" b="0" i="0" u="none" strike="noStrike">
                          <a:solidFill>
                            <a:srgbClr val="000000"/>
                          </a:solidFill>
                          <a:effectLst/>
                          <a:latin typeface="Tw Cen MT" panose="020B0602020104020603" pitchFamily="34" charset="-18"/>
                        </a:rPr>
                        <a:t>475,09</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sl-SI" sz="1400" b="0" i="0" u="none" strike="noStrike">
                          <a:solidFill>
                            <a:srgbClr val="000000"/>
                          </a:solidFill>
                          <a:effectLst/>
                          <a:latin typeface="Tw Cen MT" panose="020B0602020104020603" pitchFamily="34" charset="-18"/>
                        </a:rPr>
                        <a:t>455,55</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sl-SI" sz="1400" b="0" i="0" u="none" strike="noStrike">
                          <a:solidFill>
                            <a:srgbClr val="000000"/>
                          </a:solidFill>
                          <a:effectLst/>
                          <a:latin typeface="Tw Cen MT" panose="020B0602020104020603" pitchFamily="34" charset="-18"/>
                        </a:rPr>
                        <a:t>556,76</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sl-SI" sz="1400" b="0" i="0" u="none" strike="noStrike" dirty="0">
                          <a:solidFill>
                            <a:srgbClr val="000000"/>
                          </a:solidFill>
                          <a:effectLst/>
                          <a:latin typeface="Tw Cen MT" panose="020B0602020104020603" pitchFamily="34" charset="-18"/>
                        </a:rPr>
                        <a:t>536,9</a:t>
                      </a:r>
                    </a:p>
                  </a:txBody>
                  <a:tcPr marL="6350" marR="6350" marT="635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94409797"/>
                  </a:ext>
                </a:extLst>
              </a:tr>
              <a:tr h="360571">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Razlika v %</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15,0</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13,9</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12,8</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15,1</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13,9</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12,9</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15,2</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14,1</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13</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15,2</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14,1</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7985124"/>
                  </a:ext>
                </a:extLst>
              </a:tr>
            </a:tbl>
          </a:graphicData>
        </a:graphic>
      </p:graphicFrame>
    </p:spTree>
    <p:extLst>
      <p:ext uri="{BB962C8B-B14F-4D97-AF65-F5344CB8AC3E}">
        <p14:creationId xmlns:p14="http://schemas.microsoft.com/office/powerpoint/2010/main" val="1074895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7DF4810-FB65-A64E-4BB8-7FE1BEC75A6A}"/>
              </a:ext>
            </a:extLst>
          </p:cNvPr>
          <p:cNvSpPr>
            <a:spLocks noGrp="1"/>
          </p:cNvSpPr>
          <p:nvPr>
            <p:ph type="title"/>
          </p:nvPr>
        </p:nvSpPr>
        <p:spPr>
          <a:xfrm>
            <a:off x="1024128" y="790575"/>
            <a:ext cx="9720072" cy="1028700"/>
          </a:xfrm>
        </p:spPr>
        <p:txBody>
          <a:bodyPr>
            <a:normAutofit fontScale="90000"/>
          </a:bodyPr>
          <a:lstStyle/>
          <a:p>
            <a:r>
              <a:rPr lang="sl-SI" sz="4400" dirty="0"/>
              <a:t>UPORABA PREVEDBENE TABELE (PRILOGE 4)</a:t>
            </a:r>
          </a:p>
        </p:txBody>
      </p:sp>
      <p:pic>
        <p:nvPicPr>
          <p:cNvPr id="5" name="Označba mesta vsebine 4">
            <a:extLst>
              <a:ext uri="{FF2B5EF4-FFF2-40B4-BE49-F238E27FC236}">
                <a16:creationId xmlns:a16="http://schemas.microsoft.com/office/drawing/2014/main" id="{4BC5EF8E-823A-47D2-84F6-3E115841F734}"/>
              </a:ext>
            </a:extLst>
          </p:cNvPr>
          <p:cNvPicPr>
            <a:picLocks noGrp="1" noChangeAspect="1"/>
          </p:cNvPicPr>
          <p:nvPr>
            <p:ph idx="1"/>
          </p:nvPr>
        </p:nvPicPr>
        <p:blipFill>
          <a:blip r:embed="rId2"/>
          <a:stretch>
            <a:fillRect/>
          </a:stretch>
        </p:blipFill>
        <p:spPr>
          <a:xfrm>
            <a:off x="809625" y="2068109"/>
            <a:ext cx="10096500" cy="3999316"/>
          </a:xfrm>
        </p:spPr>
      </p:pic>
      <p:sp>
        <p:nvSpPr>
          <p:cNvPr id="7" name="Elipsa 6">
            <a:extLst>
              <a:ext uri="{FF2B5EF4-FFF2-40B4-BE49-F238E27FC236}">
                <a16:creationId xmlns:a16="http://schemas.microsoft.com/office/drawing/2014/main" id="{BFB335C4-A863-7A30-CC14-1748E4666E3C}"/>
              </a:ext>
            </a:extLst>
          </p:cNvPr>
          <p:cNvSpPr/>
          <p:nvPr/>
        </p:nvSpPr>
        <p:spPr>
          <a:xfrm>
            <a:off x="7410450" y="5162551"/>
            <a:ext cx="781050" cy="647700"/>
          </a:xfrm>
          <a:prstGeom prst="ellipse">
            <a:avLst/>
          </a:prstGeom>
          <a:noFill/>
          <a:ln w="3810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cxnSp>
        <p:nvCxnSpPr>
          <p:cNvPr id="9" name="Raven puščični povezovalnik 8">
            <a:extLst>
              <a:ext uri="{FF2B5EF4-FFF2-40B4-BE49-F238E27FC236}">
                <a16:creationId xmlns:a16="http://schemas.microsoft.com/office/drawing/2014/main" id="{0F69381B-C19B-5837-E525-9F0470BF57E5}"/>
              </a:ext>
            </a:extLst>
          </p:cNvPr>
          <p:cNvCxnSpPr>
            <a:cxnSpLocks/>
          </p:cNvCxnSpPr>
          <p:nvPr/>
        </p:nvCxnSpPr>
        <p:spPr>
          <a:xfrm flipH="1">
            <a:off x="4352925" y="5676900"/>
            <a:ext cx="2771775" cy="0"/>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 name="Elipsa 10">
            <a:extLst>
              <a:ext uri="{FF2B5EF4-FFF2-40B4-BE49-F238E27FC236}">
                <a16:creationId xmlns:a16="http://schemas.microsoft.com/office/drawing/2014/main" id="{9A7B0B06-CC2E-38C5-70FB-B6FF6B716A63}"/>
              </a:ext>
            </a:extLst>
          </p:cNvPr>
          <p:cNvSpPr/>
          <p:nvPr/>
        </p:nvSpPr>
        <p:spPr>
          <a:xfrm>
            <a:off x="3571875" y="5162551"/>
            <a:ext cx="781050" cy="647700"/>
          </a:xfrm>
          <a:prstGeom prst="ellipse">
            <a:avLst/>
          </a:prstGeom>
          <a:noFill/>
          <a:ln w="3810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cxnSp>
        <p:nvCxnSpPr>
          <p:cNvPr id="13" name="Raven puščični povezovalnik 12">
            <a:extLst>
              <a:ext uri="{FF2B5EF4-FFF2-40B4-BE49-F238E27FC236}">
                <a16:creationId xmlns:a16="http://schemas.microsoft.com/office/drawing/2014/main" id="{D3615269-CCF0-0490-41D0-FB84B88C9D31}"/>
              </a:ext>
            </a:extLst>
          </p:cNvPr>
          <p:cNvCxnSpPr/>
          <p:nvPr/>
        </p:nvCxnSpPr>
        <p:spPr>
          <a:xfrm flipV="1">
            <a:off x="3409950" y="4076108"/>
            <a:ext cx="0" cy="991192"/>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Elipsa 13">
            <a:extLst>
              <a:ext uri="{FF2B5EF4-FFF2-40B4-BE49-F238E27FC236}">
                <a16:creationId xmlns:a16="http://schemas.microsoft.com/office/drawing/2014/main" id="{15CC35BF-7261-FA2D-607A-5AD328E55E0E}"/>
              </a:ext>
            </a:extLst>
          </p:cNvPr>
          <p:cNvSpPr/>
          <p:nvPr/>
        </p:nvSpPr>
        <p:spPr>
          <a:xfrm>
            <a:off x="3571875" y="3619501"/>
            <a:ext cx="781050" cy="647700"/>
          </a:xfrm>
          <a:prstGeom prst="ellipse">
            <a:avLst/>
          </a:prstGeom>
          <a:noFill/>
          <a:ln w="3810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5" name="Pravokotnik 14">
            <a:extLst>
              <a:ext uri="{FF2B5EF4-FFF2-40B4-BE49-F238E27FC236}">
                <a16:creationId xmlns:a16="http://schemas.microsoft.com/office/drawing/2014/main" id="{48971A25-F707-0D9F-B6D7-B41D4F449EE4}"/>
              </a:ext>
            </a:extLst>
          </p:cNvPr>
          <p:cNvSpPr/>
          <p:nvPr/>
        </p:nvSpPr>
        <p:spPr>
          <a:xfrm>
            <a:off x="1285875" y="4428830"/>
            <a:ext cx="2047848" cy="14287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sl-SI" b="1" dirty="0">
                <a:solidFill>
                  <a:schemeClr val="accent1">
                    <a:lumMod val="60000"/>
                    <a:lumOff val="40000"/>
                  </a:schemeClr>
                </a:solidFill>
              </a:rPr>
              <a:t>- 3 PR </a:t>
            </a:r>
            <a:r>
              <a:rPr lang="sl-SI" b="1" dirty="0" err="1">
                <a:solidFill>
                  <a:schemeClr val="accent1">
                    <a:lumMod val="60000"/>
                    <a:lumOff val="40000"/>
                  </a:schemeClr>
                </a:solidFill>
              </a:rPr>
              <a:t>nesor</a:t>
            </a:r>
            <a:r>
              <a:rPr lang="sl-SI" b="1" dirty="0">
                <a:solidFill>
                  <a:schemeClr val="accent1">
                    <a:lumMod val="60000"/>
                    <a:lumOff val="40000"/>
                  </a:schemeClr>
                </a:solidFill>
              </a:rPr>
              <a:t>.</a:t>
            </a:r>
          </a:p>
        </p:txBody>
      </p:sp>
    </p:spTree>
    <p:extLst>
      <p:ext uri="{BB962C8B-B14F-4D97-AF65-F5344CB8AC3E}">
        <p14:creationId xmlns:p14="http://schemas.microsoft.com/office/powerpoint/2010/main" val="1384490558"/>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449</TotalTime>
  <Words>1303</Words>
  <Application>Microsoft Office PowerPoint</Application>
  <PresentationFormat>Širokozaslonsko</PresentationFormat>
  <Paragraphs>253</Paragraphs>
  <Slides>14</Slides>
  <Notes>0</Notes>
  <HiddenSlides>0</HiddenSlides>
  <MMClips>0</MMClips>
  <ScaleCrop>false</ScaleCrop>
  <HeadingPairs>
    <vt:vector size="6" baseType="variant">
      <vt:variant>
        <vt:lpstr>Uporabljene pisave</vt:lpstr>
      </vt:variant>
      <vt:variant>
        <vt:i4>8</vt:i4>
      </vt:variant>
      <vt:variant>
        <vt:lpstr>Tema</vt:lpstr>
      </vt:variant>
      <vt:variant>
        <vt:i4>1</vt:i4>
      </vt:variant>
      <vt:variant>
        <vt:lpstr>Naslovi diapozitivov</vt:lpstr>
      </vt:variant>
      <vt:variant>
        <vt:i4>14</vt:i4>
      </vt:variant>
    </vt:vector>
  </HeadingPairs>
  <TitlesOfParts>
    <vt:vector size="23" baseType="lpstr">
      <vt:lpstr>Arial</vt:lpstr>
      <vt:lpstr>Calibri</vt:lpstr>
      <vt:lpstr>Calibri Light</vt:lpstr>
      <vt:lpstr>Republika</vt:lpstr>
      <vt:lpstr>Symbol</vt:lpstr>
      <vt:lpstr>Times New Roman</vt:lpstr>
      <vt:lpstr>Tw Cen MT</vt:lpstr>
      <vt:lpstr>Wingdings</vt:lpstr>
      <vt:lpstr>Officeova tema</vt:lpstr>
      <vt:lpstr>    DOLOČITEV OSNOVNE PLAČE  V PREHODNEM OBDOBJU TER PLAČE DIREKTORJEV IN FUNKCIONARJEV  mag. Branko Vidič    </vt:lpstr>
      <vt:lpstr>PREVEDBA JAVNEGA USLUŽBENCA PLAČNE SKUPINE B in FUNKCIONARJA</vt:lpstr>
      <vt:lpstr>PREVEDBA JAVNEGA USLUŽBENCA PLAČNE SKUPINE B in FUNKCIONARJA (96/6 in 96/7 čl. ZSTSPJS)</vt:lpstr>
      <vt:lpstr>DOLOČITEV RAZLIKE</vt:lpstr>
      <vt:lpstr>DOLOČITEV RAZLIKE</vt:lpstr>
      <vt:lpstr>DOLOČITEV OP V PREHODNEM OBDOBJU</vt:lpstr>
      <vt:lpstr>DOLOČITEV OP V PREHODNEM OBDOBJU</vt:lpstr>
      <vt:lpstr>DOLOČITEV PR V STARI PLAČNI LESTVICI</vt:lpstr>
      <vt:lpstr>UPORABA PREVEDBENE TABELE (PRILOGE 4)</vt:lpstr>
      <vt:lpstr>UPORABA PREVEDBENE TABELE  (PRILOGE 4) 102/2 ČLEN ZSTSPJS</vt:lpstr>
      <vt:lpstr>UPORABA PREVEDBENE TABELE  (PRILOGE 4) 102/3 ČLEN ZSTSPJS</vt:lpstr>
      <vt:lpstr>DOLOČITEV OSNOVNE PLAČE NOVO ZAPOSLENEMU JU V PREHODNEM OBDOBJU</vt:lpstr>
      <vt:lpstr>PRIMER PREMESTITVE PO PREVEDBI PR JU</vt:lpstr>
      <vt:lpstr>PowerPointova predstavitev</vt:lpstr>
    </vt:vector>
  </TitlesOfParts>
  <Company>MJU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Naziv usposabljanja</dc:title>
  <dc:creator>Darja Velušček</dc:creator>
  <cp:lastModifiedBy>Mojca Kustec</cp:lastModifiedBy>
  <cp:revision>17</cp:revision>
  <dcterms:created xsi:type="dcterms:W3CDTF">2023-07-27T15:09:19Z</dcterms:created>
  <dcterms:modified xsi:type="dcterms:W3CDTF">2024-11-27T12:24:58Z</dcterms:modified>
</cp:coreProperties>
</file>