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1" r:id="rId3"/>
    <p:sldId id="265" r:id="rId4"/>
    <p:sldId id="262" r:id="rId5"/>
    <p:sldId id="266" r:id="rId6"/>
    <p:sldId id="263" r:id="rId7"/>
    <p:sldId id="264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oločitev plačnega razreda" id="{19CBE04E-6146-41D9-A030-547D3322A48E}">
          <p14:sldIdLst>
            <p14:sldId id="256"/>
            <p14:sldId id="261"/>
            <p14:sldId id="265"/>
            <p14:sldId id="262"/>
            <p14:sldId id="266"/>
            <p14:sldId id="263"/>
            <p14:sldId id="264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</p14:sldIdLst>
        </p14:section>
        <p14:section name="Premestitev" id="{84980A4A-E1D2-4E98-BDEF-DB4A4D08B936}">
          <p14:sldIdLst>
            <p14:sldId id="28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2585" autoAdjust="0"/>
  </p:normalViewPr>
  <p:slideViewPr>
    <p:cSldViewPr snapToGrid="0">
      <p:cViewPr varScale="1">
        <p:scale>
          <a:sx n="70" d="100"/>
          <a:sy n="70" d="100"/>
        </p:scale>
        <p:origin x="72" y="1038"/>
      </p:cViewPr>
      <p:guideLst/>
    </p:cSldViewPr>
  </p:slideViewPr>
  <p:outlineViewPr>
    <p:cViewPr>
      <p:scale>
        <a:sx n="33" d="100"/>
        <a:sy n="33" d="100"/>
      </p:scale>
      <p:origin x="0" y="-503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9882E-2CAD-4C4C-97BE-08A730BB8556}" type="datetimeFigureOut">
              <a:rPr lang="sl-SI" smtClean="0"/>
              <a:t>9. 10. 2020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33E66-4DEA-4F03-91E3-254E962C11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98654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18495A-E7E8-4938-A18E-FEFAF097D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6ACE63C-4A9B-4E0E-B181-7955A5B7A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97DFD62-59D2-4C12-9EFA-AAEEEF9F7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C75F3-41C7-4C08-8AB1-867E0F570FD9}" type="datetime1">
              <a:rPr lang="sl-SI" smtClean="0"/>
              <a:t>9. 10. 2020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C51EC95-495A-4664-B48F-568846B3B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CD80146-7FD8-41F3-AEF1-8C750DB12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280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42635D-2897-4251-A49C-E949D4696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AE96CC68-D530-4FA7-8B62-6C27AE5D0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A80CDDE-741D-422C-9C5A-D0AD506C6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0A0F-DEA0-4D54-A15D-60B3B5C9E2F7}" type="datetime1">
              <a:rPr lang="sl-SI" smtClean="0"/>
              <a:t>9. 10. 2020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0BAC826-8BD7-434C-845C-A51F3ABAF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AD994ED-091B-4F9E-8BEA-36365B29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736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5EF8D2E4-C694-4CCF-BC6A-E7CCF8FA5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C479C886-CA4D-4661-B356-CE1AD9692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F0F7D09-BB2E-43F8-9AC1-6F1DC7297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C4D9-4DD8-4634-B5DF-25A61AEC9B6E}" type="datetime1">
              <a:rPr lang="sl-SI" smtClean="0"/>
              <a:t>9. 10. 2020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D7FF831-49F0-4260-A133-B344C427C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C7D527F-0824-4173-9B05-0F1F1729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767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88B566-2E5F-4235-8A41-D2E805892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939FDF3-2086-4B2D-A57C-32EF05F8C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F12C1E7-FA4A-441A-9611-B8C9D8604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15CD-BFBE-4759-98EF-A89260931D6F}" type="datetime1">
              <a:rPr lang="sl-SI" smtClean="0"/>
              <a:t>9. 10. 2020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CEF8F6F-E8B9-4DC3-B8BA-E490E3C32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D08A183-1999-4D99-B05B-35A5A3025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085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DB418E-E394-403A-AB35-2B1190C46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B2F136EE-6202-4E59-A9F1-1D055F35C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3D1C2A7-B310-430C-B7B0-BD99ECB05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2885-D537-4875-8A80-733E656E5228}" type="datetime1">
              <a:rPr lang="sl-SI" smtClean="0"/>
              <a:t>9. 10. 2020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FF89D0D-FC85-4E6A-9640-B0C19D17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819E008-D194-4799-ACA9-2A94966B0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620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FA4EDB-9FAE-4A8A-8C15-AB6D30876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2D2DE88-4235-4DED-B758-647BEFBF5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D6FDED6C-54EA-446F-AC88-758CC2D97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1FA67F77-5869-4772-803F-30D039AE8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97CD6-9DF6-4268-9DCE-26D28E4FB74E}" type="datetime1">
              <a:rPr lang="sl-SI" smtClean="0"/>
              <a:t>9. 10. 2020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9CB89DB-5194-4C63-9AEB-10F6DA3E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0125B37-D16D-44A1-8FFF-8789B1EE5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43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EEF026-F3EF-4D52-802B-B8C766BBE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9A9563E-26E9-4A8A-9AFB-D537BF825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F4B29D9-472C-4E62-A38E-013804724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436665C4-7448-438F-8B18-8B48F29AE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4EC1720F-E732-4D93-AECE-AA16B576FB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2EFE1E1-363A-452F-9EEE-480CE59A5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F7DE-2628-450E-A80E-D9D4CF6556E7}" type="datetime1">
              <a:rPr lang="sl-SI" smtClean="0"/>
              <a:t>9. 10. 2020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D6662EF4-1A93-4AA5-B71F-9FF201A2F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9C1C1207-BAFD-4B3E-9C81-2F7B9D6B4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428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05D128-7608-4143-AEE0-112476A52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B7793B57-A87C-4487-A63E-68AF28211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17681-A6EB-4A4F-B4D8-DE89A93A36EF}" type="datetime1">
              <a:rPr lang="sl-SI" smtClean="0"/>
              <a:t>9. 10. 2020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C56BE631-EBC9-4C1A-B719-08FFA6FA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D840BC22-5492-4F04-A9CE-8A9192055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331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B1E4FDE5-369E-42C8-A64D-B079084EC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C366-C841-479C-B104-3E948AE4C152}" type="datetime1">
              <a:rPr lang="sl-SI" smtClean="0"/>
              <a:t>9. 10. 2020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7D76A748-9596-40B0-9C8D-20D91F352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66207BA1-5F6C-4966-94C3-081978E1A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919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55B6AB-7EC1-41C0-949F-A7AB24006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F427898-17A1-4195-BFA3-F6FFE52A5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F6BD062-349E-4605-9F01-C91E15B7E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0F2D779E-6EAA-4269-8D72-18F5F45CE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75E-2280-45C1-A45F-A3F26E09068D}" type="datetime1">
              <a:rPr lang="sl-SI" smtClean="0"/>
              <a:t>9. 10. 2020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423B83B-5A0A-4A51-A2BE-6646DBB45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7C6FA424-5C36-45A2-AF5F-1064958A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474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16F293-5FC1-4703-B492-126596C97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AD2D886C-4D5E-4414-9CE9-1A3801D33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37A1F626-D826-43E0-B476-B7F5481E0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32073E7E-5585-4834-BBA1-19982214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7584-D2B5-48C6-838D-EA706DDD8F8F}" type="datetime1">
              <a:rPr lang="sl-SI" smtClean="0"/>
              <a:t>9. 10. 2020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87C0F7A-5E58-4EB8-89CF-C77A8A1D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5305BD6-AED3-4C9A-A73B-E6953C17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438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AD0FEFFD-B95D-46C3-A3BF-193C06CFA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8842B8B-0080-46DB-A7B5-0623234BE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F88505B-5F81-4DED-85D9-CAC4FB79B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FACC1-CAD8-4436-8FA6-E06D96F7DC58}" type="datetime1">
              <a:rPr lang="sl-SI" smtClean="0"/>
              <a:t>9. 10. 2020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AD0BE924-48CA-44F9-99E0-C3EE7377C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C071A28-1EA7-49DC-A59B-D3AB4DD6D5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E9E6E-4F1E-4543-BF18-9C2DFE1B6D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763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B8BA3B-17C2-4A79-9547-9EC34E1DF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l-SI" dirty="0"/>
              <a:t>	</a:t>
            </a:r>
            <a:r>
              <a:rPr lang="sl-SI" sz="3600" b="1" dirty="0"/>
              <a:t>DOLOČITEV PLAČNEGA RAZREDA OB PREMESTITVI SREDNJIH MEDICINSKIH SESTER NA DELOVNA MESTA DIPLOMIRANIH MEDICINSKIH SESTER - IMPLEMENTACIJA 38. ČLENA ZZDEJ – K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5CEA56B-3223-4F8D-B5F8-6162307A1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22088"/>
            <a:ext cx="9144000" cy="1846557"/>
          </a:xfrm>
        </p:spPr>
        <p:txBody>
          <a:bodyPr>
            <a:normAutofit/>
          </a:bodyPr>
          <a:lstStyle/>
          <a:p>
            <a:endParaRPr lang="sl-SI" dirty="0"/>
          </a:p>
          <a:p>
            <a:endParaRPr lang="sl-SI" dirty="0"/>
          </a:p>
          <a:p>
            <a:r>
              <a:rPr lang="sl-SI" dirty="0"/>
              <a:t>Ministrstvo za javno upravo</a:t>
            </a:r>
          </a:p>
          <a:p>
            <a:r>
              <a:rPr lang="sl-SI" dirty="0"/>
              <a:t>Ljubljana, 8. avgust 2019  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F24E362E-F261-49DD-B8CB-06444F5BF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F303ED78-A81D-407C-BB46-13CE9235D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1006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8A78BD-DD52-46AD-921F-A8B0BDE06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9944"/>
          </a:xfrm>
        </p:spPr>
        <p:txBody>
          <a:bodyPr>
            <a:normAutofit/>
          </a:bodyPr>
          <a:lstStyle/>
          <a:p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Premestitev na DM DMS – DELO S CITOSTATIKI (šifra E037008):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636A9F2-5738-4EAA-8BBE-9D7372111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9045"/>
            <a:ext cx="10515600" cy="507585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razpon plačnih razredov možnih napredovanj: od 36. PR do 46. PR; </a:t>
            </a:r>
          </a:p>
          <a:p>
            <a:pPr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izplačilo po Aneksu KP (Uradni list RS, št. 80/18): 1. 1. 2019: 35 PR, 1. 11. 2019: 36 PR (drugo povišanje);</a:t>
            </a:r>
          </a:p>
          <a:p>
            <a:pPr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za DM DMS ne izpolnjuje pogoja izobrazbe, vendar pa ima več kot 23 let delovne dobe – uporaba 14. člena ZSPJS;</a:t>
            </a:r>
          </a:p>
          <a:p>
            <a:pPr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njen razpon plačnih razredov možnih napredovanj: </a:t>
            </a:r>
            <a:r>
              <a:rPr lang="sl-SI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35. PR do 45.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PR; izplačilo po Aneksu KP (Uradni list RS, št. 80/18): 1. 1. 2019: 34 PR, 1. 11. 2019: 35 PR (drugo povišanje):</a:t>
            </a:r>
          </a:p>
          <a:p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1. 4. 2019:         U= 35 PR </a:t>
            </a:r>
          </a:p>
          <a:p>
            <a:pPr marL="0" indent="0">
              <a:buNone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I= 34 PR  </a:t>
            </a:r>
            <a:r>
              <a:rPr lang="sl-SI" sz="1800">
                <a:latin typeface="Arial" panose="020B0604020202020204" pitchFamily="34" charset="0"/>
                <a:cs typeface="Arial" panose="020B0604020202020204" pitchFamily="34" charset="0"/>
              </a:rPr>
              <a:t>(35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PR  -1 PR postopnosti izplačila 1. 11. 2019)</a:t>
            </a:r>
          </a:p>
          <a:p>
            <a:pPr marL="0" indent="0">
              <a:buNone/>
            </a:pP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1. 11. 2019:       U= 35 PR </a:t>
            </a:r>
          </a:p>
          <a:p>
            <a:pPr marL="0" indent="0">
              <a:buNone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I= 35 PR</a:t>
            </a:r>
          </a:p>
          <a:p>
            <a:pPr marL="0" indent="0">
              <a:buNone/>
            </a:pP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1. 12. 2019:       U= 35 PR</a:t>
            </a:r>
          </a:p>
          <a:p>
            <a:pPr marL="0" indent="0">
              <a:buNone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I= 35 PR</a:t>
            </a:r>
          </a:p>
          <a:p>
            <a:endParaRPr lang="sl-SI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6F15F2B-46C1-4D7E-9935-46D694A5F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6696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416FAC-897F-4DEC-A742-4829E619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499"/>
          </a:xfrm>
        </p:spPr>
        <p:txBody>
          <a:bodyPr>
            <a:noAutofit/>
          </a:bodyPr>
          <a:lstStyle/>
          <a:p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. primer: Premestitev z DM SMS v intenzivni terapiji III na DM DMS v intenzivni terapiji III: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7EF63AD-8AE2-4B05-AFCE-3C9B89E27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6367"/>
            <a:ext cx="10515600" cy="5150596"/>
          </a:xfrm>
        </p:spPr>
        <p:txBody>
          <a:bodyPr>
            <a:normAutofit fontScale="92500" lnSpcReduction="10000"/>
          </a:bodyPr>
          <a:lstStyle/>
          <a:p>
            <a:endParaRPr lang="sl-SI" dirty="0"/>
          </a:p>
          <a:p>
            <a:endParaRPr lang="sl-SI" dirty="0"/>
          </a:p>
          <a:p>
            <a:r>
              <a:rPr lang="sl-SI" dirty="0"/>
              <a:t>JU trenutno zaseda DM SMS v intenzivni terapiji III (šifra E035014)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premešča se na DM DMS v intenzivni terapiji III (šifra E037020)</a:t>
            </a:r>
          </a:p>
          <a:p>
            <a:endParaRPr lang="sl-SI" dirty="0"/>
          </a:p>
          <a:p>
            <a:r>
              <a:rPr lang="sl-SI" dirty="0"/>
              <a:t>za delo na DM DMS nima ustrezne izobrazbe in nima več kot 23 let delovne dobe</a:t>
            </a:r>
          </a:p>
          <a:p>
            <a:endParaRPr lang="sl-SI" dirty="0"/>
          </a:p>
          <a:p>
            <a:pPr marL="0" indent="0">
              <a:buNone/>
            </a:pPr>
            <a:br>
              <a:rPr lang="sl-SI" dirty="0"/>
            </a:br>
            <a:br>
              <a:rPr lang="sl-SI" dirty="0"/>
            </a:br>
            <a:endParaRPr lang="sl-SI" dirty="0"/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88644ED6-768B-42E2-8630-00C6A30DE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8815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B5F292-04B3-4F5F-B34B-7789F6621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7307"/>
          </a:xfrm>
        </p:spPr>
        <p:txBody>
          <a:bodyPr>
            <a:normAutofit fontScale="90000"/>
          </a:bodyPr>
          <a:lstStyle/>
          <a:p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DM SMS v intenzivni terapiji III (šifra E035014):</a:t>
            </a: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l-S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A451B3F-7480-433D-8826-A462A68FE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1053"/>
            <a:ext cx="10515600" cy="521591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dirty="0"/>
              <a:t>- razpon plačnih razredov možnih napredovanj: od 27. PR do 37. PR; </a:t>
            </a:r>
          </a:p>
          <a:p>
            <a:pPr marL="93663" indent="-93663">
              <a:buNone/>
            </a:pPr>
            <a:r>
              <a:rPr lang="sl-SI" dirty="0"/>
              <a:t>- izplačilo po Aneksu KP (Uradni list RS, št. 80/18): 1. 1. 2019: 26 PR, 1. 11. 2019: 27 PR</a:t>
            </a:r>
          </a:p>
          <a:p>
            <a:endParaRPr lang="sl-SI" dirty="0"/>
          </a:p>
          <a:p>
            <a:pPr marL="354013" indent="-354013">
              <a:tabLst>
                <a:tab pos="354013" algn="l"/>
              </a:tabLst>
            </a:pPr>
            <a:r>
              <a:rPr lang="sl-SI" dirty="0"/>
              <a:t>1. 4. 2019:     U= 37 PR (27 PR + 8 PR napredovanj pred 1. 4. 2019 + 2 PR napredovanj 1. 4. 2019)</a:t>
            </a:r>
          </a:p>
          <a:p>
            <a:pPr marL="0" indent="0">
              <a:buNone/>
              <a:tabLst>
                <a:tab pos="354013" algn="l"/>
              </a:tabLst>
            </a:pPr>
            <a:r>
              <a:rPr lang="sl-SI" dirty="0"/>
              <a:t> </a:t>
            </a:r>
          </a:p>
          <a:p>
            <a:pPr marL="0" indent="0">
              <a:buNone/>
            </a:pPr>
            <a:r>
              <a:rPr lang="sl-SI" dirty="0"/>
              <a:t>                               I= 34 PR (37 PR -1 PR postopnosti 1. 11. 2019 - 2 PR napredovanj 1. 4. 2019)</a:t>
            </a:r>
          </a:p>
          <a:p>
            <a:endParaRPr lang="sl-SI" dirty="0"/>
          </a:p>
          <a:p>
            <a:r>
              <a:rPr lang="sl-SI" dirty="0"/>
              <a:t>1. 11. 2019:     U= 37 PR </a:t>
            </a:r>
          </a:p>
          <a:p>
            <a:pPr marL="0" indent="0">
              <a:buNone/>
            </a:pPr>
            <a:r>
              <a:rPr lang="sl-SI" dirty="0"/>
              <a:t>                               I= 35 PR  (37 PR - 2 PR napredovanj 1. 4. 2019)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12. 2019:     U= 37 PR </a:t>
            </a:r>
          </a:p>
          <a:p>
            <a:pPr marL="0" indent="0">
              <a:buNone/>
            </a:pPr>
            <a:r>
              <a:rPr lang="sl-SI" dirty="0"/>
              <a:t>                               I= 37 PR</a:t>
            </a:r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943823A8-C8D9-4B09-AB8A-5858715B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5632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A5BAD1-8162-49FC-9D8C-607631319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5299"/>
          </a:xfrm>
        </p:spPr>
        <p:txBody>
          <a:bodyPr>
            <a:normAutofit/>
          </a:bodyPr>
          <a:lstStyle/>
          <a:p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Premestitev s 1. 8. 2019 na DM DMS v intenzivni terapiji III (šifra E037020):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9F92F5F-33C2-4013-A944-B0A7456C2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10896600" cy="5262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l-SI" sz="1900" dirty="0"/>
              <a:t>- razpon plačnih razredov možnih napredovanj: od 36. PR do 46. PR; </a:t>
            </a:r>
          </a:p>
          <a:p>
            <a:pPr marL="93663" indent="-93663" algn="just">
              <a:buNone/>
            </a:pPr>
            <a:r>
              <a:rPr lang="sl-SI" sz="1900" dirty="0"/>
              <a:t>- izplačilo po Aneksu KP (Uradni list RS, št. 80/18, v nadaljevanju: aneks): 1. 1. 2019: 34 PR, 1. 11. 2019: 35 PR + 36 PR (drugo in tretje povišanje);</a:t>
            </a:r>
          </a:p>
          <a:p>
            <a:pPr marL="177800" indent="-177800" algn="just">
              <a:buFontTx/>
              <a:buChar char="-"/>
            </a:pPr>
            <a:r>
              <a:rPr lang="sl-SI" sz="1900" dirty="0"/>
              <a:t>za DM DMS ne izpolnjuje pogoja izobrazbe ter nima več kot 23 let delovne dobe – uporaba 14. člena ZSPJS; </a:t>
            </a:r>
          </a:p>
          <a:p>
            <a:pPr marL="177800" indent="-177800" algn="just">
              <a:buFontTx/>
              <a:buChar char="-"/>
            </a:pPr>
            <a:r>
              <a:rPr lang="sl-SI" sz="1900" dirty="0"/>
              <a:t>njen razpon plačnih razredov možnih napredovanj: </a:t>
            </a:r>
            <a:r>
              <a:rPr lang="sl-SI" sz="1900" dirty="0">
                <a:solidFill>
                  <a:srgbClr val="FF0000"/>
                </a:solidFill>
              </a:rPr>
              <a:t>od 34. PR do 44. </a:t>
            </a:r>
            <a:r>
              <a:rPr lang="sl-SI" sz="1900" dirty="0"/>
              <a:t>PR; izplačilo po Aneksu KP (Uradni list RS, št. 80/18): 1. 1. 2019: 32 PR, 1. 11. 2019: 33 PR + 34 PR (drugo in tretje povišanje):</a:t>
            </a:r>
          </a:p>
          <a:p>
            <a:pPr marL="0" indent="0" algn="just">
              <a:buNone/>
            </a:pPr>
            <a:endParaRPr lang="sl-SI" sz="1900" dirty="0"/>
          </a:p>
          <a:p>
            <a:r>
              <a:rPr lang="sl-SI" sz="1900" dirty="0"/>
              <a:t>1. 8. 2019:    U = 38 PR  (prvi odstavek 19. člena ZSPJS)</a:t>
            </a:r>
          </a:p>
          <a:p>
            <a:pPr marL="0" indent="0">
              <a:buNone/>
            </a:pPr>
            <a:r>
              <a:rPr lang="sl-SI" sz="1900" dirty="0"/>
              <a:t>                           I = 35 PR  (prvi odstavek 19. člena ZSPJS oz. 38 PR -1 postopnosti 1. 11. 2019 -2 PR </a:t>
            </a:r>
            <a:r>
              <a:rPr lang="sl-SI" sz="1900" dirty="0" err="1"/>
              <a:t>napr</a:t>
            </a:r>
            <a:r>
              <a:rPr lang="sl-SI" sz="1900" dirty="0"/>
              <a:t>.  1. 4. 2019)</a:t>
            </a:r>
          </a:p>
          <a:p>
            <a:pPr marL="0" indent="0">
              <a:buNone/>
            </a:pPr>
            <a:endParaRPr lang="sl-SI" sz="1900" dirty="0"/>
          </a:p>
          <a:p>
            <a:r>
              <a:rPr lang="sl-SI" sz="1900" dirty="0"/>
              <a:t>1. 11. 2019:      U = 38 PR </a:t>
            </a:r>
          </a:p>
          <a:p>
            <a:pPr marL="0" indent="0">
              <a:buNone/>
            </a:pPr>
            <a:r>
              <a:rPr lang="sl-SI" sz="1900" dirty="0"/>
              <a:t>                                I = 36 PR (38 PR - 2 PR napredovanj 1. 4. 2019)</a:t>
            </a:r>
          </a:p>
          <a:p>
            <a:pPr marL="0" indent="0">
              <a:buNone/>
            </a:pPr>
            <a:endParaRPr lang="sl-SI" sz="1900" dirty="0"/>
          </a:p>
          <a:p>
            <a:r>
              <a:rPr lang="sl-SI" sz="1900" dirty="0"/>
              <a:t>1. 12. 2019:      U = 38</a:t>
            </a:r>
          </a:p>
          <a:p>
            <a:pPr marL="0" indent="0">
              <a:buNone/>
            </a:pPr>
            <a:r>
              <a:rPr lang="sl-SI" sz="1900" dirty="0"/>
              <a:t>                                I = 38</a:t>
            </a:r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08E13940-378C-4EBC-A77C-829BA1356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83458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0ABFE5-5CF7-47E8-AE06-F0058536B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4630"/>
          </a:xfrm>
        </p:spPr>
        <p:txBody>
          <a:bodyPr>
            <a:normAutofit/>
          </a:bodyPr>
          <a:lstStyle/>
          <a:p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3. primer: Premestitev z DM SMS v intenzivni negi na DM DMS v intenzivni negi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FA93C0B-02D6-47D7-B973-0346FE439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839756"/>
            <a:ext cx="11027229" cy="5337207"/>
          </a:xfrm>
        </p:spPr>
        <p:txBody>
          <a:bodyPr/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- JU trenutno zaseda DM SMS v intenzivni negi (šifra E035012)</a:t>
            </a:r>
          </a:p>
          <a:p>
            <a:pPr marL="0" indent="0">
              <a:buNone/>
            </a:pPr>
            <a:endParaRPr lang="sl-SI" dirty="0"/>
          </a:p>
          <a:p>
            <a:pPr marL="177800" indent="-177800">
              <a:buNone/>
            </a:pPr>
            <a:r>
              <a:rPr lang="sl-SI" dirty="0"/>
              <a:t>- premešča se na DM DMS v intenzivni negi (šifra E037018)</a:t>
            </a:r>
          </a:p>
          <a:p>
            <a:pPr marL="177800" indent="-177800">
              <a:buNone/>
            </a:pPr>
            <a:endParaRPr lang="sl-SI" dirty="0"/>
          </a:p>
          <a:p>
            <a:pPr marL="177800" indent="-177800">
              <a:buNone/>
            </a:pPr>
            <a:r>
              <a:rPr lang="sl-SI" dirty="0"/>
              <a:t>- za delo na DM DMS nima ustrezne izobrazbe in nima več kot 23 let delovne dobe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CCDCF00-5F65-4D46-9722-42A1CFA1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3927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2C74059-8B83-46BE-9C5E-14905057A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094"/>
            <a:ext cx="10515600" cy="5355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- razpon plačnih razredov možnih napredovanj: od 24. PR do 34. PR; </a:t>
            </a:r>
          </a:p>
          <a:p>
            <a:pPr>
              <a:buFontTx/>
              <a:buChar char="-"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izplačilo po Aneksu KP (Uradni list RS, št. 80/18): 1. 1. 2019: 24 PR</a:t>
            </a: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1. 4. 2019:     U= 28 PR (24 PR + 4 PR napredovanj pred 1. 4. 2019)</a:t>
            </a:r>
          </a:p>
          <a:p>
            <a:pPr marL="0" indent="0">
              <a:buNone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I= 28 PR (24 PR + 4 PR napredovanj pred 1. 4. 2019)</a:t>
            </a: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1. 11. 2019:    U= 28 PR </a:t>
            </a:r>
          </a:p>
          <a:p>
            <a:pPr marL="0" indent="0">
              <a:buNone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I= 28 PR</a:t>
            </a: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1. 12. 2019:   U= 28 PR </a:t>
            </a:r>
          </a:p>
          <a:p>
            <a:pPr marL="0" indent="0">
              <a:buNone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I= 28 PR</a:t>
            </a:r>
          </a:p>
          <a:p>
            <a:pPr marL="0" indent="0">
              <a:buNone/>
            </a:pPr>
            <a:endParaRPr lang="sl-SI" sz="2400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A3762041-249B-4BA6-B3C9-A1C3DF3C4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15</a:t>
            </a:fld>
            <a:endParaRPr lang="sl-SI"/>
          </a:p>
        </p:txBody>
      </p:sp>
      <p:sp>
        <p:nvSpPr>
          <p:cNvPr id="7" name="Naslov 6">
            <a:extLst>
              <a:ext uri="{FF2B5EF4-FFF2-40B4-BE49-F238E27FC236}">
                <a16:creationId xmlns:a16="http://schemas.microsoft.com/office/drawing/2014/main" id="{6E2A4B23-11BA-4956-AE60-7B546E869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DM SMS v intenzivni negi (šifra E035012):</a:t>
            </a:r>
          </a:p>
        </p:txBody>
      </p:sp>
    </p:spTree>
    <p:extLst>
      <p:ext uri="{BB962C8B-B14F-4D97-AF65-F5344CB8AC3E}">
        <p14:creationId xmlns:p14="http://schemas.microsoft.com/office/powerpoint/2010/main" val="2833022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201608-FFBE-4FA4-83DB-19369CE3C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804" y="261257"/>
            <a:ext cx="9310396" cy="494523"/>
          </a:xfrm>
        </p:spPr>
        <p:txBody>
          <a:bodyPr>
            <a:normAutofit/>
          </a:bodyPr>
          <a:lstStyle/>
          <a:p>
            <a:pPr algn="just"/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Premestitev s 1. 8. 2019 na DM DMS v intenzivni negi (šifra E037018):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A3DF134-354B-4AE1-A8E5-F8A2A128B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167" y="933061"/>
            <a:ext cx="10954139" cy="5169159"/>
          </a:xfrm>
        </p:spPr>
        <p:txBody>
          <a:bodyPr>
            <a:normAutofit lnSpcReduction="10000"/>
          </a:bodyPr>
          <a:lstStyle/>
          <a:p>
            <a:pPr algn="just"/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razpon plačnih razredov možnih napredovanj: od 33. PR do 43. PR; </a:t>
            </a:r>
          </a:p>
          <a:p>
            <a:pPr marL="177800" indent="-177800" algn="just"/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- izplačilo po Aneksu KP (Uradni list RS, št. 80/18, v nadaljevanju: aneks): 1. 1. 2019: 32 PR, 1. 11. 2019: 33 PR (drugo povišanje);</a:t>
            </a:r>
          </a:p>
          <a:p>
            <a:pPr marL="93663" indent="-93663" algn="just"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za DM DMS ne izpolnjuje pogoja izobrazbe ter nima več kot 23 let delovne dobe – uporaba 14. člena ZSPJS; </a:t>
            </a:r>
          </a:p>
          <a:p>
            <a:pPr marL="177800" indent="-177800" algn="just"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njen razpon plačnih razredov možnih napredovanj: </a:t>
            </a:r>
            <a:r>
              <a:rPr lang="sl-SI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31. PR do 41. PR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; izplačilo po Aneksu KP (Uradni list RS, št. 80/18): 1. 1. 2019: 30 PR, 1. 11. 2019: 31 PR (drugo povišanje):</a:t>
            </a:r>
          </a:p>
          <a:p>
            <a:pPr algn="just"/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1. 8. 2019:    U = 31 PR</a:t>
            </a:r>
          </a:p>
          <a:p>
            <a:pPr algn="just"/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I = 30 PR (31 PR – 1 PR postopnosti 1. 11. 2019)</a:t>
            </a:r>
          </a:p>
          <a:p>
            <a:pPr algn="just"/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1. 11. 2019:  U = 31 PR </a:t>
            </a:r>
          </a:p>
          <a:p>
            <a:pPr algn="just"/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I = 31 PR</a:t>
            </a:r>
          </a:p>
          <a:p>
            <a:pPr algn="just"/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1. 12. 2019: U = 31  </a:t>
            </a:r>
          </a:p>
          <a:p>
            <a:pPr algn="just"/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I = 31</a:t>
            </a:r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BCDB3295-4A38-47D1-9CD0-D64BE217C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147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E94F58-8485-41AC-99EC-0B724894B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580"/>
            <a:ext cx="10515600" cy="662473"/>
          </a:xfrm>
        </p:spPr>
        <p:txBody>
          <a:bodyPr>
            <a:normAutofit fontScale="90000"/>
          </a:bodyPr>
          <a:lstStyle/>
          <a:p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4. primer: Premestitev z DM SMS v intenzivni terapiji I, II na DMS v negovalni enoti:</a:t>
            </a:r>
            <a:b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39879E9-531C-4086-94F9-1723DB8D5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576"/>
            <a:ext cx="10515600" cy="4721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- JU trenutno zaseda DM SMS v intenzivni terapiji I, II (šifra E035013)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-  premešča se na DM DMS v negovalni enoti (šifra E037021)</a:t>
            </a:r>
          </a:p>
          <a:p>
            <a:pPr marL="0" indent="0">
              <a:buNone/>
            </a:pPr>
            <a:endParaRPr lang="sl-SI" dirty="0"/>
          </a:p>
          <a:p>
            <a:pPr marL="177800" indent="-177800">
              <a:buNone/>
            </a:pPr>
            <a:r>
              <a:rPr lang="sl-SI" dirty="0"/>
              <a:t>- za delo na DM DMS nima ustrezne izobrazbe in ima več kot 23 let delovne dobe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21145C3-43B7-4905-ACF4-7357F40F8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63454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0965E2-2E16-40E5-87A3-902D55D42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b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DM SMS v intenzivni terapiji I, II (šifra E035013):</a:t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1001B48-5566-4BA4-B11B-27983899F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8293"/>
            <a:ext cx="10515600" cy="426409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dirty="0"/>
              <a:t>- razpon plačnih razredov možnih napredovanj: od 25. PR do 35. PR; </a:t>
            </a:r>
          </a:p>
          <a:p>
            <a:pPr marL="177800" indent="-177800">
              <a:buFontTx/>
              <a:buChar char="-"/>
            </a:pPr>
            <a:r>
              <a:rPr lang="sl-SI" dirty="0"/>
              <a:t>izplačilo po Aneksu KP (Uradni list RS, št. 80/18): 1. 1. 2019: 25 PR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4. 2019:       U= 35 PR (25 PR + 10 PR napredovanj pred 1. 4. 2019)</a:t>
            </a:r>
          </a:p>
          <a:p>
            <a:pPr marL="0" indent="0">
              <a:buNone/>
            </a:pPr>
            <a:r>
              <a:rPr lang="sl-SI" dirty="0"/>
              <a:t>                              I= 35 PR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11. 2019:     U= 35 PR </a:t>
            </a:r>
          </a:p>
          <a:p>
            <a:pPr marL="0" indent="0">
              <a:buNone/>
            </a:pPr>
            <a:r>
              <a:rPr lang="sl-SI" dirty="0"/>
              <a:t>                               I= 35 PR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12. 2019:     U= 35 PR </a:t>
            </a:r>
          </a:p>
          <a:p>
            <a:pPr marL="0" indent="0">
              <a:buNone/>
            </a:pPr>
            <a:r>
              <a:rPr lang="sl-SI" dirty="0"/>
              <a:t>                               I= 35 PR</a:t>
            </a:r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83979B7-42AA-4C6C-9B38-EEB923549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7729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48D1BAC-FCDA-4F3D-A9E6-407035F45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sl-SI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Premestitev s 1. 8. 2018 na DM DMS v negovalni enoti (šifra E037021):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CCB14CD-864B-410D-925C-7AE1F4BC7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20" y="1035698"/>
            <a:ext cx="10971245" cy="525323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l-SI" dirty="0"/>
              <a:t>- razpon plačnih razredov možnih napredovanj: od 32. PR do 42. PR; </a:t>
            </a:r>
          </a:p>
          <a:p>
            <a:pPr marL="93663" indent="-93663">
              <a:buNone/>
            </a:pPr>
            <a:r>
              <a:rPr lang="sl-SI" dirty="0"/>
              <a:t>- izplačilo po Aneksu KP (Uradni list RS, št. 80/18, v nadaljevanju: aneks): 1. 1. 2019: 31 PR, 1. 11. 2019: 32 PR (drugo povišanje);</a:t>
            </a:r>
          </a:p>
          <a:p>
            <a:pPr marL="0" indent="0">
              <a:buNone/>
            </a:pPr>
            <a:r>
              <a:rPr lang="sl-SI" dirty="0"/>
              <a:t>- za DM DMS ne izpolnjuje pogoja izobrazbe ter ima več kot 23 let delovne dobe – uporaba 14. člena ZSPJS; </a:t>
            </a:r>
          </a:p>
          <a:p>
            <a:pPr marL="93663" indent="-93663">
              <a:buNone/>
            </a:pPr>
            <a:r>
              <a:rPr lang="sl-SI" dirty="0"/>
              <a:t>- njen razpon plačnih razredov možnih napredovanj: </a:t>
            </a:r>
            <a:r>
              <a:rPr lang="sl-SI" dirty="0">
                <a:solidFill>
                  <a:srgbClr val="FF0000"/>
                </a:solidFill>
              </a:rPr>
              <a:t>od 31. PR do 41. PR</a:t>
            </a:r>
            <a:r>
              <a:rPr lang="sl-SI" dirty="0"/>
              <a:t>; izplačilo po Aneksu KP (Uradni list RS, št. 80/18): 1. 1. 2019: 30 PR, 1. 11. 2019: 31 PR (drugo povišanje):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8. 2019:    U = 36 PR (prvi odstavek 19. člena ZSPJS)</a:t>
            </a:r>
          </a:p>
          <a:p>
            <a:pPr marL="0" indent="0">
              <a:buNone/>
            </a:pPr>
            <a:r>
              <a:rPr lang="sl-SI" dirty="0"/>
              <a:t>                            I = 36 PR (prvi odstavek 19. člena ZSPJS)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11. 2019:  U = 36 PR </a:t>
            </a:r>
          </a:p>
          <a:p>
            <a:pPr marL="0" indent="0">
              <a:buNone/>
            </a:pPr>
            <a:r>
              <a:rPr lang="sl-SI" dirty="0"/>
              <a:t>                            I = 36 PR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12. 2019:  U = 36  </a:t>
            </a:r>
          </a:p>
          <a:p>
            <a:pPr marL="0" indent="0">
              <a:buNone/>
            </a:pPr>
            <a:r>
              <a:rPr lang="sl-SI" dirty="0"/>
              <a:t>                            I = 36</a:t>
            </a:r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E444544-D90C-443E-8366-50F06B95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8364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8806C6-BBE1-4F52-96BA-A73E8FC4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PRAVNE PODLAGE (določitev plačnega razreda)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9060FCF-548D-40F4-9218-546AB2AC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3289"/>
            <a:ext cx="10515600" cy="4383674"/>
          </a:xfrm>
        </p:spPr>
        <p:txBody>
          <a:bodyPr>
            <a:normAutofit/>
          </a:bodyPr>
          <a:lstStyle/>
          <a:p>
            <a:endParaRPr lang="sl-SI" sz="2400" dirty="0"/>
          </a:p>
          <a:p>
            <a:r>
              <a:rPr lang="sl-SI" sz="2400" dirty="0"/>
              <a:t>ZSPJS (9.a, 14., 15., 16., 19., 20. člen; Priloga 1: plačna lestvica)</a:t>
            </a:r>
          </a:p>
          <a:p>
            <a:pPr marL="0" indent="0">
              <a:buNone/>
            </a:pPr>
            <a:endParaRPr lang="sl-SI" sz="2400" dirty="0"/>
          </a:p>
          <a:p>
            <a:r>
              <a:rPr lang="sl-SI" sz="2400" dirty="0"/>
              <a:t>ZSPJS – V (zamik pravice do izplačila napredovanj na 1.12.)</a:t>
            </a:r>
          </a:p>
          <a:p>
            <a:endParaRPr lang="sl-SI" sz="2400" dirty="0"/>
          </a:p>
          <a:p>
            <a:r>
              <a:rPr lang="sl-SI" sz="2400" dirty="0"/>
              <a:t>Uredba o napredovanju javnih uslužbencev v plačne razrede: postopek in način preverjanja izpolnjevanja pogojev za napredovanje</a:t>
            </a:r>
          </a:p>
          <a:p>
            <a:endParaRPr lang="sl-SI" sz="2400" dirty="0"/>
          </a:p>
          <a:p>
            <a:r>
              <a:rPr lang="sl-SI" sz="2400" dirty="0"/>
              <a:t>KPJS + KP dejavnosti in poklicev: določitev izhodiščnih / MIN. in končnih / MAX. PR delovnih mest in nazivov (aktualno: Uradni list RS, št. 80/18)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endParaRPr lang="sl-SI" sz="2400" dirty="0"/>
          </a:p>
          <a:p>
            <a:endParaRPr lang="sl-SI" sz="2400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FCCB7D8C-303C-4515-B77F-CD50867F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12DF88A-C2C0-445D-9150-9F3380BC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6492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A76D6DA-FB43-44FD-92E8-59682989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20</a:t>
            </a:fld>
            <a:endParaRPr lang="sl-SI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33A99077-53AA-42B5-8C8C-47D7625017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7832" y="391885"/>
            <a:ext cx="9970018" cy="1035699"/>
          </a:xfrm>
        </p:spPr>
        <p:txBody>
          <a:bodyPr>
            <a:noAutofit/>
          </a:bodyPr>
          <a:lstStyle/>
          <a:p>
            <a:pPr algn="just"/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. primer: Premestitev s kombiniranega DM: 20% na DM SMS v intenzivni terapiji III (šifra DM E035014) in 80% na DM DMS v intenzivni terapiji III (šifra DM E037020) na DM DMS v intenzivni terapiji III (šifra DM E037020) v 100% deležu: </a:t>
            </a:r>
            <a:b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- JU trenutno zaseda kombinirano delovno mesto: 20% na DM SMS v intenzivni terapiji III (šifra DM E035014) in 80% na delovnem mestu DMS v intenzivni terapiji III (šifra DM E037020)</a:t>
            </a:r>
            <a:endParaRPr lang="sl-SI" sz="20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09AEE44-7F62-483B-8B9E-E48F375CFF4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7828" y="3331029"/>
            <a:ext cx="10150021" cy="2845935"/>
          </a:xfrm>
        </p:spPr>
        <p:txBody>
          <a:bodyPr>
            <a:normAutofit/>
          </a:bodyPr>
          <a:lstStyle/>
          <a:p>
            <a:pPr marL="177800" indent="-177800">
              <a:buNone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- JU za delo na DM DMS ne izpolnjuje pogoja izobrazbe, vendar pa ima več kot 23 let delovne dobe </a:t>
            </a:r>
          </a:p>
          <a:p>
            <a:pPr marL="93663" indent="-93663">
              <a:buNone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- premešča  se na DM DMS v intenzivni terapiji III (šifra delovnega mesta E037020) v 100% deležu</a:t>
            </a:r>
          </a:p>
        </p:txBody>
      </p:sp>
    </p:spTree>
    <p:extLst>
      <p:ext uri="{BB962C8B-B14F-4D97-AF65-F5344CB8AC3E}">
        <p14:creationId xmlns:p14="http://schemas.microsoft.com/office/powerpoint/2010/main" val="3425490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F009402-75B6-4D8F-BA01-88B27CE08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9837"/>
            <a:ext cx="10515600" cy="56171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l-SI" sz="2000" b="1" dirty="0"/>
              <a:t>DM SMS v intenzivni terapiji III (šifra delovnega mesta E035014): </a:t>
            </a:r>
          </a:p>
          <a:p>
            <a:pPr algn="just">
              <a:buFontTx/>
              <a:buChar char="-"/>
            </a:pPr>
            <a:r>
              <a:rPr lang="sl-SI" sz="2000" dirty="0"/>
              <a:t>razpon plačnih razredov možnih napredovanj: od 27. PR do 37. PR; </a:t>
            </a:r>
          </a:p>
          <a:p>
            <a:pPr algn="just">
              <a:buFontTx/>
              <a:buChar char="-"/>
            </a:pPr>
            <a:r>
              <a:rPr lang="sl-SI" sz="2000" dirty="0"/>
              <a:t>izplačilo po Aneksu KP </a:t>
            </a:r>
            <a:r>
              <a:rPr lang="pl-PL" sz="2000" dirty="0"/>
              <a:t>(Uradni list RS, št. 80/18):</a:t>
            </a:r>
            <a:r>
              <a:rPr lang="sl-SI" sz="2000" dirty="0"/>
              <a:t> 1. 1. 2019: 26 PR, 1. 11. 2019: 27 PR:</a:t>
            </a:r>
          </a:p>
          <a:p>
            <a:pPr marL="0" indent="0" algn="just">
              <a:buNone/>
            </a:pPr>
            <a:endParaRPr lang="sl-SI" sz="2000" dirty="0"/>
          </a:p>
          <a:p>
            <a:pPr marL="0" indent="0" algn="just">
              <a:buNone/>
            </a:pPr>
            <a:r>
              <a:rPr lang="sl-SI" sz="2000" dirty="0"/>
              <a:t>1. 4. 2019:         U= 37 PR (27 PR + 9 PR napredovanj </a:t>
            </a:r>
            <a:r>
              <a:rPr lang="sl-SI" sz="2000" dirty="0">
                <a:solidFill>
                  <a:srgbClr val="FF0000"/>
                </a:solidFill>
              </a:rPr>
              <a:t>pred</a:t>
            </a:r>
            <a:r>
              <a:rPr lang="sl-SI" sz="2000" dirty="0"/>
              <a:t> 1. 4. 2019 + 1 PR napredovanje 1. 4. 2019)</a:t>
            </a:r>
          </a:p>
          <a:p>
            <a:pPr marL="0" indent="0" algn="just">
              <a:buNone/>
            </a:pPr>
            <a:r>
              <a:rPr lang="sl-SI" sz="2000" dirty="0"/>
              <a:t>                             I= 35 PR  (37 PR – 1 PR napredovanja 1. 4. 2019  – 1 PR postopnost 1. 11. 2019)</a:t>
            </a:r>
          </a:p>
          <a:p>
            <a:pPr marL="0" indent="0" algn="just">
              <a:buNone/>
            </a:pPr>
            <a:endParaRPr lang="sl-SI" sz="2000" dirty="0"/>
          </a:p>
          <a:p>
            <a:pPr marL="0" indent="0" algn="just">
              <a:buNone/>
            </a:pPr>
            <a:r>
              <a:rPr lang="sl-SI" sz="2000" dirty="0"/>
              <a:t>1. 11. 2019:       U= 37 PR </a:t>
            </a:r>
          </a:p>
          <a:p>
            <a:pPr marL="1968500" indent="-1968500" algn="just">
              <a:buNone/>
            </a:pPr>
            <a:r>
              <a:rPr lang="sl-SI" sz="2000" dirty="0"/>
              <a:t>                             I= 36 PR  (37 PR – 1 PR napredovanja 1. 4. 2019)</a:t>
            </a:r>
          </a:p>
          <a:p>
            <a:pPr marL="0" indent="0" algn="just">
              <a:buNone/>
            </a:pPr>
            <a:endParaRPr lang="sl-SI" sz="2000" dirty="0"/>
          </a:p>
          <a:p>
            <a:pPr marL="0" indent="0" algn="just">
              <a:buNone/>
            </a:pPr>
            <a:r>
              <a:rPr lang="sl-SI" sz="2000" dirty="0"/>
              <a:t>1. 12. 2019:       U= 37 PR </a:t>
            </a:r>
          </a:p>
          <a:p>
            <a:pPr marL="0" indent="0" algn="just">
              <a:buNone/>
            </a:pPr>
            <a:r>
              <a:rPr lang="sl-SI" sz="2000" dirty="0"/>
              <a:t>                             I= 37 PR</a:t>
            </a:r>
          </a:p>
          <a:p>
            <a:pPr marL="0" indent="0" algn="just">
              <a:buNone/>
            </a:pPr>
            <a:endParaRPr lang="sl-SI" sz="2000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1ABA1E5-D0CC-464F-A318-627DECBF4E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5E9E6E-4F1E-4543-BF18-9C2DFE1B6DEC}" type="slidenum">
              <a:rPr kumimoji="0" lang="sl-SI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sl-SI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9615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A6E40AF-3AEC-41B7-8E28-7D9A7EDC1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5192"/>
            <a:ext cx="10515600" cy="569177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sz="2200" b="1" dirty="0"/>
              <a:t>DM DMS v intenzivni terapiji III (</a:t>
            </a:r>
            <a:r>
              <a:rPr lang="sl-SI" sz="2200" b="1" dirty="0">
                <a:cs typeface="Arial" panose="020B0604020202020204" pitchFamily="34" charset="0"/>
              </a:rPr>
              <a:t>šifra DM E037020</a:t>
            </a:r>
            <a:r>
              <a:rPr lang="sl-SI" sz="2200" b="1" dirty="0"/>
              <a:t>): </a:t>
            </a:r>
          </a:p>
          <a:p>
            <a:pPr marL="0" indent="0">
              <a:buNone/>
            </a:pPr>
            <a:endParaRPr lang="sl-SI" sz="2200" dirty="0"/>
          </a:p>
          <a:p>
            <a:pPr marL="0" indent="0" algn="just">
              <a:buNone/>
            </a:pPr>
            <a:r>
              <a:rPr lang="sl-SI" sz="2200" dirty="0"/>
              <a:t>-   razpon plačnih razredov možnih napredovanj: od 36. PR do 46. PR; </a:t>
            </a:r>
          </a:p>
          <a:p>
            <a:pPr algn="just">
              <a:buFontTx/>
              <a:buChar char="-"/>
            </a:pPr>
            <a:r>
              <a:rPr lang="sl-SI" sz="2200" dirty="0"/>
              <a:t>izplačilo po Aneksu KP (Uradni list RS, št. 80/18, v nadaljevanju: aneks): 1. 1. 2019: 34 PR, 1. 11. 2019: 35 PR + 36 PR (drugo in tretje povišanje);</a:t>
            </a:r>
          </a:p>
          <a:p>
            <a:pPr algn="just">
              <a:buFontTx/>
              <a:buChar char="-"/>
            </a:pPr>
            <a:r>
              <a:rPr lang="sl-SI" sz="2200" dirty="0"/>
              <a:t>za DM DMS ne izpolnjuje pogoja izobrazbe, vendar pa več kot 23 let delovne dobe – uporaba 14. člena ZSPJS;</a:t>
            </a:r>
          </a:p>
          <a:p>
            <a:pPr algn="just">
              <a:buFontTx/>
              <a:buChar char="-"/>
            </a:pPr>
            <a:r>
              <a:rPr lang="sl-SI" sz="2200" dirty="0"/>
              <a:t>njen razpon plačnih razredov možnih napredovanj: </a:t>
            </a:r>
            <a:r>
              <a:rPr lang="sl-SI" sz="2200" dirty="0">
                <a:solidFill>
                  <a:srgbClr val="FF0000"/>
                </a:solidFill>
              </a:rPr>
              <a:t>35 - 45; </a:t>
            </a:r>
            <a:r>
              <a:rPr lang="sl-SI" sz="2200" dirty="0"/>
              <a:t>izplačilo po Aneksu KP (Uradni list RS, št. 80/18): 1. 1. 2019: 33 PR, 1. 11. 2019: 34 PR + 35 PR (drugo in tretje povišanje):</a:t>
            </a:r>
          </a:p>
          <a:p>
            <a:pPr>
              <a:buFontTx/>
              <a:buChar char="-"/>
            </a:pPr>
            <a:endParaRPr lang="sl-SI" sz="2200" dirty="0"/>
          </a:p>
          <a:p>
            <a:pPr marL="0" indent="0">
              <a:buNone/>
            </a:pPr>
            <a:r>
              <a:rPr lang="sl-SI" sz="2200" dirty="0"/>
              <a:t>1. 4. 2019:         U= 39 PR (35 PR + 2 PR napredovanja pred 1. 4. 2019 + 2 PR napredovanja 1. 4. 2019)</a:t>
            </a:r>
          </a:p>
          <a:p>
            <a:pPr marL="0" indent="0">
              <a:buNone/>
            </a:pPr>
            <a:r>
              <a:rPr lang="sl-SI" sz="2200" dirty="0"/>
              <a:t>                            I= 35 PR  (39 PR – 2 PR napredovanja 1. 4. 2019  – 2 PR postopnosti 1. 11. 2019)</a:t>
            </a:r>
          </a:p>
          <a:p>
            <a:pPr marL="0" indent="0">
              <a:buNone/>
            </a:pPr>
            <a:endParaRPr lang="sl-SI" sz="2200" dirty="0"/>
          </a:p>
          <a:p>
            <a:pPr marL="269875" indent="-269875">
              <a:buAutoNum type="arabicPeriod"/>
            </a:pPr>
            <a:r>
              <a:rPr lang="sl-SI" sz="2200" dirty="0"/>
              <a:t>11. 2019:      U= 39 PR </a:t>
            </a:r>
          </a:p>
          <a:p>
            <a:pPr marL="0" indent="0">
              <a:buNone/>
            </a:pPr>
            <a:r>
              <a:rPr lang="sl-SI" sz="2200" dirty="0"/>
              <a:t>                            I= 37 PR  (39 PR – 2 PR napredovanja 1. 4. 2019)</a:t>
            </a:r>
          </a:p>
          <a:p>
            <a:pPr marL="0" indent="0">
              <a:buNone/>
            </a:pPr>
            <a:endParaRPr lang="sl-SI" sz="2200" dirty="0"/>
          </a:p>
          <a:p>
            <a:pPr marL="0" indent="0">
              <a:buNone/>
            </a:pPr>
            <a:r>
              <a:rPr lang="sl-SI" sz="2200" dirty="0"/>
              <a:t>1. 12. 2019:       U= 39 PR </a:t>
            </a:r>
          </a:p>
          <a:p>
            <a:pPr marL="0" indent="0">
              <a:buNone/>
            </a:pPr>
            <a:r>
              <a:rPr lang="sl-SI" sz="2200" dirty="0"/>
              <a:t>                             I= 39 PR 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3AC71A80-09BB-4965-B19B-D49AC64DB4F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5E9E6E-4F1E-4543-BF18-9C2DFE1B6DEC}" type="slidenum">
              <a:rPr kumimoji="0" lang="sl-SI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sl-SI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3730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E8B8A59-C903-4B02-B584-DF0AA22D2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54248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l-SI" b="1" dirty="0"/>
              <a:t>Premestitev 1. 8. 2019 na DM DMS v intenzivni terapiji III (šifra DM E037020) – </a:t>
            </a:r>
            <a:r>
              <a:rPr lang="sl-SI" b="1" dirty="0">
                <a:solidFill>
                  <a:srgbClr val="FF0000"/>
                </a:solidFill>
              </a:rPr>
              <a:t>možnost 19/2 ZSPJS (+1 PR): </a:t>
            </a:r>
          </a:p>
          <a:p>
            <a:pPr marL="0" indent="0">
              <a:buNone/>
            </a:pPr>
            <a:endParaRPr lang="sl-SI" dirty="0"/>
          </a:p>
          <a:p>
            <a:pPr>
              <a:buFontTx/>
              <a:buChar char="-"/>
            </a:pPr>
            <a:r>
              <a:rPr lang="sl-SI" dirty="0"/>
              <a:t>razpon plačnih razredov možnih napredovanj: od 36. PR do 46. PR; </a:t>
            </a:r>
          </a:p>
          <a:p>
            <a:pPr>
              <a:buFontTx/>
              <a:buChar char="-"/>
            </a:pPr>
            <a:r>
              <a:rPr lang="sl-SI" dirty="0"/>
              <a:t>izplačilo po Aneksu KP (Uradni list RS, št. 80/18, v nadaljevanju: aneks): 1. 1. 2019: 34 PR, 1. 11. 2019: 35 PR + 36 PR (drugo in tretje povišanje);</a:t>
            </a:r>
          </a:p>
          <a:p>
            <a:pPr>
              <a:buFontTx/>
              <a:buChar char="-"/>
            </a:pPr>
            <a:r>
              <a:rPr lang="sl-SI" dirty="0"/>
              <a:t>za DM DMS ne izpolnjuje pogoja izobrazbe, vendar pa več kot 23 let delovne dobe – uporaba 14. člena ZSPJS;</a:t>
            </a:r>
          </a:p>
          <a:p>
            <a:pPr>
              <a:buFontTx/>
              <a:buChar char="-"/>
            </a:pPr>
            <a:r>
              <a:rPr lang="sl-SI" dirty="0"/>
              <a:t>njen razpon plačnih razredov možnih napredovanj: </a:t>
            </a:r>
            <a:r>
              <a:rPr lang="sl-SI" dirty="0">
                <a:solidFill>
                  <a:srgbClr val="FF0000"/>
                </a:solidFill>
              </a:rPr>
              <a:t>35 - 45</a:t>
            </a:r>
            <a:r>
              <a:rPr lang="sl-SI" dirty="0"/>
              <a:t>; izplačilo po Aneksu KP (Uradni list RS, št. 80/18): 1. 1. 2019 : 33 PR, 1. 11. 2019: 34 PR + 35 PR (drugo in tretje povišanje):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1. 8. 2019:         U= 39 PR (35 PR + 2 PR napredovanja pred 1. 4. 2019 + 2 PR napredovanja 1. 4. 2019)</a:t>
            </a:r>
          </a:p>
          <a:p>
            <a:pPr marL="0" indent="0">
              <a:buNone/>
            </a:pPr>
            <a:r>
              <a:rPr lang="sl-SI" dirty="0"/>
              <a:t>                            I= 35 PR  (39 PR – 2 PR napredovanja 1. 4. 2019  – 2 PR postopnosti 1. 11. 2019)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1. 11. 2019:       U= 39 PR </a:t>
            </a:r>
          </a:p>
          <a:p>
            <a:pPr marL="0" indent="0">
              <a:buNone/>
            </a:pPr>
            <a:r>
              <a:rPr lang="sl-SI" dirty="0"/>
              <a:t>                            I= 37 PR  (39 PR – 2 PR napredovanja 1. 4. 2019)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1. 12. 2019:       U= 39 PR </a:t>
            </a:r>
          </a:p>
          <a:p>
            <a:pPr marL="0" indent="0">
              <a:buNone/>
            </a:pPr>
            <a:r>
              <a:rPr lang="sl-SI" dirty="0"/>
              <a:t>                            I= 39 PR 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26B89FB-1145-4675-BE4A-BA562891DC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5E9E6E-4F1E-4543-BF18-9C2DFE1B6DEC}" type="slidenum">
              <a:rPr kumimoji="0" lang="sl-SI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sl-SI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7340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C15083-148F-4419-9C5F-1A268A6C0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34263"/>
          </a:xfrm>
        </p:spPr>
        <p:txBody>
          <a:bodyPr>
            <a:normAutofit fontScale="90000"/>
          </a:bodyPr>
          <a:lstStyle/>
          <a:p>
            <a:b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6. primer: Premestitev s kombiniranega DM: 20% na DM SMS v intenzivni terapiji III (šifra DM E035014) in 80% na DM DMS v intenzivni terapiji III (šifra DM E037020)na DM DMS v intenzivni terapiji III (šifra DM E037020) v 100% deležu: </a:t>
            </a:r>
            <a:br>
              <a:rPr lang="sl-SI" b="1" dirty="0"/>
            </a:br>
            <a:br>
              <a:rPr lang="sl-SI" b="1" dirty="0"/>
            </a:br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9104A04-4CF1-41D3-9D95-775EF2B62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3"/>
            <a:ext cx="10515600" cy="4740049"/>
          </a:xfrm>
        </p:spPr>
        <p:txBody>
          <a:bodyPr/>
          <a:lstStyle/>
          <a:p>
            <a:pPr>
              <a:buFontTx/>
              <a:buChar char="-"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JU trenutno zaseda kombinirano delovno mesto: 20% na DM SMS v intenzivni terapiji III (šifra DM E035014) in 80% na delovnem mestu DMS v intenzivni terapiji III (šifra DM E037020)</a:t>
            </a: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JU za delo na DM DMS ne izpolnjuje pogoja izobrazbe in nima več kot 23 let delovne dobe </a:t>
            </a:r>
          </a:p>
          <a:p>
            <a:pPr marL="0" indent="0"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- premešča  se na DM DMS v intenzivni terapiji III (šifra delovnega mesta E037020) v 100% deležu</a:t>
            </a:r>
          </a:p>
          <a:p>
            <a:pPr>
              <a:buFontTx/>
              <a:buChar char="-"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7DD0168-49E6-44CC-87BE-C1A420912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5656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6FFF40-D51F-4FA4-A8EE-39F544A32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  <a:t>DM SMS v intenzivni terapiji III (šifra delovnega mesta E035014): 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88852B7-7D09-450A-9F07-25BB054A8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0384"/>
            <a:ext cx="10515600" cy="47212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/>
              <a:t>- razpon plačnih razredov možnih napredovanj: od 27. PR do 37. PR; </a:t>
            </a:r>
          </a:p>
          <a:p>
            <a:pPr marL="177800" indent="-177800">
              <a:buNone/>
            </a:pPr>
            <a:r>
              <a:rPr lang="sl-SI" dirty="0"/>
              <a:t>- izplačilo po Aneksu KP (Uradni list RS, št. 80/18): 1. 1. 2019: 26 PR, 1. 11. 2019: 27 PR:</a:t>
            </a:r>
          </a:p>
          <a:p>
            <a:endParaRPr lang="sl-SI" dirty="0"/>
          </a:p>
          <a:p>
            <a:r>
              <a:rPr lang="sl-SI" dirty="0"/>
              <a:t>1. 4. 2019:         U= 37 PR (27 PR + 10 PR napredovanj pred 1. 4. 2019)</a:t>
            </a:r>
          </a:p>
          <a:p>
            <a:pPr marL="0" indent="0">
              <a:buNone/>
            </a:pPr>
            <a:r>
              <a:rPr lang="sl-SI" dirty="0"/>
              <a:t>                                I= 36 PR  (37 PR -1 PR postopnost 1. 11. 2019)</a:t>
            </a:r>
          </a:p>
          <a:p>
            <a:endParaRPr lang="sl-SI" dirty="0"/>
          </a:p>
          <a:p>
            <a:r>
              <a:rPr lang="sl-SI" dirty="0"/>
              <a:t>1. 11. 2019:       U= 37 PR </a:t>
            </a:r>
          </a:p>
          <a:p>
            <a:pPr marL="0" indent="0">
              <a:buNone/>
            </a:pPr>
            <a:r>
              <a:rPr lang="sl-SI" dirty="0"/>
              <a:t>                                I= 37 PR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12. 2019:       U= 37 PR </a:t>
            </a:r>
          </a:p>
          <a:p>
            <a:pPr marL="0" indent="0">
              <a:buNone/>
            </a:pPr>
            <a:r>
              <a:rPr lang="sl-SI" dirty="0"/>
              <a:t>                                I= 37 PR</a:t>
            </a:r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28D6AB8-8E4A-431C-B7F6-538D149E2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04227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0F35A8-B8B3-4A00-87EC-99DF3D17D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1324"/>
          </a:xfrm>
        </p:spPr>
        <p:txBody>
          <a:bodyPr>
            <a:normAutofit fontScale="90000"/>
          </a:bodyPr>
          <a:lstStyle/>
          <a:p>
            <a:br>
              <a:rPr lang="sl-S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  <a:t>DM DMS v intenzivni terapiji III (šifra DM E037020): </a:t>
            </a:r>
            <a:br>
              <a:rPr lang="sl-SI" b="1" dirty="0"/>
            </a:br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63E6E8D-E759-4112-A2C2-0C4B419BF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6450"/>
            <a:ext cx="10515600" cy="54305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- razpon plačnih razredov možnih napredovanj: od 36. PR do 46. PR; </a:t>
            </a:r>
          </a:p>
          <a:p>
            <a:pPr marL="93663" indent="-93663">
              <a:buNone/>
            </a:pPr>
            <a:r>
              <a:rPr lang="sl-SI" dirty="0"/>
              <a:t>- izplačilo po Aneksu KP (Uradni list RS, št. 80/18, v nadaljevanju: aneks): 1. 1. 2019: 34 PR, 1. 11. 2019: 35 PR + 36 PR (drugo in tretje povišanje);</a:t>
            </a:r>
          </a:p>
          <a:p>
            <a:r>
              <a:rPr lang="sl-SI" dirty="0"/>
              <a:t>za DM DMS ne izpolnjuje pogoja izobrazbe, nima več kot 23 let delovne dobe – uporaba 14. člena ZSPJS;</a:t>
            </a:r>
          </a:p>
          <a:p>
            <a:r>
              <a:rPr lang="sl-SI" dirty="0"/>
              <a:t>njen razpon plačnih razredov možnih napredovanj: </a:t>
            </a:r>
            <a:r>
              <a:rPr lang="sl-SI" dirty="0">
                <a:solidFill>
                  <a:srgbClr val="FF0000"/>
                </a:solidFill>
              </a:rPr>
              <a:t>34 - 44</a:t>
            </a:r>
            <a:r>
              <a:rPr lang="sl-SI" dirty="0"/>
              <a:t>; izplačilo po Aneksu KP (Uradni list RS, št. 80/18): 1. 1. 2019: 32 PR, 1. 11. 2019: 33 PR + 34 PR (drugo in tretje povišanje):</a:t>
            </a:r>
          </a:p>
          <a:p>
            <a:endParaRPr lang="sl-SI" dirty="0"/>
          </a:p>
          <a:p>
            <a:r>
              <a:rPr lang="sl-SI" dirty="0"/>
              <a:t>1. 4. 2019:         U= 38 PR </a:t>
            </a:r>
          </a:p>
          <a:p>
            <a:pPr marL="0" indent="0">
              <a:buNone/>
            </a:pPr>
            <a:r>
              <a:rPr lang="sl-SI" dirty="0"/>
              <a:t>                                 I= 37 </a:t>
            </a:r>
            <a:r>
              <a:rPr lang="sl-SI"/>
              <a:t>PR  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1. 11. 2019:       U= 38 PR </a:t>
            </a:r>
          </a:p>
          <a:p>
            <a:pPr marL="0" indent="0">
              <a:buNone/>
            </a:pPr>
            <a:r>
              <a:rPr lang="sl-SI" dirty="0"/>
              <a:t>                                 I= 38 PR  (37 PR + 1 PR postopnosti 1. 11. 2019)</a:t>
            </a:r>
          </a:p>
          <a:p>
            <a:endParaRPr lang="sl-SI" dirty="0"/>
          </a:p>
          <a:p>
            <a:r>
              <a:rPr lang="sl-SI" dirty="0"/>
              <a:t>1. 12. 2019:       U= 38 PR </a:t>
            </a:r>
          </a:p>
          <a:p>
            <a:pPr marL="0" indent="0">
              <a:buNone/>
            </a:pPr>
            <a:r>
              <a:rPr lang="sl-SI" dirty="0"/>
              <a:t>                                 I= 38 PR </a:t>
            </a:r>
          </a:p>
          <a:p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2CF79A3E-2F80-4AE3-B653-7BAAA646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22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ADAF00C-BB23-47A3-B5DF-9E13C5A32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4630"/>
          </a:xfrm>
        </p:spPr>
        <p:txBody>
          <a:bodyPr>
            <a:normAutofit fontScale="90000"/>
          </a:bodyPr>
          <a:lstStyle/>
          <a:p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Premestitev 1. 8. 2019 na DM DMS v intenzivni terapiji III (šifra DM E037020): </a:t>
            </a:r>
            <a:r>
              <a:rPr lang="sl-SI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možnost 19/2 ZSPJS (+1 PR): 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AC8B5F4-8C08-4538-90D9-5C8A88D0A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877" y="1194318"/>
            <a:ext cx="11355355" cy="498264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- razpon plačnih razredov možnih napredovanj: od 36. PR do 46. PR; </a:t>
            </a:r>
          </a:p>
          <a:p>
            <a:pPr marL="177800" indent="-17780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- izplačilo po Aneksu KP (Uradni list RS, št. 80/18, v nadaljevanju: aneks): 1. 1. 2019: 34 PR, 1. 11. 2019: 35 PR + 36 PR (drugo in tretje povišanje);</a:t>
            </a:r>
          </a:p>
          <a:p>
            <a:pPr marL="177800" indent="-17780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- za DM DMS ne izpolnjuje pogoja izobrazbe, nima več kot 23 let delovne dobe – uporaba 14. člena ZSPJS;</a:t>
            </a:r>
          </a:p>
          <a:p>
            <a:pPr marL="177800" indent="-17780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- njen razpon plačnih razredov možnih napredovanj: </a:t>
            </a:r>
            <a:r>
              <a:rPr lang="sl-SI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34 - 44</a:t>
            </a: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; izplačilo po Aneksu KP (Uradni list RS, št. 80/18): 1. 1. 2019: 32 PR, 1. 11. 2019: 33 PR + 34 PR (drugo in tretje povišanje):</a:t>
            </a:r>
          </a:p>
          <a:p>
            <a:pPr marL="0" indent="0">
              <a:buNone/>
            </a:pPr>
            <a:endParaRPr lang="sl-SI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1. 8. 2019:         U= 38 PR (prvi odstavek 19. člena ZSPJS)</a:t>
            </a:r>
          </a:p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I= 37 PR  (prvi odstavek 19. člena ZSPJS)</a:t>
            </a:r>
          </a:p>
          <a:p>
            <a:pPr marL="0" indent="0">
              <a:buNone/>
            </a:pPr>
            <a:endParaRPr lang="sl-SI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1. 11. 2019:       U= 38 PR </a:t>
            </a:r>
          </a:p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I= 38 PR  (37 PR + 1 PR postopnosti 1. 11. 2019)</a:t>
            </a:r>
          </a:p>
          <a:p>
            <a:pPr marL="0" indent="0">
              <a:buNone/>
            </a:pPr>
            <a:endParaRPr lang="sl-SI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1. 12. 2019:       U= 38 PR </a:t>
            </a:r>
          </a:p>
          <a:p>
            <a:pPr marL="0" indent="0">
              <a:buNone/>
            </a:pPr>
            <a:r>
              <a:rPr lang="sl-SI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I= 38 PR 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8B276E52-C533-47BA-BBD3-69C4C0EBE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27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26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8806C6-BBE1-4F52-96BA-A73E8FC4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ZSPJS – določitev plačnega razreda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9060FCF-548D-40F4-9218-546AB2AC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3289"/>
            <a:ext cx="10515600" cy="4383674"/>
          </a:xfrm>
        </p:spPr>
        <p:txBody>
          <a:bodyPr>
            <a:normAutofit fontScale="85000" lnSpcReduction="10000"/>
          </a:bodyPr>
          <a:lstStyle/>
          <a:p>
            <a:r>
              <a:rPr lang="sl-SI" sz="2400" dirty="0"/>
              <a:t>Ob zaposlitvi, premestitvi, imenovanju / napredovanju v naziv (prvi oz. drugi odstavek 19. člena); drugi odstavek: največ + 5 plačnih razredov glede na izhodiščni PR, vendar na podlagi soglasja</a:t>
            </a:r>
          </a:p>
          <a:p>
            <a:endParaRPr lang="sl-SI" sz="2400" dirty="0"/>
          </a:p>
          <a:p>
            <a:r>
              <a:rPr lang="sl-SI" sz="2400" dirty="0"/>
              <a:t>Ob prehodu (premestitvi) na drugo dm v višjem tarifnem razredu (prvi ali drugi odstavek 19. člena) </a:t>
            </a:r>
          </a:p>
          <a:p>
            <a:endParaRPr lang="sl-SI" sz="2400" dirty="0"/>
          </a:p>
          <a:p>
            <a:r>
              <a:rPr lang="sl-SI" sz="2400" dirty="0"/>
              <a:t>Ob prehodu na drugo dm v istem ali nižjem tarifnem razredu (</a:t>
            </a:r>
            <a:r>
              <a:rPr lang="sl-SI" sz="2400" u="sng" dirty="0"/>
              <a:t>prvi</a:t>
            </a:r>
            <a:r>
              <a:rPr lang="sl-SI" sz="2400" dirty="0"/>
              <a:t> odstavek 20. člena, če je že dosegel napredovanja; sicer 19. člen)</a:t>
            </a:r>
          </a:p>
          <a:p>
            <a:endParaRPr lang="sl-SI" sz="2400" dirty="0"/>
          </a:p>
          <a:p>
            <a:r>
              <a:rPr lang="sl-SI" sz="2400" dirty="0"/>
              <a:t>Ob imenovanju / napredovanju v naziv na </a:t>
            </a:r>
            <a:r>
              <a:rPr lang="sl-SI" sz="2400" u="sng" dirty="0"/>
              <a:t>istem</a:t>
            </a:r>
            <a:r>
              <a:rPr lang="sl-SI" sz="2400" dirty="0"/>
              <a:t> dm (</a:t>
            </a:r>
            <a:r>
              <a:rPr lang="sl-SI" sz="2400" u="sng" dirty="0"/>
              <a:t>drugi</a:t>
            </a:r>
            <a:r>
              <a:rPr lang="sl-SI" sz="2400" dirty="0"/>
              <a:t> odstavek 20. člena, če je že dosegel napredovanja; sicer 19. člen) </a:t>
            </a:r>
          </a:p>
          <a:p>
            <a:endParaRPr lang="sl-SI" sz="2400" dirty="0"/>
          </a:p>
          <a:p>
            <a:r>
              <a:rPr lang="sl-SI" sz="2400" dirty="0"/>
              <a:t>V primeru neizpolnjevanja pogoja glede izobrazbe (14. člen)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FCCB7D8C-303C-4515-B77F-CD50867F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12DF88A-C2C0-445D-9150-9F3380BC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76345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6A39C1-94C4-458E-807A-124250C7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KAKO DO PRAVILNE DOLOČITVE PR V PRIMERIH PREMESTITVE NA DRUGO DELOVNO MESTO?  (I)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BCCBE38-4987-423D-BACB-AA201B3E1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7779"/>
            <a:ext cx="10515600" cy="4419184"/>
          </a:xfrm>
        </p:spPr>
        <p:txBody>
          <a:bodyPr>
            <a:normAutofit lnSpcReduction="10000"/>
          </a:bodyPr>
          <a:lstStyle/>
          <a:p>
            <a:pPr marL="457200" lvl="1" indent="0" algn="just">
              <a:buNone/>
            </a:pPr>
            <a:endParaRPr lang="sl-SI" sz="1600" b="1" u="sng" dirty="0"/>
          </a:p>
          <a:p>
            <a:pPr marL="457200" lvl="1" indent="0" algn="just">
              <a:buNone/>
            </a:pPr>
            <a:r>
              <a:rPr lang="sl-SI" sz="1600" b="1" u="sng" dirty="0"/>
              <a:t>Uporaba pojmom / kratic za namen tega posveta </a:t>
            </a:r>
            <a:r>
              <a:rPr lang="sl-SI" sz="1600" dirty="0"/>
              <a:t>(zaradi enotnega razumevanja korakov za pravilno določitev PR):</a:t>
            </a:r>
          </a:p>
          <a:p>
            <a:pPr marL="457200" lvl="1" indent="0" algn="just">
              <a:buNone/>
            </a:pPr>
            <a:endParaRPr lang="sl-SI" sz="16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JU = javni uslužbenec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DM = delovno mesto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PR = plačni razred (osnovna plača = OP)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TR = tarifni razred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Izhodiščni PR (PR min.) = PR delovnega mesta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Premestitev = prehod = sklenitev pogodbe o zaposlitvi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Razpon delovnega mesta = izhodiščni PR (PR min) – končni PR (PR </a:t>
            </a:r>
            <a:r>
              <a:rPr lang="sl-SI" sz="1600" dirty="0" err="1"/>
              <a:t>max</a:t>
            </a:r>
            <a:r>
              <a:rPr lang="sl-SI" sz="1600" dirty="0"/>
              <a:t>.)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SMS = srednja medicinska sestra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DMS = diplomirana medicinska sestra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U = </a:t>
            </a:r>
            <a:r>
              <a:rPr lang="sl-SI" sz="1600" dirty="0" err="1"/>
              <a:t>uvrstitveni</a:t>
            </a:r>
            <a:r>
              <a:rPr lang="sl-SI" sz="1600" dirty="0"/>
              <a:t> PR javnega uslužbenca – JU (PR, za katerega JU še ne prejema osnovne plače)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I = izplačilni PR JU (PR, za katerega JU prejema osnovno plačo)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Postopnost izplačila = postopna pridobitev pravice do izplačila PR zaradi višjih uvrstitev dm v PR (Aneks h KP za dejavnost zdravstvene nege in Aneks h KP za dejavnost zdravstva in socialnega varstva (Uradni list RS, št. 80/18)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Zamik izplačila = zamik pravice do izplačila PR napredovanja na 1.12.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DCCD7FA-25F4-446C-BE9F-66359040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10D5ECB-D694-4AFD-93CF-E492548B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5519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6A39C1-94C4-458E-807A-124250C7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KAKO DO PRAVILNE DOLOČITVE PR V PRIMERIH PREMESTITVE NA DRUGO DELOVNO MESTO?  (II)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BCCBE38-4987-423D-BACB-AA201B3E1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7779"/>
            <a:ext cx="10515600" cy="4419184"/>
          </a:xfrm>
        </p:spPr>
        <p:txBody>
          <a:bodyPr>
            <a:normAutofit lnSpcReduction="10000"/>
          </a:bodyPr>
          <a:lstStyle/>
          <a:p>
            <a:r>
              <a:rPr lang="sl-SI" sz="1600" u="sng" dirty="0"/>
              <a:t>1. korak</a:t>
            </a:r>
            <a:r>
              <a:rPr lang="sl-SI" sz="1600" dirty="0"/>
              <a:t>: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600" dirty="0"/>
              <a:t>v kateri TR je uvrščeno DM, ki ga zaseda JU pred premestitvijo in v kateri TR je uvrščeno DM, na katerega bo JU premeščen? (od tega je odvisno, ali se uporabi 19. člen ali 20. člen ZSPJS)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600" dirty="0"/>
              <a:t>Ali sta DM na podlagi aneksov h KP (Uradni list RS, št. 80/18) z 8.12.2018 uvrščeni višje, zaradi česar JU na teh DM pridobijo pravico do višjih PR </a:t>
            </a:r>
            <a:r>
              <a:rPr lang="sl-SI" sz="1600" b="1" u="sng" dirty="0"/>
              <a:t>postopno</a:t>
            </a:r>
            <a:r>
              <a:rPr lang="sl-SI" sz="1600" dirty="0"/>
              <a:t> (</a:t>
            </a:r>
            <a:r>
              <a:rPr lang="sl-SI" sz="1600" dirty="0">
                <a:solidFill>
                  <a:srgbClr val="FF0000"/>
                </a:solidFill>
              </a:rPr>
              <a:t>1.1., 1.11.2019</a:t>
            </a:r>
            <a:r>
              <a:rPr lang="sl-SI" sz="1600" dirty="0"/>
              <a:t>, 1.9.2020)?</a:t>
            </a:r>
          </a:p>
          <a:p>
            <a:pPr marL="457200" lvl="1" indent="0">
              <a:buNone/>
            </a:pPr>
            <a:r>
              <a:rPr lang="sl-SI" sz="1600" dirty="0"/>
              <a:t> </a:t>
            </a:r>
          </a:p>
          <a:p>
            <a:r>
              <a:rPr lang="sl-SI" sz="1600" u="sng" dirty="0"/>
              <a:t>2. korak</a:t>
            </a:r>
            <a:r>
              <a:rPr lang="sl-SI" sz="1600" dirty="0"/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600" dirty="0"/>
              <a:t>v kateri PR je JU pred premestitvijo uvrščen oz. koliko napredovanj je dosegel na DM pred premestitvijo?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600" dirty="0"/>
              <a:t>za kateri PR se javnemu JU izplačuje OP (pomembno: </a:t>
            </a:r>
            <a:r>
              <a:rPr lang="sl-SI" sz="1600" u="sng" dirty="0"/>
              <a:t>ali obstaja razlika med </a:t>
            </a:r>
            <a:r>
              <a:rPr lang="sl-SI" sz="1600" u="sng" dirty="0" err="1">
                <a:solidFill>
                  <a:srgbClr val="FF0000"/>
                </a:solidFill>
              </a:rPr>
              <a:t>uvrstitvenim</a:t>
            </a:r>
            <a:r>
              <a:rPr lang="sl-SI" sz="1600" u="sng" dirty="0"/>
              <a:t> in </a:t>
            </a:r>
            <a:r>
              <a:rPr lang="sl-SI" sz="1600" u="sng" dirty="0">
                <a:solidFill>
                  <a:srgbClr val="FF0000"/>
                </a:solidFill>
              </a:rPr>
              <a:t>izplačilnim</a:t>
            </a:r>
            <a:r>
              <a:rPr lang="sl-SI" sz="1600" u="sng" dirty="0"/>
              <a:t> PR)?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sl-SI" sz="1600" u="sng" dirty="0"/>
          </a:p>
          <a:p>
            <a:pPr algn="just"/>
            <a:r>
              <a:rPr lang="sl-SI" sz="1600" u="sng" dirty="0"/>
              <a:t>3. korak</a:t>
            </a:r>
            <a:r>
              <a:rPr lang="sl-SI" sz="1600" dirty="0"/>
              <a:t>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če gre za DM v višjem TR se JU uvrsti v izhodiščni PR novega DM, razen, če je z napredovanji na DM v nižjem TR že dosegel enak ali višji PR kot znaša izhodiščni PR novega DM – v tem primeru se določi PR po formuli  +1 PR na že dosežen PR (torej </a:t>
            </a:r>
            <a:r>
              <a:rPr lang="sl-SI" sz="1600" b="1" u="sng" dirty="0">
                <a:solidFill>
                  <a:srgbClr val="FF0000"/>
                </a:solidFill>
              </a:rPr>
              <a:t>NI</a:t>
            </a:r>
            <a:r>
              <a:rPr lang="sl-SI" sz="1600" b="1" u="sng" dirty="0"/>
              <a:t> prenosa napredovanj s prejšnjega DM</a:t>
            </a:r>
            <a:r>
              <a:rPr lang="sl-SI" sz="1600" dirty="0"/>
              <a:t>!)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Če gre za DM v istem ali nižjem TR, potem </a:t>
            </a:r>
            <a:r>
              <a:rPr lang="sl-SI" sz="1600" b="1" dirty="0">
                <a:solidFill>
                  <a:srgbClr val="FF0000"/>
                </a:solidFill>
              </a:rPr>
              <a:t>JE</a:t>
            </a:r>
            <a:r>
              <a:rPr lang="sl-SI" sz="1600" dirty="0"/>
              <a:t> prenos napredovanj, vendar zgolj pod pogojem, da gre za </a:t>
            </a:r>
            <a:r>
              <a:rPr lang="sl-SI" sz="1600" u="sng" dirty="0"/>
              <a:t>isto plačno podskupino </a:t>
            </a:r>
            <a:r>
              <a:rPr lang="sl-SI" sz="1600" dirty="0"/>
              <a:t>ali </a:t>
            </a:r>
            <a:r>
              <a:rPr lang="sl-SI" sz="1600" u="sng" dirty="0"/>
              <a:t>za sorodne oz. istovrstne naloge  </a:t>
            </a:r>
          </a:p>
          <a:p>
            <a:pPr marL="457200" lvl="1" indent="0" algn="just">
              <a:buNone/>
            </a:pPr>
            <a:r>
              <a:rPr lang="sl-SI" sz="1600" dirty="0"/>
              <a:t> 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DCCD7FA-25F4-446C-BE9F-66359040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10D5ECB-D694-4AFD-93CF-E492548B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246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6A39C1-94C4-458E-807A-124250C7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KAKO DO PRAVILNE DOLOČITVE PR V PRIMERIH PREMESTITVE NA DRUGO DELOVNO MESTO?  (III)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BCCBE38-4987-423D-BACB-AA201B3E1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38"/>
            <a:ext cx="10515600" cy="4900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1400" dirty="0"/>
              <a:t> </a:t>
            </a:r>
          </a:p>
          <a:p>
            <a:pPr marL="0" indent="0">
              <a:buNone/>
            </a:pPr>
            <a:r>
              <a:rPr lang="sl-SI" sz="1400" u="sng" dirty="0"/>
              <a:t>4. </a:t>
            </a:r>
            <a:r>
              <a:rPr lang="sl-SI" sz="1600" u="sng" dirty="0"/>
              <a:t>korak (konkretno v primeru prehoda s SMS na DMS s 1.8.2019 – višji TR)</a:t>
            </a:r>
            <a:r>
              <a:rPr lang="sl-SI" sz="1600" dirty="0"/>
              <a:t>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Koliko znaša razlika med min. PR in </a:t>
            </a:r>
            <a:r>
              <a:rPr lang="sl-SI" sz="1600" dirty="0" err="1"/>
              <a:t>max</a:t>
            </a:r>
            <a:r>
              <a:rPr lang="sl-SI" sz="1600" dirty="0"/>
              <a:t>. PR oz. za koliko PR se je uvrstilo višje DM </a:t>
            </a:r>
            <a:r>
              <a:rPr lang="sl-SI" sz="1600" b="1" dirty="0">
                <a:solidFill>
                  <a:srgbClr val="FF0000"/>
                </a:solidFill>
              </a:rPr>
              <a:t>SMS</a:t>
            </a:r>
            <a:r>
              <a:rPr lang="sl-SI" sz="1600" dirty="0"/>
              <a:t> (Uradni list RS, št. 80/18) – postopnost; če za 1 PR, potem ima JU tako </a:t>
            </a:r>
            <a:r>
              <a:rPr lang="sl-SI" sz="1600" dirty="0" err="1"/>
              <a:t>uvrstitveni</a:t>
            </a:r>
            <a:r>
              <a:rPr lang="sl-SI" sz="1600" dirty="0"/>
              <a:t>, kot izplačilni PR isti (od 1.1.2019 dalje); če za 2 PR, potem je </a:t>
            </a:r>
            <a:r>
              <a:rPr lang="sl-SI" sz="1600" dirty="0" err="1"/>
              <a:t>uvrstitveni</a:t>
            </a:r>
            <a:r>
              <a:rPr lang="sl-SI" sz="1600" dirty="0"/>
              <a:t> PR že z 8.12.2018 za 2 PR višji kot je bil 7.12.2018, medtem ko je izplačilni PR med 1.1. in 31.10.2019 višji za 1 PR (za 2 PR višji bo s 1.11.2019);</a:t>
            </a:r>
          </a:p>
          <a:p>
            <a:pPr marL="457200" lvl="1" indent="0" algn="just">
              <a:buNone/>
            </a:pPr>
            <a:r>
              <a:rPr lang="sl-SI" sz="1600" dirty="0"/>
              <a:t>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Razlika med izplačilnim in </a:t>
            </a:r>
            <a:r>
              <a:rPr lang="sl-SI" sz="1600" dirty="0" err="1"/>
              <a:t>uvrstitvenim</a:t>
            </a:r>
            <a:r>
              <a:rPr lang="sl-SI" sz="1600" dirty="0"/>
              <a:t> PR je lahko posledica ne le višjih uvrstitev DM – </a:t>
            </a:r>
            <a:r>
              <a:rPr lang="sl-SI" sz="1600" b="1" u="sng" dirty="0"/>
              <a:t>postopnost izplačila</a:t>
            </a:r>
            <a:r>
              <a:rPr lang="sl-SI" sz="1600" dirty="0"/>
              <a:t>, temveč tudi, če je JU s 1.4. napredoval v PR, skladno z ZSPJS – V pa ima </a:t>
            </a:r>
            <a:r>
              <a:rPr lang="sl-SI" sz="1600" b="1" u="sng" dirty="0"/>
              <a:t>zamik izplačila pravice do napredovanja</a:t>
            </a:r>
            <a:r>
              <a:rPr lang="sl-SI" sz="1600" u="sng" dirty="0"/>
              <a:t> </a:t>
            </a:r>
            <a:r>
              <a:rPr lang="sl-SI" sz="1600" dirty="0"/>
              <a:t>na 1.12. Če je torej JU s 1.4 napredoval, potem se do vključno 30.11. njegov </a:t>
            </a:r>
            <a:r>
              <a:rPr lang="sl-SI" sz="1600" dirty="0" err="1"/>
              <a:t>uvrstitveni</a:t>
            </a:r>
            <a:r>
              <a:rPr lang="sl-SI" sz="1600" dirty="0"/>
              <a:t> in izplačilni PR razlikujeta tudi zaradi zamika izplačila napredovanja;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l-SI" sz="16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Koliko znaša razlika med min. PR in </a:t>
            </a:r>
            <a:r>
              <a:rPr lang="sl-SI" sz="1600" dirty="0" err="1"/>
              <a:t>max</a:t>
            </a:r>
            <a:r>
              <a:rPr lang="sl-SI" sz="1600" dirty="0"/>
              <a:t> PR oz. za koliko PR se je uvrstilo višje DM </a:t>
            </a:r>
            <a:r>
              <a:rPr lang="sl-SI" sz="1600" b="1" dirty="0">
                <a:solidFill>
                  <a:srgbClr val="FF0000"/>
                </a:solidFill>
              </a:rPr>
              <a:t>DMS</a:t>
            </a:r>
            <a:r>
              <a:rPr lang="sl-SI" sz="1600" b="1" dirty="0"/>
              <a:t> </a:t>
            </a:r>
            <a:r>
              <a:rPr lang="sl-SI" sz="1600" dirty="0"/>
              <a:t>– postopnost?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l-SI" sz="16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600" dirty="0"/>
              <a:t>Upoštevati je treba dejstvo, da gre za premestitev na DM, za katerega SMS ne izpolnjujejo pogoja glede izobrazbe (14. člen ZSPJS); posledično se v primeru konkretnega JU min PR in </a:t>
            </a:r>
            <a:r>
              <a:rPr lang="sl-SI" sz="1600" dirty="0" err="1"/>
              <a:t>max</a:t>
            </a:r>
            <a:r>
              <a:rPr lang="sl-SI" sz="1600" dirty="0"/>
              <a:t> PR obravnavata, kot da bi bila znižana za 1 ali 2 PR (meja 23 let delovne dobe) – še vedno je torej možno napredovanje za 10 PR, vendar je izhodiščni in končni PR, ki ga je mogoče doseči z napredovanji znižan glede na izhodiščni in končni PR, določen v aneksu h KP za dejavnost zdravstvene nege oz. za dejavnost zdravstva in socialnega varstva (Uradni list RS, št. 80/18; v nadaljevanju: Aneks KP);     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DCCD7FA-25F4-446C-BE9F-66359040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10D5ECB-D694-4AFD-93CF-E492548B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1423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6A39C1-94C4-458E-807A-124250C78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200" b="1" dirty="0"/>
              <a:t>KAKO DO PRAVILNE DOLOČITVE PR V PRIMERIH PREMESTITVE NA DRUGO DELOVNO MESTO?  (IV)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BCCBE38-4987-423D-BACB-AA201B3E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sl-SI" sz="1800" dirty="0"/>
              <a:t>primerjaj najprej </a:t>
            </a:r>
            <a:r>
              <a:rPr lang="sl-SI" sz="1800" dirty="0" err="1">
                <a:solidFill>
                  <a:srgbClr val="FF0000"/>
                </a:solidFill>
              </a:rPr>
              <a:t>uvrstitveni</a:t>
            </a:r>
            <a:r>
              <a:rPr lang="sl-SI" sz="1800" dirty="0"/>
              <a:t> PR JU na DM SMS in </a:t>
            </a:r>
            <a:r>
              <a:rPr lang="sl-SI" sz="1800" dirty="0">
                <a:solidFill>
                  <a:srgbClr val="FF0000"/>
                </a:solidFill>
              </a:rPr>
              <a:t>izhodiščni</a:t>
            </a:r>
            <a:r>
              <a:rPr lang="sl-SI" sz="1800" dirty="0"/>
              <a:t> PR DM DMS, pri čemer je treba upoštevati znižan razpon PR zaradi 14. člena ZSPJS (torej je izhodiščni PR (PR min) in končni PR (PR </a:t>
            </a:r>
            <a:r>
              <a:rPr lang="sl-SI" sz="1800" dirty="0" err="1"/>
              <a:t>max</a:t>
            </a:r>
            <a:r>
              <a:rPr lang="sl-SI" sz="1800" dirty="0"/>
              <a:t>) za 1 ali 2 PR nižji, kot je PR dm DMS, določen z 8.12.2018 (Uradni list RS, št. 80/18);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l-SI" sz="18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800" dirty="0"/>
              <a:t>Če je izhodiščni PR DM DMS višji od </a:t>
            </a:r>
            <a:r>
              <a:rPr lang="sl-SI" sz="1800" dirty="0" err="1"/>
              <a:t>uvrstitvenega</a:t>
            </a:r>
            <a:r>
              <a:rPr lang="sl-SI" sz="1800" dirty="0"/>
              <a:t> PR JU na DM SMS, potem je </a:t>
            </a:r>
            <a:r>
              <a:rPr lang="sl-SI" sz="1800" dirty="0" err="1"/>
              <a:t>uvrstitveni</a:t>
            </a:r>
            <a:r>
              <a:rPr lang="sl-SI" sz="1800" dirty="0"/>
              <a:t> PR JU z dnem premestitve enak izhodiščnemu PR DM DMS (torej se ga uvrsti v izhodišče – prvi stavek prvega odstavka 19. člena ZSPJS); če je izhodiščni PR DM DMS nižji ali enak </a:t>
            </a:r>
            <a:r>
              <a:rPr lang="sl-SI" sz="1800" dirty="0" err="1"/>
              <a:t>uvrstitvenemu</a:t>
            </a:r>
            <a:r>
              <a:rPr lang="sl-SI" sz="1800" dirty="0"/>
              <a:t> PR JU na DM SMS, potem se mu </a:t>
            </a:r>
            <a:r>
              <a:rPr lang="sl-SI" sz="1800" dirty="0" err="1"/>
              <a:t>uvrstitveni</a:t>
            </a:r>
            <a:r>
              <a:rPr lang="sl-SI" sz="1800" dirty="0"/>
              <a:t> PR na DM SMS z dnem premestitve poviša za 1 PR; (drugi stavek prvega odstavka 19. člena ZSPJS); 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l-SI" sz="18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800" dirty="0"/>
              <a:t>Primerjaj </a:t>
            </a:r>
            <a:r>
              <a:rPr lang="sl-SI" sz="1800" u="sng" dirty="0">
                <a:solidFill>
                  <a:srgbClr val="FF0000"/>
                </a:solidFill>
              </a:rPr>
              <a:t>izplačilni</a:t>
            </a:r>
            <a:r>
              <a:rPr lang="sl-SI" sz="1800" dirty="0">
                <a:solidFill>
                  <a:srgbClr val="FF0000"/>
                </a:solidFill>
              </a:rPr>
              <a:t> </a:t>
            </a:r>
            <a:r>
              <a:rPr lang="sl-SI" sz="1800" dirty="0"/>
              <a:t>PR</a:t>
            </a:r>
            <a:r>
              <a:rPr lang="sl-SI" sz="1800" dirty="0">
                <a:solidFill>
                  <a:srgbClr val="FF0000"/>
                </a:solidFill>
              </a:rPr>
              <a:t> </a:t>
            </a:r>
            <a:r>
              <a:rPr lang="sl-SI" sz="1800" dirty="0"/>
              <a:t>na DM SMS in </a:t>
            </a:r>
            <a:r>
              <a:rPr lang="sl-SI" sz="1800" u="sng" dirty="0">
                <a:solidFill>
                  <a:srgbClr val="FF0000"/>
                </a:solidFill>
              </a:rPr>
              <a:t>izplačilni</a:t>
            </a:r>
            <a:r>
              <a:rPr lang="sl-SI" sz="1800" dirty="0">
                <a:solidFill>
                  <a:srgbClr val="FF0000"/>
                </a:solidFill>
              </a:rPr>
              <a:t> </a:t>
            </a:r>
            <a:r>
              <a:rPr lang="sl-SI" sz="1800" dirty="0"/>
              <a:t>PR</a:t>
            </a:r>
            <a:r>
              <a:rPr lang="sl-SI" sz="1800" dirty="0">
                <a:solidFill>
                  <a:srgbClr val="FF0000"/>
                </a:solidFill>
              </a:rPr>
              <a:t> </a:t>
            </a:r>
            <a:r>
              <a:rPr lang="sl-SI" sz="1800" dirty="0"/>
              <a:t>DM DMS, pri čemer upoštevaj, da se je DM DMS z 8.12.2018 uvrstilo v višji PR, vendar JU na tem DM pravico do višjih PR pridobijo postopno (1.1., 1.11.2019); upoštevaj, da mora biti tudi izplačilni (ne le </a:t>
            </a:r>
            <a:r>
              <a:rPr lang="sl-SI" sz="1800" dirty="0" err="1"/>
              <a:t>uvrstitveni</a:t>
            </a:r>
            <a:r>
              <a:rPr lang="sl-SI" sz="1800" dirty="0"/>
              <a:t>) PR na DM DMS višji kot ga je JU imel na DM SMS (vsaj za 1 PR);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sl-SI" sz="18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l-SI" sz="1800" dirty="0"/>
              <a:t>Upoštevaje zgoraj navedeno določi izplačilni in </a:t>
            </a:r>
            <a:r>
              <a:rPr lang="sl-SI" sz="1800" dirty="0" err="1"/>
              <a:t>uvrstitveni</a:t>
            </a:r>
            <a:r>
              <a:rPr lang="sl-SI" sz="1800" dirty="0"/>
              <a:t> PR na DM DMS, pri čemer sta z dnem premestitve pred 1.11.2019 na to DM izplačilni in </a:t>
            </a:r>
            <a:r>
              <a:rPr lang="sl-SI" sz="1800" dirty="0" err="1"/>
              <a:t>uvrstitveni</a:t>
            </a:r>
            <a:r>
              <a:rPr lang="sl-SI" sz="1800" dirty="0"/>
              <a:t> PR lahko enaka zgolj v primeru, da JU ni napredoval s 1.4.2019 ali če se je izhodiščni PR tega DM glede na 7.12.2018 povišal zgolj za 1 PR, saj so v tem primeru JU na tem DM s 1.1.2019 že pridobili enak izplačilni PR kot je njihov </a:t>
            </a:r>
            <a:r>
              <a:rPr lang="sl-SI" sz="1800" dirty="0" err="1"/>
              <a:t>uvrstitveni</a:t>
            </a:r>
            <a:r>
              <a:rPr lang="sl-SI" sz="1800" dirty="0"/>
              <a:t> PR; sicer pa bosta izplačilni in </a:t>
            </a:r>
            <a:r>
              <a:rPr lang="sl-SI" sz="1800" dirty="0" err="1"/>
              <a:t>uvrstitveni</a:t>
            </a:r>
            <a:r>
              <a:rPr lang="sl-SI" sz="1800" dirty="0"/>
              <a:t> PR enaka 1.11.2019 (postopnost) ali 1.12.2019 (napredovanje).    </a:t>
            </a:r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DCCD7FA-25F4-446C-BE9F-66359040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410D5ECB-D694-4AFD-93CF-E492548B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121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24EA6C-1F23-4B89-8309-BF815B7FD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167" y="298581"/>
            <a:ext cx="10098833" cy="401215"/>
          </a:xfrm>
        </p:spPr>
        <p:txBody>
          <a:bodyPr>
            <a:normAutofit fontScale="90000"/>
          </a:bodyPr>
          <a:lstStyle/>
          <a:p>
            <a:pPr algn="just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primer: Premestitev z DM SMS - delo s citostatiki na</a:t>
            </a:r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DM 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DMS – delo s citostatiki</a:t>
            </a:r>
            <a:r>
              <a:rPr lang="sl-S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689C3D9-6725-4835-974D-7D1BFBD8E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1216" y="1063690"/>
            <a:ext cx="11299372" cy="4194110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Tx/>
              <a:buChar char="-"/>
            </a:pPr>
            <a:endParaRPr lang="sl-SI" dirty="0"/>
          </a:p>
          <a:p>
            <a:pPr marL="342900" indent="-342900" algn="just">
              <a:buFontTx/>
              <a:buChar char="-"/>
            </a:pPr>
            <a:r>
              <a:rPr lang="sl-SI" dirty="0"/>
              <a:t>JU trenutno zaseda </a:t>
            </a:r>
            <a:r>
              <a:rPr lang="pt-BR" dirty="0"/>
              <a:t>DM SMS – delo s citostatiki (šifra E035003)</a:t>
            </a:r>
            <a:endParaRPr lang="sl-SI" dirty="0"/>
          </a:p>
          <a:p>
            <a:pPr algn="just"/>
            <a:endParaRPr lang="sl-SI" dirty="0"/>
          </a:p>
          <a:p>
            <a:pPr marL="342900" indent="-342900" algn="just">
              <a:buFontTx/>
              <a:buChar char="-"/>
            </a:pPr>
            <a:r>
              <a:rPr lang="sl-SI" dirty="0"/>
              <a:t>premešča se na DM DMS – delo s citostatiki (šifra E037008)</a:t>
            </a:r>
          </a:p>
          <a:p>
            <a:pPr marL="342900" indent="-342900" algn="just">
              <a:buFontTx/>
              <a:buChar char="-"/>
            </a:pPr>
            <a:endParaRPr lang="sl-SI" dirty="0"/>
          </a:p>
          <a:p>
            <a:pPr marL="342900" indent="-342900" algn="just">
              <a:buFontTx/>
              <a:buChar char="-"/>
            </a:pPr>
            <a:r>
              <a:rPr lang="sl-SI" dirty="0"/>
              <a:t>za delo na DM DMS </a:t>
            </a:r>
            <a:r>
              <a:rPr lang="pt-BR" dirty="0"/>
              <a:t>nima ustrezne izobrazbe, vendar ima več kot 23 let delovne dobe</a:t>
            </a:r>
          </a:p>
          <a:p>
            <a:pPr marL="342900" indent="-342900" algn="just">
              <a:buFontTx/>
              <a:buChar char="-"/>
            </a:pPr>
            <a:endParaRPr lang="pt-BR" dirty="0"/>
          </a:p>
          <a:p>
            <a:pPr algn="just"/>
            <a:br>
              <a:rPr lang="sl-SI" dirty="0"/>
            </a:br>
            <a:br>
              <a:rPr lang="sl-SI" dirty="0"/>
            </a:br>
            <a:endParaRPr lang="sl-SI" dirty="0"/>
          </a:p>
          <a:p>
            <a:pPr algn="just"/>
            <a:endParaRPr lang="sl-SI" dirty="0"/>
          </a:p>
          <a:p>
            <a:pPr algn="just"/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C2144458-E400-4459-B569-B4047D790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7698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D7034B-9974-49DC-A5E2-3A1C5A107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5969"/>
          </a:xfrm>
        </p:spPr>
        <p:txBody>
          <a:bodyPr>
            <a:normAutofit fontScale="90000"/>
          </a:bodyPr>
          <a:lstStyle/>
          <a:p>
            <a:b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>DM SMS – delo s citostatiki (šifra E035003):</a:t>
            </a:r>
            <a:br>
              <a:rPr lang="pt-BR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E290D52-F7B5-42CA-9D4C-C677D698F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094"/>
            <a:ext cx="10515600" cy="53558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l-SI" sz="2200" dirty="0"/>
              <a:t>- razpon plačnih razredov možnih napredovanj: od 26. PR do 36. PR (7.12.2018: 25 do 35 PR); </a:t>
            </a:r>
          </a:p>
          <a:p>
            <a:pPr marL="177800" indent="-177800" algn="just">
              <a:buNone/>
            </a:pPr>
            <a:r>
              <a:rPr lang="sl-SI" sz="2200" dirty="0"/>
              <a:t>- izplačilo po Aneksu h KP (Uradni list RS, št. 80/18): 1. 1. 2019: 26 PR:</a:t>
            </a:r>
          </a:p>
          <a:p>
            <a:pPr marL="0" indent="0">
              <a:buNone/>
            </a:pPr>
            <a:endParaRPr lang="sl-SI" sz="2200" dirty="0"/>
          </a:p>
          <a:p>
            <a:pPr marL="0" indent="0">
              <a:buNone/>
            </a:pPr>
            <a:r>
              <a:rPr lang="sl-SI" sz="2200" dirty="0"/>
              <a:t>1. 4. 2019:         U= 30 PR (26 PR + 4 PR napredovanje pred 1. 4. 2019)</a:t>
            </a:r>
          </a:p>
          <a:p>
            <a:pPr marL="0" indent="0">
              <a:buNone/>
            </a:pPr>
            <a:r>
              <a:rPr lang="sl-SI" sz="2200" dirty="0"/>
              <a:t>                             I= 30 PR  (26 PR + 4 PR napredovanje pred 1. 4. 2019)</a:t>
            </a:r>
          </a:p>
          <a:p>
            <a:pPr marL="0" indent="0">
              <a:buNone/>
            </a:pPr>
            <a:endParaRPr lang="sl-SI" sz="2200" dirty="0"/>
          </a:p>
          <a:p>
            <a:pPr marL="0" indent="0">
              <a:buNone/>
            </a:pPr>
            <a:r>
              <a:rPr lang="sl-SI" sz="2200" dirty="0"/>
              <a:t>1. 11. 2019:       U= 30 PR </a:t>
            </a:r>
          </a:p>
          <a:p>
            <a:pPr marL="0" indent="0">
              <a:buNone/>
            </a:pPr>
            <a:r>
              <a:rPr lang="sl-SI" sz="2200" dirty="0"/>
              <a:t>                             I= 30 PR  </a:t>
            </a:r>
          </a:p>
          <a:p>
            <a:pPr marL="0" indent="0">
              <a:buNone/>
            </a:pPr>
            <a:endParaRPr lang="sl-SI" sz="2200" dirty="0"/>
          </a:p>
          <a:p>
            <a:pPr marL="0" indent="0">
              <a:buNone/>
            </a:pPr>
            <a:r>
              <a:rPr lang="sl-SI" sz="2200" dirty="0"/>
              <a:t>1. 12. 2019:       U= 30 PR </a:t>
            </a:r>
          </a:p>
          <a:p>
            <a:pPr marL="0" indent="0">
              <a:buNone/>
            </a:pPr>
            <a:r>
              <a:rPr lang="sl-SI" sz="2200" dirty="0"/>
              <a:t>                             I= 30 PR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86C6DD9-9F90-4882-A87E-221F4670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E9E6E-4F1E-4543-BF18-9C2DFE1B6DEC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2512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4580</Words>
  <Application>Microsoft Office PowerPoint</Application>
  <PresentationFormat>Širokozaslonsko</PresentationFormat>
  <Paragraphs>338</Paragraphs>
  <Slides>27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Officeova tema</vt:lpstr>
      <vt:lpstr> DOLOČITEV PLAČNEGA RAZREDA OB PREMESTITVI SREDNJIH MEDICINSKIH SESTER NA DELOVNA MESTA DIPLOMIRANIH MEDICINSKIH SESTER - IMPLEMENTACIJA 38. ČLENA ZZDEJ – K </vt:lpstr>
      <vt:lpstr>PRAVNE PODLAGE (določitev plačnega razreda)</vt:lpstr>
      <vt:lpstr>ZSPJS – določitev plačnega razreda</vt:lpstr>
      <vt:lpstr>KAKO DO PRAVILNE DOLOČITVE PR V PRIMERIH PREMESTITVE NA DRUGO DELOVNO MESTO?  (I)</vt:lpstr>
      <vt:lpstr>KAKO DO PRAVILNE DOLOČITVE PR V PRIMERIH PREMESTITVE NA DRUGO DELOVNO MESTO?  (II)</vt:lpstr>
      <vt:lpstr>KAKO DO PRAVILNE DOLOČITVE PR V PRIMERIH PREMESTITVE NA DRUGO DELOVNO MESTO?  (III)</vt:lpstr>
      <vt:lpstr>KAKO DO PRAVILNE DOLOČITVE PR V PRIMERIH PREMESTITVE NA DRUGO DELOVNO MESTO?  (IV)</vt:lpstr>
      <vt:lpstr>1. primer: Premestitev z DM SMS - delo s citostatiki na DM DMS – delo s citostatiki:</vt:lpstr>
      <vt:lpstr>  DM SMS – delo s citostatiki (šifra E035003): </vt:lpstr>
      <vt:lpstr> Premestitev na DM DMS – DELO S CITOSTATIKI (šifra E037008):</vt:lpstr>
      <vt:lpstr>2. primer: Premestitev z DM SMS v intenzivni terapiji III na DM DMS v intenzivni terapiji III:</vt:lpstr>
      <vt:lpstr>  DM SMS v intenzivni terapiji III (šifra E035014):  </vt:lpstr>
      <vt:lpstr>Premestitev s 1. 8. 2019 na DM DMS v intenzivni terapiji III (šifra E037020):</vt:lpstr>
      <vt:lpstr>3. primer: Premestitev z DM SMS v intenzivni negi na DM DMS v intenzivni negi</vt:lpstr>
      <vt:lpstr>DM SMS v intenzivni negi (šifra E035012):</vt:lpstr>
      <vt:lpstr>Premestitev s 1. 8. 2019 na DM DMS v intenzivni negi (šifra E037018):</vt:lpstr>
      <vt:lpstr>    4. primer: Premestitev z DM SMS v intenzivni terapiji I, II na DMS v negovalni enoti:  </vt:lpstr>
      <vt:lpstr>  DM SMS v intenzivni terapiji I, II (šifra E035013):  </vt:lpstr>
      <vt:lpstr>Premestitev s 1. 8. 2018 na DM DMS v negovalni enoti (šifra E037021):</vt:lpstr>
      <vt:lpstr>       5. primer: Premestitev s kombiniranega DM: 20% na DM SMS v intenzivni terapiji III (šifra DM E035014) in 80% na DM DMS v intenzivni terapiji III (šifra DM E037020) na DM DMS v intenzivni terapiji III (šifra DM E037020) v 100% deležu:     - JU trenutno zaseda kombinirano delovno mesto: 20% na DM SMS v intenzivni terapiji III (šifra DM E035014) in 80% na delovnem mestu DMS v intenzivni terapiji III (šifra DM E037020)</vt:lpstr>
      <vt:lpstr>21</vt:lpstr>
      <vt:lpstr>22</vt:lpstr>
      <vt:lpstr>23</vt:lpstr>
      <vt:lpstr>  6. primer: Premestitev s kombiniranega DM: 20% na DM SMS v intenzivni terapiji III (šifra DM E035014) in 80% na DM DMS v intenzivni terapiji III (šifra DM E037020)na DM DMS v intenzivni terapiji III (šifra DM E037020) v 100% deležu:   </vt:lpstr>
      <vt:lpstr>  DM SMS v intenzivni terapiji III (šifra delovnega mesta E035014):  </vt:lpstr>
      <vt:lpstr>  DM DMS v intenzivni terapiji III (šifra DM E037020):  </vt:lpstr>
      <vt:lpstr>Premestitev 1. 8. 2019 na DM DMS v intenzivni terapiji III (šifra DM E037020): možnost 19/2 ZSPJS (+1 PR):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Implementacija 38. člena ZZdej - K</dc:title>
  <dc:creator>Jerneja Pogorevc</dc:creator>
  <cp:lastModifiedBy>Mojca Kustec</cp:lastModifiedBy>
  <cp:revision>81</cp:revision>
  <cp:lastPrinted>2019-08-08T05:58:17Z</cp:lastPrinted>
  <dcterms:created xsi:type="dcterms:W3CDTF">2019-08-05T04:32:25Z</dcterms:created>
  <dcterms:modified xsi:type="dcterms:W3CDTF">2020-10-09T11:46:45Z</dcterms:modified>
</cp:coreProperties>
</file>