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1" r:id="rId2"/>
    <p:sldId id="759" r:id="rId3"/>
    <p:sldId id="754" r:id="rId4"/>
    <p:sldId id="773" r:id="rId5"/>
    <p:sldId id="763" r:id="rId6"/>
    <p:sldId id="304" r:id="rId7"/>
    <p:sldId id="758" r:id="rId8"/>
    <p:sldId id="770" r:id="rId9"/>
    <p:sldId id="771" r:id="rId10"/>
    <p:sldId id="768" r:id="rId11"/>
    <p:sldId id="755" r:id="rId12"/>
    <p:sldId id="756" r:id="rId13"/>
  </p:sldIdLst>
  <p:sldSz cx="9144000" cy="6858000" type="screen4x3"/>
  <p:notesSz cx="6797675" cy="9928225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Štefe" initials="NŠ" lastIdx="1" clrIdx="0">
    <p:extLst>
      <p:ext uri="{19B8F6BF-5375-455C-9EA6-DF929625EA0E}">
        <p15:presenceInfo xmlns:p15="http://schemas.microsoft.com/office/powerpoint/2012/main" userId="S-1-5-21-2782405042-3377266677-136962954-39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FF00"/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7" autoAdjust="0"/>
    <p:restoredTop sz="96257" autoAdjust="0"/>
  </p:normalViewPr>
  <p:slideViewPr>
    <p:cSldViewPr>
      <p:cViewPr varScale="1">
        <p:scale>
          <a:sx n="62" d="100"/>
          <a:sy n="62" d="100"/>
        </p:scale>
        <p:origin x="116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5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6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6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fld id="{E55FA887-F3B2-403F-8ADF-7EA0A014B93E}" type="datetimeFigureOut">
              <a:rPr lang="sl-SI" smtClean="0"/>
              <a:t>10. 02. 2023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53" tIns="46077" rIns="92153" bIns="46077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2153" tIns="46077" rIns="92153" bIns="46077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430093"/>
            <a:ext cx="2945659" cy="498135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3"/>
            <a:ext cx="2945659" cy="498135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r">
              <a:defRPr sz="1200"/>
            </a:lvl1pPr>
          </a:lstStyle>
          <a:p>
            <a:fld id="{CEA7741B-0E39-4546-AA5D-1FBAE0EC82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8129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A7741B-0E39-4546-AA5D-1FBAE0EC8214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6519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A7741B-0E39-4546-AA5D-1FBAE0EC8214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8453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64E08-C514-4D58-82B2-B4C9A00372F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33522-C9C3-48D9-84B0-741C7349031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8DD7C-0A04-4277-A520-6B534C2B499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94B08-F28E-4FBE-B30B-03C1E9D994E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B7DEF-CAAE-441D-AFE2-491DA7DADEB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28235-50EE-461B-91C9-E43A082A422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3B3FC-C2EE-4503-9998-794302C3A55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7522E-93FC-46B2-AAEA-1C9724A2448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D6FD7-66AD-418A-8059-84F4B3E269E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0A433-B990-49B8-B033-174DD0B409A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/>
              <a:t>Kliknite ikono, če želite dodati sliko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A9E67-BF85-46E9-9C18-8E7F7EB4768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E2212FFA-80A3-4BCB-BFA4-5768246C662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8" name="TextBox 7"/>
          <p:cNvSpPr txBox="1"/>
          <p:nvPr/>
        </p:nvSpPr>
        <p:spPr>
          <a:xfrm>
            <a:off x="962025" y="708025"/>
            <a:ext cx="1936750" cy="2127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838"/>
              </a:lnSpc>
              <a:defRPr/>
            </a:pPr>
            <a:r>
              <a:rPr lang="sl-SI" sz="700">
                <a:solidFill>
                  <a:schemeClr val="tx2"/>
                </a:solidFill>
                <a:latin typeface="Republika" pitchFamily="2" charset="-18"/>
                <a:cs typeface="+mn-cs"/>
              </a:rPr>
              <a:t>REPUBLIKA SLOVENIJA</a:t>
            </a:r>
            <a:endParaRPr lang="en-US" sz="700">
              <a:solidFill>
                <a:schemeClr val="tx2"/>
              </a:solidFill>
              <a:latin typeface="Republika" pitchFamily="2" charset="-18"/>
              <a:cs typeface="+mn-cs"/>
            </a:endParaRPr>
          </a:p>
          <a:p>
            <a:pPr>
              <a:lnSpc>
                <a:spcPts val="838"/>
              </a:lnSpc>
              <a:defRPr/>
            </a:pPr>
            <a:r>
              <a:rPr lang="sl-SI" sz="700" b="1">
                <a:solidFill>
                  <a:schemeClr val="tx2"/>
                </a:solidFill>
                <a:latin typeface="Republika" pitchFamily="2" charset="-18"/>
                <a:cs typeface="+mn-cs"/>
              </a:rPr>
              <a:t>MINISTRSTVO ZA JAVNO UPRAVO</a:t>
            </a:r>
            <a:endParaRPr lang="en-US" sz="700" b="1">
              <a:solidFill>
                <a:schemeClr val="tx2"/>
              </a:solidFill>
              <a:latin typeface="Republika" pitchFamily="2" charset="-18"/>
              <a:cs typeface="+mn-cs"/>
            </a:endParaRPr>
          </a:p>
        </p:txBody>
      </p:sp>
      <p:pic>
        <p:nvPicPr>
          <p:cNvPr id="2" name="Picture 8" descr="grb moder za 10 pt.wmf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136C475-8328-4536-A8CB-74D795382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 algn="ctr">
              <a:buNone/>
            </a:pPr>
            <a:r>
              <a:rPr lang="sl-SI" b="1" dirty="0"/>
              <a:t>Izhodišča za prenovo plačnega sistema  javnega sektorja</a:t>
            </a:r>
          </a:p>
          <a:p>
            <a:pPr marL="0" indent="0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sz="2800" b="1" strike="sngStrike" dirty="0">
                <a:solidFill>
                  <a:srgbClr val="FF0000"/>
                </a:solidFill>
              </a:rPr>
              <a:t>ENOTNI PLAČNI SISTEM (2008)</a:t>
            </a:r>
          </a:p>
          <a:p>
            <a:pPr marL="0" indent="0" algn="ctr">
              <a:buNone/>
            </a:pPr>
            <a:endParaRPr lang="sl-SI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sl-SI" sz="2800" b="1" dirty="0">
                <a:solidFill>
                  <a:srgbClr val="3399FF"/>
                </a:solidFill>
              </a:rPr>
              <a:t>SKUPNI TEMELJI SISTEMA PLAČ V JAVNEM SEKTORJU (2023)</a:t>
            </a:r>
          </a:p>
          <a:p>
            <a:pPr marL="0" indent="0" algn="ctr">
              <a:buNone/>
            </a:pPr>
            <a:endParaRPr lang="sl-SI" sz="2800" b="1" dirty="0">
              <a:solidFill>
                <a:srgbClr val="3399FF"/>
              </a:solidFill>
            </a:endParaRPr>
          </a:p>
          <a:p>
            <a:pPr marL="0" indent="0" algn="r">
              <a:buNone/>
            </a:pPr>
            <a:r>
              <a:rPr lang="sl-SI" sz="1800" b="1" dirty="0"/>
              <a:t>Pogajalska komisija, februar 2023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B528FE53-90EE-40F8-9F5E-4D76ABFAE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1</a:t>
            </a:fld>
            <a:endParaRPr lang="sl-SI"/>
          </a:p>
        </p:txBody>
      </p:sp>
      <p:sp>
        <p:nvSpPr>
          <p:cNvPr id="5" name="Puščica: dol 4">
            <a:extLst>
              <a:ext uri="{FF2B5EF4-FFF2-40B4-BE49-F238E27FC236}">
                <a16:creationId xmlns:a16="http://schemas.microsoft.com/office/drawing/2014/main" id="{167210FB-865A-40AC-8031-5B8FD1DBD42B}"/>
              </a:ext>
            </a:extLst>
          </p:cNvPr>
          <p:cNvSpPr/>
          <p:nvPr/>
        </p:nvSpPr>
        <p:spPr>
          <a:xfrm>
            <a:off x="4283968" y="3429000"/>
            <a:ext cx="14401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2066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A976C-A4AB-68C6-9E0E-48F335309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808" y="810358"/>
            <a:ext cx="5184576" cy="36004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POGLAVJA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87BEFE-E000-37D1-CF2D-1FBB2B547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10</a:t>
            </a:fld>
            <a:endParaRPr lang="sl-SI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33AEE4A-1086-6925-B1F8-9685F313F185}"/>
              </a:ext>
            </a:extLst>
          </p:cNvPr>
          <p:cNvSpPr/>
          <p:nvPr/>
        </p:nvSpPr>
        <p:spPr>
          <a:xfrm>
            <a:off x="611560" y="1192503"/>
            <a:ext cx="2736304" cy="14401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FUNKCIONARJI  DIREKTORJI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F4E9637-AF2F-A049-9B6C-5B80943D895B}"/>
              </a:ext>
            </a:extLst>
          </p:cNvPr>
          <p:cNvSpPr/>
          <p:nvPr/>
        </p:nvSpPr>
        <p:spPr>
          <a:xfrm>
            <a:off x="3562710" y="1192503"/>
            <a:ext cx="2592288" cy="144016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JAVNI USLUŽBENCI</a:t>
            </a:r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71630B7-D361-20E5-D908-76E6F811256F}"/>
              </a:ext>
            </a:extLst>
          </p:cNvPr>
          <p:cNvSpPr/>
          <p:nvPr/>
        </p:nvSpPr>
        <p:spPr>
          <a:xfrm>
            <a:off x="6204737" y="1141438"/>
            <a:ext cx="2830525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J</a:t>
            </a:r>
            <a:r>
              <a:rPr lang="sl-SI" dirty="0">
                <a:solidFill>
                  <a:srgbClr val="FF0000"/>
                </a:solidFill>
              </a:rPr>
              <a:t>AVNI </a:t>
            </a:r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sl-SI" dirty="0">
                <a:solidFill>
                  <a:srgbClr val="FF0000"/>
                </a:solidFill>
              </a:rPr>
              <a:t>SLUŽBENCI</a:t>
            </a:r>
            <a:r>
              <a:rPr lang="en-US" dirty="0">
                <a:solidFill>
                  <a:srgbClr val="FF0000"/>
                </a:solidFill>
              </a:rPr>
              <a:t> V JAVNIH ZAVODIH 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22C27F53-EE8C-CA83-2CBD-6E9852F1DA53}"/>
              </a:ext>
            </a:extLst>
          </p:cNvPr>
          <p:cNvSpPr/>
          <p:nvPr/>
        </p:nvSpPr>
        <p:spPr>
          <a:xfrm>
            <a:off x="3445855" y="2787391"/>
            <a:ext cx="2736304" cy="144016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en-US" sz="1400" dirty="0"/>
              <a:t>URADNIKI</a:t>
            </a:r>
            <a:endParaRPr lang="sl-SI" sz="1400" dirty="0"/>
          </a:p>
          <a:p>
            <a:pPr marL="285750" indent="-285750">
              <a:buFontTx/>
              <a:buChar char="-"/>
            </a:pPr>
            <a:r>
              <a:rPr lang="sl-SI" sz="1400" dirty="0"/>
              <a:t>JU V JAVNIH AGENCIJAH,</a:t>
            </a:r>
          </a:p>
          <a:p>
            <a:pPr marL="285750" indent="-285750">
              <a:buFontTx/>
              <a:buChar char="-"/>
            </a:pPr>
            <a:r>
              <a:rPr lang="sl-SI" sz="1400" dirty="0"/>
              <a:t>JU V JAVNIH SKLADIH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S</a:t>
            </a:r>
            <a:r>
              <a:rPr lang="sl-SI" sz="1400" dirty="0"/>
              <a:t>TROKOVNO TEHNIČNI DELAVCI</a:t>
            </a:r>
            <a:r>
              <a:rPr lang="en-US" sz="1400" dirty="0"/>
              <a:t> 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742D80CE-DB58-51B6-BB8E-B2BCB7EEB6B7}"/>
              </a:ext>
            </a:extLst>
          </p:cNvPr>
          <p:cNvSpPr/>
          <p:nvPr/>
        </p:nvSpPr>
        <p:spPr>
          <a:xfrm>
            <a:off x="6177122" y="2808787"/>
            <a:ext cx="285813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Tx/>
              <a:buChar char="-"/>
            </a:pPr>
            <a:r>
              <a:rPr lang="en-US" sz="1600" dirty="0">
                <a:solidFill>
                  <a:srgbClr val="FF0000"/>
                </a:solidFill>
              </a:rPr>
              <a:t>ZDRAVSTVO</a:t>
            </a:r>
            <a:endParaRPr lang="sl-SI" sz="1600" dirty="0">
              <a:solidFill>
                <a:srgbClr val="FF0000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en-US" sz="1600" dirty="0">
                <a:solidFill>
                  <a:srgbClr val="FF0000"/>
                </a:solidFill>
              </a:rPr>
              <a:t>SOC</a:t>
            </a:r>
            <a:r>
              <a:rPr lang="sl-SI" sz="1600" dirty="0">
                <a:solidFill>
                  <a:srgbClr val="FF0000"/>
                </a:solidFill>
              </a:rPr>
              <a:t>IALNO</a:t>
            </a:r>
            <a:r>
              <a:rPr lang="en-US" sz="1600" dirty="0">
                <a:solidFill>
                  <a:srgbClr val="FF0000"/>
                </a:solidFill>
              </a:rPr>
              <a:t> VARSTVO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9D365253-1CC6-E297-D3F4-D5CA84AE242E}"/>
              </a:ext>
            </a:extLst>
          </p:cNvPr>
          <p:cNvSpPr/>
          <p:nvPr/>
        </p:nvSpPr>
        <p:spPr>
          <a:xfrm>
            <a:off x="6177122" y="3768168"/>
            <a:ext cx="2858138" cy="8849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Tx/>
              <a:buChar char="-"/>
            </a:pPr>
            <a:r>
              <a:rPr lang="en-US" sz="1600" dirty="0">
                <a:solidFill>
                  <a:srgbClr val="FF0000"/>
                </a:solidFill>
              </a:rPr>
              <a:t>RAZISKOVALNA. DEJ,</a:t>
            </a:r>
            <a:endParaRPr lang="sl-SI" sz="1600" dirty="0">
              <a:solidFill>
                <a:srgbClr val="FF0000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en-US" sz="1600" dirty="0">
                <a:solidFill>
                  <a:srgbClr val="FF0000"/>
                </a:solidFill>
              </a:rPr>
              <a:t>IZOBRAŽEVANJE,</a:t>
            </a:r>
            <a:endParaRPr lang="sl-SI" sz="1600" dirty="0">
              <a:solidFill>
                <a:srgbClr val="FF0000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en-US" sz="1600" dirty="0">
                <a:solidFill>
                  <a:srgbClr val="FF0000"/>
                </a:solidFill>
              </a:rPr>
              <a:t>KULTURA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11348A6F-AFBF-1AAE-1B9F-673D66018EA7}"/>
              </a:ext>
            </a:extLst>
          </p:cNvPr>
          <p:cNvSpPr/>
          <p:nvPr/>
        </p:nvSpPr>
        <p:spPr>
          <a:xfrm>
            <a:off x="6177122" y="4964444"/>
            <a:ext cx="2858137" cy="8551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Tx/>
              <a:buChar char="-"/>
            </a:pPr>
            <a:r>
              <a:rPr lang="sl-SI" sz="1600" dirty="0">
                <a:solidFill>
                  <a:srgbClr val="FF0000"/>
                </a:solidFill>
              </a:rPr>
              <a:t>DRUGI JAVNI ZAVODI </a:t>
            </a:r>
            <a:r>
              <a:rPr lang="sl-SI" sz="1200" dirty="0">
                <a:solidFill>
                  <a:srgbClr val="FF0000"/>
                </a:solidFill>
              </a:rPr>
              <a:t>(turizem, razvojni center,…) </a:t>
            </a:r>
          </a:p>
        </p:txBody>
      </p:sp>
      <p:sp>
        <p:nvSpPr>
          <p:cNvPr id="16" name="Rounded Rectangle 10">
            <a:extLst>
              <a:ext uri="{FF2B5EF4-FFF2-40B4-BE49-F238E27FC236}">
                <a16:creationId xmlns:a16="http://schemas.microsoft.com/office/drawing/2014/main" id="{3AEBBA82-AEF0-4415-96F7-49FF45A8F6BC}"/>
              </a:ext>
            </a:extLst>
          </p:cNvPr>
          <p:cNvSpPr/>
          <p:nvPr/>
        </p:nvSpPr>
        <p:spPr>
          <a:xfrm>
            <a:off x="3440818" y="4464284"/>
            <a:ext cx="2736304" cy="164839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500" dirty="0"/>
              <a:t>POOBLAŠČENE URADNE OSEBE</a:t>
            </a:r>
          </a:p>
          <a:p>
            <a:pPr marL="285750" indent="-285750">
              <a:buFontTx/>
              <a:buChar char="-"/>
            </a:pPr>
            <a:r>
              <a:rPr lang="sl-SI" sz="1500" dirty="0"/>
              <a:t>policisti,</a:t>
            </a:r>
          </a:p>
          <a:p>
            <a:pPr marL="285750" indent="-285750">
              <a:buFontTx/>
              <a:buChar char="-"/>
            </a:pPr>
            <a:r>
              <a:rPr lang="sl-SI" sz="1500" dirty="0"/>
              <a:t>vojaki,</a:t>
            </a:r>
          </a:p>
          <a:p>
            <a:pPr marL="285750" indent="-285750">
              <a:buFontTx/>
              <a:buChar char="-"/>
            </a:pPr>
            <a:r>
              <a:rPr lang="sl-SI" sz="1500" dirty="0"/>
              <a:t>pravosodni policisti,</a:t>
            </a:r>
          </a:p>
          <a:p>
            <a:pPr marL="285750" indent="-285750">
              <a:buFontTx/>
              <a:buChar char="-"/>
            </a:pPr>
            <a:r>
              <a:rPr lang="sl-SI" sz="1500" dirty="0"/>
              <a:t>gasilci </a:t>
            </a:r>
          </a:p>
          <a:p>
            <a:endParaRPr lang="en-US" sz="1500" dirty="0"/>
          </a:p>
        </p:txBody>
      </p:sp>
      <p:sp>
        <p:nvSpPr>
          <p:cNvPr id="3" name="Pravokotnik 2">
            <a:extLst>
              <a:ext uri="{FF2B5EF4-FFF2-40B4-BE49-F238E27FC236}">
                <a16:creationId xmlns:a16="http://schemas.microsoft.com/office/drawing/2014/main" id="{BA84B3F5-784C-4BDC-8377-BCCA0AF5B307}"/>
              </a:ext>
            </a:extLst>
          </p:cNvPr>
          <p:cNvSpPr/>
          <p:nvPr/>
        </p:nvSpPr>
        <p:spPr>
          <a:xfrm>
            <a:off x="179512" y="2749753"/>
            <a:ext cx="360040" cy="324628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S</a:t>
            </a:r>
          </a:p>
          <a:p>
            <a:pPr algn="ctr"/>
            <a:r>
              <a:rPr lang="sl-SI" dirty="0"/>
              <a:t>T</a:t>
            </a:r>
          </a:p>
          <a:p>
            <a:pPr algn="ctr"/>
            <a:r>
              <a:rPr lang="sl-SI" dirty="0"/>
              <a:t>E</a:t>
            </a:r>
          </a:p>
          <a:p>
            <a:pPr algn="ctr"/>
            <a:r>
              <a:rPr lang="sl-SI" dirty="0"/>
              <a:t>B</a:t>
            </a:r>
          </a:p>
          <a:p>
            <a:pPr algn="ctr"/>
            <a:r>
              <a:rPr lang="sl-SI" dirty="0"/>
              <a:t>R</a:t>
            </a:r>
          </a:p>
          <a:p>
            <a:pPr algn="ctr"/>
            <a:r>
              <a:rPr lang="sl-SI" dirty="0"/>
              <a:t>I</a:t>
            </a:r>
          </a:p>
        </p:txBody>
      </p:sp>
      <p:sp>
        <p:nvSpPr>
          <p:cNvPr id="18" name="Rounded Rectangle 10">
            <a:extLst>
              <a:ext uri="{FF2B5EF4-FFF2-40B4-BE49-F238E27FC236}">
                <a16:creationId xmlns:a16="http://schemas.microsoft.com/office/drawing/2014/main" id="{9383C288-C57A-4A4C-9E02-038241CD9838}"/>
              </a:ext>
            </a:extLst>
          </p:cNvPr>
          <p:cNvSpPr/>
          <p:nvPr/>
        </p:nvSpPr>
        <p:spPr>
          <a:xfrm>
            <a:off x="604966" y="2808787"/>
            <a:ext cx="2701589" cy="144016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l-SI" sz="1400" dirty="0">
                <a:solidFill>
                  <a:srgbClr val="0070C0"/>
                </a:solidFill>
              </a:rPr>
              <a:t>FUNKCIONARJI:</a:t>
            </a:r>
          </a:p>
          <a:p>
            <a:pPr marL="285750" indent="-285750">
              <a:buFontTx/>
              <a:buChar char="-"/>
            </a:pPr>
            <a:r>
              <a:rPr lang="sl-SI" sz="1400" dirty="0">
                <a:solidFill>
                  <a:srgbClr val="0070C0"/>
                </a:solidFill>
              </a:rPr>
              <a:t>vse veje oblasti,</a:t>
            </a:r>
          </a:p>
          <a:p>
            <a:pPr marL="285750" indent="-285750">
              <a:buFontTx/>
              <a:buChar char="-"/>
            </a:pPr>
            <a:r>
              <a:rPr lang="sl-SI" sz="1400" dirty="0">
                <a:solidFill>
                  <a:srgbClr val="0070C0"/>
                </a:solidFill>
              </a:rPr>
              <a:t>drugi državni organi,</a:t>
            </a:r>
          </a:p>
          <a:p>
            <a:pPr marL="285750" indent="-285750">
              <a:buFontTx/>
              <a:buChar char="-"/>
            </a:pPr>
            <a:r>
              <a:rPr lang="sl-SI" sz="1400" dirty="0">
                <a:solidFill>
                  <a:srgbClr val="0070C0"/>
                </a:solidFill>
              </a:rPr>
              <a:t>občine</a:t>
            </a:r>
          </a:p>
          <a:p>
            <a:r>
              <a:rPr lang="sl-SI" sz="1400" dirty="0">
                <a:solidFill>
                  <a:srgbClr val="0070C0"/>
                </a:solidFill>
              </a:rPr>
              <a:t> </a:t>
            </a:r>
          </a:p>
          <a:p>
            <a:r>
              <a:rPr lang="sl-SI" sz="1400" dirty="0">
                <a:solidFill>
                  <a:srgbClr val="0070C0"/>
                </a:solidFill>
              </a:rPr>
              <a:t>DIREKTORJI</a:t>
            </a:r>
          </a:p>
        </p:txBody>
      </p:sp>
      <p:sp>
        <p:nvSpPr>
          <p:cNvPr id="9" name="PoljeZBesedilom 8">
            <a:extLst>
              <a:ext uri="{FF2B5EF4-FFF2-40B4-BE49-F238E27FC236}">
                <a16:creationId xmlns:a16="http://schemas.microsoft.com/office/drawing/2014/main" id="{07FB49C6-79D8-08B5-4B34-3ABA3BFC16E3}"/>
              </a:ext>
            </a:extLst>
          </p:cNvPr>
          <p:cNvSpPr txBox="1"/>
          <p:nvPr/>
        </p:nvSpPr>
        <p:spPr>
          <a:xfrm>
            <a:off x="3779912" y="193256"/>
            <a:ext cx="39981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20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VZPOSTAVITEV PLAČNIH STEBROV</a:t>
            </a:r>
          </a:p>
          <a:p>
            <a:pPr algn="ctr"/>
            <a:r>
              <a:rPr lang="sl-SI" sz="20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(predlog)</a:t>
            </a:r>
            <a:endParaRPr lang="en-GB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193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8A58AA-9D70-4D79-AC41-12087C231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1124744"/>
            <a:ext cx="6552728" cy="792088"/>
          </a:xfrm>
        </p:spPr>
        <p:txBody>
          <a:bodyPr/>
          <a:lstStyle/>
          <a:p>
            <a:r>
              <a:rPr lang="sl-SI" sz="2000" b="1" dirty="0">
                <a:solidFill>
                  <a:srgbClr val="0070C0"/>
                </a:solidFill>
              </a:rPr>
              <a:t>BISTVENE REŠITVE NOVEGA PLAČNEGA SISTEMA</a:t>
            </a:r>
            <a:br>
              <a:rPr lang="sl-SI" sz="2000" b="1" dirty="0">
                <a:solidFill>
                  <a:srgbClr val="0070C0"/>
                </a:solidFill>
              </a:rPr>
            </a:br>
            <a:br>
              <a:rPr lang="sl-SI" sz="2000" b="1" dirty="0">
                <a:solidFill>
                  <a:srgbClr val="0070C0"/>
                </a:solidFill>
              </a:rPr>
            </a:br>
            <a:br>
              <a:rPr lang="sl-SI" sz="2000" b="1" dirty="0">
                <a:solidFill>
                  <a:srgbClr val="0070C0"/>
                </a:solidFill>
              </a:rPr>
            </a:br>
            <a:r>
              <a:rPr lang="sl-SI" sz="2000" b="1" dirty="0">
                <a:solidFill>
                  <a:srgbClr val="FF0000"/>
                </a:solidFill>
              </a:rPr>
              <a:t>POMEN STEBROV </a:t>
            </a:r>
            <a:br>
              <a:rPr lang="sl-SI" sz="2000" b="1" dirty="0">
                <a:solidFill>
                  <a:srgbClr val="0070C0"/>
                </a:solidFill>
              </a:rPr>
            </a:br>
            <a:endParaRPr lang="sl-SI" sz="2000" b="1" dirty="0">
              <a:solidFill>
                <a:srgbClr val="0070C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4210C20-F4E9-4DFF-954D-38B092EEB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2400" b="1" dirty="0">
                <a:solidFill>
                  <a:srgbClr val="FF0000"/>
                </a:solidFill>
                <a:cs typeface="Times New Roman" panose="02020603050405020304" pitchFamily="18" charset="0"/>
              </a:rPr>
              <a:t>Ločeno urejanje specifik, ki veljajo za posamezne dejavnosti.</a:t>
            </a:r>
          </a:p>
          <a:p>
            <a:pPr marL="0" indent="0">
              <a:buNone/>
            </a:pPr>
            <a:endParaRPr lang="sl-SI" sz="2400" dirty="0"/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2400" b="1" dirty="0">
                <a:solidFill>
                  <a:srgbClr val="00B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Načelo enako plačilo za enako delo ostaja, se pa znotraj stebra zagotovi primerljivost, kjer se da primerjati poklice. </a:t>
            </a:r>
            <a:endParaRPr lang="sl-SI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ECF68FA0-07B6-480C-9489-15451EB9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34972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A0C8B-D49D-9960-8327-C9052A657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752" y="548680"/>
            <a:ext cx="6717432" cy="706090"/>
          </a:xfrm>
        </p:spPr>
        <p:txBody>
          <a:bodyPr/>
          <a:lstStyle/>
          <a:p>
            <a:r>
              <a:rPr lang="sl-SI" sz="2800" b="1" dirty="0">
                <a:solidFill>
                  <a:srgbClr val="0070C0"/>
                </a:solidFill>
              </a:rPr>
              <a:t>CILJ: ZAPOSLOVANJE MLADIH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D2230-5AC6-0C1A-D229-99D1D027A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978" y="1124743"/>
            <a:ext cx="8229600" cy="5596731"/>
          </a:xfrm>
        </p:spPr>
        <p:txBody>
          <a:bodyPr/>
          <a:lstStyle/>
          <a:p>
            <a:pPr algn="just">
              <a:lnSpc>
                <a:spcPct val="107000"/>
              </a:lnSpc>
            </a:pPr>
            <a:r>
              <a:rPr lang="sl-SI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prevedba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plačne lestvice </a:t>
            </a:r>
            <a:r>
              <a:rPr lang="sl-SI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zvišuje plače v nižjih plačnih razredih</a:t>
            </a:r>
            <a:r>
              <a:rPr lang="sl-SI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kamor se v sistemu uvrščajo mladi,</a:t>
            </a:r>
          </a:p>
          <a:p>
            <a:pPr marL="0" indent="0" algn="just">
              <a:lnSpc>
                <a:spcPct val="107000"/>
              </a:lnSpc>
              <a:buNone/>
            </a:pPr>
            <a:endParaRPr lang="sl-SI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sl-SI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višja </a:t>
            </a:r>
            <a:r>
              <a:rPr lang="sl-SI" sz="1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plača in hitrejše napredovanje na </a:t>
            </a:r>
            <a:r>
              <a:rPr lang="sl-SI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začetku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manjša rast skozi kariero – </a:t>
            </a:r>
          </a:p>
          <a:p>
            <a:pPr marL="0" indent="0">
              <a:lnSpc>
                <a:spcPct val="107000"/>
              </a:lnSpc>
              <a:buNone/>
            </a:pP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lang="sl-SI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znižuje se pomen </a:t>
            </a:r>
            <a:r>
              <a:rPr lang="sl-SI" sz="18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senioritete</a:t>
            </a:r>
            <a:r>
              <a:rPr lang="sl-SI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07000"/>
              </a:lnSpc>
              <a:buNone/>
            </a:pPr>
            <a:endParaRPr lang="sl-SI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spremembe variabilnega nagrajevanja</a:t>
            </a:r>
            <a:r>
              <a:rPr lang="sl-SI" sz="18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07000"/>
              </a:lnSpc>
              <a:buNone/>
            </a:pPr>
            <a:endParaRPr lang="sl-SI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možnost </a:t>
            </a:r>
            <a:r>
              <a:rPr lang="sl-SI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začasno višje plače za delo na projektu</a:t>
            </a:r>
            <a:r>
              <a:rPr lang="sl-SI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vodenje zahtevnejših delovnih skupin,</a:t>
            </a:r>
          </a:p>
          <a:p>
            <a:pPr marL="0" indent="0">
              <a:lnSpc>
                <a:spcPct val="107000"/>
              </a:lnSpc>
              <a:buNone/>
            </a:pPr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sl-SI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uvedba dodatka za izjemne dosežke 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vrhunski strokovnjak lahko ne glede na dobo v javnem sektorju dobi dodatek,</a:t>
            </a:r>
          </a:p>
          <a:p>
            <a:pPr marL="0" indent="0">
              <a:lnSpc>
                <a:spcPct val="107000"/>
              </a:lnSpc>
              <a:buNone/>
            </a:pPr>
            <a:endParaRPr lang="sl-SI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sl-SI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uvedba dodatka za deficitarnost 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poseben dodatek za deficitarne poklice v javnem sektorju. </a:t>
            </a:r>
          </a:p>
          <a:p>
            <a:endParaRPr lang="sl-SI" sz="2000" b="1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D5E642-7AAA-B9B3-76EB-7C22F37AE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50355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A8A144F-9183-467D-A30A-88E6AD723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808" y="980728"/>
            <a:ext cx="5698976" cy="544108"/>
          </a:xfrm>
        </p:spPr>
        <p:txBody>
          <a:bodyPr/>
          <a:lstStyle/>
          <a:p>
            <a:r>
              <a:rPr lang="sl-SI" sz="2200" b="1" dirty="0">
                <a:solidFill>
                  <a:srgbClr val="0070C0"/>
                </a:solidFill>
              </a:rPr>
              <a:t>VSEBINA PREDSTAVITVE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DADA212-5EE6-4222-837E-448A4E025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282" y="1988840"/>
            <a:ext cx="8229600" cy="2952328"/>
          </a:xfrm>
        </p:spPr>
        <p:txBody>
          <a:bodyPr/>
          <a:lstStyle/>
          <a:p>
            <a:pPr marL="457200" indent="-457200">
              <a:lnSpc>
                <a:spcPct val="200000"/>
              </a:lnSpc>
              <a:buAutoNum type="arabicPeriod"/>
            </a:pPr>
            <a:r>
              <a:rPr lang="sl-SI" sz="2400" dirty="0"/>
              <a:t>Razlogi za spremembe in izzivi plačnega sistema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sl-SI" sz="2400" dirty="0"/>
              <a:t>Ključni cilji prenove plačnega sistema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sl-SI" sz="2400" dirty="0"/>
              <a:t>Bistvene rešitve novega plačnega sistema</a:t>
            </a:r>
          </a:p>
          <a:p>
            <a:pPr marL="0" indent="0">
              <a:lnSpc>
                <a:spcPct val="200000"/>
              </a:lnSpc>
              <a:buNone/>
            </a:pPr>
            <a:endParaRPr lang="sl-SI" sz="2400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D5785835-D056-401E-B7B5-7DE88301A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15054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9C998F-D570-4C66-A3DF-7FC445FE1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776" y="1124744"/>
            <a:ext cx="5698976" cy="792088"/>
          </a:xfrm>
        </p:spPr>
        <p:txBody>
          <a:bodyPr/>
          <a:lstStyle/>
          <a:p>
            <a:r>
              <a:rPr lang="sl-SI" sz="3200" b="1" dirty="0">
                <a:solidFill>
                  <a:srgbClr val="0070C0"/>
                </a:solidFill>
              </a:rPr>
              <a:t>RAZLOGI ZA SPREMEMBE </a:t>
            </a:r>
            <a:br>
              <a:rPr lang="sl-SI" sz="2200" b="1" dirty="0">
                <a:solidFill>
                  <a:srgbClr val="FF0000"/>
                </a:solidFill>
              </a:rPr>
            </a:br>
            <a:endParaRPr lang="sl-SI" sz="2200" b="1" dirty="0">
              <a:solidFill>
                <a:srgbClr val="FF000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A2F63AF-9AC3-44F1-B1A7-63D06DEF1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176464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l-SI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TRANSPARENTNOST PLAČNEGA SISTEMA</a:t>
            </a:r>
          </a:p>
          <a:p>
            <a:pPr marL="0" indent="0">
              <a:lnSpc>
                <a:spcPct val="150000"/>
              </a:lnSpc>
              <a:buNone/>
            </a:pPr>
            <a:endParaRPr lang="sl-SI" sz="2400" b="1" dirty="0">
              <a:solidFill>
                <a:srgbClr val="00B05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l-SI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NEZADOVOLJSTVO ZARADI URAVNILOVKE</a:t>
            </a:r>
          </a:p>
          <a:p>
            <a:pPr marL="0" indent="0">
              <a:lnSpc>
                <a:spcPct val="150000"/>
              </a:lnSpc>
              <a:buNone/>
            </a:pPr>
            <a:endParaRPr lang="sl-SI" sz="2400" b="1" dirty="0">
              <a:solidFill>
                <a:srgbClr val="00B05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sl-SI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NEPRIVLAČEN DELODAJALEC ZA </a:t>
            </a:r>
            <a:r>
              <a:rPr lang="sl-SI" sz="24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MLADE STROKOVNJAKE</a:t>
            </a:r>
            <a:endParaRPr lang="sl-SI" sz="18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sl-SI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sl-SI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3B8FCF3-94F7-487B-86CA-5B2CF06A3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99271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136C475-8328-4536-A8CB-74D795382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12755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RAST </a:t>
            </a: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MASE PLAČ: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latin typeface="Arial" panose="020B0604020202020204" pitchFamily="34" charset="0"/>
                <a:ea typeface="Times New Roman" panose="02020603050405020304" pitchFamily="18" charset="0"/>
              </a:rPr>
              <a:t>poviševanje števila zaposlenih;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b="1" dirty="0">
                <a:latin typeface="Arial" panose="020B0604020202020204" pitchFamily="34" charset="0"/>
                <a:ea typeface="Times New Roman" panose="02020603050405020304" pitchFamily="18" charset="0"/>
              </a:rPr>
              <a:t>avtomatizmi</a:t>
            </a:r>
            <a:r>
              <a:rPr lang="sl-SI" sz="1400" dirty="0">
                <a:latin typeface="Arial" panose="020B0604020202020204" pitchFamily="34" charset="0"/>
                <a:ea typeface="Times New Roman" panose="02020603050405020304" pitchFamily="18" charset="0"/>
              </a:rPr>
              <a:t> pri napredovanjih;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b="1" dirty="0">
                <a:latin typeface="Arial" panose="020B0604020202020204" pitchFamily="34" charset="0"/>
                <a:ea typeface="Times New Roman" panose="02020603050405020304" pitchFamily="18" charset="0"/>
              </a:rPr>
              <a:t>sklepanje parcialnih dogovorov </a:t>
            </a:r>
            <a:r>
              <a:rPr lang="sl-SI" sz="1400" dirty="0">
                <a:latin typeface="Arial" panose="020B0604020202020204" pitchFamily="34" charset="0"/>
                <a:ea typeface="Times New Roman" panose="02020603050405020304" pitchFamily="18" charset="0"/>
              </a:rPr>
              <a:t>o poviševanju plač s posameznimi poklicnimi skupinami;</a:t>
            </a:r>
            <a:endParaRPr lang="sl-SI" sz="1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OBVODI ENOTNEGA PLAČNEGA SISTEMA: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latin typeface="Arial" panose="020B0604020202020204" pitchFamily="34" charset="0"/>
                <a:ea typeface="Times New Roman" panose="02020603050405020304" pitchFamily="18" charset="0"/>
              </a:rPr>
              <a:t>sklepanje parcialnih dogovorov s posameznimi poklicnimi skupinami v mandatih preteklih vlad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b="1" dirty="0">
                <a:latin typeface="Arial" panose="020B0604020202020204" pitchFamily="34" charset="0"/>
                <a:ea typeface="Times New Roman" panose="02020603050405020304" pitchFamily="18" charset="0"/>
              </a:rPr>
              <a:t>vnašanje plačnih določb v področno zakonodajo </a:t>
            </a:r>
            <a:r>
              <a:rPr lang="sl-SI" sz="1400" dirty="0">
                <a:latin typeface="Arial" panose="020B0604020202020204" pitchFamily="34" charset="0"/>
                <a:ea typeface="Times New Roman" panose="02020603050405020304" pitchFamily="18" charset="0"/>
              </a:rPr>
              <a:t>(torej zunaj plačnega sistema javnega sektorja)</a:t>
            </a:r>
            <a:endParaRPr lang="sl-SI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</a:rPr>
              <a:t>URAVNILOVKA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latin typeface="Arial" panose="020B0604020202020204" pitchFamily="34" charset="0"/>
              </a:rPr>
              <a:t>vedno več plačnih razredov pod minimalno plačo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latin typeface="Arial" panose="020B0604020202020204" pitchFamily="34" charset="0"/>
              </a:rPr>
              <a:t>razmerje je prešlo iz 1:10,5 (leta 2008) na 1: 4,7 (leta 2023) </a:t>
            </a:r>
            <a:endParaRPr lang="sl-SI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</a:rPr>
              <a:t>PORUŠENA PLAČNA RAZMERJA V PRIMERJAVI Z LETOM 2008 ZARADI NEUSKLAJEVANJA PLAČ </a:t>
            </a:r>
            <a:r>
              <a:rPr lang="sl-SI" sz="1400" dirty="0">
                <a:latin typeface="Arial" panose="020B0604020202020204" pitchFamily="34" charset="0"/>
              </a:rPr>
              <a:t>(inflacija, minimalna plača, parcialni dogovori posameznih plačnih skupin)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</a:rPr>
              <a:t>NAGRAJEVANJE SENIORITETE – POMANJKANJE MLADIH</a:t>
            </a:r>
          </a:p>
          <a:p>
            <a:pPr marL="0" indent="0" algn="ctr">
              <a:buNone/>
            </a:pPr>
            <a:endParaRPr lang="sl-SI" sz="1800" b="1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B528FE53-90EE-40F8-9F5E-4D76ABFAE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4</a:t>
            </a:fld>
            <a:endParaRPr lang="sl-SI"/>
          </a:p>
        </p:txBody>
      </p:sp>
      <p:sp>
        <p:nvSpPr>
          <p:cNvPr id="5" name="Puščica: dol 4">
            <a:extLst>
              <a:ext uri="{FF2B5EF4-FFF2-40B4-BE49-F238E27FC236}">
                <a16:creationId xmlns:a16="http://schemas.microsoft.com/office/drawing/2014/main" id="{167210FB-865A-40AC-8031-5B8FD1DBD42B}"/>
              </a:ext>
            </a:extLst>
          </p:cNvPr>
          <p:cNvSpPr/>
          <p:nvPr/>
        </p:nvSpPr>
        <p:spPr>
          <a:xfrm>
            <a:off x="4283968" y="3429000"/>
            <a:ext cx="14401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16879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EA0294-D777-4DFF-AB27-6CFB65A2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44" y="627870"/>
            <a:ext cx="6635080" cy="476250"/>
          </a:xfrm>
        </p:spPr>
        <p:txBody>
          <a:bodyPr/>
          <a:lstStyle/>
          <a:p>
            <a: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SPREMINJANJE STAROSTNE STRUKTURE JAVNI SEKTOR</a:t>
            </a:r>
            <a:endParaRPr lang="sl-SI" sz="1200" b="1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E218E04-9CC7-4F89-9C38-CD4650D6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5</a:t>
            </a:fld>
            <a:endParaRPr lang="sl-SI"/>
          </a:p>
        </p:txBody>
      </p:sp>
      <p:sp>
        <p:nvSpPr>
          <p:cNvPr id="9" name="Naslov 1">
            <a:extLst>
              <a:ext uri="{FF2B5EF4-FFF2-40B4-BE49-F238E27FC236}">
                <a16:creationId xmlns:a16="http://schemas.microsoft.com/office/drawing/2014/main" id="{7BD54CB1-1DD6-4AD9-BF38-C1F87A0287B6}"/>
              </a:ext>
            </a:extLst>
          </p:cNvPr>
          <p:cNvSpPr txBox="1">
            <a:spLocks/>
          </p:cNvSpPr>
          <p:nvPr/>
        </p:nvSpPr>
        <p:spPr>
          <a:xfrm>
            <a:off x="755576" y="5517232"/>
            <a:ext cx="7488832" cy="10081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sl-SI" sz="1800" b="1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CELOTEN PRIRAST ŠTEVILA ZAPOSLENIH (21.356) </a:t>
            </a:r>
          </a:p>
          <a:p>
            <a:r>
              <a:rPr lang="sl-SI" sz="1800" b="1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SE NE POZNA PRI ŠTEVILU MLADIH</a:t>
            </a:r>
          </a:p>
          <a:p>
            <a:r>
              <a:rPr lang="sl-SI" sz="1800" b="1" dirty="0">
                <a:solidFill>
                  <a:srgbClr val="FF0000"/>
                </a:solidFill>
                <a:latin typeface="Arial" charset="0"/>
                <a:ea typeface="+mn-ea"/>
                <a:cs typeface="Arial" charset="0"/>
              </a:rPr>
              <a:t>NAČELO SENIORITETE V JAVNEM SEKTORJU</a:t>
            </a:r>
            <a:r>
              <a:rPr lang="sl-SI" sz="1800" b="1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 </a:t>
            </a:r>
            <a:endParaRPr lang="sl-SI" sz="1200" b="1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B91D197C-EC7D-4A2C-9BB8-B386AA8A0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122" y="1002251"/>
            <a:ext cx="7217756" cy="4479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472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3E499D7-B2BE-4A26-9571-47365691F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760" y="653542"/>
            <a:ext cx="6120680" cy="576064"/>
          </a:xfrm>
        </p:spPr>
        <p:txBody>
          <a:bodyPr/>
          <a:lstStyle/>
          <a:p>
            <a:pPr marL="400050" lvl="1" eaLnBrk="1" hangingPunct="1">
              <a:lnSpc>
                <a:spcPct val="150000"/>
              </a:lnSpc>
              <a:spcBef>
                <a:spcPct val="20000"/>
              </a:spcBef>
            </a:pPr>
            <a:r>
              <a:rPr lang="sl-SI" sz="22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IZZIVI PLAČNEGA SISTEMA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E9E92C9-3FBD-428A-89CE-7E9D4C460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830" y="1772816"/>
            <a:ext cx="8229600" cy="4752528"/>
          </a:xfrm>
        </p:spPr>
        <p:txBody>
          <a:bodyPr/>
          <a:lstStyle/>
          <a:p>
            <a:pPr marL="400050" lvl="1" indent="0" algn="just" eaLnBrk="1" hangingPunct="1">
              <a:lnSpc>
                <a:spcPct val="80000"/>
              </a:lnSpc>
              <a:buNone/>
            </a:pPr>
            <a:r>
              <a:rPr lang="sl-SI" sz="2400" b="1" dirty="0">
                <a:solidFill>
                  <a:srgbClr val="00B050"/>
                </a:solidFill>
              </a:rPr>
              <a:t>Plačni sistem mora biti v funkciji zagotavljanja učinkovitega javnega sektorja, ki zagotavlja kakovostno in dostopno javno storitev.</a:t>
            </a:r>
          </a:p>
          <a:p>
            <a:pPr marL="400050" lvl="1" indent="0" algn="just" eaLnBrk="1" hangingPunct="1">
              <a:lnSpc>
                <a:spcPct val="80000"/>
              </a:lnSpc>
              <a:buNone/>
            </a:pPr>
            <a:endParaRPr lang="sl-SI" sz="2200" b="1" dirty="0">
              <a:solidFill>
                <a:srgbClr val="FF0000"/>
              </a:solidFill>
            </a:endParaRPr>
          </a:p>
          <a:p>
            <a:pPr marL="400050" lvl="1" indent="0" algn="just" eaLnBrk="1" hangingPunct="1">
              <a:lnSpc>
                <a:spcPct val="80000"/>
              </a:lnSpc>
              <a:buNone/>
            </a:pPr>
            <a:r>
              <a:rPr lang="sl-SI" sz="2200" b="1" dirty="0">
                <a:solidFill>
                  <a:srgbClr val="FF0000"/>
                </a:solidFill>
              </a:rPr>
              <a:t>IZZIV VELJAVNEGA SISTEMA:</a:t>
            </a:r>
          </a:p>
          <a:p>
            <a:pPr marL="685800" lvl="1" algn="just" eaLnBrk="1" hangingPunct="1">
              <a:buFontTx/>
              <a:buChar char="-"/>
            </a:pPr>
            <a:r>
              <a:rPr lang="sl-SI" sz="18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vedno večja uravnilovka,</a:t>
            </a:r>
          </a:p>
          <a:p>
            <a:pPr marL="685800" lvl="1" algn="just" eaLnBrk="1" hangingPunct="1">
              <a:buFontTx/>
              <a:buChar char="-"/>
            </a:pPr>
            <a:r>
              <a:rPr lang="sl-SI" sz="18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vedno manjša stimulativnost plač,</a:t>
            </a:r>
          </a:p>
          <a:p>
            <a:pPr marL="685800" lvl="1" algn="just" eaLnBrk="1" hangingPunct="1">
              <a:buFontTx/>
              <a:buChar char="-"/>
            </a:pPr>
            <a:r>
              <a:rPr lang="sl-SI" sz="18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vedno večje nezadovoljstvo zaposlenih,</a:t>
            </a:r>
          </a:p>
          <a:p>
            <a:pPr marL="685800" lvl="1" algn="just" eaLnBrk="1" hangingPunct="1">
              <a:buFontTx/>
              <a:buChar char="-"/>
            </a:pPr>
            <a:r>
              <a:rPr lang="sl-SI" sz="18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problemi pri pridobivanju kadrov (zlasti mladih) z najbolj iskanimi kompetencami na trgu.</a:t>
            </a:r>
          </a:p>
          <a:p>
            <a:pPr marL="400050" lvl="1" indent="0" algn="ctr" eaLnBrk="1" hangingPunct="1">
              <a:lnSpc>
                <a:spcPct val="80000"/>
              </a:lnSpc>
              <a:buNone/>
            </a:pPr>
            <a:endParaRPr lang="sl-SI" sz="1800" b="1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80000"/>
              </a:lnSpc>
              <a:buNone/>
            </a:pPr>
            <a:r>
              <a:rPr lang="sl-SI" sz="20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Navedeno vpliva na dostopnost javnih storitev.</a:t>
            </a:r>
          </a:p>
          <a:p>
            <a:pPr marL="400050" lvl="1" indent="0" algn="ctr" eaLnBrk="1" hangingPunct="1">
              <a:lnSpc>
                <a:spcPct val="80000"/>
              </a:lnSpc>
              <a:buNone/>
            </a:pPr>
            <a:endParaRPr lang="sl-SI" sz="1800" b="1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lvl="1" indent="0" algn="just" eaLnBrk="1" hangingPunct="1">
              <a:lnSpc>
                <a:spcPct val="80000"/>
              </a:lnSpc>
              <a:buNone/>
            </a:pPr>
            <a:endParaRPr lang="sl-SI" sz="1800" dirty="0"/>
          </a:p>
          <a:p>
            <a:pPr marL="400050" lvl="1" indent="0" algn="just" eaLnBrk="1" hangingPunct="1">
              <a:lnSpc>
                <a:spcPct val="80000"/>
              </a:lnSpc>
              <a:buNone/>
            </a:pPr>
            <a:endParaRPr lang="sl-SI" sz="1800" dirty="0"/>
          </a:p>
          <a:p>
            <a:pPr marL="400050" lvl="1" indent="0" algn="ctr" eaLnBrk="1" hangingPunct="1">
              <a:lnSpc>
                <a:spcPct val="80000"/>
              </a:lnSpc>
              <a:buNone/>
            </a:pPr>
            <a:endParaRPr lang="sl-SI" sz="1800" dirty="0">
              <a:ea typeface="+mn-ea"/>
              <a:cs typeface="Arial" charset="0"/>
            </a:endParaRP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69454F4F-7A7A-4F7A-9396-9DC5EAAE9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9883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987CE-307B-83BA-49D2-BF3584090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1880" y="548680"/>
            <a:ext cx="4680520" cy="576064"/>
          </a:xfrm>
        </p:spPr>
        <p:txBody>
          <a:bodyPr/>
          <a:lstStyle/>
          <a:p>
            <a:pPr marL="0" indent="0" algn="ctr">
              <a:buNone/>
            </a:pPr>
            <a:r>
              <a:rPr lang="sl-SI" sz="2400" b="1" dirty="0">
                <a:solidFill>
                  <a:srgbClr val="0070C0"/>
                </a:solidFill>
              </a:rPr>
              <a:t>CILJI PLAČNEGA SISTEMA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6F316-2347-52DB-3EA8-D6AD3E65A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96731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sl-SI" sz="2400" b="1" dirty="0">
                <a:solidFill>
                  <a:srgbClr val="00B05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1. zagotoviti ustrezno in stimulativno plačilo za delo,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l-SI" sz="2400" b="1" dirty="0">
                <a:solidFill>
                  <a:srgbClr val="00B05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2. povečanje učinkovitosti posameznega dela JS,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l-SI" sz="2400" b="1" dirty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3. zagotoviti kakovostno in dostopno javno storitev.</a:t>
            </a:r>
            <a:endParaRPr lang="en-US" sz="2400" b="1" dirty="0">
              <a:solidFill>
                <a:srgbClr val="00B050"/>
              </a:solidFill>
              <a:latin typeface="+mj-lt"/>
            </a:endParaRPr>
          </a:p>
          <a:p>
            <a:pPr marL="0" indent="0" algn="just">
              <a:buNone/>
            </a:pPr>
            <a:endParaRPr lang="sl-SI" sz="2400" b="1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l-SI" sz="24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Samo</a:t>
            </a:r>
            <a:r>
              <a:rPr lang="sl-SI" sz="24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prenova plačnega sistema ne bo dovolj!</a:t>
            </a:r>
          </a:p>
          <a:p>
            <a:pPr marL="0" indent="0" algn="ctr">
              <a:buNone/>
            </a:pPr>
            <a:endParaRPr lang="sl-SI" sz="18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algn="just">
              <a:buFont typeface="Courier New" panose="02070309020205020404" pitchFamily="49" charset="0"/>
              <a:buChar char="o"/>
            </a:pPr>
            <a:r>
              <a:rPr lang="sl-SI" sz="1800" b="1" dirty="0">
                <a:cs typeface="Times New Roman" panose="02020603050405020304" pitchFamily="18" charset="0"/>
              </a:rPr>
              <a:t>upoštevati druge pravice javnih uslužbencev in ustrezno prenoviti kriterije zanje (letni dopust, dodatek za stalnost, poklicno zavarovanje – ODPZ),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sl-SI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vsak resor bo na svojem področju moral sprejeti tako normativne kot organizacijske ukrepe,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sl-SI" sz="1800" b="1" dirty="0">
                <a:ea typeface="Calibri" panose="020F0502020204030204" pitchFamily="34" charset="0"/>
                <a:cs typeface="Times New Roman" panose="02020603050405020304" pitchFamily="18" charset="0"/>
              </a:rPr>
              <a:t>predvideti je treba, da se bodo potrebe po kadrih v nekaterih delih javnega sektorja povečevale.</a:t>
            </a:r>
            <a:endParaRPr lang="sl-SI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l-SI" sz="22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l-SI" sz="22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18D446-E92A-D473-6A42-E88457EEE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24392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B3784D7-63F4-45F1-9396-A8EABB3A1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752" y="640581"/>
            <a:ext cx="6491064" cy="576064"/>
          </a:xfrm>
        </p:spPr>
        <p:txBody>
          <a:bodyPr/>
          <a:lstStyle/>
          <a:p>
            <a:r>
              <a:rPr lang="sl-SI" sz="2000" b="1" dirty="0">
                <a:solidFill>
                  <a:srgbClr val="0070C0"/>
                </a:solidFill>
              </a:rPr>
              <a:t>BISTVENE REŠITVE NOVEGA PLAČNEGA SISTEMA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8A15B05-4E7F-4299-8B6D-17D438205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5"/>
            <a:ext cx="8229600" cy="5668739"/>
          </a:xfrm>
        </p:spPr>
        <p:txBody>
          <a:bodyPr/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NOVA PLAČNA LESTVICA - PREVEDBA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sl-SI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namen je odprava plačnih razredov, uvrščenih pod minimalno plačo,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sl-SI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lestvica vsebuje 67 plačnih razredov v razmerju 1:7.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 VZPOSTAVITEV PLAČNIH STEBROV</a:t>
            </a:r>
          </a:p>
          <a:p>
            <a:pPr lvl="1" algn="just">
              <a:lnSpc>
                <a:spcPct val="150000"/>
              </a:lnSpc>
              <a:buFontTx/>
              <a:buChar char="-"/>
            </a:pPr>
            <a:r>
              <a:rPr lang="sl-SI" sz="1600" dirty="0">
                <a:latin typeface="Arial" panose="020B0604020202020204" pitchFamily="34" charset="0"/>
                <a:cs typeface="Arial" panose="020B0604020202020204" pitchFamily="34" charset="0"/>
              </a:rPr>
              <a:t>namen je zagotavljanje primerljivosti plač znotraj stebra,</a:t>
            </a:r>
          </a:p>
          <a:p>
            <a:pPr lvl="1" algn="just">
              <a:lnSpc>
                <a:spcPct val="150000"/>
              </a:lnSpc>
              <a:buFontTx/>
              <a:buChar char="-"/>
            </a:pPr>
            <a:r>
              <a:rPr lang="sl-SI" sz="1600" dirty="0">
                <a:latin typeface="Arial" panose="020B0604020202020204" pitchFamily="34" charset="0"/>
                <a:cs typeface="Arial" panose="020B0604020202020204" pitchFamily="34" charset="0"/>
              </a:rPr>
              <a:t>upoštevanje specifik posameznih dejavnosti,</a:t>
            </a:r>
          </a:p>
          <a:p>
            <a:pPr lvl="1" algn="just">
              <a:lnSpc>
                <a:spcPct val="150000"/>
              </a:lnSpc>
              <a:buFontTx/>
              <a:buChar char="-"/>
            </a:pPr>
            <a:r>
              <a:rPr lang="sl-SI" sz="1600" dirty="0">
                <a:latin typeface="Arial" panose="020B0604020202020204" pitchFamily="34" charset="0"/>
                <a:cs typeface="Arial" panose="020B0604020202020204" pitchFamily="34" charset="0"/>
              </a:rPr>
              <a:t>steber bi moral biti odgovoren za maso plač.</a:t>
            </a: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SISTEM NAPREDOVANJA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SISTEM NAGRAJEVANJA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DODATKI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DRUGE SPREMEMBE</a:t>
            </a:r>
          </a:p>
          <a:p>
            <a:pPr marL="0" indent="0" algn="ctr">
              <a:buNone/>
            </a:pPr>
            <a:r>
              <a:rPr lang="sl-SI" sz="1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Prenova plačnega sistema se usklajuje in sprejme kot celota,</a:t>
            </a:r>
          </a:p>
          <a:p>
            <a:pPr marL="0" indent="0" algn="ctr">
              <a:buNone/>
            </a:pPr>
            <a:r>
              <a:rPr lang="sl-SI" sz="1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izvede pa se postopno po posameznih fazah!  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EBF86359-A0F9-416E-AAE4-F27FF3789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46668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04C6AF-36FF-4EB4-A092-C8739FCC7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44" y="1052736"/>
            <a:ext cx="6552728" cy="1080120"/>
          </a:xfrm>
        </p:spPr>
        <p:txBody>
          <a:bodyPr/>
          <a:lstStyle/>
          <a:p>
            <a:r>
              <a:rPr lang="sl-SI" sz="2000" b="1" dirty="0">
                <a:solidFill>
                  <a:srgbClr val="0070C0"/>
                </a:solidFill>
              </a:rPr>
              <a:t>BISTVENE REŠITVE NOVEGA PLAČNEGA SISTEMA</a:t>
            </a:r>
            <a:br>
              <a:rPr lang="sl-SI" sz="2000" b="1" dirty="0">
                <a:solidFill>
                  <a:srgbClr val="0070C0"/>
                </a:solidFill>
              </a:rPr>
            </a:br>
            <a:r>
              <a:rPr lang="sl-SI" sz="2000" b="1" dirty="0">
                <a:solidFill>
                  <a:srgbClr val="FF0000"/>
                </a:solidFill>
              </a:rPr>
              <a:t>NOVA PLAČNA LESTVICA - PREVEDBA </a:t>
            </a:r>
            <a:br>
              <a:rPr lang="sl-SI" sz="2000" b="1" dirty="0">
                <a:solidFill>
                  <a:srgbClr val="FF0000"/>
                </a:solidFill>
              </a:rPr>
            </a:br>
            <a:endParaRPr lang="sl-SI" sz="2000" b="1" dirty="0">
              <a:solidFill>
                <a:srgbClr val="0070C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DB6ACC2-2D2C-4720-BA81-003EF4D89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516610"/>
          </a:xfrm>
        </p:spPr>
        <p:txBody>
          <a:bodyPr/>
          <a:lstStyle/>
          <a:p>
            <a:pPr marL="0" lvl="0" indent="0" algn="ctr">
              <a:buNone/>
            </a:pPr>
            <a:r>
              <a:rPr lang="sl-SI" sz="20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PRIPRAVI SE NOVA PLAČNA LESTVICA. TRENUTNI PREDLOG:</a:t>
            </a:r>
          </a:p>
          <a:p>
            <a:pPr marL="0" lvl="0" indent="0" algn="just">
              <a:buNone/>
            </a:pPr>
            <a:endParaRPr lang="sl-SI" sz="20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l-SI" sz="1600" dirty="0">
                <a:cs typeface="Times New Roman" panose="02020603050405020304" pitchFamily="18" charset="0"/>
              </a:rPr>
              <a:t>osnovne plače se največ povišajo v spodnjem delu,</a:t>
            </a:r>
          </a:p>
          <a:p>
            <a:pPr lvl="1"/>
            <a:r>
              <a:rPr lang="sl-SI" sz="1600" dirty="0">
                <a:cs typeface="Times New Roman" panose="02020603050405020304" pitchFamily="18" charset="0"/>
              </a:rPr>
              <a:t>plače so varovane, ob prevedbi se plača nikomur ne zniža. </a:t>
            </a:r>
            <a:endParaRPr lang="sl-SI" sz="1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spcBef>
                <a:spcPts val="600"/>
              </a:spcBef>
              <a:spcAft>
                <a:spcPts val="0"/>
              </a:spcAft>
              <a:buNone/>
            </a:pPr>
            <a:endParaRPr lang="sl-SI" sz="18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sl-SI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Vrednost plačnih razredov plačne lestvice se usklajuje enkrat letno.</a:t>
            </a:r>
          </a:p>
          <a:p>
            <a:pPr marL="0" indent="0" algn="just">
              <a:buNone/>
            </a:pPr>
            <a:endParaRPr lang="sl-SI" sz="18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l-SI" sz="20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PREVEDBA V NOVE PLAČNE RAZREDE</a:t>
            </a:r>
            <a:endParaRPr lang="sl-SI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sl-SI" sz="1800" b="1" u="sng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sl-SI" sz="1800" b="1" u="sng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Predvidena </a:t>
            </a:r>
            <a:r>
              <a:rPr lang="sl-SI" sz="1800" b="1" u="sng" dirty="0" err="1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časovnica</a:t>
            </a:r>
            <a:r>
              <a:rPr lang="sl-SI" sz="1800" b="1" u="sng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sl-SI" sz="18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lvl="1" indent="0">
              <a:buNone/>
            </a:pPr>
            <a:r>
              <a:rPr lang="sl-SI" sz="18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usklajevanje se začne takoj, </a:t>
            </a:r>
          </a:p>
          <a:p>
            <a:pPr marL="457200" lvl="1" indent="0">
              <a:buNone/>
            </a:pPr>
            <a:r>
              <a:rPr lang="sl-SI" sz="18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uveljavitev predvidoma  do 1. 1. 2024.</a:t>
            </a:r>
          </a:p>
          <a:p>
            <a:pPr marL="457200" lvl="1" indent="0">
              <a:buNone/>
            </a:pPr>
            <a:endParaRPr lang="sl-SI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EFDC715-F36E-443C-AADF-2C29F3D2E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82727766"/>
      </p:ext>
    </p:extLst>
  </p:cSld>
  <p:clrMapOvr>
    <a:masterClrMapping/>
  </p:clrMapOvr>
</p:sld>
</file>

<file path=ppt/theme/theme1.xml><?xml version="1.0" encoding="utf-8"?>
<a:theme xmlns:a="http://schemas.openxmlformats.org/drawingml/2006/main" name="MJU_ppt_Slo">
  <a:themeElements>
    <a:clrScheme name="MJU_ppt_A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JU_ppt_A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JU_ppt_A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MJU_ppt_Slo</Template>
  <TotalTime>8609</TotalTime>
  <Words>744</Words>
  <Application>Microsoft Office PowerPoint</Application>
  <PresentationFormat>Diaprojekcija na zaslonu (4:3)</PresentationFormat>
  <Paragraphs>146</Paragraphs>
  <Slides>12</Slides>
  <Notes>2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8" baseType="lpstr">
      <vt:lpstr>Arial</vt:lpstr>
      <vt:lpstr>Calibri</vt:lpstr>
      <vt:lpstr>Courier New</vt:lpstr>
      <vt:lpstr>Republika</vt:lpstr>
      <vt:lpstr>Wingdings</vt:lpstr>
      <vt:lpstr>MJU_ppt_Slo</vt:lpstr>
      <vt:lpstr>PowerPointova predstavitev</vt:lpstr>
      <vt:lpstr>VSEBINA PREDSTAVITVE</vt:lpstr>
      <vt:lpstr>RAZLOGI ZA SPREMEMBE  </vt:lpstr>
      <vt:lpstr>PowerPointova predstavitev</vt:lpstr>
      <vt:lpstr>SPREMINJANJE STAROSTNE STRUKTURE JAVNI SEKTOR</vt:lpstr>
      <vt:lpstr>IZZIVI PLAČNEGA SISTEMA</vt:lpstr>
      <vt:lpstr>CILJI PLAČNEGA SISTEMA</vt:lpstr>
      <vt:lpstr>BISTVENE REŠITVE NOVEGA PLAČNEGA SISTEMA</vt:lpstr>
      <vt:lpstr>BISTVENE REŠITVE NOVEGA PLAČNEGA SISTEMA NOVA PLAČNA LESTVICA - PREVEDBA  </vt:lpstr>
      <vt:lpstr>POGLAVJA</vt:lpstr>
      <vt:lpstr>BISTVENE REŠITVE NOVEGA PLAČNEGA SISTEMA   POMEN STEBROV  </vt:lpstr>
      <vt:lpstr>CILJ: ZAPOSLOVANJE MLADIH</vt:lpstr>
    </vt:vector>
  </TitlesOfParts>
  <Company>Ministrstvo za javno upravo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Nina Štefe</dc:creator>
  <cp:lastModifiedBy>Andrejka Grlić</cp:lastModifiedBy>
  <cp:revision>422</cp:revision>
  <cp:lastPrinted>2023-02-09T11:47:59Z</cp:lastPrinted>
  <dcterms:created xsi:type="dcterms:W3CDTF">2016-06-02T12:01:46Z</dcterms:created>
  <dcterms:modified xsi:type="dcterms:W3CDTF">2023-02-10T09:05:03Z</dcterms:modified>
</cp:coreProperties>
</file>