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79" r:id="rId3"/>
    <p:sldId id="287" r:id="rId4"/>
    <p:sldId id="280" r:id="rId5"/>
    <p:sldId id="281" r:id="rId6"/>
  </p:sldIdLst>
  <p:sldSz cx="9144000" cy="6858000" type="screen4x3"/>
  <p:notesSz cx="6797675" cy="9926638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Štefe" initials="NŠ" lastIdx="1" clrIdx="0">
    <p:extLst>
      <p:ext uri="{19B8F6BF-5375-455C-9EA6-DF929625EA0E}">
        <p15:presenceInfo xmlns:p15="http://schemas.microsoft.com/office/powerpoint/2012/main" userId="S-1-5-21-2782405042-3377266677-136962954-39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3300"/>
    <a:srgbClr val="3399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199" autoAdjust="0"/>
    <p:restoredTop sz="94698" autoAdjust="0"/>
  </p:normalViewPr>
  <p:slideViewPr>
    <p:cSldViewPr>
      <p:cViewPr varScale="1">
        <p:scale>
          <a:sx n="123" d="100"/>
          <a:sy n="123" d="100"/>
        </p:scale>
        <p:origin x="12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FA887-F3B2-403F-8ADF-7EA0A014B93E}" type="datetimeFigureOut">
              <a:rPr lang="sl-SI" smtClean="0"/>
              <a:t>15. 09. 2020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7741B-0E39-4546-AA5D-1FBAE0EC82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8129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64E08-C514-4D58-82B2-B4C9A00372F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33522-C9C3-48D9-84B0-741C7349031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DD7C-0A04-4277-A520-6B534C2B499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94B08-F28E-4FBE-B30B-03C1E9D994E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B7DEF-CAAE-441D-AFE2-491DA7DADEB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28235-50EE-461B-91C9-E43A082A422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3B3FC-C2EE-4503-9998-794302C3A55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7522E-93FC-46B2-AAEA-1C9724A2448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D6FD7-66AD-418A-8059-84F4B3E269E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0A433-B990-49B8-B033-174DD0B409A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A9E67-BF85-46E9-9C18-8E7F7EB4768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E2212FFA-80A3-4BCB-BFA4-5768246C662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8" name="TextBox 7"/>
          <p:cNvSpPr txBox="1"/>
          <p:nvPr/>
        </p:nvSpPr>
        <p:spPr>
          <a:xfrm>
            <a:off x="962025" y="708025"/>
            <a:ext cx="1936750" cy="2127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838"/>
              </a:lnSpc>
              <a:defRPr/>
            </a:pPr>
            <a:r>
              <a:rPr lang="sl-SI" sz="700">
                <a:solidFill>
                  <a:schemeClr val="tx2"/>
                </a:solidFill>
                <a:latin typeface="Republika" pitchFamily="2" charset="-18"/>
                <a:cs typeface="+mn-cs"/>
              </a:rPr>
              <a:t>REPUBLIKA SLOVENIJA</a:t>
            </a:r>
            <a:endParaRPr lang="en-US" sz="700">
              <a:solidFill>
                <a:schemeClr val="tx2"/>
              </a:solidFill>
              <a:latin typeface="Republika" pitchFamily="2" charset="-18"/>
              <a:cs typeface="+mn-cs"/>
            </a:endParaRPr>
          </a:p>
          <a:p>
            <a:pPr>
              <a:lnSpc>
                <a:spcPts val="838"/>
              </a:lnSpc>
              <a:defRPr/>
            </a:pPr>
            <a:r>
              <a:rPr lang="sl-SI" sz="700" b="1">
                <a:solidFill>
                  <a:schemeClr val="tx2"/>
                </a:solidFill>
                <a:latin typeface="Republika" pitchFamily="2" charset="-18"/>
                <a:cs typeface="+mn-cs"/>
              </a:rPr>
              <a:t>MINISTRSTVO ZA JAVNO UPRAVO</a:t>
            </a:r>
            <a:endParaRPr lang="en-US" sz="700" b="1">
              <a:solidFill>
                <a:schemeClr val="tx2"/>
              </a:solidFill>
              <a:latin typeface="Republika" pitchFamily="2" charset="-18"/>
              <a:cs typeface="+mn-cs"/>
            </a:endParaRPr>
          </a:p>
        </p:txBody>
      </p:sp>
      <p:pic>
        <p:nvPicPr>
          <p:cNvPr id="2" name="Picture 8" descr="grb moder za 10 pt.wmf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si/teme/placni-siste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1052736"/>
            <a:ext cx="7772400" cy="151216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br>
              <a:rPr lang="sl-SI" sz="20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</a:br>
            <a:r>
              <a:rPr lang="sl-SI" sz="20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NAGRAJEVANJE REDNE DELOVNE USPEŠNOSTI V JAVNEM SEKTORJU (RDU)</a:t>
            </a:r>
            <a:br>
              <a:rPr lang="sl-SI" sz="20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0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endParaRPr lang="sl-SI" sz="2400" b="1" kern="1200" dirty="0">
              <a:solidFill>
                <a:srgbClr val="0070C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827088" y="2564903"/>
            <a:ext cx="6841256" cy="403274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sl-SI" sz="1600" b="1" dirty="0"/>
              <a:t>Predstavitev aplikacij za izračun redne delovne uspešnosti</a:t>
            </a:r>
            <a:endParaRPr lang="sl-SI" sz="1600" dirty="0"/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algn="just" eaLnBrk="1" hangingPunct="1">
              <a:lnSpc>
                <a:spcPct val="80000"/>
              </a:lnSpc>
            </a:pPr>
            <a:endParaRPr lang="sl-SI" sz="1600" dirty="0"/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algn="just" eaLnBrk="1" hangingPunct="1">
              <a:lnSpc>
                <a:spcPct val="80000"/>
              </a:lnSpc>
            </a:pPr>
            <a:r>
              <a:rPr lang="sl-SI" sz="1600" dirty="0"/>
              <a:t>Boro Nikić, vodja Oddelka za analitiko in javnost plač</a:t>
            </a:r>
          </a:p>
          <a:p>
            <a:pPr algn="just" eaLnBrk="1" hangingPunct="1">
              <a:lnSpc>
                <a:spcPct val="80000"/>
              </a:lnSpc>
            </a:pPr>
            <a:endParaRPr lang="sl-SI" sz="1600" dirty="0"/>
          </a:p>
          <a:p>
            <a:pPr algn="just" eaLnBrk="1" hangingPunct="1">
              <a:lnSpc>
                <a:spcPct val="80000"/>
              </a:lnSpc>
            </a:pPr>
            <a:endParaRPr lang="sl-SI" sz="1600" dirty="0"/>
          </a:p>
          <a:p>
            <a:pPr algn="just" eaLnBrk="1" hangingPunct="1">
              <a:lnSpc>
                <a:spcPct val="80000"/>
              </a:lnSpc>
            </a:pPr>
            <a:endParaRPr lang="sl-SI" sz="2000" dirty="0"/>
          </a:p>
          <a:p>
            <a:pPr marL="609600" indent="-609600" algn="just" eaLnBrk="1" hangingPunct="1">
              <a:lnSpc>
                <a:spcPct val="80000"/>
              </a:lnSpc>
              <a:buFontTx/>
              <a:buChar char="-"/>
            </a:pPr>
            <a:endParaRPr lang="sl-SI" sz="2000" dirty="0"/>
          </a:p>
          <a:p>
            <a:pPr marL="609600" indent="-609600" eaLnBrk="1" hangingPunct="1">
              <a:lnSpc>
                <a:spcPct val="80000"/>
              </a:lnSpc>
            </a:pPr>
            <a:endParaRPr lang="sl-SI" sz="1600" i="1" dirty="0"/>
          </a:p>
          <a:p>
            <a:pPr marL="609600" indent="-609600" eaLnBrk="1" hangingPunct="1">
              <a:lnSpc>
                <a:spcPct val="80000"/>
              </a:lnSpc>
            </a:pPr>
            <a:r>
              <a:rPr lang="sl-SI" sz="1600" i="1" dirty="0"/>
              <a:t>Ljubljana, </a:t>
            </a:r>
            <a:r>
              <a:rPr lang="sl-SI" sz="1600" i="1"/>
              <a:t>avgust in september </a:t>
            </a:r>
            <a:r>
              <a:rPr lang="sl-SI" sz="1600" i="1" dirty="0"/>
              <a:t>2020</a:t>
            </a:r>
          </a:p>
        </p:txBody>
      </p:sp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F9D97F13-7966-4CF3-9ED4-A204989B2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64E08-C514-4D58-82B2-B4C9A00372FD}" type="slidenum">
              <a:rPr lang="sl-SI" smtClean="0"/>
              <a:pPr>
                <a:defRPr/>
              </a:pPr>
              <a:t>1</a:t>
            </a:fld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19EA88-A847-48A5-95B7-3E01D317A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2000" b="1" dirty="0">
                <a:solidFill>
                  <a:schemeClr val="tx1"/>
                </a:solidFill>
              </a:rPr>
              <a:t>EXCEL VZORCI ZA IZRAČUN RDU</a:t>
            </a:r>
            <a:endParaRPr lang="sl-SI" sz="2400" dirty="0">
              <a:solidFill>
                <a:schemeClr val="tx1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7588F5B-AA50-4CB7-9BF1-4666BAAFF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2000" dirty="0">
              <a:solidFill>
                <a:srgbClr val="000000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sl-SI" sz="1600" dirty="0"/>
              <a:t>Na  spletni strani  </a:t>
            </a:r>
            <a:r>
              <a:rPr lang="sl-SI" sz="1600" dirty="0">
                <a:hlinkClick r:id="rId2"/>
              </a:rPr>
              <a:t>https://www.gov.si/teme/placni-sistem</a:t>
            </a:r>
            <a:r>
              <a:rPr lang="sl-SI" sz="1600" dirty="0"/>
              <a:t> je objavljenih šest vzorcev za izračun redne delovne uspešnosti javnih uslužbencev.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sl-SI" sz="1600" dirty="0"/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Vzorca za izračun mesečne RDU (za do 100 in do 1000 javnih uslužbencev)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Vzorca za izračun trimesečne RDU (za do 100 in do 1000 javnih uslužbencev)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Vzorca za izračun šestmesečne RDU (za do 100 in  do1000 javnih uslužbencev)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sl-SI" sz="1600" dirty="0"/>
              <a:t>Prav tako sta objavljena dokumenta z naslovoma: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sl-SI" sz="1600" dirty="0"/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Obvestilo o osveženih verzijah aplikacij za izračun redne delovne uspešnosti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Navodila za uporabo aplikacije za izračun redne delovne uspešnosti in postopek izračuna redne delovne uspešnosti za javnega uslužbenca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sl-SI" sz="1600" dirty="0"/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20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6708D53-7CE2-4479-97F7-B39A7561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4229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19EA88-A847-48A5-95B7-3E01D317A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2000" b="1" dirty="0">
                <a:solidFill>
                  <a:schemeClr val="tx1"/>
                </a:solidFill>
              </a:rPr>
              <a:t>STRUKTURA EXCELOVIH  VZORCEV</a:t>
            </a:r>
            <a:endParaRPr lang="sl-SI" sz="2400" dirty="0">
              <a:solidFill>
                <a:schemeClr val="tx1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7588F5B-AA50-4CB7-9BF1-4666BAAFF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66530"/>
          </a:xfrm>
        </p:spPr>
        <p:txBody>
          <a:bodyPr/>
          <a:lstStyle/>
          <a:p>
            <a:pPr marL="0" indent="0"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r>
              <a:rPr lang="sl-SI" sz="1600" dirty="0">
                <a:solidFill>
                  <a:srgbClr val="000000"/>
                </a:solidFill>
              </a:rPr>
              <a:t>LIST </a:t>
            </a:r>
            <a:r>
              <a:rPr lang="sl-SI" sz="1600" b="1" i="1" dirty="0">
                <a:solidFill>
                  <a:srgbClr val="000000"/>
                </a:solidFill>
              </a:rPr>
              <a:t>OSNOVNA PLAČA </a:t>
            </a:r>
          </a:p>
          <a:p>
            <a:pPr marL="0" indent="0">
              <a:buNone/>
            </a:pPr>
            <a:r>
              <a:rPr lang="sl-SI" sz="1600" dirty="0">
                <a:solidFill>
                  <a:srgbClr val="000000"/>
                </a:solidFill>
              </a:rPr>
              <a:t>Podatki o osnovni plači javnega uslužbenca iz decembra 2019 ter osnovnih plačah javnega uslužbenca za vsak mesec v letu 2020 (od vključno julija naprej). </a:t>
            </a:r>
            <a:endParaRPr lang="sl-SI" sz="1600" b="1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sl-SI" sz="1600" b="1" i="1" dirty="0">
              <a:solidFill>
                <a:srgbClr val="000000"/>
              </a:solidFill>
            </a:endParaRPr>
          </a:p>
          <a:p>
            <a:r>
              <a:rPr lang="sl-SI" sz="1600" dirty="0">
                <a:solidFill>
                  <a:srgbClr val="000000"/>
                </a:solidFill>
              </a:rPr>
              <a:t>LIST </a:t>
            </a:r>
            <a:r>
              <a:rPr lang="sl-SI" sz="1600" b="1" i="1" dirty="0">
                <a:solidFill>
                  <a:srgbClr val="000000"/>
                </a:solidFill>
              </a:rPr>
              <a:t>OBRAČUNANA OSNOVNA PLAČA </a:t>
            </a:r>
          </a:p>
          <a:p>
            <a:pPr marL="0" indent="0"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sl-SI" sz="1600" dirty="0">
                <a:solidFill>
                  <a:srgbClr val="000000"/>
                </a:solidFill>
              </a:rPr>
              <a:t>Podatki o obračunanih osnovnih plačah javnega uslužbenca za redno delo za vsak mesec v letu 2020 (od vključno julija naprej). </a:t>
            </a:r>
            <a:endParaRPr lang="sl-SI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sl-SI" sz="1600" b="1" i="1" dirty="0">
              <a:solidFill>
                <a:srgbClr val="000000"/>
              </a:solidFill>
            </a:endParaRPr>
          </a:p>
          <a:p>
            <a:r>
              <a:rPr lang="sl-SI" sz="1600" dirty="0">
                <a:solidFill>
                  <a:srgbClr val="000000"/>
                </a:solidFill>
              </a:rPr>
              <a:t>LIST </a:t>
            </a:r>
            <a:r>
              <a:rPr lang="sl-SI" sz="1600" b="1" i="1" dirty="0">
                <a:solidFill>
                  <a:srgbClr val="000000"/>
                </a:solidFill>
              </a:rPr>
              <a:t>OBRAČUNSKIH OBDOBIJ ZA IZPLAČILO RDU 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r>
              <a:rPr lang="sl-SI" sz="1600" dirty="0">
                <a:solidFill>
                  <a:srgbClr val="000000"/>
                </a:solidFill>
              </a:rPr>
              <a:t>Šest listov v primeru mesečne, dva v primeru trimesečnega in en list v primeru šestmesečnega obdobja izplačevanja RDU. Ocene kriterijev in izračun RDU.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sl-SI" sz="1600" b="1" i="1" dirty="0">
              <a:solidFill>
                <a:srgbClr val="000000"/>
              </a:solidFill>
            </a:endParaRPr>
          </a:p>
          <a:p>
            <a:r>
              <a:rPr lang="sl-SI" sz="1600" dirty="0">
                <a:solidFill>
                  <a:srgbClr val="000000"/>
                </a:solidFill>
              </a:rPr>
              <a:t>LIST </a:t>
            </a:r>
            <a:r>
              <a:rPr lang="sl-SI" sz="1600" b="1" i="1" dirty="0">
                <a:solidFill>
                  <a:srgbClr val="000000"/>
                </a:solidFill>
              </a:rPr>
              <a:t>LETNO OBVESTILO</a:t>
            </a:r>
          </a:p>
          <a:p>
            <a:pPr marL="0" indent="0">
              <a:buNone/>
            </a:pPr>
            <a:r>
              <a:rPr lang="sl-SI" sz="1600" dirty="0">
                <a:solidFill>
                  <a:srgbClr val="000000"/>
                </a:solidFill>
              </a:rPr>
              <a:t>Vsebuje informacije izplačil RDU za vsakega javnega  uslužbenca.</a:t>
            </a:r>
          </a:p>
          <a:p>
            <a:pPr algn="just" eaLnBrk="1" hangingPunct="1">
              <a:lnSpc>
                <a:spcPct val="80000"/>
              </a:lnSpc>
            </a:pPr>
            <a:endParaRPr lang="sl-SI" sz="16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sl-SI" sz="16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sl-SI" sz="16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20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6708D53-7CE2-4479-97F7-B39A7561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3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26368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8A9D36-07C1-44DF-9CE0-C837D8DEB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br>
              <a:rPr lang="sl-SI" b="1" dirty="0">
                <a:solidFill>
                  <a:srgbClr val="0070C0"/>
                </a:solidFill>
              </a:rPr>
            </a:br>
            <a:br>
              <a:rPr lang="sl-SI" b="1" dirty="0">
                <a:solidFill>
                  <a:srgbClr val="0070C0"/>
                </a:solidFill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5F15260-CB36-4DEB-8C2C-F4C98D2F5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 algn="ctr">
              <a:buNone/>
            </a:pPr>
            <a:r>
              <a:rPr lang="sl-SI" sz="2000" b="1" dirty="0">
                <a:latin typeface="+mj-lt"/>
                <a:ea typeface="+mj-ea"/>
                <a:cs typeface="+mj-cs"/>
              </a:rPr>
              <a:t>VHODNI PODATKI  ZA IZRAČUN  RDU</a:t>
            </a:r>
          </a:p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algn="just"/>
            <a:endParaRPr lang="sl-SI" sz="1600" dirty="0"/>
          </a:p>
          <a:p>
            <a:pPr algn="just"/>
            <a:r>
              <a:rPr lang="sl-SI" sz="1600" dirty="0"/>
              <a:t>Ime in priimek javnega uslužbenca </a:t>
            </a:r>
          </a:p>
          <a:p>
            <a:pPr algn="just"/>
            <a:endParaRPr lang="sl-SI" sz="1600" dirty="0"/>
          </a:p>
          <a:p>
            <a:pPr algn="just"/>
            <a:r>
              <a:rPr lang="sl-SI" sz="1600" dirty="0"/>
              <a:t>Osnovna plača javnega uslužbenca za december 2019 (namen: določitev najvišjega zneska RDU)</a:t>
            </a:r>
          </a:p>
          <a:p>
            <a:pPr marL="0" indent="0" algn="just">
              <a:buNone/>
            </a:pPr>
            <a:endParaRPr lang="sl-SI" sz="1600" dirty="0"/>
          </a:p>
          <a:p>
            <a:pPr algn="just"/>
            <a:r>
              <a:rPr lang="sl-SI" sz="1600" dirty="0"/>
              <a:t>Osnovna plača javnega uslužbenca za vsak mesec leta 2020 (namen: določitev obsega sredstev za izplačilo RDU)</a:t>
            </a:r>
          </a:p>
          <a:p>
            <a:pPr algn="just"/>
            <a:endParaRPr lang="sl-SI" sz="1600" dirty="0"/>
          </a:p>
          <a:p>
            <a:pPr algn="just"/>
            <a:r>
              <a:rPr lang="sl-SI" sz="1600" dirty="0"/>
              <a:t>Obračunana osnovna plača javnega uslužbenca za vsak mesec leta 2020 (namen: izračun RDU)</a:t>
            </a:r>
          </a:p>
          <a:p>
            <a:pPr algn="just"/>
            <a:endParaRPr lang="sl-SI" sz="1600" dirty="0"/>
          </a:p>
          <a:p>
            <a:pPr algn="just"/>
            <a:r>
              <a:rPr lang="sl-SI" sz="1600" dirty="0"/>
              <a:t>Ocene kriterijev za izplačilo RDU (namen: izračun RDU)</a:t>
            </a:r>
          </a:p>
          <a:p>
            <a:pPr marL="0" indent="0" algn="just">
              <a:buNone/>
            </a:pPr>
            <a:r>
              <a:rPr lang="sl-SI" sz="1600" dirty="0"/>
              <a:t> 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949A8DF8-97EC-4E06-BFD2-3B7B20684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58470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997FC77-052F-4E22-A93F-EDEE591B1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 algn="ctr">
              <a:buNone/>
            </a:pPr>
            <a:r>
              <a:rPr lang="sl-SI" sz="2000" b="1" dirty="0"/>
              <a:t>IZHODNI PODATKI  APLIKACIJE</a:t>
            </a:r>
          </a:p>
          <a:p>
            <a:pPr marL="0" indent="0">
              <a:buNone/>
            </a:pPr>
            <a:endParaRPr lang="sl-SI" sz="2000" dirty="0"/>
          </a:p>
          <a:p>
            <a:endParaRPr lang="sl-SI" sz="1600" dirty="0"/>
          </a:p>
          <a:p>
            <a:r>
              <a:rPr lang="sl-SI" sz="1600" dirty="0"/>
              <a:t>Izračunan znesek za redno delovno uspešnost javnega uslužbenca (za vsako ocenjevalno obdobje)</a:t>
            </a:r>
          </a:p>
          <a:p>
            <a:pPr marL="0" indent="0">
              <a:buNone/>
            </a:pPr>
            <a:endParaRPr lang="sl-SI" sz="1600" dirty="0"/>
          </a:p>
          <a:p>
            <a:r>
              <a:rPr lang="sl-SI" sz="1600" dirty="0"/>
              <a:t>Letno obvestilo o izplačanih zneskih za RDU za javnega uslužbenca 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2A4919B8-4D1F-4A0E-AB96-F3DAB1D4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058760"/>
      </p:ext>
    </p:extLst>
  </p:cSld>
  <p:clrMapOvr>
    <a:masterClrMapping/>
  </p:clrMapOvr>
</p:sld>
</file>

<file path=ppt/theme/theme1.xml><?xml version="1.0" encoding="utf-8"?>
<a:theme xmlns:a="http://schemas.openxmlformats.org/drawingml/2006/main" name="MJU_ppt_Slo">
  <a:themeElements>
    <a:clrScheme name="MJU_ppt_A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JU_ppt_A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JU_ppt_A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MJU_ppt_Slo</Template>
  <TotalTime>5822</TotalTime>
  <Words>364</Words>
  <Application>Microsoft Office PowerPoint</Application>
  <PresentationFormat>Diaprojekcija na zaslonu (4:3)</PresentationFormat>
  <Paragraphs>71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Calibri</vt:lpstr>
      <vt:lpstr>Republika</vt:lpstr>
      <vt:lpstr>MJU_ppt_Slo</vt:lpstr>
      <vt:lpstr> NAGRAJEVANJE REDNE DELOVNE USPEŠNOSTI V JAVNEM SEKTORJU (RDU)     </vt:lpstr>
      <vt:lpstr>   EXCEL VZORCI ZA IZRAČUN RDU</vt:lpstr>
      <vt:lpstr>   STRUKTURA EXCELOVIH  VZORCEV</vt:lpstr>
      <vt:lpstr>  </vt:lpstr>
      <vt:lpstr>PowerPointova predstavitev</vt:lpstr>
    </vt:vector>
  </TitlesOfParts>
  <Company>Ministrstvo za javno upravo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Nina Štefe</dc:creator>
  <cp:lastModifiedBy>Mojca Kustec</cp:lastModifiedBy>
  <cp:revision>264</cp:revision>
  <cp:lastPrinted>2019-05-07T08:07:01Z</cp:lastPrinted>
  <dcterms:created xsi:type="dcterms:W3CDTF">2016-06-02T12:01:46Z</dcterms:created>
  <dcterms:modified xsi:type="dcterms:W3CDTF">2020-09-15T13:28:23Z</dcterms:modified>
</cp:coreProperties>
</file>