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79" r:id="rId3"/>
    <p:sldId id="287" r:id="rId4"/>
    <p:sldId id="280" r:id="rId5"/>
    <p:sldId id="281" r:id="rId6"/>
    <p:sldId id="282" r:id="rId7"/>
    <p:sldId id="284" r:id="rId8"/>
    <p:sldId id="285" r:id="rId9"/>
    <p:sldId id="286" r:id="rId10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33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99" autoAdjust="0"/>
    <p:restoredTop sz="94698" autoAdjust="0"/>
  </p:normalViewPr>
  <p:slideViewPr>
    <p:cSldViewPr>
      <p:cViewPr varScale="1">
        <p:scale>
          <a:sx n="123" d="100"/>
          <a:sy n="123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placni-siste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placni-siste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placni-siste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placni-siste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052736"/>
            <a:ext cx="7772400" cy="151216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NAGRAJEVANJE REDNE DELOVNE USPEŠNOSTI V JAVNEM SEKTORJU (RDU)</a:t>
            </a: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088" y="2564903"/>
            <a:ext cx="6841256" cy="40327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sl-SI" sz="1600" b="1" dirty="0"/>
              <a:t>IZVAJALCI </a:t>
            </a:r>
            <a:r>
              <a:rPr lang="sl-SI" sz="1600" dirty="0"/>
              <a:t>(Ministrstvo za javno upravo, Direktorat za javni sektor, Sektor za plače v javnem sektorju):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mag. Katja Knez, sekretarka,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Boro </a:t>
            </a:r>
            <a:r>
              <a:rPr lang="sl-SI" sz="1600" dirty="0" err="1"/>
              <a:t>Nikič</a:t>
            </a:r>
            <a:r>
              <a:rPr lang="sl-SI" sz="1600" dirty="0"/>
              <a:t>, vodja Oddelka za analitiko in javnost plač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mag. Branko Vidič, vodja Sektorja za plače v javnem sektorju</a:t>
            </a:r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endParaRPr lang="sl-SI" sz="2000" dirty="0"/>
          </a:p>
          <a:p>
            <a:pPr marL="609600" indent="-609600" eaLnBrk="1" hangingPunct="1">
              <a:lnSpc>
                <a:spcPct val="80000"/>
              </a:lnSpc>
            </a:pPr>
            <a:endParaRPr lang="sl-SI" sz="1600" i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sl-SI" sz="1600" i="1" dirty="0"/>
              <a:t>Ljubljana, avgust </a:t>
            </a:r>
            <a:r>
              <a:rPr lang="sl-SI" sz="1600" i="1"/>
              <a:t>in september </a:t>
            </a:r>
            <a:r>
              <a:rPr lang="sl-SI" sz="1600" i="1" dirty="0"/>
              <a:t>2020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UVOD</a:t>
            </a: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ZUPPJS2021 (sprostitev RDU in konec omejitev glede POD s 1.7.2020)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ZSPJS (22. in 22.a člen)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KPJS (27. do 34. člen)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Redna delovna uspešnost, pojasnilo (16.3.2020): </a:t>
            </a:r>
            <a:r>
              <a:rPr lang="sl-SI" sz="1600" dirty="0">
                <a:hlinkClick r:id="rId2"/>
              </a:rPr>
              <a:t>https://www.gov.si/teme/placni-sistem</a:t>
            </a:r>
            <a:endParaRPr lang="sl-SI" sz="1600" dirty="0"/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ZSPJS (I)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l-SI" sz="1600" dirty="0">
                <a:solidFill>
                  <a:srgbClr val="000000"/>
                </a:solidFill>
              </a:rPr>
              <a:t>Obseg sredstev za RDU: od 2 – 5 % letnih sredstev za OP 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l-SI" sz="1600" dirty="0">
                <a:solidFill>
                  <a:srgbClr val="000000"/>
                </a:solidFill>
              </a:rPr>
              <a:t>Plačna skupina B: ločeno oblikovanje obsega sredstev (pojasnilo MJU </a:t>
            </a:r>
            <a:r>
              <a:rPr lang="sl-SI" sz="1600" dirty="0">
                <a:solidFill>
                  <a:srgbClr val="000000"/>
                </a:solidFill>
                <a:hlinkClick r:id="rId2"/>
              </a:rPr>
              <a:t>https://www.gov.si/teme/placni-sistem/</a:t>
            </a:r>
            <a:r>
              <a:rPr lang="sl-SI" sz="1600" dirty="0">
                <a:solidFill>
                  <a:srgbClr val="000000"/>
                </a:solidFill>
              </a:rPr>
              <a:t>)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l-SI" sz="1600" dirty="0">
                <a:solidFill>
                  <a:srgbClr val="000000"/>
                </a:solidFill>
              </a:rPr>
              <a:t>Obseg sredstev se za vsako leto določi s KPJS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36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8A9D36-07C1-44DF-9CE0-C837D8DE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br>
              <a:rPr lang="sl-SI" b="1" dirty="0">
                <a:solidFill>
                  <a:srgbClr val="0070C0"/>
                </a:solidFill>
              </a:rPr>
            </a:br>
            <a:br>
              <a:rPr lang="sl-SI" b="1" dirty="0">
                <a:solidFill>
                  <a:srgbClr val="0070C0"/>
                </a:solidFill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F15260-CB36-4DEB-8C2C-F4C98D2F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b="1" dirty="0">
                <a:latin typeface="+mj-lt"/>
                <a:ea typeface="+mj-ea"/>
                <a:cs typeface="+mj-cs"/>
              </a:rPr>
              <a:t>ZSPJS (II)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Nadpovprečni delovni rezultati (ocena 1)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Obseg sredstev na ravni JU: največ dve mesečni OP glede na </a:t>
            </a:r>
            <a:r>
              <a:rPr lang="sl-SI" sz="1600" u="sng" dirty="0"/>
              <a:t>december preteklega leta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RDU se izplača najmanj 2-krat letno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Merila in kriteriji, dogovorjeni s KPJS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Za PS B (direktorji) višino RDU določi organ, pristojen za imenovanje na podlagi meril pristojnega ministra (pravilniki); pojasnilo MJU z dne 24.7.2020 na naslovu: </a:t>
            </a:r>
            <a:r>
              <a:rPr lang="sl-SI" sz="1600" dirty="0">
                <a:hlinkClick r:id="rId2"/>
              </a:rPr>
              <a:t>https://www.gov.si/teme/placni-sistem/</a:t>
            </a:r>
            <a:endParaRPr lang="sl-SI" sz="1600" dirty="0"/>
          </a:p>
          <a:p>
            <a:pPr marL="0" indent="0" algn="just">
              <a:buNone/>
            </a:pPr>
            <a:r>
              <a:rPr lang="sl-SI" sz="1600" dirty="0"/>
              <a:t>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9A8DF8-97EC-4E06-BFD2-3B7B2068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847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97FC77-052F-4E22-A93F-EDEE59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endParaRPr lang="sl-SI" sz="2000" b="1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sl-SI" sz="2000" b="1" dirty="0">
                <a:latin typeface="+mj-lt"/>
                <a:ea typeface="+mj-ea"/>
                <a:cs typeface="+mj-cs"/>
              </a:rPr>
              <a:t>KPJS (I)</a:t>
            </a:r>
          </a:p>
          <a:p>
            <a:pPr marL="0" indent="0">
              <a:buNone/>
            </a:pPr>
            <a:endParaRPr lang="sl-SI" sz="2000" dirty="0"/>
          </a:p>
          <a:p>
            <a:endParaRPr lang="sl-SI" sz="1600" dirty="0"/>
          </a:p>
          <a:p>
            <a:r>
              <a:rPr lang="sl-SI" sz="1600" u="sng" dirty="0"/>
              <a:t>Obseg sredstev v letu 2020 (za obdobje julij – december)</a:t>
            </a:r>
            <a:r>
              <a:rPr lang="sl-SI" sz="1600" dirty="0"/>
              <a:t>: </a:t>
            </a:r>
            <a:r>
              <a:rPr lang="sl-SI" sz="1600" b="1" dirty="0"/>
              <a:t>a)</a:t>
            </a:r>
            <a:r>
              <a:rPr lang="sl-SI" sz="1600" dirty="0"/>
              <a:t> na ravni PU: 2 % mase OP; </a:t>
            </a:r>
            <a:r>
              <a:rPr lang="sl-SI" sz="1600" b="1" dirty="0"/>
              <a:t>b)</a:t>
            </a:r>
            <a:r>
              <a:rPr lang="sl-SI" sz="1600" dirty="0"/>
              <a:t> na ravni javnega uslužbenca: 1 OP (glede na december 2019) </a:t>
            </a:r>
          </a:p>
          <a:p>
            <a:endParaRPr lang="sl-SI" sz="1600" dirty="0"/>
          </a:p>
          <a:p>
            <a:r>
              <a:rPr lang="sl-SI" sz="1600" dirty="0"/>
              <a:t>Za vsako naslednje leto se obseg sredstev določi najkasneje do 1. septembra (če do dogovora ne pride, potem se upošteva zadnji dogovorjen odstotek)</a:t>
            </a:r>
          </a:p>
          <a:p>
            <a:endParaRPr lang="sl-SI" sz="1600" dirty="0"/>
          </a:p>
          <a:p>
            <a:r>
              <a:rPr lang="sl-SI" sz="1600" dirty="0"/>
              <a:t>Celoten obseg sredstev mora biti izplačan (ne glede na poslovni rezultat uporabnika proračuna)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A4919B8-4D1F-4A0E-AB96-F3DAB1D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05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298"/>
            <a:ext cx="8229600" cy="4281865"/>
          </a:xfrm>
        </p:spPr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algn="just"/>
            <a:r>
              <a:rPr lang="sl-SI" sz="1600" dirty="0"/>
              <a:t>Osnova za obračun RDU je </a:t>
            </a:r>
            <a:r>
              <a:rPr lang="sl-SI" sz="1600" u="sng" dirty="0"/>
              <a:t>čas rednega dela </a:t>
            </a:r>
            <a:r>
              <a:rPr lang="sl-SI" sz="1600" dirty="0"/>
              <a:t>v ocenjevalnem obdobju (za razliko od POD je pri RDU pomembna prisotnost na delu!)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Sklenitev delovnega razmerja JU v tekočem letu: določitev </a:t>
            </a:r>
            <a:r>
              <a:rPr lang="sl-SI" sz="1600" u="sng" dirty="0"/>
              <a:t>sorazmernega dela</a:t>
            </a:r>
            <a:r>
              <a:rPr lang="sl-SI" sz="1600" dirty="0"/>
              <a:t> zneska glede na OP, ki bi jo prejemal decembra preteklega leta 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Ocenjevalno obdobje: </a:t>
            </a:r>
            <a:r>
              <a:rPr lang="sl-SI" sz="1600" u="sng" dirty="0"/>
              <a:t>mesečno,</a:t>
            </a:r>
            <a:r>
              <a:rPr lang="sl-SI" sz="1600" dirty="0"/>
              <a:t> </a:t>
            </a:r>
            <a:r>
              <a:rPr lang="sl-SI" sz="1600" u="sng" dirty="0"/>
              <a:t>trimesečno</a:t>
            </a:r>
            <a:r>
              <a:rPr lang="sl-SI" sz="1600" dirty="0"/>
              <a:t> ali </a:t>
            </a:r>
            <a:r>
              <a:rPr lang="sl-SI" sz="1600" u="sng" dirty="0"/>
              <a:t>dvakrat letno </a:t>
            </a:r>
            <a:r>
              <a:rPr lang="sl-SI" sz="1600" dirty="0"/>
              <a:t>(primerjaj z ocenjevalnim obdobjem pri oceni za namen napredovanja v PR) – v pristojnosti delodajalca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Delitev sredstev RDU: na ravni PU oz. OE (v pristojnosti delodajalca)</a:t>
            </a: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000" b="1" dirty="0">
                <a:solidFill>
                  <a:schemeClr val="tx1"/>
                </a:solidFill>
              </a:rPr>
              <a:t>KPJS (II)</a:t>
            </a:r>
          </a:p>
        </p:txBody>
      </p:sp>
    </p:spTree>
    <p:extLst>
      <p:ext uri="{BB962C8B-B14F-4D97-AF65-F5344CB8AC3E}">
        <p14:creationId xmlns:p14="http://schemas.microsoft.com/office/powerpoint/2010/main" val="399953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298"/>
            <a:ext cx="8229600" cy="4281865"/>
          </a:xfrm>
        </p:spPr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algn="just"/>
            <a:r>
              <a:rPr lang="sl-SI" sz="1600" dirty="0"/>
              <a:t>Postopek ugotavljanja doseganja kriterijev za RDU (ocenjevanje): </a:t>
            </a:r>
            <a:r>
              <a:rPr lang="sl-SI" sz="1600" u="sng" dirty="0"/>
              <a:t>priloga 2 KPJS </a:t>
            </a:r>
            <a:r>
              <a:rPr lang="sl-SI" sz="1600" dirty="0"/>
              <a:t>(obrazci) – vzorčne tabele, objavljene na spletni strani MJU: </a:t>
            </a:r>
            <a:r>
              <a:rPr lang="sl-SI" sz="1600" dirty="0">
                <a:hlinkClick r:id="rId2"/>
              </a:rPr>
              <a:t>https://www.gov.si/teme/placni-sistem</a:t>
            </a:r>
            <a:endParaRPr lang="sl-SI" sz="1600" dirty="0"/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V februarju JU prejme obvestilo za preteklo leto: v koliko ocenjevanjih je bil ocenjen in kolikšno število točk je dosegel pri posameznem ocenjevanju (obvestilo se shrani tudi v personalno mapo)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Vsota točk JU za vsako ocenjevalno obdobje (nadpovprečni delovni rezultati) se objavi znotraj PU oz. OE; najvišje možno število točk v ocenjevalnem obdobju: 5 (5 kriterijev po 1 točka) </a:t>
            </a: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000" b="1" dirty="0">
                <a:solidFill>
                  <a:schemeClr val="tx1"/>
                </a:solidFill>
              </a:rPr>
              <a:t>KPJS (III)</a:t>
            </a:r>
          </a:p>
        </p:txBody>
      </p:sp>
    </p:spTree>
    <p:extLst>
      <p:ext uri="{BB962C8B-B14F-4D97-AF65-F5344CB8AC3E}">
        <p14:creationId xmlns:p14="http://schemas.microsoft.com/office/powerpoint/2010/main" val="73807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76464"/>
          </a:xfrm>
        </p:spPr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algn="just"/>
            <a:r>
              <a:rPr lang="sl-SI" sz="1600" u="sng" dirty="0"/>
              <a:t>Kriteriji:</a:t>
            </a:r>
            <a:r>
              <a:rPr lang="sl-SI" sz="1600" dirty="0"/>
              <a:t> </a:t>
            </a:r>
            <a:r>
              <a:rPr lang="sl-SI" sz="1600" b="1" dirty="0"/>
              <a:t>a)</a:t>
            </a:r>
            <a:r>
              <a:rPr lang="sl-SI" sz="1600" dirty="0"/>
              <a:t> znanje in strokovnost, </a:t>
            </a:r>
            <a:r>
              <a:rPr lang="sl-SI" sz="1600" b="1" dirty="0"/>
              <a:t>b)</a:t>
            </a:r>
            <a:r>
              <a:rPr lang="sl-SI" sz="1600" dirty="0"/>
              <a:t> kakovost in natančnost, </a:t>
            </a:r>
            <a:r>
              <a:rPr lang="sl-SI" sz="1600" b="1" dirty="0"/>
              <a:t>c)</a:t>
            </a:r>
            <a:r>
              <a:rPr lang="sl-SI" sz="1600" dirty="0"/>
              <a:t> odnos do dela in delovnih sredstev, </a:t>
            </a:r>
            <a:r>
              <a:rPr lang="sl-SI" sz="1600" b="1" dirty="0"/>
              <a:t>č)</a:t>
            </a:r>
            <a:r>
              <a:rPr lang="sl-SI" sz="1600" dirty="0"/>
              <a:t> obseg in učinkovitost dela, </a:t>
            </a:r>
            <a:r>
              <a:rPr lang="sl-SI" sz="1600" b="1" dirty="0"/>
              <a:t>d)</a:t>
            </a:r>
            <a:r>
              <a:rPr lang="sl-SI" sz="1600" dirty="0"/>
              <a:t> inovativnost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u="sng" dirty="0"/>
              <a:t>Merila:</a:t>
            </a:r>
            <a:r>
              <a:rPr lang="sl-SI" sz="1600" dirty="0"/>
              <a:t> </a:t>
            </a:r>
            <a:r>
              <a:rPr lang="sl-SI" sz="1600" b="1" dirty="0"/>
              <a:t>a)</a:t>
            </a:r>
            <a:r>
              <a:rPr lang="sl-SI" sz="1600" dirty="0"/>
              <a:t> </a:t>
            </a:r>
            <a:r>
              <a:rPr lang="sl-SI" sz="1600" u="sng" dirty="0"/>
              <a:t>1 točka: nadpovprečen</a:t>
            </a:r>
            <a:r>
              <a:rPr lang="sl-SI" sz="1600" dirty="0"/>
              <a:t>; 0 točk: ni pogojev za izplačilo RDU; </a:t>
            </a:r>
            <a:r>
              <a:rPr lang="sl-SI" sz="1600" b="1" dirty="0"/>
              <a:t>b)</a:t>
            </a:r>
            <a:r>
              <a:rPr lang="sl-SI" sz="1600" dirty="0"/>
              <a:t> vsak kriterij 1 točka: skupaj iz naslova 5 kriterijev: </a:t>
            </a:r>
            <a:r>
              <a:rPr lang="sl-SI" sz="1600" u="sng" dirty="0"/>
              <a:t>največ 5 točk (več točk višje izplačilo RDU; </a:t>
            </a:r>
            <a:r>
              <a:rPr lang="sl-SI" sz="1600" b="1" dirty="0"/>
              <a:t>c)</a:t>
            </a:r>
            <a:r>
              <a:rPr lang="sl-SI" sz="1600" dirty="0"/>
              <a:t> upoštevati maso na ravni PU oz. OE in maso na ravni JU (masa ne sme biti prekoračena) 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u="sng" dirty="0"/>
              <a:t>Varstvo pravic JU</a:t>
            </a:r>
            <a:r>
              <a:rPr lang="sl-SI" sz="1600" dirty="0"/>
              <a:t>: po postopkih in na način, kot je predpisano z delovno pravno zakonodajo (ZDR-1, ZJU za DO in občine, drugi posebni zakoni)</a:t>
            </a: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 dirty="0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000" b="1" dirty="0">
                <a:solidFill>
                  <a:schemeClr val="tx1"/>
                </a:solidFill>
              </a:rPr>
              <a:t>KPJS (IV)</a:t>
            </a:r>
          </a:p>
        </p:txBody>
      </p:sp>
    </p:spTree>
    <p:extLst>
      <p:ext uri="{BB962C8B-B14F-4D97-AF65-F5344CB8AC3E}">
        <p14:creationId xmlns:p14="http://schemas.microsoft.com/office/powerpoint/2010/main" val="389035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967"/>
            <a:ext cx="8229600" cy="469033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Razmejitev med ocenjevanjem DU (napredovanje v PR) in ocenjevanjem RDU</a:t>
            </a:r>
          </a:p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Odprava nesmislov, ki kažejo, da namen ni razlikovanje glede na delovne rezultate, temveč poraba denarja – višje plače  (npr. sredstva je treba v celoti porabiti ne glede na poslovni rezultat in morebitno presojo, da ni nadpovprečnih)</a:t>
            </a:r>
          </a:p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Razmerje med POD in RDU (spremembe KPJS)?</a:t>
            </a:r>
          </a:p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Nagrajevanje direktorjev (spremembe ZSPJS in KPJS)?</a:t>
            </a:r>
          </a:p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Poenostavitve (morda združitev delovnih uspešnosti z upoštevanjem posebnosti glede PBST)?</a:t>
            </a:r>
          </a:p>
          <a:p>
            <a:pPr marL="457200" indent="-457200">
              <a:buFont typeface="+mj-lt"/>
              <a:buAutoNum type="arabicPeriod"/>
            </a:pPr>
            <a:endParaRPr lang="sl-SI" sz="1600" dirty="0"/>
          </a:p>
          <a:p>
            <a:pPr marL="457200" indent="-457200">
              <a:buFont typeface="+mj-lt"/>
              <a:buAutoNum type="arabicPeriod"/>
            </a:pPr>
            <a:r>
              <a:rPr lang="sl-SI" sz="1600" dirty="0"/>
              <a:t>Pri delitvi sredstev na ravni PU: morda se vnaprej dogovoriti za vsako ocenjevalno obdobje, katere OE ali posamezniki naj največ dobijo („</a:t>
            </a:r>
            <a:r>
              <a:rPr lang="sl-SI" sz="1600" dirty="0" err="1"/>
              <a:t>risk</a:t>
            </a:r>
            <a:r>
              <a:rPr lang="sl-SI" sz="1600" dirty="0"/>
              <a:t> </a:t>
            </a:r>
            <a:r>
              <a:rPr lang="sl-SI" sz="1600" dirty="0" err="1"/>
              <a:t>absorption</a:t>
            </a:r>
            <a:r>
              <a:rPr lang="sl-SI" sz="1600" dirty="0"/>
              <a:t> </a:t>
            </a:r>
            <a:r>
              <a:rPr lang="sl-SI" sz="1600" dirty="0" err="1"/>
              <a:t>centres</a:t>
            </a:r>
            <a:r>
              <a:rPr lang="sl-SI" sz="1600" dirty="0"/>
              <a:t>“)?  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r>
              <a:rPr lang="sl-SI" sz="2000" b="1" dirty="0">
                <a:solidFill>
                  <a:schemeClr val="tx1"/>
                </a:solidFill>
              </a:rPr>
              <a:t>NAMESTO SKLEPA</a:t>
            </a:r>
          </a:p>
        </p:txBody>
      </p:sp>
    </p:spTree>
    <p:extLst>
      <p:ext uri="{BB962C8B-B14F-4D97-AF65-F5344CB8AC3E}">
        <p14:creationId xmlns:p14="http://schemas.microsoft.com/office/powerpoint/2010/main" val="1988864422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5769</TotalTime>
  <Words>812</Words>
  <Application>Microsoft Office PowerPoint</Application>
  <PresentationFormat>Diaprojekcija na zaslonu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Republika</vt:lpstr>
      <vt:lpstr>MJU_ppt_Slo</vt:lpstr>
      <vt:lpstr> NAGRAJEVANJE REDNE DELOVNE USPEŠNOSTI V JAVNEM SEKTORJU (RDU)     </vt:lpstr>
      <vt:lpstr>   UVOD</vt:lpstr>
      <vt:lpstr>   ZSPJS (I) </vt:lpstr>
      <vt:lpstr>  </vt:lpstr>
      <vt:lpstr>PowerPointova predstavitev</vt:lpstr>
      <vt:lpstr>   KPJS (II)</vt:lpstr>
      <vt:lpstr>   KPJS (III)</vt:lpstr>
      <vt:lpstr>    KPJS (IV)</vt:lpstr>
      <vt:lpstr>   NAMESTO SKLEPA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256</cp:revision>
  <cp:lastPrinted>2019-05-07T08:07:01Z</cp:lastPrinted>
  <dcterms:created xsi:type="dcterms:W3CDTF">2016-06-02T12:01:46Z</dcterms:created>
  <dcterms:modified xsi:type="dcterms:W3CDTF">2020-09-15T13:28:52Z</dcterms:modified>
</cp:coreProperties>
</file>