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79" r:id="rId3"/>
    <p:sldId id="287" r:id="rId4"/>
    <p:sldId id="280" r:id="rId5"/>
    <p:sldId id="281" r:id="rId6"/>
    <p:sldId id="282" r:id="rId7"/>
    <p:sldId id="284" r:id="rId8"/>
    <p:sldId id="285" r:id="rId9"/>
    <p:sldId id="286" r:id="rId10"/>
  </p:sldIdLst>
  <p:sldSz cx="9144000" cy="6858000" type="screen4x3"/>
  <p:notesSz cx="6797675" cy="992663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Štefe" initials="NŠ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3300"/>
    <a:srgbClr val="3399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199" autoAdjust="0"/>
    <p:restoredTop sz="94698" autoAdjust="0"/>
  </p:normalViewPr>
  <p:slideViewPr>
    <p:cSldViewPr>
      <p:cViewPr varScale="1">
        <p:scale>
          <a:sx n="123" d="100"/>
          <a:sy n="123" d="100"/>
        </p:scale>
        <p:origin x="12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FA887-F3B2-403F-8ADF-7EA0A014B93E}" type="datetimeFigureOut">
              <a:rPr lang="sl-SI" smtClean="0"/>
              <a:t>15. 09. 2020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7741B-0E39-4546-AA5D-1FBAE0EC82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8129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64E08-C514-4D58-82B2-B4C9A00372F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33522-C9C3-48D9-84B0-741C7349031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DD7C-0A04-4277-A520-6B534C2B499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94B08-F28E-4FBE-B30B-03C1E9D994E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B7DEF-CAAE-441D-AFE2-491DA7DADEB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28235-50EE-461B-91C9-E43A082A422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3B3FC-C2EE-4503-9998-794302C3A55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7522E-93FC-46B2-AAEA-1C9724A244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D6FD7-66AD-418A-8059-84F4B3E269E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0A433-B990-49B8-B033-174DD0B409A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A9E67-BF85-46E9-9C18-8E7F7EB476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E2212FFA-80A3-4BCB-BFA4-5768246C662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8" name="TextBox 7"/>
          <p:cNvSpPr txBox="1"/>
          <p:nvPr/>
        </p:nvSpPr>
        <p:spPr>
          <a:xfrm>
            <a:off x="962025" y="708025"/>
            <a:ext cx="1936750" cy="2127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838"/>
              </a:lnSpc>
              <a:defRPr/>
            </a:pPr>
            <a:r>
              <a:rPr lang="sl-SI" sz="700">
                <a:solidFill>
                  <a:schemeClr val="tx2"/>
                </a:solidFill>
                <a:latin typeface="Republika" pitchFamily="2" charset="-18"/>
                <a:cs typeface="+mn-cs"/>
              </a:rPr>
              <a:t>REPUBLIKA SLOVENIJA</a:t>
            </a:r>
            <a:endParaRPr lang="en-US" sz="700">
              <a:solidFill>
                <a:schemeClr val="tx2"/>
              </a:solidFill>
              <a:latin typeface="Republika" pitchFamily="2" charset="-18"/>
              <a:cs typeface="+mn-cs"/>
            </a:endParaRPr>
          </a:p>
          <a:p>
            <a:pPr>
              <a:lnSpc>
                <a:spcPts val="838"/>
              </a:lnSpc>
              <a:defRPr/>
            </a:pPr>
            <a:r>
              <a:rPr lang="sl-SI" sz="700" b="1">
                <a:solidFill>
                  <a:schemeClr val="tx2"/>
                </a:solidFill>
                <a:latin typeface="Republika" pitchFamily="2" charset="-18"/>
                <a:cs typeface="+mn-cs"/>
              </a:rPr>
              <a:t>MINISTRSTVO ZA JAVNO UPRAVO</a:t>
            </a:r>
            <a:endParaRPr lang="en-US" sz="700" b="1">
              <a:solidFill>
                <a:schemeClr val="tx2"/>
              </a:solidFill>
              <a:latin typeface="Republika" pitchFamily="2" charset="-18"/>
              <a:cs typeface="+mn-cs"/>
            </a:endParaRPr>
          </a:p>
        </p:txBody>
      </p:sp>
      <p:pic>
        <p:nvPicPr>
          <p:cNvPr id="2" name="Picture 8" descr="grb moder za 10 pt.wmf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1844824"/>
            <a:ext cx="7772400" cy="129614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br>
              <a:rPr lang="sl-SI" sz="20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r>
              <a:rPr lang="sl-SI" sz="20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NAGRAJEVANJE REDNE DELOVNE USPEŠNOSTI V JAVNEM SEKTORJU (RDU) – KONKRETNI PRIMERI</a:t>
            </a:r>
            <a:br>
              <a:rPr lang="sl-SI" sz="20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0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endParaRPr lang="sl-SI" sz="2400" b="1" kern="1200" dirty="0">
              <a:solidFill>
                <a:srgbClr val="0070C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27088" y="2564903"/>
            <a:ext cx="6841256" cy="266429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lnSpc>
                <a:spcPct val="80000"/>
              </a:lnSpc>
            </a:pPr>
            <a:endParaRPr lang="sl-SI" sz="1600" dirty="0"/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342900" indent="-34290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eaLnBrk="1" hangingPunct="1">
              <a:lnSpc>
                <a:spcPct val="80000"/>
              </a:lnSpc>
            </a:pPr>
            <a:r>
              <a:rPr lang="sl-SI" sz="1600" dirty="0"/>
              <a:t>mag. Katja Knez, sekretarka, </a:t>
            </a:r>
          </a:p>
          <a:p>
            <a:pPr eaLnBrk="1" hangingPunct="1">
              <a:lnSpc>
                <a:spcPct val="80000"/>
              </a:lnSpc>
            </a:pPr>
            <a:r>
              <a:rPr lang="sl-SI" sz="1600" dirty="0"/>
              <a:t>Sektor za plače v javnem sektorju</a:t>
            </a:r>
          </a:p>
          <a:p>
            <a:pPr algn="just" eaLnBrk="1" hangingPunct="1">
              <a:lnSpc>
                <a:spcPct val="80000"/>
              </a:lnSpc>
            </a:pPr>
            <a:endParaRPr lang="sl-SI" sz="1600" dirty="0"/>
          </a:p>
          <a:p>
            <a:pPr algn="just" eaLnBrk="1" hangingPunct="1">
              <a:lnSpc>
                <a:spcPct val="80000"/>
              </a:lnSpc>
            </a:pPr>
            <a:endParaRPr lang="sl-SI" sz="1600" dirty="0"/>
          </a:p>
          <a:p>
            <a:pPr algn="just" eaLnBrk="1" hangingPunct="1">
              <a:lnSpc>
                <a:spcPct val="80000"/>
              </a:lnSpc>
            </a:pPr>
            <a:endParaRPr lang="sl-SI" sz="1600" dirty="0"/>
          </a:p>
          <a:p>
            <a:pPr algn="just" eaLnBrk="1" hangingPunct="1">
              <a:lnSpc>
                <a:spcPct val="80000"/>
              </a:lnSpc>
            </a:pPr>
            <a:endParaRPr lang="sl-SI" sz="1600" dirty="0"/>
          </a:p>
          <a:p>
            <a:pPr algn="just" eaLnBrk="1" hangingPunct="1">
              <a:lnSpc>
                <a:spcPct val="80000"/>
              </a:lnSpc>
            </a:pPr>
            <a:r>
              <a:rPr lang="sl-SI" sz="1600" i="1" dirty="0"/>
              <a:t>Ljubljana, avgust in september 2020</a:t>
            </a:r>
          </a:p>
          <a:p>
            <a:pPr algn="just" eaLnBrk="1" hangingPunct="1">
              <a:lnSpc>
                <a:spcPct val="80000"/>
              </a:lnSpc>
            </a:pPr>
            <a:endParaRPr lang="sl-SI" sz="1600" dirty="0"/>
          </a:p>
          <a:p>
            <a:pPr algn="just" eaLnBrk="1" hangingPunct="1">
              <a:lnSpc>
                <a:spcPct val="80000"/>
              </a:lnSpc>
            </a:pPr>
            <a:endParaRPr lang="sl-SI" sz="1600" dirty="0"/>
          </a:p>
          <a:p>
            <a:pPr algn="just" eaLnBrk="1" hangingPunct="1">
              <a:lnSpc>
                <a:spcPct val="80000"/>
              </a:lnSpc>
            </a:pPr>
            <a:endParaRPr lang="sl-SI" sz="2000" dirty="0"/>
          </a:p>
          <a:p>
            <a:pPr marL="609600" indent="-609600" eaLnBrk="1" hangingPunct="1">
              <a:lnSpc>
                <a:spcPct val="80000"/>
              </a:lnSpc>
            </a:pPr>
            <a:endParaRPr lang="sl-SI" sz="1600" i="1" dirty="0"/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F9D97F13-7966-4CF3-9ED4-A204989B2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64E08-C514-4D58-82B2-B4C9A00372FD}" type="slidenum">
              <a:rPr lang="sl-SI" smtClean="0"/>
              <a:pPr>
                <a:defRPr/>
              </a:pPr>
              <a:t>1</a:t>
            </a:fld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19EA88-A847-48A5-95B7-3E01D317A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1800" b="1" dirty="0">
                <a:solidFill>
                  <a:schemeClr val="tx1"/>
                </a:solidFill>
              </a:rPr>
              <a:t>1. PRIMER – NAPREDOVANJE V PLAČNI RAZRED V LETU 2020</a:t>
            </a:r>
            <a:endParaRPr lang="sl-SI" sz="1800" dirty="0">
              <a:solidFill>
                <a:schemeClr val="tx1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7588F5B-AA50-4CB7-9BF1-4666BAAFF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txBody>
          <a:bodyPr/>
          <a:lstStyle/>
          <a:p>
            <a:pPr lvl="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>
                <a:solidFill>
                  <a:srgbClr val="000000"/>
                </a:solidFill>
              </a:rPr>
              <a:t>Napredovanje v PR s 1.4.2020: 37.PR, višja plača: 1.12.2020, december 2019: 35. PR</a:t>
            </a: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lvl="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u="sng" dirty="0">
                <a:solidFill>
                  <a:srgbClr val="000000"/>
                </a:solidFill>
              </a:rPr>
              <a:t>Vzorec: </a:t>
            </a: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600" u="sng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sl-SI" sz="1600" dirty="0">
                <a:solidFill>
                  <a:srgbClr val="000000"/>
                </a:solidFill>
              </a:rPr>
              <a:t>OP: maksimalni znesek RDU (december 2019): 35. PR, obseg sredstev za izplačilo RDU: julij - november (35. PR), december (37. PR)</a:t>
            </a: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8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8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8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8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6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6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6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r>
              <a:rPr lang="sl-SI" sz="1600" dirty="0">
                <a:solidFill>
                  <a:srgbClr val="000000"/>
                </a:solidFill>
              </a:rPr>
              <a:t>2. Obračunana OP: julij do november (A010 35. PR), december (A010 37. PR)</a:t>
            </a: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20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6708D53-7CE2-4479-97F7-B39A7561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2</a:t>
            </a:fld>
            <a:endParaRPr lang="sl-SI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3698D1A6-EE18-427F-B19D-6347F75E2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186" y="3645024"/>
            <a:ext cx="8377286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229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19EA88-A847-48A5-95B7-3E01D317A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1800" b="1" dirty="0">
                <a:solidFill>
                  <a:schemeClr val="tx1"/>
                </a:solidFill>
              </a:rPr>
              <a:t>2. PRIMER: JAVNI USLUŽBENEC NA STARŠEVSKEM DOPUSTU</a:t>
            </a:r>
            <a:endParaRPr lang="sl-SI" sz="1800" dirty="0">
              <a:solidFill>
                <a:schemeClr val="tx1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7588F5B-AA50-4CB7-9BF1-4666BAAFF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856" y="1916832"/>
            <a:ext cx="8229600" cy="4209331"/>
          </a:xfrm>
        </p:spPr>
        <p:txBody>
          <a:bodyPr/>
          <a:lstStyle/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20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sl-SI" sz="1600" dirty="0">
                <a:solidFill>
                  <a:srgbClr val="000000"/>
                </a:solidFill>
              </a:rPr>
              <a:t>JU je v celotnem ocenjevalnem obdobju odsoten, uvrstitev: 42. PR, december 2019: 42. PR, se upošteva v obseg sredstev za izplačilo RDU, če ga nihče ne nadomešča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sl-SI" sz="1600" u="sng" dirty="0">
                <a:solidFill>
                  <a:srgbClr val="000000"/>
                </a:solidFill>
              </a:rPr>
              <a:t>Vzorec: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sl-SI" sz="1600" u="sng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sl-SI" sz="1600" dirty="0">
                <a:solidFill>
                  <a:srgbClr val="000000"/>
                </a:solidFill>
              </a:rPr>
              <a:t>OP: maksimalni znesek RDU (december 2019): 42. PR, obseg sredstev za izplačilo RDU: julij do december: 42. PR</a:t>
            </a: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8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8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8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8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8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8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sl-SI" sz="1600" dirty="0">
                <a:solidFill>
                  <a:srgbClr val="000000"/>
                </a:solidFill>
              </a:rPr>
              <a:t>Obračunana OP: se ne vnese (A010=0) in se ne ocenjuje</a:t>
            </a:r>
          </a:p>
          <a:p>
            <a:pPr algn="just" eaLnBrk="1" hangingPunct="1">
              <a:lnSpc>
                <a:spcPct val="80000"/>
              </a:lnSpc>
            </a:pPr>
            <a:endParaRPr lang="sl-SI" sz="16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20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6708D53-7CE2-4479-97F7-B39A7561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3</a:t>
            </a:fld>
            <a:endParaRPr lang="sl-S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01" y="3861048"/>
            <a:ext cx="8224843" cy="142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6368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8A9D36-07C1-44DF-9CE0-C837D8DEB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br>
              <a:rPr lang="sl-SI" b="1" dirty="0">
                <a:solidFill>
                  <a:srgbClr val="0070C0"/>
                </a:solidFill>
              </a:rPr>
            </a:br>
            <a:br>
              <a:rPr lang="sl-SI" b="1" dirty="0">
                <a:solidFill>
                  <a:srgbClr val="0070C0"/>
                </a:solidFill>
              </a:rPr>
            </a:b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5F15260-CB36-4DEB-8C2C-F4C98D2F5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 algn="ctr">
              <a:buNone/>
            </a:pPr>
            <a:r>
              <a:rPr lang="sl-SI" sz="1800" b="1" dirty="0">
                <a:ea typeface="+mj-ea"/>
                <a:cs typeface="+mj-cs"/>
              </a:rPr>
              <a:t>3. PRIMER: KRAJŠI DELOVNI ČAS</a:t>
            </a:r>
            <a:endParaRPr lang="sl-SI" sz="1800" b="1" dirty="0">
              <a:solidFill>
                <a:srgbClr val="FF0000"/>
              </a:solidFill>
            </a:endParaRPr>
          </a:p>
          <a:p>
            <a:pPr algn="just"/>
            <a:endParaRPr lang="sl-SI" sz="1600" dirty="0"/>
          </a:p>
          <a:p>
            <a:pPr algn="just"/>
            <a:r>
              <a:rPr lang="sl-SI" sz="1600" dirty="0"/>
              <a:t>JU je zaposlen za polovični delovni čas, uvrstitev: 30. PR, december 2019: 30. PR</a:t>
            </a:r>
          </a:p>
          <a:p>
            <a:pPr marL="0" indent="0" algn="just">
              <a:buNone/>
            </a:pPr>
            <a:endParaRPr lang="sl-SI" sz="1600" dirty="0"/>
          </a:p>
          <a:p>
            <a:pPr algn="just"/>
            <a:r>
              <a:rPr lang="sl-SI" sz="1600" u="sng" dirty="0">
                <a:solidFill>
                  <a:srgbClr val="000000"/>
                </a:solidFill>
              </a:rPr>
              <a:t>Vzorec:</a:t>
            </a:r>
          </a:p>
          <a:p>
            <a:pPr marL="0" indent="0" algn="just">
              <a:buNone/>
            </a:pPr>
            <a:endParaRPr lang="sl-SI" sz="1600" u="sng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r>
              <a:rPr lang="sl-SI" sz="1600" dirty="0">
                <a:solidFill>
                  <a:srgbClr val="000000"/>
                </a:solidFill>
              </a:rPr>
              <a:t>1. OP: maksimalni znesek RDU (december 2019): OP za krajši DČ (30. PR/2), obseg sredstev za izplačilo RDU: upošteva se OP za krajši DČ: julij do december: (30. PR/2)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sl-SI" sz="1800" u="sng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8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8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8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8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8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8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r>
              <a:rPr lang="sl-SI" sz="1600" dirty="0">
                <a:solidFill>
                  <a:srgbClr val="000000"/>
                </a:solidFill>
              </a:rPr>
              <a:t>2. Obračunana OP: A010 za krajši DČ</a:t>
            </a:r>
            <a:endParaRPr lang="sl-SI" sz="1600" dirty="0"/>
          </a:p>
          <a:p>
            <a:pPr marL="0" indent="0" algn="just">
              <a:buNone/>
            </a:pPr>
            <a:r>
              <a:rPr lang="sl-SI" sz="1600" dirty="0"/>
              <a:t> 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949A8DF8-97EC-4E06-BFD2-3B7B20684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4</a:t>
            </a:fld>
            <a:endParaRPr lang="sl-SI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69" y="3717032"/>
            <a:ext cx="8136904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8470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997FC77-052F-4E22-A93F-EDEE591B1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algn="ctr">
              <a:buNone/>
            </a:pPr>
            <a:endParaRPr lang="sl-SI" sz="2000" b="1" dirty="0"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sl-SI" sz="1800" b="1" dirty="0">
                <a:latin typeface="+mj-lt"/>
                <a:ea typeface="+mj-ea"/>
                <a:cs typeface="+mj-cs"/>
              </a:rPr>
              <a:t>4. PRIMER: KRAJŠI DELOVNI ČAS V POSEBNIH PRIMERIH (67. ČLEN ZDR-1)</a:t>
            </a:r>
          </a:p>
          <a:p>
            <a:pPr marL="0" indent="0">
              <a:buNone/>
            </a:pPr>
            <a:endParaRPr lang="sl-SI" sz="1600" dirty="0"/>
          </a:p>
          <a:p>
            <a:pPr algn="just"/>
            <a:r>
              <a:rPr lang="sl-SI" sz="1600" dirty="0"/>
              <a:t>JU je zaposlen za polovični delovni čas, uvrstitev: 30. PR, december 2019: 30. PR</a:t>
            </a:r>
          </a:p>
          <a:p>
            <a:pPr marL="0" indent="0" algn="just">
              <a:buNone/>
            </a:pPr>
            <a:endParaRPr lang="sl-SI" sz="1600" u="sng" dirty="0"/>
          </a:p>
          <a:p>
            <a:pPr algn="just" eaLnBrk="1" hangingPunct="1">
              <a:lnSpc>
                <a:spcPct val="80000"/>
              </a:lnSpc>
            </a:pPr>
            <a:r>
              <a:rPr lang="sl-SI" sz="1600" u="sng" dirty="0">
                <a:solidFill>
                  <a:srgbClr val="000000"/>
                </a:solidFill>
              </a:rPr>
              <a:t>Vzorec: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r>
              <a:rPr lang="sl-SI" sz="1600" dirty="0">
                <a:solidFill>
                  <a:srgbClr val="000000"/>
                </a:solidFill>
              </a:rPr>
              <a:t>1. OP: maksimalni znesek RDU (december 2019): OP za krajši DČ (30. PR/2), obseg sredstev za izplačilo RDU: upošteva se OP za </a:t>
            </a:r>
            <a:r>
              <a:rPr lang="sl-SI" sz="1600" u="sng" dirty="0">
                <a:solidFill>
                  <a:srgbClr val="000000"/>
                </a:solidFill>
              </a:rPr>
              <a:t>polni</a:t>
            </a:r>
            <a:r>
              <a:rPr lang="sl-SI" sz="1600" dirty="0">
                <a:solidFill>
                  <a:srgbClr val="000000"/>
                </a:solidFill>
              </a:rPr>
              <a:t> DČ julij do december: 30. PR</a:t>
            </a:r>
          </a:p>
          <a:p>
            <a:pPr algn="just" eaLnBrk="1" hangingPunct="1">
              <a:lnSpc>
                <a:spcPct val="80000"/>
              </a:lnSpc>
            </a:pPr>
            <a:endParaRPr lang="sl-SI" sz="1800" u="sng" dirty="0">
              <a:solidFill>
                <a:srgbClr val="000000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sl-SI" sz="1800" u="sng" dirty="0">
              <a:solidFill>
                <a:srgbClr val="000000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sl-SI" sz="1800" u="sng" dirty="0">
              <a:solidFill>
                <a:srgbClr val="000000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sl-SI" sz="1800" u="sng" dirty="0">
              <a:solidFill>
                <a:srgbClr val="000000"/>
              </a:solidFill>
            </a:endParaRP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sl-SI" sz="1800" u="sng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r>
              <a:rPr lang="sl-SI" sz="1600" dirty="0">
                <a:solidFill>
                  <a:srgbClr val="000000"/>
                </a:solidFill>
              </a:rPr>
              <a:t>2. Obračunana OP: A010 za krajši DČ</a:t>
            </a:r>
            <a:endParaRPr lang="sl-SI" sz="1600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2A4919B8-4D1F-4A0E-AB96-F3DAB1D4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5</a:t>
            </a:fld>
            <a:endParaRPr lang="sl-SI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183" y="4046004"/>
            <a:ext cx="8530430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58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4F624BE-A30F-4953-A964-7FEB267B7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/>
              <a:t>5. PRIMER: JU PREJEMA MINIMALNO PLAČO</a:t>
            </a:r>
          </a:p>
          <a:p>
            <a:pPr marL="0" indent="0">
              <a:buNone/>
            </a:pPr>
            <a:r>
              <a:rPr lang="sl-SI" sz="2000" b="1" dirty="0"/>
              <a:t> </a:t>
            </a:r>
          </a:p>
          <a:p>
            <a:pPr algn="just"/>
            <a:r>
              <a:rPr lang="sl-SI" sz="1600" dirty="0"/>
              <a:t>JU je uvrščen v 11. PR, december 2019: 11. PR</a:t>
            </a:r>
          </a:p>
          <a:p>
            <a:pPr marL="0" indent="0" algn="just">
              <a:buNone/>
            </a:pPr>
            <a:endParaRPr lang="sl-SI" sz="1600" u="sng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sl-SI" sz="1600" u="sng" dirty="0">
                <a:solidFill>
                  <a:srgbClr val="000000"/>
                </a:solidFill>
              </a:rPr>
              <a:t>Vzorec:</a:t>
            </a:r>
          </a:p>
          <a:p>
            <a:pPr lvl="0" algn="just">
              <a:buAutoNum type="arabicPeriod"/>
            </a:pPr>
            <a:r>
              <a:rPr lang="sl-SI" sz="1600" dirty="0">
                <a:solidFill>
                  <a:srgbClr val="000000"/>
                </a:solidFill>
              </a:rPr>
              <a:t>OP: maksimalni znesek RDU (december 2019): 11. PR, obseg sredstev za izplačilo RDU: 11. PR (brez doplačila razlike do minimalne plače)</a:t>
            </a:r>
          </a:p>
          <a:p>
            <a:pPr lvl="0" algn="just">
              <a:buAutoNum type="arabicPeriod"/>
            </a:pPr>
            <a:endParaRPr lang="sl-SI" sz="1800" dirty="0">
              <a:solidFill>
                <a:srgbClr val="000000"/>
              </a:solidFill>
            </a:endParaRPr>
          </a:p>
          <a:p>
            <a:pPr lvl="0" algn="just">
              <a:buAutoNum type="arabicPeriod"/>
            </a:pPr>
            <a:endParaRPr lang="sl-SI" sz="1800" dirty="0">
              <a:solidFill>
                <a:srgbClr val="000000"/>
              </a:solidFill>
            </a:endParaRPr>
          </a:p>
          <a:p>
            <a:pPr marL="0" lvl="0" indent="0" algn="just">
              <a:buNone/>
            </a:pPr>
            <a:endParaRPr lang="sl-SI" sz="1800" u="sng" dirty="0">
              <a:solidFill>
                <a:srgbClr val="000000"/>
              </a:solidFill>
            </a:endParaRPr>
          </a:p>
          <a:p>
            <a:pPr marL="0" lvl="0" indent="0" algn="just">
              <a:buNone/>
            </a:pPr>
            <a:endParaRPr lang="sl-SI" sz="1800" u="sng" dirty="0"/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8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r>
              <a:rPr lang="sl-SI" sz="1600" dirty="0">
                <a:solidFill>
                  <a:srgbClr val="000000"/>
                </a:solidFill>
              </a:rPr>
              <a:t>2. Obračunana OP: upošteva se A010, brez doplačila razlike do minimalne plače A020</a:t>
            </a:r>
            <a:endParaRPr lang="sl-SI" sz="1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33302F4-8647-41DE-AD36-3CF49F8E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6</a:t>
            </a:fld>
            <a:endParaRPr lang="sl-SI"/>
          </a:p>
        </p:txBody>
      </p:sp>
      <p:sp>
        <p:nvSpPr>
          <p:cNvPr id="5" name="PoljeZBesedilom 11">
            <a:extLst>
              <a:ext uri="{FF2B5EF4-FFF2-40B4-BE49-F238E27FC236}">
                <a16:creationId xmlns:a16="http://schemas.microsoft.com/office/drawing/2014/main" id="{8B981B24-13EB-4B68-8E0A-2B4C72418EF8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0070C0"/>
                </a:solidFill>
              </a:rPr>
              <a:t> </a:t>
            </a:r>
            <a:endParaRPr lang="sl-SI" sz="2000" b="1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89040"/>
            <a:ext cx="8354019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9533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4F624BE-A30F-4953-A964-7FEB267B7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872" y="1412776"/>
            <a:ext cx="8352928" cy="4832449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/>
              <a:t>6. PRIMER: JU JE ZAPOSLEN NA 2 DELOVNIH MESTIH</a:t>
            </a:r>
          </a:p>
          <a:p>
            <a:pPr marL="0" indent="0">
              <a:buNone/>
            </a:pPr>
            <a:endParaRPr lang="sl-SI" sz="2800" b="1" dirty="0"/>
          </a:p>
          <a:p>
            <a:pPr algn="just"/>
            <a:r>
              <a:rPr lang="sl-SI" sz="1600" dirty="0"/>
              <a:t>Na 1. DM uvrstitev v 35. PR (december 2019: 35. PR), na 2. DM v 42. PR (december 2019: 42. PR), na vsakem DM zaposlitev za polovični DČ</a:t>
            </a:r>
          </a:p>
          <a:p>
            <a:pPr marL="0" indent="0" algn="just">
              <a:buNone/>
            </a:pPr>
            <a:endParaRPr lang="sl-SI" sz="1600" u="sng" dirty="0"/>
          </a:p>
          <a:p>
            <a:pPr algn="just" eaLnBrk="1" hangingPunct="1">
              <a:lnSpc>
                <a:spcPct val="80000"/>
              </a:lnSpc>
            </a:pPr>
            <a:r>
              <a:rPr lang="sl-SI" sz="1600" u="sng" dirty="0">
                <a:solidFill>
                  <a:srgbClr val="000000"/>
                </a:solidFill>
              </a:rPr>
              <a:t>Vzorec: </a:t>
            </a:r>
            <a:r>
              <a:rPr lang="sl-SI" sz="1600" dirty="0"/>
              <a:t>Obseg sredstev, maksimum izplačila, ocenjevanje: za vsako DM posebej, </a:t>
            </a:r>
            <a:r>
              <a:rPr lang="sl-SI" sz="1600" u="sng" dirty="0"/>
              <a:t>podatki se vnesejo za vsako DM posebej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sl-SI" sz="1600" u="sng" dirty="0"/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sl-SI" sz="1600" dirty="0">
                <a:solidFill>
                  <a:srgbClr val="000000"/>
                </a:solidFill>
              </a:rPr>
              <a:t>OP: 1. DM: maksimalni znesek RDU (december 2019): (35. PR/2), obseg sredstev za izplačilo RDU: (35. PR/2), 2. DM: maksimalni znesek RDU (december 2019): (42. PR/2), obseg sredstev za izplačilo RDU: (42. PR/2)</a:t>
            </a: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6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6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r>
              <a:rPr lang="sl-SI" sz="1600" dirty="0">
                <a:solidFill>
                  <a:srgbClr val="000000"/>
                </a:solidFill>
              </a:rPr>
              <a:t>2. Obračunana OP: A010 za vsako DM posebej in za polovični delovni čas</a:t>
            </a:r>
            <a:endParaRPr lang="sl-SI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33302F4-8647-41DE-AD36-3CF49F8E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7</a:t>
            </a:fld>
            <a:endParaRPr lang="sl-SI"/>
          </a:p>
        </p:txBody>
      </p:sp>
      <p:sp>
        <p:nvSpPr>
          <p:cNvPr id="5" name="PoljeZBesedilom 11">
            <a:extLst>
              <a:ext uri="{FF2B5EF4-FFF2-40B4-BE49-F238E27FC236}">
                <a16:creationId xmlns:a16="http://schemas.microsoft.com/office/drawing/2014/main" id="{8B981B24-13EB-4B68-8E0A-2B4C72418EF8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0070C0"/>
                </a:solidFill>
              </a:rPr>
              <a:t> </a:t>
            </a:r>
            <a:endParaRPr lang="sl-SI" sz="2000" b="1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02" y="4431122"/>
            <a:ext cx="835292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074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4F624BE-A30F-4953-A964-7FEB267B7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24536"/>
          </a:xfrm>
        </p:spPr>
        <p:txBody>
          <a:bodyPr/>
          <a:lstStyle/>
          <a:p>
            <a:pPr marL="0" indent="0">
              <a:buNone/>
            </a:pPr>
            <a:endParaRPr lang="sl-SI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l-SI" sz="1800" b="1" dirty="0"/>
              <a:t>7. PRIMER: JU SE ZAPOSLI MED OCENJEVALNIM OBDOBJEM</a:t>
            </a:r>
          </a:p>
          <a:p>
            <a:pPr marL="0" indent="0">
              <a:buNone/>
            </a:pPr>
            <a:endParaRPr lang="sl-SI" sz="2400" b="1" dirty="0"/>
          </a:p>
          <a:p>
            <a:pPr algn="just"/>
            <a:r>
              <a:rPr lang="sl-SI" sz="1600" dirty="0"/>
              <a:t>JU se zaposli 10.7.2020, uvrstitev: 23. PR, december 2019: 23. PR, enakomerni DČ, 8 ur dnevno</a:t>
            </a:r>
          </a:p>
          <a:p>
            <a:pPr marL="0" indent="0" algn="just">
              <a:buNone/>
            </a:pPr>
            <a:endParaRPr lang="sl-SI" sz="1600" u="sng" dirty="0"/>
          </a:p>
          <a:p>
            <a:pPr algn="just" eaLnBrk="1" hangingPunct="1">
              <a:lnSpc>
                <a:spcPct val="80000"/>
              </a:lnSpc>
            </a:pPr>
            <a:r>
              <a:rPr lang="sl-SI" sz="1600" u="sng" dirty="0">
                <a:solidFill>
                  <a:srgbClr val="000000"/>
                </a:solidFill>
              </a:rPr>
              <a:t>Vzorec: </a:t>
            </a:r>
            <a:r>
              <a:rPr lang="sl-SI" sz="1600" dirty="0"/>
              <a:t>Obseg sredstev, maksimum izplačila: se določi sorazmerno glede na čas trajanja zaposlitve</a:t>
            </a:r>
          </a:p>
          <a:p>
            <a:pPr algn="just" eaLnBrk="1" hangingPunct="1">
              <a:lnSpc>
                <a:spcPct val="80000"/>
              </a:lnSpc>
            </a:pPr>
            <a:endParaRPr lang="sl-SI" sz="1600" dirty="0"/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sl-SI" sz="1600" dirty="0">
                <a:solidFill>
                  <a:srgbClr val="000000"/>
                </a:solidFill>
              </a:rPr>
              <a:t>OP: maksimalni znesek RDU (december 2019): (23. PR*125/132), obseg sredstev za izplačilo RDU: julij 23. PR*16/23, avgust do december 23. PR,</a:t>
            </a: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r>
              <a:rPr lang="sl-SI" sz="1600" dirty="0">
                <a:solidFill>
                  <a:srgbClr val="000000"/>
                </a:solidFill>
              </a:rPr>
              <a:t>2. Obračunana OP: A010 od ur rednega dela</a:t>
            </a:r>
            <a:endParaRPr lang="sl-SI" sz="1600" b="1" dirty="0">
              <a:solidFill>
                <a:srgbClr val="FF0000"/>
              </a:solidFill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33302F4-8647-41DE-AD36-3CF49F8E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8</a:t>
            </a:fld>
            <a:endParaRPr lang="sl-SI" dirty="0"/>
          </a:p>
        </p:txBody>
      </p:sp>
      <p:sp>
        <p:nvSpPr>
          <p:cNvPr id="5" name="PoljeZBesedilom 11">
            <a:extLst>
              <a:ext uri="{FF2B5EF4-FFF2-40B4-BE49-F238E27FC236}">
                <a16:creationId xmlns:a16="http://schemas.microsoft.com/office/drawing/2014/main" id="{8B981B24-13EB-4B68-8E0A-2B4C72418EF8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0070C0"/>
                </a:solidFill>
              </a:rPr>
              <a:t> </a:t>
            </a:r>
            <a:endParaRPr lang="sl-SI" sz="2000" b="1" dirty="0">
              <a:solidFill>
                <a:schemeClr val="tx1"/>
              </a:solidFill>
            </a:endParaRPr>
          </a:p>
        </p:txBody>
      </p:sp>
      <p:pic>
        <p:nvPicPr>
          <p:cNvPr id="2" name="Slika 1">
            <a:extLst>
              <a:ext uri="{FF2B5EF4-FFF2-40B4-BE49-F238E27FC236}">
                <a16:creationId xmlns:a16="http://schemas.microsoft.com/office/drawing/2014/main" id="{780DB955-0D6D-4C7A-B9A6-9F6F60849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581128"/>
            <a:ext cx="83529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350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4F624BE-A30F-4953-A964-7FEB267B7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4824536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/>
              <a:t>8. PRIMER: PREMESTITEV JU</a:t>
            </a:r>
          </a:p>
          <a:p>
            <a:pPr marL="0" indent="0">
              <a:buNone/>
            </a:pPr>
            <a:endParaRPr lang="sl-SI" sz="2400" b="1" dirty="0"/>
          </a:p>
          <a:p>
            <a:pPr algn="just"/>
            <a:r>
              <a:rPr lang="sl-SI" sz="1600" dirty="0"/>
              <a:t>Premestitev 1. avgusta 2020 (prejšnje DM: 39. PR, december 2019: 39. PR, novo DM: 42. PR, december 2019: 42. PR), enakomerni DČ, 8 ur dnevno</a:t>
            </a:r>
          </a:p>
          <a:p>
            <a:pPr marL="0" indent="0" algn="just">
              <a:buNone/>
            </a:pPr>
            <a:endParaRPr lang="sl-SI" sz="1600" u="sng" dirty="0"/>
          </a:p>
          <a:p>
            <a:pPr algn="just" eaLnBrk="1" hangingPunct="1">
              <a:lnSpc>
                <a:spcPct val="80000"/>
              </a:lnSpc>
            </a:pPr>
            <a:r>
              <a:rPr lang="sl-SI" sz="1600" u="sng" dirty="0">
                <a:solidFill>
                  <a:srgbClr val="000000"/>
                </a:solidFill>
              </a:rPr>
              <a:t>Vzorec: </a:t>
            </a:r>
            <a:r>
              <a:rPr lang="sl-SI" sz="1600" dirty="0"/>
              <a:t>Obseg sredstev, maksimum izplačila: se določi sorazmerno glede na čas trajanja zaposlitve, </a:t>
            </a:r>
            <a:r>
              <a:rPr lang="sl-SI" sz="1600" u="sng" dirty="0">
                <a:solidFill>
                  <a:srgbClr val="000000"/>
                </a:solidFill>
              </a:rPr>
              <a:t>podatki se vnesejo za vsako DM posebej: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sl-SI" sz="1600" u="sng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sl-SI" sz="1600" dirty="0">
                <a:solidFill>
                  <a:srgbClr val="000000"/>
                </a:solidFill>
              </a:rPr>
              <a:t>OP: 1. DM: maksimalni znesek RDU (december 2019): (39. PR*23/132), obseg sredstev za izplačilo RDU: julij (39. PR), avgust do december (vrednost 0), 2. DM: maksimalni znesek RDU (december 2019): 42. PR*109/132, obseg sredstev za izplačilo RDU: julij (vrednost 0), avgust do december: 42. PR</a:t>
            </a: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6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6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6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600" dirty="0">
              <a:solidFill>
                <a:srgbClr val="000000"/>
              </a:solidFill>
            </a:endParaRPr>
          </a:p>
          <a:p>
            <a:pPr marL="457200" lvl="0" indent="-457200" algn="just" eaLnBrk="1" hangingPunct="1">
              <a:lnSpc>
                <a:spcPct val="80000"/>
              </a:lnSpc>
              <a:buFont typeface="+mj-lt"/>
              <a:buAutoNum type="arabicPeriod"/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r>
              <a:rPr lang="sl-SI" sz="1600" dirty="0">
                <a:solidFill>
                  <a:srgbClr val="000000"/>
                </a:solidFill>
              </a:rPr>
              <a:t>2. Obračunana OP: 1. DM: A010 julij, 2. DM: A010 od avgusta do decembra.</a:t>
            </a:r>
            <a:endParaRPr lang="sl-SI" sz="1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sz="1600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33302F4-8647-41DE-AD36-3CF49F8E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9</a:t>
            </a:fld>
            <a:endParaRPr lang="sl-SI" dirty="0"/>
          </a:p>
        </p:txBody>
      </p:sp>
      <p:sp>
        <p:nvSpPr>
          <p:cNvPr id="5" name="PoljeZBesedilom 11">
            <a:extLst>
              <a:ext uri="{FF2B5EF4-FFF2-40B4-BE49-F238E27FC236}">
                <a16:creationId xmlns:a16="http://schemas.microsoft.com/office/drawing/2014/main" id="{8B981B24-13EB-4B68-8E0A-2B4C72418EF8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br>
              <a:rPr lang="sl-SI" sz="2400" b="1" dirty="0">
                <a:solidFill>
                  <a:srgbClr val="0070C0"/>
                </a:solidFill>
              </a:rPr>
            </a:br>
            <a:br>
              <a:rPr lang="sl-SI" sz="2400" b="1" dirty="0">
                <a:solidFill>
                  <a:srgbClr val="0070C0"/>
                </a:solidFill>
              </a:rPr>
            </a:br>
            <a:r>
              <a:rPr lang="sl-SI" sz="2400" b="1" dirty="0">
                <a:solidFill>
                  <a:srgbClr val="0070C0"/>
                </a:solidFill>
              </a:rPr>
              <a:t> </a:t>
            </a:r>
            <a:endParaRPr lang="sl-SI" sz="2000" b="1" dirty="0">
              <a:solidFill>
                <a:schemeClr val="tx1"/>
              </a:solidFill>
            </a:endParaRPr>
          </a:p>
        </p:txBody>
      </p:sp>
      <p:pic>
        <p:nvPicPr>
          <p:cNvPr id="2" name="Slika 1">
            <a:extLst>
              <a:ext uri="{FF2B5EF4-FFF2-40B4-BE49-F238E27FC236}">
                <a16:creationId xmlns:a16="http://schemas.microsoft.com/office/drawing/2014/main" id="{F1CA2C5C-56AC-42E4-84AC-A21B54AD68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873" y="4581129"/>
            <a:ext cx="8436254" cy="129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864422"/>
      </p:ext>
    </p:extLst>
  </p:cSld>
  <p:clrMapOvr>
    <a:masterClrMapping/>
  </p:clrMapOvr>
</p:sld>
</file>

<file path=ppt/theme/theme1.xml><?xml version="1.0" encoding="utf-8"?>
<a:theme xmlns:a="http://schemas.openxmlformats.org/drawingml/2006/main" name="MJU_ppt_Slo">
  <a:themeElements>
    <a:clrScheme name="MJU_ppt_A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JU_ppt_A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JU_ppt_A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MJU_ppt_Slo</Template>
  <TotalTime>6548</TotalTime>
  <Words>900</Words>
  <Application>Microsoft Office PowerPoint</Application>
  <PresentationFormat>Diaprojekcija na zaslonu (4:3)</PresentationFormat>
  <Paragraphs>152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3" baseType="lpstr">
      <vt:lpstr>Arial</vt:lpstr>
      <vt:lpstr>Calibri</vt:lpstr>
      <vt:lpstr>Republika</vt:lpstr>
      <vt:lpstr>MJU_ppt_Slo</vt:lpstr>
      <vt:lpstr> NAGRAJEVANJE REDNE DELOVNE USPEŠNOSTI V JAVNEM SEKTORJU (RDU) – KONKRETNI PRIMERI     </vt:lpstr>
      <vt:lpstr>   1. PRIMER – NAPREDOVANJE V PLAČNI RAZRED V LETU 2020</vt:lpstr>
      <vt:lpstr>   2. PRIMER: JAVNI USLUŽBENEC NA STARŠEVSKEM DOPUSTU</vt:lpstr>
      <vt:lpstr>  </vt:lpstr>
      <vt:lpstr>PowerPointova predstavitev</vt:lpstr>
      <vt:lpstr>   </vt:lpstr>
      <vt:lpstr>   </vt:lpstr>
      <vt:lpstr>    </vt:lpstr>
      <vt:lpstr>   </vt:lpstr>
    </vt:vector>
  </TitlesOfParts>
  <Company>Ministrstvo za javno upravo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Nina Štefe</dc:creator>
  <cp:lastModifiedBy>Mojca Kustec</cp:lastModifiedBy>
  <cp:revision>341</cp:revision>
  <cp:lastPrinted>2019-05-07T08:07:01Z</cp:lastPrinted>
  <dcterms:created xsi:type="dcterms:W3CDTF">2016-06-02T12:01:46Z</dcterms:created>
  <dcterms:modified xsi:type="dcterms:W3CDTF">2020-09-15T13:29:16Z</dcterms:modified>
</cp:coreProperties>
</file>