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79" r:id="rId3"/>
    <p:sldId id="280" r:id="rId4"/>
    <p:sldId id="281" r:id="rId5"/>
    <p:sldId id="282" r:id="rId6"/>
    <p:sldId id="256" r:id="rId7"/>
    <p:sldId id="283" r:id="rId8"/>
    <p:sldId id="258" r:id="rId9"/>
    <p:sldId id="268" r:id="rId10"/>
    <p:sldId id="271" r:id="rId11"/>
    <p:sldId id="269" r:id="rId12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33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99" autoAdjust="0"/>
    <p:restoredTop sz="94698" autoAdjust="0"/>
  </p:normalViewPr>
  <p:slideViewPr>
    <p:cSldViewPr>
      <p:cViewPr varScale="1">
        <p:scale>
          <a:sx n="73" d="100"/>
          <a:sy n="73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17. 09. 2019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196987"/>
            <a:ext cx="7772400" cy="863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IZHODIŠČA SPREMEMB SISTEMA PLAČ V JAVNEM SEKTORJU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088" y="2060612"/>
            <a:ext cx="7129462" cy="45370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just" eaLnBrk="1" hangingPunct="1">
              <a:lnSpc>
                <a:spcPct val="80000"/>
              </a:lnSpc>
              <a:buAutoNum type="arabicPeriod"/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Študija OECD o Plačnem sistemu v slovenskem javnem sektorju (2011)</a:t>
            </a:r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Analiza plačnega sistema javnega sektorja MJU (2015)</a:t>
            </a:r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r>
              <a:rPr lang="sl-SI" sz="2000" dirty="0"/>
              <a:t>Analiza kariernega napredovanja javnih uslužbencev v javnem sektorju (preliminarni rezultati)</a:t>
            </a:r>
          </a:p>
          <a:p>
            <a:pPr marL="609600" indent="-609600" algn="just" eaLnBrk="1" hangingPunct="1">
              <a:lnSpc>
                <a:spcPct val="80000"/>
              </a:lnSpc>
            </a:pPr>
            <a:endParaRPr lang="sl-SI" sz="2000" dirty="0"/>
          </a:p>
        </p:txBody>
      </p:sp>
      <p:sp>
        <p:nvSpPr>
          <p:cNvPr id="4" name="PoljeZBesedilom 12">
            <a:extLst>
              <a:ext uri="{FF2B5EF4-FFF2-40B4-BE49-F238E27FC236}">
                <a16:creationId xmlns:a16="http://schemas.microsoft.com/office/drawing/2014/main" id="{385F5BB9-BD85-4B76-9902-9457CC2C0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22382275-BF03-4123-B713-BFDAE6EA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615936"/>
            <a:ext cx="7993384" cy="4477360"/>
          </a:xfrm>
        </p:spPr>
        <p:txBody>
          <a:bodyPr/>
          <a:lstStyle/>
          <a:p>
            <a:pPr algn="just"/>
            <a:endParaRPr lang="sl-SI" sz="1600" dirty="0"/>
          </a:p>
          <a:p>
            <a:pPr marL="342900" indent="-342900" algn="just">
              <a:buAutoNum type="arabicPeriod"/>
            </a:pPr>
            <a:r>
              <a:rPr lang="sl-SI" sz="1600" dirty="0"/>
              <a:t>sprememba 3. a člena ZSPJS v zvezi z vračilom preveč izplačanih plač </a:t>
            </a:r>
          </a:p>
          <a:p>
            <a:pPr algn="just"/>
            <a:r>
              <a:rPr lang="sl-SI" sz="1200" dirty="0"/>
              <a:t>      - jasna določitev primerov, kdaj javni uslužbenec vrača preveč izplačano plačo do katere v skladu s predpisi ni </a:t>
            </a:r>
          </a:p>
          <a:p>
            <a:pPr algn="just"/>
            <a:r>
              <a:rPr lang="sl-SI" sz="1200" dirty="0"/>
              <a:t>        upravičen)</a:t>
            </a:r>
          </a:p>
          <a:p>
            <a:pPr marL="342900" indent="-342900" algn="just">
              <a:buAutoNum type="arabicPeriod"/>
            </a:pPr>
            <a:endParaRPr lang="sl-SI" sz="1200" dirty="0">
              <a:solidFill>
                <a:srgbClr val="FF0000"/>
              </a:solidFill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sl-SI" sz="1600" dirty="0"/>
              <a:t>uvrščanje delovnih mest plačne skupine J s Kolektivno pogodbo za javni sektor (KPJS) 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r>
              <a:rPr lang="sl-SI" sz="1600" dirty="0"/>
              <a:t>sprememba ureditve, ki določa zmanjšanje osnovne plače oziroma plače za javne uslužbence, ki za opravljanje nalog delovnega mesta ne izpolnjujejo pogoja glede izobrazbe (14. člen ZSPJS)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r>
              <a:rPr lang="sl-SI" sz="1600" dirty="0"/>
              <a:t>nova ureditev sklepanja kolektivnih pogodb, s katerimi se urejajo plače zaposlenih v javnem sektorju - KVORUM</a:t>
            </a:r>
          </a:p>
          <a:p>
            <a:pPr algn="just"/>
            <a:r>
              <a:rPr lang="sl-SI" sz="1200" dirty="0"/>
              <a:t>        - realizacija ustavne odločbe (U-I-249/10-27 z dne 15. 3. 2012) in odprava neustrezne oziroma pomanjkljive </a:t>
            </a:r>
          </a:p>
          <a:p>
            <a:pPr algn="just"/>
            <a:r>
              <a:rPr lang="sl-SI" sz="1200" dirty="0"/>
              <a:t>         ureditve sklepanja kolektivnih pogodb v javnem sektorju.</a:t>
            </a:r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  <a:p>
            <a:pPr marL="342900" indent="-342900" algn="just">
              <a:buAutoNum type="arabicPeriod" startAt="2"/>
            </a:pPr>
            <a:endParaRPr lang="sl-SI" sz="1600" dirty="0"/>
          </a:p>
        </p:txBody>
      </p:sp>
      <p:sp>
        <p:nvSpPr>
          <p:cNvPr id="4" name="PoljeZBesedilom 11">
            <a:extLst>
              <a:ext uri="{FF2B5EF4-FFF2-40B4-BE49-F238E27FC236}">
                <a16:creationId xmlns:a16="http://schemas.microsoft.com/office/drawing/2014/main" id="{02CD26D6-3677-45F8-93F4-07795CE430B2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27088" y="9080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b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4. DRUGE SPREMEMBE ISTITUTOV ZSPJS</a:t>
            </a:r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F5A4288E-C69C-468C-B058-581E3936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703096-9539-4BD8-A7FB-17BD191BC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477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22382275-BF03-4123-B713-BFDAE6EAF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1052736"/>
            <a:ext cx="7993384" cy="5328591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5"/>
            </a:pPr>
            <a:endParaRPr lang="sl-SI" sz="1600" dirty="0"/>
          </a:p>
          <a:p>
            <a:pPr algn="just"/>
            <a:endParaRPr lang="sl-SI" sz="2000" dirty="0"/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F5A4288E-C69C-468C-B058-581E3936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4AC205-8F22-4E8E-89DE-B2A469393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id="{AEF52D31-2952-4A77-A8D4-A896CA098D0B}"/>
              </a:ext>
            </a:extLst>
          </p:cNvPr>
          <p:cNvSpPr txBox="1">
            <a:spLocks/>
          </p:cNvSpPr>
          <p:nvPr/>
        </p:nvSpPr>
        <p:spPr>
          <a:xfrm>
            <a:off x="827088" y="1196752"/>
            <a:ext cx="7993384" cy="48965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sl-SI" sz="1600" kern="0" dirty="0"/>
          </a:p>
          <a:p>
            <a:pPr algn="just"/>
            <a:endParaRPr lang="sl-SI" sz="1600" kern="0" dirty="0"/>
          </a:p>
          <a:p>
            <a:pPr algn="just"/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Dodatna tedenska učna oz. pedagoška obveznost – ni delovna uspešnost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sprememba višine dodatkov za delo v manj ugodnem delovnem času za zaposlene, ki opravljajo naloge v času dežurstva (32. člen ZSPJS) 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ureditev uvrščanja delovnih mest plačne skupine J v drugih državnih organih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realizacija stavkovnih sporazumov z zdravniki (FIDES) v delu, ki se nanašajo na plače – odprava omejitve 57. PR; prenos napredovanj ob prehodu v višji TR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r>
              <a:rPr lang="sl-SI" sz="1600" kern="0" dirty="0"/>
              <a:t>ukinitev pravilnikov ministrov (uvrstitve direktorjev v PR) – uvrstitve so razvidne iz Uredbe o plačah direktorjev v JS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 typeface="+mj-lt"/>
              <a:buAutoNum type="arabicPeriod" startAt="5"/>
            </a:pPr>
            <a:endParaRPr lang="sl-SI" sz="1600" kern="0" dirty="0"/>
          </a:p>
          <a:p>
            <a:pPr marL="342900" indent="-342900" algn="just">
              <a:buFontTx/>
              <a:buAutoNum type="arabicPeriod"/>
            </a:pPr>
            <a:endParaRPr lang="sl-SI" sz="1200" kern="0" dirty="0">
              <a:solidFill>
                <a:srgbClr val="FF0000"/>
              </a:solidFill>
            </a:endParaRPr>
          </a:p>
          <a:p>
            <a:pPr algn="just"/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  <a:p>
            <a:pPr marL="342900" indent="-342900" algn="just">
              <a:buFontTx/>
              <a:buAutoNum type="arabicPeriod" startAt="2"/>
            </a:pPr>
            <a:endParaRPr lang="sl-SI" sz="1600" kern="0" dirty="0"/>
          </a:p>
        </p:txBody>
      </p:sp>
      <p:sp>
        <p:nvSpPr>
          <p:cNvPr id="8" name="PoljeZBesedilom 11">
            <a:extLst>
              <a:ext uri="{FF2B5EF4-FFF2-40B4-BE49-F238E27FC236}">
                <a16:creationId xmlns:a16="http://schemas.microsoft.com/office/drawing/2014/main" id="{52AD7944-9F98-4D0C-93BF-F4FBCF17CBAA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27088" y="9080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b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4. DRUGE SPREMEMBE ISTITUTOV ZSPJS</a:t>
            </a:r>
          </a:p>
        </p:txBody>
      </p:sp>
    </p:spTree>
    <p:extLst>
      <p:ext uri="{BB962C8B-B14F-4D97-AF65-F5344CB8AC3E}">
        <p14:creationId xmlns:p14="http://schemas.microsoft.com/office/powerpoint/2010/main" val="22173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SPREMEMBE KLJUČNIH VSEBINSKIH ELEMENTOV: </a:t>
            </a:r>
            <a:endParaRPr lang="sl-SI" sz="24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Zagotovitev večje fleksibilnosti pri določitvi osnovne plače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Ustreznejši sistem napredovanja javnih uslužbencev v višji plačni razred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sl-SI" sz="2000" dirty="0">
                <a:solidFill>
                  <a:srgbClr val="000000"/>
                </a:solidFill>
              </a:rPr>
              <a:t>Večji obseg variabilnega nagrajevanja (nagrajevanje delovne uspešnosti)</a:t>
            </a: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sz="2000" dirty="0">
              <a:solidFill>
                <a:srgbClr val="000000"/>
              </a:solidFill>
            </a:endParaRPr>
          </a:p>
          <a:p>
            <a:pPr marL="609600" lvl="0" indent="-609600" algn="just" eaLnBrk="1" hangingPunct="1">
              <a:lnSpc>
                <a:spcPct val="80000"/>
              </a:lnSpc>
              <a:buFontTx/>
              <a:buAutoNum type="arabicPeriod"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  <p:sp>
        <p:nvSpPr>
          <p:cNvPr id="5" name="PoljeZBesedilom 12">
            <a:extLst>
              <a:ext uri="{FF2B5EF4-FFF2-40B4-BE49-F238E27FC236}">
                <a16:creationId xmlns:a16="http://schemas.microsoft.com/office/drawing/2014/main" id="{B58FA6AC-7128-4379-B934-39E1742B1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8A9D36-07C1-44DF-9CE0-C837D8DE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br>
              <a:rPr lang="sl-SI" b="1" dirty="0">
                <a:solidFill>
                  <a:srgbClr val="0070C0"/>
                </a:solidFill>
              </a:rPr>
            </a:br>
            <a:br>
              <a:rPr lang="sl-SI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1. ZAGOTOVITEV VEČJE FLEKSIBILNOSTI DOLOČITVE OSNOVNE PLAČE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F15260-CB36-4DEB-8C2C-F4C98D2F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zagotovitev večje avtonomije managementu za določitev plače ob zaposlitvi in prehodu k drugemu delodajalcu v javnem sektorju,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manj avtomatizmov / večja fleksibilnost 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>
              <a:buFont typeface="Wingdings" panose="05000000000000000000" pitchFamily="2" charset="2"/>
              <a:buChar char="§"/>
            </a:pPr>
            <a:endParaRPr lang="sl-SI" sz="2000" dirty="0"/>
          </a:p>
          <a:p>
            <a:pPr marL="0" indent="0">
              <a:buNone/>
            </a:pPr>
            <a:endParaRPr lang="sl-SI" sz="2000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9A8DF8-97EC-4E06-BFD2-3B7B2068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847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97FC77-052F-4E22-A93F-EDEE59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u="sng" dirty="0">
                <a:solidFill>
                  <a:srgbClr val="00B050"/>
                </a:solidFill>
              </a:rPr>
              <a:t>PREDLOGI SPREMEMBE UREDITVE:</a:t>
            </a:r>
          </a:p>
          <a:p>
            <a:pPr marL="0" indent="0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1400" b="1" dirty="0"/>
              <a:t>1. Prepustitev določitve višje plače ob utemeljenih razlogih ob zaposlitvi ali premestitvi</a:t>
            </a:r>
            <a:r>
              <a:rPr lang="sl-SI" sz="1400" dirty="0"/>
              <a:t>, javnemu uslužbencu za največ </a:t>
            </a:r>
            <a:r>
              <a:rPr lang="sl-SI" sz="1400" b="1" dirty="0"/>
              <a:t>pet plačnih razredov </a:t>
            </a:r>
            <a:r>
              <a:rPr lang="sl-SI" sz="1400" dirty="0"/>
              <a:t>od plačnega razreda delovnega mesta oziroma naziva, delodajalcu (podobno kot sedaj določa veljavni drugi odstavek 19. člena ZSPJS) - </a:t>
            </a:r>
            <a:r>
              <a:rPr lang="sl-SI" sz="1400" b="1" u="sng" dirty="0"/>
              <a:t>ni več potrebno soglasje</a:t>
            </a:r>
            <a:r>
              <a:rPr lang="sl-SI" sz="1400" u="sng" dirty="0"/>
              <a:t> </a:t>
            </a:r>
            <a:r>
              <a:rPr lang="sl-SI" sz="1400" dirty="0"/>
              <a:t>pristojnega organa</a:t>
            </a:r>
          </a:p>
          <a:p>
            <a:pPr marL="0" indent="0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b="1" dirty="0"/>
              <a:t>2.</a:t>
            </a:r>
            <a:r>
              <a:rPr lang="sl-SI" sz="1400" dirty="0"/>
              <a:t> </a:t>
            </a:r>
            <a:r>
              <a:rPr lang="sl-SI" sz="1400" b="1" u="sng" dirty="0"/>
              <a:t>Manj avtomatizmov pri prehajanju javnih uslužbencev med različnimi delodajalci:</a:t>
            </a:r>
          </a:p>
          <a:p>
            <a:pPr marL="0" indent="0">
              <a:buNone/>
            </a:pPr>
            <a:endParaRPr lang="sl-SI" sz="1400" b="1" u="sng" dirty="0"/>
          </a:p>
          <a:p>
            <a:pPr marL="0" indent="0">
              <a:buNone/>
            </a:pPr>
            <a:r>
              <a:rPr lang="sl-SI" sz="1400" dirty="0"/>
              <a:t>a) V primeru prehoda k drugemu delodajalcu in ob prekinitvi delovnega razmerja v javnem sektorju ter ponovni sklenitvi, je </a:t>
            </a:r>
            <a:r>
              <a:rPr lang="sl-SI" sz="1400" b="1" dirty="0"/>
              <a:t>prenos plačnih razredov diskrecijska pravica predstojnika</a:t>
            </a:r>
            <a:r>
              <a:rPr lang="sl-SI" sz="1400" dirty="0"/>
              <a:t>, ki lahko odloči, da se prenesejo vsa dosežena napredovanja ali le določeno število plačnih razredov napredovanj. </a:t>
            </a:r>
          </a:p>
          <a:p>
            <a:pPr marL="0" indent="0" algn="just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dirty="0"/>
              <a:t>b) </a:t>
            </a:r>
            <a:r>
              <a:rPr lang="sl-SI" sz="1400" b="1" dirty="0"/>
              <a:t>Pravica do prenosa doseženih plačnih razredov napredovanja se veže na istega delodajalca.</a:t>
            </a:r>
            <a:r>
              <a:rPr lang="sl-SI" sz="1400" dirty="0"/>
              <a:t> </a:t>
            </a:r>
          </a:p>
          <a:p>
            <a:pPr marL="0" indent="0">
              <a:buNone/>
            </a:pPr>
            <a:endParaRPr lang="sl-SI" sz="1400" dirty="0"/>
          </a:p>
          <a:p>
            <a:pPr marL="0" indent="0">
              <a:buNone/>
            </a:pPr>
            <a:r>
              <a:rPr lang="sl-SI" sz="1400" dirty="0"/>
              <a:t>c) V primeru </a:t>
            </a:r>
            <a:r>
              <a:rPr lang="sl-SI" sz="1400" b="1" dirty="0"/>
              <a:t>prehoda na delovno mesto pri istem delodajalcu </a:t>
            </a:r>
            <a:r>
              <a:rPr lang="sl-SI" sz="1400" dirty="0"/>
              <a:t>se plačni razredi prenašajo zgolj pod pogojem, da ne gre za prehod na dm, katerega vrednotenje pomeni višjo razliko glede na predhodno dm od konkretno določene razlike v zakonu; sicer + 1 PR glede na doseženega pred prehodom.</a:t>
            </a: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A4919B8-4D1F-4A0E-AB96-F3DAB1D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05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razlik  v plačah, ki so posledica različnih pristopov k ocenjevanju,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administrativnih opravil v zvezi z napredovanjem,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l-SI" sz="2000" dirty="0"/>
              <a:t>zmanjšanje razlike med mlajšimi in starejšimi glede osnovne plače na enako zahtevnem delovnem mestu.</a:t>
            </a: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2. SPREMEMBA SISTEMA NAPREDOVANJA JAVNIH USLUŽBENCEV V VIŠJI PLAČNI RAZRED</a:t>
            </a:r>
          </a:p>
        </p:txBody>
      </p:sp>
    </p:spTree>
    <p:extLst>
      <p:ext uri="{BB962C8B-B14F-4D97-AF65-F5344CB8AC3E}">
        <p14:creationId xmlns:p14="http://schemas.microsoft.com/office/powerpoint/2010/main" val="399953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/>
          </p:cNvSpPr>
          <p:nvPr/>
        </p:nvSpPr>
        <p:spPr bwMode="auto">
          <a:xfrm>
            <a:off x="971550" y="1547813"/>
            <a:ext cx="7200900" cy="149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sl-SI" sz="4400" b="1">
                <a:solidFill>
                  <a:srgbClr val="999999"/>
                </a:solidFill>
              </a:rPr>
              <a:t> </a:t>
            </a:r>
            <a:endParaRPr lang="en-US" sz="4400" b="1">
              <a:solidFill>
                <a:srgbClr val="999999"/>
              </a:solidFill>
            </a:endParaRPr>
          </a:p>
        </p:txBody>
      </p:sp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sl-SI">
                <a:latin typeface="Calibri" pitchFamily="34" charset="0"/>
              </a:rPr>
              <a:t></a:t>
            </a:r>
          </a:p>
        </p:txBody>
      </p:sp>
      <p:sp>
        <p:nvSpPr>
          <p:cNvPr id="17411" name="PoljeZBesedilom 1"/>
          <p:cNvSpPr txBox="1">
            <a:spLocks noChangeArrowheads="1"/>
          </p:cNvSpPr>
          <p:nvPr/>
        </p:nvSpPr>
        <p:spPr bwMode="auto">
          <a:xfrm>
            <a:off x="830829" y="2304005"/>
            <a:ext cx="2016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1600" b="1" dirty="0"/>
              <a:t>10 </a:t>
            </a:r>
          </a:p>
          <a:p>
            <a:pPr algn="ctr"/>
            <a:r>
              <a:rPr lang="sl-SI" sz="1600" b="1" dirty="0"/>
              <a:t>PLAČNIH RAZREDOV</a:t>
            </a:r>
          </a:p>
        </p:txBody>
      </p:sp>
      <p:sp>
        <p:nvSpPr>
          <p:cNvPr id="17412" name="PoljeZBesedilom 2"/>
          <p:cNvSpPr txBox="1">
            <a:spLocks noChangeArrowheads="1"/>
          </p:cNvSpPr>
          <p:nvPr/>
        </p:nvSpPr>
        <p:spPr bwMode="auto">
          <a:xfrm>
            <a:off x="905364" y="3989281"/>
            <a:ext cx="329996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sz="1600" u="sng" dirty="0"/>
              <a:t>40 % osnovne plače </a:t>
            </a:r>
          </a:p>
          <a:p>
            <a:endParaRPr lang="sl-SI" u="sng" dirty="0"/>
          </a:p>
        </p:txBody>
      </p:sp>
      <p:cxnSp>
        <p:nvCxnSpPr>
          <p:cNvPr id="7" name="Raven puščični povezovalnik 6"/>
          <p:cNvCxnSpPr/>
          <p:nvPr/>
        </p:nvCxnSpPr>
        <p:spPr>
          <a:xfrm>
            <a:off x="1838892" y="3160345"/>
            <a:ext cx="0" cy="4445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PoljeZBesedilom 8"/>
          <p:cNvSpPr txBox="1">
            <a:spLocks noChangeArrowheads="1"/>
          </p:cNvSpPr>
          <p:nvPr/>
        </p:nvSpPr>
        <p:spPr bwMode="auto">
          <a:xfrm>
            <a:off x="5335588" y="2180895"/>
            <a:ext cx="22844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sz="1600" b="1" dirty="0"/>
              <a:t>5  PLAČNIH  RAZREDOV (AVTOMATIČNO NAPREDOVANJE) </a:t>
            </a:r>
          </a:p>
        </p:txBody>
      </p:sp>
      <p:cxnSp>
        <p:nvCxnSpPr>
          <p:cNvPr id="15" name="Raven puščični povezovalnik 14"/>
          <p:cNvCxnSpPr/>
          <p:nvPr/>
        </p:nvCxnSpPr>
        <p:spPr>
          <a:xfrm>
            <a:off x="6553200" y="3477177"/>
            <a:ext cx="0" cy="446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PoljeZBesedilom 9"/>
          <p:cNvSpPr txBox="1">
            <a:spLocks noChangeArrowheads="1"/>
          </p:cNvSpPr>
          <p:nvPr/>
        </p:nvSpPr>
        <p:spPr bwMode="auto">
          <a:xfrm>
            <a:off x="5415995" y="4604834"/>
            <a:ext cx="2592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l-SI" u="sng" dirty="0"/>
              <a:t>20 % osnovne plače</a:t>
            </a: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3716016" y="1959584"/>
            <a:ext cx="1008112" cy="2364263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9" name="Zaobljeni pravokotnik 18"/>
          <p:cNvSpPr/>
          <p:nvPr/>
        </p:nvSpPr>
        <p:spPr>
          <a:xfrm>
            <a:off x="1029694" y="1542628"/>
            <a:ext cx="1714500" cy="655637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STARO</a:t>
            </a:r>
          </a:p>
        </p:txBody>
      </p:sp>
      <p:sp>
        <p:nvSpPr>
          <p:cNvPr id="21" name="Zaobljeni pravokotnik 20"/>
          <p:cNvSpPr/>
          <p:nvPr/>
        </p:nvSpPr>
        <p:spPr>
          <a:xfrm>
            <a:off x="5604353" y="1489503"/>
            <a:ext cx="1716088" cy="655637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NOVO</a:t>
            </a:r>
          </a:p>
        </p:txBody>
      </p:sp>
      <p:sp>
        <p:nvSpPr>
          <p:cNvPr id="17421" name="PoljeZBesedilom 12"/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17422" name="PoljeZBesedilom 3"/>
          <p:cNvSpPr txBox="1">
            <a:spLocks noChangeArrowheads="1"/>
          </p:cNvSpPr>
          <p:nvPr/>
        </p:nvSpPr>
        <p:spPr bwMode="auto">
          <a:xfrm>
            <a:off x="3753100" y="5129133"/>
            <a:ext cx="49337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NOVA INSTITUTA: </a:t>
            </a:r>
          </a:p>
          <a:p>
            <a:pPr algn="ctr"/>
            <a:r>
              <a:rPr lang="sl-SI" sz="1600" dirty="0"/>
              <a:t>Zadržano napredovanje (zamik za 1 leto)</a:t>
            </a:r>
          </a:p>
          <a:p>
            <a:pPr algn="ctr"/>
            <a:r>
              <a:rPr lang="sl-SI" sz="1600" dirty="0"/>
              <a:t>+</a:t>
            </a:r>
          </a:p>
          <a:p>
            <a:pPr algn="ctr"/>
            <a:r>
              <a:rPr lang="sl-SI" sz="1600" dirty="0"/>
              <a:t>Pospešeno napredovanje (predčasno za 2 PR)</a:t>
            </a:r>
          </a:p>
          <a:p>
            <a:pPr algn="ctr"/>
            <a:r>
              <a:rPr lang="sl-SI" sz="1600" dirty="0"/>
              <a:t> – kvota 5 % JU pri delodajalcu</a:t>
            </a:r>
          </a:p>
        </p:txBody>
      </p:sp>
      <p:sp>
        <p:nvSpPr>
          <p:cNvPr id="6" name="Pravokotnik 5"/>
          <p:cNvSpPr/>
          <p:nvPr/>
        </p:nvSpPr>
        <p:spPr>
          <a:xfrm>
            <a:off x="7521007" y="1739107"/>
            <a:ext cx="1584325" cy="1284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 </a:t>
            </a:r>
            <a:r>
              <a:rPr lang="sl-SI" sz="1000" b="1" dirty="0">
                <a:solidFill>
                  <a:schemeClr val="tx1"/>
                </a:solidFill>
              </a:rPr>
              <a:t>V 20 LETIH 5 PR: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2 leti + 1PR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3 leta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4 leta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5 let + 1 PR</a:t>
            </a:r>
          </a:p>
          <a:p>
            <a:pPr algn="ctr">
              <a:defRPr/>
            </a:pPr>
            <a:r>
              <a:rPr lang="sl-SI" sz="1000" dirty="0">
                <a:solidFill>
                  <a:schemeClr val="tx1"/>
                </a:solidFill>
              </a:rPr>
              <a:t>Nadaljnje 6 let + 1 PR</a:t>
            </a:r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30F0A387-8E10-4708-B0B5-F308C496AC25}"/>
              </a:ext>
            </a:extLst>
          </p:cNvPr>
          <p:cNvSpPr txBox="1"/>
          <p:nvPr/>
        </p:nvSpPr>
        <p:spPr>
          <a:xfrm>
            <a:off x="4499993" y="3965506"/>
            <a:ext cx="439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b="1" u="sng" dirty="0">
                <a:solidFill>
                  <a:srgbClr val="FF3300"/>
                </a:solidFill>
              </a:rPr>
              <a:t>ukinitev </a:t>
            </a:r>
            <a:r>
              <a:rPr lang="sl-SI" sz="1600" dirty="0"/>
              <a:t>letnega ocenjevanja delovne uspešnosti in napredovanja za 2 PR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02901F8-8AF4-4EB5-B150-BDE7A5F9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330336E2-F04E-404B-A62B-ABDF02CABB44}"/>
              </a:ext>
            </a:extLst>
          </p:cNvPr>
          <p:cNvSpPr txBox="1"/>
          <p:nvPr/>
        </p:nvSpPr>
        <p:spPr>
          <a:xfrm>
            <a:off x="5391892" y="3165889"/>
            <a:ext cx="27805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/>
              <a:t>* do </a:t>
            </a:r>
            <a:r>
              <a:rPr lang="sl-SI" sz="1050" dirty="0" err="1"/>
              <a:t>max</a:t>
            </a:r>
            <a:r>
              <a:rPr lang="sl-SI" sz="1050" dirty="0"/>
              <a:t>. 5 PR nad izhodiščnim PR  DM </a:t>
            </a:r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8036773B-91DC-4D8A-8E95-982C16BDE7B2}"/>
              </a:ext>
            </a:extLst>
          </p:cNvPr>
          <p:cNvSpPr/>
          <p:nvPr/>
        </p:nvSpPr>
        <p:spPr>
          <a:xfrm>
            <a:off x="2140189" y="9823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sl-SI" u="sng" dirty="0">
                <a:solidFill>
                  <a:srgbClr val="00B050"/>
                </a:solidFill>
              </a:rPr>
              <a:t>PREDLOG SPREMEMBE UREDITVE:</a:t>
            </a:r>
          </a:p>
          <a:p>
            <a:pPr marL="0" indent="0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21418-EC39-4CE9-9230-B1D3712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3. SPREMEMBA UREDITVE VARIABILNEGA NAGRAJEVANJA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149C8B-BB69-4C3B-992E-25D2A2CD8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000" b="1" dirty="0">
                <a:solidFill>
                  <a:srgbClr val="FF0000"/>
                </a:solidFill>
              </a:rPr>
              <a:t>CILJI: 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povečanje možnosti variabilnega nagrajevanja najboljših javnih uslužbencev,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000" dirty="0"/>
              <a:t>večja povezanost plačila za delo z rezultati dela.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FD4DDD-DB3F-4826-B620-22DF3CDB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351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 bwMode="auto">
          <a:xfrm>
            <a:off x="3995936" y="2443113"/>
            <a:ext cx="1008112" cy="2364263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0" name="Zaobljeni pravokotnik 9"/>
          <p:cNvSpPr/>
          <p:nvPr/>
        </p:nvSpPr>
        <p:spPr>
          <a:xfrm>
            <a:off x="1128713" y="1971675"/>
            <a:ext cx="1714500" cy="471438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STARO</a:t>
            </a:r>
          </a:p>
        </p:txBody>
      </p:sp>
      <p:sp>
        <p:nvSpPr>
          <p:cNvPr id="11" name="Zaobljeni pravokotnik 10"/>
          <p:cNvSpPr/>
          <p:nvPr/>
        </p:nvSpPr>
        <p:spPr>
          <a:xfrm>
            <a:off x="6011863" y="1987550"/>
            <a:ext cx="1716087" cy="519786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NOVO</a:t>
            </a:r>
          </a:p>
        </p:txBody>
      </p:sp>
      <p:sp>
        <p:nvSpPr>
          <p:cNvPr id="18442" name="PoljeZBesedilom 13"/>
          <p:cNvSpPr txBox="1">
            <a:spLocks noChangeArrowheads="1"/>
          </p:cNvSpPr>
          <p:nvPr/>
        </p:nvSpPr>
        <p:spPr bwMode="auto">
          <a:xfrm>
            <a:off x="5167485" y="3355271"/>
            <a:ext cx="358859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l-SI" sz="1600" dirty="0">
                <a:solidFill>
                  <a:srgbClr val="00B050"/>
                </a:solidFill>
              </a:rPr>
              <a:t>DELOVNA USPEŠNOST NA INDIVIDUALNI RAVNI </a:t>
            </a:r>
            <a:r>
              <a:rPr lang="sl-SI" sz="1600" dirty="0"/>
              <a:t>v primeru nadpovprečno uspešnega dela </a:t>
            </a:r>
            <a:r>
              <a:rPr lang="sl-SI" sz="1600" dirty="0">
                <a:solidFill>
                  <a:srgbClr val="FF0000"/>
                </a:solidFill>
              </a:rPr>
              <a:t>do 30%</a:t>
            </a:r>
            <a:r>
              <a:rPr lang="sl-SI" sz="1600" dirty="0"/>
              <a:t> osnovne plače mesečno </a:t>
            </a:r>
          </a:p>
          <a:p>
            <a:pPr algn="ctr"/>
            <a:r>
              <a:rPr lang="sl-SI" sz="1200" dirty="0"/>
              <a:t>(DU iz prodaje blaga in storitev na trgu še višji odstotek)</a:t>
            </a:r>
          </a:p>
        </p:txBody>
      </p:sp>
      <p:sp>
        <p:nvSpPr>
          <p:cNvPr id="14" name="PoljeZBesedilom 12">
            <a:extLst>
              <a:ext uri="{FF2B5EF4-FFF2-40B4-BE49-F238E27FC236}">
                <a16:creationId xmlns:a16="http://schemas.microsoft.com/office/drawing/2014/main" id="{FA7A5F55-FA3A-4319-BF42-EA17E1115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4127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7C0277F-C0AD-4C7A-AD5F-92154467DF1C}"/>
              </a:ext>
            </a:extLst>
          </p:cNvPr>
          <p:cNvSpPr txBox="1"/>
          <p:nvPr/>
        </p:nvSpPr>
        <p:spPr>
          <a:xfrm>
            <a:off x="844203" y="2802831"/>
            <a:ext cx="23592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1600" b="1" dirty="0"/>
              <a:t>3 VRSTE DELOVNE USPEŠNOSTI: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redna delovna uspešnost, 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povečan obseg dela in </a:t>
            </a:r>
          </a:p>
          <a:p>
            <a:pPr marL="285750" indent="-285750" algn="just">
              <a:buFontTx/>
              <a:buChar char="-"/>
            </a:pPr>
            <a:r>
              <a:rPr lang="sl-SI" sz="1600" dirty="0"/>
              <a:t>delovna uspešnost iz naslova prodaje blaga in storitev na trgu)</a:t>
            </a: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20CEE0A3-3166-47AF-ACB5-9120AAC568C4}"/>
              </a:ext>
            </a:extLst>
          </p:cNvPr>
          <p:cNvSpPr txBox="1"/>
          <p:nvPr/>
        </p:nvSpPr>
        <p:spPr>
          <a:xfrm>
            <a:off x="1014413" y="5563374"/>
            <a:ext cx="227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MASA</a:t>
            </a:r>
            <a:r>
              <a:rPr lang="sl-SI" dirty="0"/>
              <a:t> </a:t>
            </a:r>
            <a:r>
              <a:rPr lang="sl-SI" sz="1600" b="1" u="sng" dirty="0"/>
              <a:t>2 % </a:t>
            </a: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78FCBF61-79B6-4213-BC63-5878B0131921}"/>
              </a:ext>
            </a:extLst>
          </p:cNvPr>
          <p:cNvSpPr/>
          <p:nvPr/>
        </p:nvSpPr>
        <p:spPr>
          <a:xfrm>
            <a:off x="5287644" y="2708940"/>
            <a:ext cx="37488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b="1" dirty="0"/>
              <a:t>ZDRUŽITEV 3 VRST</a:t>
            </a:r>
          </a:p>
          <a:p>
            <a:pPr algn="ctr"/>
            <a:r>
              <a:rPr lang="sl-SI" b="1" dirty="0"/>
              <a:t>DELOVNE USPEŠNOSTI V ENO</a:t>
            </a:r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B7E143C9-3820-4A90-85B2-98824A1FC1E1}"/>
              </a:ext>
            </a:extLst>
          </p:cNvPr>
          <p:cNvSpPr txBox="1"/>
          <p:nvPr/>
        </p:nvSpPr>
        <p:spPr>
          <a:xfrm>
            <a:off x="5004048" y="4807376"/>
            <a:ext cx="43204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/>
              <a:t>MASA NA PRORAČUNSKEGA UPORABNIKA </a:t>
            </a:r>
            <a:r>
              <a:rPr lang="sl-SI" sz="1600" b="1" u="sng" dirty="0"/>
              <a:t>DO 10 % * </a:t>
            </a:r>
            <a:r>
              <a:rPr lang="sl-SI" sz="1600" b="1" dirty="0"/>
              <a:t>OBSEGA LETNIH SREDSTEV ZA OSNOVNE PLAČE </a:t>
            </a:r>
          </a:p>
          <a:p>
            <a:r>
              <a:rPr lang="sl-SI" sz="1000" dirty="0"/>
              <a:t>*odstotek mase 10% se doseže postopno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0696EB23-349F-4DA5-8EB2-490526DEE5A4}"/>
              </a:ext>
            </a:extLst>
          </p:cNvPr>
          <p:cNvSpPr txBox="1"/>
          <p:nvPr/>
        </p:nvSpPr>
        <p:spPr>
          <a:xfrm>
            <a:off x="4716016" y="5843870"/>
            <a:ext cx="412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>
                <a:solidFill>
                  <a:srgbClr val="FF0000"/>
                </a:solidFill>
              </a:rPr>
              <a:t>Večje št. zaposlenih bo lahko deležno variabilnega nagrajevanja!</a:t>
            </a:r>
          </a:p>
        </p:txBody>
      </p:sp>
      <p:sp>
        <p:nvSpPr>
          <p:cNvPr id="12" name="Označba mesta številke diapozitiva 11">
            <a:extLst>
              <a:ext uri="{FF2B5EF4-FFF2-40B4-BE49-F238E27FC236}">
                <a16:creationId xmlns:a16="http://schemas.microsoft.com/office/drawing/2014/main" id="{D9164EDF-7E9C-49EA-B4E6-CC36A732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7501981-B27D-47FA-937F-78ED625DE54B}"/>
              </a:ext>
            </a:extLst>
          </p:cNvPr>
          <p:cNvSpPr/>
          <p:nvPr/>
        </p:nvSpPr>
        <p:spPr>
          <a:xfrm>
            <a:off x="2627784" y="5814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endParaRPr lang="sl-SI" u="sng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sl-SI" u="sng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l-SI" u="sng" dirty="0">
                <a:solidFill>
                  <a:srgbClr val="00B050"/>
                </a:solidFill>
              </a:rPr>
              <a:t>PREDLOG SPREMEMBE UREDITVE:</a:t>
            </a:r>
          </a:p>
          <a:p>
            <a:pPr marL="0" indent="0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6423FA-2DFA-4779-A2B1-7CBE76F7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pPr algn="l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1600" dirty="0">
                <a:solidFill>
                  <a:schemeClr val="tx1"/>
                </a:solidFill>
              </a:rPr>
              <a:t>OBSTOJEČI JU – </a:t>
            </a:r>
            <a:r>
              <a:rPr lang="sl-SI" sz="1600" u="sng" dirty="0">
                <a:solidFill>
                  <a:schemeClr val="tx1"/>
                </a:solidFill>
              </a:rPr>
              <a:t>Z VEČ KOT 5 PR NAPREDOVANJ</a:t>
            </a:r>
            <a:r>
              <a:rPr lang="sl-SI" sz="1600" dirty="0">
                <a:solidFill>
                  <a:schemeClr val="tx1"/>
                </a:solidFill>
              </a:rPr>
              <a:t> (JU z do 5 PR napredovanj vstopijo v nov sistem)</a:t>
            </a:r>
            <a:br>
              <a:rPr lang="sl-SI" sz="2400" b="1" u="sng" dirty="0">
                <a:solidFill>
                  <a:srgbClr val="FF0000"/>
                </a:solidFill>
              </a:rPr>
            </a:br>
            <a:endParaRPr lang="sl-SI" sz="1800" dirty="0">
              <a:solidFill>
                <a:schemeClr val="tx1"/>
              </a:solidFill>
            </a:endParaRPr>
          </a:p>
        </p:txBody>
      </p:sp>
      <p:sp>
        <p:nvSpPr>
          <p:cNvPr id="6" name="Zaobljeni pravokotnik 9">
            <a:extLst>
              <a:ext uri="{FF2B5EF4-FFF2-40B4-BE49-F238E27FC236}">
                <a16:creationId xmlns:a16="http://schemas.microsoft.com/office/drawing/2014/main" id="{46C39A42-1310-488C-A260-94AABC688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731" y="2647268"/>
            <a:ext cx="2766331" cy="1017531"/>
          </a:xfrm>
          <a:prstGeom prst="roundRect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sl-SI" sz="2400" b="1" dirty="0">
                <a:solidFill>
                  <a:sysClr val="windowText" lastClr="000000"/>
                </a:solidFill>
                <a:latin typeface="Calibri"/>
              </a:rPr>
              <a:t>„NOVI </a:t>
            </a: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STARI“ SISTEM – možnost 10 PR NA DM</a:t>
            </a:r>
          </a:p>
        </p:txBody>
      </p:sp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C3EFD3EC-3CCB-49FB-9C3A-E51B2A974A5E}"/>
              </a:ext>
            </a:extLst>
          </p:cNvPr>
          <p:cNvCxnSpPr>
            <a:cxnSpLocks/>
          </p:cNvCxnSpPr>
          <p:nvPr/>
        </p:nvCxnSpPr>
        <p:spPr>
          <a:xfrm flipH="1">
            <a:off x="1475658" y="2128758"/>
            <a:ext cx="720078" cy="40689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jeni pravokotnik 10">
            <a:extLst>
              <a:ext uri="{FF2B5EF4-FFF2-40B4-BE49-F238E27FC236}">
                <a16:creationId xmlns:a16="http://schemas.microsoft.com/office/drawing/2014/main" id="{9297D2CD-4920-48D7-8234-E2F9E6C2BFCE}"/>
              </a:ext>
            </a:extLst>
          </p:cNvPr>
          <p:cNvSpPr/>
          <p:nvPr/>
        </p:nvSpPr>
        <p:spPr>
          <a:xfrm>
            <a:off x="6147892" y="2845330"/>
            <a:ext cx="1944216" cy="497781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b="1" kern="0" dirty="0">
                <a:solidFill>
                  <a:sysClr val="windowText" lastClr="000000"/>
                </a:solidFill>
                <a:latin typeface="Calibri"/>
                <a:cs typeface="+mn-cs"/>
              </a:rPr>
              <a:t>NOVI SISTEM</a:t>
            </a:r>
          </a:p>
        </p:txBody>
      </p:sp>
      <p:cxnSp>
        <p:nvCxnSpPr>
          <p:cNvPr id="12" name="Raven puščični povezovalnik 11">
            <a:extLst>
              <a:ext uri="{FF2B5EF4-FFF2-40B4-BE49-F238E27FC236}">
                <a16:creationId xmlns:a16="http://schemas.microsoft.com/office/drawing/2014/main" id="{DC92B9EF-8533-46FA-9199-46C2C0B4EF5E}"/>
              </a:ext>
            </a:extLst>
          </p:cNvPr>
          <p:cNvCxnSpPr>
            <a:cxnSpLocks/>
          </p:cNvCxnSpPr>
          <p:nvPr/>
        </p:nvCxnSpPr>
        <p:spPr>
          <a:xfrm>
            <a:off x="5578194" y="2118179"/>
            <a:ext cx="866014" cy="527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okotnik 14">
            <a:extLst>
              <a:ext uri="{FF2B5EF4-FFF2-40B4-BE49-F238E27FC236}">
                <a16:creationId xmlns:a16="http://schemas.microsoft.com/office/drawing/2014/main" id="{4E9E3B27-2498-431E-BBE8-27BD96F2207D}"/>
              </a:ext>
            </a:extLst>
          </p:cNvPr>
          <p:cNvSpPr/>
          <p:nvPr/>
        </p:nvSpPr>
        <p:spPr>
          <a:xfrm>
            <a:off x="86513" y="3917602"/>
            <a:ext cx="3240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1600" dirty="0"/>
              <a:t>- ohranitev vseh doseženih napredovanj</a:t>
            </a:r>
          </a:p>
          <a:p>
            <a:pPr algn="ctr"/>
            <a:r>
              <a:rPr lang="sl-SI" sz="1600" dirty="0"/>
              <a:t>- vsakih  5 let + 1 PR</a:t>
            </a: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+ </a:t>
            </a: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DELOVNA USPEŠNOST </a:t>
            </a:r>
          </a:p>
          <a:p>
            <a:pPr algn="ctr"/>
            <a:r>
              <a:rPr lang="sl-SI" sz="1600" b="1" dirty="0"/>
              <a:t>  </a:t>
            </a:r>
            <a:r>
              <a:rPr lang="sl-SI" sz="1600" b="1" dirty="0" err="1">
                <a:solidFill>
                  <a:srgbClr val="FF0000"/>
                </a:solidFill>
              </a:rPr>
              <a:t>max</a:t>
            </a:r>
            <a:r>
              <a:rPr lang="sl-SI" sz="1600" b="1" dirty="0">
                <a:solidFill>
                  <a:srgbClr val="FF0000"/>
                </a:solidFill>
              </a:rPr>
              <a:t>. 20 % </a:t>
            </a:r>
            <a:r>
              <a:rPr lang="sl-SI" sz="1600" b="1" dirty="0"/>
              <a:t>osnovne plače mesečno </a:t>
            </a:r>
          </a:p>
          <a:p>
            <a:pPr algn="ctr"/>
            <a:endParaRPr lang="sl-SI" sz="1600" b="1" dirty="0"/>
          </a:p>
          <a:p>
            <a:pPr algn="ctr"/>
            <a:r>
              <a:rPr lang="sl-SI" sz="1600" dirty="0"/>
              <a:t>- raven mase sredstev je </a:t>
            </a:r>
            <a:r>
              <a:rPr lang="sl-SI" sz="1600" b="1" dirty="0">
                <a:solidFill>
                  <a:srgbClr val="FF0000"/>
                </a:solidFill>
              </a:rPr>
              <a:t>2 %</a:t>
            </a:r>
          </a:p>
        </p:txBody>
      </p:sp>
      <p:cxnSp>
        <p:nvCxnSpPr>
          <p:cNvPr id="17" name="Raven puščični povezovalnik 16">
            <a:extLst>
              <a:ext uri="{FF2B5EF4-FFF2-40B4-BE49-F238E27FC236}">
                <a16:creationId xmlns:a16="http://schemas.microsoft.com/office/drawing/2014/main" id="{3DB0820E-CC82-4E34-B300-ABB74BD570D5}"/>
              </a:ext>
            </a:extLst>
          </p:cNvPr>
          <p:cNvCxnSpPr>
            <a:cxnSpLocks/>
          </p:cNvCxnSpPr>
          <p:nvPr/>
        </p:nvCxnSpPr>
        <p:spPr>
          <a:xfrm>
            <a:off x="3637348" y="3386920"/>
            <a:ext cx="18002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B54B2E71-3DE7-4418-A889-F8E3864E3208}"/>
              </a:ext>
            </a:extLst>
          </p:cNvPr>
          <p:cNvSpPr txBox="1"/>
          <p:nvPr/>
        </p:nvSpPr>
        <p:spPr>
          <a:xfrm>
            <a:off x="3647779" y="2986756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/>
              <a:t>prehod kadarkoli</a:t>
            </a:r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E81AAF98-9191-47DF-885D-58F431C04681}"/>
              </a:ext>
            </a:extLst>
          </p:cNvPr>
          <p:cNvSpPr txBox="1"/>
          <p:nvPr/>
        </p:nvSpPr>
        <p:spPr>
          <a:xfrm>
            <a:off x="5940152" y="36047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u="sng" dirty="0">
                <a:solidFill>
                  <a:srgbClr val="FF0000"/>
                </a:solidFill>
              </a:rPr>
              <a:t>ohranitev le 5 PR napredovanj</a:t>
            </a:r>
          </a:p>
        </p:txBody>
      </p:sp>
      <p:sp>
        <p:nvSpPr>
          <p:cNvPr id="22" name="Pravokotnik 21">
            <a:extLst>
              <a:ext uri="{FF2B5EF4-FFF2-40B4-BE49-F238E27FC236}">
                <a16:creationId xmlns:a16="http://schemas.microsoft.com/office/drawing/2014/main" id="{A6747EB1-7633-486B-A92D-4AEEEF424581}"/>
              </a:ext>
            </a:extLst>
          </p:cNvPr>
          <p:cNvSpPr/>
          <p:nvPr/>
        </p:nvSpPr>
        <p:spPr>
          <a:xfrm>
            <a:off x="5565213" y="4088289"/>
            <a:ext cx="32403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sl-SI" sz="1600" b="1" dirty="0">
              <a:solidFill>
                <a:srgbClr val="00B050"/>
              </a:solidFill>
            </a:endParaRP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+</a:t>
            </a:r>
          </a:p>
          <a:p>
            <a:pPr algn="ctr"/>
            <a:endParaRPr lang="sl-SI" sz="1600" b="1" dirty="0">
              <a:solidFill>
                <a:srgbClr val="00B050"/>
              </a:solidFill>
            </a:endParaRPr>
          </a:p>
          <a:p>
            <a:pPr algn="ctr"/>
            <a:r>
              <a:rPr lang="sl-SI" sz="1600" b="1" dirty="0">
                <a:solidFill>
                  <a:srgbClr val="00B050"/>
                </a:solidFill>
              </a:rPr>
              <a:t>DELOVNA USPEŠNOST </a:t>
            </a:r>
          </a:p>
          <a:p>
            <a:pPr algn="ctr"/>
            <a:r>
              <a:rPr lang="sl-SI" sz="1600" b="1" dirty="0"/>
              <a:t>  </a:t>
            </a:r>
            <a:r>
              <a:rPr lang="sl-SI" sz="1600" b="1" dirty="0" err="1">
                <a:solidFill>
                  <a:srgbClr val="FF0000"/>
                </a:solidFill>
              </a:rPr>
              <a:t>max</a:t>
            </a:r>
            <a:r>
              <a:rPr lang="sl-SI" sz="1600" b="1" dirty="0">
                <a:solidFill>
                  <a:srgbClr val="FF0000"/>
                </a:solidFill>
              </a:rPr>
              <a:t>. 30 % </a:t>
            </a:r>
            <a:r>
              <a:rPr lang="sl-SI" sz="1600" b="1" dirty="0"/>
              <a:t>osnovne plače mesečno</a:t>
            </a:r>
          </a:p>
          <a:p>
            <a:pPr algn="ctr"/>
            <a:endParaRPr lang="sl-SI" sz="1600" b="1" dirty="0"/>
          </a:p>
          <a:p>
            <a:pPr algn="ctr"/>
            <a:r>
              <a:rPr lang="sl-SI" sz="1600" dirty="0"/>
              <a:t>- raven mase sredstev je </a:t>
            </a:r>
            <a:r>
              <a:rPr lang="sl-SI" sz="1600" b="1" dirty="0">
                <a:solidFill>
                  <a:srgbClr val="FF0000"/>
                </a:solidFill>
              </a:rPr>
              <a:t>10 %</a:t>
            </a:r>
            <a:r>
              <a:rPr lang="sl-SI" sz="1600" dirty="0"/>
              <a:t>* </a:t>
            </a:r>
            <a:r>
              <a:rPr lang="sl-SI" sz="1600" b="1" dirty="0"/>
              <a:t>*</a:t>
            </a:r>
            <a:r>
              <a:rPr lang="sl-SI" sz="1600" dirty="0"/>
              <a:t>postopnost povečevanja mase</a:t>
            </a:r>
          </a:p>
        </p:txBody>
      </p:sp>
      <p:sp>
        <p:nvSpPr>
          <p:cNvPr id="24" name="PoljeZBesedilom 12">
            <a:extLst>
              <a:ext uri="{FF2B5EF4-FFF2-40B4-BE49-F238E27FC236}">
                <a16:creationId xmlns:a16="http://schemas.microsoft.com/office/drawing/2014/main" id="{9046CA92-8B12-42EB-BDE1-D46DDD6D2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0350"/>
            <a:ext cx="41052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900" dirty="0"/>
              <a:t>september 2019</a:t>
            </a:r>
          </a:p>
        </p:txBody>
      </p:sp>
      <p:sp>
        <p:nvSpPr>
          <p:cNvPr id="18" name="Naslov 1">
            <a:extLst>
              <a:ext uri="{FF2B5EF4-FFF2-40B4-BE49-F238E27FC236}">
                <a16:creationId xmlns:a16="http://schemas.microsoft.com/office/drawing/2014/main" id="{E36FCE92-6B74-44E1-B691-936FAE413BA4}"/>
              </a:ext>
            </a:extLst>
          </p:cNvPr>
          <p:cNvSpPr txBox="1">
            <a:spLocks/>
          </p:cNvSpPr>
          <p:nvPr/>
        </p:nvSpPr>
        <p:spPr bwMode="auto">
          <a:xfrm>
            <a:off x="451073" y="876866"/>
            <a:ext cx="8136905" cy="7118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sl-SI" sz="1800" u="sng" kern="1200" dirty="0">
                <a:solidFill>
                  <a:srgbClr val="00B050"/>
                </a:solidFill>
                <a:latin typeface="Arial" charset="0"/>
                <a:ea typeface="+mn-ea"/>
                <a:cs typeface="Arial" charset="0"/>
              </a:rPr>
              <a:t>PREHODNI REŽIM</a:t>
            </a:r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395A4595-80C1-4E65-BD9A-97C1D3B0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37311208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5549</TotalTime>
  <Words>861</Words>
  <Application>Microsoft Office PowerPoint</Application>
  <PresentationFormat>Diaprojekcija na zaslonu (4:3)</PresentationFormat>
  <Paragraphs>173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6" baseType="lpstr">
      <vt:lpstr>Arial</vt:lpstr>
      <vt:lpstr>Calibri</vt:lpstr>
      <vt:lpstr>Republika</vt:lpstr>
      <vt:lpstr>Wingdings</vt:lpstr>
      <vt:lpstr>MJU_ppt_Slo</vt:lpstr>
      <vt:lpstr>IZHODIŠČA SPREMEMB SISTEMA PLAČ V JAVNEM SEKTORJU    </vt:lpstr>
      <vt:lpstr>   SPREMEMBE KLJUČNIH VSEBINSKIH ELEMENTOV: </vt:lpstr>
      <vt:lpstr>  1. ZAGOTOVITEV VEČJE FLEKSIBILNOSTI DOLOČITVE OSNOVNE PLAČE</vt:lpstr>
      <vt:lpstr>PowerPointova predstavitev</vt:lpstr>
      <vt:lpstr>   2. SPREMEMBA SISTEMA NAPREDOVANJA JAVNIH USLUŽBENCEV V VIŠJI PLAČNI RAZRED</vt:lpstr>
      <vt:lpstr>PowerPointova predstavitev</vt:lpstr>
      <vt:lpstr>   3. SPREMEMBA UREDITVE VARIABILNEGA NAGRAJEVANJA</vt:lpstr>
      <vt:lpstr>PowerPointova predstavitev</vt:lpstr>
      <vt:lpstr>   OBSTOJEČI JU – Z VEČ KOT 5 PR NAPREDOVANJ (JU z do 5 PR napredovanj vstopijo v nov sistem) </vt:lpstr>
      <vt:lpstr> 4. DRUGE SPREMEMBE ISTITUTOV ZSPJS</vt:lpstr>
      <vt:lpstr> 4. DRUGE SPREMEMBE ISTITUTOV ZSPJS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218</cp:revision>
  <cp:lastPrinted>2019-05-07T08:07:01Z</cp:lastPrinted>
  <dcterms:created xsi:type="dcterms:W3CDTF">2016-06-02T12:01:46Z</dcterms:created>
  <dcterms:modified xsi:type="dcterms:W3CDTF">2019-09-17T13:52:32Z</dcterms:modified>
</cp:coreProperties>
</file>