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9" r:id="rId12"/>
    <p:sldId id="290" r:id="rId13"/>
    <p:sldId id="270" r:id="rId14"/>
    <p:sldId id="291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277" r:id="rId23"/>
    <p:sldId id="275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2" r:id="rId34"/>
    <p:sldId id="288" r:id="rId3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1" autoAdjust="0"/>
    <p:restoredTop sz="94660"/>
  </p:normalViewPr>
  <p:slideViewPr>
    <p:cSldViewPr snapToGrid="0">
      <p:cViewPr varScale="1">
        <p:scale>
          <a:sx n="55" d="100"/>
          <a:sy n="55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FDE1C-C406-ADD6-A2E0-88F43B859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3F68AB-A777-D2A1-2028-6875701A2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6BD7F2-2926-B146-7918-C2FFBE1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6884BD0-B35D-A52E-728A-A77EFA08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4A63AD-5303-1EFA-8B19-79032E89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18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B3806D-57BE-A41A-5173-0DD57B8B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C55FD06-A1BD-916B-517A-8EA023249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4897481-A58B-2823-16AF-B1DBFBE6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C321657-21C7-6A35-49CC-64DC461A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B7A07C8-9B5A-82AE-1F1C-54F19103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318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45AA0E-DB94-390E-DEE0-0AD898DAC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2DBD198-FD79-79BC-1F46-E1B2FAC73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E973F4-7D57-D46F-3356-AB34DFB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59B4327-E993-32D8-28BA-863C210E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2E334E8-21A7-4B93-F0EE-C122A03C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59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FAEAA7-AF4B-B707-9125-5A634254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B0678BD-EB9F-B5FC-D8E4-C2BADEBC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1407C6-59F6-504E-60DE-EC4E1C7B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2631E2-DFC2-C8A9-660D-37772C00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1CD314-CAD2-DEBD-9EF5-5A639A48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4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257A1E-DE2F-236C-949B-55D32C9A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96DA540-DE61-C21F-BEDA-48F1D2C23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1EB2166-21C8-387F-1DAB-E5E68ADC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5B8427-2C0D-6693-B5BE-326A701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F5E52BC-208A-5A10-AEE3-C4BE6EF4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70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D6260B-3E1C-52E7-7D9F-E6A4D226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B8822A-DAFA-5390-7781-A5D25F36C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875872D-22AB-510D-4FA3-30C9DBD89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8D35DB-42BB-D4C7-3120-0B90C425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F2C9EA7-E830-E6A9-1832-0BA3D76C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A276AAA-6518-EA2E-E769-9763C2C9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50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BC4B2D-E58E-67E7-2595-87DBCF44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0F8886A-A924-321C-5B75-195A80635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9D4D7DE-69B4-0530-D6D9-8FFE47083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6441071E-18B4-21A5-91C7-08014F5A0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75F2610-4D5E-E9AD-5A44-698C456BD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C8F8867-A5EA-93A3-8678-3B906449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FF6D2DA-A86F-8F27-EC25-CA0EAE91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3CE1F4C-83C9-8CC9-7967-062F8CF1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3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6C70F-436C-EDE6-64D1-C5DB75D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01DA4CF-24D7-75D9-1409-7B380E99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932064DB-B799-C2C4-EB46-C6730BDD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DF3E964-7AF0-9EE1-F9B2-0719A059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8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427BB470-551F-874A-27A7-AA09E2F0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E7CCD1D-AFD0-02D9-2683-16E022E3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80A5472-8DF2-2FE9-0B2F-6734EC2F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19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1D4ED-C095-E226-B306-690A5461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510FADF-5083-F4EC-D3CC-2D09218F9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439554A-18FF-519B-AD29-DAC8836A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D786F0-DD81-FA55-425F-DB5CF413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01461C-61A9-96DC-F70E-A1C986E8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83E6C59-4A5F-B7B3-AE76-3AC28AE7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9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D59571-33D2-D2AE-8ECC-D447A036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D92057D-61EC-5851-4372-DAD4D4BB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D2D2972-4078-F083-7F41-1DBA43F4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2579141-43CC-7714-0AA8-7EEC6562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D9514C7-E368-F90A-1BD7-49FCB90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DC3F18-9FEB-6F06-BC1E-45ABD57B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A71EFBE-1F09-0295-B55F-A9203AEA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F66F6C3-7F26-A349-46AA-1BD9F1F58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B4CA90-AE6B-3B16-E218-EF3CC58DF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270BA3B-A406-CE3A-BDBB-7DB8F2D92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51FB197-3654-3228-AD79-5D8479B70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60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28016" y="1920239"/>
            <a:ext cx="11887200" cy="3780845"/>
          </a:xfrm>
          <a:solidFill>
            <a:srgbClr val="57A6AE"/>
          </a:solidFill>
        </p:spPr>
        <p:txBody>
          <a:bodyPr anchor="ctr">
            <a:normAutofit fontScale="90000"/>
          </a:bodyPr>
          <a:lstStyle/>
          <a:p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PREDSTAVITEV ZAKONA O SKUPNIH TEMELJIH SISTEMA PLAČ 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V JAVNEM SEKTORJU (ZSTSPJS)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2700" dirty="0">
                <a:solidFill>
                  <a:schemeClr val="bg1"/>
                </a:solidFill>
                <a:latin typeface="Tw Cen MT Condensed" panose="020B0606020104020203" pitchFamily="34" charset="-18"/>
                <a:ea typeface="+mn-ea"/>
                <a:cs typeface="Arial" panose="020B0604020202020204" pitchFamily="34" charset="0"/>
              </a:rPr>
              <a:t>mag. Katja Knez</a:t>
            </a: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D8C7CF0A-C79C-7C3A-4501-B3EC521EDD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5" y="57151"/>
            <a:ext cx="12054460" cy="13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višje od PR DM/naziva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 PR pridobljeni s prevedbo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97. člen ZSTSPJS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delovno mesto v istem ali nižjem tarifnem razredu in isti plačni podskupini ali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DM v istem ali nižjem tarifnem razredu in drugi plačni podskupini, ki pa je istovrstno oziroma sorodno prejšnjemu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končnem PR s prevedbo pridobi 14 PR napredovanj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prenos 14 PR na DM sekretarja in preseže končni PR DM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C365D7-B313-D92C-FAA3-EA62D79E028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5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PRENOS PR V VIŠJI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PR napredovanj, kadar se javni uslužbenec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VII/2. TR premesti na DM VIII. TR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PDI ali specializacija v zdravstvu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oziroma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druga specializacija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opravljena po programih, za katere je pogoj zaključena visokošolska univerzitetna izobrazba (prejšnja) ali magistrski študij (2. bolonjska stopnja), s katero se ne pridobi višje ravni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asistentov, bibliotekarjev in visokošolskih učiteljev lektorjev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visokem šolstvu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3CC0456-2CA3-B576-5BB3-5334B51674B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VIŠJI TR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Premestitev/sklenitev PZ za DM 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+1PR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č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e bi bil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JU 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uvrščen v nižji ali isti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(18. člen ZSTSPJS)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na DM Finančnik VI od 10. do 20. PR, uvrstitev v 18. PR, se na DM Poslovni sekretar VII/1 od 13. do 23. PR, uvrsti v 19.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 višji PR, kot je končni PR DM/naziva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FE139B-A20E-BBC1-15CD-984A14D2E9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9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NAPREDOVANJE V NAZIV</a:t>
            </a:r>
            <a:b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2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že doseženih napredovanj v nov naziv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PR pred napredovanjem v naziv/višji naziv se poveča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največ 3 PR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20. člen ZSTSPJS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Učitelj svetnik: 2 PR napredovanj v nazivu, prenese  napredovanja v naziv višji svetnik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sme uvrstiti višje kot je končni PR DM/naziva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(97. člen ZSTSPJS): PR pridobljeni s prevedbo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Učitelj svetnik, ki s prevedbo dobi 7 PR v nazivu, ob napredovanju v naziv višji svetnik prenese 7 PR v naziv višjega svetnika in preseže končni PR DM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3D2C351-189D-1471-56B8-9BBA02D1584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PREKINITEV DR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None/>
            </a:pPr>
            <a:endParaRPr lang="sl-SI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šteje se, kot da se DR nadaljuje brez prekinitve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21.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pred prekinitvijo (17. člen ZSTSPJS)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+1 PR, če bi imel nižji PR, kot ga je dosegel pred prekinitvijo (18. člen ZSTSPJS)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BE01B14-953E-4CDD-874F-256C03AEF27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24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2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Ob zaposlitvi: največ 10 PR od izhodišča DM/naziva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Toliko delovne dobe na primerljivih DM, kot bi jo rabil za napredovanje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D11FBC95-BFC2-1D4E-2535-3A77354266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1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1140" y="3835320"/>
            <a:ext cx="2916919" cy="235041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7E9175A-A0F5-519D-B58D-E11BE28F256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B0F2629-279B-B94A-4483-E1DC2EC7CF1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03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do 5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Soglasje</a:t>
            </a: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27DFDE7-D138-AC30-9172-42A9D9D7407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852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od 6 PR do 10 PR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Soglasje 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vsaj tretjino let delovne dobe na primerljivih DM, kot bi jo potreboval za napredovanje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6A05CFD5-8062-5219-1A01-BF7489B29F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84246" y="3815981"/>
            <a:ext cx="4657748" cy="232931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F52BB3CF-2E0F-6764-3D0E-BE74232D337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 za višjo uvrstitev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v plačni podskupini, ne več kot 10% zaposlenih pri  PU 1. januarja v tekočem letu (največ 30% JU je lahko novo zaposlenih)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brez soglasja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štejejo za napredovanje in se prenašajo na drugo DM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ne štejejo za napredovanje, se pa prenašajo znotraj istega DD ali istega organa pri delodajalcu RS, če gre za sorodno DM v isti ali drugi plačni podskupini in v istem/nižjem TR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981A36C-C415-4025-783F-FA82879B03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2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PR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izpolnitev časovnega obdobja za napredovanje (šteje se od izhodiščnega PR DM),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ocenjevanja: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izjema državni organi, uprave lokalne skupnosti: nazivi in letni dopust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1. zaposlitev, zadnje napredovanje, prekinitev (višji TR, prekinitev DR daljša od 90 dni)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2 x letno: 1. junij in 1. december (praviloma za 1 PR)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BC48E06-1E58-9F81-C836-488B6AAA9E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18847" y="2302025"/>
            <a:ext cx="6574055" cy="225395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3FDB10C6-576E-560F-75E1-94115C064B3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 V NOV PLAČNI SISTEM</a:t>
            </a: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91E9538-E798-A5B6-341A-D03090CF76C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4820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48E0AB1-391A-D66A-6DA4-B31C02CAAC1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64345"/>
            <a:ext cx="12192000" cy="712705"/>
          </a:xfrm>
          <a:prstGeom prst="rect">
            <a:avLst/>
          </a:prstGeom>
        </p:spPr>
      </p:pic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D49BAF2C-3668-A33C-CA4B-2D075803B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(objava v Uradnem listu RS,  št. 95/24 dne 8. 11. 2024, začetek veljavnosti: 23. 11. 2024, uporaba: </a:t>
            </a: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1. 1. 2025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 takrat se uporablja ZSPJS)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Podzakonski predpisi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Kolektivna pogodba za javni sektor (objava v Uradnem listu RS, št. 99/24, dne 25. 11. 2024)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Kolektivne pogodbe dejavnosti in poklicev, uredbe (objava v Uradnem listu RS, št. 99/24, dne 25. 11.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2024)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in drugi akti za uvrščanje </a:t>
            </a:r>
            <a:r>
              <a:rPr lang="sl-SI" sz="2600" dirty="0">
                <a:sym typeface="Symbol" panose="05050102010706020507" pitchFamily="18" charset="2"/>
              </a:rPr>
              <a:t>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DM in nazivov</a:t>
            </a:r>
            <a:r>
              <a:rPr lang="sl-SI" sz="2600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(ukinitev PS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J)</a:t>
            </a:r>
            <a:endParaRPr lang="sl-SI" sz="2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Akti o sistemizaciji delovnih mest in nazivov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Nove pogodbe o zaposlitvi oziroma aneksi </a:t>
            </a:r>
            <a:r>
              <a:rPr lang="sl-SI" sz="2600" dirty="0">
                <a:sym typeface="Symbol" panose="05050102010706020507" pitchFamily="18" charset="2"/>
              </a:rPr>
              <a:t>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JU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4756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 – Opravljanje dela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nad pričakovanji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2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obrazložitev izpolnjevanja pogojev za pospešeno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pri posameznem uporabniku proračuna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B0BE2AA-129A-EA87-B601-813242F0937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1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 – opravljanje dela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pod pričakovanji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podaljšanje časovnega obdobja za napredovanje za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leto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(primer: 1. PR namesto 2 leti 3 leta)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le 1x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 časovnem obdobju za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Izda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(obrazložitev utemeljenih razlogov)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Pravno varstvo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preizkus utemeljenosti zadržanja (komisija – potrdi/razveljavi zadržanje), možnost sodnega varstva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5% zaposlenih pri posameznem proračunskem uporabniku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3A6F65C-8B68-749C-6E2D-53D3F2FD2E1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34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 ZA POSPEŠENO/ZADRŽANO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166"/>
            <a:ext cx="10515600" cy="45046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izvajanje nalog v skladu z veljavnimi standardi oziroma s pravili stroke in povezovanje znanj z različnih delovnih področij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opravljenega in dodatnega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izpolnjevanje dogovorjenih obveznosti in izvajanje nalog v skladu z določenimi roki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samostojnost pri opravljanju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natančnost pri opravljanju dela in pogostost napak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zmožnost prilagajanja nepredvidenim situacijam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medsebojno sodelovanje in skupinsko delo ter odnos do sodelavcev in uporabnikov storitev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1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23AE44A-5D38-DC53-386B-C28748CA21B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36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VPLIV NOVEGA ZSTSPJS NA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Časovno obdobje za napredovanje se z začetkom uporabe zakona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teče: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zadnjega napredovanja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zaposlitve ali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razporeditve na DM, pri kateri je napredovalno obdobje pričelo teči znova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določitvi časovnega obdobja se upošteva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že doseženo število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javni uslužbenec je zadnjič napredoval 1. 12. 2022. Kdaj napreduje naslednjič?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D73FCB-2C3E-3270-4C6C-E4932CEB1F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90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NAZIV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Pogoje za napredovanje določajo pravilniki, npr. Pravilnik o napredovanju zaposlenih v vzgoji in izobraževanju    v nazive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Pomembno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 več zamika pridobitve pravice do višje plače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B3AC3C-E5D4-272B-1263-AC3FE9E050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3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Združitev RDU in POD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letu 2025 sprememb NI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- RDU in POD se še izplačujeta v skladu z ZSPJS, uporaba določb ZSTSPJS od 1. 1. 2026, do 1. 1. 2026 rok za uveljavitev meril in kriterijev, obseg sredstev 2% do 31. 12. 2027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sredstev: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3% sredstev za osnovne plače javnih uslužbencev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OBVEZNA PORABA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Prihranki sredstev za plače (odsotnosti, nezasedena DM)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OBVEZNA PORABA-50%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Projektna sredstva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Poseben vir, če tako določa poseben zakon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C15AC5-FE6E-9351-2633-94C57BD9C1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44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Izplačilo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mesečno/trimesečno/polletno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30% osnovne plače mesečno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50% osnovne plače mesečno – posebni projekti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Merila in 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KP oz. z akti za uvrščanje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objava znotraj uporabnika proračuna oziroma organizacijske enote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9D00023-F364-9031-2EEC-F8A6D96BE7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28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– JU PS B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sredstev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ločeno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določijo s pravilniki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  <a:r>
              <a:rPr lang="sl-SI" sz="24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max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. 1 osnovna plača letno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33% osnovne plače mesečno (posebni projekti), 13% osnovne plače mesečno (ostali projekti)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izdajanja soglasij k izplačilu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DAC176F-9670-F216-17B5-6AA6635013D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72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- PBST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Omejitve izplačila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6x vrednosti PR, v katerega je bil uvrščen v mesecu decembru preteklega leta oziroma v katerega se uvrsti ob zaposlitvi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minimuma porabe sredstev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objava 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212F0B3-C0F8-8343-5EA6-5FDCBDE38B6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09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delovno dobo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izrecna določitev, da se vsako zaključeno leto delovne dobe šteje za 1 leto, ne glede na to, ali dela JU krajši ali polni DČ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mentorstvo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pripada tudi za uvajanje dijakov in študentov na obvezni praksi (20% urne postavke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osnovne plače mentorja)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prepovedi in omejitve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dodatki in višina se bodo določili s KPJS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Dežurstvo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ukinjeno je plačilo od </a:t>
            </a:r>
            <a:r>
              <a:rPr lang="sl-SI" sz="96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t.i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. dežurnega DM, dodatki se izplačujejo v polni višini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 za izmensko delo in delo po posebnem razporedu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 preko polnega delovnega časa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več kot 170 ur v posameznem letu – 45 % urne postavke OP</a:t>
            </a:r>
            <a:endParaRPr lang="sl-SI" sz="7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Stalna pripravljenost na določenem kraju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se šteje v delovni čas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DFCD58-2F83-8397-30D7-0392431340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731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3978"/>
          </a:xfrm>
        </p:spPr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PLAČNA LESTVICA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4"/>
            <a:ext cx="10515600" cy="4587859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67 PR: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3% razpon, razmerje 1:7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1. PR = 1253,90 EUR (MP za leto 2024)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67. PR = 8821,04 EUR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Usklajevanje vrednosti PR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1x letno pogajanja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dogovora ni do 1. aprila 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 uskladitev za 80% rasti cen življenjskih potrebščin (od 1. maja)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Prehodno obdobje 2025 – 2028: posebna ureditev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5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73AC3E5-7DAC-E849-9CC7-383E4AEF67C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75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 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668"/>
            <a:ext cx="10515600" cy="4627296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VELJAVNOST določbe: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5 let od začetka uporabe zakona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AutoNum type="arabicPeriod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Objava DM za NDČ: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 poklic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noben od prijavljenih kandidatov ne izpolnjuje pogoja zahtevane izobrazbe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kandidat ima izobrazbo, ki ustreza za eno raven nižjemu TR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izpolnjuje druge pogoje za zasedbo delovnega mesta (npr. posebni izpiti)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pogodba se sklene za določen čas enega leta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do vključno VI. tarifnega razreda (VII/1 in višji TR -  spregleda 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zaposlitev je nujna zaradi nemotenega opravljanja dela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Ponovna objava istega DM za NDČ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z istim JU lahko sklene PZ za NDČ (ni kandidata ki bi izpolnjeval vse pogoje)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A04D03E-635B-AE2E-041D-97C6E2B430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93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96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2. Objava DM za DČ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je možen pod pogoji iz prvega odstavka 10. člena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 istim JU se ne more skleniti PZ za NDČ za isto delovno mesto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3. Področje zagotavljanja upravljanja in varnosti informacijsko-komunikacijskih sistemov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DM do vključno VII/2. tarifnega razreda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JU mora imeti najmanj izobrazbo, ki ustreza V. TR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Poskusno delo 6 mesecev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E0DA013-96A9-7995-DD3B-B08D72877AD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66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ZA ŽE ZAPOSLENE - 105.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4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 dan 1. januarja 2025 zaposleni v JS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regulirane poklice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Pogoji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15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raven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največ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zaposlen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V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. ali nižjem TR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D27B0F3-BDBA-7B45-C047-154A7AFE377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35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ea typeface="Calibri" panose="020F0502020204030204" pitchFamily="34" charset="0"/>
                <a:cs typeface="Arial" panose="020B0604020202020204" pitchFamily="34" charset="0"/>
              </a:rPr>
              <a:t>OHRANITEV NAPREDOVANJ – ODPRAVA STROPA (113. ČLEN)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415"/>
            <a:ext cx="10515600" cy="46008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7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Sklenitev PZ za drugo DM v istem ali nižjem tarifnem razredu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pred 1. aprilom 2023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+ zaradi omejitve stropa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(57. PR)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s prejšnjega DM niso prenesli vseh PR napredovanj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30 dneh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 uveljavitvi ZSTSPJS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ponovno določi PR tako, da se jim upoštevajo vsi PR napredovanj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na prejšnjem DM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Pridobitev pravice do višje plače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 1. januarjem 2025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višji znanstveni sodelavec je na DM znanstvenega svetnika pred odpravo stropa lahko prenesel le 4 PR,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po 1. 4. 2023 pa vsa napredovanja</a:t>
            </a:r>
          </a:p>
          <a:p>
            <a:pPr algn="just">
              <a:lnSpc>
                <a:spcPts val="1300"/>
              </a:lnSpc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88FBC78-CE25-A926-4DB7-D8E2CF6345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11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569" y="1167320"/>
            <a:ext cx="10113484" cy="4756825"/>
          </a:xfrm>
          <a:solidFill>
            <a:srgbClr val="57A6AE"/>
          </a:solidFill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rgbClr val="57A6AE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32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                                                              HVALA ZA POZORNOST</a:t>
            </a:r>
            <a:endParaRPr lang="sl-SI" sz="3200" dirty="0">
              <a:solidFill>
                <a:schemeClr val="bg1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D03E54-C176-92B9-7210-1F30FA8B8B5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5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OSNOVNO PRAVILO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se določi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uvrstitvijo v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(15/1 člen ZSTSPJS)</a:t>
            </a: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Osnovno pravilo: ob zaposlitvi: uvrstitev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izhodiščni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(16. člen ZSTSPJS)</a:t>
            </a:r>
          </a:p>
          <a:p>
            <a:pPr marL="0" indent="0"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DM Finančnik VI od 10. do 20. PR (uvrstitev v 10. PR ob zaposlitvi)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C9E7C7-EE66-AAC9-B071-F76458438F1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545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MINIMALNA PLAČA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 ZSTSPJS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nihče ne more biti uvrščen v PR, ki je nižji od MP (15/2 člen ZSTSPJS)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je vrednost PR, v katerega je JU uvrščen, nižja od MP, se JU uvrsti v PR,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ki je enak ali višji od MP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šteje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napredovanje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DM Vratar III od 2. do 12. PR, JU se ob zaposlitvi uvrsti v 2. PR (1291,52 EUR), predpostavka MP za 2025 = 1300 EUR, JU se uvrsti v 3. PR (1330,26 EUR) 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31A94BB-139F-6ED3-C165-7BF1CDDBA0F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PRIPRAVNIKI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pripravnika je 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4 PR nižja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od osnovne plače delovnega mesta oziroma naziva, na katerem bo opravljal delo po pripravništvu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12%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ZSPJS: 6 PR nižja osnovna plača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24%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FB84DB3-64B7-8936-DC9B-E3BDAD0093B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17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NEIZPOLNJEVANJE POGOJA IZOBRAZBE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ZSTSPJS: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ni več odbitka 1 ali 2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primeru, ko javni uslužbenec opravlja delo na DM, za katerega ne izpolnjuje pogoja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14. člen ZSPJS: odbitek 1 ali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6655CC1-2E0D-4048-7801-5CCB9D847C6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Sklenitev PZ za drugo DM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napredovanj – 17.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Ni več pogoja, da sta DM v isti plačni podskupini ali da gre za istovrstni/sorodni DM v različnih plačnih podskupinah</a:t>
            </a:r>
          </a:p>
          <a:p>
            <a:pPr marL="0" indent="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51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z nazivi 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naziva 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učitelj mentor, ki ima v nazivu dosežena 2 PR napredovanj, ob zaposlitvi na DM vzgojitelja, v naziv mentorja prenese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084CC34-6898-A960-05C2-37CFE2783FF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99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brez nazivov na DM z nazivi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organizator prehrane (2 PR napredovanj) na DM vzgojitelja prenese 2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brez nazivov (ali na DM v enem nazivu)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vzgojitelj mentor (v nazivu 2 PR napredovanj, na DM 4 PR napredovanj), na DM organizator prehrane prenese 4 PR (ne 2)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2 nazivih v končnem PR, na DM sekretarja v 1 nazivu prenese 10 PR napredovanj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76DD631-B654-0884-BDD3-FB0F81CCDF1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89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3068</Words>
  <Application>Microsoft Office PowerPoint</Application>
  <PresentationFormat>Širokozaslonsko</PresentationFormat>
  <Paragraphs>286</Paragraphs>
  <Slides>34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Republika</vt:lpstr>
      <vt:lpstr>Symbol</vt:lpstr>
      <vt:lpstr>Tw Cen MT Condensed</vt:lpstr>
      <vt:lpstr>Wingdings</vt:lpstr>
      <vt:lpstr>Officeova tema</vt:lpstr>
      <vt:lpstr>   PREDSTAVITEV ZAKONA O SKUPNIH TEMELJIH SISTEMA PLAČ  V JAVNEM SEKTORJU (ZSTSPJS)  mag. Katja Knez    </vt:lpstr>
      <vt:lpstr> PREHOD V NOV PLAČNI SISTEM </vt:lpstr>
      <vt:lpstr>  PLAČNA LESTVICA  </vt:lpstr>
      <vt:lpstr>  DOLOČANJE OSNOVNE PLAČE – OSNOVNO PRAVILO  </vt:lpstr>
      <vt:lpstr>  DOLOČANJE OSNOVNE PLAČE – MINIMALNA PLAČA   </vt:lpstr>
      <vt:lpstr>    DOLOČANJE OSNOVNE PLAČE – PRIPRAVNIKI    </vt:lpstr>
      <vt:lpstr>     DOLOČANJE OSNOVNE PLAČE – NEIZPOLNJEVANJE POGOJA IZOBRAZBE     </vt:lpstr>
      <vt:lpstr>     DOLOČITEV OSNOVNE PLAČE – DM V ISTEM ALI NIŽJEM TR     </vt:lpstr>
      <vt:lpstr>     DOLOČITEV OSNOVNE PLAČE – DM V ISTEM ALI NIŽJEM TR     </vt:lpstr>
      <vt:lpstr>     DOLOČITEV OSNOVNE PLAČE – DM V ISTEM ALI NIŽJEM TR     </vt:lpstr>
      <vt:lpstr>     DOLOČITEV OSNOVNE PLAČE – PRENOS PR V VIŠJI TR     </vt:lpstr>
      <vt:lpstr>    DOLOČITEV OSNOVNE PLAČE – VIŠJI TR    </vt:lpstr>
      <vt:lpstr>   DOLOČITEV OSNOVNE PLAČE – NAPREDOVANJE V NAZIV   </vt:lpstr>
      <vt:lpstr>      PREKINITEV DR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NAPREDOVANJE V VIŠJI PR        </vt:lpstr>
      <vt:lpstr>      POSPEŠENO NAPREDOVANJE      </vt:lpstr>
      <vt:lpstr>      ZADRŽANO NAPREDOVANJE      </vt:lpstr>
      <vt:lpstr>      KRITERIJI ZA POSPEŠENO/ZADRŽANO NAPREDOVANJE       </vt:lpstr>
      <vt:lpstr>        VPLIV NOVEGA ZSTSPJS NA NAPREDOVANJE         </vt:lpstr>
      <vt:lpstr>         NAPREDOVANJE V VIŠJI NAZIV          </vt:lpstr>
      <vt:lpstr>          DEL PLAČE ZA DELOVNO USPEŠNOST           </vt:lpstr>
      <vt:lpstr>          DEL PLAČE ZA DELOVNO USPEŠNOST           </vt:lpstr>
      <vt:lpstr>           DEL PLAČE ZA DELOVNO USPEŠNOST – JU PS B            </vt:lpstr>
      <vt:lpstr>          DEL PLAČE ZA DELOVNO USPEŠNOST - PBST           </vt:lpstr>
      <vt:lpstr>           DODATKI            </vt:lpstr>
      <vt:lpstr>            SPREGLED IZOBRAZBE – 10. ČLEN ZSTSPJS              </vt:lpstr>
      <vt:lpstr>            SPREGLED IZOBRAZBE – 10. ČLEN ZSTSPJS             </vt:lpstr>
      <vt:lpstr>             SPREGLED IZOBRAZBE ZA ŽE ZAPOSLENE - 105. ČLEN ZSTSPJS              </vt:lpstr>
      <vt:lpstr>             OHRANITEV NAPREDOVANJ – ODPRAVA STROPA (113. ČLEN)              </vt:lpstr>
      <vt:lpstr>                          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usposabljanja</dc:title>
  <dc:creator>Darja Velušček</dc:creator>
  <cp:lastModifiedBy>Mojca Kustec</cp:lastModifiedBy>
  <cp:revision>20</cp:revision>
  <dcterms:created xsi:type="dcterms:W3CDTF">2023-07-27T15:09:19Z</dcterms:created>
  <dcterms:modified xsi:type="dcterms:W3CDTF">2025-01-22T08:42:50Z</dcterms:modified>
</cp:coreProperties>
</file>