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10" r:id="rId2"/>
    <p:sldId id="413" r:id="rId3"/>
    <p:sldId id="415" r:id="rId4"/>
    <p:sldId id="331" r:id="rId5"/>
    <p:sldId id="323" r:id="rId6"/>
    <p:sldId id="320" r:id="rId7"/>
    <p:sldId id="403" r:id="rId8"/>
    <p:sldId id="399" r:id="rId9"/>
    <p:sldId id="321" r:id="rId10"/>
    <p:sldId id="325" r:id="rId11"/>
    <p:sldId id="414" r:id="rId12"/>
    <p:sldId id="256" r:id="rId13"/>
    <p:sldId id="401" r:id="rId14"/>
    <p:sldId id="400" r:id="rId15"/>
    <p:sldId id="419" r:id="rId16"/>
    <p:sldId id="421" r:id="rId17"/>
    <p:sldId id="424" r:id="rId18"/>
    <p:sldId id="407" r:id="rId19"/>
    <p:sldId id="408" r:id="rId20"/>
    <p:sldId id="431" r:id="rId21"/>
    <p:sldId id="409" r:id="rId22"/>
    <p:sldId id="425" r:id="rId23"/>
    <p:sldId id="416" r:id="rId24"/>
    <p:sldId id="426" r:id="rId25"/>
    <p:sldId id="427" r:id="rId26"/>
    <p:sldId id="428" r:id="rId27"/>
    <p:sldId id="429" r:id="rId28"/>
    <p:sldId id="420" r:id="rId29"/>
    <p:sldId id="430" r:id="rId30"/>
    <p:sldId id="311" r:id="rId31"/>
  </p:sldIdLst>
  <p:sldSz cx="9144000" cy="6858000" type="screen4x3"/>
  <p:notesSz cx="6794500" cy="992505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2B0"/>
    <a:srgbClr val="005A7A"/>
    <a:srgbClr val="B10F36"/>
    <a:srgbClr val="002A7E"/>
    <a:srgbClr val="CC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98" autoAdjust="0"/>
  </p:normalViewPr>
  <p:slideViewPr>
    <p:cSldViewPr>
      <p:cViewPr varScale="1">
        <p:scale>
          <a:sx n="110" d="100"/>
          <a:sy n="110" d="100"/>
        </p:scale>
        <p:origin x="10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d.sigov.si\usr\T-Z\ZoharF58\Documents\Moji%20dokumenti\My%20Documents\SO%20UPRAVE\SOU%20-%20podatki\SOU,%20ob&#269;ine,%20odredbe%20in%20vrednosti%20po%20letih-tabela%20in%20slika-201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d.sigov.si\usr\T-Z\ZoharF58\Documents\Moji%20dokumenti\My%20Documents\SO%20UPRAVE\SOU%20-%20podatki\SOU,%20ob&#269;ine,%20odredbe%20in%20vrednosti%20po%20letih-tabela%20in%20slika-2018.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ad.sigov.si\usr\T-Z\ZoharF58\Documents\Moji%20dokumenti\My%20Documents\SO%20UPRAVE\SOU%20-%20podatki\SOU,%20ob&#269;ine,%20odredbe%20in%20vrednosti%20po%20letih-tabela%20in%20slika-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List2!$C$7</c:f>
              <c:strCache>
                <c:ptCount val="1"/>
                <c:pt idx="0">
                  <c:v>št. SOU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numRef>
              <c:f>List2!$D$6:$Q$6</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List2!$D$7:$Q$7</c:f>
              <c:numCache>
                <c:formatCode>General</c:formatCode>
                <c:ptCount val="14"/>
                <c:pt idx="0">
                  <c:v>12</c:v>
                </c:pt>
                <c:pt idx="1">
                  <c:v>15</c:v>
                </c:pt>
                <c:pt idx="2">
                  <c:v>24</c:v>
                </c:pt>
                <c:pt idx="3">
                  <c:v>29</c:v>
                </c:pt>
                <c:pt idx="4">
                  <c:v>40</c:v>
                </c:pt>
                <c:pt idx="5">
                  <c:v>46</c:v>
                </c:pt>
                <c:pt idx="6">
                  <c:v>48</c:v>
                </c:pt>
                <c:pt idx="7">
                  <c:v>48</c:v>
                </c:pt>
                <c:pt idx="8">
                  <c:v>48</c:v>
                </c:pt>
                <c:pt idx="9">
                  <c:v>48</c:v>
                </c:pt>
                <c:pt idx="10">
                  <c:v>49</c:v>
                </c:pt>
                <c:pt idx="11">
                  <c:v>52</c:v>
                </c:pt>
                <c:pt idx="12">
                  <c:v>52</c:v>
                </c:pt>
                <c:pt idx="13">
                  <c:v>51</c:v>
                </c:pt>
              </c:numCache>
            </c:numRef>
          </c:val>
          <c:extLst>
            <c:ext xmlns:c16="http://schemas.microsoft.com/office/drawing/2014/chart" uri="{C3380CC4-5D6E-409C-BE32-E72D297353CC}">
              <c16:uniqueId val="{00000001-2F94-4A1C-96C0-8EA2853EBDE5}"/>
            </c:ext>
          </c:extLst>
        </c:ser>
        <c:ser>
          <c:idx val="1"/>
          <c:order val="1"/>
          <c:tx>
            <c:strRef>
              <c:f>List2!$C$8</c:f>
              <c:strCache>
                <c:ptCount val="1"/>
                <c:pt idx="0">
                  <c:v>št. občin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movingAvg"/>
            <c:period val="2"/>
            <c:dispRSqr val="0"/>
            <c:dispEq val="0"/>
          </c:trendline>
          <c:cat>
            <c:numRef>
              <c:f>List2!$D$6:$Q$6</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List2!$D$8:$Q$8</c:f>
              <c:numCache>
                <c:formatCode>General</c:formatCode>
                <c:ptCount val="14"/>
                <c:pt idx="0">
                  <c:v>60</c:v>
                </c:pt>
                <c:pt idx="1">
                  <c:v>76</c:v>
                </c:pt>
                <c:pt idx="2">
                  <c:v>133</c:v>
                </c:pt>
                <c:pt idx="3">
                  <c:v>158</c:v>
                </c:pt>
                <c:pt idx="4">
                  <c:v>176</c:v>
                </c:pt>
                <c:pt idx="5">
                  <c:v>186</c:v>
                </c:pt>
                <c:pt idx="6">
                  <c:v>186</c:v>
                </c:pt>
                <c:pt idx="7">
                  <c:v>192</c:v>
                </c:pt>
                <c:pt idx="8">
                  <c:v>193</c:v>
                </c:pt>
                <c:pt idx="9">
                  <c:v>195</c:v>
                </c:pt>
                <c:pt idx="10">
                  <c:v>195</c:v>
                </c:pt>
                <c:pt idx="11">
                  <c:v>201</c:v>
                </c:pt>
                <c:pt idx="12">
                  <c:v>202</c:v>
                </c:pt>
                <c:pt idx="13">
                  <c:v>202</c:v>
                </c:pt>
              </c:numCache>
            </c:numRef>
          </c:val>
          <c:extLst>
            <c:ext xmlns:c16="http://schemas.microsoft.com/office/drawing/2014/chart" uri="{C3380CC4-5D6E-409C-BE32-E72D297353CC}">
              <c16:uniqueId val="{00000003-2F94-4A1C-96C0-8EA2853EBDE5}"/>
            </c:ext>
          </c:extLst>
        </c:ser>
        <c:dLbls>
          <c:showLegendKey val="0"/>
          <c:showVal val="0"/>
          <c:showCatName val="0"/>
          <c:showSerName val="0"/>
          <c:showPercent val="0"/>
          <c:showBubbleSize val="0"/>
        </c:dLbls>
        <c:gapWidth val="219"/>
        <c:overlap val="-27"/>
        <c:axId val="473430520"/>
        <c:axId val="473432816"/>
      </c:barChart>
      <c:catAx>
        <c:axId val="473430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Leto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73432816"/>
        <c:crosses val="autoZero"/>
        <c:auto val="1"/>
        <c:lblAlgn val="ctr"/>
        <c:lblOffset val="100"/>
        <c:noMultiLvlLbl val="0"/>
      </c:catAx>
      <c:valAx>
        <c:axId val="473432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Števi</a:t>
                </a:r>
                <a:r>
                  <a:rPr lang="sl-SI"/>
                  <a:t>lo</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73430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List2!$C$34</c:f>
              <c:strCache>
                <c:ptCount val="1"/>
                <c:pt idx="0">
                  <c:v>št. SOU</c:v>
                </c:pt>
              </c:strCache>
            </c:strRef>
          </c:tx>
          <c:spPr>
            <a:solidFill>
              <a:schemeClr val="accent1"/>
            </a:solidFill>
            <a:ln>
              <a:noFill/>
            </a:ln>
            <a:effectLst/>
          </c:spPr>
          <c:invertIfNegative val="0"/>
          <c:dLbls>
            <c:dLbl>
              <c:idx val="6"/>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3-4A6D-B9E9-93A07F1DBBDE}"/>
                </c:ext>
              </c:extLst>
            </c:dLbl>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List2!$D$33:$R$33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List2!$D$34:$R$34</c:f>
              <c:numCache>
                <c:formatCode>General</c:formatCode>
                <c:ptCount val="15"/>
                <c:pt idx="0">
                  <c:v>12</c:v>
                </c:pt>
                <c:pt idx="1">
                  <c:v>15</c:v>
                </c:pt>
                <c:pt idx="2">
                  <c:v>24</c:v>
                </c:pt>
                <c:pt idx="3">
                  <c:v>29</c:v>
                </c:pt>
                <c:pt idx="4">
                  <c:v>40</c:v>
                </c:pt>
                <c:pt idx="5">
                  <c:v>46</c:v>
                </c:pt>
                <c:pt idx="6">
                  <c:v>48</c:v>
                </c:pt>
                <c:pt idx="7">
                  <c:v>48</c:v>
                </c:pt>
                <c:pt idx="8">
                  <c:v>48</c:v>
                </c:pt>
                <c:pt idx="9">
                  <c:v>48</c:v>
                </c:pt>
                <c:pt idx="10">
                  <c:v>49</c:v>
                </c:pt>
                <c:pt idx="11">
                  <c:v>52</c:v>
                </c:pt>
                <c:pt idx="12">
                  <c:v>52</c:v>
                </c:pt>
                <c:pt idx="13">
                  <c:v>52</c:v>
                </c:pt>
                <c:pt idx="14">
                  <c:v>51</c:v>
                </c:pt>
              </c:numCache>
            </c:numRef>
          </c:val>
          <c:extLst>
            <c:ext xmlns:c16="http://schemas.microsoft.com/office/drawing/2014/chart" uri="{C3380CC4-5D6E-409C-BE32-E72D297353CC}">
              <c16:uniqueId val="{00000000-55E3-4A6D-B9E9-93A07F1DBBDE}"/>
            </c:ext>
          </c:extLst>
        </c:ser>
        <c:ser>
          <c:idx val="1"/>
          <c:order val="1"/>
          <c:tx>
            <c:strRef>
              <c:f>List2!$C$35</c:f>
              <c:strCache>
                <c:ptCount val="1"/>
                <c:pt idx="0">
                  <c:v>št. občin </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List2!$D$33:$R$33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List2!$D$35:$R$35</c:f>
              <c:numCache>
                <c:formatCode>General</c:formatCode>
                <c:ptCount val="15"/>
                <c:pt idx="0">
                  <c:v>60</c:v>
                </c:pt>
                <c:pt idx="1">
                  <c:v>76</c:v>
                </c:pt>
                <c:pt idx="2">
                  <c:v>133</c:v>
                </c:pt>
                <c:pt idx="3">
                  <c:v>158</c:v>
                </c:pt>
                <c:pt idx="4">
                  <c:v>176</c:v>
                </c:pt>
                <c:pt idx="5">
                  <c:v>186</c:v>
                </c:pt>
                <c:pt idx="6">
                  <c:v>186</c:v>
                </c:pt>
                <c:pt idx="7">
                  <c:v>192</c:v>
                </c:pt>
                <c:pt idx="8">
                  <c:v>193</c:v>
                </c:pt>
                <c:pt idx="9">
                  <c:v>195</c:v>
                </c:pt>
                <c:pt idx="10">
                  <c:v>195</c:v>
                </c:pt>
                <c:pt idx="11">
                  <c:v>201</c:v>
                </c:pt>
                <c:pt idx="12">
                  <c:v>202</c:v>
                </c:pt>
                <c:pt idx="13">
                  <c:v>202</c:v>
                </c:pt>
                <c:pt idx="14">
                  <c:v>202</c:v>
                </c:pt>
              </c:numCache>
            </c:numRef>
          </c:val>
          <c:extLst>
            <c:ext xmlns:c16="http://schemas.microsoft.com/office/drawing/2014/chart" uri="{C3380CC4-5D6E-409C-BE32-E72D297353CC}">
              <c16:uniqueId val="{00000001-55E3-4A6D-B9E9-93A07F1DBBDE}"/>
            </c:ext>
          </c:extLst>
        </c:ser>
        <c:ser>
          <c:idx val="2"/>
          <c:order val="2"/>
          <c:tx>
            <c:strRef>
              <c:f>List2!$C$36</c:f>
              <c:strCache>
                <c:ptCount val="1"/>
                <c:pt idx="0">
                  <c:v>št. odločb</c:v>
                </c:pt>
              </c:strCache>
            </c:strRef>
          </c:tx>
          <c:spPr>
            <a:solidFill>
              <a:schemeClr val="accent3"/>
            </a:solidFill>
            <a:ln>
              <a:noFill/>
            </a:ln>
            <a:effectLst/>
          </c:spPr>
          <c:invertIfNegative val="0"/>
          <c:dLbls>
            <c:dLbl>
              <c:idx val="13"/>
              <c:tx>
                <c:rich>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97E2695-EF77-4E3B-BA72-C732F6B589FD}" type="VALUE">
                      <a:rPr lang="en-US" b="1"/>
                      <a:pPr>
                        <a:defRPr/>
                      </a:pPr>
                      <a:t>[VREDNOST]</a:t>
                    </a:fld>
                    <a:endParaRPr lang="sl-SI"/>
                  </a:p>
                </c:rich>
              </c:tx>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5E3-4A6D-B9E9-93A07F1DBBDE}"/>
                </c:ext>
              </c:extLst>
            </c:dLbl>
            <c:dLbl>
              <c:idx val="14"/>
              <c:spPr>
                <a:solidFill>
                  <a:srgbClr val="CCFFCC"/>
                </a:solidFill>
                <a:ln>
                  <a:noFill/>
                </a:ln>
                <a:effectLst/>
              </c:spPr>
              <c:txPr>
                <a:bodyPr rot="-42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extLst>
                <c:ext xmlns:c16="http://schemas.microsoft.com/office/drawing/2014/chart" uri="{C3380CC4-5D6E-409C-BE32-E72D297353CC}">
                  <c16:uniqueId val="{00000005-55E3-4A6D-B9E9-93A07F1DBB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List2!$D$33:$R$33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List2!$D$36:$R$36</c:f>
              <c:numCache>
                <c:formatCode>General</c:formatCode>
                <c:ptCount val="15"/>
                <c:pt idx="0">
                  <c:v>0</c:v>
                </c:pt>
                <c:pt idx="1">
                  <c:v>74</c:v>
                </c:pt>
                <c:pt idx="2">
                  <c:v>83</c:v>
                </c:pt>
                <c:pt idx="3">
                  <c:v>138</c:v>
                </c:pt>
                <c:pt idx="4">
                  <c:v>159</c:v>
                </c:pt>
                <c:pt idx="5">
                  <c:v>199</c:v>
                </c:pt>
                <c:pt idx="6">
                  <c:v>205</c:v>
                </c:pt>
                <c:pt idx="7">
                  <c:v>240</c:v>
                </c:pt>
                <c:pt idx="8">
                  <c:v>243</c:v>
                </c:pt>
                <c:pt idx="9">
                  <c:v>248</c:v>
                </c:pt>
                <c:pt idx="10">
                  <c:v>248</c:v>
                </c:pt>
                <c:pt idx="11">
                  <c:v>250</c:v>
                </c:pt>
                <c:pt idx="12">
                  <c:v>267</c:v>
                </c:pt>
                <c:pt idx="13">
                  <c:v>266</c:v>
                </c:pt>
                <c:pt idx="14">
                  <c:v>263</c:v>
                </c:pt>
              </c:numCache>
            </c:numRef>
          </c:val>
          <c:extLst>
            <c:ext xmlns:c16="http://schemas.microsoft.com/office/drawing/2014/chart" uri="{C3380CC4-5D6E-409C-BE32-E72D297353CC}">
              <c16:uniqueId val="{00000002-55E3-4A6D-B9E9-93A07F1DBBDE}"/>
            </c:ext>
          </c:extLst>
        </c:ser>
        <c:dLbls>
          <c:showLegendKey val="0"/>
          <c:showVal val="0"/>
          <c:showCatName val="0"/>
          <c:showSerName val="0"/>
          <c:showPercent val="0"/>
          <c:showBubbleSize val="0"/>
        </c:dLbls>
        <c:gapWidth val="219"/>
        <c:overlap val="-27"/>
        <c:axId val="470374344"/>
        <c:axId val="470374016"/>
      </c:barChart>
      <c:catAx>
        <c:axId val="470374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dirty="0"/>
                  <a:t>Leto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70374016"/>
        <c:crosses val="autoZero"/>
        <c:auto val="1"/>
        <c:lblAlgn val="ctr"/>
        <c:lblOffset val="100"/>
        <c:noMultiLvlLbl val="0"/>
      </c:catAx>
      <c:valAx>
        <c:axId val="47037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dirty="0"/>
                  <a:t>ŠTEVILO SOU/ OBČIN / ODLOČB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7037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List2!$C$68</c:f>
              <c:strCache>
                <c:ptCount val="1"/>
                <c:pt idx="0">
                  <c:v>višina izplačanih sredstev 50% sofinanciranja v  000 EUR</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4"/>
              <c:layout>
                <c:manualLayout>
                  <c:x val="-1.1547855975024086E-16"/>
                  <c:y val="-3.04084986725612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EA-4BC5-811B-B977A0A797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lumMod val="60000"/>
                  </a:schemeClr>
                </a:solidFill>
              </a:ln>
              <a:effectLst/>
            </c:spPr>
            <c:trendlineType val="movingAvg"/>
            <c:period val="2"/>
            <c:dispRSqr val="0"/>
            <c:dispEq val="0"/>
          </c:trendline>
          <c:cat>
            <c:numRef>
              <c:f>List2!$D$64:$R$64</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List2!$D$68:$R$68</c:f>
              <c:numCache>
                <c:formatCode>#,##0</c:formatCode>
                <c:ptCount val="15"/>
                <c:pt idx="0">
                  <c:v>0</c:v>
                </c:pt>
                <c:pt idx="1">
                  <c:v>466</c:v>
                </c:pt>
                <c:pt idx="2">
                  <c:v>617</c:v>
                </c:pt>
                <c:pt idx="3">
                  <c:v>785</c:v>
                </c:pt>
                <c:pt idx="4">
                  <c:v>1668</c:v>
                </c:pt>
                <c:pt idx="5">
                  <c:v>2718</c:v>
                </c:pt>
                <c:pt idx="6">
                  <c:v>3641</c:v>
                </c:pt>
                <c:pt idx="7">
                  <c:v>4198</c:v>
                </c:pt>
                <c:pt idx="8">
                  <c:v>4426</c:v>
                </c:pt>
                <c:pt idx="9">
                  <c:v>4778</c:v>
                </c:pt>
                <c:pt idx="10">
                  <c:v>4830</c:v>
                </c:pt>
                <c:pt idx="11">
                  <c:v>4863</c:v>
                </c:pt>
                <c:pt idx="12">
                  <c:v>5376</c:v>
                </c:pt>
                <c:pt idx="13">
                  <c:v>5976</c:v>
                </c:pt>
                <c:pt idx="14">
                  <c:v>5938</c:v>
                </c:pt>
              </c:numCache>
            </c:numRef>
          </c:val>
          <c:extLst>
            <c:ext xmlns:c16="http://schemas.microsoft.com/office/drawing/2014/chart" uri="{C3380CC4-5D6E-409C-BE32-E72D297353CC}">
              <c16:uniqueId val="{00000000-70EA-4BC5-811B-B977A0A797A5}"/>
            </c:ext>
          </c:extLst>
        </c:ser>
        <c:dLbls>
          <c:showLegendKey val="0"/>
          <c:showVal val="0"/>
          <c:showCatName val="0"/>
          <c:showSerName val="0"/>
          <c:showPercent val="0"/>
          <c:showBubbleSize val="0"/>
        </c:dLbls>
        <c:gapWidth val="164"/>
        <c:overlap val="-22"/>
        <c:axId val="467134488"/>
        <c:axId val="467134160"/>
        <c:extLst>
          <c:ext xmlns:c15="http://schemas.microsoft.com/office/drawing/2012/chart" uri="{02D57815-91ED-43cb-92C2-25804820EDAC}">
            <c15:filteredBarSeries>
              <c15:ser>
                <c:idx val="0"/>
                <c:order val="0"/>
                <c:tx>
                  <c:strRef>
                    <c:extLst>
                      <c:ext uri="{02D57815-91ED-43cb-92C2-25804820EDAC}">
                        <c15:formulaRef>
                          <c15:sqref>List2!$C$65</c15:sqref>
                        </c15:formulaRef>
                      </c:ext>
                    </c:extLst>
                    <c:strCache>
                      <c:ptCount val="1"/>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extLst>
                      <c:ext uri="{02D57815-91ED-43cb-92C2-25804820EDAC}">
                        <c15:formulaRef>
                          <c15:sqref>List2!$D$64:$R$64</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c:ext uri="{02D57815-91ED-43cb-92C2-25804820EDAC}">
                        <c15:formulaRef>
                          <c15:sqref>List2!$D$65:$R$65</c15:sqref>
                        </c15:formulaRef>
                      </c:ext>
                    </c:extLst>
                    <c:numCache>
                      <c:formatCode>General</c:formatCode>
                      <c:ptCount val="15"/>
                    </c:numCache>
                  </c:numRef>
                </c:val>
                <c:extLst>
                  <c:ext xmlns:c16="http://schemas.microsoft.com/office/drawing/2014/chart" uri="{C3380CC4-5D6E-409C-BE32-E72D297353CC}">
                    <c16:uniqueId val="{00000001-70EA-4BC5-811B-B977A0A797A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List2!$C$66</c15:sqref>
                        </c15:formulaRef>
                      </c:ext>
                    </c:extLst>
                    <c:strCache>
                      <c:ptCount val="1"/>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numRef>
                    <c:extLst xmlns:c15="http://schemas.microsoft.com/office/drawing/2012/chart">
                      <c:ext xmlns:c15="http://schemas.microsoft.com/office/drawing/2012/chart" uri="{02D57815-91ED-43cb-92C2-25804820EDAC}">
                        <c15:formulaRef>
                          <c15:sqref>List2!$D$64:$R$64</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List2!$D$66:$R$66</c15:sqref>
                        </c15:formulaRef>
                      </c:ext>
                    </c:extLst>
                    <c:numCache>
                      <c:formatCode>General</c:formatCode>
                      <c:ptCount val="15"/>
                    </c:numCache>
                  </c:numRef>
                </c:val>
                <c:extLst xmlns:c15="http://schemas.microsoft.com/office/drawing/2012/chart">
                  <c:ext xmlns:c16="http://schemas.microsoft.com/office/drawing/2014/chart" uri="{C3380CC4-5D6E-409C-BE32-E72D297353CC}">
                    <c16:uniqueId val="{00000002-70EA-4BC5-811B-B977A0A797A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List2!$C$67</c15:sqref>
                        </c15:formulaRef>
                      </c:ext>
                    </c:extLst>
                    <c:strCache>
                      <c:ptCount val="1"/>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numRef>
                    <c:extLst xmlns:c15="http://schemas.microsoft.com/office/drawing/2012/chart">
                      <c:ext xmlns:c15="http://schemas.microsoft.com/office/drawing/2012/chart" uri="{02D57815-91ED-43cb-92C2-25804820EDAC}">
                        <c15:formulaRef>
                          <c15:sqref>List2!$D$64:$R$64</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List2!$D$67:$R$67</c15:sqref>
                        </c15:formulaRef>
                      </c:ext>
                    </c:extLst>
                    <c:numCache>
                      <c:formatCode>General</c:formatCode>
                      <c:ptCount val="15"/>
                    </c:numCache>
                  </c:numRef>
                </c:val>
                <c:extLst xmlns:c15="http://schemas.microsoft.com/office/drawing/2012/chart">
                  <c:ext xmlns:c16="http://schemas.microsoft.com/office/drawing/2014/chart" uri="{C3380CC4-5D6E-409C-BE32-E72D297353CC}">
                    <c16:uniqueId val="{00000003-70EA-4BC5-811B-B977A0A797A5}"/>
                  </c:ext>
                </c:extLst>
              </c15:ser>
            </c15:filteredBarSeries>
          </c:ext>
        </c:extLst>
      </c:barChart>
      <c:catAx>
        <c:axId val="46713448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LETO</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467134160"/>
        <c:crosses val="autoZero"/>
        <c:auto val="1"/>
        <c:lblAlgn val="ctr"/>
        <c:lblOffset val="100"/>
        <c:noMultiLvlLbl val="0"/>
      </c:catAx>
      <c:valAx>
        <c:axId val="467134160"/>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VIŠINA SRESDTEV V 000 EUR</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sl-S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467134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4899" cy="498129"/>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48063" y="0"/>
            <a:ext cx="2944899" cy="498129"/>
          </a:xfrm>
          <a:prstGeom prst="rect">
            <a:avLst/>
          </a:prstGeom>
        </p:spPr>
        <p:txBody>
          <a:bodyPr vert="horz" lIns="91440" tIns="45720" rIns="91440" bIns="45720" rtlCol="0"/>
          <a:lstStyle>
            <a:lvl1pPr algn="r">
              <a:defRPr sz="1200"/>
            </a:lvl1pPr>
          </a:lstStyle>
          <a:p>
            <a:fld id="{476D4260-A247-4592-AF94-F51B8CBAE50B}" type="datetimeFigureOut">
              <a:rPr lang="en-US" smtClean="0"/>
              <a:t>10/22/2019</a:t>
            </a:fld>
            <a:endParaRPr lang="en-US"/>
          </a:p>
        </p:txBody>
      </p:sp>
      <p:sp>
        <p:nvSpPr>
          <p:cNvPr id="4" name="Označba mesta stranske slike 3"/>
          <p:cNvSpPr>
            <a:spLocks noGrp="1" noRot="1" noChangeAspect="1"/>
          </p:cNvSpPr>
          <p:nvPr>
            <p:ph type="sldImg" idx="2"/>
          </p:nvPr>
        </p:nvSpPr>
        <p:spPr>
          <a:xfrm>
            <a:off x="1163638"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80066" y="4776580"/>
            <a:ext cx="5434369" cy="3908266"/>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značba mesta noge 5"/>
          <p:cNvSpPr>
            <a:spLocks noGrp="1"/>
          </p:cNvSpPr>
          <p:nvPr>
            <p:ph type="ftr" sz="quarter" idx="4"/>
          </p:nvPr>
        </p:nvSpPr>
        <p:spPr>
          <a:xfrm>
            <a:off x="0" y="9426921"/>
            <a:ext cx="2944899" cy="498129"/>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48063" y="9426921"/>
            <a:ext cx="2944899" cy="498129"/>
          </a:xfrm>
          <a:prstGeom prst="rect">
            <a:avLst/>
          </a:prstGeom>
        </p:spPr>
        <p:txBody>
          <a:bodyPr vert="horz" lIns="91440" tIns="45720" rIns="91440" bIns="45720" rtlCol="0" anchor="b"/>
          <a:lstStyle>
            <a:lvl1pPr algn="r">
              <a:defRPr sz="1200"/>
            </a:lvl1pPr>
          </a:lstStyle>
          <a:p>
            <a:fld id="{0732EF4A-F8B6-4439-BB52-8FA5E560030F}" type="slidenum">
              <a:rPr lang="en-US" smtClean="0"/>
              <a:t>‹#›</a:t>
            </a:fld>
            <a:endParaRPr lang="en-US"/>
          </a:p>
        </p:txBody>
      </p:sp>
    </p:spTree>
    <p:extLst>
      <p:ext uri="{BB962C8B-B14F-4D97-AF65-F5344CB8AC3E}">
        <p14:creationId xmlns:p14="http://schemas.microsoft.com/office/powerpoint/2010/main" val="143384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B0E66317-48CE-4D21-996F-B58051448C8C}" type="slidenum">
              <a:rPr lang="sl-SI" altLang="sl-SI"/>
              <a:pPr/>
              <a:t>‹#›</a:t>
            </a:fld>
            <a:endParaRPr lang="sl-SI" altLang="sl-SI"/>
          </a:p>
        </p:txBody>
      </p:sp>
    </p:spTree>
    <p:extLst>
      <p:ext uri="{BB962C8B-B14F-4D97-AF65-F5344CB8AC3E}">
        <p14:creationId xmlns:p14="http://schemas.microsoft.com/office/powerpoint/2010/main" val="73898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5"/>
            <a:ext cx="7886700" cy="1325563"/>
          </a:xfrm>
          <a:prstGeom prst="rect">
            <a:avLst/>
          </a:prstGeom>
        </p:spPr>
        <p:txBody>
          <a:bodyPr/>
          <a:lstStyle/>
          <a:p>
            <a:r>
              <a:rPr lang="sl-SI"/>
              <a:t>Uredite slog naslova matrice</a:t>
            </a:r>
          </a:p>
        </p:txBody>
      </p:sp>
      <p:sp>
        <p:nvSpPr>
          <p:cNvPr id="3" name="Označba mesta navpičnega besedila 2"/>
          <p:cNvSpPr>
            <a:spLocks noGrp="1"/>
          </p:cNvSpPr>
          <p:nvPr>
            <p:ph type="body" orient="vert" idx="1"/>
          </p:nvPr>
        </p:nvSpPr>
        <p:spPr>
          <a:xfrm>
            <a:off x="628650" y="1825625"/>
            <a:ext cx="7886700" cy="4351338"/>
          </a:xfrm>
          <a:prstGeom prst="rect">
            <a:avLst/>
          </a:prstGeo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87C7C26D-43FD-4071-926F-13FD8301549A}" type="slidenum">
              <a:rPr lang="sl-SI" altLang="sl-SI"/>
              <a:pPr/>
              <a:t>‹#›</a:t>
            </a:fld>
            <a:endParaRPr lang="sl-SI" altLang="sl-SI"/>
          </a:p>
        </p:txBody>
      </p:sp>
    </p:spTree>
    <p:extLst>
      <p:ext uri="{BB962C8B-B14F-4D97-AF65-F5344CB8AC3E}">
        <p14:creationId xmlns:p14="http://schemas.microsoft.com/office/powerpoint/2010/main" val="366707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a:prstGeom prst="rect">
            <a:avLst/>
          </a:prstGeo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628650" y="365125"/>
            <a:ext cx="5762625" cy="5811838"/>
          </a:xfrm>
          <a:prstGeom prst="rect">
            <a:avLst/>
          </a:prstGeo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F7A70ABF-9ACB-4549-9C7E-318B64D464B3}" type="slidenum">
              <a:rPr lang="sl-SI" altLang="sl-SI"/>
              <a:pPr/>
              <a:t>‹#›</a:t>
            </a:fld>
            <a:endParaRPr lang="sl-SI" altLang="sl-SI"/>
          </a:p>
        </p:txBody>
      </p:sp>
    </p:spTree>
    <p:extLst>
      <p:ext uri="{BB962C8B-B14F-4D97-AF65-F5344CB8AC3E}">
        <p14:creationId xmlns:p14="http://schemas.microsoft.com/office/powerpoint/2010/main" val="1052044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5"/>
            <a:ext cx="7886700" cy="1325563"/>
          </a:xfrm>
          <a:prstGeom prst="rect">
            <a:avLst/>
          </a:prstGeom>
        </p:spPr>
        <p:txBody>
          <a:bodyPr/>
          <a:lstStyle/>
          <a:p>
            <a:r>
              <a:rPr lang="sl-SI"/>
              <a:t>Uredite slog naslova matrice</a:t>
            </a:r>
          </a:p>
        </p:txBody>
      </p:sp>
      <p:sp>
        <p:nvSpPr>
          <p:cNvPr id="3" name="Označba mesta vsebine 2"/>
          <p:cNvSpPr>
            <a:spLocks noGrp="1"/>
          </p:cNvSpPr>
          <p:nvPr>
            <p:ph idx="1"/>
          </p:nvPr>
        </p:nvSpPr>
        <p:spPr>
          <a:xfrm>
            <a:off x="628650" y="1825625"/>
            <a:ext cx="7886700" cy="4351338"/>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3752953D-E2B9-48A9-81FC-C01C6C1B1098}" type="slidenum">
              <a:rPr lang="sl-SI" altLang="sl-SI"/>
              <a:pPr/>
              <a:t>‹#›</a:t>
            </a:fld>
            <a:endParaRPr lang="sl-SI" altLang="sl-SI"/>
          </a:p>
        </p:txBody>
      </p:sp>
    </p:spTree>
    <p:extLst>
      <p:ext uri="{BB962C8B-B14F-4D97-AF65-F5344CB8AC3E}">
        <p14:creationId xmlns:p14="http://schemas.microsoft.com/office/powerpoint/2010/main" val="61591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a:prstGeom prst="rect">
            <a:avLst/>
          </a:prstGeo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a:t>Uredite sloge besedila matrice</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A012005A-DB6B-4103-AF69-B44BDBDD76CB}" type="slidenum">
              <a:rPr lang="sl-SI" altLang="sl-SI"/>
              <a:pPr/>
              <a:t>‹#›</a:t>
            </a:fld>
            <a:endParaRPr lang="sl-SI" altLang="sl-SI"/>
          </a:p>
        </p:txBody>
      </p:sp>
    </p:spTree>
    <p:extLst>
      <p:ext uri="{BB962C8B-B14F-4D97-AF65-F5344CB8AC3E}">
        <p14:creationId xmlns:p14="http://schemas.microsoft.com/office/powerpoint/2010/main" val="3455960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5"/>
            <a:ext cx="7886700" cy="1325563"/>
          </a:xfrm>
          <a:prstGeom prst="rect">
            <a:avLst/>
          </a:prstGeom>
        </p:spPr>
        <p:txBody>
          <a:bodyPr/>
          <a:lstStyle/>
          <a:p>
            <a:r>
              <a:rPr lang="sl-SI"/>
              <a:t>Uredite slog naslova matrice</a:t>
            </a:r>
          </a:p>
        </p:txBody>
      </p:sp>
      <p:sp>
        <p:nvSpPr>
          <p:cNvPr id="3" name="Označba mesta vsebine 2"/>
          <p:cNvSpPr>
            <a:spLocks noGrp="1"/>
          </p:cNvSpPr>
          <p:nvPr>
            <p:ph sz="half" idx="1"/>
          </p:nvPr>
        </p:nvSpPr>
        <p:spPr>
          <a:xfrm>
            <a:off x="628650" y="1825625"/>
            <a:ext cx="3867150" cy="4351338"/>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4648200" y="1825625"/>
            <a:ext cx="3867150" cy="4351338"/>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B1176B0A-F9CA-4A6C-8433-235773FEB231}" type="slidenum">
              <a:rPr lang="sl-SI" altLang="sl-SI"/>
              <a:pPr/>
              <a:t>‹#›</a:t>
            </a:fld>
            <a:endParaRPr lang="sl-SI" altLang="sl-SI"/>
          </a:p>
        </p:txBody>
      </p:sp>
    </p:spTree>
    <p:extLst>
      <p:ext uri="{BB962C8B-B14F-4D97-AF65-F5344CB8AC3E}">
        <p14:creationId xmlns:p14="http://schemas.microsoft.com/office/powerpoint/2010/main" val="191646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a:prstGeom prst="rect">
            <a:avLst/>
          </a:prstGeom>
        </p:spPr>
        <p:txBody>
          <a:bodyPr/>
          <a:lstStyle/>
          <a:p>
            <a:r>
              <a:rPr lang="sl-SI"/>
              <a:t>Uredite slog naslova matrice</a:t>
            </a:r>
          </a:p>
        </p:txBody>
      </p:sp>
      <p:sp>
        <p:nvSpPr>
          <p:cNvPr id="3" name="Označba mesta besedila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630238" y="2505075"/>
            <a:ext cx="3868737" cy="3684588"/>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4629150" y="2505075"/>
            <a:ext cx="3887788" cy="3684588"/>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lvl1pPr>
              <a:defRPr/>
            </a:lvl1pPr>
          </a:lstStyle>
          <a:p>
            <a:endParaRPr lang="sl-SI" altLang="sl-SI"/>
          </a:p>
        </p:txBody>
      </p:sp>
      <p:sp>
        <p:nvSpPr>
          <p:cNvPr id="8" name="Označba mesta noge 7"/>
          <p:cNvSpPr>
            <a:spLocks noGrp="1"/>
          </p:cNvSpPr>
          <p:nvPr>
            <p:ph type="ftr" sz="quarter" idx="11"/>
          </p:nvPr>
        </p:nvSpPr>
        <p:spPr/>
        <p:txBody>
          <a:bodyPr/>
          <a:lstStyle>
            <a:lvl1pPr>
              <a:defRPr/>
            </a:lvl1pPr>
          </a:lstStyle>
          <a:p>
            <a:endParaRPr lang="sl-SI" altLang="sl-SI"/>
          </a:p>
        </p:txBody>
      </p:sp>
      <p:sp>
        <p:nvSpPr>
          <p:cNvPr id="9" name="Označba mesta številke diapozitiva 8"/>
          <p:cNvSpPr>
            <a:spLocks noGrp="1"/>
          </p:cNvSpPr>
          <p:nvPr>
            <p:ph type="sldNum" sz="quarter" idx="12"/>
          </p:nvPr>
        </p:nvSpPr>
        <p:spPr/>
        <p:txBody>
          <a:bodyPr/>
          <a:lstStyle>
            <a:lvl1pPr>
              <a:defRPr/>
            </a:lvl1pPr>
          </a:lstStyle>
          <a:p>
            <a:fld id="{765527F5-519F-4F4D-A005-2851A98DA143}" type="slidenum">
              <a:rPr lang="sl-SI" altLang="sl-SI"/>
              <a:pPr/>
              <a:t>‹#›</a:t>
            </a:fld>
            <a:endParaRPr lang="sl-SI" altLang="sl-SI"/>
          </a:p>
        </p:txBody>
      </p:sp>
    </p:spTree>
    <p:extLst>
      <p:ext uri="{BB962C8B-B14F-4D97-AF65-F5344CB8AC3E}">
        <p14:creationId xmlns:p14="http://schemas.microsoft.com/office/powerpoint/2010/main" val="247074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5"/>
            <a:ext cx="7886700" cy="1325563"/>
          </a:xfrm>
          <a:prstGeom prst="rect">
            <a:avLst/>
          </a:prstGeom>
        </p:spPr>
        <p:txBody>
          <a:bodyPr/>
          <a:lstStyle/>
          <a:p>
            <a:r>
              <a:rPr lang="sl-SI"/>
              <a:t>Uredite slog naslova matrice</a:t>
            </a:r>
          </a:p>
        </p:txBody>
      </p:sp>
      <p:sp>
        <p:nvSpPr>
          <p:cNvPr id="3" name="Označba mesta datuma 2"/>
          <p:cNvSpPr>
            <a:spLocks noGrp="1"/>
          </p:cNvSpPr>
          <p:nvPr>
            <p:ph type="dt" sz="half" idx="10"/>
          </p:nvPr>
        </p:nvSpPr>
        <p:spPr/>
        <p:txBody>
          <a:bodyPr/>
          <a:lstStyle>
            <a:lvl1pPr>
              <a:defRPr/>
            </a:lvl1pPr>
          </a:lstStyle>
          <a:p>
            <a:endParaRPr lang="sl-SI" altLang="sl-SI"/>
          </a:p>
        </p:txBody>
      </p:sp>
      <p:sp>
        <p:nvSpPr>
          <p:cNvPr id="4" name="Označba mesta noge 3"/>
          <p:cNvSpPr>
            <a:spLocks noGrp="1"/>
          </p:cNvSpPr>
          <p:nvPr>
            <p:ph type="ftr" sz="quarter" idx="11"/>
          </p:nvPr>
        </p:nvSpPr>
        <p:spPr/>
        <p:txBody>
          <a:bodyPr/>
          <a:lstStyle>
            <a:lvl1pPr>
              <a:defRPr/>
            </a:lvl1pPr>
          </a:lstStyle>
          <a:p>
            <a:endParaRPr lang="sl-SI" altLang="sl-SI"/>
          </a:p>
        </p:txBody>
      </p:sp>
      <p:sp>
        <p:nvSpPr>
          <p:cNvPr id="5" name="Označba mesta številke diapozitiva 4"/>
          <p:cNvSpPr>
            <a:spLocks noGrp="1"/>
          </p:cNvSpPr>
          <p:nvPr>
            <p:ph type="sldNum" sz="quarter" idx="12"/>
          </p:nvPr>
        </p:nvSpPr>
        <p:spPr/>
        <p:txBody>
          <a:bodyPr/>
          <a:lstStyle>
            <a:lvl1pPr>
              <a:defRPr/>
            </a:lvl1pPr>
          </a:lstStyle>
          <a:p>
            <a:fld id="{3B6F1F28-2F0E-4A44-A75D-10A6F223F85A}" type="slidenum">
              <a:rPr lang="sl-SI" altLang="sl-SI"/>
              <a:pPr/>
              <a:t>‹#›</a:t>
            </a:fld>
            <a:endParaRPr lang="sl-SI" altLang="sl-SI"/>
          </a:p>
        </p:txBody>
      </p:sp>
    </p:spTree>
    <p:extLst>
      <p:ext uri="{BB962C8B-B14F-4D97-AF65-F5344CB8AC3E}">
        <p14:creationId xmlns:p14="http://schemas.microsoft.com/office/powerpoint/2010/main" val="866433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lvl1pPr>
              <a:defRPr/>
            </a:lvl1pPr>
          </a:lstStyle>
          <a:p>
            <a:endParaRPr lang="sl-SI" altLang="sl-SI"/>
          </a:p>
        </p:txBody>
      </p:sp>
      <p:sp>
        <p:nvSpPr>
          <p:cNvPr id="3" name="Označba mesta noge 2"/>
          <p:cNvSpPr>
            <a:spLocks noGrp="1"/>
          </p:cNvSpPr>
          <p:nvPr>
            <p:ph type="ftr" sz="quarter" idx="11"/>
          </p:nvPr>
        </p:nvSpPr>
        <p:spPr/>
        <p:txBody>
          <a:bodyPr/>
          <a:lstStyle>
            <a:lvl1pPr>
              <a:defRPr/>
            </a:lvl1pPr>
          </a:lstStyle>
          <a:p>
            <a:endParaRPr lang="sl-SI" altLang="sl-SI"/>
          </a:p>
        </p:txBody>
      </p:sp>
      <p:sp>
        <p:nvSpPr>
          <p:cNvPr id="4" name="Označba mesta številke diapozitiva 3"/>
          <p:cNvSpPr>
            <a:spLocks noGrp="1"/>
          </p:cNvSpPr>
          <p:nvPr>
            <p:ph type="sldNum" sz="quarter" idx="12"/>
          </p:nvPr>
        </p:nvSpPr>
        <p:spPr/>
        <p:txBody>
          <a:bodyPr/>
          <a:lstStyle>
            <a:lvl1pPr>
              <a:defRPr/>
            </a:lvl1pPr>
          </a:lstStyle>
          <a:p>
            <a:fld id="{1E1F02C1-61BC-4DCF-9DEB-7FC737A1C0DB}" type="slidenum">
              <a:rPr lang="sl-SI" altLang="sl-SI"/>
              <a:pPr/>
              <a:t>‹#›</a:t>
            </a:fld>
            <a:endParaRPr lang="sl-SI" altLang="sl-SI"/>
          </a:p>
        </p:txBody>
      </p:sp>
    </p:spTree>
    <p:extLst>
      <p:ext uri="{BB962C8B-B14F-4D97-AF65-F5344CB8AC3E}">
        <p14:creationId xmlns:p14="http://schemas.microsoft.com/office/powerpoint/2010/main" val="351932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a:prstGeom prst="rect">
            <a:avLst/>
          </a:prstGeo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F9BC8FBD-123C-4A30-A174-289F95823AAF}" type="slidenum">
              <a:rPr lang="sl-SI" altLang="sl-SI"/>
              <a:pPr/>
              <a:t>‹#›</a:t>
            </a:fld>
            <a:endParaRPr lang="sl-SI" altLang="sl-SI"/>
          </a:p>
        </p:txBody>
      </p:sp>
    </p:spTree>
    <p:extLst>
      <p:ext uri="{BB962C8B-B14F-4D97-AF65-F5344CB8AC3E}">
        <p14:creationId xmlns:p14="http://schemas.microsoft.com/office/powerpoint/2010/main" val="57488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a:prstGeom prst="rect">
            <a:avLst/>
          </a:prstGeo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p>
        </p:txBody>
      </p:sp>
      <p:sp>
        <p:nvSpPr>
          <p:cNvPr id="4" name="Označba mesta besedila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B81A6C3E-D547-4404-B76B-19090D508869}" type="slidenum">
              <a:rPr lang="sl-SI" altLang="sl-SI"/>
              <a:pPr/>
              <a:t>‹#›</a:t>
            </a:fld>
            <a:endParaRPr lang="sl-SI" altLang="sl-SI"/>
          </a:p>
        </p:txBody>
      </p:sp>
    </p:spTree>
    <p:extLst>
      <p:ext uri="{BB962C8B-B14F-4D97-AF65-F5344CB8AC3E}">
        <p14:creationId xmlns:p14="http://schemas.microsoft.com/office/powerpoint/2010/main" val="2208798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58CFFF-E7F8-47BE-8FC9-71DA3F12F773}" type="slidenum">
              <a:rPr lang="sl-SI" altLang="sl-SI"/>
              <a:pPr/>
              <a:t>‹#›</a:t>
            </a:fld>
            <a:endParaRPr lang="sl-SI" altLang="sl-SI"/>
          </a:p>
        </p:txBody>
      </p:sp>
      <p:sp>
        <p:nvSpPr>
          <p:cNvPr id="8" name="TextBox 7"/>
          <p:cNvSpPr txBox="1"/>
          <p:nvPr/>
        </p:nvSpPr>
        <p:spPr>
          <a:xfrm>
            <a:off x="962025" y="708025"/>
            <a:ext cx="1936750" cy="212725"/>
          </a:xfrm>
          <a:prstGeom prst="rect">
            <a:avLst/>
          </a:prstGeom>
          <a:noFill/>
        </p:spPr>
        <p:txBody>
          <a:bodyPr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ts val="838"/>
              </a:lnSpc>
            </a:pPr>
            <a:r>
              <a:rPr lang="sl-SI" altLang="sl-SI" sz="700">
                <a:solidFill>
                  <a:schemeClr val="tx2"/>
                </a:solidFill>
                <a:latin typeface="Republika" panose="02000506040000020004" pitchFamily="2" charset="-18"/>
              </a:rPr>
              <a:t>REPUBLIKA SLOVENIJA</a:t>
            </a:r>
            <a:endParaRPr lang="en-US" altLang="sl-SI" sz="700">
              <a:solidFill>
                <a:schemeClr val="tx2"/>
              </a:solidFill>
              <a:latin typeface="Republika" panose="02000506040000020004" pitchFamily="2" charset="-18"/>
            </a:endParaRPr>
          </a:p>
          <a:p>
            <a:pPr>
              <a:lnSpc>
                <a:spcPts val="838"/>
              </a:lnSpc>
            </a:pPr>
            <a:r>
              <a:rPr lang="sl-SI" altLang="sl-SI" sz="700" b="1">
                <a:solidFill>
                  <a:schemeClr val="tx2"/>
                </a:solidFill>
                <a:latin typeface="Republika" panose="02000506040000020004" pitchFamily="2" charset="-18"/>
              </a:rPr>
              <a:t>MINISTRSTVO ZA JAVNO UPRAVO</a:t>
            </a:r>
            <a:endParaRPr lang="en-US" altLang="sl-SI" sz="700" b="1">
              <a:solidFill>
                <a:schemeClr val="tx2"/>
              </a:solidFill>
              <a:latin typeface="Republika" panose="02000506040000020004" pitchFamily="2" charset="-18"/>
            </a:endParaRPr>
          </a:p>
        </p:txBody>
      </p:sp>
      <p:pic>
        <p:nvPicPr>
          <p:cNvPr id="1032" name="Picture 8"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ju.gov.si/"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p:cNvSpPr>
          <p:nvPr/>
        </p:nvSpPr>
        <p:spPr bwMode="auto">
          <a:xfrm>
            <a:off x="971600" y="1622562"/>
            <a:ext cx="72009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sl-SI" altLang="sl-SI" b="1">
                <a:solidFill>
                  <a:srgbClr val="999999"/>
                </a:solidFill>
                <a:cs typeface="Arial" panose="020B0604020202020204" pitchFamily="34" charset="0"/>
              </a:rPr>
              <a:t> </a:t>
            </a:r>
            <a:endParaRPr lang="en-US" altLang="sl-SI" b="1">
              <a:solidFill>
                <a:srgbClr val="999999"/>
              </a:solidFill>
              <a:cs typeface="Arial" panose="020B0604020202020204" pitchFamily="34" charset="0"/>
            </a:endParaRPr>
          </a:p>
        </p:txBody>
      </p:sp>
      <p:sp>
        <p:nvSpPr>
          <p:cNvPr id="2056" name="TextBox 7"/>
          <p:cNvSpPr txBox="1">
            <a:spLocks noChangeArrowheads="1"/>
          </p:cNvSpPr>
          <p:nvPr/>
        </p:nvSpPr>
        <p:spPr bwMode="auto">
          <a:xfrm>
            <a:off x="503548" y="1890839"/>
            <a:ext cx="813690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a:r>
              <a:rPr lang="sl-SI" altLang="sl-SI" sz="3600" b="1" dirty="0">
                <a:latin typeface="+mj-lt"/>
              </a:rPr>
              <a:t>Posvet </a:t>
            </a:r>
            <a:r>
              <a:rPr lang="sl-SI" altLang="sl-SI" sz="4000" b="1" dirty="0">
                <a:latin typeface="+mj-lt"/>
              </a:rPr>
              <a:t>o delovanju skupnih občinskih uprav</a:t>
            </a:r>
          </a:p>
          <a:p>
            <a:pPr algn="ctr"/>
            <a:endParaRPr lang="sl-SI" altLang="sl-SI" sz="4000" b="1" dirty="0">
              <a:latin typeface="+mj-lt"/>
            </a:endParaRPr>
          </a:p>
          <a:p>
            <a:pPr algn="ctr"/>
            <a:r>
              <a:rPr lang="sl-SI" altLang="sl-SI" sz="2800" b="1" dirty="0">
                <a:latin typeface="+mj-lt"/>
              </a:rPr>
              <a:t>Priprave na oddajo zahtevkov v letu 2020</a:t>
            </a:r>
          </a:p>
        </p:txBody>
      </p:sp>
      <p:sp>
        <p:nvSpPr>
          <p:cNvPr id="3" name="Označba mesta vsebine 2"/>
          <p:cNvSpPr>
            <a:spLocks noGrp="1"/>
          </p:cNvSpPr>
          <p:nvPr>
            <p:ph idx="1"/>
          </p:nvPr>
        </p:nvSpPr>
        <p:spPr>
          <a:xfrm>
            <a:off x="628650" y="4509120"/>
            <a:ext cx="7886700" cy="1944216"/>
          </a:xfrm>
        </p:spPr>
        <p:txBody>
          <a:bodyPr/>
          <a:lstStyle/>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r">
              <a:lnSpc>
                <a:spcPct val="107000"/>
              </a:lnSpc>
              <a:spcAft>
                <a:spcPts val="800"/>
              </a:spcAft>
              <a:buNone/>
            </a:pPr>
            <a:r>
              <a:rPr lang="sl-SI" sz="1400" b="1" dirty="0">
                <a:ea typeface="Times New Roman" panose="02020603050405020304" pitchFamily="18" charset="0"/>
                <a:cs typeface="Calibri" panose="020F0502020204030204" pitchFamily="34" charset="0"/>
              </a:rPr>
              <a:t>Ljubljana, 23. oktober 2019</a:t>
            </a: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35430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E93B3B7-099C-4672-879E-A4C45D8EA90C}"/>
              </a:ext>
            </a:extLst>
          </p:cNvPr>
          <p:cNvGraphicFramePr>
            <a:graphicFrameLocks noGrp="1"/>
          </p:cNvGraphicFramePr>
          <p:nvPr>
            <p:extLst>
              <p:ext uri="{D42A27DB-BD31-4B8C-83A1-F6EECF244321}">
                <p14:modId xmlns:p14="http://schemas.microsoft.com/office/powerpoint/2010/main" val="448098232"/>
              </p:ext>
            </p:extLst>
          </p:nvPr>
        </p:nvGraphicFramePr>
        <p:xfrm>
          <a:off x="575469" y="44625"/>
          <a:ext cx="7812955" cy="7023526"/>
        </p:xfrm>
        <a:graphic>
          <a:graphicData uri="http://schemas.openxmlformats.org/drawingml/2006/table">
            <a:tbl>
              <a:tblPr firstRow="1" firstCol="1" bandRow="1">
                <a:tableStyleId>{5C22544A-7EE6-4342-B048-85BDC9FD1C3A}</a:tableStyleId>
              </a:tblPr>
              <a:tblGrid>
                <a:gridCol w="3057243">
                  <a:extLst>
                    <a:ext uri="{9D8B030D-6E8A-4147-A177-3AD203B41FA5}">
                      <a16:colId xmlns:a16="http://schemas.microsoft.com/office/drawing/2014/main" val="349805462"/>
                    </a:ext>
                  </a:extLst>
                </a:gridCol>
                <a:gridCol w="4755712">
                  <a:extLst>
                    <a:ext uri="{9D8B030D-6E8A-4147-A177-3AD203B41FA5}">
                      <a16:colId xmlns:a16="http://schemas.microsoft.com/office/drawing/2014/main" val="2173905032"/>
                    </a:ext>
                  </a:extLst>
                </a:gridCol>
              </a:tblGrid>
              <a:tr h="548802">
                <a:tc>
                  <a:txBody>
                    <a:bodyPr/>
                    <a:lstStyle/>
                    <a:p>
                      <a:pPr>
                        <a:lnSpc>
                          <a:spcPct val="107000"/>
                        </a:lnSpc>
                        <a:spcAft>
                          <a:spcPts val="0"/>
                        </a:spcAft>
                      </a:pPr>
                      <a:r>
                        <a:rPr lang="sl-SI" sz="1200" dirty="0">
                          <a:solidFill>
                            <a:srgbClr val="0000FF"/>
                          </a:solidFill>
                          <a:effectLst/>
                        </a:rPr>
                        <a:t> </a:t>
                      </a:r>
                    </a:p>
                    <a:p>
                      <a:pPr algn="ctr">
                        <a:lnSpc>
                          <a:spcPct val="107000"/>
                        </a:lnSpc>
                        <a:spcAft>
                          <a:spcPts val="0"/>
                        </a:spcAft>
                      </a:pPr>
                      <a:r>
                        <a:rPr lang="sl-SI" sz="1200" dirty="0">
                          <a:solidFill>
                            <a:srgbClr val="0000FF"/>
                          </a:solidFill>
                          <a:effectLst/>
                        </a:rPr>
                        <a:t>Odlok o ustanovitvi organa SOU</a:t>
                      </a:r>
                    </a:p>
                    <a:p>
                      <a:pPr>
                        <a:lnSpc>
                          <a:spcPct val="107000"/>
                        </a:lnSpc>
                        <a:spcAft>
                          <a:spcPts val="0"/>
                        </a:spcAft>
                      </a:pPr>
                      <a:r>
                        <a:rPr lang="sl-SI" sz="1200" dirty="0">
                          <a:solidFill>
                            <a:srgbClr val="0000FF"/>
                          </a:solidFill>
                          <a:effectLst/>
                        </a:rPr>
                        <a:t> </a:t>
                      </a:r>
                      <a:endParaRPr lang="sl-SI"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tc>
                <a:tc>
                  <a:txBody>
                    <a:bodyPr/>
                    <a:lstStyle/>
                    <a:p>
                      <a:pPr>
                        <a:lnSpc>
                          <a:spcPct val="107000"/>
                        </a:lnSpc>
                        <a:spcAft>
                          <a:spcPts val="0"/>
                        </a:spcAft>
                      </a:pPr>
                      <a:r>
                        <a:rPr lang="sl-SI" sz="1200" dirty="0">
                          <a:solidFill>
                            <a:srgbClr val="0000FF"/>
                          </a:solidFill>
                          <a:effectLst/>
                        </a:rPr>
                        <a:t> </a:t>
                      </a:r>
                    </a:p>
                    <a:p>
                      <a:pPr algn="ctr">
                        <a:lnSpc>
                          <a:spcPct val="107000"/>
                        </a:lnSpc>
                        <a:spcAft>
                          <a:spcPts val="0"/>
                        </a:spcAft>
                      </a:pPr>
                      <a:r>
                        <a:rPr lang="sl-SI" sz="1200" dirty="0">
                          <a:solidFill>
                            <a:srgbClr val="0000FF"/>
                          </a:solidFill>
                          <a:effectLst/>
                        </a:rPr>
                        <a:t>Akt o notranji organizaciji in sistemizaciji delovnih mest v SOU</a:t>
                      </a:r>
                    </a:p>
                    <a:p>
                      <a:pPr>
                        <a:lnSpc>
                          <a:spcPct val="107000"/>
                        </a:lnSpc>
                        <a:spcAft>
                          <a:spcPts val="0"/>
                        </a:spcAft>
                      </a:pPr>
                      <a:r>
                        <a:rPr lang="sl-SI" sz="1200" dirty="0">
                          <a:solidFill>
                            <a:srgbClr val="0000FF"/>
                          </a:solidFill>
                          <a:effectLst/>
                        </a:rPr>
                        <a:t> </a:t>
                      </a:r>
                      <a:endParaRPr lang="sl-SI"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solidFill>
                      <a:srgbClr val="A0FCD2"/>
                    </a:solidFill>
                  </a:tcPr>
                </a:tc>
                <a:extLst>
                  <a:ext uri="{0D108BD9-81ED-4DB2-BD59-A6C34878D82A}">
                    <a16:rowId xmlns:a16="http://schemas.microsoft.com/office/drawing/2014/main" val="2324442598"/>
                  </a:ext>
                </a:extLst>
              </a:tr>
              <a:tr h="1106961">
                <a:tc>
                  <a:txBody>
                    <a:bodyPr/>
                    <a:lstStyle/>
                    <a:p>
                      <a:pPr marL="194310" indent="0" algn="l">
                        <a:lnSpc>
                          <a:spcPct val="107000"/>
                        </a:lnSpc>
                        <a:spcAft>
                          <a:spcPts val="0"/>
                        </a:spcAft>
                        <a:buFontTx/>
                        <a:buNone/>
                      </a:pPr>
                      <a:r>
                        <a:rPr lang="sl-SI" sz="1200" dirty="0">
                          <a:solidFill>
                            <a:schemeClr val="tx1"/>
                          </a:solidFill>
                          <a:effectLst/>
                        </a:rPr>
                        <a:t> - Ustanovijo ga občine ustanoviteljice;</a:t>
                      </a:r>
                    </a:p>
                    <a:p>
                      <a:pPr marL="0" lvl="0" indent="0" algn="l">
                        <a:lnSpc>
                          <a:spcPct val="107000"/>
                        </a:lnSpc>
                        <a:spcAft>
                          <a:spcPts val="0"/>
                        </a:spcAft>
                        <a:buFontTx/>
                        <a:buNone/>
                      </a:pPr>
                      <a:r>
                        <a:rPr lang="sl-SI" sz="1200" dirty="0">
                          <a:solidFill>
                            <a:schemeClr val="tx1"/>
                          </a:solidFill>
                          <a:effectLst/>
                        </a:rPr>
                        <a:t>      - Sprejmejo ga OS vseh občin  </a:t>
                      </a:r>
                    </a:p>
                    <a:p>
                      <a:pPr marL="0" lvl="0" indent="0" algn="l">
                        <a:lnSpc>
                          <a:spcPct val="107000"/>
                        </a:lnSpc>
                        <a:spcAft>
                          <a:spcPts val="0"/>
                        </a:spcAft>
                        <a:buFontTx/>
                        <a:buNone/>
                      </a:pPr>
                      <a:r>
                        <a:rPr lang="sl-SI" sz="1200" dirty="0">
                          <a:solidFill>
                            <a:schemeClr val="tx1"/>
                          </a:solidFill>
                          <a:effectLst/>
                        </a:rPr>
                        <a:t>         ustanoviteljic;</a:t>
                      </a:r>
                    </a:p>
                    <a:p>
                      <a:pPr marL="0" lvl="0" indent="0" algn="l">
                        <a:lnSpc>
                          <a:spcPct val="107000"/>
                        </a:lnSpc>
                        <a:spcAft>
                          <a:spcPts val="0"/>
                        </a:spcAft>
                        <a:buFontTx/>
                        <a:buNone/>
                      </a:pPr>
                      <a:r>
                        <a:rPr lang="sl-SI" sz="1200" dirty="0">
                          <a:solidFill>
                            <a:schemeClr val="tx1"/>
                          </a:solidFill>
                          <a:effectLst/>
                        </a:rPr>
                        <a:t>      - Začne veljati z dnem uveljavitve zadnjega sklepa OS</a:t>
                      </a:r>
                      <a:endParaRPr lang="sl-SI"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tc>
                <a:tc>
                  <a:txBody>
                    <a:bodyPr/>
                    <a:lstStyle/>
                    <a:p>
                      <a:pPr marL="198755" algn="l">
                        <a:lnSpc>
                          <a:spcPct val="107000"/>
                        </a:lnSpc>
                        <a:spcAft>
                          <a:spcPts val="0"/>
                        </a:spcAft>
                      </a:pPr>
                      <a:r>
                        <a:rPr lang="sl-SI" sz="1200" dirty="0">
                          <a:effectLst/>
                        </a:rPr>
                        <a:t> </a:t>
                      </a:r>
                    </a:p>
                    <a:p>
                      <a:pPr marL="342900" lvl="0" indent="-342900" algn="l">
                        <a:lnSpc>
                          <a:spcPct val="107000"/>
                        </a:lnSpc>
                        <a:spcAft>
                          <a:spcPts val="0"/>
                        </a:spcAft>
                        <a:buFont typeface="Calibri" panose="020F0502020204030204" pitchFamily="34" charset="0"/>
                        <a:buChar char="-"/>
                      </a:pPr>
                      <a:r>
                        <a:rPr lang="sl-SI" sz="1200" dirty="0">
                          <a:effectLst/>
                        </a:rPr>
                        <a:t>Sprejme ga župan sedežne občine SOU (v soglasju z župani občin ustanoviteljic) na predlog vodje SOU;</a:t>
                      </a:r>
                    </a:p>
                    <a:p>
                      <a:pPr marL="342900" lvl="0" indent="-342900" algn="l">
                        <a:lnSpc>
                          <a:spcPct val="107000"/>
                        </a:lnSpc>
                        <a:spcAft>
                          <a:spcPts val="0"/>
                        </a:spcAft>
                        <a:buFont typeface="Calibri" panose="020F0502020204030204" pitchFamily="34" charset="0"/>
                        <a:buChar char="-"/>
                      </a:pPr>
                      <a:r>
                        <a:rPr lang="sl-SI" sz="1200" dirty="0">
                          <a:effectLst/>
                        </a:rPr>
                        <a:t>Sprejmejo ga župani občin ustanoviteljic soglasno</a:t>
                      </a:r>
                    </a:p>
                    <a:p>
                      <a:pPr marL="198755" algn="l">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solidFill>
                      <a:srgbClr val="A0FCD2"/>
                    </a:solidFill>
                  </a:tcPr>
                </a:tc>
                <a:extLst>
                  <a:ext uri="{0D108BD9-81ED-4DB2-BD59-A6C34878D82A}">
                    <a16:rowId xmlns:a16="http://schemas.microsoft.com/office/drawing/2014/main" val="2265845507"/>
                  </a:ext>
                </a:extLst>
              </a:tr>
              <a:tr h="4641966">
                <a:tc>
                  <a:txBody>
                    <a:bodyPr/>
                    <a:lstStyle/>
                    <a:p>
                      <a:pPr algn="l">
                        <a:lnSpc>
                          <a:spcPct val="107000"/>
                        </a:lnSpc>
                        <a:spcAft>
                          <a:spcPts val="0"/>
                        </a:spcAft>
                      </a:pPr>
                      <a:endParaRPr lang="sl-SI" sz="1200" dirty="0">
                        <a:solidFill>
                          <a:schemeClr val="tx1"/>
                        </a:solidFill>
                        <a:effectLst/>
                      </a:endParaRPr>
                    </a:p>
                    <a:p>
                      <a:pPr algn="l">
                        <a:lnSpc>
                          <a:spcPct val="107000"/>
                        </a:lnSpc>
                        <a:spcAft>
                          <a:spcPts val="0"/>
                        </a:spcAft>
                      </a:pPr>
                      <a:endParaRPr lang="sl-SI" sz="1200" dirty="0">
                        <a:solidFill>
                          <a:schemeClr val="tx1"/>
                        </a:solidFill>
                        <a:effectLst/>
                      </a:endParaRPr>
                    </a:p>
                    <a:p>
                      <a:pPr algn="l">
                        <a:lnSpc>
                          <a:spcPct val="107000"/>
                        </a:lnSpc>
                        <a:spcAft>
                          <a:spcPts val="0"/>
                        </a:spcAft>
                      </a:pPr>
                      <a:r>
                        <a:rPr lang="sl-SI" sz="1200" dirty="0">
                          <a:solidFill>
                            <a:schemeClr val="tx1"/>
                          </a:solidFill>
                          <a:effectLst/>
                        </a:rPr>
                        <a:t>  Naloge:</a:t>
                      </a:r>
                    </a:p>
                    <a:p>
                      <a:pPr algn="l">
                        <a:lnSpc>
                          <a:spcPct val="107000"/>
                        </a:lnSpc>
                        <a:spcAft>
                          <a:spcPts val="0"/>
                        </a:spcAft>
                      </a:pPr>
                      <a:endParaRPr lang="sl-SI" sz="1200" dirty="0">
                        <a:solidFill>
                          <a:schemeClr val="tx1"/>
                        </a:solidFill>
                        <a:effectLst/>
                      </a:endParaRPr>
                    </a:p>
                    <a:p>
                      <a:pPr marL="228600" indent="-228600" algn="l">
                        <a:buFont typeface="+mj-lt"/>
                        <a:buAutoNum type="arabicPeriod"/>
                      </a:pPr>
                      <a:r>
                        <a:rPr lang="sl-SI" sz="1200" dirty="0">
                          <a:solidFill>
                            <a:schemeClr val="tx1"/>
                          </a:solidFill>
                          <a:effectLst/>
                        </a:rPr>
                        <a:t>občinskega inšpekcijskega nadzorstva; </a:t>
                      </a:r>
                    </a:p>
                    <a:p>
                      <a:pPr marL="228600" indent="-228600" algn="l">
                        <a:buFont typeface="+mj-lt"/>
                        <a:buAutoNum type="arabicPeriod"/>
                      </a:pPr>
                      <a:r>
                        <a:rPr lang="sl-SI" sz="1200" dirty="0">
                          <a:solidFill>
                            <a:schemeClr val="tx1"/>
                          </a:solidFill>
                          <a:effectLst/>
                        </a:rPr>
                        <a:t>občinskega redarstva; </a:t>
                      </a:r>
                    </a:p>
                    <a:p>
                      <a:pPr marL="228600" indent="-228600" algn="l">
                        <a:buFont typeface="+mj-lt"/>
                        <a:buAutoNum type="arabicPeriod"/>
                      </a:pPr>
                      <a:r>
                        <a:rPr lang="sl-SI" sz="1200" dirty="0">
                          <a:solidFill>
                            <a:schemeClr val="tx1"/>
                          </a:solidFill>
                          <a:effectLst/>
                        </a:rPr>
                        <a:t>pravne službe; </a:t>
                      </a:r>
                    </a:p>
                    <a:p>
                      <a:pPr marL="228600" indent="-228600" algn="l">
                        <a:buFont typeface="+mj-lt"/>
                        <a:buAutoNum type="arabicPeriod"/>
                      </a:pPr>
                      <a:r>
                        <a:rPr lang="sl-SI" sz="1200" dirty="0">
                          <a:solidFill>
                            <a:schemeClr val="tx1"/>
                          </a:solidFill>
                          <a:effectLst/>
                        </a:rPr>
                        <a:t>občinskega odvetništva; </a:t>
                      </a:r>
                    </a:p>
                    <a:p>
                      <a:pPr marL="228600" indent="-228600" algn="l">
                        <a:buFont typeface="+mj-lt"/>
                        <a:buAutoNum type="arabicPeriod"/>
                      </a:pPr>
                      <a:r>
                        <a:rPr lang="sl-SI" sz="1200" dirty="0">
                          <a:solidFill>
                            <a:schemeClr val="tx1"/>
                          </a:solidFill>
                          <a:effectLst/>
                        </a:rPr>
                        <a:t>notranje revizije; </a:t>
                      </a:r>
                    </a:p>
                    <a:p>
                      <a:pPr marL="228600" indent="-228600" algn="l">
                        <a:buFont typeface="+mj-lt"/>
                        <a:buAutoNum type="arabicPeriod"/>
                      </a:pPr>
                      <a:r>
                        <a:rPr lang="sl-SI" sz="1200" dirty="0">
                          <a:solidFill>
                            <a:schemeClr val="tx1"/>
                          </a:solidFill>
                          <a:effectLst/>
                        </a:rPr>
                        <a:t>proračunskega računovodstva; </a:t>
                      </a:r>
                    </a:p>
                    <a:p>
                      <a:pPr marL="228600" indent="-228600" algn="l">
                        <a:buFont typeface="+mj-lt"/>
                        <a:buAutoNum type="arabicPeriod"/>
                      </a:pPr>
                      <a:r>
                        <a:rPr lang="sl-SI" sz="1200" dirty="0">
                          <a:solidFill>
                            <a:schemeClr val="tx1"/>
                          </a:solidFill>
                          <a:effectLst/>
                        </a:rPr>
                        <a:t>varstva okolja; </a:t>
                      </a:r>
                    </a:p>
                    <a:p>
                      <a:pPr marL="228600" indent="-228600" algn="l">
                        <a:buFont typeface="+mj-lt"/>
                        <a:buAutoNum type="arabicPeriod"/>
                      </a:pPr>
                      <a:r>
                        <a:rPr lang="sl-SI" sz="1200" dirty="0">
                          <a:solidFill>
                            <a:schemeClr val="tx1"/>
                          </a:solidFill>
                          <a:effectLst/>
                        </a:rPr>
                        <a:t>urejanja prostora; </a:t>
                      </a:r>
                    </a:p>
                    <a:p>
                      <a:pPr marL="228600" indent="-228600" algn="l">
                        <a:buFont typeface="+mj-lt"/>
                        <a:buAutoNum type="arabicPeriod"/>
                      </a:pPr>
                      <a:r>
                        <a:rPr lang="sl-SI" sz="1200" dirty="0">
                          <a:solidFill>
                            <a:schemeClr val="tx1"/>
                          </a:solidFill>
                          <a:effectLst/>
                        </a:rPr>
                        <a:t>civilne zaščite; </a:t>
                      </a:r>
                    </a:p>
                    <a:p>
                      <a:pPr marL="228600" indent="-228600" algn="l">
                        <a:buFont typeface="+mj-lt"/>
                        <a:buAutoNum type="arabicPeriod"/>
                      </a:pPr>
                      <a:r>
                        <a:rPr lang="sl-SI" sz="1200" dirty="0">
                          <a:solidFill>
                            <a:schemeClr val="tx1"/>
                          </a:solidFill>
                          <a:effectLst/>
                        </a:rPr>
                        <a:t>požarnega varstva in </a:t>
                      </a:r>
                    </a:p>
                    <a:p>
                      <a:pPr marL="228600" indent="-228600" algn="l">
                        <a:buFont typeface="+mj-lt"/>
                        <a:buAutoNum type="arabicPeriod"/>
                      </a:pPr>
                      <a:r>
                        <a:rPr lang="sl-SI" sz="1200" dirty="0">
                          <a:solidFill>
                            <a:schemeClr val="tx1"/>
                          </a:solidFill>
                          <a:effectLst/>
                        </a:rPr>
                        <a:t>urejanja prometa.</a:t>
                      </a:r>
                    </a:p>
                    <a:p>
                      <a:pPr algn="l"/>
                      <a:r>
                        <a:rPr lang="sl-SI" sz="1200" dirty="0">
                          <a:solidFill>
                            <a:schemeClr val="tx1"/>
                          </a:solidFill>
                          <a:effectLst/>
                        </a:rPr>
                        <a:t> </a:t>
                      </a:r>
                      <a:endParaRPr lang="sl-SI"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58" marR="34658" marT="0" marB="0"/>
                </a:tc>
                <a:tc>
                  <a:txBody>
                    <a:bodyPr/>
                    <a:lstStyle/>
                    <a:p>
                      <a:pPr algn="l">
                        <a:lnSpc>
                          <a:spcPct val="107000"/>
                        </a:lnSpc>
                        <a:spcAft>
                          <a:spcPts val="0"/>
                        </a:spcAft>
                      </a:pPr>
                      <a:r>
                        <a:rPr lang="sl-SI" sz="1200" dirty="0">
                          <a:effectLst/>
                        </a:rPr>
                        <a:t> </a:t>
                      </a:r>
                    </a:p>
                    <a:p>
                      <a:pPr marL="342900" lvl="0" indent="-342900" algn="l">
                        <a:lnSpc>
                          <a:spcPct val="107000"/>
                        </a:lnSpc>
                        <a:spcAft>
                          <a:spcPts val="0"/>
                        </a:spcAft>
                        <a:buFont typeface="Calibri" panose="020F0502020204030204" pitchFamily="34" charset="0"/>
                        <a:buChar char="-"/>
                      </a:pPr>
                      <a:r>
                        <a:rPr lang="sl-SI" sz="1200" dirty="0">
                          <a:effectLst/>
                        </a:rPr>
                        <a:t>Zaposleni so JU občine, kjer ima SOU sedež;</a:t>
                      </a:r>
                    </a:p>
                    <a:p>
                      <a:pPr marL="342900" lvl="0" indent="-342900" algn="l">
                        <a:lnSpc>
                          <a:spcPct val="107000"/>
                        </a:lnSpc>
                        <a:spcAft>
                          <a:spcPts val="0"/>
                        </a:spcAft>
                        <a:buFont typeface="Calibri" panose="020F0502020204030204" pitchFamily="34" charset="0"/>
                        <a:buChar char="-"/>
                      </a:pPr>
                      <a:r>
                        <a:rPr lang="sl-SI" sz="1200" dirty="0">
                          <a:effectLst/>
                        </a:rPr>
                        <a:t>Vodjo SOU imenuje in razrešuje župan sedežne občine po predhodnem soglasju županov občin soustanoviteljic v skladu z ZJU; </a:t>
                      </a:r>
                    </a:p>
                    <a:p>
                      <a:pPr marL="342900" lvl="0" indent="-342900" algn="l">
                        <a:lnSpc>
                          <a:spcPct val="107000"/>
                        </a:lnSpc>
                        <a:spcAft>
                          <a:spcPts val="0"/>
                        </a:spcAft>
                        <a:buFont typeface="Calibri" panose="020F0502020204030204" pitchFamily="34" charset="0"/>
                        <a:buChar char="-"/>
                      </a:pPr>
                      <a:r>
                        <a:rPr lang="sl-SI" sz="1200" dirty="0">
                          <a:effectLst/>
                        </a:rPr>
                        <a:t>Občine lahko že v letu 2018 dopolnile odloke o ustanovitvi SOU in določile večji nabor nalog;</a:t>
                      </a:r>
                    </a:p>
                    <a:p>
                      <a:pPr marL="342900" lvl="0" indent="-342900" algn="l">
                        <a:lnSpc>
                          <a:spcPct val="107000"/>
                        </a:lnSpc>
                        <a:spcAft>
                          <a:spcPts val="0"/>
                        </a:spcAft>
                        <a:buFont typeface="Calibri" panose="020F0502020204030204" pitchFamily="34" charset="0"/>
                        <a:buChar char="-"/>
                      </a:pPr>
                      <a:r>
                        <a:rPr lang="sl-SI" sz="1200" dirty="0">
                          <a:effectLst/>
                        </a:rPr>
                        <a:t>Zakonsko rok za prilagoditev odlokov ni določen;</a:t>
                      </a:r>
                    </a:p>
                    <a:p>
                      <a:pPr marL="342900" lvl="0" indent="-342900" algn="l">
                        <a:lnSpc>
                          <a:spcPct val="107000"/>
                        </a:lnSpc>
                        <a:spcAft>
                          <a:spcPts val="0"/>
                        </a:spcAft>
                        <a:buFont typeface="Calibri" panose="020F0502020204030204" pitchFamily="34" charset="0"/>
                        <a:buChar char="-"/>
                      </a:pPr>
                      <a:r>
                        <a:rPr lang="sl-SI" sz="1200" dirty="0">
                          <a:effectLst/>
                        </a:rPr>
                        <a:t>MJU je za leto 2018 upoštevalo naloge določene z odlokom o ustanovitvi SOU in od dneva, ko je SOU za te naloge zaposlila JU, ki izpolnjuje zakonske pogoje in je zanj sistemizirano delovno mesto v SOU;</a:t>
                      </a:r>
                    </a:p>
                    <a:p>
                      <a:pPr marL="342900" lvl="0" indent="-342900" algn="l">
                        <a:lnSpc>
                          <a:spcPct val="107000"/>
                        </a:lnSpc>
                        <a:spcAft>
                          <a:spcPts val="0"/>
                        </a:spcAft>
                        <a:buFont typeface="Calibri" panose="020F0502020204030204" pitchFamily="34" charset="0"/>
                        <a:buChar char="-"/>
                      </a:pPr>
                      <a:r>
                        <a:rPr lang="sl-SI" sz="1200" dirty="0">
                          <a:effectLst/>
                        </a:rPr>
                        <a:t>Delovno mesto = zahtevana izobrazba = dejanski izobrazbi ali višja; nižja NE! </a:t>
                      </a:r>
                    </a:p>
                    <a:p>
                      <a:pPr marL="342900" lvl="0" indent="-342900" algn="l">
                        <a:lnSpc>
                          <a:spcPct val="107000"/>
                        </a:lnSpc>
                        <a:spcAft>
                          <a:spcPts val="0"/>
                        </a:spcAft>
                        <a:buFont typeface="Calibri" panose="020F0502020204030204" pitchFamily="34" charset="0"/>
                        <a:buChar char="-"/>
                      </a:pPr>
                      <a:r>
                        <a:rPr lang="sl-SI" sz="1200" dirty="0">
                          <a:effectLst/>
                        </a:rPr>
                        <a:t>Za naloge določene pred 1.1.2018 in zanje zaposleni JU = pravica do sofinanciranja za celo leto;</a:t>
                      </a:r>
                    </a:p>
                    <a:p>
                      <a:pPr marL="342900" lvl="0" indent="-342900" algn="l">
                        <a:lnSpc>
                          <a:spcPct val="107000"/>
                        </a:lnSpc>
                        <a:spcAft>
                          <a:spcPts val="0"/>
                        </a:spcAft>
                        <a:buFont typeface="Calibri" panose="020F0502020204030204" pitchFamily="34" charset="0"/>
                        <a:buChar char="-"/>
                      </a:pPr>
                      <a:r>
                        <a:rPr lang="sl-SI" sz="1200" dirty="0">
                          <a:effectLst/>
                        </a:rPr>
                        <a:t>Odlok dopolnjen v 2018, sofinanciranje se upošteva od dneva zaposlitve JU na delovno mesto v SOU;</a:t>
                      </a:r>
                    </a:p>
                    <a:p>
                      <a:pPr marL="342900" lvl="0" indent="-342900" algn="l">
                        <a:lnSpc>
                          <a:spcPct val="107000"/>
                        </a:lnSpc>
                        <a:spcAft>
                          <a:spcPts val="0"/>
                        </a:spcAft>
                        <a:buFont typeface="Calibri" panose="020F0502020204030204" pitchFamily="34" charset="0"/>
                        <a:buChar char="-"/>
                      </a:pPr>
                      <a:r>
                        <a:rPr lang="sl-SI" sz="1200" dirty="0">
                          <a:effectLst/>
                        </a:rPr>
                        <a:t>MJU bo ne glede na poimenovanje nalog v odlokih o ustanovitvi SOU ugotavljalo ali gre dejansko za naloge, ki jih pomensko in vsebinsko določa zakon in se nanašajo na izvajanje pristojnosti občin;</a:t>
                      </a:r>
                    </a:p>
                    <a:p>
                      <a:pPr marL="342900" lvl="0" indent="-342900" algn="l">
                        <a:lnSpc>
                          <a:spcPct val="107000"/>
                        </a:lnSpc>
                        <a:spcAft>
                          <a:spcPts val="0"/>
                        </a:spcAft>
                        <a:buFont typeface="Calibri" panose="020F0502020204030204" pitchFamily="34" charset="0"/>
                        <a:buChar char="-"/>
                      </a:pPr>
                      <a:r>
                        <a:rPr lang="sl-SI" sz="1200" dirty="0">
                          <a:effectLst/>
                        </a:rPr>
                        <a:t>Poimenovanje vseh enajst nalog je generično in ni neposredno prepisano iz področnih zakonov. </a:t>
                      </a:r>
                    </a:p>
                    <a:p>
                      <a:pPr marL="198755" algn="l">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solidFill>
                      <a:srgbClr val="A0FCD2"/>
                    </a:solidFill>
                  </a:tcPr>
                </a:tc>
                <a:extLst>
                  <a:ext uri="{0D108BD9-81ED-4DB2-BD59-A6C34878D82A}">
                    <a16:rowId xmlns:a16="http://schemas.microsoft.com/office/drawing/2014/main" val="349026161"/>
                  </a:ext>
                </a:extLst>
              </a:tr>
              <a:tr h="399014">
                <a:tc gridSpan="2">
                  <a:txBody>
                    <a:bodyPr/>
                    <a:lstStyle/>
                    <a:p>
                      <a:pPr algn="ctr">
                        <a:lnSpc>
                          <a:spcPct val="107000"/>
                        </a:lnSpc>
                        <a:spcAft>
                          <a:spcPts val="0"/>
                        </a:spcAft>
                      </a:pPr>
                      <a:endParaRPr lang="sl-SI"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658" marR="34658" marT="0" marB="0"/>
                </a:tc>
                <a:tc hMerge="1">
                  <a:txBody>
                    <a:bodyPr/>
                    <a:lstStyle/>
                    <a:p>
                      <a:endParaRPr lang="sl-SI"/>
                    </a:p>
                  </a:txBody>
                  <a:tcPr/>
                </a:tc>
                <a:extLst>
                  <a:ext uri="{0D108BD9-81ED-4DB2-BD59-A6C34878D82A}">
                    <a16:rowId xmlns:a16="http://schemas.microsoft.com/office/drawing/2014/main" val="932142983"/>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A623C0-94D6-4057-A27A-CAE73EAA585E}"/>
              </a:ext>
            </a:extLst>
          </p:cNvPr>
          <p:cNvSpPr>
            <a:spLocks noGrp="1"/>
          </p:cNvSpPr>
          <p:nvPr>
            <p:ph type="title"/>
          </p:nvPr>
        </p:nvSpPr>
        <p:spPr>
          <a:xfrm>
            <a:off x="628650" y="365125"/>
            <a:ext cx="7886700" cy="831627"/>
          </a:xfrm>
        </p:spPr>
        <p:txBody>
          <a:bodyPr/>
          <a:lstStyle/>
          <a:p>
            <a:r>
              <a:rPr lang="sl-SI" dirty="0"/>
              <a:t>3 NAČELA !</a:t>
            </a:r>
            <a:endParaRPr lang="en-US" dirty="0"/>
          </a:p>
        </p:txBody>
      </p:sp>
      <p:sp>
        <p:nvSpPr>
          <p:cNvPr id="3" name="Označba mesta vsebine 2">
            <a:extLst>
              <a:ext uri="{FF2B5EF4-FFF2-40B4-BE49-F238E27FC236}">
                <a16:creationId xmlns:a16="http://schemas.microsoft.com/office/drawing/2014/main" id="{32A49804-8D9E-471E-9A66-89E65F9FEA17}"/>
              </a:ext>
            </a:extLst>
          </p:cNvPr>
          <p:cNvSpPr>
            <a:spLocks noGrp="1"/>
          </p:cNvSpPr>
          <p:nvPr>
            <p:ph idx="1"/>
          </p:nvPr>
        </p:nvSpPr>
        <p:spPr>
          <a:xfrm>
            <a:off x="683568" y="1253330"/>
            <a:ext cx="7886700" cy="5127997"/>
          </a:xfrm>
        </p:spPr>
        <p:txBody>
          <a:bodyPr/>
          <a:lstStyle/>
          <a:p>
            <a:pPr marL="514350" indent="-514350">
              <a:buFont typeface="+mj-lt"/>
              <a:buAutoNum type="arabicPeriod"/>
            </a:pPr>
            <a:r>
              <a:rPr lang="sl-SI" b="1" dirty="0">
                <a:solidFill>
                  <a:srgbClr val="FF0000"/>
                </a:solidFill>
              </a:rPr>
              <a:t>ex-</a:t>
            </a:r>
            <a:r>
              <a:rPr lang="sl-SI" b="1" dirty="0" err="1">
                <a:solidFill>
                  <a:srgbClr val="FF0000"/>
                </a:solidFill>
              </a:rPr>
              <a:t>teritorialnost</a:t>
            </a:r>
            <a:r>
              <a:rPr lang="sl-SI" b="1" dirty="0">
                <a:solidFill>
                  <a:srgbClr val="FF0000"/>
                </a:solidFill>
              </a:rPr>
              <a:t>: </a:t>
            </a:r>
            <a:r>
              <a:rPr lang="sl-SI" dirty="0"/>
              <a:t>sedež SOU je en sam, zaposleni so lahko razporejeni na delo tudi izven sedeža SOU </a:t>
            </a:r>
          </a:p>
          <a:p>
            <a:pPr marL="514350" indent="-514350">
              <a:buFont typeface="+mj-lt"/>
              <a:buAutoNum type="arabicPeriod"/>
            </a:pPr>
            <a:r>
              <a:rPr lang="sl-SI" b="1" dirty="0">
                <a:solidFill>
                  <a:srgbClr val="FF0000"/>
                </a:solidFill>
              </a:rPr>
              <a:t>fleksibilnost: </a:t>
            </a:r>
            <a:r>
              <a:rPr lang="sl-SI" dirty="0"/>
              <a:t>naloge lahko izvajajo že zaposleni javni uslužbenci, ni nujno novih zaposlitev</a:t>
            </a:r>
          </a:p>
          <a:p>
            <a:pPr marL="514350" indent="-514350">
              <a:buFont typeface="+mj-lt"/>
              <a:buAutoNum type="arabicPeriod"/>
            </a:pPr>
            <a:r>
              <a:rPr lang="sl-SI" b="1" dirty="0">
                <a:solidFill>
                  <a:srgbClr val="FF0000"/>
                </a:solidFill>
              </a:rPr>
              <a:t>variabilnost: </a:t>
            </a:r>
            <a:r>
              <a:rPr lang="sl-SI" dirty="0"/>
              <a:t>nabor nalog, ki jih opravlja SOU, se lahko od občine do občine razlikuje </a:t>
            </a:r>
            <a:endParaRPr lang="en-US" dirty="0"/>
          </a:p>
        </p:txBody>
      </p:sp>
    </p:spTree>
    <p:extLst>
      <p:ext uri="{BB962C8B-B14F-4D97-AF65-F5344CB8AC3E}">
        <p14:creationId xmlns:p14="http://schemas.microsoft.com/office/powerpoint/2010/main" val="198234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Title 1"/>
          <p:cNvSpPr>
            <a:spLocks/>
          </p:cNvSpPr>
          <p:nvPr/>
        </p:nvSpPr>
        <p:spPr bwMode="auto">
          <a:xfrm>
            <a:off x="971600" y="1622562"/>
            <a:ext cx="72009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altLang="sl-SI" sz="4400" b="1" i="0" u="none" strike="noStrike" kern="1200" cap="none" spc="0" normalizeH="0" baseline="0" noProof="0">
                <a:ln>
                  <a:noFill/>
                </a:ln>
                <a:solidFill>
                  <a:srgbClr val="999999"/>
                </a:solidFill>
                <a:effectLst/>
                <a:uLnTx/>
                <a:uFillTx/>
                <a:latin typeface="Arial" panose="020B0604020202020204" pitchFamily="34" charset="0"/>
                <a:ea typeface="+mn-ea"/>
                <a:cs typeface="Arial" panose="020B0604020202020204" pitchFamily="34" charset="0"/>
              </a:rPr>
              <a:t> </a:t>
            </a:r>
            <a:endParaRPr kumimoji="0" lang="en-US" altLang="sl-SI" sz="4400" b="1" i="0" u="none" strike="noStrike" kern="1200" cap="none" spc="0" normalizeH="0" baseline="0" noProof="0">
              <a:ln>
                <a:noFill/>
              </a:ln>
              <a:solidFill>
                <a:srgbClr val="999999"/>
              </a:solidFill>
              <a:effectLst/>
              <a:uLnTx/>
              <a:uFillTx/>
              <a:latin typeface="Arial" panose="020B0604020202020204" pitchFamily="34" charset="0"/>
              <a:ea typeface="+mn-ea"/>
              <a:cs typeface="Arial" panose="020B0604020202020204" pitchFamily="34" charset="0"/>
            </a:endParaRPr>
          </a:p>
        </p:txBody>
      </p:sp>
      <p:sp>
        <p:nvSpPr>
          <p:cNvPr id="3" name="Označba mesta vsebine 2"/>
          <p:cNvSpPr>
            <a:spLocks noGrp="1"/>
          </p:cNvSpPr>
          <p:nvPr>
            <p:ph idx="1"/>
          </p:nvPr>
        </p:nvSpPr>
        <p:spPr>
          <a:xfrm>
            <a:off x="467544" y="1642224"/>
            <a:ext cx="7886700" cy="1944216"/>
          </a:xfrm>
        </p:spPr>
        <p:txBody>
          <a:bodyPr/>
          <a:lstStyle/>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r>
              <a:rPr lang="sl-SI" b="1" dirty="0"/>
              <a:t>Analiza zahtevkov za sofinanciranje v letu 2019 </a:t>
            </a: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r">
              <a:lnSpc>
                <a:spcPct val="107000"/>
              </a:lnSpc>
              <a:spcAft>
                <a:spcPts val="800"/>
              </a:spcAft>
              <a:buNone/>
            </a:pPr>
            <a:r>
              <a:rPr lang="sl-SI" sz="1800" b="1" dirty="0">
                <a:latin typeface="Calibri" panose="020F0502020204030204" pitchFamily="34" charset="0"/>
                <a:ea typeface="Times New Roman" panose="02020603050405020304" pitchFamily="18" charset="0"/>
                <a:cs typeface="Calibri" panose="020F0502020204030204" pitchFamily="34" charset="0"/>
              </a:rPr>
              <a:t>Mag. Urška Remic</a:t>
            </a: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5423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CAC9B2-1A83-4870-8FE1-B3F89ADDBFBD}"/>
              </a:ext>
            </a:extLst>
          </p:cNvPr>
          <p:cNvSpPr>
            <a:spLocks noGrp="1"/>
          </p:cNvSpPr>
          <p:nvPr>
            <p:ph type="title"/>
          </p:nvPr>
        </p:nvSpPr>
        <p:spPr>
          <a:xfrm>
            <a:off x="628650" y="365125"/>
            <a:ext cx="7886700" cy="471587"/>
          </a:xfrm>
        </p:spPr>
        <p:txBody>
          <a:bodyPr/>
          <a:lstStyle/>
          <a:p>
            <a:r>
              <a:rPr lang="sl-SI" sz="2400" b="1" dirty="0">
                <a:solidFill>
                  <a:schemeClr val="accent6">
                    <a:lumMod val="60000"/>
                    <a:lumOff val="40000"/>
                  </a:schemeClr>
                </a:solidFill>
              </a:rPr>
              <a:t>Priloga 1</a:t>
            </a:r>
          </a:p>
        </p:txBody>
      </p:sp>
      <p:pic>
        <p:nvPicPr>
          <p:cNvPr id="7" name="Označba mesta vsebine 6">
            <a:extLst>
              <a:ext uri="{FF2B5EF4-FFF2-40B4-BE49-F238E27FC236}">
                <a16:creationId xmlns:a16="http://schemas.microsoft.com/office/drawing/2014/main" id="{4881FF63-0673-4F92-92B6-ABD75FCB75C7}"/>
              </a:ext>
            </a:extLst>
          </p:cNvPr>
          <p:cNvPicPr>
            <a:picLocks noGrp="1" noChangeAspect="1"/>
          </p:cNvPicPr>
          <p:nvPr>
            <p:ph idx="1"/>
          </p:nvPr>
        </p:nvPicPr>
        <p:blipFill rotWithShape="1">
          <a:blip r:embed="rId2">
            <a:lum bright="-20000" contrast="20000"/>
          </a:blip>
          <a:srcRect l="1754" t="5358" r="3509" b="1368"/>
          <a:stretch/>
        </p:blipFill>
        <p:spPr>
          <a:xfrm>
            <a:off x="2669473" y="922055"/>
            <a:ext cx="4134775" cy="5819314"/>
          </a:xfrm>
          <a:prstGeom prst="rect">
            <a:avLst/>
          </a:prstGeom>
        </p:spPr>
      </p:pic>
    </p:spTree>
    <p:extLst>
      <p:ext uri="{BB962C8B-B14F-4D97-AF65-F5344CB8AC3E}">
        <p14:creationId xmlns:p14="http://schemas.microsoft.com/office/powerpoint/2010/main" val="67165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0275E7-6F5B-40FE-B9B5-F25A833D48F8}"/>
              </a:ext>
            </a:extLst>
          </p:cNvPr>
          <p:cNvSpPr>
            <a:spLocks noGrp="1"/>
          </p:cNvSpPr>
          <p:nvPr>
            <p:ph type="title"/>
          </p:nvPr>
        </p:nvSpPr>
        <p:spPr>
          <a:xfrm>
            <a:off x="628650" y="365125"/>
            <a:ext cx="7886700" cy="471587"/>
          </a:xfrm>
        </p:spPr>
        <p:txBody>
          <a:bodyPr/>
          <a:lstStyle/>
          <a:p>
            <a:r>
              <a:rPr lang="sl-SI" sz="2400" b="1" dirty="0">
                <a:solidFill>
                  <a:schemeClr val="accent6">
                    <a:lumMod val="60000"/>
                    <a:lumOff val="40000"/>
                  </a:schemeClr>
                </a:solidFill>
              </a:rPr>
              <a:t>Priloga 2</a:t>
            </a:r>
          </a:p>
        </p:txBody>
      </p:sp>
      <p:pic>
        <p:nvPicPr>
          <p:cNvPr id="4" name="Označba mesta vsebine 3">
            <a:extLst>
              <a:ext uri="{FF2B5EF4-FFF2-40B4-BE49-F238E27FC236}">
                <a16:creationId xmlns:a16="http://schemas.microsoft.com/office/drawing/2014/main" id="{CBB1AAB9-DF74-4EA4-B7DA-80FA933B22D4}"/>
              </a:ext>
            </a:extLst>
          </p:cNvPr>
          <p:cNvPicPr>
            <a:picLocks noGrp="1" noChangeAspect="1"/>
          </p:cNvPicPr>
          <p:nvPr>
            <p:ph idx="1"/>
          </p:nvPr>
        </p:nvPicPr>
        <p:blipFill rotWithShape="1">
          <a:blip r:embed="rId2">
            <a:lum bright="-20000" contrast="20000"/>
          </a:blip>
          <a:srcRect l="5455" t="7223" r="1818" b="1139"/>
          <a:stretch/>
        </p:blipFill>
        <p:spPr>
          <a:xfrm>
            <a:off x="2843808" y="821679"/>
            <a:ext cx="4248472" cy="5960280"/>
          </a:xfrm>
          <a:prstGeom prst="rect">
            <a:avLst/>
          </a:prstGeom>
        </p:spPr>
      </p:pic>
    </p:spTree>
    <p:extLst>
      <p:ext uri="{BB962C8B-B14F-4D97-AF65-F5344CB8AC3E}">
        <p14:creationId xmlns:p14="http://schemas.microsoft.com/office/powerpoint/2010/main" val="122785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720A18-CB93-44EA-9576-F2CF89FAA363}"/>
              </a:ext>
            </a:extLst>
          </p:cNvPr>
          <p:cNvSpPr>
            <a:spLocks noGrp="1"/>
          </p:cNvSpPr>
          <p:nvPr>
            <p:ph type="title"/>
          </p:nvPr>
        </p:nvSpPr>
        <p:spPr>
          <a:xfrm>
            <a:off x="323528" y="908720"/>
            <a:ext cx="8496944" cy="781968"/>
          </a:xfrm>
        </p:spPr>
        <p:txBody>
          <a:bodyPr/>
          <a:lstStyle/>
          <a:p>
            <a:pPr algn="just"/>
            <a:r>
              <a:rPr lang="sl-SI" sz="2400" b="1" dirty="0">
                <a:solidFill>
                  <a:schemeClr val="accent6">
                    <a:lumMod val="60000"/>
                    <a:lumOff val="40000"/>
                  </a:schemeClr>
                </a:solidFill>
              </a:rPr>
              <a:t>ŠTEVILO SKUPNIH OBČINSKIH UPRAV IN POSAMEZNIH OBČIN VKLJUČENIH V SOU od leta 2005 do leta 2018</a:t>
            </a:r>
            <a:br>
              <a:rPr lang="sl-SI" sz="2400" b="1" dirty="0">
                <a:solidFill>
                  <a:srgbClr val="0070C0"/>
                </a:solidFill>
              </a:rPr>
            </a:br>
            <a:endParaRPr lang="sl-SI" sz="2400" b="1" dirty="0">
              <a:solidFill>
                <a:srgbClr val="0070C0"/>
              </a:solidFill>
            </a:endParaRPr>
          </a:p>
        </p:txBody>
      </p:sp>
      <p:graphicFrame>
        <p:nvGraphicFramePr>
          <p:cNvPr id="4" name="Označba mesta vsebine 3">
            <a:extLst>
              <a:ext uri="{FF2B5EF4-FFF2-40B4-BE49-F238E27FC236}">
                <a16:creationId xmlns:a16="http://schemas.microsoft.com/office/drawing/2014/main" id="{BE0CDD9A-9C2D-4CAF-9137-44F4FD29E978}"/>
              </a:ext>
            </a:extLst>
          </p:cNvPr>
          <p:cNvGraphicFramePr>
            <a:graphicFrameLocks noGrp="1"/>
          </p:cNvGraphicFramePr>
          <p:nvPr>
            <p:ph idx="1"/>
            <p:extLst/>
          </p:nvPr>
        </p:nvGraphicFramePr>
        <p:xfrm>
          <a:off x="542271" y="1690688"/>
          <a:ext cx="8280920" cy="4690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861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D5DEFC-C311-43BC-842F-ECADAD3B9D95}"/>
              </a:ext>
            </a:extLst>
          </p:cNvPr>
          <p:cNvSpPr>
            <a:spLocks noGrp="1"/>
          </p:cNvSpPr>
          <p:nvPr>
            <p:ph type="title"/>
          </p:nvPr>
        </p:nvSpPr>
        <p:spPr>
          <a:xfrm>
            <a:off x="628650" y="908720"/>
            <a:ext cx="7886700" cy="781968"/>
          </a:xfrm>
        </p:spPr>
        <p:txBody>
          <a:bodyPr/>
          <a:lstStyle/>
          <a:p>
            <a:pPr algn="just"/>
            <a:r>
              <a:rPr lang="sl-SI" sz="2400" b="1" dirty="0">
                <a:solidFill>
                  <a:schemeClr val="accent6">
                    <a:lumMod val="60000"/>
                    <a:lumOff val="40000"/>
                  </a:schemeClr>
                </a:solidFill>
              </a:rPr>
              <a:t>ŠTEVILO SOU, ŠTEVILO VKLJUČENIH OBČIN IN ŠTEVILO IZDANIH ODLOČB</a:t>
            </a:r>
          </a:p>
        </p:txBody>
      </p:sp>
      <p:graphicFrame>
        <p:nvGraphicFramePr>
          <p:cNvPr id="4" name="Označba mesta vsebine 3">
            <a:extLst>
              <a:ext uri="{FF2B5EF4-FFF2-40B4-BE49-F238E27FC236}">
                <a16:creationId xmlns:a16="http://schemas.microsoft.com/office/drawing/2014/main" id="{5F3C487E-96E1-463D-94E2-2C644EBB8C63}"/>
              </a:ext>
            </a:extLst>
          </p:cNvPr>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289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0ED1A4-09BC-4ED7-9C4B-343B396215A6}"/>
              </a:ext>
            </a:extLst>
          </p:cNvPr>
          <p:cNvSpPr>
            <a:spLocks noGrp="1"/>
          </p:cNvSpPr>
          <p:nvPr>
            <p:ph type="title"/>
          </p:nvPr>
        </p:nvSpPr>
        <p:spPr>
          <a:xfrm>
            <a:off x="179512" y="1052737"/>
            <a:ext cx="8568952" cy="720080"/>
          </a:xfrm>
        </p:spPr>
        <p:txBody>
          <a:bodyPr/>
          <a:lstStyle/>
          <a:p>
            <a:pPr algn="l"/>
            <a:r>
              <a:rPr lang="sl-SI" sz="2400" b="1" dirty="0">
                <a:solidFill>
                  <a:schemeClr val="accent6">
                    <a:lumMod val="60000"/>
                    <a:lumOff val="40000"/>
                  </a:schemeClr>
                </a:solidFill>
              </a:rPr>
              <a:t>VIŠINA IZPLAČANIH SREDSTEV 50 % SOFINANCIRANJA V 000 EUR </a:t>
            </a:r>
            <a:br>
              <a:rPr lang="sl-SI" sz="2400" b="1" dirty="0">
                <a:solidFill>
                  <a:srgbClr val="0070C0"/>
                </a:solidFill>
              </a:rPr>
            </a:br>
            <a:endParaRPr lang="sl-SI" sz="2400" b="1" dirty="0">
              <a:solidFill>
                <a:srgbClr val="0070C0"/>
              </a:solidFill>
            </a:endParaRPr>
          </a:p>
        </p:txBody>
      </p:sp>
      <p:graphicFrame>
        <p:nvGraphicFramePr>
          <p:cNvPr id="5" name="Grafikon 4">
            <a:extLst>
              <a:ext uri="{FF2B5EF4-FFF2-40B4-BE49-F238E27FC236}">
                <a16:creationId xmlns:a16="http://schemas.microsoft.com/office/drawing/2014/main" id="{0C88F6CB-7782-40EF-A3B3-4B6D5A89C69E}"/>
              </a:ext>
            </a:extLst>
          </p:cNvPr>
          <p:cNvGraphicFramePr>
            <a:graphicFrameLocks/>
          </p:cNvGraphicFramePr>
          <p:nvPr>
            <p:extLst/>
          </p:nvPr>
        </p:nvGraphicFramePr>
        <p:xfrm>
          <a:off x="287524" y="2021025"/>
          <a:ext cx="8568952"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288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742B96-E5E1-4662-BECB-212728099FED}"/>
              </a:ext>
            </a:extLst>
          </p:cNvPr>
          <p:cNvSpPr>
            <a:spLocks noGrp="1"/>
          </p:cNvSpPr>
          <p:nvPr>
            <p:ph type="title"/>
          </p:nvPr>
        </p:nvSpPr>
        <p:spPr>
          <a:xfrm>
            <a:off x="683568" y="980728"/>
            <a:ext cx="7776864" cy="720080"/>
          </a:xfrm>
        </p:spPr>
        <p:txBody>
          <a:bodyPr/>
          <a:lstStyle/>
          <a:p>
            <a:r>
              <a:rPr lang="sl-SI" sz="2200" b="1" dirty="0">
                <a:solidFill>
                  <a:schemeClr val="accent6">
                    <a:lumMod val="60000"/>
                    <a:lumOff val="40000"/>
                  </a:schemeClr>
                </a:solidFill>
              </a:rPr>
              <a:t>Tipične napake, ki se pojavljajo pri pregledu zahtevkov:</a:t>
            </a:r>
            <a:br>
              <a:rPr lang="sl-SI" sz="1800" b="1" dirty="0">
                <a:solidFill>
                  <a:schemeClr val="accent6">
                    <a:lumMod val="60000"/>
                    <a:lumOff val="40000"/>
                  </a:schemeClr>
                </a:solidFill>
              </a:rPr>
            </a:br>
            <a:r>
              <a:rPr lang="sl-SI" sz="1800" b="1" dirty="0">
                <a:solidFill>
                  <a:schemeClr val="accent6">
                    <a:lumMod val="60000"/>
                    <a:lumOff val="40000"/>
                  </a:schemeClr>
                </a:solidFill>
              </a:rPr>
              <a:t>- Zahtevek kot račun</a:t>
            </a:r>
          </a:p>
        </p:txBody>
      </p:sp>
      <p:pic>
        <p:nvPicPr>
          <p:cNvPr id="6" name="Označba mesta vsebine 5">
            <a:extLst>
              <a:ext uri="{FF2B5EF4-FFF2-40B4-BE49-F238E27FC236}">
                <a16:creationId xmlns:a16="http://schemas.microsoft.com/office/drawing/2014/main" id="{AB3CB7BC-955F-4C15-A935-3CDE6C00E8C6}"/>
              </a:ext>
            </a:extLst>
          </p:cNvPr>
          <p:cNvPicPr>
            <a:picLocks noGrp="1" noChangeAspect="1"/>
          </p:cNvPicPr>
          <p:nvPr>
            <p:ph idx="1"/>
          </p:nvPr>
        </p:nvPicPr>
        <p:blipFill>
          <a:blip r:embed="rId2">
            <a:lum bright="-40000" contrast="40000"/>
          </a:blip>
          <a:stretch>
            <a:fillRect/>
          </a:stretch>
        </p:blipFill>
        <p:spPr>
          <a:xfrm>
            <a:off x="1310941" y="1700808"/>
            <a:ext cx="6213387" cy="5078431"/>
          </a:xfrm>
          <a:prstGeom prst="rect">
            <a:avLst/>
          </a:prstGeom>
          <a:effectLst>
            <a:outerShdw dist="50800" dir="5400000" algn="ctr" rotWithShape="0">
              <a:srgbClr val="000000">
                <a:alpha val="28000"/>
              </a:srgbClr>
            </a:outerShdw>
          </a:effectLst>
        </p:spPr>
      </p:pic>
    </p:spTree>
    <p:extLst>
      <p:ext uri="{BB962C8B-B14F-4D97-AF65-F5344CB8AC3E}">
        <p14:creationId xmlns:p14="http://schemas.microsoft.com/office/powerpoint/2010/main" val="396397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41B290-958E-460E-B5FE-E64040B3D80B}"/>
              </a:ext>
            </a:extLst>
          </p:cNvPr>
          <p:cNvSpPr>
            <a:spLocks noGrp="1"/>
          </p:cNvSpPr>
          <p:nvPr>
            <p:ph type="title"/>
          </p:nvPr>
        </p:nvSpPr>
        <p:spPr>
          <a:xfrm>
            <a:off x="1115616" y="1268760"/>
            <a:ext cx="7399734" cy="1440160"/>
          </a:xfrm>
        </p:spPr>
        <p:txBody>
          <a:bodyPr/>
          <a:lstStyle/>
          <a:p>
            <a:br>
              <a:rPr lang="sl-SI" sz="1600" b="1" dirty="0">
                <a:solidFill>
                  <a:schemeClr val="accent6">
                    <a:lumMod val="60000"/>
                    <a:lumOff val="40000"/>
                  </a:schemeClr>
                </a:solidFill>
              </a:rPr>
            </a:br>
            <a:endParaRPr lang="sl-SI" sz="1600" b="1" dirty="0">
              <a:solidFill>
                <a:schemeClr val="accent6">
                  <a:lumMod val="60000"/>
                  <a:lumOff val="40000"/>
                </a:schemeClr>
              </a:solidFill>
            </a:endParaRPr>
          </a:p>
        </p:txBody>
      </p:sp>
      <p:sp>
        <p:nvSpPr>
          <p:cNvPr id="3" name="Označba mesta vsebine 2">
            <a:extLst>
              <a:ext uri="{FF2B5EF4-FFF2-40B4-BE49-F238E27FC236}">
                <a16:creationId xmlns:a16="http://schemas.microsoft.com/office/drawing/2014/main" id="{0600FD16-6B2B-4DD3-B1F0-6F0C3F8FA343}"/>
              </a:ext>
            </a:extLst>
          </p:cNvPr>
          <p:cNvSpPr>
            <a:spLocks noGrp="1"/>
          </p:cNvSpPr>
          <p:nvPr>
            <p:ph idx="1"/>
          </p:nvPr>
        </p:nvSpPr>
        <p:spPr>
          <a:xfrm>
            <a:off x="628650" y="908720"/>
            <a:ext cx="7886700" cy="5904656"/>
          </a:xfrm>
        </p:spPr>
        <p:txBody>
          <a:bodyPr/>
          <a:lstStyle/>
          <a:p>
            <a:pPr algn="just">
              <a:buFontTx/>
              <a:buChar char="-"/>
            </a:pPr>
            <a:r>
              <a:rPr lang="sl-SI" sz="1800" b="1" dirty="0">
                <a:solidFill>
                  <a:schemeClr val="accent6">
                    <a:lumMod val="60000"/>
                    <a:lumOff val="40000"/>
                  </a:schemeClr>
                </a:solidFill>
              </a:rPr>
              <a:t>Zahtevek za opravljanje naloge, ki ni več predmet sofinanciranja (npr. opravljanje naloge s področja zagotavljanja in izvajanja javnih služb – oskrba s pitno vodo);</a:t>
            </a:r>
          </a:p>
          <a:p>
            <a:pPr algn="just">
              <a:buFontTx/>
              <a:buChar char="-"/>
            </a:pPr>
            <a:r>
              <a:rPr lang="sl-SI" sz="1800" b="1" dirty="0">
                <a:solidFill>
                  <a:schemeClr val="accent6">
                    <a:lumMod val="60000"/>
                    <a:lumOff val="40000"/>
                  </a:schemeClr>
                </a:solidFill>
              </a:rPr>
              <a:t>Oddajanje zahtevka na starih prilogah;</a:t>
            </a:r>
          </a:p>
          <a:p>
            <a:pPr algn="just">
              <a:buFontTx/>
              <a:buChar char="-"/>
            </a:pPr>
            <a:r>
              <a:rPr lang="sl-SI" sz="1800" b="1" dirty="0">
                <a:solidFill>
                  <a:schemeClr val="accent6">
                    <a:lumMod val="60000"/>
                    <a:lumOff val="40000"/>
                  </a:schemeClr>
                </a:solidFill>
              </a:rPr>
              <a:t>Zahtevki in priloge niso podpisane ali niso žigosane;</a:t>
            </a:r>
          </a:p>
          <a:p>
            <a:pPr algn="just">
              <a:buFontTx/>
              <a:buChar char="-"/>
            </a:pPr>
            <a:r>
              <a:rPr lang="sl-SI" sz="1800" b="1" dirty="0">
                <a:solidFill>
                  <a:schemeClr val="accent6">
                    <a:lumMod val="60000"/>
                    <a:lumOff val="40000"/>
                  </a:schemeClr>
                </a:solidFill>
              </a:rPr>
              <a:t>Zahtevana in dejanska izobrazba se na Prilogi 1 in Prilogi 2 razlikujeta;</a:t>
            </a:r>
          </a:p>
          <a:p>
            <a:pPr algn="just">
              <a:buFontTx/>
              <a:buChar char="-"/>
            </a:pPr>
            <a:r>
              <a:rPr lang="sl-SI" sz="1800" b="1" dirty="0">
                <a:solidFill>
                  <a:schemeClr val="accent6">
                    <a:lumMod val="60000"/>
                    <a:lumOff val="40000"/>
                  </a:schemeClr>
                </a:solidFill>
              </a:rPr>
              <a:t>Zneski se na Prilogi 1 in Prilogi 2 razlikujejo;</a:t>
            </a:r>
          </a:p>
          <a:p>
            <a:pPr algn="just">
              <a:buFontTx/>
              <a:buChar char="-"/>
            </a:pPr>
            <a:r>
              <a:rPr lang="sl-SI" sz="1800" b="1" dirty="0">
                <a:solidFill>
                  <a:schemeClr val="accent6">
                    <a:lumMod val="60000"/>
                    <a:lumOff val="40000"/>
                  </a:schemeClr>
                </a:solidFill>
              </a:rPr>
              <a:t>Nepreglednost zahtevka;</a:t>
            </a:r>
          </a:p>
          <a:p>
            <a:pPr algn="just">
              <a:buFontTx/>
              <a:buChar char="-"/>
            </a:pPr>
            <a:r>
              <a:rPr lang="sl-SI" sz="1800" b="1" dirty="0">
                <a:solidFill>
                  <a:schemeClr val="accent6">
                    <a:lumMod val="60000"/>
                    <a:lumOff val="40000"/>
                  </a:schemeClr>
                </a:solidFill>
              </a:rPr>
              <a:t>Ne sporočanje sprememb pri transakcijskih računih občin;</a:t>
            </a:r>
          </a:p>
          <a:p>
            <a:pPr algn="just">
              <a:buFontTx/>
              <a:buChar char="-"/>
            </a:pPr>
            <a:r>
              <a:rPr lang="sl-SI" sz="1800" b="1" dirty="0">
                <a:solidFill>
                  <a:schemeClr val="accent6">
                    <a:lumMod val="60000"/>
                    <a:lumOff val="40000"/>
                  </a:schemeClr>
                </a:solidFill>
              </a:rPr>
              <a:t>Štirje zahtevki občine z različnimi vrednostmi;</a:t>
            </a:r>
          </a:p>
          <a:p>
            <a:pPr algn="just">
              <a:buFontTx/>
              <a:buChar char="-"/>
            </a:pPr>
            <a:r>
              <a:rPr lang="sl-SI" sz="1800" b="1" dirty="0">
                <a:solidFill>
                  <a:schemeClr val="accent6">
                    <a:lumMod val="60000"/>
                    <a:lumOff val="40000"/>
                  </a:schemeClr>
                </a:solidFill>
              </a:rPr>
              <a:t>Zahtevki, ki vključujejo 14 plač in ne 12;</a:t>
            </a:r>
          </a:p>
          <a:p>
            <a:pPr algn="just">
              <a:buFontTx/>
              <a:buChar char="-"/>
            </a:pPr>
            <a:r>
              <a:rPr lang="sl-SI" sz="1800" b="1" dirty="0">
                <a:solidFill>
                  <a:schemeClr val="accent6">
                    <a:lumMod val="60000"/>
                    <a:lumOff val="40000"/>
                  </a:schemeClr>
                </a:solidFill>
              </a:rPr>
              <a:t>Zahtevek za pretekla leta;</a:t>
            </a:r>
          </a:p>
          <a:p>
            <a:pPr algn="just">
              <a:buFontTx/>
              <a:buChar char="-"/>
            </a:pPr>
            <a:r>
              <a:rPr lang="sl-SI" sz="1800" b="1" dirty="0">
                <a:solidFill>
                  <a:schemeClr val="accent6">
                    <a:lumMod val="60000"/>
                    <a:lumOff val="40000"/>
                  </a:schemeClr>
                </a:solidFill>
              </a:rPr>
              <a:t>Občina si sama izračuna celoten znesek do katerega naj bi bila upravičena;</a:t>
            </a:r>
          </a:p>
          <a:p>
            <a:pPr algn="just">
              <a:buFontTx/>
              <a:buChar char="-"/>
            </a:pPr>
            <a:r>
              <a:rPr lang="sl-SI" sz="1800" b="1" dirty="0">
                <a:solidFill>
                  <a:schemeClr val="accent6">
                    <a:lumMod val="60000"/>
                    <a:lumOff val="40000"/>
                  </a:schemeClr>
                </a:solidFill>
              </a:rPr>
              <a:t>Občina ustanoviteljica ne plačuje redno zneska SOU – plačilna nedisciplina. </a:t>
            </a:r>
          </a:p>
          <a:p>
            <a:pPr marL="0" indent="0" algn="ctr">
              <a:buNone/>
            </a:pPr>
            <a:r>
              <a:rPr lang="sl-SI" sz="1800" b="1" dirty="0">
                <a:solidFill>
                  <a:schemeClr val="accent6">
                    <a:lumMod val="60000"/>
                    <a:lumOff val="40000"/>
                  </a:schemeClr>
                </a:solidFill>
              </a:rPr>
              <a:t>Zahtevek občine se naj predhodno uskladi z SOU.</a:t>
            </a:r>
          </a:p>
          <a:p>
            <a:pPr algn="just">
              <a:buFontTx/>
              <a:buChar char="-"/>
            </a:pPr>
            <a:endParaRPr lang="sl-SI" sz="1800" b="1" dirty="0">
              <a:solidFill>
                <a:schemeClr val="accent6">
                  <a:lumMod val="60000"/>
                  <a:lumOff val="40000"/>
                </a:schemeClr>
              </a:solidFill>
            </a:endParaRPr>
          </a:p>
          <a:p>
            <a:pPr algn="just">
              <a:buFontTx/>
              <a:buChar char="-"/>
            </a:pPr>
            <a:endParaRPr lang="sl-SI" sz="1800" b="1" dirty="0">
              <a:solidFill>
                <a:schemeClr val="accent6">
                  <a:lumMod val="60000"/>
                  <a:lumOff val="40000"/>
                </a:schemeClr>
              </a:solidFill>
            </a:endParaRPr>
          </a:p>
          <a:p>
            <a:pPr algn="just">
              <a:buFontTx/>
              <a:buChar char="-"/>
            </a:pPr>
            <a:endParaRPr lang="sl-SI" sz="1600" b="1" dirty="0">
              <a:solidFill>
                <a:schemeClr val="accent6">
                  <a:lumMod val="60000"/>
                  <a:lumOff val="40000"/>
                </a:schemeClr>
              </a:solidFill>
            </a:endParaRPr>
          </a:p>
          <a:p>
            <a:pPr algn="just">
              <a:buFontTx/>
              <a:buChar char="-"/>
            </a:pPr>
            <a:endParaRPr lang="sl-SI" sz="1600" b="1" dirty="0">
              <a:solidFill>
                <a:schemeClr val="accent6">
                  <a:lumMod val="60000"/>
                  <a:lumOff val="40000"/>
                </a:schemeClr>
              </a:solidFill>
            </a:endParaRPr>
          </a:p>
        </p:txBody>
      </p:sp>
    </p:spTree>
    <p:extLst>
      <p:ext uri="{BB962C8B-B14F-4D97-AF65-F5344CB8AC3E}">
        <p14:creationId xmlns:p14="http://schemas.microsoft.com/office/powerpoint/2010/main" val="3056657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3D1E206A-5033-4A89-A250-49B8FD092982}"/>
              </a:ext>
            </a:extLst>
          </p:cNvPr>
          <p:cNvSpPr>
            <a:spLocks noGrp="1" noChangeArrowheads="1"/>
          </p:cNvSpPr>
          <p:nvPr>
            <p:ph type="title"/>
          </p:nvPr>
        </p:nvSpPr>
        <p:spPr bwMode="auto">
          <a:xfrm>
            <a:off x="1979712" y="260648"/>
            <a:ext cx="5772150"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l-SI" altLang="sl-SI" sz="3200" b="1" dirty="0"/>
              <a:t>Program posveta</a:t>
            </a:r>
            <a:br>
              <a:rPr lang="sl-SI" altLang="sl-SI" sz="3200" b="1" dirty="0"/>
            </a:br>
            <a:endParaRPr lang="sl-SI" altLang="sl-SI" sz="3200" b="1" dirty="0"/>
          </a:p>
        </p:txBody>
      </p:sp>
      <p:sp>
        <p:nvSpPr>
          <p:cNvPr id="5123" name="Označba mesta vsebine 2">
            <a:extLst>
              <a:ext uri="{FF2B5EF4-FFF2-40B4-BE49-F238E27FC236}">
                <a16:creationId xmlns:a16="http://schemas.microsoft.com/office/drawing/2014/main" id="{5E7D98E0-8DEA-40FB-8492-F30D3DDCF27E}"/>
              </a:ext>
            </a:extLst>
          </p:cNvPr>
          <p:cNvSpPr>
            <a:spLocks noGrp="1" noChangeArrowheads="1"/>
          </p:cNvSpPr>
          <p:nvPr>
            <p:ph idx="1"/>
          </p:nvPr>
        </p:nvSpPr>
        <p:spPr bwMode="auto">
          <a:xfrm>
            <a:off x="457200" y="1109961"/>
            <a:ext cx="8229600" cy="54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l-SI" sz="2000" b="1" dirty="0"/>
              <a:t>09.30 - 10.00	Prihod in registracija udeležencev</a:t>
            </a:r>
            <a:endParaRPr lang="sl-SI" sz="2000" dirty="0"/>
          </a:p>
          <a:p>
            <a:r>
              <a:rPr lang="sl-SI" sz="2000" b="1" dirty="0"/>
              <a:t> </a:t>
            </a:r>
            <a:endParaRPr lang="sl-SI" sz="2000" dirty="0"/>
          </a:p>
          <a:p>
            <a:r>
              <a:rPr lang="sl-SI" sz="2000" b="1" dirty="0"/>
              <a:t>10.00 – 10.15	Uvodni nagovor in predstavitev programa</a:t>
            </a:r>
            <a:endParaRPr lang="sl-SI" sz="2000" dirty="0"/>
          </a:p>
          <a:p>
            <a:r>
              <a:rPr lang="sl-SI" sz="2000" b="1" dirty="0"/>
              <a:t> </a:t>
            </a:r>
            <a:endParaRPr lang="sl-SI" sz="2000" dirty="0"/>
          </a:p>
          <a:p>
            <a:r>
              <a:rPr lang="sl-SI" sz="2000" b="1" dirty="0"/>
              <a:t>10.15 – 10.45	Predstavitev normativnih novosti pri 				sofinanciranju opravljanja skupnih nalog 			občinskih uprav</a:t>
            </a:r>
            <a:endParaRPr lang="sl-SI" sz="2000" dirty="0"/>
          </a:p>
          <a:p>
            <a:r>
              <a:rPr lang="sl-SI" sz="2000" b="1" dirty="0"/>
              <a:t> </a:t>
            </a:r>
            <a:endParaRPr lang="sl-SI" sz="2000" dirty="0"/>
          </a:p>
          <a:p>
            <a:r>
              <a:rPr lang="sl-SI" sz="2000" b="1" dirty="0"/>
              <a:t>10.45 – 11.15	Analiza zahtevkov za sofinanciranje v letu 			2019 </a:t>
            </a:r>
            <a:endParaRPr lang="sl-SI" sz="2000" dirty="0"/>
          </a:p>
          <a:p>
            <a:r>
              <a:rPr lang="sl-SI" sz="2000" b="1" dirty="0"/>
              <a:t> </a:t>
            </a:r>
            <a:endParaRPr lang="sl-SI" sz="2000" dirty="0"/>
          </a:p>
          <a:p>
            <a:r>
              <a:rPr lang="sl-SI" sz="2000" b="1" dirty="0"/>
              <a:t>11.15 – 12.00	Novosti pri zahtevkih v letu 2020 </a:t>
            </a:r>
            <a:endParaRPr lang="sl-SI" sz="2000" dirty="0"/>
          </a:p>
          <a:p>
            <a:r>
              <a:rPr lang="sl-SI" sz="2000" b="1" dirty="0"/>
              <a:t> </a:t>
            </a:r>
            <a:endParaRPr lang="sl-SI" sz="2000" dirty="0"/>
          </a:p>
          <a:p>
            <a:r>
              <a:rPr lang="sl-SI" sz="2000" b="1" dirty="0"/>
              <a:t>12.00 – 12.30	Razprava </a:t>
            </a:r>
            <a:endParaRPr lang="sl-SI" altLang="sl-SI" sz="2000" dirty="0"/>
          </a:p>
        </p:txBody>
      </p:sp>
    </p:spTree>
    <p:extLst>
      <p:ext uri="{BB962C8B-B14F-4D97-AF65-F5344CB8AC3E}">
        <p14:creationId xmlns:p14="http://schemas.microsoft.com/office/powerpoint/2010/main" val="1182595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F4108295-D557-441A-8FB7-BA205A5D8136}"/>
              </a:ext>
            </a:extLst>
          </p:cNvPr>
          <p:cNvPicPr>
            <a:picLocks noChangeAspect="1"/>
          </p:cNvPicPr>
          <p:nvPr/>
        </p:nvPicPr>
        <p:blipFill>
          <a:blip r:embed="rId2"/>
          <a:stretch>
            <a:fillRect/>
          </a:stretch>
        </p:blipFill>
        <p:spPr>
          <a:xfrm>
            <a:off x="-1476672" y="-747464"/>
            <a:ext cx="12731014" cy="8496944"/>
          </a:xfrm>
          <a:prstGeom prst="rect">
            <a:avLst/>
          </a:prstGeom>
        </p:spPr>
      </p:pic>
    </p:spTree>
    <p:extLst>
      <p:ext uri="{BB962C8B-B14F-4D97-AF65-F5344CB8AC3E}">
        <p14:creationId xmlns:p14="http://schemas.microsoft.com/office/powerpoint/2010/main" val="3209441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A9E489-3032-4A06-81F0-1F3567701E56}"/>
              </a:ext>
            </a:extLst>
          </p:cNvPr>
          <p:cNvSpPr>
            <a:spLocks noGrp="1"/>
          </p:cNvSpPr>
          <p:nvPr>
            <p:ph type="title"/>
          </p:nvPr>
        </p:nvSpPr>
        <p:spPr>
          <a:xfrm>
            <a:off x="628650" y="1052736"/>
            <a:ext cx="7886700" cy="637952"/>
          </a:xfrm>
        </p:spPr>
        <p:txBody>
          <a:bodyPr/>
          <a:lstStyle/>
          <a:p>
            <a:r>
              <a:rPr lang="sl-SI" sz="2400" b="1" dirty="0">
                <a:solidFill>
                  <a:schemeClr val="accent6">
                    <a:lumMod val="60000"/>
                    <a:lumOff val="40000"/>
                  </a:schemeClr>
                </a:solidFill>
              </a:rPr>
              <a:t>PRENOS REALIZACIJE PLAČIL IZ PRETEKLIH LET</a:t>
            </a:r>
          </a:p>
        </p:txBody>
      </p:sp>
      <p:sp>
        <p:nvSpPr>
          <p:cNvPr id="3" name="Označba mesta vsebine 2">
            <a:extLst>
              <a:ext uri="{FF2B5EF4-FFF2-40B4-BE49-F238E27FC236}">
                <a16:creationId xmlns:a16="http://schemas.microsoft.com/office/drawing/2014/main" id="{5688CFAC-8D25-484D-80DC-6E720428B406}"/>
              </a:ext>
            </a:extLst>
          </p:cNvPr>
          <p:cNvSpPr>
            <a:spLocks noGrp="1"/>
          </p:cNvSpPr>
          <p:nvPr>
            <p:ph idx="1"/>
          </p:nvPr>
        </p:nvSpPr>
        <p:spPr>
          <a:xfrm>
            <a:off x="628650" y="1628800"/>
            <a:ext cx="7886700" cy="5040560"/>
          </a:xfrm>
        </p:spPr>
        <p:txBody>
          <a:bodyPr/>
          <a:lstStyle/>
          <a:p>
            <a:pPr marL="0" indent="0" algn="just">
              <a:buNone/>
            </a:pPr>
            <a:r>
              <a:rPr lang="sl-SI" sz="1600" dirty="0"/>
              <a:t>Prvi stavek prvega odstavka 26. člena ZFO-1 določa, da se občini se v tekočem letu za organizirano skupno opravljanje posameznih nalog občinske uprave v skladu z zakonom zagotavljajo dodatna sredstva iz državnega proračuna </a:t>
            </a:r>
            <a:r>
              <a:rPr lang="sl-SI" sz="1600" dirty="0">
                <a:solidFill>
                  <a:srgbClr val="0070C0"/>
                </a:solidFill>
              </a:rPr>
              <a:t>v določenem odstotku v prejšnjem letu realiziranih odhodkov njenega proračuna za financiranje skupnih občinskih uprav.</a:t>
            </a:r>
          </a:p>
          <a:p>
            <a:pPr marL="0" indent="0">
              <a:buNone/>
            </a:pPr>
            <a:endParaRPr lang="sl-SI" sz="1600" dirty="0"/>
          </a:p>
          <a:p>
            <a:pPr marL="0" indent="0">
              <a:buNone/>
            </a:pPr>
            <a:r>
              <a:rPr lang="sl-SI" sz="1600" dirty="0"/>
              <a:t>Primer:</a:t>
            </a:r>
          </a:p>
          <a:p>
            <a:pPr marL="0" indent="0" algn="just">
              <a:buNone/>
            </a:pPr>
            <a:r>
              <a:rPr lang="sl-SI" sz="1600" b="1" dirty="0"/>
              <a:t>Občina ustanoviteljica ne plačuje redno, oziroma plačuje le za posamezne mesece v nekem obdobju koledarskega leta, potem plača za več obdobij in več let naenkrat in zahteva celoten znesek za sofinanciranje.</a:t>
            </a:r>
          </a:p>
          <a:p>
            <a:pPr marL="0" indent="0">
              <a:buNone/>
            </a:pPr>
            <a:endParaRPr lang="sl-SI" sz="1600" dirty="0"/>
          </a:p>
          <a:p>
            <a:pPr marL="0" indent="0">
              <a:buNone/>
            </a:pPr>
            <a:r>
              <a:rPr lang="sl-SI" sz="1600" dirty="0"/>
              <a:t>Problem je lahko </a:t>
            </a:r>
            <a:r>
              <a:rPr lang="sl-SI" sz="1600" dirty="0">
                <a:solidFill>
                  <a:srgbClr val="0070C0"/>
                </a:solidFill>
              </a:rPr>
              <a:t>plačilo za plače </a:t>
            </a:r>
            <a:r>
              <a:rPr lang="sl-SI" sz="1600" dirty="0">
                <a:solidFill>
                  <a:srgbClr val="FF0000"/>
                </a:solidFill>
              </a:rPr>
              <a:t>za december</a:t>
            </a:r>
            <a:r>
              <a:rPr lang="sl-SI" sz="1600" dirty="0"/>
              <a:t>, ki </a:t>
            </a:r>
            <a:r>
              <a:rPr lang="sl-SI" sz="1600" dirty="0">
                <a:solidFill>
                  <a:srgbClr val="0070C0"/>
                </a:solidFill>
              </a:rPr>
              <a:t>se realizirajo </a:t>
            </a:r>
            <a:r>
              <a:rPr lang="sl-SI" sz="1600" dirty="0">
                <a:solidFill>
                  <a:srgbClr val="FF0000"/>
                </a:solidFill>
              </a:rPr>
              <a:t>januarja</a:t>
            </a:r>
            <a:r>
              <a:rPr lang="sl-SI" sz="1600" dirty="0"/>
              <a:t>!</a:t>
            </a:r>
          </a:p>
          <a:p>
            <a:pPr marL="0" indent="0">
              <a:buNone/>
            </a:pPr>
            <a:endParaRPr lang="sl-SI" sz="1600" dirty="0">
              <a:solidFill>
                <a:srgbClr val="0082B0"/>
              </a:solidFill>
            </a:endParaRPr>
          </a:p>
          <a:p>
            <a:pPr marL="0" indent="0" algn="just">
              <a:buNone/>
            </a:pPr>
            <a:r>
              <a:rPr lang="sl-SI" sz="1600" dirty="0">
                <a:solidFill>
                  <a:srgbClr val="0070C0"/>
                </a:solidFill>
              </a:rPr>
              <a:t>Plače za december se plačajo januarja, prav tako plače za januar do vključno november tekočega leta, torej imamo dvanajst mesecev oziroma dvanajst plač posameznega zaposlenega, kakršnakoli drugačna rešitev oziroma utemeljitev zahtevka </a:t>
            </a:r>
            <a:r>
              <a:rPr lang="sl-SI" sz="1600" b="1" dirty="0">
                <a:solidFill>
                  <a:srgbClr val="FF0000"/>
                </a:solidFill>
              </a:rPr>
              <a:t>NI SPREJEMLJIVA in je NI MOGOČE PRENAŠATI iz obdobja v obdobje!</a:t>
            </a:r>
          </a:p>
        </p:txBody>
      </p:sp>
    </p:spTree>
    <p:extLst>
      <p:ext uri="{BB962C8B-B14F-4D97-AF65-F5344CB8AC3E}">
        <p14:creationId xmlns:p14="http://schemas.microsoft.com/office/powerpoint/2010/main" val="301248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6C565E-96E6-421B-8FF4-B261E74991A7}"/>
              </a:ext>
            </a:extLst>
          </p:cNvPr>
          <p:cNvSpPr>
            <a:spLocks noGrp="1"/>
          </p:cNvSpPr>
          <p:nvPr>
            <p:ph type="title"/>
          </p:nvPr>
        </p:nvSpPr>
        <p:spPr>
          <a:xfrm>
            <a:off x="628650" y="836712"/>
            <a:ext cx="7886700" cy="432048"/>
          </a:xfrm>
        </p:spPr>
        <p:txBody>
          <a:bodyPr/>
          <a:lstStyle/>
          <a:p>
            <a:r>
              <a:rPr lang="sl-SI" sz="2400" b="1" dirty="0">
                <a:solidFill>
                  <a:schemeClr val="accent6">
                    <a:lumMod val="60000"/>
                    <a:lumOff val="40000"/>
                  </a:schemeClr>
                </a:solidFill>
              </a:rPr>
              <a:t>IZRAČUN/UPOŠTEVANJE MATERIALNIH STROŠKOV</a:t>
            </a:r>
          </a:p>
        </p:txBody>
      </p:sp>
      <p:sp>
        <p:nvSpPr>
          <p:cNvPr id="3" name="Označba mesta vsebine 2">
            <a:extLst>
              <a:ext uri="{FF2B5EF4-FFF2-40B4-BE49-F238E27FC236}">
                <a16:creationId xmlns:a16="http://schemas.microsoft.com/office/drawing/2014/main" id="{4E096BAF-0173-4C6F-B167-5849EE282FAB}"/>
              </a:ext>
            </a:extLst>
          </p:cNvPr>
          <p:cNvSpPr>
            <a:spLocks noGrp="1"/>
          </p:cNvSpPr>
          <p:nvPr>
            <p:ph idx="1"/>
          </p:nvPr>
        </p:nvSpPr>
        <p:spPr>
          <a:xfrm>
            <a:off x="628650" y="1268760"/>
            <a:ext cx="7886700" cy="5472608"/>
          </a:xfrm>
        </p:spPr>
        <p:txBody>
          <a:bodyPr/>
          <a:lstStyle/>
          <a:p>
            <a:pPr marL="0" indent="0" algn="just">
              <a:buNone/>
            </a:pPr>
            <a:r>
              <a:rPr lang="sl-SI" sz="1400" dirty="0"/>
              <a:t>Drugi stavek prvega odstavka 26. člena ZFO-1 določa, da se sredstva se zagotavljajo za plače in druge izdatke ter prispevke delodajalca zaposlenim v skupnih občinskih upravah v višini, določeni v četrtem odstavku tega člena, </a:t>
            </a:r>
            <a:r>
              <a:rPr lang="sl-SI" sz="1400" b="1" dirty="0"/>
              <a:t>povečani za 20 %.</a:t>
            </a:r>
          </a:p>
          <a:p>
            <a:pPr marL="0" indent="0" algn="just">
              <a:buNone/>
            </a:pPr>
            <a:endParaRPr lang="sl-SI" sz="800" b="1" dirty="0"/>
          </a:p>
          <a:p>
            <a:pPr marL="0" indent="0" algn="just">
              <a:buNone/>
            </a:pPr>
            <a:endParaRPr lang="sl-SI" sz="1400" b="1" dirty="0"/>
          </a:p>
          <a:p>
            <a:pPr marL="0" indent="0" algn="just">
              <a:buNone/>
            </a:pPr>
            <a:endParaRPr lang="sl-SI" sz="1400" b="1" dirty="0"/>
          </a:p>
          <a:p>
            <a:pPr marL="0" indent="0" algn="just">
              <a:buNone/>
            </a:pPr>
            <a:endParaRPr lang="sl-SI" sz="1400" b="1" dirty="0"/>
          </a:p>
          <a:p>
            <a:pPr marL="0" indent="0" algn="just">
              <a:buNone/>
            </a:pPr>
            <a:endParaRPr lang="sl-SI" sz="1400" b="1" dirty="0"/>
          </a:p>
          <a:p>
            <a:pPr marL="0" indent="0" algn="just">
              <a:buNone/>
            </a:pPr>
            <a:endParaRPr lang="sl-SI" sz="1400" b="1" dirty="0"/>
          </a:p>
          <a:p>
            <a:pPr marL="0" indent="0" algn="just">
              <a:buNone/>
            </a:pPr>
            <a:endParaRPr lang="sl-SI" sz="1400" b="1" dirty="0"/>
          </a:p>
          <a:p>
            <a:pPr marL="0" indent="0" algn="just">
              <a:buNone/>
            </a:pPr>
            <a:r>
              <a:rPr lang="sl-SI" sz="1400" b="1" dirty="0"/>
              <a:t>1.   Zahtevek/predlog ene izmed SOU </a:t>
            </a:r>
            <a:r>
              <a:rPr lang="sl-SI" sz="1400" b="1" dirty="0">
                <a:solidFill>
                  <a:srgbClr val="FF0000"/>
                </a:solidFill>
              </a:rPr>
              <a:t>IZRAČUN</a:t>
            </a:r>
          </a:p>
          <a:p>
            <a:pPr marL="0" indent="0" algn="just">
              <a:buNone/>
            </a:pPr>
            <a:r>
              <a:rPr lang="sl-SI" sz="1400" b="1" dirty="0">
                <a:solidFill>
                  <a:srgbClr val="FF0000"/>
                </a:solidFill>
              </a:rPr>
              <a:t>      1+2=              </a:t>
            </a:r>
            <a:r>
              <a:rPr lang="sl-SI" sz="1400" b="1" dirty="0">
                <a:solidFill>
                  <a:srgbClr val="005A7A"/>
                </a:solidFill>
              </a:rPr>
              <a:t>IZRAČUN pred spremembo </a:t>
            </a:r>
            <a:r>
              <a:rPr lang="sl-SI" sz="1400" b="1" dirty="0">
                <a:solidFill>
                  <a:srgbClr val="FF0000"/>
                </a:solidFill>
              </a:rPr>
              <a:t>=  </a:t>
            </a:r>
            <a:r>
              <a:rPr lang="sl-SI" sz="1400" b="1" dirty="0">
                <a:solidFill>
                  <a:srgbClr val="0082B0"/>
                </a:solidFill>
              </a:rPr>
              <a:t>1.500,00 €</a:t>
            </a:r>
          </a:p>
          <a:p>
            <a:pPr marL="0" indent="0" algn="just">
              <a:buNone/>
            </a:pPr>
            <a:r>
              <a:rPr lang="sl-SI" sz="1400" b="1" dirty="0">
                <a:solidFill>
                  <a:srgbClr val="FF0000"/>
                </a:solidFill>
              </a:rPr>
              <a:t>                                              </a:t>
            </a:r>
            <a:r>
              <a:rPr lang="sl-SI" sz="1400" b="1" dirty="0">
                <a:solidFill>
                  <a:srgbClr val="0082B0"/>
                </a:solidFill>
              </a:rPr>
              <a:t>3.000,00 € </a:t>
            </a:r>
            <a:r>
              <a:rPr lang="sl-SI" sz="1400" b="1" dirty="0">
                <a:solidFill>
                  <a:srgbClr val="FF0000"/>
                </a:solidFill>
              </a:rPr>
              <a:t>x 0,20  =     </a:t>
            </a:r>
            <a:r>
              <a:rPr lang="sl-SI" sz="1400" b="1" dirty="0">
                <a:solidFill>
                  <a:srgbClr val="0082B0"/>
                </a:solidFill>
              </a:rPr>
              <a:t>600,00 €</a:t>
            </a:r>
          </a:p>
          <a:p>
            <a:pPr marL="0" indent="0" algn="just">
              <a:buNone/>
            </a:pPr>
            <a:r>
              <a:rPr lang="sl-SI" sz="1400" b="1" dirty="0">
                <a:highlight>
                  <a:srgbClr val="C0C0C0"/>
                </a:highlight>
              </a:rPr>
              <a:t>                                                Skupaj                    2.100,00 € </a:t>
            </a:r>
          </a:p>
          <a:p>
            <a:pPr marL="0" indent="0" algn="just">
              <a:buNone/>
            </a:pPr>
            <a:endParaRPr lang="sl-SI" sz="800" b="1" dirty="0">
              <a:highlight>
                <a:srgbClr val="C0C0C0"/>
              </a:highlight>
            </a:endParaRPr>
          </a:p>
          <a:p>
            <a:pPr marL="0" indent="0" algn="just">
              <a:buNone/>
            </a:pPr>
            <a:r>
              <a:rPr lang="sl-SI" sz="1400" b="1" dirty="0"/>
              <a:t>2.   </a:t>
            </a:r>
            <a:r>
              <a:rPr lang="sl-SI" sz="1400" b="1" dirty="0">
                <a:solidFill>
                  <a:srgbClr val="FF0000"/>
                </a:solidFill>
              </a:rPr>
              <a:t>IZRAČUN</a:t>
            </a:r>
            <a:r>
              <a:rPr lang="sl-SI" sz="1400" b="1" dirty="0"/>
              <a:t> pred spremembo ZFO-1</a:t>
            </a:r>
          </a:p>
          <a:p>
            <a:pPr marL="0" indent="0" algn="just">
              <a:buNone/>
            </a:pPr>
            <a:r>
              <a:rPr lang="sl-SI" sz="1400" b="1" dirty="0">
                <a:solidFill>
                  <a:srgbClr val="FF0000"/>
                </a:solidFill>
              </a:rPr>
              <a:t>      1+2+3=                            </a:t>
            </a:r>
            <a:r>
              <a:rPr lang="sl-SI" sz="1400" b="1" dirty="0"/>
              <a:t>3.600,00 € </a:t>
            </a:r>
            <a:r>
              <a:rPr lang="sl-SI" sz="1400" b="1" dirty="0">
                <a:solidFill>
                  <a:srgbClr val="FF0000"/>
                </a:solidFill>
              </a:rPr>
              <a:t>x</a:t>
            </a:r>
            <a:r>
              <a:rPr lang="sl-SI" sz="1400" b="1" dirty="0"/>
              <a:t> </a:t>
            </a:r>
            <a:r>
              <a:rPr lang="sl-SI" sz="1400" b="1" dirty="0">
                <a:solidFill>
                  <a:srgbClr val="FF0000"/>
                </a:solidFill>
              </a:rPr>
              <a:t>0,5 =    </a:t>
            </a:r>
            <a:r>
              <a:rPr lang="sl-SI" sz="1400" b="1" dirty="0">
                <a:solidFill>
                  <a:srgbClr val="0070C0"/>
                </a:solidFill>
              </a:rPr>
              <a:t>1.800,00 €</a:t>
            </a:r>
          </a:p>
          <a:p>
            <a:pPr marL="0" indent="0" algn="just">
              <a:buNone/>
            </a:pPr>
            <a:endParaRPr lang="sl-SI" sz="800" b="1" dirty="0">
              <a:solidFill>
                <a:srgbClr val="0070C0"/>
              </a:solidFill>
            </a:endParaRPr>
          </a:p>
          <a:p>
            <a:pPr marL="0" indent="0" algn="just">
              <a:buNone/>
            </a:pPr>
            <a:r>
              <a:rPr lang="sl-SI" sz="1400" b="1" dirty="0"/>
              <a:t>3.   </a:t>
            </a:r>
            <a:r>
              <a:rPr lang="sl-SI" sz="1400" b="1" dirty="0">
                <a:solidFill>
                  <a:srgbClr val="FF0000"/>
                </a:solidFill>
              </a:rPr>
              <a:t>IZRAČUN</a:t>
            </a:r>
            <a:r>
              <a:rPr lang="sl-SI" sz="1400" b="1" dirty="0"/>
              <a:t> po spremembi ZFO-1 </a:t>
            </a:r>
            <a:r>
              <a:rPr lang="sl-SI" sz="1400" b="1" dirty="0">
                <a:solidFill>
                  <a:srgbClr val="FF0000"/>
                </a:solidFill>
              </a:rPr>
              <a:t>VELJAVNI</a:t>
            </a:r>
          </a:p>
          <a:p>
            <a:pPr marL="0" indent="0" algn="just">
              <a:buNone/>
            </a:pPr>
            <a:r>
              <a:rPr lang="sl-SI" sz="1400" b="1" dirty="0">
                <a:solidFill>
                  <a:srgbClr val="0070C0"/>
                </a:solidFill>
              </a:rPr>
              <a:t>      </a:t>
            </a:r>
            <a:r>
              <a:rPr lang="sl-SI" sz="1400" b="1" dirty="0">
                <a:solidFill>
                  <a:srgbClr val="FF0000"/>
                </a:solidFill>
              </a:rPr>
              <a:t>1+2=  </a:t>
            </a:r>
            <a:r>
              <a:rPr lang="sl-SI" sz="1400" b="1" dirty="0">
                <a:solidFill>
                  <a:srgbClr val="0070C0"/>
                </a:solidFill>
              </a:rPr>
              <a:t>3.000,00€ </a:t>
            </a:r>
            <a:r>
              <a:rPr lang="sl-SI" sz="1400" b="1" dirty="0">
                <a:solidFill>
                  <a:srgbClr val="FF0000"/>
                </a:solidFill>
              </a:rPr>
              <a:t>x 0,50 </a:t>
            </a:r>
            <a:r>
              <a:rPr lang="sl-SI" sz="1400" b="1" dirty="0">
                <a:solidFill>
                  <a:srgbClr val="0070C0"/>
                </a:solidFill>
              </a:rPr>
              <a:t>= 1.500,00 € </a:t>
            </a:r>
            <a:r>
              <a:rPr lang="sl-SI" sz="1400" b="1" dirty="0">
                <a:solidFill>
                  <a:srgbClr val="FF0000"/>
                </a:solidFill>
              </a:rPr>
              <a:t>x</a:t>
            </a:r>
            <a:r>
              <a:rPr lang="sl-SI" sz="1400" b="1" dirty="0">
                <a:solidFill>
                  <a:srgbClr val="0070C0"/>
                </a:solidFill>
              </a:rPr>
              <a:t> </a:t>
            </a:r>
            <a:r>
              <a:rPr lang="sl-SI" sz="1400" b="1" dirty="0">
                <a:solidFill>
                  <a:srgbClr val="FF0000"/>
                </a:solidFill>
              </a:rPr>
              <a:t>1,20=  </a:t>
            </a:r>
            <a:r>
              <a:rPr lang="sl-SI" sz="1400" b="1" dirty="0">
                <a:solidFill>
                  <a:srgbClr val="0070C0"/>
                </a:solidFill>
              </a:rPr>
              <a:t>1.800,00 €       </a:t>
            </a:r>
            <a:r>
              <a:rPr lang="sl-SI" sz="1400" dirty="0"/>
              <a:t>oziroma</a:t>
            </a:r>
          </a:p>
          <a:p>
            <a:pPr marL="0" indent="0" algn="just">
              <a:buNone/>
            </a:pPr>
            <a:endParaRPr lang="sl-SI" sz="800" b="1" dirty="0">
              <a:solidFill>
                <a:srgbClr val="0070C0"/>
              </a:solidFill>
            </a:endParaRPr>
          </a:p>
          <a:p>
            <a:pPr marL="0" indent="0" algn="just">
              <a:buNone/>
            </a:pPr>
            <a:r>
              <a:rPr lang="sl-SI" sz="1400" b="1" dirty="0">
                <a:solidFill>
                  <a:srgbClr val="0070C0"/>
                </a:solidFill>
              </a:rPr>
              <a:t>      </a:t>
            </a:r>
            <a:r>
              <a:rPr lang="sl-SI" sz="1400" b="1" dirty="0">
                <a:solidFill>
                  <a:srgbClr val="FF0000"/>
                </a:solidFill>
              </a:rPr>
              <a:t>(1+2)x1,20 =                    </a:t>
            </a:r>
            <a:r>
              <a:rPr lang="sl-SI" sz="1400" b="1" dirty="0">
                <a:solidFill>
                  <a:srgbClr val="0070C0"/>
                </a:solidFill>
              </a:rPr>
              <a:t>3.600,00 € </a:t>
            </a:r>
            <a:r>
              <a:rPr lang="sl-SI" sz="1400" b="1" dirty="0">
                <a:solidFill>
                  <a:srgbClr val="FF0000"/>
                </a:solidFill>
              </a:rPr>
              <a:t>x 0,50 =  </a:t>
            </a:r>
            <a:r>
              <a:rPr lang="sl-SI" sz="1400" b="1" dirty="0">
                <a:solidFill>
                  <a:srgbClr val="0070C0"/>
                </a:solidFill>
              </a:rPr>
              <a:t>1.800,00 €</a:t>
            </a:r>
          </a:p>
          <a:p>
            <a:pPr marL="0" indent="0" algn="just">
              <a:buNone/>
            </a:pPr>
            <a:r>
              <a:rPr lang="sl-SI" sz="1400" b="1" dirty="0">
                <a:solidFill>
                  <a:srgbClr val="0070C0"/>
                </a:solidFill>
              </a:rPr>
              <a:t>                                                                                </a:t>
            </a:r>
            <a:r>
              <a:rPr lang="sl-SI" sz="1400" b="1" dirty="0">
                <a:solidFill>
                  <a:srgbClr val="B10F36"/>
                </a:solidFill>
                <a:highlight>
                  <a:srgbClr val="FFFF00"/>
                </a:highlight>
              </a:rPr>
              <a:t>RAZLIKA  je 300,00 €</a:t>
            </a:r>
          </a:p>
          <a:p>
            <a:pPr marL="0" indent="0" algn="just">
              <a:buNone/>
            </a:pPr>
            <a:endParaRPr lang="sl-SI" sz="1400" b="1" dirty="0">
              <a:solidFill>
                <a:srgbClr val="0070C0"/>
              </a:solidFill>
            </a:endParaRPr>
          </a:p>
        </p:txBody>
      </p:sp>
      <p:graphicFrame>
        <p:nvGraphicFramePr>
          <p:cNvPr id="7" name="Tabela 6">
            <a:extLst>
              <a:ext uri="{FF2B5EF4-FFF2-40B4-BE49-F238E27FC236}">
                <a16:creationId xmlns:a16="http://schemas.microsoft.com/office/drawing/2014/main" id="{84B0C299-9897-4736-BB94-2E2E82F5A457}"/>
              </a:ext>
            </a:extLst>
          </p:cNvPr>
          <p:cNvGraphicFramePr>
            <a:graphicFrameLocks noGrp="1"/>
          </p:cNvGraphicFramePr>
          <p:nvPr>
            <p:extLst/>
          </p:nvPr>
        </p:nvGraphicFramePr>
        <p:xfrm>
          <a:off x="628650" y="2075835"/>
          <a:ext cx="7560840" cy="1330325"/>
        </p:xfrm>
        <a:graphic>
          <a:graphicData uri="http://schemas.openxmlformats.org/drawingml/2006/table">
            <a:tbl>
              <a:tblPr firstRow="1" firstCol="1" bandRow="1"/>
              <a:tblGrid>
                <a:gridCol w="468644">
                  <a:extLst>
                    <a:ext uri="{9D8B030D-6E8A-4147-A177-3AD203B41FA5}">
                      <a16:colId xmlns:a16="http://schemas.microsoft.com/office/drawing/2014/main" val="964951656"/>
                    </a:ext>
                  </a:extLst>
                </a:gridCol>
                <a:gridCol w="4728131">
                  <a:extLst>
                    <a:ext uri="{9D8B030D-6E8A-4147-A177-3AD203B41FA5}">
                      <a16:colId xmlns:a16="http://schemas.microsoft.com/office/drawing/2014/main" val="2437756529"/>
                    </a:ext>
                  </a:extLst>
                </a:gridCol>
                <a:gridCol w="2364065">
                  <a:extLst>
                    <a:ext uri="{9D8B030D-6E8A-4147-A177-3AD203B41FA5}">
                      <a16:colId xmlns:a16="http://schemas.microsoft.com/office/drawing/2014/main" val="3649441392"/>
                    </a:ext>
                  </a:extLst>
                </a:gridCol>
              </a:tblGrid>
              <a:tr h="262890">
                <a:tc>
                  <a:txBody>
                    <a:bodyPr/>
                    <a:lstStyle/>
                    <a:p>
                      <a:pPr algn="just">
                        <a:lnSpc>
                          <a:spcPct val="107000"/>
                        </a:lnSpc>
                        <a:spcAft>
                          <a:spcPts val="0"/>
                        </a:spcAft>
                      </a:pPr>
                      <a:r>
                        <a:rPr lang="sl-SI" sz="1100" b="1" dirty="0">
                          <a:solidFill>
                            <a:srgbClr val="FFFFFF"/>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ŠT.</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0"/>
                        </a:spcAft>
                      </a:pPr>
                      <a:r>
                        <a:rPr lang="sl-SI" sz="1100" b="1" dirty="0">
                          <a:solidFill>
                            <a:srgbClr val="FFFFFF"/>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ODHODKI IN IZDATKI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0"/>
                        </a:spcAft>
                      </a:pPr>
                      <a:r>
                        <a:rPr lang="sl-SI" sz="1100" b="1" dirty="0">
                          <a:solidFill>
                            <a:srgbClr val="FFFFFF"/>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VIŠINA SREDSTEV</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31863258"/>
                  </a:ext>
                </a:extLst>
              </a:tr>
              <a:tr h="265430">
                <a:tc>
                  <a:txBody>
                    <a:bodyPr/>
                    <a:lstStyle/>
                    <a:p>
                      <a:pPr algn="just">
                        <a:lnSpc>
                          <a:spcPct val="107000"/>
                        </a:lnSpc>
                        <a:spcAft>
                          <a:spcPts val="0"/>
                        </a:spcAft>
                      </a:pPr>
                      <a:r>
                        <a:rPr lang="sl-SI" sz="1100">
                          <a:effectLst/>
                          <a:latin typeface="Times New Roman" panose="02020603050405020304" pitchFamily="18" charset="0"/>
                          <a:ea typeface="Calibri" panose="020F0502020204030204" pitchFamily="34" charset="0"/>
                          <a:cs typeface="Times New Roman" panose="02020603050405020304" pitchFamily="18" charset="0"/>
                        </a:rPr>
                        <a:t>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l-SI" sz="1100">
                          <a:effectLst/>
                          <a:latin typeface="Times New Roman" panose="02020603050405020304" pitchFamily="18" charset="0"/>
                          <a:ea typeface="Calibri" panose="020F0502020204030204" pitchFamily="34" charset="0"/>
                          <a:cs typeface="Times New Roman" panose="02020603050405020304" pitchFamily="18" charset="0"/>
                        </a:rPr>
                        <a:t>Plače in drugi izdatki zaposlenim</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l-SI" sz="1100" b="1" dirty="0">
                          <a:solidFill>
                            <a:srgbClr val="002A7E"/>
                          </a:solidFill>
                          <a:effectLst/>
                          <a:latin typeface="Times New Roman" panose="02020603050405020304" pitchFamily="18" charset="0"/>
                          <a:ea typeface="Calibri" panose="020F0502020204030204" pitchFamily="34" charset="0"/>
                          <a:cs typeface="Times New Roman" panose="02020603050405020304" pitchFamily="18" charset="0"/>
                        </a:rPr>
                        <a:t>2.000,00                  €</a:t>
                      </a:r>
                      <a:endParaRPr lang="sl-SI" sz="1100" b="1" dirty="0">
                        <a:solidFill>
                          <a:srgbClr val="002A7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62643"/>
                  </a:ext>
                </a:extLst>
              </a:tr>
              <a:tr h="269240">
                <a:tc>
                  <a:txBody>
                    <a:bodyPr/>
                    <a:lstStyle/>
                    <a:p>
                      <a:pPr algn="just">
                        <a:lnSpc>
                          <a:spcPct val="107000"/>
                        </a:lnSpc>
                        <a:spcAft>
                          <a:spcPts val="0"/>
                        </a:spcAft>
                      </a:pPr>
                      <a:r>
                        <a:rPr lang="sl-SI" sz="1100">
                          <a:effectLst/>
                          <a:latin typeface="Times New Roman" panose="02020603050405020304" pitchFamily="18" charset="0"/>
                          <a:ea typeface="Calibri" panose="020F0502020204030204" pitchFamily="34" charset="0"/>
                          <a:cs typeface="Times New Roman" panose="02020603050405020304" pitchFamily="18" charset="0"/>
                        </a:rPr>
                        <a:t>2.</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l-SI" sz="1100" dirty="0">
                          <a:effectLst/>
                          <a:latin typeface="Times New Roman" panose="02020603050405020304" pitchFamily="18" charset="0"/>
                          <a:ea typeface="Calibri" panose="020F0502020204030204" pitchFamily="34" charset="0"/>
                          <a:cs typeface="Times New Roman" panose="02020603050405020304" pitchFamily="18" charset="0"/>
                        </a:rPr>
                        <a:t>Prispevki delodajalcev za socialno varnost</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l-SI" sz="1100" b="1" dirty="0">
                          <a:solidFill>
                            <a:srgbClr val="002A7E"/>
                          </a:solidFill>
                          <a:effectLst/>
                          <a:latin typeface="Times New Roman" panose="02020603050405020304" pitchFamily="18" charset="0"/>
                          <a:ea typeface="Calibri" panose="020F0502020204030204" pitchFamily="34" charset="0"/>
                          <a:cs typeface="Times New Roman" panose="02020603050405020304" pitchFamily="18" charset="0"/>
                        </a:rPr>
                        <a:t>1.000,00                  €</a:t>
                      </a:r>
                      <a:endParaRPr lang="sl-SI" sz="1100" b="1" dirty="0">
                        <a:solidFill>
                          <a:srgbClr val="002A7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307031"/>
                  </a:ext>
                </a:extLst>
              </a:tr>
              <a:tr h="269240">
                <a:tc>
                  <a:txBody>
                    <a:bodyPr/>
                    <a:lstStyle/>
                    <a:p>
                      <a:pPr algn="just">
                        <a:lnSpc>
                          <a:spcPct val="107000"/>
                        </a:lnSpc>
                        <a:spcAft>
                          <a:spcPts val="0"/>
                        </a:spcAft>
                      </a:pPr>
                      <a:r>
                        <a:rPr lang="sl-SI" sz="1100">
                          <a:effectLst/>
                          <a:latin typeface="Times New Roman" panose="02020603050405020304" pitchFamily="18" charset="0"/>
                          <a:ea typeface="Calibri" panose="020F0502020204030204" pitchFamily="34" charset="0"/>
                          <a:cs typeface="Times New Roman" panose="02020603050405020304" pitchFamily="18" charset="0"/>
                        </a:rPr>
                        <a:t>3.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07000"/>
                        </a:lnSpc>
                        <a:spcAft>
                          <a:spcPts val="0"/>
                        </a:spcAft>
                      </a:pPr>
                      <a:r>
                        <a:rPr lang="sl-SI" sz="1100" dirty="0">
                          <a:effectLst/>
                          <a:latin typeface="Times New Roman" panose="02020603050405020304" pitchFamily="18" charset="0"/>
                          <a:ea typeface="Calibri" panose="020F0502020204030204" pitchFamily="34" charset="0"/>
                          <a:cs typeface="Times New Roman" panose="02020603050405020304" pitchFamily="18" charset="0"/>
                        </a:rPr>
                        <a:t>Izdatki za blago in storitev                       </a:t>
                      </a:r>
                      <a:r>
                        <a:rPr lang="sl-SI" sz="1100" u="sng" dirty="0">
                          <a:effectLst/>
                          <a:latin typeface="Times New Roman" panose="02020603050405020304" pitchFamily="18" charset="0"/>
                          <a:ea typeface="Calibri" panose="020F0502020204030204" pitchFamily="34" charset="0"/>
                          <a:cs typeface="Times New Roman" panose="02020603050405020304" pitchFamily="18" charset="0"/>
                        </a:rPr>
                        <a:t>1.odstavek 26. člena ZFO /dodatnih 20%</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lnSpc>
                          <a:spcPct val="107000"/>
                        </a:lnSpc>
                        <a:spcAft>
                          <a:spcPts val="0"/>
                        </a:spcAft>
                      </a:pPr>
                      <a:r>
                        <a:rPr lang="sl-SI"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600,00                   €</a:t>
                      </a:r>
                      <a:endParaRPr lang="sl-SI"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52278240"/>
                  </a:ext>
                </a:extLst>
              </a:tr>
              <a:tr h="263525">
                <a:tc>
                  <a:txBody>
                    <a:bodyPr/>
                    <a:lstStyle/>
                    <a:p>
                      <a:pPr algn="just">
                        <a:lnSpc>
                          <a:spcPct val="107000"/>
                        </a:lnSpc>
                        <a:spcAft>
                          <a:spcPts val="0"/>
                        </a:spcAft>
                      </a:pPr>
                      <a:r>
                        <a:rPr lang="sl-SI"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l-SI" sz="1100" b="1" dirty="0">
                          <a:effectLst/>
                          <a:latin typeface="Times New Roman" panose="02020603050405020304" pitchFamily="18" charset="0"/>
                          <a:ea typeface="Calibri" panose="020F0502020204030204" pitchFamily="34" charset="0"/>
                          <a:cs typeface="Times New Roman" panose="02020603050405020304" pitchFamily="18" charset="0"/>
                        </a:rPr>
                        <a:t>SKUPNO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l-SI"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3.600,00</a:t>
                      </a:r>
                      <a:r>
                        <a:rPr lang="sl-SI"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sl-SI" sz="1100" b="1" dirty="0">
                          <a:solidFill>
                            <a:srgbClr val="002A7E"/>
                          </a:solidFill>
                          <a:effectLst/>
                          <a:latin typeface="Times New Roman" panose="02020603050405020304" pitchFamily="18" charset="0"/>
                          <a:ea typeface="Calibri" panose="020F0502020204030204" pitchFamily="34" charset="0"/>
                          <a:cs typeface="Times New Roman" panose="02020603050405020304" pitchFamily="18" charset="0"/>
                        </a:rPr>
                        <a:t>3.000,00</a:t>
                      </a:r>
                      <a:r>
                        <a:rPr lang="sl-SI"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542634"/>
                  </a:ext>
                </a:extLst>
              </a:tr>
            </a:tbl>
          </a:graphicData>
        </a:graphic>
      </p:graphicFrame>
    </p:spTree>
    <p:extLst>
      <p:ext uri="{BB962C8B-B14F-4D97-AF65-F5344CB8AC3E}">
        <p14:creationId xmlns:p14="http://schemas.microsoft.com/office/powerpoint/2010/main" val="948855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Title 1"/>
          <p:cNvSpPr>
            <a:spLocks/>
          </p:cNvSpPr>
          <p:nvPr/>
        </p:nvSpPr>
        <p:spPr bwMode="auto">
          <a:xfrm>
            <a:off x="971600" y="1622562"/>
            <a:ext cx="72009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altLang="sl-SI" sz="4400" b="1" i="0" u="none" strike="noStrike" kern="1200" cap="none" spc="0" normalizeH="0" baseline="0" noProof="0">
                <a:ln>
                  <a:noFill/>
                </a:ln>
                <a:solidFill>
                  <a:srgbClr val="999999"/>
                </a:solidFill>
                <a:effectLst/>
                <a:uLnTx/>
                <a:uFillTx/>
                <a:latin typeface="Arial" panose="020B0604020202020204" pitchFamily="34" charset="0"/>
                <a:ea typeface="+mn-ea"/>
                <a:cs typeface="Arial" panose="020B0604020202020204" pitchFamily="34" charset="0"/>
              </a:rPr>
              <a:t> </a:t>
            </a:r>
            <a:endParaRPr kumimoji="0" lang="en-US" altLang="sl-SI" sz="4400" b="1" i="0" u="none" strike="noStrike" kern="1200" cap="none" spc="0" normalizeH="0" baseline="0" noProof="0">
              <a:ln>
                <a:noFill/>
              </a:ln>
              <a:solidFill>
                <a:srgbClr val="999999"/>
              </a:solidFill>
              <a:effectLst/>
              <a:uLnTx/>
              <a:uFillTx/>
              <a:latin typeface="Arial" panose="020B0604020202020204" pitchFamily="34" charset="0"/>
              <a:ea typeface="+mn-ea"/>
              <a:cs typeface="Arial" panose="020B0604020202020204" pitchFamily="34" charset="0"/>
            </a:endParaRPr>
          </a:p>
        </p:txBody>
      </p:sp>
      <p:sp>
        <p:nvSpPr>
          <p:cNvPr id="3" name="Označba mesta vsebine 2"/>
          <p:cNvSpPr>
            <a:spLocks noGrp="1"/>
          </p:cNvSpPr>
          <p:nvPr>
            <p:ph idx="1"/>
          </p:nvPr>
        </p:nvSpPr>
        <p:spPr>
          <a:xfrm>
            <a:off x="467544" y="1642224"/>
            <a:ext cx="7886700" cy="1944216"/>
          </a:xfrm>
        </p:spPr>
        <p:txBody>
          <a:bodyPr/>
          <a:lstStyle/>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r>
              <a:rPr lang="sl-SI" b="1" dirty="0"/>
              <a:t>Novosti pri zahtevkih v letu 2020</a:t>
            </a: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r">
              <a:lnSpc>
                <a:spcPct val="107000"/>
              </a:lnSpc>
              <a:spcAft>
                <a:spcPts val="800"/>
              </a:spcAft>
              <a:buNone/>
            </a:pPr>
            <a:r>
              <a:rPr lang="sl-SI" sz="1800" b="1" dirty="0">
                <a:latin typeface="Calibri" panose="020F0502020204030204" pitchFamily="34" charset="0"/>
                <a:ea typeface="Times New Roman" panose="02020603050405020304" pitchFamily="18" charset="0"/>
                <a:cs typeface="Calibri" panose="020F0502020204030204" pitchFamily="34" charset="0"/>
              </a:rPr>
              <a:t>Dr. Franci Žohar</a:t>
            </a: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99971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5727EC-3DA7-4CD2-BAEC-13E67F513776}"/>
              </a:ext>
            </a:extLst>
          </p:cNvPr>
          <p:cNvSpPr>
            <a:spLocks noGrp="1"/>
          </p:cNvSpPr>
          <p:nvPr>
            <p:ph type="title"/>
          </p:nvPr>
        </p:nvSpPr>
        <p:spPr>
          <a:xfrm>
            <a:off x="628650" y="836712"/>
            <a:ext cx="7886700" cy="543595"/>
          </a:xfrm>
        </p:spPr>
        <p:txBody>
          <a:bodyPr/>
          <a:lstStyle/>
          <a:p>
            <a:r>
              <a:rPr lang="sl-SI" sz="2400" b="1" dirty="0"/>
              <a:t>Nova Priloga 1- stran 1 in 2</a:t>
            </a:r>
          </a:p>
        </p:txBody>
      </p:sp>
      <p:pic>
        <p:nvPicPr>
          <p:cNvPr id="4" name="Označba mesta vsebine 3">
            <a:extLst>
              <a:ext uri="{FF2B5EF4-FFF2-40B4-BE49-F238E27FC236}">
                <a16:creationId xmlns:a16="http://schemas.microsoft.com/office/drawing/2014/main" id="{5D50A4A1-9F70-4620-A367-34BEE7480056}"/>
              </a:ext>
            </a:extLst>
          </p:cNvPr>
          <p:cNvPicPr>
            <a:picLocks noGrp="1" noChangeAspect="1"/>
          </p:cNvPicPr>
          <p:nvPr>
            <p:ph idx="1"/>
          </p:nvPr>
        </p:nvPicPr>
        <p:blipFill rotWithShape="1">
          <a:blip r:embed="rId2"/>
          <a:srcRect l="9658" t="16989" r="9658" b="6887"/>
          <a:stretch/>
        </p:blipFill>
        <p:spPr>
          <a:xfrm>
            <a:off x="146371" y="1380306"/>
            <a:ext cx="8968395" cy="5289054"/>
          </a:xfrm>
          <a:prstGeom prst="rect">
            <a:avLst/>
          </a:prstGeom>
        </p:spPr>
      </p:pic>
    </p:spTree>
    <p:extLst>
      <p:ext uri="{BB962C8B-B14F-4D97-AF65-F5344CB8AC3E}">
        <p14:creationId xmlns:p14="http://schemas.microsoft.com/office/powerpoint/2010/main" val="1281222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3F4AD7-0E40-4874-A269-F97B95645316}"/>
              </a:ext>
            </a:extLst>
          </p:cNvPr>
          <p:cNvSpPr>
            <a:spLocks noGrp="1"/>
          </p:cNvSpPr>
          <p:nvPr>
            <p:ph type="title"/>
          </p:nvPr>
        </p:nvSpPr>
        <p:spPr>
          <a:xfrm>
            <a:off x="628650" y="908720"/>
            <a:ext cx="7886700" cy="576064"/>
          </a:xfrm>
        </p:spPr>
        <p:txBody>
          <a:bodyPr/>
          <a:lstStyle/>
          <a:p>
            <a:r>
              <a:rPr lang="sl-SI" sz="2400" b="1" dirty="0"/>
              <a:t>Nova Priloga 1- stran 3</a:t>
            </a:r>
          </a:p>
        </p:txBody>
      </p:sp>
      <p:pic>
        <p:nvPicPr>
          <p:cNvPr id="4" name="Označba mesta vsebine 3">
            <a:extLst>
              <a:ext uri="{FF2B5EF4-FFF2-40B4-BE49-F238E27FC236}">
                <a16:creationId xmlns:a16="http://schemas.microsoft.com/office/drawing/2014/main" id="{96A04FB2-8F30-4E5F-AE53-2B1DBAD61522}"/>
              </a:ext>
            </a:extLst>
          </p:cNvPr>
          <p:cNvPicPr>
            <a:picLocks noGrp="1" noChangeAspect="1"/>
          </p:cNvPicPr>
          <p:nvPr>
            <p:ph idx="1"/>
          </p:nvPr>
        </p:nvPicPr>
        <p:blipFill rotWithShape="1">
          <a:blip r:embed="rId2"/>
          <a:srcRect l="13800" t="16989" r="13800" b="10197"/>
          <a:stretch/>
        </p:blipFill>
        <p:spPr>
          <a:xfrm>
            <a:off x="683568" y="1704921"/>
            <a:ext cx="7776864" cy="4888317"/>
          </a:xfrm>
          <a:prstGeom prst="rect">
            <a:avLst/>
          </a:prstGeom>
        </p:spPr>
      </p:pic>
    </p:spTree>
    <p:extLst>
      <p:ext uri="{BB962C8B-B14F-4D97-AF65-F5344CB8AC3E}">
        <p14:creationId xmlns:p14="http://schemas.microsoft.com/office/powerpoint/2010/main" val="267314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044C71-5569-40D8-B914-844BCAA88C1D}"/>
              </a:ext>
            </a:extLst>
          </p:cNvPr>
          <p:cNvSpPr>
            <a:spLocks noGrp="1"/>
          </p:cNvSpPr>
          <p:nvPr>
            <p:ph type="title"/>
          </p:nvPr>
        </p:nvSpPr>
        <p:spPr>
          <a:xfrm>
            <a:off x="539552" y="855859"/>
            <a:ext cx="7886700" cy="471587"/>
          </a:xfrm>
        </p:spPr>
        <p:txBody>
          <a:bodyPr/>
          <a:lstStyle/>
          <a:p>
            <a:r>
              <a:rPr lang="sl-SI" sz="2400" b="1" dirty="0"/>
              <a:t>Nova Priloga 2</a:t>
            </a:r>
          </a:p>
        </p:txBody>
      </p:sp>
      <p:pic>
        <p:nvPicPr>
          <p:cNvPr id="4" name="Označba mesta vsebine 3">
            <a:extLst>
              <a:ext uri="{FF2B5EF4-FFF2-40B4-BE49-F238E27FC236}">
                <a16:creationId xmlns:a16="http://schemas.microsoft.com/office/drawing/2014/main" id="{DCBFD26B-1ED2-4B22-B0BB-2B37416ABDB2}"/>
              </a:ext>
            </a:extLst>
          </p:cNvPr>
          <p:cNvPicPr>
            <a:picLocks noGrp="1" noChangeAspect="1"/>
          </p:cNvPicPr>
          <p:nvPr>
            <p:ph idx="1"/>
          </p:nvPr>
        </p:nvPicPr>
        <p:blipFill rotWithShape="1">
          <a:blip r:embed="rId2"/>
          <a:srcRect l="5112" t="2095" r="7358" b="3578"/>
          <a:stretch/>
        </p:blipFill>
        <p:spPr>
          <a:xfrm>
            <a:off x="2915816" y="1495861"/>
            <a:ext cx="3312368" cy="4841154"/>
          </a:xfrm>
          <a:prstGeom prst="rect">
            <a:avLst/>
          </a:prstGeom>
        </p:spPr>
      </p:pic>
    </p:spTree>
    <p:extLst>
      <p:ext uri="{BB962C8B-B14F-4D97-AF65-F5344CB8AC3E}">
        <p14:creationId xmlns:p14="http://schemas.microsoft.com/office/powerpoint/2010/main" val="101415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6">
            <a:extLst>
              <a:ext uri="{FF2B5EF4-FFF2-40B4-BE49-F238E27FC236}">
                <a16:creationId xmlns:a16="http://schemas.microsoft.com/office/drawing/2014/main" id="{69E4E8BA-C057-40C8-AC0D-87DCEDC5FA58}"/>
              </a:ext>
            </a:extLst>
          </p:cNvPr>
          <p:cNvPicPr>
            <a:picLocks noGrp="1" noChangeAspect="1"/>
          </p:cNvPicPr>
          <p:nvPr>
            <p:ph idx="1"/>
          </p:nvPr>
        </p:nvPicPr>
        <p:blipFill rotWithShape="1">
          <a:blip r:embed="rId2"/>
          <a:srcRect l="7162"/>
          <a:stretch/>
        </p:blipFill>
        <p:spPr>
          <a:xfrm>
            <a:off x="827584" y="1340768"/>
            <a:ext cx="7632848" cy="5108026"/>
          </a:xfrm>
          <a:prstGeom prst="rect">
            <a:avLst/>
          </a:prstGeom>
        </p:spPr>
      </p:pic>
      <p:sp>
        <p:nvSpPr>
          <p:cNvPr id="8" name="Pravokotnik 7">
            <a:extLst>
              <a:ext uri="{FF2B5EF4-FFF2-40B4-BE49-F238E27FC236}">
                <a16:creationId xmlns:a16="http://schemas.microsoft.com/office/drawing/2014/main" id="{024E15D3-5D1A-4258-9436-38C949A5F1AE}"/>
              </a:ext>
            </a:extLst>
          </p:cNvPr>
          <p:cNvSpPr/>
          <p:nvPr/>
        </p:nvSpPr>
        <p:spPr>
          <a:xfrm>
            <a:off x="251520" y="836712"/>
            <a:ext cx="7632848" cy="461665"/>
          </a:xfrm>
          <a:prstGeom prst="rect">
            <a:avLst/>
          </a:prstGeom>
        </p:spPr>
        <p:txBody>
          <a:bodyPr wrap="square">
            <a:spAutoFit/>
          </a:bodyPr>
          <a:lstStyle/>
          <a:p>
            <a:pPr algn="ctr"/>
            <a:r>
              <a:rPr lang="sl-SI" sz="2400" b="1" dirty="0"/>
              <a:t>Nova Priloga 2-izsek sprememb</a:t>
            </a:r>
          </a:p>
        </p:txBody>
      </p:sp>
    </p:spTree>
    <p:extLst>
      <p:ext uri="{BB962C8B-B14F-4D97-AF65-F5344CB8AC3E}">
        <p14:creationId xmlns:p14="http://schemas.microsoft.com/office/powerpoint/2010/main" val="1360536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91CFF18-6326-48B5-94F0-FA2D63BC5A78}"/>
              </a:ext>
            </a:extLst>
          </p:cNvPr>
          <p:cNvSpPr>
            <a:spLocks noGrp="1"/>
          </p:cNvSpPr>
          <p:nvPr>
            <p:ph idx="1"/>
          </p:nvPr>
        </p:nvSpPr>
        <p:spPr>
          <a:xfrm>
            <a:off x="628650" y="2708919"/>
            <a:ext cx="7886700" cy="3468043"/>
          </a:xfrm>
        </p:spPr>
        <p:txBody>
          <a:bodyPr/>
          <a:lstStyle/>
          <a:p>
            <a:pPr marL="514350" indent="-514350" algn="just">
              <a:buFont typeface="+mj-lt"/>
              <a:buAutoNum type="arabicPeriod"/>
            </a:pPr>
            <a:r>
              <a:rPr lang="sl-SI" sz="2200" dirty="0"/>
              <a:t>Organizacija SOU mora biti opredeljena v aktu o ustanovitvi.</a:t>
            </a:r>
          </a:p>
          <a:p>
            <a:pPr marL="0" indent="0" algn="just">
              <a:buNone/>
            </a:pPr>
            <a:endParaRPr lang="sl-SI" sz="2200" dirty="0"/>
          </a:p>
          <a:p>
            <a:pPr marL="0" indent="0" algn="just">
              <a:buNone/>
            </a:pPr>
            <a:r>
              <a:rPr lang="sl-SI" sz="2200" dirty="0"/>
              <a:t>2.    V skladu s  prvo  točko morajo  biti  prikazane  notranje  </a:t>
            </a:r>
          </a:p>
          <a:p>
            <a:pPr marL="0" indent="0" algn="just">
              <a:buNone/>
            </a:pPr>
            <a:r>
              <a:rPr lang="sl-SI" sz="2200" dirty="0"/>
              <a:t>       organizacijske enote in dislocirane organizacijske enote,       </a:t>
            </a:r>
          </a:p>
          <a:p>
            <a:pPr marL="0" indent="0" algn="just">
              <a:buNone/>
            </a:pPr>
            <a:r>
              <a:rPr lang="sl-SI" sz="2200" dirty="0"/>
              <a:t>        v kolikor so te izven sedežne občine.</a:t>
            </a:r>
          </a:p>
          <a:p>
            <a:pPr marL="0" indent="0" algn="just">
              <a:buNone/>
            </a:pPr>
            <a:endParaRPr lang="sl-SI" sz="2200" dirty="0"/>
          </a:p>
          <a:p>
            <a:pPr marL="514350" indent="-514350" algn="just">
              <a:buFont typeface="+mj-lt"/>
              <a:buAutoNum type="arabicPeriod"/>
            </a:pPr>
            <a:endParaRPr lang="sl-SI" sz="2200" dirty="0"/>
          </a:p>
          <a:p>
            <a:pPr marL="514350" indent="-514350" algn="just">
              <a:buFont typeface="+mj-lt"/>
              <a:buAutoNum type="arabicPeriod"/>
            </a:pPr>
            <a:endParaRPr lang="sl-SI" sz="2200" dirty="0"/>
          </a:p>
        </p:txBody>
      </p:sp>
      <p:pic>
        <p:nvPicPr>
          <p:cNvPr id="4" name="Slika 3">
            <a:extLst>
              <a:ext uri="{FF2B5EF4-FFF2-40B4-BE49-F238E27FC236}">
                <a16:creationId xmlns:a16="http://schemas.microsoft.com/office/drawing/2014/main" id="{A37D71E5-98BC-4F85-B48D-1761864163F8}"/>
              </a:ext>
            </a:extLst>
          </p:cNvPr>
          <p:cNvPicPr>
            <a:picLocks noChangeAspect="1"/>
          </p:cNvPicPr>
          <p:nvPr/>
        </p:nvPicPr>
        <p:blipFill>
          <a:blip r:embed="rId2"/>
          <a:stretch>
            <a:fillRect/>
          </a:stretch>
        </p:blipFill>
        <p:spPr>
          <a:xfrm>
            <a:off x="219062" y="1484784"/>
            <a:ext cx="8705875" cy="648072"/>
          </a:xfrm>
          <a:prstGeom prst="rect">
            <a:avLst/>
          </a:prstGeom>
        </p:spPr>
      </p:pic>
    </p:spTree>
    <p:extLst>
      <p:ext uri="{BB962C8B-B14F-4D97-AF65-F5344CB8AC3E}">
        <p14:creationId xmlns:p14="http://schemas.microsoft.com/office/powerpoint/2010/main" val="417430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011CE8-C298-4BC7-9AE2-F49299821785}"/>
              </a:ext>
            </a:extLst>
          </p:cNvPr>
          <p:cNvSpPr>
            <a:spLocks noGrp="1"/>
          </p:cNvSpPr>
          <p:nvPr>
            <p:ph type="title"/>
          </p:nvPr>
        </p:nvSpPr>
        <p:spPr>
          <a:xfrm>
            <a:off x="617994" y="1304764"/>
            <a:ext cx="7886700" cy="648072"/>
          </a:xfrm>
        </p:spPr>
        <p:txBody>
          <a:bodyPr/>
          <a:lstStyle/>
          <a:p>
            <a:r>
              <a:rPr lang="sl-SI" sz="2400" b="1" dirty="0"/>
              <a:t>Pričetek uporabe in nadaljnje aktivnosti</a:t>
            </a:r>
          </a:p>
        </p:txBody>
      </p:sp>
      <p:sp>
        <p:nvSpPr>
          <p:cNvPr id="3" name="Označba mesta vsebine 2">
            <a:extLst>
              <a:ext uri="{FF2B5EF4-FFF2-40B4-BE49-F238E27FC236}">
                <a16:creationId xmlns:a16="http://schemas.microsoft.com/office/drawing/2014/main" id="{BADD4292-5A48-4901-A021-504DE78B6AD0}"/>
              </a:ext>
            </a:extLst>
          </p:cNvPr>
          <p:cNvSpPr>
            <a:spLocks noGrp="1"/>
          </p:cNvSpPr>
          <p:nvPr>
            <p:ph idx="1"/>
          </p:nvPr>
        </p:nvSpPr>
        <p:spPr>
          <a:xfrm>
            <a:off x="628650" y="2506662"/>
            <a:ext cx="7886700" cy="2722538"/>
          </a:xfrm>
        </p:spPr>
        <p:txBody>
          <a:bodyPr/>
          <a:lstStyle/>
          <a:p>
            <a:pPr marL="514350" indent="-514350">
              <a:buFont typeface="+mj-lt"/>
              <a:buAutoNum type="arabicPeriod"/>
            </a:pPr>
            <a:r>
              <a:rPr lang="sl-SI" sz="2200" dirty="0"/>
              <a:t>Spremenjeni prilogi se bosta pričeli uporabljati že v letu 2020 za zahtevke za leto 2019.</a:t>
            </a:r>
          </a:p>
          <a:p>
            <a:pPr marL="0" indent="0">
              <a:buNone/>
            </a:pPr>
            <a:endParaRPr lang="sl-SI" sz="2200" dirty="0"/>
          </a:p>
          <a:p>
            <a:pPr marL="457200" indent="-457200">
              <a:buAutoNum type="arabicPeriod" startAt="2"/>
            </a:pPr>
            <a:r>
              <a:rPr lang="sl-SI" sz="2200" dirty="0"/>
              <a:t>Služba za lokalno samoupravo bo z letom 2020 poskusno pričela s strokovnim svetovanjem na sedežih SOU. </a:t>
            </a:r>
          </a:p>
        </p:txBody>
      </p:sp>
    </p:spTree>
    <p:extLst>
      <p:ext uri="{BB962C8B-B14F-4D97-AF65-F5344CB8AC3E}">
        <p14:creationId xmlns:p14="http://schemas.microsoft.com/office/powerpoint/2010/main" val="4248373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Title 1"/>
          <p:cNvSpPr>
            <a:spLocks/>
          </p:cNvSpPr>
          <p:nvPr/>
        </p:nvSpPr>
        <p:spPr bwMode="auto">
          <a:xfrm>
            <a:off x="971600" y="1622562"/>
            <a:ext cx="72009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sl-SI" altLang="sl-SI" b="1">
                <a:solidFill>
                  <a:srgbClr val="999999"/>
                </a:solidFill>
                <a:cs typeface="Arial" panose="020B0604020202020204" pitchFamily="34" charset="0"/>
              </a:rPr>
              <a:t> </a:t>
            </a:r>
            <a:endParaRPr lang="en-US" altLang="sl-SI" b="1">
              <a:solidFill>
                <a:srgbClr val="999999"/>
              </a:solidFill>
              <a:cs typeface="Arial" panose="020B0604020202020204" pitchFamily="34" charset="0"/>
            </a:endParaRPr>
          </a:p>
        </p:txBody>
      </p:sp>
      <p:sp>
        <p:nvSpPr>
          <p:cNvPr id="3" name="Označba mesta vsebine 2"/>
          <p:cNvSpPr>
            <a:spLocks noGrp="1"/>
          </p:cNvSpPr>
          <p:nvPr>
            <p:ph idx="1"/>
          </p:nvPr>
        </p:nvSpPr>
        <p:spPr>
          <a:xfrm>
            <a:off x="467544" y="1642224"/>
            <a:ext cx="7886700" cy="1944216"/>
          </a:xfrm>
        </p:spPr>
        <p:txBody>
          <a:bodyPr/>
          <a:lstStyle/>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r>
              <a:rPr lang="sl-SI" b="1" dirty="0"/>
              <a:t>Predstavitev normativnih novosti pri sofinanciranju opravljanja skupnih nalog občinskih uprav</a:t>
            </a: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r">
              <a:lnSpc>
                <a:spcPct val="107000"/>
              </a:lnSpc>
              <a:spcAft>
                <a:spcPts val="800"/>
              </a:spcAft>
              <a:buNone/>
            </a:pPr>
            <a:r>
              <a:rPr lang="sl-SI" sz="1800" b="1" dirty="0">
                <a:latin typeface="Calibri" panose="020F0502020204030204" pitchFamily="34" charset="0"/>
                <a:ea typeface="Times New Roman" panose="02020603050405020304" pitchFamily="18" charset="0"/>
                <a:cs typeface="Calibri" panose="020F0502020204030204" pitchFamily="34" charset="0"/>
              </a:rPr>
              <a:t>Dr. Roman Lavtar</a:t>
            </a: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lnSpc>
                <a:spcPct val="107000"/>
              </a:lnSpc>
              <a:spcAft>
                <a:spcPts val="800"/>
              </a:spcAft>
              <a:buNone/>
            </a:pPr>
            <a:endParaRPr lang="sl-SI" sz="105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b="1"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sl-SI" sz="105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8664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lika 1" descr="MJU SLS">
            <a:extLst>
              <a:ext uri="{FF2B5EF4-FFF2-40B4-BE49-F238E27FC236}">
                <a16:creationId xmlns:a16="http://schemas.microsoft.com/office/drawing/2014/main" id="{BA3873BF-D13A-4A80-919E-A163FDC6D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5329212" cy="11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a:extLst>
              <a:ext uri="{FF2B5EF4-FFF2-40B4-BE49-F238E27FC236}">
                <a16:creationId xmlns:a16="http://schemas.microsoft.com/office/drawing/2014/main" id="{F28C63FB-18DA-49FB-9B27-796ADBD58919}"/>
              </a:ext>
            </a:extLst>
          </p:cNvPr>
          <p:cNvSpPr/>
          <p:nvPr/>
        </p:nvSpPr>
        <p:spPr>
          <a:xfrm>
            <a:off x="5076056" y="5157192"/>
            <a:ext cx="2463110" cy="369332"/>
          </a:xfrm>
          <a:prstGeom prst="rect">
            <a:avLst/>
          </a:prstGeom>
        </p:spPr>
        <p:txBody>
          <a:bodyPr wrap="none">
            <a:spAutoFit/>
          </a:bodyPr>
          <a:lstStyle/>
          <a:p>
            <a:r>
              <a:rPr lang="en-US" dirty="0">
                <a:hlinkClick r:id="rId3"/>
              </a:rPr>
              <a:t>http://www.mju.gov.si/</a:t>
            </a:r>
            <a:r>
              <a:rPr lang="sl-SI" dirty="0"/>
              <a:t>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afikon 2">
            <a:extLst>
              <a:ext uri="{FF2B5EF4-FFF2-40B4-BE49-F238E27FC236}">
                <a16:creationId xmlns:a16="http://schemas.microsoft.com/office/drawing/2014/main" id="{A527931B-6F13-4B8D-A2F6-5AA65EDE8ADD}"/>
              </a:ext>
            </a:extLst>
          </p:cNvPr>
          <p:cNvGraphicFramePr>
            <a:graphicFrameLocks/>
          </p:cNvGraphicFramePr>
          <p:nvPr/>
        </p:nvGraphicFramePr>
        <p:xfrm>
          <a:off x="273050" y="942975"/>
          <a:ext cx="5286375" cy="2844800"/>
        </p:xfrm>
        <a:graphic>
          <a:graphicData uri="http://schemas.openxmlformats.org/presentationml/2006/ole">
            <mc:AlternateContent xmlns:mc="http://schemas.openxmlformats.org/markup-compatibility/2006">
              <mc:Choice xmlns:v="urn:schemas-microsoft-com:vml" Requires="v">
                <p:oleObj spid="_x0000_s1068" name="Chart" r:id="rId3" imgW="5291787" imgH="2853175" progId="Excel.Chart.8">
                  <p:embed/>
                </p:oleObj>
              </mc:Choice>
              <mc:Fallback>
                <p:oleObj name="Chart" r:id="rId3" imgW="5291787" imgH="2853175" progId="Excel.Chart.8">
                  <p:embed/>
                  <p:pic>
                    <p:nvPicPr>
                      <p:cNvPr id="23554" name="Grafikon 2">
                        <a:extLst>
                          <a:ext uri="{FF2B5EF4-FFF2-40B4-BE49-F238E27FC236}">
                            <a16:creationId xmlns:a16="http://schemas.microsoft.com/office/drawing/2014/main" id="{A527931B-6F13-4B8D-A2F6-5AA65EDE8AD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942975"/>
                        <a:ext cx="5286375"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Grafikon 3">
            <a:extLst>
              <a:ext uri="{FF2B5EF4-FFF2-40B4-BE49-F238E27FC236}">
                <a16:creationId xmlns:a16="http://schemas.microsoft.com/office/drawing/2014/main" id="{C4704E04-FD53-4F2C-91E9-7CC766AA7085}"/>
              </a:ext>
            </a:extLst>
          </p:cNvPr>
          <p:cNvGraphicFramePr>
            <a:graphicFrameLocks/>
          </p:cNvGraphicFramePr>
          <p:nvPr/>
        </p:nvGraphicFramePr>
        <p:xfrm>
          <a:off x="3081338" y="3522663"/>
          <a:ext cx="5176837" cy="2844800"/>
        </p:xfrm>
        <a:graphic>
          <a:graphicData uri="http://schemas.openxmlformats.org/presentationml/2006/ole">
            <mc:AlternateContent xmlns:mc="http://schemas.openxmlformats.org/markup-compatibility/2006">
              <mc:Choice xmlns:v="urn:schemas-microsoft-com:vml" Requires="v">
                <p:oleObj spid="_x0000_s1069" name="Chart" r:id="rId5" imgW="5182049" imgH="2853175" progId="Excel.Chart.8">
                  <p:embed/>
                </p:oleObj>
              </mc:Choice>
              <mc:Fallback>
                <p:oleObj name="Chart" r:id="rId5" imgW="5182049" imgH="2853175" progId="Excel.Chart.8">
                  <p:embed/>
                  <p:pic>
                    <p:nvPicPr>
                      <p:cNvPr id="23555" name="Grafikon 3">
                        <a:extLst>
                          <a:ext uri="{FF2B5EF4-FFF2-40B4-BE49-F238E27FC236}">
                            <a16:creationId xmlns:a16="http://schemas.microsoft.com/office/drawing/2014/main" id="{C4704E04-FD53-4F2C-91E9-7CC766AA708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338" y="3522663"/>
                        <a:ext cx="5176837"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Puščica: desno 4">
            <a:extLst>
              <a:ext uri="{FF2B5EF4-FFF2-40B4-BE49-F238E27FC236}">
                <a16:creationId xmlns:a16="http://schemas.microsoft.com/office/drawing/2014/main" id="{0E21255C-E97E-47D2-9395-54E884A7698C}"/>
              </a:ext>
            </a:extLst>
          </p:cNvPr>
          <p:cNvSpPr/>
          <p:nvPr/>
        </p:nvSpPr>
        <p:spPr>
          <a:xfrm rot="18578017">
            <a:off x="650081" y="3194844"/>
            <a:ext cx="354013" cy="2952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0D8CB72F-8810-44C7-9DC0-9D5EDCF26F74}"/>
              </a:ext>
            </a:extLst>
          </p:cNvPr>
          <p:cNvSpPr>
            <a:spLocks noGrp="1" noChangeArrowheads="1"/>
          </p:cNvSpPr>
          <p:nvPr>
            <p:ph type="title"/>
          </p:nvPr>
        </p:nvSpPr>
        <p:spPr bwMode="auto">
          <a:xfrm>
            <a:off x="539750" y="17938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l-SI" altLang="sl-SI" sz="3200"/>
              <a:t>Novi 26. člen</a:t>
            </a:r>
          </a:p>
        </p:txBody>
      </p:sp>
      <p:graphicFrame>
        <p:nvGraphicFramePr>
          <p:cNvPr id="5" name="Označba mesta vsebine 4">
            <a:extLst>
              <a:ext uri="{FF2B5EF4-FFF2-40B4-BE49-F238E27FC236}">
                <a16:creationId xmlns:a16="http://schemas.microsoft.com/office/drawing/2014/main" id="{8FFD6A1B-D740-4033-9BF1-E28CA951AC26}"/>
              </a:ext>
            </a:extLst>
          </p:cNvPr>
          <p:cNvGraphicFramePr>
            <a:graphicFrameLocks noGrp="1"/>
          </p:cNvGraphicFramePr>
          <p:nvPr>
            <p:ph idx="1"/>
          </p:nvPr>
        </p:nvGraphicFramePr>
        <p:xfrm>
          <a:off x="539750" y="1008063"/>
          <a:ext cx="7704138" cy="5470526"/>
        </p:xfrm>
        <a:graphic>
          <a:graphicData uri="http://schemas.openxmlformats.org/drawingml/2006/table">
            <a:tbl>
              <a:tblPr firstRow="1" firstCol="1" bandRow="1">
                <a:tableStyleId>{5C22544A-7EE6-4342-B048-85BDC9FD1C3A}</a:tableStyleId>
              </a:tblPr>
              <a:tblGrid>
                <a:gridCol w="1511868">
                  <a:extLst>
                    <a:ext uri="{9D8B030D-6E8A-4147-A177-3AD203B41FA5}">
                      <a16:colId xmlns:a16="http://schemas.microsoft.com/office/drawing/2014/main" val="2983798037"/>
                    </a:ext>
                  </a:extLst>
                </a:gridCol>
                <a:gridCol w="3456151">
                  <a:extLst>
                    <a:ext uri="{9D8B030D-6E8A-4147-A177-3AD203B41FA5}">
                      <a16:colId xmlns:a16="http://schemas.microsoft.com/office/drawing/2014/main" val="2635312523"/>
                    </a:ext>
                  </a:extLst>
                </a:gridCol>
                <a:gridCol w="2736119">
                  <a:extLst>
                    <a:ext uri="{9D8B030D-6E8A-4147-A177-3AD203B41FA5}">
                      <a16:colId xmlns:a16="http://schemas.microsoft.com/office/drawing/2014/main" val="3567935747"/>
                    </a:ext>
                  </a:extLst>
                </a:gridCol>
              </a:tblGrid>
              <a:tr h="684847">
                <a:tc>
                  <a:txBody>
                    <a:bodyPr/>
                    <a:lstStyle/>
                    <a:p>
                      <a:pPr algn="ctr">
                        <a:lnSpc>
                          <a:spcPct val="107000"/>
                        </a:lnSpc>
                        <a:spcAft>
                          <a:spcPts val="0"/>
                        </a:spcAft>
                      </a:pPr>
                      <a:endParaRPr lang="sl-SI" sz="1400" dirty="0">
                        <a:effectLst/>
                      </a:endParaRPr>
                    </a:p>
                    <a:p>
                      <a:pPr algn="ctr">
                        <a:lnSpc>
                          <a:spcPct val="107000"/>
                        </a:lnSpc>
                        <a:spcAft>
                          <a:spcPts val="0"/>
                        </a:spcAft>
                      </a:pPr>
                      <a:r>
                        <a:rPr lang="sl-SI" sz="1400" dirty="0">
                          <a:effectLst/>
                        </a:rPr>
                        <a:t>Sprememba </a:t>
                      </a:r>
                    </a:p>
                    <a:p>
                      <a:pPr algn="ctr">
                        <a:lnSpc>
                          <a:spcPct val="107000"/>
                        </a:lnSpc>
                        <a:spcAft>
                          <a:spcPts val="0"/>
                        </a:spcAft>
                      </a:pPr>
                      <a:endParaRPr lang="sl-SI"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solidFill>
                      <a:schemeClr val="accent2"/>
                    </a:solidFill>
                  </a:tcPr>
                </a:tc>
                <a:tc>
                  <a:txBody>
                    <a:bodyPr/>
                    <a:lstStyle/>
                    <a:p>
                      <a:pPr marL="228600" indent="-269875" algn="ctr">
                        <a:spcAft>
                          <a:spcPts val="0"/>
                        </a:spcAft>
                      </a:pPr>
                      <a:endParaRPr lang="sl-SI" sz="1400" dirty="0">
                        <a:effectLst/>
                      </a:endParaRPr>
                    </a:p>
                    <a:p>
                      <a:pPr marL="228600" indent="-269875" algn="ctr">
                        <a:spcAft>
                          <a:spcPts val="0"/>
                        </a:spcAft>
                      </a:pPr>
                      <a:r>
                        <a:rPr lang="sl-SI" sz="1400" dirty="0">
                          <a:effectLst/>
                        </a:rPr>
                        <a:t>Vsebina </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9" marR="63509" marT="0" marB="0">
                    <a:solidFill>
                      <a:schemeClr val="accent2"/>
                    </a:solidFill>
                  </a:tcPr>
                </a:tc>
                <a:tc>
                  <a:txBody>
                    <a:bodyPr/>
                    <a:lstStyle/>
                    <a:p>
                      <a:pPr algn="ctr">
                        <a:lnSpc>
                          <a:spcPct val="107000"/>
                        </a:lnSpc>
                        <a:spcAft>
                          <a:spcPts val="0"/>
                        </a:spcAft>
                      </a:pPr>
                      <a:endParaRPr lang="sl-SI" sz="1400" dirty="0">
                        <a:effectLst/>
                      </a:endParaRPr>
                    </a:p>
                    <a:p>
                      <a:pPr algn="ctr">
                        <a:lnSpc>
                          <a:spcPct val="107000"/>
                        </a:lnSpc>
                        <a:spcAft>
                          <a:spcPts val="0"/>
                        </a:spcAft>
                      </a:pPr>
                      <a:r>
                        <a:rPr lang="sl-SI" sz="1400" dirty="0">
                          <a:effectLst/>
                        </a:rPr>
                        <a:t>Pogoj za sofinanciranje</a:t>
                      </a:r>
                      <a:endParaRPr lang="sl-SI"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solidFill>
                      <a:schemeClr val="accent2"/>
                    </a:solidFill>
                  </a:tcPr>
                </a:tc>
                <a:extLst>
                  <a:ext uri="{0D108BD9-81ED-4DB2-BD59-A6C34878D82A}">
                    <a16:rowId xmlns:a16="http://schemas.microsoft.com/office/drawing/2014/main" val="4126591072"/>
                  </a:ext>
                </a:extLst>
              </a:tr>
              <a:tr h="1174366">
                <a:tc>
                  <a:txBody>
                    <a:bodyPr/>
                    <a:lstStyle/>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r>
                        <a:rPr lang="sl-SI" sz="1200" b="1" dirty="0">
                          <a:solidFill>
                            <a:srgbClr val="FF0000"/>
                          </a:solidFill>
                          <a:effectLst/>
                        </a:rPr>
                        <a:t>Izdatek občine, ki se sofinancira</a:t>
                      </a:r>
                      <a:endParaRPr lang="sl-SI"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solidFill>
                      <a:schemeClr val="accent5">
                        <a:lumMod val="90000"/>
                      </a:schemeClr>
                    </a:solidFill>
                  </a:tcPr>
                </a:tc>
                <a:tc>
                  <a:txBody>
                    <a:bodyPr/>
                    <a:lstStyle/>
                    <a:p>
                      <a:pPr marL="0" lvl="0" indent="0">
                        <a:lnSpc>
                          <a:spcPct val="107000"/>
                        </a:lnSpc>
                        <a:spcAft>
                          <a:spcPts val="0"/>
                        </a:spcAft>
                        <a:buFontTx/>
                        <a:buNone/>
                      </a:pPr>
                      <a:endParaRPr lang="sl-SI" sz="1200" dirty="0">
                        <a:effectLst/>
                      </a:endParaRPr>
                    </a:p>
                    <a:p>
                      <a:pPr marL="0" lvl="0" indent="0">
                        <a:lnSpc>
                          <a:spcPct val="107000"/>
                        </a:lnSpc>
                        <a:spcAft>
                          <a:spcPts val="0"/>
                        </a:spcAft>
                        <a:buFontTx/>
                        <a:buNone/>
                      </a:pPr>
                      <a:r>
                        <a:rPr lang="sl-SI" sz="1200" dirty="0">
                          <a:effectLst/>
                        </a:rPr>
                        <a:t>Plače in drugi prispevki in izdatki delodajalca zaposlenim </a:t>
                      </a:r>
                    </a:p>
                    <a:p>
                      <a:pPr marL="0" lvl="0" indent="0">
                        <a:lnSpc>
                          <a:spcPct val="107000"/>
                        </a:lnSpc>
                        <a:spcAft>
                          <a:spcPts val="0"/>
                        </a:spcAft>
                        <a:buFontTx/>
                        <a:buNone/>
                      </a:pPr>
                      <a:r>
                        <a:rPr lang="sl-SI" sz="1200" dirty="0">
                          <a:effectLst/>
                        </a:rPr>
                        <a:t>Gornji znesek povečan za 20 % (ekvivalent povprečnih materialnih stroškov) </a:t>
                      </a:r>
                    </a:p>
                    <a:p>
                      <a:pPr marL="0" lvl="0" indent="0">
                        <a:lnSpc>
                          <a:spcPct val="107000"/>
                        </a:lnSpc>
                        <a:spcAft>
                          <a:spcPts val="0"/>
                        </a:spcAft>
                        <a:buFontTx/>
                        <a:buNone/>
                      </a:pPr>
                      <a:endParaRPr lang="sl-SI" sz="1200" dirty="0">
                        <a:effectLst/>
                      </a:endParaRPr>
                    </a:p>
                  </a:txBody>
                  <a:tcPr marL="63509" marR="63509" marT="0" marB="0">
                    <a:solidFill>
                      <a:schemeClr val="accent5">
                        <a:lumMod val="90000"/>
                      </a:schemeClr>
                    </a:solidFill>
                  </a:tcPr>
                </a:tc>
                <a:tc>
                  <a:txBody>
                    <a:bodyPr/>
                    <a:lstStyle/>
                    <a:p>
                      <a:pPr>
                        <a:lnSpc>
                          <a:spcPct val="107000"/>
                        </a:lnSpc>
                        <a:spcAft>
                          <a:spcPts val="0"/>
                        </a:spcAft>
                      </a:pPr>
                      <a:endParaRPr lang="sl-SI" sz="1200" dirty="0">
                        <a:effectLst/>
                      </a:endParaRPr>
                    </a:p>
                    <a:p>
                      <a:pPr>
                        <a:lnSpc>
                          <a:spcPct val="107000"/>
                        </a:lnSpc>
                        <a:spcAft>
                          <a:spcPts val="0"/>
                        </a:spcAft>
                      </a:pPr>
                      <a:r>
                        <a:rPr lang="sl-SI" sz="1200" dirty="0">
                          <a:effectLst/>
                        </a:rPr>
                        <a:t>Sistemizirano delovno mesto in zaposlen javni uslužbenec</a:t>
                      </a:r>
                    </a:p>
                  </a:txBody>
                  <a:tcPr marL="63509" marR="63509" marT="0" marB="0">
                    <a:solidFill>
                      <a:schemeClr val="accent5">
                        <a:lumMod val="90000"/>
                      </a:schemeClr>
                    </a:solidFill>
                  </a:tcPr>
                </a:tc>
                <a:extLst>
                  <a:ext uri="{0D108BD9-81ED-4DB2-BD59-A6C34878D82A}">
                    <a16:rowId xmlns:a16="http://schemas.microsoft.com/office/drawing/2014/main" val="2372036138"/>
                  </a:ext>
                </a:extLst>
              </a:tr>
              <a:tr h="2433889">
                <a:tc>
                  <a:txBody>
                    <a:bodyPr/>
                    <a:lstStyle/>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r>
                        <a:rPr lang="sl-SI" sz="1200" b="1" dirty="0">
                          <a:solidFill>
                            <a:srgbClr val="FF0000"/>
                          </a:solidFill>
                          <a:effectLst/>
                        </a:rPr>
                        <a:t>Razširitev nabora nalog SOU</a:t>
                      </a:r>
                      <a:endParaRPr lang="sl-SI"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solidFill>
                      <a:schemeClr val="accent5">
                        <a:lumMod val="90000"/>
                      </a:schemeClr>
                    </a:solidFill>
                  </a:tcPr>
                </a:tc>
                <a:tc>
                  <a:txBody>
                    <a:bodyPr/>
                    <a:lstStyle/>
                    <a:p>
                      <a:pPr marL="342900" lvl="0" indent="-342900" algn="l">
                        <a:spcAft>
                          <a:spcPts val="0"/>
                        </a:spcAft>
                        <a:buFont typeface="+mj-lt"/>
                        <a:buAutoNum type="arabicPeriod"/>
                      </a:pPr>
                      <a:endParaRPr lang="sl-SI" sz="1200" dirty="0">
                        <a:effectLst/>
                      </a:endParaRPr>
                    </a:p>
                    <a:p>
                      <a:pPr marL="342900" lvl="0" indent="-342900" algn="l">
                        <a:spcAft>
                          <a:spcPts val="0"/>
                        </a:spcAft>
                        <a:buFont typeface="+mj-lt"/>
                        <a:buAutoNum type="arabicPeriod"/>
                      </a:pPr>
                      <a:r>
                        <a:rPr lang="sl-SI" sz="1200" dirty="0">
                          <a:effectLst/>
                        </a:rPr>
                        <a:t>občinskega inšpekcijskega nadzorstva;</a:t>
                      </a:r>
                    </a:p>
                    <a:p>
                      <a:pPr marL="342900" lvl="0" indent="-342900" algn="l">
                        <a:spcAft>
                          <a:spcPts val="0"/>
                        </a:spcAft>
                        <a:buFont typeface="+mj-lt"/>
                        <a:buAutoNum type="arabicPeriod"/>
                      </a:pPr>
                      <a:r>
                        <a:rPr lang="sl-SI" sz="1200" dirty="0">
                          <a:effectLst/>
                        </a:rPr>
                        <a:t>občinskega redarstva; </a:t>
                      </a:r>
                    </a:p>
                    <a:p>
                      <a:pPr marL="342900" lvl="0" indent="-342900" algn="l">
                        <a:spcAft>
                          <a:spcPts val="0"/>
                        </a:spcAft>
                        <a:buFont typeface="+mj-lt"/>
                        <a:buAutoNum type="arabicPeriod"/>
                      </a:pPr>
                      <a:r>
                        <a:rPr lang="sl-SI" sz="1200" dirty="0">
                          <a:effectLst/>
                        </a:rPr>
                        <a:t>pravne službe;</a:t>
                      </a:r>
                    </a:p>
                    <a:p>
                      <a:pPr marL="342900" lvl="0" indent="-342900" algn="l">
                        <a:spcAft>
                          <a:spcPts val="0"/>
                        </a:spcAft>
                        <a:buFont typeface="+mj-lt"/>
                        <a:buAutoNum type="arabicPeriod"/>
                      </a:pPr>
                      <a:r>
                        <a:rPr lang="sl-SI" sz="1200" dirty="0">
                          <a:effectLst/>
                        </a:rPr>
                        <a:t>občinskega odvetnika (pravobranilca);</a:t>
                      </a:r>
                    </a:p>
                    <a:p>
                      <a:pPr marL="342900" lvl="0" indent="-342900" algn="l">
                        <a:spcAft>
                          <a:spcPts val="0"/>
                        </a:spcAft>
                        <a:buFont typeface="+mj-lt"/>
                        <a:buAutoNum type="arabicPeriod"/>
                      </a:pPr>
                      <a:r>
                        <a:rPr lang="sl-SI" sz="1200" dirty="0">
                          <a:effectLst/>
                        </a:rPr>
                        <a:t>notranje revizije; </a:t>
                      </a:r>
                    </a:p>
                    <a:p>
                      <a:pPr marL="342900" lvl="0" indent="-342900" algn="l">
                        <a:spcAft>
                          <a:spcPts val="0"/>
                        </a:spcAft>
                        <a:buFont typeface="+mj-lt"/>
                        <a:buAutoNum type="arabicPeriod"/>
                      </a:pPr>
                      <a:r>
                        <a:rPr lang="sl-SI" sz="1200" dirty="0">
                          <a:effectLst/>
                        </a:rPr>
                        <a:t>proračunskega računovodstva;</a:t>
                      </a:r>
                    </a:p>
                    <a:p>
                      <a:pPr marL="342900" lvl="0" indent="-342900" algn="l">
                        <a:spcAft>
                          <a:spcPts val="0"/>
                        </a:spcAft>
                        <a:buFont typeface="+mj-lt"/>
                        <a:buAutoNum type="arabicPeriod"/>
                      </a:pPr>
                      <a:r>
                        <a:rPr lang="sl-SI" sz="1200" dirty="0">
                          <a:effectLst/>
                        </a:rPr>
                        <a:t>varstva okolja;</a:t>
                      </a:r>
                    </a:p>
                    <a:p>
                      <a:pPr marL="342900" lvl="0" indent="-342900" algn="l">
                        <a:spcAft>
                          <a:spcPts val="0"/>
                        </a:spcAft>
                        <a:buFont typeface="+mj-lt"/>
                        <a:buAutoNum type="arabicPeriod"/>
                      </a:pPr>
                      <a:r>
                        <a:rPr lang="sl-SI" sz="1200" dirty="0">
                          <a:effectLst/>
                        </a:rPr>
                        <a:t>urejanja prostora;</a:t>
                      </a:r>
                    </a:p>
                    <a:p>
                      <a:pPr marL="342900" lvl="0" indent="-342900" algn="l">
                        <a:spcAft>
                          <a:spcPts val="0"/>
                        </a:spcAft>
                        <a:buFont typeface="+mj-lt"/>
                        <a:buAutoNum type="arabicPeriod"/>
                      </a:pPr>
                      <a:r>
                        <a:rPr lang="sl-SI" sz="1200" dirty="0">
                          <a:effectLst/>
                        </a:rPr>
                        <a:t>civilne zaščite;</a:t>
                      </a:r>
                    </a:p>
                    <a:p>
                      <a:pPr marL="342900" lvl="0" indent="-342900" algn="l">
                        <a:spcAft>
                          <a:spcPts val="0"/>
                        </a:spcAft>
                        <a:buFont typeface="+mj-lt"/>
                        <a:buAutoNum type="arabicPeriod"/>
                      </a:pPr>
                      <a:r>
                        <a:rPr lang="sl-SI" sz="1200" dirty="0">
                          <a:effectLst/>
                        </a:rPr>
                        <a:t>požarnega varstva;</a:t>
                      </a:r>
                    </a:p>
                    <a:p>
                      <a:pPr marL="342900" lvl="0" indent="-342900" algn="l">
                        <a:spcAft>
                          <a:spcPts val="0"/>
                        </a:spcAft>
                        <a:buFont typeface="+mj-lt"/>
                        <a:buAutoNum type="arabicPeriod"/>
                      </a:pPr>
                      <a:r>
                        <a:rPr lang="sl-SI" sz="1200" dirty="0">
                          <a:effectLst/>
                        </a:rPr>
                        <a:t>urejanja prometa;</a:t>
                      </a:r>
                    </a:p>
                    <a:p>
                      <a:pPr marL="342900" lvl="0" indent="-342900" algn="l">
                        <a:spcAft>
                          <a:spcPts val="0"/>
                        </a:spcAft>
                        <a:buFont typeface="+mj-lt"/>
                        <a:buAutoNum type="arabicPeriod"/>
                      </a:pP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9" marR="63509" marT="0" marB="0">
                    <a:solidFill>
                      <a:schemeClr val="accent5">
                        <a:lumMod val="90000"/>
                      </a:schemeClr>
                    </a:solidFill>
                  </a:tcPr>
                </a:tc>
                <a:tc>
                  <a:txBody>
                    <a:bodyPr/>
                    <a:lstStyle/>
                    <a:p>
                      <a:pPr>
                        <a:lnSpc>
                          <a:spcPct val="107000"/>
                        </a:lnSpc>
                        <a:spcAft>
                          <a:spcPts val="0"/>
                        </a:spcAft>
                      </a:pPr>
                      <a:r>
                        <a:rPr lang="sl-SI" sz="1200" dirty="0">
                          <a:effectLst/>
                        </a:rPr>
                        <a:t> </a:t>
                      </a:r>
                    </a:p>
                    <a:p>
                      <a:pPr marL="228600" indent="-269875" algn="ctr">
                        <a:spcAft>
                          <a:spcPts val="0"/>
                        </a:spcAft>
                      </a:pPr>
                      <a:r>
                        <a:rPr lang="sl-SI" sz="1200" dirty="0">
                          <a:effectLst/>
                        </a:rPr>
                        <a:t> </a:t>
                      </a:r>
                    </a:p>
                    <a:p>
                      <a:pPr marL="228600" indent="-269875" algn="ctr">
                        <a:spcAft>
                          <a:spcPts val="0"/>
                        </a:spcAft>
                      </a:pPr>
                      <a:r>
                        <a:rPr lang="sl-SI" sz="1200" dirty="0">
                          <a:effectLst/>
                        </a:rPr>
                        <a:t>Odlok o ustanovitvi skupne občinske uprave</a:t>
                      </a:r>
                    </a:p>
                    <a:p>
                      <a:pPr marL="228600" indent="-269875" algn="ctr">
                        <a:spcAft>
                          <a:spcPts val="0"/>
                        </a:spcAft>
                      </a:pP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69875" algn="ctr">
                        <a:spcAft>
                          <a:spcPts val="0"/>
                        </a:spcAft>
                      </a:pPr>
                      <a:r>
                        <a:rPr lang="sl-SI"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228600" indent="-269875" algn="ctr">
                        <a:spcAft>
                          <a:spcPts val="0"/>
                        </a:spcAft>
                      </a:pP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69875" algn="ctr">
                        <a:spcAft>
                          <a:spcPts val="0"/>
                        </a:spcAft>
                      </a:pPr>
                      <a:r>
                        <a:rPr lang="sl-SI" sz="1200" dirty="0">
                          <a:effectLst/>
                          <a:latin typeface="Arial" panose="020B0604020202020204" pitchFamily="34" charset="0"/>
                          <a:ea typeface="Times New Roman" panose="02020603050405020304" pitchFamily="18" charset="0"/>
                          <a:cs typeface="Times New Roman" panose="02020603050405020304" pitchFamily="18" charset="0"/>
                        </a:rPr>
                        <a:t>sistemizirano delovno mesto</a:t>
                      </a:r>
                    </a:p>
                  </a:txBody>
                  <a:tcPr marL="63509" marR="63509" marT="0" marB="0">
                    <a:solidFill>
                      <a:schemeClr val="accent5">
                        <a:lumMod val="90000"/>
                      </a:schemeClr>
                    </a:solidFill>
                  </a:tcPr>
                </a:tc>
                <a:extLst>
                  <a:ext uri="{0D108BD9-81ED-4DB2-BD59-A6C34878D82A}">
                    <a16:rowId xmlns:a16="http://schemas.microsoft.com/office/drawing/2014/main" val="3166099010"/>
                  </a:ext>
                </a:extLst>
              </a:tr>
              <a:tr h="461594">
                <a:tc rowSpan="2">
                  <a:txBody>
                    <a:bodyPr/>
                    <a:lstStyle/>
                    <a:p>
                      <a:pPr>
                        <a:lnSpc>
                          <a:spcPct val="107000"/>
                        </a:lnSpc>
                        <a:spcAft>
                          <a:spcPts val="0"/>
                        </a:spcAft>
                      </a:pPr>
                      <a:endParaRPr lang="sl-SI" sz="1200" b="1" dirty="0">
                        <a:solidFill>
                          <a:srgbClr val="FF0000"/>
                        </a:solidFill>
                        <a:effectLst/>
                      </a:endParaRPr>
                    </a:p>
                    <a:p>
                      <a:pPr>
                        <a:lnSpc>
                          <a:spcPct val="107000"/>
                        </a:lnSpc>
                        <a:spcAft>
                          <a:spcPts val="0"/>
                        </a:spcAft>
                      </a:pPr>
                      <a:endParaRPr lang="sl-SI" sz="1200" b="1" dirty="0">
                        <a:solidFill>
                          <a:srgbClr val="FF0000"/>
                        </a:solidFill>
                        <a:effectLst/>
                      </a:endParaRPr>
                    </a:p>
                    <a:p>
                      <a:pPr>
                        <a:lnSpc>
                          <a:spcPct val="107000"/>
                        </a:lnSpc>
                        <a:spcAft>
                          <a:spcPts val="0"/>
                        </a:spcAft>
                      </a:pPr>
                      <a:r>
                        <a:rPr lang="sl-SI" sz="1200" b="1" dirty="0">
                          <a:solidFill>
                            <a:srgbClr val="FF0000"/>
                          </a:solidFill>
                          <a:effectLst/>
                        </a:rPr>
                        <a:t>Bonusi</a:t>
                      </a:r>
                      <a:endParaRPr lang="sl-SI"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solidFill>
                      <a:schemeClr val="accent5">
                        <a:lumMod val="90000"/>
                      </a:schemeClr>
                    </a:solidFill>
                  </a:tcPr>
                </a:tc>
                <a:tc>
                  <a:txBody>
                    <a:bodyPr/>
                    <a:lstStyle/>
                    <a:p>
                      <a:pPr marL="0" indent="0">
                        <a:lnSpc>
                          <a:spcPct val="107000"/>
                        </a:lnSpc>
                        <a:spcAft>
                          <a:spcPts val="0"/>
                        </a:spcAft>
                        <a:buFontTx/>
                        <a:buNone/>
                      </a:pPr>
                      <a:endParaRPr lang="sl-SI" sz="1200" dirty="0">
                        <a:effectLst/>
                      </a:endParaRPr>
                    </a:p>
                    <a:p>
                      <a:pPr marL="0" indent="0">
                        <a:lnSpc>
                          <a:spcPct val="107000"/>
                        </a:lnSpc>
                        <a:spcAft>
                          <a:spcPts val="0"/>
                        </a:spcAft>
                        <a:buFontTx/>
                        <a:buNone/>
                      </a:pPr>
                      <a:r>
                        <a:rPr lang="sl-SI" sz="1200" dirty="0">
                          <a:effectLst/>
                        </a:rPr>
                        <a:t>Število občin</a:t>
                      </a:r>
                    </a:p>
                  </a:txBody>
                  <a:tcPr marL="63509" marR="63509" marT="0" marB="0">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nSpc>
                          <a:spcPct val="107000"/>
                        </a:lnSpc>
                        <a:spcAft>
                          <a:spcPts val="0"/>
                        </a:spcAft>
                      </a:pPr>
                      <a:endParaRPr lang="sl-SI" sz="1200" dirty="0">
                        <a:effectLst/>
                      </a:endParaRPr>
                    </a:p>
                    <a:p>
                      <a:pPr>
                        <a:lnSpc>
                          <a:spcPct val="107000"/>
                        </a:lnSpc>
                        <a:spcAft>
                          <a:spcPts val="0"/>
                        </a:spcAft>
                      </a:pPr>
                      <a:r>
                        <a:rPr lang="sl-SI" sz="1200" dirty="0">
                          <a:effectLst/>
                        </a:rPr>
                        <a:t>3 občine + 1 naloga = 30 % </a:t>
                      </a:r>
                    </a:p>
                  </a:txBody>
                  <a:tcPr marL="63509" marR="63509" marT="0" marB="0">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4034648103"/>
                  </a:ext>
                </a:extLst>
              </a:tr>
              <a:tr h="715830">
                <a:tc vMerge="1">
                  <a:txBody>
                    <a:bodyPr/>
                    <a:lstStyle/>
                    <a:p>
                      <a:endParaRPr lang="sl-SI"/>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sl-SI" sz="1200" dirty="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sl-SI" sz="1200" dirty="0">
                          <a:effectLst/>
                        </a:rPr>
                        <a:t>Število nalog SOU</a:t>
                      </a:r>
                      <a:endParaRPr lang="sl-S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lnT w="12700" cap="flat" cmpd="sng" algn="ctr">
                      <a:solidFill>
                        <a:schemeClr val="tx1"/>
                      </a:solidFill>
                      <a:prstDash val="solid"/>
                      <a:round/>
                      <a:headEnd type="none" w="med" len="med"/>
                      <a:tailEnd type="none" w="med" len="med"/>
                    </a:lnT>
                    <a:solidFill>
                      <a:schemeClr val="accent5">
                        <a:lumMod val="9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sl-SI" sz="1200" dirty="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sl-SI" sz="1200" dirty="0">
                          <a:effectLst/>
                        </a:rPr>
                        <a:t>Vsaka naloga dodatno 5 %, </a:t>
                      </a:r>
                    </a:p>
                    <a:p>
                      <a:pPr marL="0" marR="0" lvl="0" indent="0" algn="l" defTabSz="914400" rtl="0" eaLnBrk="1" fontAlgn="auto" latinLnBrk="0" hangingPunct="1">
                        <a:lnSpc>
                          <a:spcPct val="107000"/>
                        </a:lnSpc>
                        <a:spcBef>
                          <a:spcPts val="0"/>
                        </a:spcBef>
                        <a:spcAft>
                          <a:spcPts val="0"/>
                        </a:spcAft>
                        <a:buClrTx/>
                        <a:buSzTx/>
                        <a:buFontTx/>
                        <a:buNone/>
                        <a:tabLst/>
                        <a:defRPr/>
                      </a:pPr>
                      <a:r>
                        <a:rPr lang="sl-SI" sz="1200" dirty="0">
                          <a:effectLst/>
                        </a:rPr>
                        <a:t>vendar do največ 55 % </a:t>
                      </a:r>
                      <a:endParaRPr lang="sl-S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9" marR="63509" marT="0" marB="0">
                    <a:lnT w="12700" cap="flat" cmpd="sng" algn="ctr">
                      <a:solidFill>
                        <a:schemeClr val="tx1"/>
                      </a:solidFill>
                      <a:prstDash val="solid"/>
                      <a:round/>
                      <a:headEnd type="none" w="med" len="med"/>
                      <a:tailEnd type="none" w="med" len="med"/>
                    </a:lnT>
                    <a:solidFill>
                      <a:schemeClr val="accent5">
                        <a:lumMod val="90000"/>
                      </a:schemeClr>
                    </a:solidFill>
                  </a:tcPr>
                </a:tc>
                <a:extLst>
                  <a:ext uri="{0D108BD9-81ED-4DB2-BD59-A6C34878D82A}">
                    <a16:rowId xmlns:a16="http://schemas.microsoft.com/office/drawing/2014/main" val="755463329"/>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CE0B5164-65FE-42D7-A624-9BECD251BB71}"/>
              </a:ext>
            </a:extLst>
          </p:cNvPr>
          <p:cNvGraphicFramePr>
            <a:graphicFrameLocks noGrp="1"/>
          </p:cNvGraphicFramePr>
          <p:nvPr/>
        </p:nvGraphicFramePr>
        <p:xfrm>
          <a:off x="539750" y="1125538"/>
          <a:ext cx="7886700" cy="5478463"/>
        </p:xfrm>
        <a:graphic>
          <a:graphicData uri="http://schemas.openxmlformats.org/drawingml/2006/table">
            <a:tbl>
              <a:tblPr>
                <a:tableStyleId>{5C22544A-7EE6-4342-B048-85BDC9FD1C3A}</a:tableStyleId>
              </a:tblPr>
              <a:tblGrid>
                <a:gridCol w="2304058">
                  <a:extLst>
                    <a:ext uri="{9D8B030D-6E8A-4147-A177-3AD203B41FA5}">
                      <a16:colId xmlns:a16="http://schemas.microsoft.com/office/drawing/2014/main" val="2768529509"/>
                    </a:ext>
                  </a:extLst>
                </a:gridCol>
                <a:gridCol w="1543359">
                  <a:extLst>
                    <a:ext uri="{9D8B030D-6E8A-4147-A177-3AD203B41FA5}">
                      <a16:colId xmlns:a16="http://schemas.microsoft.com/office/drawing/2014/main" val="3929079706"/>
                    </a:ext>
                  </a:extLst>
                </a:gridCol>
                <a:gridCol w="1337159">
                  <a:extLst>
                    <a:ext uri="{9D8B030D-6E8A-4147-A177-3AD203B41FA5}">
                      <a16:colId xmlns:a16="http://schemas.microsoft.com/office/drawing/2014/main" val="2557329071"/>
                    </a:ext>
                  </a:extLst>
                </a:gridCol>
                <a:gridCol w="1348964">
                  <a:extLst>
                    <a:ext uri="{9D8B030D-6E8A-4147-A177-3AD203B41FA5}">
                      <a16:colId xmlns:a16="http://schemas.microsoft.com/office/drawing/2014/main" val="1437940529"/>
                    </a:ext>
                  </a:extLst>
                </a:gridCol>
                <a:gridCol w="1353160">
                  <a:extLst>
                    <a:ext uri="{9D8B030D-6E8A-4147-A177-3AD203B41FA5}">
                      <a16:colId xmlns:a16="http://schemas.microsoft.com/office/drawing/2014/main" val="1830792773"/>
                    </a:ext>
                  </a:extLst>
                </a:gridCol>
              </a:tblGrid>
              <a:tr h="543595">
                <a:tc>
                  <a:txBody>
                    <a:bodyPr/>
                    <a:lstStyle/>
                    <a:p>
                      <a:pPr algn="ctr" fontAlgn="b"/>
                      <a:r>
                        <a:rPr lang="sl-SI" sz="1800" u="none" strike="noStrike" dirty="0">
                          <a:effectLst/>
                        </a:rPr>
                        <a:t>26. člen ZFO-1C</a:t>
                      </a:r>
                      <a:endParaRPr lang="sl-SI" sz="1800" b="1" i="0" u="none" strike="noStrike" dirty="0">
                        <a:solidFill>
                          <a:srgbClr val="000000"/>
                        </a:solidFill>
                        <a:effectLst/>
                        <a:latin typeface="Calibri" panose="020F0502020204030204" pitchFamily="34" charset="0"/>
                      </a:endParaRPr>
                    </a:p>
                  </a:txBody>
                  <a:tcPr marL="7574" marR="7574" marT="757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sl-SI" sz="1800" u="none" strike="noStrike" dirty="0">
                          <a:effectLst/>
                        </a:rPr>
                        <a:t>2017 </a:t>
                      </a:r>
                      <a:r>
                        <a:rPr lang="sl-SI" sz="1800" u="none" strike="noStrike" dirty="0">
                          <a:solidFill>
                            <a:srgbClr val="FF0000"/>
                          </a:solidFill>
                          <a:effectLst/>
                        </a:rPr>
                        <a:t>**</a:t>
                      </a:r>
                      <a:endParaRPr lang="sl-SI" sz="1800" b="0" i="0" u="none" strike="noStrike" dirty="0">
                        <a:solidFill>
                          <a:srgbClr val="FF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sl-SI" sz="1800" u="none" strike="noStrike" dirty="0">
                          <a:effectLst/>
                        </a:rPr>
                        <a:t>2018</a:t>
                      </a:r>
                      <a:endParaRPr lang="sl-SI" sz="1800" b="1"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sl-SI" sz="1800" u="none" strike="noStrike" dirty="0">
                          <a:effectLst/>
                        </a:rPr>
                        <a:t>2019</a:t>
                      </a:r>
                      <a:endParaRPr lang="sl-SI" sz="1800" b="1"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fontAlgn="b"/>
                      <a:r>
                        <a:rPr lang="sl-SI" sz="1800" u="none" strike="noStrike" dirty="0">
                          <a:effectLst/>
                        </a:rPr>
                        <a:t>2020 </a:t>
                      </a:r>
                      <a:r>
                        <a:rPr lang="sl-SI" sz="1800" u="none" strike="noStrike" dirty="0">
                          <a:solidFill>
                            <a:srgbClr val="FF0000"/>
                          </a:solidFill>
                          <a:effectLst/>
                        </a:rPr>
                        <a:t>***</a:t>
                      </a:r>
                      <a:endParaRPr lang="sl-SI" sz="1800" b="0" i="0" u="none" strike="noStrike" dirty="0">
                        <a:solidFill>
                          <a:srgbClr val="FF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98365718"/>
                  </a:ext>
                </a:extLst>
              </a:tr>
              <a:tr h="741545">
                <a:tc>
                  <a:txBody>
                    <a:bodyPr/>
                    <a:lstStyle/>
                    <a:p>
                      <a:pPr algn="l" fontAlgn="b"/>
                      <a:r>
                        <a:rPr lang="pl-PL" sz="1200" u="none" strike="noStrike" dirty="0">
                          <a:effectLst/>
                        </a:rPr>
                        <a:t>Plače zaposlenih + ta znesek povečan za 20%, povprečni normirani materialni stroški (nms)</a:t>
                      </a:r>
                      <a:endParaRPr lang="pl-PL" sz="1200" b="0" i="0" u="none" strike="noStrike" dirty="0">
                        <a:solidFill>
                          <a:srgbClr val="000000"/>
                        </a:solidFill>
                        <a:effectLst/>
                        <a:latin typeface="Calibri" panose="020F0502020204030204" pitchFamily="34" charset="0"/>
                      </a:endParaRPr>
                    </a:p>
                  </a:txBody>
                  <a:tcPr marL="7574" marR="7574" marT="757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sl-SI" sz="1200" u="none" strike="noStrike" dirty="0">
                          <a:effectLst/>
                        </a:rPr>
                        <a:t>dejanski materialni stroški</a:t>
                      </a:r>
                    </a:p>
                    <a:p>
                      <a:pPr algn="ctr" fontAlgn="b"/>
                      <a:endParaRPr lang="sl-SI" sz="1200" b="0" i="0" u="none" strike="noStrike" dirty="0">
                        <a:solidFill>
                          <a:srgbClr val="0061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sl-SI" sz="1200" u="none" strike="noStrike" dirty="0">
                          <a:effectLst/>
                        </a:rPr>
                        <a:t>20% </a:t>
                      </a:r>
                      <a:r>
                        <a:rPr lang="sl-SI" sz="1200" u="none" strike="noStrike" dirty="0" err="1">
                          <a:effectLst/>
                        </a:rPr>
                        <a:t>nms</a:t>
                      </a:r>
                      <a:endParaRPr lang="sl-SI" sz="1200" u="none" strike="noStrike" dirty="0">
                        <a:effectLst/>
                      </a:endParaRPr>
                    </a:p>
                    <a:p>
                      <a:pPr algn="ctr" fontAlgn="b"/>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sl-SI" sz="1200" u="none" strike="noStrike" dirty="0">
                          <a:effectLst/>
                        </a:rPr>
                        <a:t>20% </a:t>
                      </a:r>
                      <a:r>
                        <a:rPr lang="sl-SI" sz="1200" u="none" strike="noStrike" dirty="0" err="1">
                          <a:effectLst/>
                        </a:rPr>
                        <a:t>nms</a:t>
                      </a:r>
                      <a:r>
                        <a:rPr lang="sl-SI" sz="1200" u="none" strike="noStrike" dirty="0">
                          <a:effectLst/>
                        </a:rPr>
                        <a:t> </a:t>
                      </a:r>
                    </a:p>
                    <a:p>
                      <a:pPr algn="ctr" fontAlgn="b"/>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sl-SI" sz="1200" u="none" strike="noStrike" dirty="0">
                          <a:effectLst/>
                        </a:rPr>
                        <a:t>20% </a:t>
                      </a:r>
                      <a:r>
                        <a:rPr lang="sl-SI" sz="1200" u="none" strike="noStrike" dirty="0" err="1">
                          <a:effectLst/>
                        </a:rPr>
                        <a:t>nms</a:t>
                      </a:r>
                      <a:endParaRPr lang="sl-SI" sz="1200" u="none" strike="noStrike" dirty="0">
                        <a:effectLst/>
                      </a:endParaRPr>
                    </a:p>
                    <a:p>
                      <a:pPr algn="ctr" fontAlgn="b"/>
                      <a:endParaRPr lang="sl-SI" sz="1200" b="0" i="0" u="none" strike="noStrike" dirty="0">
                        <a:solidFill>
                          <a:srgbClr val="9C57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663481510"/>
                  </a:ext>
                </a:extLst>
              </a:tr>
              <a:tr h="475648">
                <a:tc>
                  <a:txBody>
                    <a:bodyPr/>
                    <a:lstStyle/>
                    <a:p>
                      <a:pPr algn="l" fontAlgn="b"/>
                      <a:r>
                        <a:rPr lang="sl-SI" sz="1200" u="none" strike="noStrike" dirty="0">
                          <a:effectLst/>
                        </a:rPr>
                        <a:t>Seznam nalog</a:t>
                      </a:r>
                    </a:p>
                    <a:p>
                      <a:pPr algn="l" fontAlgn="b"/>
                      <a:endParaRPr lang="sl-SI" sz="1200" b="0" i="0" u="none" strike="noStrike" dirty="0">
                        <a:solidFill>
                          <a:srgbClr val="000000"/>
                        </a:solidFill>
                        <a:effectLst/>
                        <a:latin typeface="Calibri" panose="020F0502020204030204" pitchFamily="34" charset="0"/>
                      </a:endParaRPr>
                    </a:p>
                  </a:txBody>
                  <a:tcPr marL="7574" marR="7574" marT="7574" marB="0" anchor="b">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fontAlgn="b"/>
                      <a:r>
                        <a:rPr lang="sl-SI" sz="1200" u="none" strike="noStrike" dirty="0">
                          <a:effectLst/>
                        </a:rPr>
                        <a:t>naloge po starem </a:t>
                      </a:r>
                    </a:p>
                    <a:p>
                      <a:pPr algn="ctr" fontAlgn="b"/>
                      <a:endParaRPr lang="sl-SI" sz="1200" b="0" i="0" u="none" strike="noStrike" dirty="0">
                        <a:solidFill>
                          <a:srgbClr val="0061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fontAlgn="b"/>
                      <a:r>
                        <a:rPr lang="sl-SI" sz="1200" u="none" strike="noStrike" dirty="0">
                          <a:effectLst/>
                        </a:rPr>
                        <a:t>nov nabor nalog </a:t>
                      </a:r>
                      <a:r>
                        <a:rPr lang="sl-SI" sz="1200" u="none" strike="noStrike" dirty="0">
                          <a:solidFill>
                            <a:srgbClr val="FF0000"/>
                          </a:solidFill>
                          <a:effectLst/>
                        </a:rPr>
                        <a:t>*</a:t>
                      </a:r>
                    </a:p>
                    <a:p>
                      <a:pPr algn="ctr" fontAlgn="b"/>
                      <a:endParaRPr lang="sl-SI" sz="1200" b="0" i="0" u="none" strike="noStrike" dirty="0">
                        <a:solidFill>
                          <a:srgbClr val="FF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fontAlgn="b"/>
                      <a:r>
                        <a:rPr lang="sl-SI" sz="1200" u="none" strike="noStrike" dirty="0">
                          <a:effectLst/>
                        </a:rPr>
                        <a:t>nov nabor nalog</a:t>
                      </a:r>
                    </a:p>
                    <a:p>
                      <a:pPr algn="ctr" fontAlgn="b"/>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fontAlgn="b"/>
                      <a:r>
                        <a:rPr lang="sl-SI" sz="1200" u="none" strike="noStrike" dirty="0">
                          <a:effectLst/>
                        </a:rPr>
                        <a:t>nov nabor nalog</a:t>
                      </a:r>
                    </a:p>
                    <a:p>
                      <a:pPr algn="ctr" fontAlgn="b"/>
                      <a:endParaRPr lang="sl-SI" sz="1200" b="0" i="0" u="none" strike="noStrike" dirty="0">
                        <a:solidFill>
                          <a:srgbClr val="9C57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1737558042"/>
                  </a:ext>
                </a:extLst>
              </a:tr>
              <a:tr h="3733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l-SI" sz="1200" u="none" strike="noStrike" dirty="0">
                          <a:effectLst/>
                        </a:rPr>
                        <a:t>3 občine + 1 naloga</a:t>
                      </a:r>
                      <a:endParaRPr lang="sl-SI" sz="1200" b="0" i="0" u="none" strike="noStrike" dirty="0">
                        <a:solidFill>
                          <a:srgbClr val="000000"/>
                        </a:solidFill>
                        <a:effectLst/>
                        <a:latin typeface="Calibri" panose="020F0502020204030204" pitchFamily="34" charset="0"/>
                      </a:endParaRPr>
                    </a:p>
                    <a:p>
                      <a:pPr algn="l" fontAlgn="b"/>
                      <a:endParaRPr lang="sl-SI" sz="1200" b="0" i="0" u="none" strike="noStrike" dirty="0">
                        <a:solidFill>
                          <a:srgbClr val="000000"/>
                        </a:solidFill>
                        <a:effectLst/>
                        <a:latin typeface="Calibri" panose="020F0502020204030204" pitchFamily="34" charset="0"/>
                      </a:endParaRPr>
                    </a:p>
                  </a:txBody>
                  <a:tcPr marL="7574" marR="7574" marT="7574"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50%</a:t>
                      </a:r>
                      <a:endParaRPr lang="sl-SI" sz="1200" b="0" i="0" u="none" strike="noStrike" dirty="0">
                        <a:solidFill>
                          <a:srgbClr val="0061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50%</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50%</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30%</a:t>
                      </a:r>
                      <a:endParaRPr lang="sl-SI" sz="1200" b="0" i="0" u="none" strike="noStrike" dirty="0">
                        <a:solidFill>
                          <a:srgbClr val="9C57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817586463"/>
                  </a:ext>
                </a:extLst>
              </a:tr>
              <a:tr h="216345">
                <a:tc>
                  <a:txBody>
                    <a:bodyPr/>
                    <a:lstStyle/>
                    <a:p>
                      <a:pPr algn="l" fontAlgn="b"/>
                      <a:r>
                        <a:rPr lang="sl-SI" sz="1200" u="none" strike="noStrike" dirty="0">
                          <a:effectLst/>
                        </a:rPr>
                        <a:t>Bonus za vsako dodatno nalogo</a:t>
                      </a:r>
                      <a:endParaRPr lang="sl-SI" sz="1200" b="0" i="0" u="none" strike="noStrike" dirty="0">
                        <a:solidFill>
                          <a:srgbClr val="000000"/>
                        </a:solidFill>
                        <a:effectLst/>
                        <a:latin typeface="Calibri" panose="020F0502020204030204" pitchFamily="34" charset="0"/>
                      </a:endParaRPr>
                    </a:p>
                  </a:txBody>
                  <a:tcPr marL="7574" marR="7574" marT="7574"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 </a:t>
                      </a:r>
                      <a:endParaRPr lang="sl-SI" sz="1200" b="0" i="0" u="none" strike="noStrike" dirty="0">
                        <a:solidFill>
                          <a:srgbClr val="0061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l" fontAlgn="b"/>
                      <a:r>
                        <a:rPr lang="sl-SI" sz="1200" u="none" strike="noStrike" dirty="0">
                          <a:effectLst/>
                        </a:rPr>
                        <a:t> </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l" fontAlgn="b"/>
                      <a:r>
                        <a:rPr lang="sl-SI" sz="1200" u="none" strike="noStrike" dirty="0">
                          <a:effectLst/>
                        </a:rPr>
                        <a:t> </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+ 5 % </a:t>
                      </a:r>
                      <a:endParaRPr lang="sl-SI" sz="1200" b="0" i="0" u="none" strike="noStrike" dirty="0">
                        <a:solidFill>
                          <a:srgbClr val="9C57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4120501294"/>
                  </a:ext>
                </a:extLst>
              </a:tr>
              <a:tr h="227161">
                <a:tc>
                  <a:txBody>
                    <a:bodyPr/>
                    <a:lstStyle/>
                    <a:p>
                      <a:pPr algn="l" fontAlgn="b"/>
                      <a:r>
                        <a:rPr lang="sl-SI" sz="1200" b="0" i="0" u="none" strike="noStrike" dirty="0">
                          <a:solidFill>
                            <a:srgbClr val="000000"/>
                          </a:solidFill>
                          <a:effectLst/>
                          <a:latin typeface="Calibri" panose="020F0502020204030204" pitchFamily="34" charset="0"/>
                        </a:rPr>
                        <a:t>Max bonusi </a:t>
                      </a:r>
                    </a:p>
                  </a:txBody>
                  <a:tcPr marL="7574" marR="7574" marT="7574"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sl-SI" sz="1200" u="none" strike="noStrike" dirty="0">
                          <a:effectLst/>
                        </a:rPr>
                        <a:t> </a:t>
                      </a:r>
                      <a:endParaRPr lang="sl-SI" sz="1200" b="0" i="0" u="none" strike="noStrike" dirty="0">
                        <a:solidFill>
                          <a:srgbClr val="0061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sl-SI" sz="1200" u="none" strike="noStrike" dirty="0">
                          <a:effectLst/>
                        </a:rPr>
                        <a:t> </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sl-SI" sz="1200" u="none" strike="noStrike" dirty="0">
                          <a:effectLst/>
                        </a:rPr>
                        <a:t> </a:t>
                      </a:r>
                      <a:endParaRPr lang="sl-SI" sz="1200" b="0" i="0" u="none" strike="noStrike" dirty="0">
                        <a:solidFill>
                          <a:srgbClr val="0000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sl-SI" sz="1200" u="none" strike="noStrike" dirty="0">
                          <a:effectLst/>
                        </a:rPr>
                        <a:t>55 %</a:t>
                      </a:r>
                      <a:endParaRPr lang="sl-SI" sz="1200" b="0" i="0" u="none" strike="noStrike" dirty="0">
                        <a:solidFill>
                          <a:srgbClr val="9C5700"/>
                        </a:solidFill>
                        <a:effectLst/>
                        <a:latin typeface="Calibri" panose="020F0502020204030204" pitchFamily="34" charset="0"/>
                      </a:endParaRPr>
                    </a:p>
                  </a:txBody>
                  <a:tcPr marL="7574" marR="7574" marT="75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5134230"/>
                  </a:ext>
                </a:extLst>
              </a:tr>
              <a:tr h="216345">
                <a:tc>
                  <a:txBody>
                    <a:bodyPr/>
                    <a:lstStyle/>
                    <a:p>
                      <a:pPr algn="l" fontAlgn="b"/>
                      <a:endParaRPr lang="sl-SI" sz="900" b="0" i="0" u="none" strike="noStrike">
                        <a:solidFill>
                          <a:srgbClr val="0000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lnT w="12700" cap="flat" cmpd="sng" algn="ctr">
                      <a:solidFill>
                        <a:schemeClr val="tx1"/>
                      </a:solidFill>
                      <a:prstDash val="solid"/>
                      <a:round/>
                      <a:headEnd type="none" w="med" len="med"/>
                      <a:tailEnd type="none" w="med" len="med"/>
                    </a:lnT>
                    <a:no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lnT w="12700" cap="flat" cmpd="sng" algn="ctr">
                      <a:solidFill>
                        <a:schemeClr val="tx1"/>
                      </a:solidFill>
                      <a:prstDash val="solid"/>
                      <a:round/>
                      <a:headEnd type="none" w="med" len="med"/>
                      <a:tailEnd type="none" w="med" len="med"/>
                    </a:lnT>
                    <a:solidFill>
                      <a:schemeClr val="accent1"/>
                    </a:solid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lnT w="12700" cap="flat" cmpd="sng" algn="ctr">
                      <a:solidFill>
                        <a:schemeClr val="tx1"/>
                      </a:solidFill>
                      <a:prstDash val="solid"/>
                      <a:round/>
                      <a:headEnd type="none" w="med" len="med"/>
                      <a:tailEnd type="none" w="med" len="med"/>
                    </a:lnT>
                    <a:solidFill>
                      <a:schemeClr val="accent1"/>
                    </a:solidFill>
                  </a:tcPr>
                </a:tc>
                <a:tc>
                  <a:txBody>
                    <a:bodyPr/>
                    <a:lstStyle/>
                    <a:p>
                      <a:pPr algn="l" fontAlgn="b"/>
                      <a:endParaRPr lang="sl-SI" sz="900" b="0" i="0" u="none" strike="noStrike">
                        <a:solidFill>
                          <a:srgbClr val="000000"/>
                        </a:solidFill>
                        <a:effectLst/>
                        <a:latin typeface="Calibri" panose="020F0502020204030204" pitchFamily="34" charset="0"/>
                      </a:endParaRPr>
                    </a:p>
                  </a:txBody>
                  <a:tcPr marL="7574" marR="7574" marT="7574" marB="0" anchor="b">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70305072"/>
                  </a:ext>
                </a:extLst>
              </a:tr>
              <a:tr h="1969840">
                <a:tc>
                  <a:txBody>
                    <a:bodyPr/>
                    <a:lstStyle/>
                    <a:p>
                      <a:pPr algn="l" fontAlgn="b"/>
                      <a:r>
                        <a:rPr lang="sl-SI" sz="1800" b="1" u="none" strike="noStrike" dirty="0">
                          <a:solidFill>
                            <a:srgbClr val="FF0000"/>
                          </a:solidFill>
                          <a:effectLst/>
                        </a:rPr>
                        <a:t>* </a:t>
                      </a:r>
                      <a:r>
                        <a:rPr lang="sl-SI" sz="900" u="none" strike="noStrike" dirty="0">
                          <a:effectLst/>
                        </a:rPr>
                        <a:t>strošek občine se priznava od dneva zaposlitve javnega uslužbenca, ki opravlja nalogo. Če je SOU opravljala to nalogo že pred 1.1.2018 in jo MJU še ni sofinanciralo, je v 2019 sofinancira za celotno leto 2018. Če je bil odlok dopolnjen šele v 2018, se sofinancira plača zaposlenega od trenutka zaposlitve dalje. </a:t>
                      </a:r>
                      <a:endParaRPr lang="sl-SI" sz="900" b="0" i="0" u="none" strike="noStrike" dirty="0">
                        <a:solidFill>
                          <a:srgbClr val="0000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no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solidFill>
                      <a:schemeClr val="accent1"/>
                    </a:solid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solidFill>
                      <a:schemeClr val="accent1"/>
                    </a:solid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solidFill>
                      <a:schemeClr val="accent1"/>
                    </a:solidFill>
                  </a:tcPr>
                </a:tc>
                <a:extLst>
                  <a:ext uri="{0D108BD9-81ED-4DB2-BD59-A6C34878D82A}">
                    <a16:rowId xmlns:a16="http://schemas.microsoft.com/office/drawing/2014/main" val="2551360206"/>
                  </a:ext>
                </a:extLst>
              </a:tr>
              <a:tr h="281922">
                <a:tc>
                  <a:txBody>
                    <a:bodyPr/>
                    <a:lstStyle/>
                    <a:p>
                      <a:pPr algn="l" fontAlgn="b"/>
                      <a:r>
                        <a:rPr lang="sl-SI" sz="1800" b="1" u="none" strike="noStrike" dirty="0">
                          <a:solidFill>
                            <a:srgbClr val="FF0000"/>
                          </a:solidFill>
                          <a:effectLst/>
                        </a:rPr>
                        <a:t>**</a:t>
                      </a:r>
                      <a:r>
                        <a:rPr lang="sl-SI" sz="1800" u="none" strike="noStrike" dirty="0">
                          <a:effectLst/>
                        </a:rPr>
                        <a:t> </a:t>
                      </a:r>
                      <a:r>
                        <a:rPr lang="sl-SI" sz="900" u="none" strike="noStrike" dirty="0">
                          <a:effectLst/>
                        </a:rPr>
                        <a:t>stara ureditev</a:t>
                      </a:r>
                      <a:endParaRPr lang="sl-SI" sz="900" b="0" i="0" u="none" strike="noStrike" dirty="0">
                        <a:solidFill>
                          <a:srgbClr val="0061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noFill/>
                  </a:tcPr>
                </a:tc>
                <a:tc>
                  <a:txBody>
                    <a:bodyPr/>
                    <a:lstStyle/>
                    <a:p>
                      <a:pPr algn="l" fontAlgn="b"/>
                      <a:endParaRPr lang="sl-SI" sz="900" b="0" i="0" u="none" strike="noStrike">
                        <a:solidFill>
                          <a:srgbClr val="0000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noFill/>
                  </a:tcPr>
                </a:tc>
                <a:tc>
                  <a:txBody>
                    <a:bodyPr/>
                    <a:lstStyle/>
                    <a:p>
                      <a:pPr algn="l" fontAlgn="b"/>
                      <a:endParaRPr lang="sl-SI" sz="900" b="0" i="0" u="none" strike="noStrike">
                        <a:solidFill>
                          <a:srgbClr val="000000"/>
                        </a:solidFill>
                        <a:effectLst/>
                        <a:latin typeface="Calibri" panose="020F0502020204030204" pitchFamily="34" charset="0"/>
                      </a:endParaRPr>
                    </a:p>
                  </a:txBody>
                  <a:tcPr marL="7574" marR="7574" marT="7574" marB="0" anchor="b"/>
                </a:tc>
                <a:extLst>
                  <a:ext uri="{0D108BD9-81ED-4DB2-BD59-A6C34878D82A}">
                    <a16:rowId xmlns:a16="http://schemas.microsoft.com/office/drawing/2014/main" val="2750525173"/>
                  </a:ext>
                </a:extLst>
              </a:tr>
              <a:tr h="432690">
                <a:tc>
                  <a:txBody>
                    <a:bodyPr/>
                    <a:lstStyle/>
                    <a:p>
                      <a:pPr algn="l" fontAlgn="b"/>
                      <a:r>
                        <a:rPr lang="sl-SI" sz="1800" b="1" u="none" strike="noStrike" dirty="0">
                          <a:solidFill>
                            <a:srgbClr val="FF0000"/>
                          </a:solidFill>
                          <a:effectLst/>
                        </a:rPr>
                        <a:t>***</a:t>
                      </a:r>
                      <a:r>
                        <a:rPr lang="sl-SI" sz="1800" u="none" strike="noStrike" dirty="0">
                          <a:effectLst/>
                        </a:rPr>
                        <a:t> </a:t>
                      </a:r>
                      <a:r>
                        <a:rPr lang="sl-SI" sz="900" u="none" strike="noStrike" dirty="0">
                          <a:effectLst/>
                        </a:rPr>
                        <a:t>polna uveljavitev 26. člena, ugotavlja se v letu 2021  </a:t>
                      </a:r>
                      <a:endParaRPr lang="sl-SI" sz="900" b="0" i="0" u="none" strike="noStrike" dirty="0">
                        <a:solidFill>
                          <a:srgbClr val="9C57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no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noFill/>
                  </a:tcPr>
                </a:tc>
                <a:tc>
                  <a:txBody>
                    <a:bodyPr/>
                    <a:lstStyle/>
                    <a:p>
                      <a:pPr algn="l" fontAlgn="b"/>
                      <a:endParaRPr lang="sl-SI" sz="900" b="0" i="0" u="none" strike="noStrike" dirty="0">
                        <a:solidFill>
                          <a:srgbClr val="000000"/>
                        </a:solidFill>
                        <a:effectLst/>
                        <a:latin typeface="Calibri" panose="020F0502020204030204" pitchFamily="34" charset="0"/>
                      </a:endParaRPr>
                    </a:p>
                  </a:txBody>
                  <a:tcPr marL="7574" marR="7574" marT="7574" marB="0" anchor="b"/>
                </a:tc>
                <a:extLst>
                  <a:ext uri="{0D108BD9-81ED-4DB2-BD59-A6C34878D82A}">
                    <a16:rowId xmlns:a16="http://schemas.microsoft.com/office/drawing/2014/main" val="4134047572"/>
                  </a:ext>
                </a:extLst>
              </a:tr>
            </a:tbl>
          </a:graphicData>
        </a:graphic>
      </p:graphicFrame>
      <p:sp>
        <p:nvSpPr>
          <p:cNvPr id="4" name="Puščica: desno 3">
            <a:extLst>
              <a:ext uri="{FF2B5EF4-FFF2-40B4-BE49-F238E27FC236}">
                <a16:creationId xmlns:a16="http://schemas.microsoft.com/office/drawing/2014/main" id="{DF9C3567-7D79-416F-8773-F32892BEFD7A}"/>
              </a:ext>
            </a:extLst>
          </p:cNvPr>
          <p:cNvSpPr/>
          <p:nvPr/>
        </p:nvSpPr>
        <p:spPr>
          <a:xfrm>
            <a:off x="4425950" y="4724400"/>
            <a:ext cx="2592388" cy="865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l-SI" sz="1400" b="1" dirty="0">
                <a:solidFill>
                  <a:schemeClr val="tx1"/>
                </a:solidFill>
              </a:rPr>
              <a:t>31.12.2019 konec prehodnega obdobja</a:t>
            </a:r>
          </a:p>
        </p:txBody>
      </p:sp>
      <p:sp>
        <p:nvSpPr>
          <p:cNvPr id="6" name="Puščica: levo-desno 5">
            <a:extLst>
              <a:ext uri="{FF2B5EF4-FFF2-40B4-BE49-F238E27FC236}">
                <a16:creationId xmlns:a16="http://schemas.microsoft.com/office/drawing/2014/main" id="{931ADADC-7625-41E7-8DB8-47574187B2F0}"/>
              </a:ext>
            </a:extLst>
          </p:cNvPr>
          <p:cNvSpPr/>
          <p:nvPr/>
        </p:nvSpPr>
        <p:spPr>
          <a:xfrm>
            <a:off x="4402138" y="3998913"/>
            <a:ext cx="4491037" cy="576262"/>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1400" b="1" dirty="0">
                <a:solidFill>
                  <a:schemeClr val="tx1"/>
                </a:solidFill>
              </a:rPr>
              <a:t>1.1.2018 začetek veljavnosti ZFO-1C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4A925C-51B9-466D-9EBB-95D480C64616}"/>
              </a:ext>
            </a:extLst>
          </p:cNvPr>
          <p:cNvSpPr>
            <a:spLocks noGrp="1"/>
          </p:cNvSpPr>
          <p:nvPr>
            <p:ph type="title"/>
          </p:nvPr>
        </p:nvSpPr>
        <p:spPr>
          <a:xfrm>
            <a:off x="539552" y="1434641"/>
            <a:ext cx="7886700" cy="781968"/>
          </a:xfrm>
        </p:spPr>
        <p:txBody>
          <a:bodyPr/>
          <a:lstStyle/>
          <a:p>
            <a:r>
              <a:rPr lang="sl-SI" sz="2400" b="1" dirty="0">
                <a:solidFill>
                  <a:srgbClr val="0070C0"/>
                </a:solidFill>
              </a:rPr>
              <a:t>Zahtevki za leto 2019 v marcu 2020:</a:t>
            </a:r>
          </a:p>
        </p:txBody>
      </p:sp>
      <p:sp>
        <p:nvSpPr>
          <p:cNvPr id="3" name="Označba mesta vsebine 2">
            <a:extLst>
              <a:ext uri="{FF2B5EF4-FFF2-40B4-BE49-F238E27FC236}">
                <a16:creationId xmlns:a16="http://schemas.microsoft.com/office/drawing/2014/main" id="{0F43464D-FA6D-476F-AF61-544C99530DB6}"/>
              </a:ext>
            </a:extLst>
          </p:cNvPr>
          <p:cNvSpPr>
            <a:spLocks noGrp="1"/>
          </p:cNvSpPr>
          <p:nvPr>
            <p:ph idx="1"/>
          </p:nvPr>
        </p:nvSpPr>
        <p:spPr>
          <a:xfrm>
            <a:off x="628650" y="2216609"/>
            <a:ext cx="7886700" cy="3960354"/>
          </a:xfrm>
        </p:spPr>
        <p:txBody>
          <a:bodyPr/>
          <a:lstStyle/>
          <a:p>
            <a:pPr marL="0" indent="0" algn="just">
              <a:buNone/>
            </a:pPr>
            <a:endParaRPr lang="sl-SI" sz="2000" b="1" dirty="0">
              <a:solidFill>
                <a:srgbClr val="002060"/>
              </a:solidFill>
            </a:endParaRPr>
          </a:p>
          <a:p>
            <a:pPr marL="0" indent="0" algn="just">
              <a:buNone/>
            </a:pPr>
            <a:endParaRPr lang="sl-SI" sz="2000" b="1" dirty="0">
              <a:solidFill>
                <a:srgbClr val="002060"/>
              </a:solidFill>
            </a:endParaRPr>
          </a:p>
          <a:p>
            <a:pPr marL="0" indent="0" algn="just">
              <a:buNone/>
            </a:pPr>
            <a:r>
              <a:rPr lang="sl-SI" sz="2000" b="1" dirty="0">
                <a:solidFill>
                  <a:srgbClr val="002060"/>
                </a:solidFill>
              </a:rPr>
              <a:t>Do 31. decembra 2019 so občine upravičene do sofinanciranja nalog v višini 50% sredstev za plače in druge izdatke ter prispevke delodajalca zaposlenim v skupnih občinskih upravah, povečane za 20%.</a:t>
            </a:r>
          </a:p>
        </p:txBody>
      </p:sp>
    </p:spTree>
    <p:extLst>
      <p:ext uri="{BB962C8B-B14F-4D97-AF65-F5344CB8AC3E}">
        <p14:creationId xmlns:p14="http://schemas.microsoft.com/office/powerpoint/2010/main" val="937119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7BE6B9-5BCB-4DBE-B800-1E4823D696DE}"/>
              </a:ext>
            </a:extLst>
          </p:cNvPr>
          <p:cNvSpPr>
            <a:spLocks noGrp="1"/>
          </p:cNvSpPr>
          <p:nvPr>
            <p:ph type="title"/>
          </p:nvPr>
        </p:nvSpPr>
        <p:spPr>
          <a:xfrm>
            <a:off x="604215" y="1484784"/>
            <a:ext cx="7886700" cy="1186037"/>
          </a:xfrm>
        </p:spPr>
        <p:txBody>
          <a:bodyPr/>
          <a:lstStyle/>
          <a:p>
            <a:pPr algn="just"/>
            <a:r>
              <a:rPr lang="sl-SI" sz="2400" b="1" dirty="0">
                <a:solidFill>
                  <a:srgbClr val="0070C0"/>
                </a:solidFill>
              </a:rPr>
              <a:t>Pravilnik o izvajanju sofinanciranja skupnega opravljanja posameznih nalog občinske uprave (Uradni list RS, št. 36/18) z dne 30. 5. 2018</a:t>
            </a:r>
          </a:p>
        </p:txBody>
      </p:sp>
      <p:sp>
        <p:nvSpPr>
          <p:cNvPr id="3" name="Označba mesta vsebine 2">
            <a:extLst>
              <a:ext uri="{FF2B5EF4-FFF2-40B4-BE49-F238E27FC236}">
                <a16:creationId xmlns:a16="http://schemas.microsoft.com/office/drawing/2014/main" id="{DD849D95-7405-4804-841A-8D21A329BDC2}"/>
              </a:ext>
            </a:extLst>
          </p:cNvPr>
          <p:cNvSpPr>
            <a:spLocks noGrp="1"/>
          </p:cNvSpPr>
          <p:nvPr>
            <p:ph idx="1"/>
          </p:nvPr>
        </p:nvSpPr>
        <p:spPr>
          <a:xfrm>
            <a:off x="628650" y="3284984"/>
            <a:ext cx="7886700" cy="2891978"/>
          </a:xfrm>
        </p:spPr>
        <p:txBody>
          <a:bodyPr/>
          <a:lstStyle/>
          <a:p>
            <a:pPr>
              <a:buFont typeface="Arial" panose="020B0604020202020204" pitchFamily="34" charset="0"/>
              <a:buChar char="•"/>
            </a:pPr>
            <a:r>
              <a:rPr lang="sl-SI" dirty="0">
                <a:solidFill>
                  <a:srgbClr val="002060"/>
                </a:solidFill>
              </a:rPr>
              <a:t>spremenjene nekatere vsebine v zvezi s prilogami k ZAHTEVKU,</a:t>
            </a:r>
          </a:p>
          <a:p>
            <a:pPr>
              <a:buFont typeface="Arial" panose="020B0604020202020204" pitchFamily="34" charset="0"/>
              <a:buChar char="•"/>
            </a:pPr>
            <a:r>
              <a:rPr lang="sl-SI" dirty="0">
                <a:solidFill>
                  <a:srgbClr val="002060"/>
                </a:solidFill>
              </a:rPr>
              <a:t>nova Priloga 1 in Priloga 2.</a:t>
            </a:r>
          </a:p>
          <a:p>
            <a:pPr marL="0" indent="0">
              <a:buNone/>
            </a:pPr>
            <a:endParaRPr lang="sl-SI" dirty="0">
              <a:solidFill>
                <a:srgbClr val="002060"/>
              </a:solidFill>
            </a:endParaRPr>
          </a:p>
          <a:p>
            <a:pPr marL="0" indent="0">
              <a:buNone/>
            </a:pPr>
            <a:endParaRPr lang="sl-SI" dirty="0"/>
          </a:p>
        </p:txBody>
      </p:sp>
    </p:spTree>
    <p:extLst>
      <p:ext uri="{BB962C8B-B14F-4D97-AF65-F5344CB8AC3E}">
        <p14:creationId xmlns:p14="http://schemas.microsoft.com/office/powerpoint/2010/main" val="272584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B3B53692-688E-4394-B59F-B5B69C4C1422}"/>
              </a:ext>
            </a:extLst>
          </p:cNvPr>
          <p:cNvSpPr>
            <a:spLocks noGrp="1" noChangeArrowheads="1"/>
          </p:cNvSpPr>
          <p:nvPr>
            <p:ph type="title"/>
          </p:nvPr>
        </p:nvSpPr>
        <p:spPr bwMode="auto">
          <a:xfrm>
            <a:off x="323850" y="2349500"/>
            <a:ext cx="8229600"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l-SI" altLang="sl-SI" sz="3200" dirty="0"/>
              <a:t>Priporočila pri pripravi občinskih odlokov v prehodnem obdobju </a:t>
            </a:r>
            <a:br>
              <a:rPr lang="sl-SI" altLang="sl-SI" sz="3200" dirty="0"/>
            </a:br>
            <a:br>
              <a:rPr lang="sl-SI" altLang="sl-SI" sz="3200" dirty="0"/>
            </a:br>
            <a:endParaRPr lang="sl-SI" altLang="sl-SI"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JU_ppt_Ang">
  <a:themeElements>
    <a:clrScheme name="MJU_ppt_A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JU_ppt_Ang">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JU_ppt_A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JU_ppt_A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JU_ppt_A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JU_ppt_A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JU_ppt_A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JU_ppt_A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JU_ppt_A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JU_ppt_A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JU_ppt_A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JU_ppt_A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JU_ppt_A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JU_ppt_A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JU_ppt_Slo.pot [Združljivostni način]" id="{DA1FC6A8-8B3A-453A-A4EA-8899E82DF441}" vid="{89F339F3-4EB5-407E-A88E-A31F8A7AE2DB}"/>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MJU-PPT</Template>
  <TotalTime>1421</TotalTime>
  <Words>1123</Words>
  <Application>Microsoft Office PowerPoint</Application>
  <PresentationFormat>Diaprojekcija na zaslonu (4:3)</PresentationFormat>
  <Paragraphs>297</Paragraphs>
  <Slides>30</Slides>
  <Notes>0</Notes>
  <HiddenSlides>0</HiddenSlides>
  <MMClips>0</MMClips>
  <ScaleCrop>false</ScaleCrop>
  <HeadingPairs>
    <vt:vector size="8" baseType="variant">
      <vt:variant>
        <vt:lpstr>Uporabljene pisave</vt:lpstr>
      </vt:variant>
      <vt:variant>
        <vt:i4>4</vt:i4>
      </vt:variant>
      <vt:variant>
        <vt:lpstr>Tema</vt:lpstr>
      </vt:variant>
      <vt:variant>
        <vt:i4>1</vt:i4>
      </vt:variant>
      <vt:variant>
        <vt:lpstr>Vdelani OLE strežniki</vt:lpstr>
      </vt:variant>
      <vt:variant>
        <vt:i4>1</vt:i4>
      </vt:variant>
      <vt:variant>
        <vt:lpstr>Naslovi diapozitivov</vt:lpstr>
      </vt:variant>
      <vt:variant>
        <vt:i4>30</vt:i4>
      </vt:variant>
    </vt:vector>
  </HeadingPairs>
  <TitlesOfParts>
    <vt:vector size="36" baseType="lpstr">
      <vt:lpstr>Arial</vt:lpstr>
      <vt:lpstr>Calibri</vt:lpstr>
      <vt:lpstr>Republika</vt:lpstr>
      <vt:lpstr>Times New Roman</vt:lpstr>
      <vt:lpstr>MJU_ppt_Ang</vt:lpstr>
      <vt:lpstr>Chart</vt:lpstr>
      <vt:lpstr>PowerPointova predstavitev</vt:lpstr>
      <vt:lpstr>Program posveta </vt:lpstr>
      <vt:lpstr>PowerPointova predstavitev</vt:lpstr>
      <vt:lpstr>PowerPointova predstavitev</vt:lpstr>
      <vt:lpstr>Novi 26. člen</vt:lpstr>
      <vt:lpstr>PowerPointova predstavitev</vt:lpstr>
      <vt:lpstr>Zahtevki za leto 2019 v marcu 2020:</vt:lpstr>
      <vt:lpstr>Pravilnik o izvajanju sofinanciranja skupnega opravljanja posameznih nalog občinske uprave (Uradni list RS, št. 36/18) z dne 30. 5. 2018</vt:lpstr>
      <vt:lpstr>Priporočila pri pripravi občinskih odlokov v prehodnem obdobju   </vt:lpstr>
      <vt:lpstr>PowerPointova predstavitev</vt:lpstr>
      <vt:lpstr>3 NAČELA !</vt:lpstr>
      <vt:lpstr>PowerPointova predstavitev</vt:lpstr>
      <vt:lpstr>Priloga 1</vt:lpstr>
      <vt:lpstr>Priloga 2</vt:lpstr>
      <vt:lpstr>ŠTEVILO SKUPNIH OBČINSKIH UPRAV IN POSAMEZNIH OBČIN VKLJUČENIH V SOU od leta 2005 do leta 2018 </vt:lpstr>
      <vt:lpstr>ŠTEVILO SOU, ŠTEVILO VKLJUČENIH OBČIN IN ŠTEVILO IZDANIH ODLOČB</vt:lpstr>
      <vt:lpstr>VIŠINA IZPLAČANIH SREDSTEV 50 % SOFINANCIRANJA V 000 EUR  </vt:lpstr>
      <vt:lpstr>Tipične napake, ki se pojavljajo pri pregledu zahtevkov: - Zahtevek kot račun</vt:lpstr>
      <vt:lpstr> </vt:lpstr>
      <vt:lpstr>PowerPointova predstavitev</vt:lpstr>
      <vt:lpstr>PRENOS REALIZACIJE PLAČIL IZ PRETEKLIH LET</vt:lpstr>
      <vt:lpstr>IZRAČUN/UPOŠTEVANJE MATERIALNIH STROŠKOV</vt:lpstr>
      <vt:lpstr>PowerPointova predstavitev</vt:lpstr>
      <vt:lpstr>Nova Priloga 1- stran 1 in 2</vt:lpstr>
      <vt:lpstr>Nova Priloga 1- stran 3</vt:lpstr>
      <vt:lpstr>Nova Priloga 2</vt:lpstr>
      <vt:lpstr>PowerPointova predstavitev</vt:lpstr>
      <vt:lpstr>PowerPointova predstavitev</vt:lpstr>
      <vt:lpstr>Pričetek uporabe in nadaljnje aktivnosti</vt:lpstr>
      <vt:lpstr>PowerPointova predstavitev</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Andrej Čokert</dc:creator>
  <cp:lastModifiedBy>Roman Lavtar</cp:lastModifiedBy>
  <cp:revision>127</cp:revision>
  <cp:lastPrinted>2019-01-07T12:51:07Z</cp:lastPrinted>
  <dcterms:created xsi:type="dcterms:W3CDTF">2017-06-02T07:36:56Z</dcterms:created>
  <dcterms:modified xsi:type="dcterms:W3CDTF">2019-10-22T10:13:36Z</dcterms:modified>
</cp:coreProperties>
</file>