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70" r:id="rId3"/>
    <p:sldId id="272" r:id="rId4"/>
    <p:sldId id="271" r:id="rId5"/>
    <p:sldId id="275" r:id="rId6"/>
    <p:sldId id="273" r:id="rId7"/>
    <p:sldId id="276" r:id="rId8"/>
    <p:sldId id="277" r:id="rId9"/>
    <p:sldId id="278" r:id="rId10"/>
  </p:sldIdLst>
  <p:sldSz cx="9144000" cy="6858000" type="screen4x3"/>
  <p:notesSz cx="6797675" cy="9928225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4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jaša Bartolj" userId="d640e6b47c66b029" providerId="LiveId" clId="{A1239FF8-219A-4954-84B8-9E59547D0E7C}"/>
    <pc:docChg chg="undo custSel addSld modSld sldOrd">
      <pc:chgData name="Tjaša Bartolj" userId="d640e6b47c66b029" providerId="LiveId" clId="{A1239FF8-219A-4954-84B8-9E59547D0E7C}" dt="2018-08-24T19:57:32.039" v="1868" actId="120"/>
      <pc:docMkLst>
        <pc:docMk/>
      </pc:docMkLst>
      <pc:sldChg chg="modSp">
        <pc:chgData name="Tjaša Bartolj" userId="d640e6b47c66b029" providerId="LiveId" clId="{A1239FF8-219A-4954-84B8-9E59547D0E7C}" dt="2018-08-24T19:19:51.058" v="479" actId="20577"/>
        <pc:sldMkLst>
          <pc:docMk/>
          <pc:sldMk cId="2758921048" sldId="264"/>
        </pc:sldMkLst>
        <pc:spChg chg="mod">
          <ac:chgData name="Tjaša Bartolj" userId="d640e6b47c66b029" providerId="LiveId" clId="{A1239FF8-219A-4954-84B8-9E59547D0E7C}" dt="2018-08-24T19:19:51.058" v="479" actId="20577"/>
          <ac:spMkLst>
            <pc:docMk/>
            <pc:sldMk cId="2758921048" sldId="264"/>
            <ac:spMk id="3" creationId="{00000000-0000-0000-0000-000000000000}"/>
          </ac:spMkLst>
        </pc:spChg>
      </pc:sldChg>
      <pc:sldChg chg="modSp">
        <pc:chgData name="Tjaša Bartolj" userId="d640e6b47c66b029" providerId="LiveId" clId="{A1239FF8-219A-4954-84B8-9E59547D0E7C}" dt="2018-08-24T19:30:29.504" v="889" actId="207"/>
        <pc:sldMkLst>
          <pc:docMk/>
          <pc:sldMk cId="4134577334" sldId="266"/>
        </pc:sldMkLst>
        <pc:spChg chg="mod">
          <ac:chgData name="Tjaša Bartolj" userId="d640e6b47c66b029" providerId="LiveId" clId="{A1239FF8-219A-4954-84B8-9E59547D0E7C}" dt="2018-08-24T19:30:29.504" v="889" actId="207"/>
          <ac:spMkLst>
            <pc:docMk/>
            <pc:sldMk cId="4134577334" sldId="266"/>
            <ac:spMk id="3" creationId="{00000000-0000-0000-0000-000000000000}"/>
          </ac:spMkLst>
        </pc:spChg>
      </pc:sldChg>
      <pc:sldChg chg="modSp add">
        <pc:chgData name="Tjaša Bartolj" userId="d640e6b47c66b029" providerId="LiveId" clId="{A1239FF8-219A-4954-84B8-9E59547D0E7C}" dt="2018-08-24T19:56:21.103" v="1858" actId="20577"/>
        <pc:sldMkLst>
          <pc:docMk/>
          <pc:sldMk cId="2771417719" sldId="269"/>
        </pc:sldMkLst>
        <pc:spChg chg="mod">
          <ac:chgData name="Tjaša Bartolj" userId="d640e6b47c66b029" providerId="LiveId" clId="{A1239FF8-219A-4954-84B8-9E59547D0E7C}" dt="2018-08-24T19:56:21.103" v="1858" actId="20577"/>
          <ac:spMkLst>
            <pc:docMk/>
            <pc:sldMk cId="2771417719" sldId="269"/>
            <ac:spMk id="3" creationId="{00000000-0000-0000-0000-000000000000}"/>
          </ac:spMkLst>
        </pc:spChg>
      </pc:sldChg>
      <pc:sldChg chg="modSp add">
        <pc:chgData name="Tjaša Bartolj" userId="d640e6b47c66b029" providerId="LiveId" clId="{A1239FF8-219A-4954-84B8-9E59547D0E7C}" dt="2018-08-24T19:28:04.566" v="882" actId="20577"/>
        <pc:sldMkLst>
          <pc:docMk/>
          <pc:sldMk cId="1494062036" sldId="270"/>
        </pc:sldMkLst>
        <pc:spChg chg="mod">
          <ac:chgData name="Tjaša Bartolj" userId="d640e6b47c66b029" providerId="LiveId" clId="{A1239FF8-219A-4954-84B8-9E59547D0E7C}" dt="2018-08-24T19:21:14.769" v="572" actId="20577"/>
          <ac:spMkLst>
            <pc:docMk/>
            <pc:sldMk cId="1494062036" sldId="270"/>
            <ac:spMk id="2" creationId="{00000000-0000-0000-0000-000000000000}"/>
          </ac:spMkLst>
        </pc:spChg>
        <pc:spChg chg="mod">
          <ac:chgData name="Tjaša Bartolj" userId="d640e6b47c66b029" providerId="LiveId" clId="{A1239FF8-219A-4954-84B8-9E59547D0E7C}" dt="2018-08-24T19:28:04.566" v="882" actId="20577"/>
          <ac:spMkLst>
            <pc:docMk/>
            <pc:sldMk cId="1494062036" sldId="270"/>
            <ac:spMk id="3" creationId="{00000000-0000-0000-0000-000000000000}"/>
          </ac:spMkLst>
        </pc:spChg>
      </pc:sldChg>
      <pc:sldChg chg="modSp add ord">
        <pc:chgData name="Tjaša Bartolj" userId="d640e6b47c66b029" providerId="LiveId" clId="{A1239FF8-219A-4954-84B8-9E59547D0E7C}" dt="2018-08-24T19:57:04.807" v="1866" actId="20577"/>
        <pc:sldMkLst>
          <pc:docMk/>
          <pc:sldMk cId="2348288783" sldId="271"/>
        </pc:sldMkLst>
        <pc:spChg chg="mod">
          <ac:chgData name="Tjaša Bartolj" userId="d640e6b47c66b029" providerId="LiveId" clId="{A1239FF8-219A-4954-84B8-9E59547D0E7C}" dt="2018-08-24T19:57:04.807" v="1866" actId="20577"/>
          <ac:spMkLst>
            <pc:docMk/>
            <pc:sldMk cId="2348288783" sldId="271"/>
            <ac:spMk id="2" creationId="{00000000-0000-0000-0000-000000000000}"/>
          </ac:spMkLst>
        </pc:spChg>
        <pc:spChg chg="mod">
          <ac:chgData name="Tjaša Bartolj" userId="d640e6b47c66b029" providerId="LiveId" clId="{A1239FF8-219A-4954-84B8-9E59547D0E7C}" dt="2018-08-24T19:30:05.368" v="887" actId="207"/>
          <ac:spMkLst>
            <pc:docMk/>
            <pc:sldMk cId="2348288783" sldId="271"/>
            <ac:spMk id="3" creationId="{00000000-0000-0000-0000-000000000000}"/>
          </ac:spMkLst>
        </pc:spChg>
      </pc:sldChg>
      <pc:sldChg chg="modSp add">
        <pc:chgData name="Tjaša Bartolj" userId="d640e6b47c66b029" providerId="LiveId" clId="{A1239FF8-219A-4954-84B8-9E59547D0E7C}" dt="2018-08-24T19:57:32.039" v="1868" actId="120"/>
        <pc:sldMkLst>
          <pc:docMk/>
          <pc:sldMk cId="1620031228" sldId="272"/>
        </pc:sldMkLst>
        <pc:spChg chg="mod">
          <ac:chgData name="Tjaša Bartolj" userId="d640e6b47c66b029" providerId="LiveId" clId="{A1239FF8-219A-4954-84B8-9E59547D0E7C}" dt="2018-08-24T19:31:20.788" v="895" actId="6549"/>
          <ac:spMkLst>
            <pc:docMk/>
            <pc:sldMk cId="1620031228" sldId="272"/>
            <ac:spMk id="2" creationId="{86CABF78-477E-4710-9FDA-63527C455DD0}"/>
          </ac:spMkLst>
        </pc:spChg>
        <pc:spChg chg="mod">
          <ac:chgData name="Tjaša Bartolj" userId="d640e6b47c66b029" providerId="LiveId" clId="{A1239FF8-219A-4954-84B8-9E59547D0E7C}" dt="2018-08-24T19:57:32.039" v="1868" actId="120"/>
          <ac:spMkLst>
            <pc:docMk/>
            <pc:sldMk cId="1620031228" sldId="272"/>
            <ac:spMk id="3" creationId="{726C23F5-82C7-47CC-B517-140D9F0C1E0F}"/>
          </ac:spMkLst>
        </pc:spChg>
      </pc:sldChg>
      <pc:sldChg chg="modSp add">
        <pc:chgData name="Tjaša Bartolj" userId="d640e6b47c66b029" providerId="LiveId" clId="{A1239FF8-219A-4954-84B8-9E59547D0E7C}" dt="2018-08-24T19:53:53.015" v="1854" actId="20577"/>
        <pc:sldMkLst>
          <pc:docMk/>
          <pc:sldMk cId="3103513837" sldId="273"/>
        </pc:sldMkLst>
        <pc:spChg chg="mod">
          <ac:chgData name="Tjaša Bartolj" userId="d640e6b47c66b029" providerId="LiveId" clId="{A1239FF8-219A-4954-84B8-9E59547D0E7C}" dt="2018-08-24T19:53:53.015" v="1854" actId="20577"/>
          <ac:spMkLst>
            <pc:docMk/>
            <pc:sldMk cId="3103513837" sldId="273"/>
            <ac:spMk id="3" creationId="{726C23F5-82C7-47CC-B517-140D9F0C1E0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D201623-8117-4C51-845E-DBB8BD8F0797}" type="datetimeFigureOut">
              <a:rPr lang="sl-SI"/>
              <a:pPr>
                <a:defRPr/>
              </a:pPr>
              <a:t>15. 11. 2019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/>
              <a:t>Kliknite, če želite urediti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6931170-E40B-4A66-87AA-0F5EC1C3820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8875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" y="0"/>
            <a:ext cx="9137973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9552" y="2780928"/>
            <a:ext cx="7772400" cy="1470025"/>
          </a:xfrm>
        </p:spPr>
        <p:txBody>
          <a:bodyPr/>
          <a:lstStyle>
            <a:lvl1pPr algn="l">
              <a:defRPr sz="4000" b="0" cap="all" baseline="0">
                <a:solidFill>
                  <a:srgbClr val="BB141A"/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9552" y="5085184"/>
            <a:ext cx="6256784" cy="1273696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C3B57-D83F-4A96-917B-EC0BF4FB7FF4}" type="datetimeFigureOut">
              <a:rPr lang="sl-SI"/>
              <a:pPr>
                <a:defRPr/>
              </a:pPr>
              <a:t>15. 11. 2019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3C1A9-7789-4700-808E-29B8C0199D5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691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" y="0"/>
            <a:ext cx="9137973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920880" cy="566738"/>
          </a:xfrm>
        </p:spPr>
        <p:txBody>
          <a:bodyPr anchor="ctr"/>
          <a:lstStyle>
            <a:lvl1pPr algn="ctr">
              <a:defRPr sz="2400" b="1"/>
            </a:lvl1pPr>
          </a:lstStyle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828799" y="1196752"/>
            <a:ext cx="5486400" cy="4248472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sl-SI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821904" y="5517232"/>
            <a:ext cx="5486400" cy="654968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C237E-7639-49DD-B597-D98D46E5FCEA}" type="datetimeFigureOut">
              <a:rPr lang="sl-SI"/>
              <a:pPr>
                <a:defRPr/>
              </a:pPr>
              <a:t>15. 11. 2019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C7338-72FC-44CB-A28B-E3F6D54E4E6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452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" y="0"/>
            <a:ext cx="9137973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31C27-98AD-4E1C-9F02-804210B7FA35}" type="datetimeFigureOut">
              <a:rPr lang="sl-SI"/>
              <a:pPr>
                <a:defRPr/>
              </a:pPr>
              <a:t>15. 11. 2019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CC71F-804E-4293-9497-E584A57A66D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508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_enovrstic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" y="0"/>
            <a:ext cx="9137973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>
            <a:lvl1pPr>
              <a:defRPr b="1">
                <a:solidFill>
                  <a:srgbClr val="BB141A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80520"/>
          </a:xfrm>
        </p:spPr>
        <p:txBody>
          <a:bodyPr/>
          <a:lstStyle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48BC1-A5BA-40C8-8DD4-804BC0765296}" type="datetimeFigureOut">
              <a:rPr lang="sl-SI"/>
              <a:pPr>
                <a:defRPr/>
              </a:pPr>
              <a:t>15. 11. 2019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D07A-DA2A-4A09-B16E-93F65204616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880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_dvovrstic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" y="0"/>
            <a:ext cx="9137973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>
            <a:lvl1pPr>
              <a:defRPr b="1">
                <a:solidFill>
                  <a:srgbClr val="BB141A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4032448"/>
          </a:xfrm>
        </p:spPr>
        <p:txBody>
          <a:bodyPr/>
          <a:lstStyle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48BC1-A5BA-40C8-8DD4-804BC0765296}" type="datetimeFigureOut">
              <a:rPr lang="sl-SI"/>
              <a:pPr>
                <a:defRPr/>
              </a:pPr>
              <a:t>15. 11. 2019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D07A-DA2A-4A09-B16E-93F65204616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310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" y="0"/>
            <a:ext cx="9137973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>
                <a:latin typeface="Segoe UI Light" panose="020B0502040204020203" pitchFamily="34" charset="0"/>
              </a:defRPr>
            </a:lvl1pPr>
          </a:lstStyle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A47E2-D795-4E85-BC28-D03F2EAA2CE8}" type="datetimeFigureOut">
              <a:rPr lang="sl-SI"/>
              <a:pPr>
                <a:defRPr/>
              </a:pPr>
              <a:t>15. 11. 2019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E9F32-F95F-4403-A67D-956A883A8C0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084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" y="0"/>
            <a:ext cx="9137973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 dirty="0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469CA-E2C9-44A8-A030-6B1E5CD57201}" type="datetimeFigureOut">
              <a:rPr lang="sl-SI"/>
              <a:pPr>
                <a:defRPr/>
              </a:pPr>
              <a:t>15. 11. 2019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1C460-0DDC-4B31-AB42-20DF4CC7A62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815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" y="0"/>
            <a:ext cx="9137973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519D-9C7C-459E-AE85-5EF33D7428D5}" type="datetimeFigureOut">
              <a:rPr lang="sl-SI"/>
              <a:pPr>
                <a:defRPr/>
              </a:pPr>
              <a:t>15. 11. 2019</a:t>
            </a:fld>
            <a:endParaRPr lang="sl-SI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C54B1-1B10-4753-8EE9-FA205AFBB42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923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" y="0"/>
            <a:ext cx="9137973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EC735-049B-4C47-B619-BE8AACFDC6F6}" type="datetimeFigureOut">
              <a:rPr lang="sl-SI"/>
              <a:pPr>
                <a:defRPr/>
              </a:pPr>
              <a:t>15. 11. 2019</a:t>
            </a:fld>
            <a:endParaRPr lang="sl-SI"/>
          </a:p>
        </p:txBody>
      </p:sp>
      <p:sp>
        <p:nvSpPr>
          <p:cNvPr id="4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352D7-C120-4140-9A84-3224CDABA51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929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" y="0"/>
            <a:ext cx="9137973" cy="6858000"/>
          </a:xfrm>
          <a:prstGeom prst="rect">
            <a:avLst/>
          </a:prstGeom>
        </p:spPr>
      </p:pic>
      <p:sp>
        <p:nvSpPr>
          <p:cNvPr id="2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2F7B4-C1ED-49D8-A569-85E8E6963FAF}" type="datetimeFigureOut">
              <a:rPr lang="sl-SI"/>
              <a:pPr>
                <a:defRPr/>
              </a:pPr>
              <a:t>15. 11. 2019</a:t>
            </a:fld>
            <a:endParaRPr lang="sl-SI"/>
          </a:p>
        </p:txBody>
      </p:sp>
      <p:sp>
        <p:nvSpPr>
          <p:cNvPr id="3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1E591-0C91-4013-8F0B-84F597957B2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998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" y="0"/>
            <a:ext cx="9137973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42380"/>
            <a:ext cx="3008313" cy="9584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764705"/>
            <a:ext cx="5111750" cy="5256584"/>
          </a:xfrm>
        </p:spPr>
        <p:txBody>
          <a:bodyPr/>
          <a:lstStyle>
            <a:lvl1pPr>
              <a:spcAft>
                <a:spcPts val="1800"/>
              </a:spcAft>
              <a:defRPr sz="28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834281"/>
            <a:ext cx="3008313" cy="41870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2FD81-1F9A-4741-A19C-6FD8EF57F3F7}" type="datetimeFigureOut">
              <a:rPr lang="sl-SI"/>
              <a:pPr>
                <a:defRPr/>
              </a:pPr>
              <a:t>15. 11. 2019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E4A05-B792-4946-BB28-EB11CE82A43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544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/>
              <a:t>Kliknite, če želite urediti slog naslova matrice</a:t>
            </a:r>
            <a:endParaRPr lang="sl-SI" altLang="sl-SI" dirty="0"/>
          </a:p>
        </p:txBody>
      </p:sp>
      <p:sp>
        <p:nvSpPr>
          <p:cNvPr id="1027" name="Ograda besedila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27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dirty="0"/>
              <a:t>Kliknite, če želite urediti sloge besedila matrice</a:t>
            </a:r>
          </a:p>
          <a:p>
            <a:pPr lvl="1"/>
            <a:r>
              <a:rPr lang="sl-SI" altLang="sl-SI" dirty="0"/>
              <a:t>Druga raven</a:t>
            </a:r>
          </a:p>
          <a:p>
            <a:pPr lvl="2"/>
            <a:r>
              <a:rPr lang="sl-SI" altLang="sl-SI" dirty="0"/>
              <a:t>Tretja raven</a:t>
            </a:r>
          </a:p>
          <a:p>
            <a:pPr lvl="3"/>
            <a:r>
              <a:rPr lang="sl-SI" altLang="sl-SI" dirty="0"/>
              <a:t>Četrta raven</a:t>
            </a:r>
          </a:p>
          <a:p>
            <a:pPr lvl="4"/>
            <a:r>
              <a:rPr lang="sl-SI" altLang="sl-SI" dirty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CB6E3495-09AC-42C0-9EE6-B058F4BF2CB9}" type="datetimeFigureOut">
              <a:rPr lang="sl-SI" smtClean="0"/>
              <a:pPr>
                <a:defRPr/>
              </a:pPr>
              <a:t>15. 11. 2019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4482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66363990-DB78-4C24-877D-B87B0B33D177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BB141A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2400" b="1" kern="1200">
          <a:solidFill>
            <a:srgbClr val="BB141A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0" indent="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541338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989013" indent="-228600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1438275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9552" y="2780928"/>
            <a:ext cx="7848872" cy="1470025"/>
          </a:xfrm>
        </p:spPr>
        <p:txBody>
          <a:bodyPr/>
          <a:lstStyle/>
          <a:p>
            <a:pPr algn="ctr"/>
            <a:r>
              <a:rPr lang="sl-SI" b="1" dirty="0" smtClean="0"/>
              <a:t>SLOVENSKI </a:t>
            </a:r>
            <a:r>
              <a:rPr lang="sl-SI" b="1" dirty="0" err="1" smtClean="0"/>
              <a:t>NACIONalni</a:t>
            </a:r>
            <a:r>
              <a:rPr lang="sl-SI" b="1" dirty="0" smtClean="0"/>
              <a:t> sistem zagotavljanja informiranega ustvarjanja politik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9552" y="5085184"/>
            <a:ext cx="7560840" cy="1656184"/>
          </a:xfrm>
        </p:spPr>
        <p:txBody>
          <a:bodyPr/>
          <a:lstStyle/>
          <a:p>
            <a:r>
              <a:rPr lang="sl-SI" b="0" dirty="0" smtClean="0"/>
              <a:t>BORIS MAJCEN</a:t>
            </a:r>
          </a:p>
          <a:p>
            <a:endParaRPr lang="sl-SI" b="0" dirty="0" smtClean="0"/>
          </a:p>
          <a:p>
            <a:r>
              <a:rPr lang="sl-SI" b="0" dirty="0" smtClean="0"/>
              <a:t>SCIENCE MEETS PARLIAMENTS, </a:t>
            </a:r>
            <a:r>
              <a:rPr lang="sl-SI" b="0" dirty="0" err="1" smtClean="0"/>
              <a:t>Better</a:t>
            </a:r>
            <a:r>
              <a:rPr lang="sl-SI" b="0" dirty="0" smtClean="0"/>
              <a:t> </a:t>
            </a:r>
            <a:r>
              <a:rPr lang="sl-SI" b="0" dirty="0" err="1" smtClean="0"/>
              <a:t>policies</a:t>
            </a:r>
            <a:r>
              <a:rPr lang="sl-SI" b="0" dirty="0" smtClean="0"/>
              <a:t> </a:t>
            </a:r>
            <a:r>
              <a:rPr lang="sl-SI" b="0" dirty="0" err="1" smtClean="0"/>
              <a:t>for</a:t>
            </a:r>
            <a:r>
              <a:rPr lang="sl-SI" b="0" dirty="0" smtClean="0"/>
              <a:t> a </a:t>
            </a:r>
            <a:r>
              <a:rPr lang="sl-SI" b="0" dirty="0" err="1" smtClean="0"/>
              <a:t>better</a:t>
            </a:r>
            <a:r>
              <a:rPr lang="sl-SI" b="0" dirty="0" smtClean="0"/>
              <a:t> </a:t>
            </a:r>
            <a:r>
              <a:rPr lang="sl-SI" b="0" dirty="0" err="1" smtClean="0"/>
              <a:t>society</a:t>
            </a:r>
            <a:r>
              <a:rPr lang="sl-SI" b="0" dirty="0" smtClean="0"/>
              <a:t>/</a:t>
            </a:r>
            <a:r>
              <a:rPr lang="sl-SI" b="0" dirty="0" err="1" smtClean="0"/>
              <a:t>Towards</a:t>
            </a:r>
            <a:r>
              <a:rPr lang="sl-SI" b="0" dirty="0" smtClean="0"/>
              <a:t> </a:t>
            </a:r>
            <a:r>
              <a:rPr lang="sl-SI" b="0" dirty="0" err="1" smtClean="0"/>
              <a:t>Societal</a:t>
            </a:r>
            <a:r>
              <a:rPr lang="sl-SI" b="0" dirty="0" smtClean="0"/>
              <a:t> </a:t>
            </a:r>
            <a:r>
              <a:rPr lang="sl-SI" b="0" dirty="0" err="1"/>
              <a:t>T</a:t>
            </a:r>
            <a:r>
              <a:rPr lang="sl-SI" b="0" dirty="0" err="1" smtClean="0"/>
              <a:t>ransformation</a:t>
            </a:r>
            <a:r>
              <a:rPr lang="sl-SI" b="0" dirty="0" smtClean="0"/>
              <a:t> , 15. November 2019, Državni zbor, Ljubljana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7711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VSEBINA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342900" indent="-342900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chemeClr val="tx1"/>
                </a:solidFill>
              </a:rPr>
              <a:t>UVOD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endParaRPr lang="sl-SI" sz="200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chemeClr val="tx1"/>
                </a:solidFill>
              </a:rPr>
              <a:t>SLOVENSKI SISTEM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endParaRPr lang="sl-SI" sz="200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chemeClr val="tx1"/>
                </a:solidFill>
              </a:rPr>
              <a:t>INŠTITUT ZA EKONOMSKA RAZISKOVANJA – NAŠE IZKUŠNJE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endParaRPr lang="sl-SI" sz="200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chemeClr val="tx1"/>
                </a:solidFill>
              </a:rPr>
              <a:t>IZZIVI	</a:t>
            </a:r>
            <a:endParaRPr lang="sl-S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06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UVOD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6805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u="sng" dirty="0">
                <a:solidFill>
                  <a:schemeClr val="tx1"/>
                </a:solidFill>
                <a:latin typeface="Verdana"/>
              </a:rPr>
              <a:t>Za oblikovanje politik </a:t>
            </a:r>
            <a:r>
              <a:rPr lang="sl-SI" b="0" dirty="0" smtClean="0">
                <a:solidFill>
                  <a:schemeClr val="tx1"/>
                </a:solidFill>
                <a:latin typeface="Verdana"/>
              </a:rPr>
              <a:t>so v </a:t>
            </a:r>
            <a:r>
              <a:rPr lang="sl-SI" b="0" dirty="0">
                <a:solidFill>
                  <a:schemeClr val="tx1"/>
                </a:solidFill>
                <a:latin typeface="Verdana"/>
              </a:rPr>
              <a:t>enaindvajsetem stoletju </a:t>
            </a:r>
            <a:r>
              <a:rPr lang="sl-SI" b="0" dirty="0" smtClean="0">
                <a:solidFill>
                  <a:schemeClr val="tx1"/>
                </a:solidFill>
                <a:latin typeface="Verdana"/>
              </a:rPr>
              <a:t>potrebni </a:t>
            </a:r>
            <a:r>
              <a:rPr lang="sl-SI" b="0" u="sng" dirty="0">
                <a:solidFill>
                  <a:schemeClr val="tx1"/>
                </a:solidFill>
                <a:latin typeface="Verdana"/>
              </a:rPr>
              <a:t>trdni dokazi</a:t>
            </a:r>
            <a:r>
              <a:rPr lang="sl-SI" b="0" dirty="0">
                <a:solidFill>
                  <a:schemeClr val="tx1"/>
                </a:solidFill>
                <a:latin typeface="Verdana"/>
              </a:rPr>
              <a:t>, </a:t>
            </a:r>
            <a:r>
              <a:rPr lang="sl-SI" b="0" u="sng" dirty="0" smtClean="0">
                <a:solidFill>
                  <a:schemeClr val="tx1"/>
                </a:solidFill>
                <a:latin typeface="Verdana"/>
              </a:rPr>
              <a:t>ocene </a:t>
            </a:r>
            <a:r>
              <a:rPr lang="sl-SI" b="0" u="sng" dirty="0">
                <a:solidFill>
                  <a:schemeClr val="tx1"/>
                </a:solidFill>
                <a:latin typeface="Verdana"/>
              </a:rPr>
              <a:t>učinka </a:t>
            </a:r>
            <a:r>
              <a:rPr lang="sl-SI" b="0" dirty="0">
                <a:solidFill>
                  <a:schemeClr val="tx1"/>
                </a:solidFill>
                <a:latin typeface="Verdana"/>
              </a:rPr>
              <a:t>ter ustrezno </a:t>
            </a:r>
            <a:r>
              <a:rPr lang="sl-SI" b="0" u="sng" dirty="0">
                <a:solidFill>
                  <a:schemeClr val="tx1"/>
                </a:solidFill>
                <a:latin typeface="Verdana"/>
              </a:rPr>
              <a:t>spremljanje</a:t>
            </a:r>
            <a:r>
              <a:rPr lang="sl-SI" b="0" dirty="0">
                <a:solidFill>
                  <a:schemeClr val="tx1"/>
                </a:solidFill>
                <a:latin typeface="Verdana"/>
              </a:rPr>
              <a:t> in </a:t>
            </a:r>
            <a:r>
              <a:rPr lang="sl-SI" b="0" u="sng" dirty="0" smtClean="0">
                <a:solidFill>
                  <a:schemeClr val="tx1"/>
                </a:solidFill>
                <a:latin typeface="Verdana"/>
              </a:rPr>
              <a:t>vrednotenje</a:t>
            </a:r>
            <a:r>
              <a:rPr lang="sl-SI" b="0" dirty="0" smtClean="0">
                <a:solidFill>
                  <a:schemeClr val="tx1"/>
                </a:solidFill>
                <a:latin typeface="Verdana"/>
              </a:rPr>
              <a:t>.</a:t>
            </a:r>
            <a:endParaRPr lang="sl-SI" b="0" dirty="0">
              <a:solidFill>
                <a:schemeClr val="tx1"/>
              </a:solidFill>
              <a:latin typeface="Verdan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u="sng" dirty="0">
                <a:solidFill>
                  <a:schemeClr val="tx1"/>
                </a:solidFill>
                <a:latin typeface="Verdana"/>
              </a:rPr>
              <a:t>Znanstveni nasveti </a:t>
            </a:r>
            <a:r>
              <a:rPr lang="sl-SI" b="0" dirty="0">
                <a:solidFill>
                  <a:schemeClr val="tx1"/>
                </a:solidFill>
                <a:latin typeface="Verdana"/>
              </a:rPr>
              <a:t>morajo biti </a:t>
            </a:r>
            <a:r>
              <a:rPr lang="sl-SI" b="0" u="sng" dirty="0">
                <a:solidFill>
                  <a:schemeClr val="tx1"/>
                </a:solidFill>
                <a:latin typeface="Verdana"/>
              </a:rPr>
              <a:t>neodvisni</a:t>
            </a:r>
            <a:r>
              <a:rPr lang="sl-SI" b="0" dirty="0">
                <a:solidFill>
                  <a:schemeClr val="tx1"/>
                </a:solidFill>
                <a:latin typeface="Verdana"/>
              </a:rPr>
              <a:t> od političnih ali institucionalnih interesov, združevati dokaze in spoznanja iz </a:t>
            </a:r>
            <a:r>
              <a:rPr lang="sl-SI" b="0" u="sng" dirty="0">
                <a:solidFill>
                  <a:schemeClr val="tx1"/>
                </a:solidFill>
                <a:latin typeface="Verdana"/>
              </a:rPr>
              <a:t>različnih strok </a:t>
            </a:r>
            <a:r>
              <a:rPr lang="sl-SI" b="0" dirty="0">
                <a:solidFill>
                  <a:schemeClr val="tx1"/>
                </a:solidFill>
                <a:latin typeface="Verdana"/>
              </a:rPr>
              <a:t>in pristopov ter zagotavljati </a:t>
            </a:r>
            <a:r>
              <a:rPr lang="sl-SI" b="0" u="sng" dirty="0">
                <a:solidFill>
                  <a:schemeClr val="tx1"/>
                </a:solidFill>
                <a:latin typeface="Verdana"/>
              </a:rPr>
              <a:t>ustrezno preglednost</a:t>
            </a:r>
            <a:r>
              <a:rPr lang="sl-SI" b="0" dirty="0">
                <a:solidFill>
                  <a:schemeClr val="tx1"/>
                </a:solidFill>
                <a:latin typeface="Verdana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b="0" dirty="0">
                <a:solidFill>
                  <a:schemeClr val="tx1"/>
                </a:solidFill>
                <a:latin typeface="Verdana"/>
              </a:rPr>
              <a:t>Visokokakovostni znanstveni nasveti, </a:t>
            </a:r>
            <a:r>
              <a:rPr lang="sl-SI" b="0" u="sng" dirty="0">
                <a:solidFill>
                  <a:schemeClr val="tx1"/>
                </a:solidFill>
                <a:latin typeface="Verdana"/>
              </a:rPr>
              <a:t>zagotovljeni ob pravem času</a:t>
            </a:r>
            <a:r>
              <a:rPr lang="sl-SI" b="0" dirty="0">
                <a:solidFill>
                  <a:schemeClr val="tx1"/>
                </a:solidFill>
                <a:latin typeface="Verdana"/>
              </a:rPr>
              <a:t> v političnem ciklu, bodo </a:t>
            </a:r>
            <a:r>
              <a:rPr lang="sl-SI" b="0" u="sng" dirty="0">
                <a:solidFill>
                  <a:schemeClr val="tx1"/>
                </a:solidFill>
                <a:latin typeface="Verdana"/>
              </a:rPr>
              <a:t>izboljšali kakovost </a:t>
            </a:r>
            <a:r>
              <a:rPr lang="sl-SI" b="0" dirty="0">
                <a:solidFill>
                  <a:schemeClr val="tx1"/>
                </a:solidFill>
                <a:latin typeface="Verdana"/>
              </a:rPr>
              <a:t>zakonodaje </a:t>
            </a:r>
            <a:r>
              <a:rPr lang="sl-SI" b="0" dirty="0" smtClean="0">
                <a:solidFill>
                  <a:schemeClr val="tx1"/>
                </a:solidFill>
                <a:latin typeface="Verdana"/>
              </a:rPr>
              <a:t>EU. </a:t>
            </a:r>
            <a:endParaRPr lang="sl-SI" dirty="0" smtClean="0">
              <a:solidFill>
                <a:schemeClr val="tx1"/>
              </a:solidFill>
              <a:latin typeface="Verdana"/>
            </a:endParaRPr>
          </a:p>
          <a:p>
            <a:endParaRPr lang="sl-SI" sz="1000" b="0" dirty="0">
              <a:latin typeface="Times New Roman"/>
            </a:endParaRPr>
          </a:p>
          <a:p>
            <a:r>
              <a:rPr lang="sl-SI" sz="1000" b="0" dirty="0">
                <a:latin typeface="Times New Roman"/>
              </a:rPr>
              <a:t> </a:t>
            </a:r>
            <a:r>
              <a:rPr lang="sl-SI" sz="1000" b="0" dirty="0" smtClean="0">
                <a:latin typeface="Times New Roman"/>
              </a:rPr>
              <a:t>           </a:t>
            </a:r>
            <a:r>
              <a:rPr lang="sl-SI" sz="1000" b="0" dirty="0" smtClean="0">
                <a:solidFill>
                  <a:schemeClr val="tx1"/>
                </a:solidFill>
                <a:latin typeface="Times New Roman"/>
              </a:rPr>
              <a:t>(</a:t>
            </a:r>
            <a:r>
              <a:rPr lang="sl-SI" sz="1000" b="0" dirty="0" err="1" smtClean="0">
                <a:solidFill>
                  <a:schemeClr val="tx1"/>
                </a:solidFill>
                <a:latin typeface="Times New Roman"/>
              </a:rPr>
              <a:t>Source</a:t>
            </a:r>
            <a:r>
              <a:rPr lang="sl-SI" sz="1000" b="0" dirty="0" smtClean="0">
                <a:solidFill>
                  <a:schemeClr val="tx1"/>
                </a:solidFill>
                <a:latin typeface="Times New Roman"/>
              </a:rPr>
              <a:t>: </a:t>
            </a:r>
            <a:r>
              <a:rPr lang="sl-SI" sz="1000" b="0" dirty="0" err="1" smtClean="0">
                <a:solidFill>
                  <a:schemeClr val="tx1"/>
                </a:solidFill>
                <a:latin typeface="Times New Roman"/>
              </a:rPr>
              <a:t>Strengthening</a:t>
            </a:r>
            <a:r>
              <a:rPr lang="sl-SI" sz="1000" b="0" dirty="0" smtClean="0">
                <a:solidFill>
                  <a:schemeClr val="tx1"/>
                </a:solidFill>
                <a:latin typeface="Times New Roman"/>
              </a:rPr>
              <a:t> Evidence </a:t>
            </a:r>
            <a:r>
              <a:rPr lang="sl-SI" sz="1000" b="0" dirty="0" err="1" smtClean="0">
                <a:solidFill>
                  <a:schemeClr val="tx1"/>
                </a:solidFill>
                <a:latin typeface="Times New Roman"/>
              </a:rPr>
              <a:t>based</a:t>
            </a:r>
            <a:r>
              <a:rPr lang="sl-SI" sz="1000" b="0" dirty="0" smtClean="0">
                <a:solidFill>
                  <a:schemeClr val="tx1"/>
                </a:solidFill>
                <a:latin typeface="Times New Roman"/>
              </a:rPr>
              <a:t> Policy </a:t>
            </a:r>
            <a:r>
              <a:rPr lang="sl-SI" sz="1000" b="0" dirty="0" err="1" smtClean="0">
                <a:solidFill>
                  <a:schemeClr val="tx1"/>
                </a:solidFill>
                <a:latin typeface="Times New Roman"/>
              </a:rPr>
              <a:t>Making</a:t>
            </a:r>
            <a:r>
              <a:rPr lang="sl-SI" sz="1000" b="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sl-SI" sz="1000" b="0" dirty="0" err="1" smtClean="0">
                <a:solidFill>
                  <a:schemeClr val="tx1"/>
                </a:solidFill>
                <a:latin typeface="Times New Roman"/>
              </a:rPr>
              <a:t>through</a:t>
            </a:r>
            <a:r>
              <a:rPr lang="sl-SI" sz="1000" b="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sl-SI" sz="1000" b="0" dirty="0" err="1" smtClean="0">
                <a:solidFill>
                  <a:schemeClr val="tx1"/>
                </a:solidFill>
                <a:latin typeface="Times New Roman"/>
              </a:rPr>
              <a:t>Scientific</a:t>
            </a:r>
            <a:r>
              <a:rPr lang="sl-SI" sz="1000" b="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sl-SI" sz="1000" b="0" dirty="0" err="1" smtClean="0">
                <a:solidFill>
                  <a:schemeClr val="tx1"/>
                </a:solidFill>
                <a:latin typeface="Times New Roman"/>
              </a:rPr>
              <a:t>Advise</a:t>
            </a:r>
            <a:r>
              <a:rPr lang="sl-SI" sz="1000" b="0" dirty="0" smtClean="0">
                <a:solidFill>
                  <a:schemeClr val="tx1"/>
                </a:solidFill>
                <a:latin typeface="Times New Roman"/>
              </a:rPr>
              <a:t>, EK, 2015, p. 3)</a:t>
            </a:r>
            <a:endParaRPr lang="sl-SI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25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SLOVENSKI SISTEM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7504" y="1988840"/>
            <a:ext cx="9001000" cy="4680519"/>
          </a:xfrm>
        </p:spPr>
        <p:txBody>
          <a:bodyPr/>
          <a:lstStyle/>
          <a:p>
            <a:r>
              <a:rPr lang="sl-SI" sz="1400" b="0" dirty="0" smtClean="0">
                <a:solidFill>
                  <a:schemeClr val="tx1"/>
                </a:solidFill>
              </a:rPr>
              <a:t>SLOVENSKI NACIONALNI SISTEM ZAGOTAVLJANJA INFORMIRANEGA USTVARJANJA POLITIK: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l-SI" sz="1400" dirty="0" smtClean="0"/>
              <a:t>IZVAJALCI:</a:t>
            </a:r>
          </a:p>
          <a:p>
            <a:pPr marL="1331913" lvl="3" indent="-342900"/>
            <a:r>
              <a:rPr lang="sl-SI" sz="1200" dirty="0" smtClean="0"/>
              <a:t>ANALITSKI ODDELKI NA POSAMEZNIH </a:t>
            </a:r>
            <a:r>
              <a:rPr lang="sl-SI" sz="1200" dirty="0" smtClean="0"/>
              <a:t>MINISTRSTVIH</a:t>
            </a:r>
          </a:p>
          <a:p>
            <a:pPr marL="1331913" lvl="3" indent="-342900"/>
            <a:r>
              <a:rPr lang="sl-SI" sz="1200" dirty="0" smtClean="0"/>
              <a:t>ZPIZ, ZZZS, NIJZ, IRSSV, ZAVOD REPUBLIKE SLOVENIJE ZA ZAPOSLOVANJE,….</a:t>
            </a:r>
          </a:p>
          <a:p>
            <a:pPr marL="1331913" lvl="3" indent="-342900"/>
            <a:r>
              <a:rPr lang="sl-SI" sz="1200" dirty="0" smtClean="0"/>
              <a:t>STATISTIČNI URAD REPUBLIKE SLOVENIJE </a:t>
            </a:r>
            <a:endParaRPr lang="sl-SI" sz="1200" dirty="0" smtClean="0"/>
          </a:p>
          <a:p>
            <a:pPr marL="1331913" lvl="3" indent="-342900"/>
            <a:r>
              <a:rPr lang="sl-SI" sz="1200" dirty="0" smtClean="0"/>
              <a:t>URAD ZA MAKROEKONOMSKE ANALIZE IN RAZVOJ </a:t>
            </a:r>
          </a:p>
          <a:p>
            <a:pPr marL="1331913" lvl="3" indent="-342900"/>
            <a:r>
              <a:rPr lang="sl-SI" sz="1200" dirty="0" smtClean="0"/>
              <a:t>GOSPODARSKA ZBORNICA SLOVENIJE</a:t>
            </a:r>
          </a:p>
          <a:p>
            <a:pPr marL="1331913" lvl="3" indent="-342900"/>
            <a:r>
              <a:rPr lang="sl-SI" sz="1200" dirty="0" smtClean="0"/>
              <a:t>JAVNI RAZISKOVALNI ZAVODI (JRZ</a:t>
            </a:r>
            <a:r>
              <a:rPr lang="sl-SI" sz="1200" dirty="0" smtClean="0"/>
              <a:t>), UNIVERZE, ZASEBNE RAZISKOVALNE INSTITUCIJE IN SAMOSTOJNI RAZISKOVALCI</a:t>
            </a:r>
            <a:endParaRPr lang="sl-SI" sz="1200" dirty="0" smtClean="0"/>
          </a:p>
          <a:p>
            <a:pPr marL="1331913" lvl="3" indent="-342900"/>
            <a:r>
              <a:rPr lang="sl-SI" sz="1200" dirty="0" smtClean="0"/>
              <a:t>AD-HOC (npr. Bela knjiga o pokojninah, Strategija dolgožive družbe) </a:t>
            </a:r>
            <a:r>
              <a:rPr lang="sl-SI" sz="1200" dirty="0"/>
              <a:t>ALI </a:t>
            </a:r>
            <a:r>
              <a:rPr lang="sl-SI" sz="1200" dirty="0" smtClean="0"/>
              <a:t>STALNE </a:t>
            </a:r>
            <a:r>
              <a:rPr lang="sl-SI" sz="1200" dirty="0"/>
              <a:t>DELOVNE SKUPINE (</a:t>
            </a:r>
            <a:r>
              <a:rPr lang="sl-SI" sz="1200" dirty="0" smtClean="0"/>
              <a:t>Skupina za staranje)</a:t>
            </a:r>
            <a:endParaRPr lang="sl-SI" sz="12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l-SI" sz="1400" dirty="0" smtClean="0"/>
              <a:t>FINANCIRANJE:</a:t>
            </a:r>
          </a:p>
          <a:p>
            <a:pPr marL="1331913" lvl="3" indent="-342900"/>
            <a:r>
              <a:rPr lang="sl-SI" sz="1400" dirty="0" smtClean="0"/>
              <a:t>MINISTRSTVO ZA IZOBRAŽEVANJE, ZNANOST IN ŠPORT, AGENCIJA </a:t>
            </a:r>
            <a:r>
              <a:rPr lang="sl-SI" sz="1400" dirty="0" smtClean="0"/>
              <a:t>ZA RAZISKAVE IN RAZVOJ REPUBLIKE SLOVENIJE:</a:t>
            </a:r>
          </a:p>
          <a:p>
            <a:pPr marL="2857500" lvl="5" indent="-342900"/>
            <a:r>
              <a:rPr lang="sl-SI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FINANCIRANJE DELOVANJA JRZ</a:t>
            </a:r>
          </a:p>
          <a:p>
            <a:pPr marL="2857500" lvl="5" indent="-342900"/>
            <a:r>
              <a:rPr lang="sl-SI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RAZISKOVALNI IN INFRASTRUKTURNI PROGRAMI</a:t>
            </a:r>
          </a:p>
          <a:p>
            <a:pPr marL="2857500" lvl="5" indent="-342900"/>
            <a:r>
              <a:rPr lang="sl-SI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TEMELJNI IN APLIKATIVNI PROJEKTI </a:t>
            </a:r>
          </a:p>
          <a:p>
            <a:pPr marL="2857500" lvl="5" indent="-342900"/>
            <a:r>
              <a:rPr lang="sl-SI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CILJNI RAZISKOVALNI PROGRAMI</a:t>
            </a:r>
          </a:p>
          <a:p>
            <a:pPr marL="1331913" lvl="3" indent="-342900"/>
            <a:r>
              <a:rPr lang="sl-SI" sz="1400" dirty="0" smtClean="0"/>
              <a:t>NEPOSREDNA JAVNA NAROČILA POSAMEZNIH MINISTRSTEV</a:t>
            </a:r>
          </a:p>
          <a:p>
            <a:pPr marL="1331913" lvl="3" indent="-342900"/>
            <a:r>
              <a:rPr lang="sl-SI" sz="1400" dirty="0" smtClean="0"/>
              <a:t>PROGRAMI EU (POMOČ PRI STRUKTURNIH REFORMAH, KOHEZIJSKA POLITIKA</a:t>
            </a:r>
            <a:r>
              <a:rPr lang="sl-SI" sz="1400" dirty="0" smtClean="0"/>
              <a:t>, HORIZON2020</a:t>
            </a:r>
            <a:r>
              <a:rPr lang="sl-SI" sz="1400" dirty="0" smtClean="0"/>
              <a:t>, LIFE)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sl-SI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87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SLOVENSKI SISTEM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7504" y="1988840"/>
            <a:ext cx="8928992" cy="46805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800" b="0" dirty="0" smtClean="0">
                <a:solidFill>
                  <a:schemeClr val="tx1"/>
                </a:solidFill>
              </a:rPr>
              <a:t>POVEZOVANJE ZNANOSTI S SNOVALCI POLITIK:</a:t>
            </a:r>
          </a:p>
          <a:p>
            <a:endParaRPr lang="sl-SI" sz="1000" b="0" dirty="0" smtClean="0">
              <a:solidFill>
                <a:schemeClr val="tx1"/>
              </a:solidFill>
            </a:endParaRPr>
          </a:p>
          <a:p>
            <a:pPr marL="1331913" lvl="3" indent="-342900"/>
            <a:r>
              <a:rPr lang="sl-SI" sz="1600" b="0" u="sng" dirty="0" smtClean="0">
                <a:solidFill>
                  <a:schemeClr val="tx1"/>
                </a:solidFill>
              </a:rPr>
              <a:t>USKLAJEVANJE</a:t>
            </a:r>
            <a:r>
              <a:rPr lang="sl-SI" sz="1600" b="0" dirty="0" smtClean="0">
                <a:solidFill>
                  <a:schemeClr val="tx1"/>
                </a:solidFill>
              </a:rPr>
              <a:t> VSEBINE PROGRAMA ZNANSTVENO-RAZISKOVALENGA DELA Z DRŽAVNIMI IN</a:t>
            </a:r>
            <a:r>
              <a:rPr lang="pl-PL" sz="1600" dirty="0" smtClean="0"/>
              <a:t> </a:t>
            </a:r>
            <a:r>
              <a:rPr lang="pl-PL" sz="1600" dirty="0"/>
              <a:t>EU </a:t>
            </a:r>
            <a:r>
              <a:rPr lang="pl-PL" sz="1600" dirty="0" smtClean="0"/>
              <a:t>STRATEŠKIMI DOKUMENTI </a:t>
            </a:r>
          </a:p>
          <a:p>
            <a:pPr lvl="3" indent="0">
              <a:buNone/>
            </a:pPr>
            <a:endParaRPr lang="pl-PL" sz="1000" dirty="0" smtClean="0"/>
          </a:p>
          <a:p>
            <a:pPr marL="1331913" lvl="3" indent="-342900"/>
            <a:r>
              <a:rPr lang="sl-SI" sz="1600" u="sng" dirty="0" smtClean="0"/>
              <a:t>USTVARJANJE NOVEGA TEMELJNEGA ZNANJA IN PRENOS </a:t>
            </a:r>
            <a:r>
              <a:rPr lang="sl-SI" sz="1600" dirty="0" smtClean="0"/>
              <a:t>TEORETIČNIH SPOZNANJ IN METODOLOGIJ V IZDELAVO STROKOVNIH PODLAG ZA POSAMEZNE PREDLAGANE UKREPE EKONOMSKE POLITIKE OZIROMA REFORME (neposredno povezovanje)</a:t>
            </a:r>
          </a:p>
          <a:p>
            <a:pPr lvl="3" indent="0">
              <a:buNone/>
            </a:pPr>
            <a:endParaRPr lang="sl-SI" sz="1050" dirty="0" smtClean="0"/>
          </a:p>
          <a:p>
            <a:pPr marL="1331913" lvl="3" indent="-342900"/>
            <a:r>
              <a:rPr lang="sl-SI" sz="1600" u="sng" dirty="0" smtClean="0"/>
              <a:t>VKLJUČEVANJE V DELOVNE SKUPINE </a:t>
            </a:r>
            <a:r>
              <a:rPr lang="sl-SI" sz="1600" dirty="0" smtClean="0"/>
              <a:t>POSAMEZNIH MINISTRSTEV (ki vključujejo predstavnike različnih ministrstev, drugih vladnih institucij, socialne partnerje in eksperte)</a:t>
            </a:r>
          </a:p>
          <a:p>
            <a:pPr lvl="3" indent="0">
              <a:buNone/>
            </a:pPr>
            <a:endParaRPr lang="sl-SI" sz="1000" dirty="0" smtClean="0"/>
          </a:p>
          <a:p>
            <a:pPr marL="1331913" lvl="3" indent="-342900"/>
            <a:r>
              <a:rPr lang="sl-SI" sz="1600" u="sng" dirty="0" smtClean="0"/>
              <a:t>POSREDNO POVEZOVANJE </a:t>
            </a:r>
            <a:r>
              <a:rPr lang="sl-SI" sz="1600" dirty="0" smtClean="0"/>
              <a:t>-  predstavljanje rezultatov na domačih in mednarodnih znanstvenih in strokovnih konferencah ter delavnicah, priprava znanstvenih in strokovnih monografij, objave znanstvenih rezultatov v domačih in mednarodnih revijah</a:t>
            </a:r>
          </a:p>
          <a:p>
            <a:pPr marL="1331913" lvl="3" indent="-342900"/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1649058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INŠTITUT ZA EKONOMSKA RAZISKOVANJA – NAŠE IZKUŠNJE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7504" y="1988840"/>
            <a:ext cx="8928992" cy="46805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800" b="0" dirty="0" smtClean="0">
                <a:solidFill>
                  <a:schemeClr val="tx1"/>
                </a:solidFill>
              </a:rPr>
              <a:t>POSLANSTVO INŠTITUTA ZA EKONOMSKA RAZISKOVANJA (IER) – </a:t>
            </a:r>
          </a:p>
          <a:p>
            <a:pPr marL="884238" lvl="2" indent="-342900">
              <a:buAutoNum type="alphaLcParenR"/>
            </a:pPr>
            <a:r>
              <a:rPr lang="sl-SI" sz="1600" b="0" dirty="0" smtClean="0">
                <a:solidFill>
                  <a:schemeClr val="tx1"/>
                </a:solidFill>
              </a:rPr>
              <a:t>ustvarjanje </a:t>
            </a:r>
            <a:r>
              <a:rPr lang="sl-SI" sz="1600" b="0" dirty="0">
                <a:solidFill>
                  <a:schemeClr val="tx1"/>
                </a:solidFill>
              </a:rPr>
              <a:t>novega temeljnega znanja </a:t>
            </a:r>
            <a:r>
              <a:rPr lang="sl-SI" sz="1600" b="0" dirty="0" smtClean="0">
                <a:solidFill>
                  <a:schemeClr val="tx1"/>
                </a:solidFill>
              </a:rPr>
              <a:t>in izvajanje </a:t>
            </a:r>
            <a:r>
              <a:rPr lang="sl-SI" sz="1600" b="0" dirty="0">
                <a:solidFill>
                  <a:schemeClr val="tx1"/>
                </a:solidFill>
              </a:rPr>
              <a:t>vrhunskih mednarodno priznanih raziskav na področju </a:t>
            </a:r>
            <a:r>
              <a:rPr lang="sl-SI" sz="1600" b="0" dirty="0" smtClean="0">
                <a:solidFill>
                  <a:schemeClr val="tx1"/>
                </a:solidFill>
              </a:rPr>
              <a:t>ekonomije, </a:t>
            </a:r>
          </a:p>
          <a:p>
            <a:pPr marL="884238" lvl="2" indent="-342900">
              <a:buAutoNum type="alphaLcParenR"/>
            </a:pPr>
            <a:r>
              <a:rPr lang="sl-SI" sz="1600" b="0" dirty="0" smtClean="0">
                <a:solidFill>
                  <a:schemeClr val="tx1"/>
                </a:solidFill>
              </a:rPr>
              <a:t>uporaba </a:t>
            </a:r>
            <a:r>
              <a:rPr lang="sl-SI" sz="1600" b="0" dirty="0">
                <a:solidFill>
                  <a:schemeClr val="tx1"/>
                </a:solidFill>
              </a:rPr>
              <a:t>temeljnega znanja in </a:t>
            </a:r>
            <a:r>
              <a:rPr lang="sl-SI" sz="1600" b="0" dirty="0" smtClean="0">
                <a:solidFill>
                  <a:schemeClr val="tx1"/>
                </a:solidFill>
              </a:rPr>
              <a:t>razvitih  znanstvenih </a:t>
            </a:r>
            <a:r>
              <a:rPr lang="sl-SI" sz="1600" b="0" dirty="0">
                <a:solidFill>
                  <a:schemeClr val="tx1"/>
                </a:solidFill>
              </a:rPr>
              <a:t>metod v aplikativnih in razvojnih projektih, </a:t>
            </a:r>
            <a:endParaRPr lang="sl-SI" sz="1600" b="0" dirty="0" smtClean="0">
              <a:solidFill>
                <a:schemeClr val="tx1"/>
              </a:solidFill>
            </a:endParaRPr>
          </a:p>
          <a:p>
            <a:pPr marL="884238" lvl="2" indent="-342900">
              <a:buAutoNum type="alphaLcParenR"/>
            </a:pPr>
            <a:r>
              <a:rPr lang="sl-SI" sz="1600" b="0" dirty="0" smtClean="0">
                <a:solidFill>
                  <a:schemeClr val="tx1"/>
                </a:solidFill>
              </a:rPr>
              <a:t>vzgoja </a:t>
            </a:r>
            <a:r>
              <a:rPr lang="sl-SI" sz="1600" b="0" dirty="0">
                <a:solidFill>
                  <a:schemeClr val="tx1"/>
                </a:solidFill>
              </a:rPr>
              <a:t>in </a:t>
            </a:r>
            <a:r>
              <a:rPr lang="sl-SI" sz="1600" b="0" dirty="0" smtClean="0">
                <a:solidFill>
                  <a:schemeClr val="tx1"/>
                </a:solidFill>
              </a:rPr>
              <a:t>usposabljanje mladih raziskovalcev </a:t>
            </a:r>
            <a:r>
              <a:rPr lang="sl-SI" sz="1600" b="0" dirty="0">
                <a:solidFill>
                  <a:schemeClr val="tx1"/>
                </a:solidFill>
              </a:rPr>
              <a:t>ter </a:t>
            </a:r>
            <a:r>
              <a:rPr lang="sl-SI" sz="1600" b="0" dirty="0" smtClean="0">
                <a:solidFill>
                  <a:schemeClr val="tx1"/>
                </a:solidFill>
              </a:rPr>
              <a:t>posredovanje znanj v </a:t>
            </a:r>
            <a:r>
              <a:rPr lang="sl-SI" sz="1600" b="0" dirty="0">
                <a:solidFill>
                  <a:schemeClr val="tx1"/>
                </a:solidFill>
              </a:rPr>
              <a:t>pedagoškem procesu na visokošolskih zavodih. </a:t>
            </a:r>
            <a:endParaRPr lang="sl-SI" sz="16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800" b="0" dirty="0" smtClean="0">
                <a:solidFill>
                  <a:schemeClr val="tx1"/>
                </a:solidFill>
              </a:rPr>
              <a:t>RAZISKOVALNI PROGRAM sledi vsebini osrednjega državnega strateškega dokumenta </a:t>
            </a:r>
            <a:r>
              <a:rPr lang="sl-SI" sz="1800" b="0" dirty="0">
                <a:solidFill>
                  <a:schemeClr val="tx1"/>
                </a:solidFill>
              </a:rPr>
              <a:t>– </a:t>
            </a:r>
            <a:r>
              <a:rPr lang="sl-SI" sz="1800" b="0" dirty="0" smtClean="0">
                <a:solidFill>
                  <a:schemeClr val="tx1"/>
                </a:solidFill>
              </a:rPr>
              <a:t>Strategije </a:t>
            </a:r>
            <a:r>
              <a:rPr lang="sl-SI" sz="1800" b="0" dirty="0">
                <a:solidFill>
                  <a:schemeClr val="tx1"/>
                </a:solidFill>
              </a:rPr>
              <a:t>razvoja Slovenije 2030 – </a:t>
            </a:r>
            <a:r>
              <a:rPr lang="sl-SI" sz="1800" b="0" dirty="0" smtClean="0">
                <a:solidFill>
                  <a:schemeClr val="tx1"/>
                </a:solidFill>
              </a:rPr>
              <a:t>in </a:t>
            </a:r>
            <a:r>
              <a:rPr lang="sl-SI" sz="1800" b="0" dirty="0">
                <a:solidFill>
                  <a:schemeClr val="tx1"/>
                </a:solidFill>
              </a:rPr>
              <a:t>EU </a:t>
            </a:r>
            <a:r>
              <a:rPr lang="sl-SI" sz="1800" b="0" dirty="0" smtClean="0">
                <a:solidFill>
                  <a:schemeClr val="tx1"/>
                </a:solidFill>
              </a:rPr>
              <a:t>(Obzorja </a:t>
            </a:r>
            <a:r>
              <a:rPr lang="sl-SI" sz="1800" b="0" dirty="0">
                <a:solidFill>
                  <a:schemeClr val="tx1"/>
                </a:solidFill>
              </a:rPr>
              <a:t>Evropa 2021-2027) </a:t>
            </a:r>
            <a:r>
              <a:rPr lang="sl-SI" sz="1800" b="0" dirty="0" smtClean="0">
                <a:solidFill>
                  <a:schemeClr val="tx1"/>
                </a:solidFill>
              </a:rPr>
              <a:t>ter se skladno z njima</a:t>
            </a:r>
            <a:endParaRPr lang="sl-SI" sz="1800" b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800" b="0" dirty="0" smtClean="0">
                <a:solidFill>
                  <a:schemeClr val="tx1"/>
                </a:solidFill>
              </a:rPr>
              <a:t>usmerja </a:t>
            </a:r>
            <a:r>
              <a:rPr lang="sl-SI" sz="1800" b="0" dirty="0">
                <a:solidFill>
                  <a:schemeClr val="tx1"/>
                </a:solidFill>
              </a:rPr>
              <a:t>na raziskovalna področja, ki so pomembna za družbeni</a:t>
            </a:r>
            <a:r>
              <a:rPr lang="sl-SI" sz="1800" b="0" dirty="0" smtClean="0">
                <a:solidFill>
                  <a:schemeClr val="tx1"/>
                </a:solidFill>
              </a:rPr>
              <a:t>, ekonomski</a:t>
            </a:r>
            <a:r>
              <a:rPr lang="sl-SI" sz="1800" b="0" dirty="0">
                <a:solidFill>
                  <a:schemeClr val="tx1"/>
                </a:solidFill>
              </a:rPr>
              <a:t>, socialni, prostorski, regionalni in trajnostni razvoj Republike </a:t>
            </a:r>
            <a:r>
              <a:rPr lang="sl-SI" sz="1800" b="0" dirty="0" smtClean="0">
                <a:solidFill>
                  <a:schemeClr val="tx1"/>
                </a:solidFill>
              </a:rPr>
              <a:t>Slovenije, ter v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800" b="0" dirty="0">
                <a:solidFill>
                  <a:schemeClr val="tx1"/>
                </a:solidFill>
              </a:rPr>
              <a:t>proučevanje</a:t>
            </a:r>
            <a:r>
              <a:rPr lang="sl-SI" sz="1800" b="0" dirty="0" smtClean="0">
                <a:solidFill>
                  <a:schemeClr val="tx1"/>
                </a:solidFill>
              </a:rPr>
              <a:t>, razvoj </a:t>
            </a:r>
            <a:r>
              <a:rPr lang="sl-SI" sz="1800" b="0" dirty="0">
                <a:solidFill>
                  <a:schemeClr val="tx1"/>
                </a:solidFill>
              </a:rPr>
              <a:t>in uporabo ustreznih metodologij ter orodij, ki </a:t>
            </a:r>
            <a:r>
              <a:rPr lang="sl-SI" sz="1800" b="0" dirty="0" smtClean="0">
                <a:solidFill>
                  <a:schemeClr val="tx1"/>
                </a:solidFill>
              </a:rPr>
              <a:t>nam omogočajo kvaliteten prispevek k pripravi strokovnih podlag za izvajanje in spremljanje </a:t>
            </a:r>
            <a:r>
              <a:rPr lang="sl-SI" sz="1800" b="0" dirty="0">
                <a:solidFill>
                  <a:schemeClr val="tx1"/>
                </a:solidFill>
              </a:rPr>
              <a:t>Strategije razvoja Slovenije </a:t>
            </a:r>
            <a:r>
              <a:rPr lang="sl-SI" sz="1800" b="0" dirty="0" smtClean="0">
                <a:solidFill>
                  <a:schemeClr val="tx1"/>
                </a:solidFill>
              </a:rPr>
              <a:t>2030.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2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NEKAJ PRIMEROV NEPOSREDNEGA  POVEZOVANJA S SNOVALCI EKONOMSKIH POLITIK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7504" y="1988840"/>
            <a:ext cx="9001000" cy="46805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800" u="sng" dirty="0" smtClean="0">
                <a:solidFill>
                  <a:schemeClr val="tx1"/>
                </a:solidFill>
              </a:rPr>
              <a:t>PRIPRAVA STROKOVNIH PODLAG ZA:</a:t>
            </a:r>
          </a:p>
          <a:p>
            <a:endParaRPr lang="sl-SI" sz="1800" u="sng" dirty="0" smtClean="0">
              <a:solidFill>
                <a:schemeClr val="tx1"/>
              </a:solidFill>
            </a:endParaRPr>
          </a:p>
          <a:p>
            <a:pPr marL="884238" lvl="2" indent="-342900"/>
            <a:r>
              <a:rPr lang="sl-SI" sz="1200" dirty="0" smtClean="0"/>
              <a:t>REFORMO REGIONALNE POLITIKE 1999, 2005 IN 2011</a:t>
            </a:r>
          </a:p>
          <a:p>
            <a:pPr marL="884238" lvl="2" indent="-342900"/>
            <a:r>
              <a:rPr lang="sl-SI" sz="1200" dirty="0" smtClean="0"/>
              <a:t>VKLJUČEVANJE SLOVENIJE V EVROPSKE INTEGRACIJSKE PROCESE (CEFTA, EFTA, PRIDRUŽITVENI SPORAZUM IN VKLJUČEVANJE V EU)</a:t>
            </a:r>
          </a:p>
          <a:p>
            <a:pPr marL="884238" lvl="2" indent="-342900"/>
            <a:r>
              <a:rPr lang="sl-SI" sz="1200" dirty="0" smtClean="0"/>
              <a:t>OBLIKOVANJE SOCIALNE IN DRUŽINSKE POLITIKE</a:t>
            </a:r>
          </a:p>
          <a:p>
            <a:pPr marL="884238" lvl="2" indent="-342900"/>
            <a:r>
              <a:rPr lang="sl-SI" sz="1200" b="0" dirty="0" smtClean="0">
                <a:solidFill>
                  <a:schemeClr val="tx1"/>
                </a:solidFill>
              </a:rPr>
              <a:t>STRATEGIJO PROSTORSKEGA RAZVOJA SLOVENIJE 2004</a:t>
            </a:r>
          </a:p>
          <a:p>
            <a:pPr marL="884238" lvl="2" indent="-342900"/>
            <a:r>
              <a:rPr lang="sl-SI" sz="1200" b="0" dirty="0" smtClean="0">
                <a:solidFill>
                  <a:schemeClr val="tx1"/>
                </a:solidFill>
              </a:rPr>
              <a:t>DAVČNO REFORMO 2006 (Ministrstvo za finance, MF)</a:t>
            </a:r>
          </a:p>
          <a:p>
            <a:pPr marL="884238" lvl="2" indent="-342900"/>
            <a:r>
              <a:rPr lang="sl-SI" sz="1200" dirty="0" smtClean="0"/>
              <a:t>REFORMO SISTEMA SOCIALNIH TRANSFERJEV 2010 (Ministrstvo za delo, družino, socialne zadeve in enake možnosti)</a:t>
            </a:r>
          </a:p>
          <a:p>
            <a:pPr marL="884238" lvl="2" indent="-342900"/>
            <a:r>
              <a:rPr lang="sl-SI" sz="1200" dirty="0" smtClean="0"/>
              <a:t>POKOJNINSKO REFORMO 2012 (MDDSZ)</a:t>
            </a:r>
          </a:p>
          <a:p>
            <a:pPr marL="884238" lvl="2" indent="-342900"/>
            <a:r>
              <a:rPr lang="sl-SI" sz="1200" dirty="0" smtClean="0"/>
              <a:t>PRIPRAVO BELE KNJIGE O POKOJNINAH 2016 (MDDSZ)</a:t>
            </a:r>
          </a:p>
          <a:p>
            <a:pPr marL="884238" lvl="2" indent="-342900"/>
            <a:r>
              <a:rPr lang="sl-SI" sz="1200" b="0" dirty="0" smtClean="0">
                <a:solidFill>
                  <a:schemeClr val="tx1"/>
                </a:solidFill>
              </a:rPr>
              <a:t>STRATEGIJIO DOLGOŽIVE DRUŽBE 2017 (MDDSZ)</a:t>
            </a:r>
          </a:p>
          <a:p>
            <a:pPr marL="884238" lvl="2" indent="-342900"/>
            <a:r>
              <a:rPr lang="sl-SI" sz="1200" dirty="0" smtClean="0"/>
              <a:t>USTANOVITEV DEMOGRAFSKEGA SKLADA 2015 (Kapitalska družba)</a:t>
            </a:r>
          </a:p>
          <a:p>
            <a:pPr marL="884238" lvl="2" indent="-342900"/>
            <a:r>
              <a:rPr lang="sl-SI" sz="1200" b="0" dirty="0" smtClean="0">
                <a:solidFill>
                  <a:schemeClr val="tx1"/>
                </a:solidFill>
              </a:rPr>
              <a:t>PREOBLIKOVANJE DODATNEGA POKOJNINSKEGA ZAVAROVANJA ZA JAVNE USLUŽBENCE (Modra zavarovalnica)</a:t>
            </a:r>
          </a:p>
          <a:p>
            <a:pPr marL="884238" lvl="2" indent="-342900"/>
            <a:r>
              <a:rPr lang="sl-SI" sz="1200" dirty="0" smtClean="0"/>
              <a:t>PREOBLIKOVANJE FINANCIRANJA ZDRAVSTVA IN DOLGOTRAJNE OSKRBE  2018 (Ministrstvo za zdravje, MZ)</a:t>
            </a:r>
          </a:p>
          <a:p>
            <a:pPr marL="884238" lvl="2" indent="-342900"/>
            <a:r>
              <a:rPr lang="sl-SI" sz="1200" b="0" dirty="0" smtClean="0">
                <a:solidFill>
                  <a:schemeClr val="tx1"/>
                </a:solidFill>
              </a:rPr>
              <a:t>NACIONALNI ENERGETSKI IN PODNEBNI NAČRT 2019/20 (Ministrstvo za infrastrukturo)</a:t>
            </a:r>
          </a:p>
          <a:p>
            <a:pPr marL="884238" lvl="2" indent="-342900"/>
            <a:r>
              <a:rPr lang="sl-SI" sz="1200" dirty="0" smtClean="0"/>
              <a:t>POPRAVKE POKOJNINSKEGA ZAKONA 2019 (MDDSZ)</a:t>
            </a:r>
          </a:p>
          <a:p>
            <a:pPr marL="884238" lvl="2" indent="-342900"/>
            <a:r>
              <a:rPr lang="sl-SI" sz="1200" b="0" dirty="0" smtClean="0">
                <a:solidFill>
                  <a:schemeClr val="tx1"/>
                </a:solidFill>
              </a:rPr>
              <a:t>PRIPRAVO „COUNTRY FICHA“ O POKOJNINAH ZA POTREBE AGEING WORKING GROUP (Priprava poročil na tri leta, MF)</a:t>
            </a:r>
          </a:p>
          <a:p>
            <a:pPr marL="884238" lvl="2" indent="-342900"/>
            <a:r>
              <a:rPr lang="sl-SI" sz="1200" dirty="0" smtClean="0"/>
              <a:t>…..</a:t>
            </a:r>
            <a:endParaRPr lang="sl-SI" sz="1200" b="0" dirty="0" smtClean="0">
              <a:solidFill>
                <a:schemeClr val="tx1"/>
              </a:solidFill>
            </a:endParaRPr>
          </a:p>
          <a:p>
            <a:pPr marL="884238" lvl="2" indent="-342900"/>
            <a:endParaRPr lang="sl-SI" sz="14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851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NEKAJ PRIMEROV NEPOSREDNEGA  POVEZOVANJA S SNOVALCI EKONOMSKIH POLITIK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800" b="0" u="sng" dirty="0" smtClean="0">
                <a:solidFill>
                  <a:schemeClr val="tx1"/>
                </a:solidFill>
              </a:rPr>
              <a:t>SODELOVANJE V RAZLIČNIH VLADNIH DELOVNIH SKUPINAH ZA:</a:t>
            </a:r>
          </a:p>
          <a:p>
            <a:pPr marL="884238" lvl="2" indent="-342900"/>
            <a:r>
              <a:rPr lang="sl-SI" sz="1400" dirty="0" smtClean="0"/>
              <a:t>POKOJNINSKO </a:t>
            </a:r>
            <a:r>
              <a:rPr lang="sl-SI" sz="1400" dirty="0"/>
              <a:t>REFORMO 2012 (MDDSZ) </a:t>
            </a:r>
            <a:endParaRPr lang="sl-SI" sz="1400" dirty="0" smtClean="0"/>
          </a:p>
          <a:p>
            <a:pPr marL="884238" lvl="2" indent="-342900"/>
            <a:r>
              <a:rPr lang="sl-SI" sz="1400" dirty="0" smtClean="0"/>
              <a:t>PRIPRAVO </a:t>
            </a:r>
            <a:r>
              <a:rPr lang="sl-SI" sz="1400" dirty="0"/>
              <a:t>BELE KNJIGE O POKOJNINAH 2016 (MDDSZ)</a:t>
            </a:r>
          </a:p>
          <a:p>
            <a:pPr marL="884238" lvl="2" indent="-342900"/>
            <a:r>
              <a:rPr lang="sl-SI" sz="1400" dirty="0" smtClean="0"/>
              <a:t>PRIPRAVO STRATEGIJE </a:t>
            </a:r>
            <a:r>
              <a:rPr lang="sl-SI" sz="1400" dirty="0"/>
              <a:t>DOLGOŽIVE DRUŽBE 2017 (MDDSZ</a:t>
            </a:r>
            <a:r>
              <a:rPr lang="sl-SI" sz="1400" dirty="0" smtClean="0"/>
              <a:t>)</a:t>
            </a:r>
          </a:p>
          <a:p>
            <a:pPr marL="884238" lvl="2" indent="-342900"/>
            <a:r>
              <a:rPr lang="sl-SI" sz="1400" dirty="0" smtClean="0"/>
              <a:t>PRIPRAVO POROČILA O POKOJNINAH ZA AWG</a:t>
            </a:r>
          </a:p>
          <a:p>
            <a:pPr marL="884238" lvl="2" indent="-342900"/>
            <a:r>
              <a:rPr lang="sl-SI" sz="1400" dirty="0" smtClean="0"/>
              <a:t>PODROČJE SOCIALNE IN DRUŽINSKE POLITIKE </a:t>
            </a:r>
          </a:p>
          <a:p>
            <a:pPr marL="884238" lvl="2" indent="-342900"/>
            <a:r>
              <a:rPr lang="sl-SI" sz="1400" dirty="0" smtClean="0"/>
              <a:t>PODROČJE REGIONALNE POLITIKE IN STRATEGIJE PROSTORSKEGA RAZVOJA</a:t>
            </a:r>
          </a:p>
          <a:p>
            <a:pPr marL="827088" lvl="2" indent="-285750"/>
            <a:r>
              <a:rPr lang="sl-SI" sz="1600" dirty="0" smtClean="0"/>
              <a:t> </a:t>
            </a:r>
            <a:r>
              <a:rPr lang="sl-SI" sz="1400" dirty="0" smtClean="0"/>
              <a:t>PODROČJE ZDRAVSTVA IN DOLGOTRAJNE OSKRBE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l-SI" sz="1800" u="sng" dirty="0" smtClean="0"/>
              <a:t>EUROPEAN SOCIAL POLICY NETWORK (</a:t>
            </a:r>
            <a:r>
              <a:rPr lang="sl-SI" sz="1800" u="sng" dirty="0"/>
              <a:t>ESPN):</a:t>
            </a:r>
            <a:r>
              <a:rPr lang="sl-SI" sz="1800" dirty="0"/>
              <a:t> </a:t>
            </a:r>
            <a:endParaRPr lang="sl-SI" sz="1800" dirty="0" smtClean="0"/>
          </a:p>
          <a:p>
            <a:pPr lvl="2" indent="0">
              <a:buNone/>
            </a:pPr>
            <a:r>
              <a:rPr lang="sl-SI" sz="1600" dirty="0"/>
              <a:t>	</a:t>
            </a:r>
            <a:r>
              <a:rPr lang="sl-SI" sz="1400" dirty="0" smtClean="0"/>
              <a:t>a) podpora </a:t>
            </a:r>
            <a:r>
              <a:rPr lang="sl-SI" sz="1400" dirty="0"/>
              <a:t>Evropski komisiji v obliki kakovostnih in pravočasnih neodvisnih </a:t>
            </a:r>
            <a:r>
              <a:rPr lang="sl-SI" sz="1400" dirty="0" smtClean="0"/>
              <a:t>	informacij</a:t>
            </a:r>
            <a:r>
              <a:rPr lang="sl-SI" sz="1400" dirty="0"/>
              <a:t>, nasvetov, analiz in ekspertize na področju socialne politike </a:t>
            </a:r>
            <a:r>
              <a:rPr lang="sl-SI" sz="1400" dirty="0" smtClean="0"/>
              <a:t>in </a:t>
            </a:r>
          </a:p>
          <a:p>
            <a:pPr lvl="2" indent="0">
              <a:buNone/>
            </a:pPr>
            <a:r>
              <a:rPr lang="sl-SI" sz="1400" dirty="0"/>
              <a:t>	</a:t>
            </a:r>
            <a:r>
              <a:rPr lang="sl-SI" sz="1400" dirty="0" smtClean="0"/>
              <a:t>b) spremljanje </a:t>
            </a:r>
            <a:r>
              <a:rPr lang="sl-SI" sz="1400" dirty="0"/>
              <a:t>napredka Slovenije pri doseganju ciljev strategije Evropa </a:t>
            </a:r>
            <a:r>
              <a:rPr lang="sl-SI" sz="1400" dirty="0" smtClean="0"/>
              <a:t>2020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l-SI" sz="1800" u="sng" dirty="0" smtClean="0"/>
              <a:t>HIGH LEVEL GROUP OF EXPERTS ON PENSIONS: </a:t>
            </a:r>
            <a:r>
              <a:rPr lang="sl-SI" sz="1800" dirty="0" smtClean="0"/>
              <a:t>svetovanje Evropski komisiji na področju dodatnega pokojninskega zavarovanja (poklicnih in osebnih pokojnin)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l-SI" sz="1800" dirty="0" err="1"/>
              <a:t>Advisory</a:t>
            </a:r>
            <a:r>
              <a:rPr lang="sl-SI" sz="1800" dirty="0"/>
              <a:t> </a:t>
            </a:r>
            <a:r>
              <a:rPr lang="sl-SI" sz="1800" dirty="0" err="1"/>
              <a:t>Board</a:t>
            </a:r>
            <a:r>
              <a:rPr lang="sl-SI" sz="1800" dirty="0"/>
              <a:t> za oblikovanje predlogov za raziskovanje in širitev znanja na področju vrednotenja zdravstvenih tehnologij</a:t>
            </a:r>
            <a:endParaRPr lang="sl-SI" sz="1800" dirty="0" smtClean="0"/>
          </a:p>
          <a:p>
            <a:pPr marL="342900" lvl="1" indent="-342900"/>
            <a:endParaRPr lang="sl-SI" dirty="0"/>
          </a:p>
          <a:p>
            <a:pPr marL="884238" lvl="2" indent="-342900"/>
            <a:endParaRPr lang="sl-SI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088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IZZIVI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07504" y="1988840"/>
            <a:ext cx="8928992" cy="46805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600" b="0" dirty="0" smtClean="0">
                <a:solidFill>
                  <a:schemeClr val="tx1"/>
                </a:solidFill>
              </a:rPr>
              <a:t>NUJEN </a:t>
            </a:r>
            <a:r>
              <a:rPr lang="sl-SI" sz="1600" b="0" u="sng" dirty="0" smtClean="0">
                <a:solidFill>
                  <a:schemeClr val="tx1"/>
                </a:solidFill>
              </a:rPr>
              <a:t>NADALJNJI RAZVOJ RAZISKOVALNE INFRASTRUKTURE V DRUŽBENIH ZNANOSTIH </a:t>
            </a:r>
            <a:r>
              <a:rPr lang="sl-SI" sz="1600" b="0" dirty="0" smtClean="0">
                <a:solidFill>
                  <a:schemeClr val="tx1"/>
                </a:solidFill>
              </a:rPr>
              <a:t>– (SPREJEMANJE </a:t>
            </a:r>
            <a:r>
              <a:rPr lang="sl-SI" sz="1600" b="0" dirty="0">
                <a:solidFill>
                  <a:schemeClr val="tx1"/>
                </a:solidFill>
              </a:rPr>
              <a:t>DEJSTVA O NUJNOSTI LABORATORIJA TUDI NA PODROČJU DRUŽBENIH </a:t>
            </a:r>
            <a:r>
              <a:rPr lang="sl-SI" sz="1600" b="0" dirty="0" smtClean="0">
                <a:solidFill>
                  <a:schemeClr val="tx1"/>
                </a:solidFill>
              </a:rPr>
              <a:t>ZNANOSTI - PODATKOVNE </a:t>
            </a:r>
            <a:r>
              <a:rPr lang="sl-SI" sz="1600" b="0" dirty="0">
                <a:solidFill>
                  <a:schemeClr val="tx1"/>
                </a:solidFill>
              </a:rPr>
              <a:t>ZBIRKE IN </a:t>
            </a:r>
            <a:r>
              <a:rPr lang="sl-SI" sz="1600" b="0" dirty="0" smtClean="0">
                <a:solidFill>
                  <a:schemeClr val="tx1"/>
                </a:solidFill>
              </a:rPr>
              <a:t>MODELSKA </a:t>
            </a:r>
            <a:r>
              <a:rPr lang="sl-SI" sz="1600" b="0" dirty="0">
                <a:solidFill>
                  <a:schemeClr val="tx1"/>
                </a:solidFill>
              </a:rPr>
              <a:t>ORODJA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600" b="0" u="sng" dirty="0" smtClean="0">
                <a:solidFill>
                  <a:schemeClr val="tx1"/>
                </a:solidFill>
              </a:rPr>
              <a:t>ZAGOTOVITEV STALNEGA SPREMLJANJA </a:t>
            </a:r>
            <a:r>
              <a:rPr lang="sl-SI" sz="1600" b="0" dirty="0" smtClean="0">
                <a:solidFill>
                  <a:schemeClr val="tx1"/>
                </a:solidFill>
              </a:rPr>
              <a:t>PRIHODNJIH TEHNOLOŠKIH, DRUŽBENIH, OKOLJSKIH IN PROSTORSKIH TRENDOV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600" b="0" u="sng" dirty="0" smtClean="0">
                <a:solidFill>
                  <a:schemeClr val="tx1"/>
                </a:solidFill>
              </a:rPr>
              <a:t>INSTITUCIONALIZACIJA USTREZNIH MEHANIZMOV </a:t>
            </a:r>
            <a:r>
              <a:rPr lang="sl-SI" sz="1600" b="0" dirty="0" smtClean="0">
                <a:solidFill>
                  <a:schemeClr val="tx1"/>
                </a:solidFill>
              </a:rPr>
              <a:t>ZA ODLOČANJE NA ZNANJU TEMELJEČIH POLITIK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600" b="0" u="sng" dirty="0" smtClean="0">
                <a:solidFill>
                  <a:schemeClr val="tx1"/>
                </a:solidFill>
              </a:rPr>
              <a:t>VZPOSTAVITEV REDNEGA DIALOGA </a:t>
            </a:r>
            <a:r>
              <a:rPr lang="sl-SI" sz="1600" b="0" dirty="0" smtClean="0">
                <a:solidFill>
                  <a:schemeClr val="tx1"/>
                </a:solidFill>
              </a:rPr>
              <a:t>MED RAZISKOVALCI IN SNOVALCI POLITIK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600" b="0" u="sng" dirty="0" smtClean="0">
                <a:solidFill>
                  <a:schemeClr val="tx1"/>
                </a:solidFill>
              </a:rPr>
              <a:t>INSTITUCIONALIZACIJA SISTEMA BAZ PODATKOV </a:t>
            </a:r>
            <a:r>
              <a:rPr lang="sl-SI" sz="1600" b="0" dirty="0" smtClean="0">
                <a:solidFill>
                  <a:schemeClr val="tx1"/>
                </a:solidFill>
              </a:rPr>
              <a:t>ZA SPREMLJANJE, ANALIZO IN VREDNOTENJE POSLEDIC POSAMEZNIH UKREPOV/REFORM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600" b="0" u="sng" dirty="0" smtClean="0">
                <a:solidFill>
                  <a:schemeClr val="tx1"/>
                </a:solidFill>
              </a:rPr>
              <a:t>ZAGOTAVLJANJE USTREZNIH SREDSTEV </a:t>
            </a:r>
            <a:r>
              <a:rPr lang="sl-SI" sz="1600" b="0" dirty="0" smtClean="0">
                <a:solidFill>
                  <a:schemeClr val="tx1"/>
                </a:solidFill>
              </a:rPr>
              <a:t>ZA TEMELJNE RAZISKAVE – KVALITETEN PRENOS ZNANJA V PRAKSO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600" b="0" u="sng" dirty="0" smtClean="0">
                <a:solidFill>
                  <a:schemeClr val="tx1"/>
                </a:solidFill>
              </a:rPr>
              <a:t>VZPOSTAVITEV REDNIH DELOVNIH SKUPIN </a:t>
            </a:r>
            <a:r>
              <a:rPr lang="sl-SI" sz="1600" b="0" dirty="0" smtClean="0">
                <a:solidFill>
                  <a:schemeClr val="tx1"/>
                </a:solidFill>
              </a:rPr>
              <a:t>SESTAVLJENIH IZ EKSPERTOV NA RAZLIČNIH PODROČJIH, PREDSTAVNIKOV VLADE, JAVNOSTI, IN SOCIALNIH PARTNERJEV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600" b="0" u="sng" dirty="0" smtClean="0">
                <a:solidFill>
                  <a:schemeClr val="tx1"/>
                </a:solidFill>
              </a:rPr>
              <a:t>DOLOČITEV DOVOLJ DOLGEGA OBDOBJA </a:t>
            </a:r>
            <a:r>
              <a:rPr lang="sl-SI" sz="1600" b="0" dirty="0" smtClean="0">
                <a:solidFill>
                  <a:schemeClr val="tx1"/>
                </a:solidFill>
              </a:rPr>
              <a:t>ZA PRIPRAVO PREDLOGOV UKREPOV, KI BO OMOGOČILO PRAVOČASNO PRIPRAVO STROKOVNIH PODLAG ZA BOLJ UČINKOVITA IN USPEŠNA POGAJANJA S SOCIALNIMI PARTNERJI.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1600" b="0" dirty="0" smtClean="0">
                <a:solidFill>
                  <a:schemeClr val="tx1"/>
                </a:solidFill>
              </a:rPr>
              <a:t>….</a:t>
            </a:r>
            <a:endParaRPr lang="sl-SI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711168"/>
      </p:ext>
    </p:extLst>
  </p:cSld>
  <p:clrMapOvr>
    <a:masterClrMapping/>
  </p:clrMapOvr>
</p:sld>
</file>

<file path=ppt/theme/theme1.xml><?xml version="1.0" encoding="utf-8"?>
<a:theme xmlns:a="http://schemas.openxmlformats.org/drawingml/2006/main" name="PPT IER-template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IER-template</Template>
  <TotalTime>11173</TotalTime>
  <Words>863</Words>
  <Application>Microsoft Office PowerPoint</Application>
  <PresentationFormat>Diaprojekcija na zaslonu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PPT IER-template</vt:lpstr>
      <vt:lpstr>SLOVENSKI NACIONalni sistem zagotavljanja informiranega ustvarjanja politik</vt:lpstr>
      <vt:lpstr>VSEBINA</vt:lpstr>
      <vt:lpstr>UVOD</vt:lpstr>
      <vt:lpstr>SLOVENSKI SISTEM</vt:lpstr>
      <vt:lpstr>SLOVENSKI SISTEM</vt:lpstr>
      <vt:lpstr>INŠTITUT ZA EKONOMSKA RAZISKOVANJA – NAŠE IZKUŠNJE</vt:lpstr>
      <vt:lpstr>NEKAJ PRIMEROV NEPOSREDNEGA  POVEZOVANJA S SNOVALCI EKONOMSKIH POLITIK </vt:lpstr>
      <vt:lpstr>NEKAJ PRIMEROV NEPOSREDNEGA  POVEZOVANJA S SNOVALCI EKONOMSKIH POLITIK </vt:lpstr>
      <vt:lpstr>IZZIVI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Tjaša Bartolj</dc:creator>
  <cp:lastModifiedBy>Boris Majcen</cp:lastModifiedBy>
  <cp:revision>131</cp:revision>
  <cp:lastPrinted>2019-11-15T07:28:04Z</cp:lastPrinted>
  <dcterms:created xsi:type="dcterms:W3CDTF">2018-08-24T12:21:24Z</dcterms:created>
  <dcterms:modified xsi:type="dcterms:W3CDTF">2019-11-15T07:28:13Z</dcterms:modified>
</cp:coreProperties>
</file>