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65" r:id="rId2"/>
    <p:sldId id="270" r:id="rId3"/>
    <p:sldId id="272" r:id="rId4"/>
    <p:sldId id="273" r:id="rId5"/>
    <p:sldId id="274" r:id="rId6"/>
    <p:sldId id="275" r:id="rId7"/>
    <p:sldId id="276" r:id="rId8"/>
    <p:sldId id="277" r:id="rId9"/>
    <p:sldId id="278" r:id="rId10"/>
  </p:sldIdLst>
  <p:sldSz cx="9144000" cy="6858000" type="screen4x3"/>
  <p:notesSz cx="6797675" cy="9928225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B141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log 2 – poudare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0" d="100"/>
          <a:sy n="120" d="100"/>
        </p:scale>
        <p:origin x="-370" y="148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34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jaša Bartolj" userId="d640e6b47c66b029" providerId="LiveId" clId="{A1239FF8-219A-4954-84B8-9E59547D0E7C}"/>
    <pc:docChg chg="undo custSel addSld modSld sldOrd">
      <pc:chgData name="Tjaša Bartolj" userId="d640e6b47c66b029" providerId="LiveId" clId="{A1239FF8-219A-4954-84B8-9E59547D0E7C}" dt="2018-08-24T19:57:32.039" v="1868" actId="120"/>
      <pc:docMkLst>
        <pc:docMk/>
      </pc:docMkLst>
      <pc:sldChg chg="modSp">
        <pc:chgData name="Tjaša Bartolj" userId="d640e6b47c66b029" providerId="LiveId" clId="{A1239FF8-219A-4954-84B8-9E59547D0E7C}" dt="2018-08-24T19:19:51.058" v="479" actId="20577"/>
        <pc:sldMkLst>
          <pc:docMk/>
          <pc:sldMk cId="2758921048" sldId="264"/>
        </pc:sldMkLst>
        <pc:spChg chg="mod">
          <ac:chgData name="Tjaša Bartolj" userId="d640e6b47c66b029" providerId="LiveId" clId="{A1239FF8-219A-4954-84B8-9E59547D0E7C}" dt="2018-08-24T19:19:51.058" v="479" actId="20577"/>
          <ac:spMkLst>
            <pc:docMk/>
            <pc:sldMk cId="2758921048" sldId="264"/>
            <ac:spMk id="3" creationId="{00000000-0000-0000-0000-000000000000}"/>
          </ac:spMkLst>
        </pc:spChg>
      </pc:sldChg>
      <pc:sldChg chg="modSp">
        <pc:chgData name="Tjaša Bartolj" userId="d640e6b47c66b029" providerId="LiveId" clId="{A1239FF8-219A-4954-84B8-9E59547D0E7C}" dt="2018-08-24T19:30:29.504" v="889" actId="207"/>
        <pc:sldMkLst>
          <pc:docMk/>
          <pc:sldMk cId="4134577334" sldId="266"/>
        </pc:sldMkLst>
        <pc:spChg chg="mod">
          <ac:chgData name="Tjaša Bartolj" userId="d640e6b47c66b029" providerId="LiveId" clId="{A1239FF8-219A-4954-84B8-9E59547D0E7C}" dt="2018-08-24T19:30:29.504" v="889" actId="207"/>
          <ac:spMkLst>
            <pc:docMk/>
            <pc:sldMk cId="4134577334" sldId="266"/>
            <ac:spMk id="3" creationId="{00000000-0000-0000-0000-000000000000}"/>
          </ac:spMkLst>
        </pc:spChg>
      </pc:sldChg>
      <pc:sldChg chg="modSp add">
        <pc:chgData name="Tjaša Bartolj" userId="d640e6b47c66b029" providerId="LiveId" clId="{A1239FF8-219A-4954-84B8-9E59547D0E7C}" dt="2018-08-24T19:56:21.103" v="1858" actId="20577"/>
        <pc:sldMkLst>
          <pc:docMk/>
          <pc:sldMk cId="2771417719" sldId="269"/>
        </pc:sldMkLst>
        <pc:spChg chg="mod">
          <ac:chgData name="Tjaša Bartolj" userId="d640e6b47c66b029" providerId="LiveId" clId="{A1239FF8-219A-4954-84B8-9E59547D0E7C}" dt="2018-08-24T19:56:21.103" v="1858" actId="20577"/>
          <ac:spMkLst>
            <pc:docMk/>
            <pc:sldMk cId="2771417719" sldId="269"/>
            <ac:spMk id="3" creationId="{00000000-0000-0000-0000-000000000000}"/>
          </ac:spMkLst>
        </pc:spChg>
      </pc:sldChg>
      <pc:sldChg chg="modSp add">
        <pc:chgData name="Tjaša Bartolj" userId="d640e6b47c66b029" providerId="LiveId" clId="{A1239FF8-219A-4954-84B8-9E59547D0E7C}" dt="2018-08-24T19:28:04.566" v="882" actId="20577"/>
        <pc:sldMkLst>
          <pc:docMk/>
          <pc:sldMk cId="1494062036" sldId="270"/>
        </pc:sldMkLst>
        <pc:spChg chg="mod">
          <ac:chgData name="Tjaša Bartolj" userId="d640e6b47c66b029" providerId="LiveId" clId="{A1239FF8-219A-4954-84B8-9E59547D0E7C}" dt="2018-08-24T19:21:14.769" v="572" actId="20577"/>
          <ac:spMkLst>
            <pc:docMk/>
            <pc:sldMk cId="1494062036" sldId="270"/>
            <ac:spMk id="2" creationId="{00000000-0000-0000-0000-000000000000}"/>
          </ac:spMkLst>
        </pc:spChg>
        <pc:spChg chg="mod">
          <ac:chgData name="Tjaša Bartolj" userId="d640e6b47c66b029" providerId="LiveId" clId="{A1239FF8-219A-4954-84B8-9E59547D0E7C}" dt="2018-08-24T19:28:04.566" v="882" actId="20577"/>
          <ac:spMkLst>
            <pc:docMk/>
            <pc:sldMk cId="1494062036" sldId="270"/>
            <ac:spMk id="3" creationId="{00000000-0000-0000-0000-000000000000}"/>
          </ac:spMkLst>
        </pc:spChg>
      </pc:sldChg>
      <pc:sldChg chg="modSp add ord">
        <pc:chgData name="Tjaša Bartolj" userId="d640e6b47c66b029" providerId="LiveId" clId="{A1239FF8-219A-4954-84B8-9E59547D0E7C}" dt="2018-08-24T19:57:04.807" v="1866" actId="20577"/>
        <pc:sldMkLst>
          <pc:docMk/>
          <pc:sldMk cId="2348288783" sldId="271"/>
        </pc:sldMkLst>
        <pc:spChg chg="mod">
          <ac:chgData name="Tjaša Bartolj" userId="d640e6b47c66b029" providerId="LiveId" clId="{A1239FF8-219A-4954-84B8-9E59547D0E7C}" dt="2018-08-24T19:57:04.807" v="1866" actId="20577"/>
          <ac:spMkLst>
            <pc:docMk/>
            <pc:sldMk cId="2348288783" sldId="271"/>
            <ac:spMk id="2" creationId="{00000000-0000-0000-0000-000000000000}"/>
          </ac:spMkLst>
        </pc:spChg>
        <pc:spChg chg="mod">
          <ac:chgData name="Tjaša Bartolj" userId="d640e6b47c66b029" providerId="LiveId" clId="{A1239FF8-219A-4954-84B8-9E59547D0E7C}" dt="2018-08-24T19:30:05.368" v="887" actId="207"/>
          <ac:spMkLst>
            <pc:docMk/>
            <pc:sldMk cId="2348288783" sldId="271"/>
            <ac:spMk id="3" creationId="{00000000-0000-0000-0000-000000000000}"/>
          </ac:spMkLst>
        </pc:spChg>
      </pc:sldChg>
      <pc:sldChg chg="modSp add">
        <pc:chgData name="Tjaša Bartolj" userId="d640e6b47c66b029" providerId="LiveId" clId="{A1239FF8-219A-4954-84B8-9E59547D0E7C}" dt="2018-08-24T19:57:32.039" v="1868" actId="120"/>
        <pc:sldMkLst>
          <pc:docMk/>
          <pc:sldMk cId="1620031228" sldId="272"/>
        </pc:sldMkLst>
        <pc:spChg chg="mod">
          <ac:chgData name="Tjaša Bartolj" userId="d640e6b47c66b029" providerId="LiveId" clId="{A1239FF8-219A-4954-84B8-9E59547D0E7C}" dt="2018-08-24T19:31:20.788" v="895" actId="6549"/>
          <ac:spMkLst>
            <pc:docMk/>
            <pc:sldMk cId="1620031228" sldId="272"/>
            <ac:spMk id="2" creationId="{86CABF78-477E-4710-9FDA-63527C455DD0}"/>
          </ac:spMkLst>
        </pc:spChg>
        <pc:spChg chg="mod">
          <ac:chgData name="Tjaša Bartolj" userId="d640e6b47c66b029" providerId="LiveId" clId="{A1239FF8-219A-4954-84B8-9E59547D0E7C}" dt="2018-08-24T19:57:32.039" v="1868" actId="120"/>
          <ac:spMkLst>
            <pc:docMk/>
            <pc:sldMk cId="1620031228" sldId="272"/>
            <ac:spMk id="3" creationId="{726C23F5-82C7-47CC-B517-140D9F0C1E0F}"/>
          </ac:spMkLst>
        </pc:spChg>
      </pc:sldChg>
      <pc:sldChg chg="modSp add">
        <pc:chgData name="Tjaša Bartolj" userId="d640e6b47c66b029" providerId="LiveId" clId="{A1239FF8-219A-4954-84B8-9E59547D0E7C}" dt="2018-08-24T19:53:53.015" v="1854" actId="20577"/>
        <pc:sldMkLst>
          <pc:docMk/>
          <pc:sldMk cId="3103513837" sldId="273"/>
        </pc:sldMkLst>
        <pc:spChg chg="mod">
          <ac:chgData name="Tjaša Bartolj" userId="d640e6b47c66b029" providerId="LiveId" clId="{A1239FF8-219A-4954-84B8-9E59547D0E7C}" dt="2018-08-24T19:53:53.015" v="1854" actId="20577"/>
          <ac:spMkLst>
            <pc:docMk/>
            <pc:sldMk cId="3103513837" sldId="273"/>
            <ac:spMk id="3" creationId="{726C23F5-82C7-47CC-B517-140D9F0C1E0F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glave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9D201623-8117-4C51-845E-DBB8BD8F0797}" type="datetimeFigureOut">
              <a:rPr lang="sl-SI"/>
              <a:pPr>
                <a:defRPr/>
              </a:pPr>
              <a:t>15. 11. 2019</a:t>
            </a:fld>
            <a:endParaRPr lang="sl-SI"/>
          </a:p>
        </p:txBody>
      </p:sp>
      <p:sp>
        <p:nvSpPr>
          <p:cNvPr id="4" name="Ograda stranske slike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5935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sl-SI" noProof="0"/>
          </a:p>
        </p:txBody>
      </p:sp>
      <p:sp>
        <p:nvSpPr>
          <p:cNvPr id="5" name="Ograda opomb 4"/>
          <p:cNvSpPr>
            <a:spLocks noGrp="1"/>
          </p:cNvSpPr>
          <p:nvPr>
            <p:ph type="body" sz="quarter" idx="3"/>
          </p:nvPr>
        </p:nvSpPr>
        <p:spPr>
          <a:xfrm>
            <a:off x="679768" y="4715908"/>
            <a:ext cx="5438140" cy="44677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noProof="0"/>
              <a:t>Kliknite, če želite urediti sloge besedila matrice</a:t>
            </a:r>
          </a:p>
          <a:p>
            <a:pPr lvl="1"/>
            <a:r>
              <a:rPr lang="sl-SI" noProof="0"/>
              <a:t>Druga raven</a:t>
            </a:r>
          </a:p>
          <a:p>
            <a:pPr lvl="2"/>
            <a:r>
              <a:rPr lang="sl-SI" noProof="0"/>
              <a:t>Tretja raven</a:t>
            </a:r>
          </a:p>
          <a:p>
            <a:pPr lvl="3"/>
            <a:r>
              <a:rPr lang="sl-SI" noProof="0"/>
              <a:t>Četrta raven</a:t>
            </a:r>
          </a:p>
          <a:p>
            <a:pPr lvl="4"/>
            <a:r>
              <a:rPr lang="sl-SI" noProof="0"/>
              <a:t>Peta raven</a:t>
            </a:r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4"/>
          </p:nvPr>
        </p:nvSpPr>
        <p:spPr>
          <a:xfrm>
            <a:off x="1" y="9430091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5"/>
          </p:nvPr>
        </p:nvSpPr>
        <p:spPr>
          <a:xfrm>
            <a:off x="3850444" y="9430091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66931170-E40B-4A66-87AA-0F5EC1C38201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0888750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Slika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3" y="0"/>
            <a:ext cx="9137973" cy="6858000"/>
          </a:xfrm>
          <a:prstGeom prst="rect">
            <a:avLst/>
          </a:prstGeom>
        </p:spPr>
      </p:pic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539552" y="2780928"/>
            <a:ext cx="7772400" cy="1470025"/>
          </a:xfrm>
        </p:spPr>
        <p:txBody>
          <a:bodyPr/>
          <a:lstStyle>
            <a:lvl1pPr algn="l">
              <a:defRPr sz="4000" b="0" cap="all" baseline="0">
                <a:solidFill>
                  <a:srgbClr val="BB141A"/>
                </a:solidFill>
                <a:latin typeface="Segoe UI Light" panose="020B0502040204020203" pitchFamily="34" charset="0"/>
              </a:defRPr>
            </a:lvl1pPr>
          </a:lstStyle>
          <a:p>
            <a:r>
              <a:rPr lang="sl-SI"/>
              <a:t>Uredite slog naslova matrice</a:t>
            </a:r>
            <a:endParaRPr lang="sl-SI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539552" y="5085184"/>
            <a:ext cx="6256784" cy="1273696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/>
              <a:t>Uredite slog podnaslova matrice</a:t>
            </a:r>
            <a:endParaRPr lang="sl-SI" dirty="0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4C3B57-D83F-4A96-917B-EC0BF4FB7FF4}" type="datetimeFigureOut">
              <a:rPr lang="sl-SI"/>
              <a:pPr>
                <a:defRPr/>
              </a:pPr>
              <a:t>15. 11. 2019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63C1A9-7789-4700-808E-29B8C0199D5D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8869134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Slika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3" y="0"/>
            <a:ext cx="9137973" cy="6858000"/>
          </a:xfrm>
          <a:prstGeom prst="rect">
            <a:avLst/>
          </a:prstGeom>
        </p:spPr>
      </p:pic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83568" y="548680"/>
            <a:ext cx="7920880" cy="566738"/>
          </a:xfrm>
        </p:spPr>
        <p:txBody>
          <a:bodyPr anchor="ctr"/>
          <a:lstStyle>
            <a:lvl1pPr algn="ctr">
              <a:defRPr sz="2400" b="1"/>
            </a:lvl1pPr>
          </a:lstStyle>
          <a:p>
            <a:r>
              <a:rPr lang="sl-SI"/>
              <a:t>Uredite slog naslova matrice</a:t>
            </a:r>
            <a:endParaRPr lang="sl-SI" dirty="0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828799" y="1196752"/>
            <a:ext cx="5486400" cy="4248472"/>
          </a:xfrm>
        </p:spPr>
        <p:txBody>
          <a:bodyPr rtlCol="0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sl-SI" noProof="0"/>
              <a:t>Kliknite ikono, če želite dodati sliko</a:t>
            </a:r>
            <a:endParaRPr lang="sl-SI" noProof="0" dirty="0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821904" y="5517232"/>
            <a:ext cx="5486400" cy="654968"/>
          </a:xfrm>
        </p:spPr>
        <p:txBody>
          <a:bodyPr/>
          <a:lstStyle>
            <a:lvl1pPr marL="0" indent="0" algn="ctr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2C237E-7639-49DD-B597-D98D46E5FCEA}" type="datetimeFigureOut">
              <a:rPr lang="sl-SI"/>
              <a:pPr>
                <a:defRPr/>
              </a:pPr>
              <a:t>15. 11. 2019</a:t>
            </a:fld>
            <a:endParaRPr lang="sl-SI"/>
          </a:p>
        </p:txBody>
      </p:sp>
      <p:sp>
        <p:nvSpPr>
          <p:cNvPr id="6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5C7338-72FC-44CB-A28B-E3F6D54E4E69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524527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Slika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3" y="0"/>
            <a:ext cx="9137973" cy="6858000"/>
          </a:xfrm>
          <a:prstGeom prst="rect">
            <a:avLst/>
          </a:prstGeom>
        </p:spPr>
      </p:pic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792088"/>
          </a:xfrm>
        </p:spPr>
        <p:txBody>
          <a:bodyPr/>
          <a:lstStyle/>
          <a:p>
            <a:r>
              <a:rPr lang="sl-SI"/>
              <a:t>Uredite slog naslova matrice</a:t>
            </a:r>
            <a:endParaRPr lang="sl-SI" dirty="0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131C27-98AD-4E1C-9F02-804210B7FA35}" type="datetimeFigureOut">
              <a:rPr lang="sl-SI"/>
              <a:pPr>
                <a:defRPr/>
              </a:pPr>
              <a:t>15. 11. 2019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DCC71F-804E-4293-9497-E584A57A66D3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6850865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_enovrstic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Slika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3" y="0"/>
            <a:ext cx="9137973" cy="6858000"/>
          </a:xfrm>
          <a:prstGeom prst="rect">
            <a:avLst/>
          </a:prstGeom>
        </p:spPr>
      </p:pic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792088"/>
          </a:xfrm>
        </p:spPr>
        <p:txBody>
          <a:bodyPr/>
          <a:lstStyle>
            <a:lvl1pPr>
              <a:defRPr b="1">
                <a:solidFill>
                  <a:srgbClr val="BB141A"/>
                </a:solidFill>
              </a:defRPr>
            </a:lvl1pPr>
          </a:lstStyle>
          <a:p>
            <a:r>
              <a:rPr lang="sl-SI"/>
              <a:t>Uredite slog naslova matrice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680520"/>
          </a:xfrm>
        </p:spPr>
        <p:txBody>
          <a:bodyPr/>
          <a:lstStyle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sl-SI" dirty="0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248BC1-A5BA-40C8-8DD4-804BC0765296}" type="datetimeFigureOut">
              <a:rPr lang="sl-SI"/>
              <a:pPr>
                <a:defRPr/>
              </a:pPr>
              <a:t>15. 11. 2019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99D07A-DA2A-4A09-B16E-93F65204616E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9788042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_dvovrstic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Slika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3" y="0"/>
            <a:ext cx="9137973" cy="6858000"/>
          </a:xfrm>
          <a:prstGeom prst="rect">
            <a:avLst/>
          </a:prstGeom>
        </p:spPr>
      </p:pic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629816"/>
            <a:ext cx="8229600" cy="1143000"/>
          </a:xfrm>
        </p:spPr>
        <p:txBody>
          <a:bodyPr/>
          <a:lstStyle>
            <a:lvl1pPr>
              <a:defRPr b="1">
                <a:solidFill>
                  <a:srgbClr val="BB141A"/>
                </a:solidFill>
              </a:defRPr>
            </a:lvl1pPr>
          </a:lstStyle>
          <a:p>
            <a:r>
              <a:rPr lang="sl-SI"/>
              <a:t>Uredite slog naslova matrice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57200" y="1988841"/>
            <a:ext cx="8229600" cy="4032448"/>
          </a:xfrm>
        </p:spPr>
        <p:txBody>
          <a:bodyPr/>
          <a:lstStyle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sl-SI" dirty="0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248BC1-A5BA-40C8-8DD4-804BC0765296}" type="datetimeFigureOut">
              <a:rPr lang="sl-SI"/>
              <a:pPr>
                <a:defRPr/>
              </a:pPr>
              <a:t>15. 11. 2019</a:t>
            </a:fld>
            <a:endParaRPr lang="sl-SI" dirty="0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99D07A-DA2A-4A09-B16E-93F65204616E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6431097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Slika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3" y="0"/>
            <a:ext cx="9137973" cy="6858000"/>
          </a:xfrm>
          <a:prstGeom prst="rect">
            <a:avLst/>
          </a:prstGeom>
        </p:spPr>
      </p:pic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0" cap="all">
                <a:latin typeface="Segoe UI Light" panose="020B0502040204020203" pitchFamily="34" charset="0"/>
              </a:defRPr>
            </a:lvl1pPr>
          </a:lstStyle>
          <a:p>
            <a:r>
              <a:rPr lang="sl-SI"/>
              <a:t>Uredite slog naslova matrice</a:t>
            </a:r>
            <a:endParaRPr lang="sl-SI" dirty="0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8A47E2-D795-4E85-BC28-D03F2EAA2CE8}" type="datetimeFigureOut">
              <a:rPr lang="sl-SI"/>
              <a:pPr>
                <a:defRPr/>
              </a:pPr>
              <a:t>15. 11. 2019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3E9F32-F95F-4403-A67D-956A883A8C07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1808453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Slika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3" y="0"/>
            <a:ext cx="9137973" cy="6858000"/>
          </a:xfrm>
          <a:prstGeom prst="rect">
            <a:avLst/>
          </a:prstGeom>
        </p:spPr>
      </p:pic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143000"/>
          </a:xfrm>
        </p:spPr>
        <p:txBody>
          <a:bodyPr/>
          <a:lstStyle/>
          <a:p>
            <a:r>
              <a:rPr lang="sl-SI"/>
              <a:t>Uredite slog naslova matrice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sl-SI" dirty="0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sl-SI" dirty="0"/>
          </a:p>
        </p:txBody>
      </p:sp>
      <p:sp>
        <p:nvSpPr>
          <p:cNvPr id="5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C469CA-E2C9-44A8-A030-6B1E5CD57201}" type="datetimeFigureOut">
              <a:rPr lang="sl-SI"/>
              <a:pPr>
                <a:defRPr/>
              </a:pPr>
              <a:t>15. 11. 2019</a:t>
            </a:fld>
            <a:endParaRPr lang="sl-SI"/>
          </a:p>
        </p:txBody>
      </p:sp>
      <p:sp>
        <p:nvSpPr>
          <p:cNvPr id="6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A1C460-0DDC-4B31-AB42-20DF4CC7A628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4081566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Slika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3" y="0"/>
            <a:ext cx="9137973" cy="6858000"/>
          </a:xfrm>
          <a:prstGeom prst="rect">
            <a:avLst/>
          </a:prstGeom>
        </p:spPr>
      </p:pic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7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29519D-9C7C-459E-AE85-5EF33D7428D5}" type="datetimeFigureOut">
              <a:rPr lang="sl-SI"/>
              <a:pPr>
                <a:defRPr/>
              </a:pPr>
              <a:t>15. 11. 2019</a:t>
            </a:fld>
            <a:endParaRPr lang="sl-SI"/>
          </a:p>
        </p:txBody>
      </p:sp>
      <p:sp>
        <p:nvSpPr>
          <p:cNvPr id="8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9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8C54B1-1B10-4753-8EE9-FA205AFBB42C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0392346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Slika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3" y="0"/>
            <a:ext cx="9137973" cy="6858000"/>
          </a:xfrm>
          <a:prstGeom prst="rect">
            <a:avLst/>
          </a:prstGeom>
        </p:spPr>
      </p:pic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143000"/>
          </a:xfrm>
        </p:spPr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4EC735-049B-4C47-B619-BE8AACFDC6F6}" type="datetimeFigureOut">
              <a:rPr lang="sl-SI"/>
              <a:pPr>
                <a:defRPr/>
              </a:pPr>
              <a:t>15. 11. 2019</a:t>
            </a:fld>
            <a:endParaRPr lang="sl-SI"/>
          </a:p>
        </p:txBody>
      </p:sp>
      <p:sp>
        <p:nvSpPr>
          <p:cNvPr id="4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0352D7-C120-4140-9A84-3224CDABA51D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9792917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lika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3" y="0"/>
            <a:ext cx="9137973" cy="6858000"/>
          </a:xfrm>
          <a:prstGeom prst="rect">
            <a:avLst/>
          </a:prstGeom>
        </p:spPr>
      </p:pic>
      <p:sp>
        <p:nvSpPr>
          <p:cNvPr id="2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D2F7B4-C1ED-49D8-A569-85E8E6963FAF}" type="datetimeFigureOut">
              <a:rPr lang="sl-SI"/>
              <a:pPr>
                <a:defRPr/>
              </a:pPr>
              <a:t>15. 11. 2019</a:t>
            </a:fld>
            <a:endParaRPr lang="sl-SI"/>
          </a:p>
        </p:txBody>
      </p:sp>
      <p:sp>
        <p:nvSpPr>
          <p:cNvPr id="3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4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11E591-0C91-4013-8F0B-84F597957B21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1499892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Slika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3" y="0"/>
            <a:ext cx="9137973" cy="6858000"/>
          </a:xfrm>
          <a:prstGeom prst="rect">
            <a:avLst/>
          </a:prstGeom>
        </p:spPr>
      </p:pic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67544" y="742380"/>
            <a:ext cx="3008313" cy="95842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/>
              <a:t>Uredite slog naslova matrice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764705"/>
            <a:ext cx="5111750" cy="5256584"/>
          </a:xfrm>
        </p:spPr>
        <p:txBody>
          <a:bodyPr/>
          <a:lstStyle>
            <a:lvl1pPr>
              <a:spcAft>
                <a:spcPts val="1800"/>
              </a:spcAft>
              <a:defRPr sz="28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sl-SI" dirty="0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834281"/>
            <a:ext cx="3008313" cy="418700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A2FD81-1F9A-4741-A19C-6FD8EF57F3F7}" type="datetimeFigureOut">
              <a:rPr lang="sl-SI"/>
              <a:pPr>
                <a:defRPr/>
              </a:pPr>
              <a:t>15. 11. 2019</a:t>
            </a:fld>
            <a:endParaRPr lang="sl-SI"/>
          </a:p>
        </p:txBody>
      </p:sp>
      <p:sp>
        <p:nvSpPr>
          <p:cNvPr id="6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7E4A05-B792-4946-BB28-EB11CE82A433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6154498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Ograda naslova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l-SI" dirty="0"/>
              <a:t>Kliknite, če želite urediti slog naslova matrice</a:t>
            </a:r>
            <a:endParaRPr lang="sl-SI" altLang="sl-SI" dirty="0"/>
          </a:p>
        </p:txBody>
      </p:sp>
      <p:sp>
        <p:nvSpPr>
          <p:cNvPr id="1027" name="Ograda besedila 2"/>
          <p:cNvSpPr>
            <a:spLocks noGrp="1"/>
          </p:cNvSpPr>
          <p:nvPr>
            <p:ph type="body" idx="1"/>
          </p:nvPr>
        </p:nvSpPr>
        <p:spPr bwMode="auto">
          <a:xfrm>
            <a:off x="457200" y="1600201"/>
            <a:ext cx="8229600" cy="4277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 dirty="0"/>
              <a:t>Kliknite, če želite urediti sloge besedila matrice</a:t>
            </a:r>
          </a:p>
          <a:p>
            <a:pPr lvl="1"/>
            <a:r>
              <a:rPr lang="sl-SI" altLang="sl-SI" dirty="0"/>
              <a:t>Druga raven</a:t>
            </a:r>
          </a:p>
          <a:p>
            <a:pPr lvl="2"/>
            <a:r>
              <a:rPr lang="sl-SI" altLang="sl-SI" dirty="0"/>
              <a:t>Tretja raven</a:t>
            </a:r>
          </a:p>
          <a:p>
            <a:pPr lvl="3"/>
            <a:r>
              <a:rPr lang="sl-SI" altLang="sl-SI" dirty="0"/>
              <a:t>Četrta raven</a:t>
            </a:r>
          </a:p>
          <a:p>
            <a:pPr lvl="4"/>
            <a:r>
              <a:rPr lang="sl-SI" altLang="sl-SI" dirty="0"/>
              <a:t>Peta raven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2"/>
          </p:nvPr>
        </p:nvSpPr>
        <p:spPr>
          <a:xfrm>
            <a:off x="457200" y="64482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100" smtClean="0">
                <a:solidFill>
                  <a:schemeClr val="tx1">
                    <a:tint val="7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>
              <a:defRPr/>
            </a:pPr>
            <a:fld id="{CB6E3495-09AC-42C0-9EE6-B058F4BF2CB9}" type="datetimeFigureOut">
              <a:rPr lang="sl-SI" smtClean="0"/>
              <a:pPr>
                <a:defRPr/>
              </a:pPr>
              <a:t>15. 11. 2019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3"/>
          </p:nvPr>
        </p:nvSpPr>
        <p:spPr>
          <a:xfrm>
            <a:off x="3124200" y="64482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100" smtClean="0">
                <a:solidFill>
                  <a:schemeClr val="tx1">
                    <a:tint val="7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6553200" y="64482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100" smtClean="0">
                <a:solidFill>
                  <a:schemeClr val="tx1">
                    <a:tint val="7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>
              <a:defRPr/>
            </a:pPr>
            <a:fld id="{66363990-DB78-4C24-877D-B87B0B33D177}" type="slidenum">
              <a:rPr lang="sl-SI" smtClean="0"/>
              <a:pPr>
                <a:defRPr/>
              </a:pPr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800" b="1" kern="1200">
          <a:solidFill>
            <a:srgbClr val="BB141A"/>
          </a:solidFill>
          <a:latin typeface="Segoe UI" panose="020B0502040204020203" pitchFamily="34" charset="0"/>
          <a:ea typeface="Segoe UI" panose="020B0502040204020203" pitchFamily="34" charset="0"/>
          <a:cs typeface="Segoe UI" panose="020B0502040204020203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0" indent="0" algn="l" rtl="0" eaLnBrk="1" fontAlgn="base" hangingPunct="1">
        <a:spcBef>
          <a:spcPct val="20000"/>
        </a:spcBef>
        <a:spcAft>
          <a:spcPct val="0"/>
        </a:spcAft>
        <a:buFont typeface="Arial" charset="0"/>
        <a:buNone/>
        <a:defRPr sz="2400" b="1" kern="1200">
          <a:solidFill>
            <a:srgbClr val="BB141A"/>
          </a:solidFill>
          <a:latin typeface="Segoe UI" panose="020B0502040204020203" pitchFamily="34" charset="0"/>
          <a:ea typeface="Segoe UI" panose="020B0502040204020203" pitchFamily="34" charset="0"/>
          <a:cs typeface="Segoe UI" panose="020B0502040204020203" pitchFamily="34" charset="0"/>
        </a:defRPr>
      </a:lvl1pPr>
      <a:lvl2pPr marL="0" indent="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None/>
        <a:defRPr sz="2000" kern="1200">
          <a:solidFill>
            <a:schemeClr val="tx1"/>
          </a:solidFill>
          <a:latin typeface="Segoe UI" panose="020B0502040204020203" pitchFamily="34" charset="0"/>
          <a:ea typeface="Segoe UI" panose="020B0502040204020203" pitchFamily="34" charset="0"/>
          <a:cs typeface="Segoe UI" panose="020B0502040204020203" pitchFamily="34" charset="0"/>
        </a:defRPr>
      </a:lvl2pPr>
      <a:lvl3pPr marL="541338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Segoe UI" panose="020B0502040204020203" pitchFamily="34" charset="0"/>
          <a:ea typeface="Segoe UI" panose="020B0502040204020203" pitchFamily="34" charset="0"/>
          <a:cs typeface="Segoe UI" panose="020B0502040204020203" pitchFamily="34" charset="0"/>
        </a:defRPr>
      </a:lvl3pPr>
      <a:lvl4pPr marL="989013" indent="-228600" algn="l" rtl="0" eaLnBrk="1" fontAlgn="base" hangingPunct="1">
        <a:spcBef>
          <a:spcPct val="20000"/>
        </a:spcBef>
        <a:spcAft>
          <a:spcPct val="0"/>
        </a:spcAft>
        <a:buFont typeface="Courier New" panose="02070309020205020404" pitchFamily="49" charset="0"/>
        <a:buChar char="o"/>
        <a:defRPr sz="2000" kern="1200">
          <a:solidFill>
            <a:schemeClr val="tx1"/>
          </a:solidFill>
          <a:latin typeface="Segoe UI" panose="020B0502040204020203" pitchFamily="34" charset="0"/>
          <a:ea typeface="Segoe UI" panose="020B0502040204020203" pitchFamily="34" charset="0"/>
          <a:cs typeface="Segoe UI" panose="020B0502040204020203" pitchFamily="34" charset="0"/>
        </a:defRPr>
      </a:lvl4pPr>
      <a:lvl5pPr marL="1438275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Segoe UI" panose="020B0502040204020203" pitchFamily="34" charset="0"/>
          <a:ea typeface="Segoe UI" panose="020B0502040204020203" pitchFamily="34" charset="0"/>
          <a:cs typeface="Segoe UI" panose="020B0502040204020203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sl-SI" b="1" dirty="0" smtClean="0"/>
              <a:t>SLOVENIAN NATIONAL SYSTEM FOR ASSURING KNOWLEDGE BASED AND INFORMED POLICYMAKING</a:t>
            </a:r>
            <a:endParaRPr lang="sl-SI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539552" y="5085184"/>
            <a:ext cx="7560840" cy="1656184"/>
          </a:xfrm>
        </p:spPr>
        <p:txBody>
          <a:bodyPr/>
          <a:lstStyle/>
          <a:p>
            <a:r>
              <a:rPr lang="sl-SI" b="0" dirty="0" smtClean="0"/>
              <a:t>BORIS MAJCEN</a:t>
            </a:r>
          </a:p>
          <a:p>
            <a:endParaRPr lang="sl-SI" b="0" dirty="0" smtClean="0"/>
          </a:p>
          <a:p>
            <a:r>
              <a:rPr lang="sl-SI" b="0" dirty="0" smtClean="0"/>
              <a:t>SCIENCE MEETS PARLIAMENTS, </a:t>
            </a:r>
            <a:r>
              <a:rPr lang="sl-SI" b="0" dirty="0" err="1" smtClean="0"/>
              <a:t>Better</a:t>
            </a:r>
            <a:r>
              <a:rPr lang="sl-SI" b="0" dirty="0" smtClean="0"/>
              <a:t> </a:t>
            </a:r>
            <a:r>
              <a:rPr lang="sl-SI" b="0" dirty="0" err="1" smtClean="0"/>
              <a:t>policies</a:t>
            </a:r>
            <a:r>
              <a:rPr lang="sl-SI" b="0" dirty="0" smtClean="0"/>
              <a:t> </a:t>
            </a:r>
            <a:r>
              <a:rPr lang="sl-SI" b="0" dirty="0" err="1" smtClean="0"/>
              <a:t>for</a:t>
            </a:r>
            <a:r>
              <a:rPr lang="sl-SI" b="0" dirty="0" smtClean="0"/>
              <a:t> a </a:t>
            </a:r>
            <a:r>
              <a:rPr lang="sl-SI" b="0" dirty="0" err="1" smtClean="0"/>
              <a:t>better</a:t>
            </a:r>
            <a:r>
              <a:rPr lang="sl-SI" b="0" dirty="0" smtClean="0"/>
              <a:t> </a:t>
            </a:r>
            <a:r>
              <a:rPr lang="sl-SI" b="0" dirty="0" err="1" smtClean="0"/>
              <a:t>society</a:t>
            </a:r>
            <a:r>
              <a:rPr lang="sl-SI" b="0" dirty="0" smtClean="0"/>
              <a:t>/</a:t>
            </a:r>
            <a:r>
              <a:rPr lang="sl-SI" b="0" dirty="0" err="1" smtClean="0"/>
              <a:t>Towards</a:t>
            </a:r>
            <a:r>
              <a:rPr lang="sl-SI" b="0" dirty="0" smtClean="0"/>
              <a:t> </a:t>
            </a:r>
            <a:r>
              <a:rPr lang="sl-SI" b="0" dirty="0" err="1" smtClean="0"/>
              <a:t>Societal</a:t>
            </a:r>
            <a:r>
              <a:rPr lang="sl-SI" b="0" dirty="0" smtClean="0"/>
              <a:t> </a:t>
            </a:r>
            <a:r>
              <a:rPr lang="sl-SI" b="0" dirty="0" err="1"/>
              <a:t>T</a:t>
            </a:r>
            <a:r>
              <a:rPr lang="sl-SI" b="0" dirty="0" err="1" smtClean="0"/>
              <a:t>ransformation</a:t>
            </a:r>
            <a:r>
              <a:rPr lang="sl-SI" b="0" dirty="0" smtClean="0"/>
              <a:t> , 15. November 2019, Državni zbor, Ljubljana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777110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CONTENT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342900" indent="-342900"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sl-SI" sz="2000" dirty="0" smtClean="0">
                <a:solidFill>
                  <a:schemeClr val="tx1"/>
                </a:solidFill>
              </a:rPr>
              <a:t>INTRODUCTION</a:t>
            </a:r>
          </a:p>
          <a:p>
            <a:pPr>
              <a:spcBef>
                <a:spcPts val="0"/>
              </a:spcBef>
              <a:spcAft>
                <a:spcPts val="1000"/>
              </a:spcAft>
            </a:pPr>
            <a:endParaRPr lang="sl-SI" sz="2000" dirty="0" smtClean="0">
              <a:solidFill>
                <a:schemeClr val="tx1"/>
              </a:solidFill>
            </a:endParaRPr>
          </a:p>
          <a:p>
            <a:pPr marL="342900" indent="-342900"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sl-SI" sz="2000" dirty="0" smtClean="0">
                <a:solidFill>
                  <a:schemeClr val="tx1"/>
                </a:solidFill>
              </a:rPr>
              <a:t>SLOVENIAN SYSTEM</a:t>
            </a:r>
          </a:p>
          <a:p>
            <a:pPr>
              <a:spcBef>
                <a:spcPts val="0"/>
              </a:spcBef>
              <a:spcAft>
                <a:spcPts val="1000"/>
              </a:spcAft>
            </a:pPr>
            <a:endParaRPr lang="sl-SI" sz="2000" dirty="0" smtClean="0">
              <a:solidFill>
                <a:schemeClr val="tx1"/>
              </a:solidFill>
            </a:endParaRPr>
          </a:p>
          <a:p>
            <a:pPr marL="342900" indent="-342900"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sl-SI" sz="2000" dirty="0" smtClean="0">
                <a:solidFill>
                  <a:schemeClr val="tx1"/>
                </a:solidFill>
              </a:rPr>
              <a:t>INSTITUTE FOR ECONOMIC RESEARCH – OUR EXPERIENCE </a:t>
            </a:r>
          </a:p>
          <a:p>
            <a:pPr>
              <a:spcBef>
                <a:spcPts val="0"/>
              </a:spcBef>
              <a:spcAft>
                <a:spcPts val="1000"/>
              </a:spcAft>
            </a:pPr>
            <a:endParaRPr lang="sl-SI" sz="2000" dirty="0" smtClean="0">
              <a:solidFill>
                <a:schemeClr val="tx1"/>
              </a:solidFill>
            </a:endParaRPr>
          </a:p>
          <a:p>
            <a:pPr marL="342900" indent="-342900"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sl-SI" sz="2000" dirty="0" smtClean="0">
                <a:solidFill>
                  <a:schemeClr val="tx1"/>
                </a:solidFill>
              </a:rPr>
              <a:t>CHALLENGES	</a:t>
            </a:r>
            <a:endParaRPr lang="sl-SI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4062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INTRODUCTION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251520" y="1988840"/>
            <a:ext cx="8712968" cy="4680519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Verdana"/>
              </a:rPr>
              <a:t>Policy making </a:t>
            </a:r>
            <a:r>
              <a:rPr lang="en-US" b="0" dirty="0">
                <a:solidFill>
                  <a:schemeClr val="tx1"/>
                </a:solidFill>
                <a:latin typeface="Verdana"/>
              </a:rPr>
              <a:t>in the twenty first century requires </a:t>
            </a:r>
            <a:r>
              <a:rPr lang="en-US" b="0" u="sng" dirty="0">
                <a:solidFill>
                  <a:schemeClr val="tx1"/>
                </a:solidFill>
                <a:latin typeface="Verdana"/>
              </a:rPr>
              <a:t>robust evidence</a:t>
            </a:r>
            <a:r>
              <a:rPr lang="en-US" b="0" dirty="0">
                <a:solidFill>
                  <a:schemeClr val="tx1"/>
                </a:solidFill>
                <a:latin typeface="Verdana"/>
              </a:rPr>
              <a:t>, </a:t>
            </a:r>
            <a:r>
              <a:rPr lang="en-US" b="0" u="sng" dirty="0">
                <a:solidFill>
                  <a:schemeClr val="tx1"/>
                </a:solidFill>
                <a:latin typeface="Verdana"/>
              </a:rPr>
              <a:t>impact assessment </a:t>
            </a:r>
            <a:r>
              <a:rPr lang="en-US" b="0" dirty="0" smtClean="0">
                <a:solidFill>
                  <a:schemeClr val="tx1"/>
                </a:solidFill>
                <a:latin typeface="Verdana"/>
              </a:rPr>
              <a:t>and</a:t>
            </a:r>
            <a:r>
              <a:rPr lang="sl-SI" b="0" dirty="0" smtClean="0">
                <a:solidFill>
                  <a:schemeClr val="tx1"/>
                </a:solidFill>
                <a:latin typeface="Verdana"/>
              </a:rPr>
              <a:t> </a:t>
            </a:r>
            <a:r>
              <a:rPr lang="sl-SI" b="0" u="sng" dirty="0" smtClean="0">
                <a:solidFill>
                  <a:schemeClr val="tx1"/>
                </a:solidFill>
                <a:latin typeface="Verdana"/>
              </a:rPr>
              <a:t>a</a:t>
            </a:r>
            <a:r>
              <a:rPr lang="en-US" b="0" u="sng" dirty="0" err="1" smtClean="0">
                <a:solidFill>
                  <a:schemeClr val="tx1"/>
                </a:solidFill>
                <a:latin typeface="Verdana"/>
              </a:rPr>
              <a:t>dequate</a:t>
            </a:r>
            <a:r>
              <a:rPr lang="en-US" b="0" u="sng" dirty="0" smtClean="0">
                <a:solidFill>
                  <a:schemeClr val="tx1"/>
                </a:solidFill>
                <a:latin typeface="Verdana"/>
              </a:rPr>
              <a:t> </a:t>
            </a:r>
            <a:r>
              <a:rPr lang="en-US" b="0" u="sng" dirty="0">
                <a:solidFill>
                  <a:schemeClr val="tx1"/>
                </a:solidFill>
                <a:latin typeface="Verdana"/>
              </a:rPr>
              <a:t>monitoring</a:t>
            </a:r>
            <a:r>
              <a:rPr lang="en-US" b="0" dirty="0">
                <a:solidFill>
                  <a:schemeClr val="tx1"/>
                </a:solidFill>
                <a:latin typeface="Verdana"/>
              </a:rPr>
              <a:t> and </a:t>
            </a:r>
            <a:r>
              <a:rPr lang="en-US" b="0" u="sng" dirty="0">
                <a:solidFill>
                  <a:schemeClr val="tx1"/>
                </a:solidFill>
                <a:latin typeface="Verdana"/>
              </a:rPr>
              <a:t>evaluation</a:t>
            </a:r>
            <a:r>
              <a:rPr lang="en-US" b="0" dirty="0">
                <a:solidFill>
                  <a:schemeClr val="tx1"/>
                </a:solidFill>
                <a:latin typeface="Verdana"/>
              </a:rPr>
              <a:t>. </a:t>
            </a:r>
            <a:endParaRPr lang="sl-SI" b="0" dirty="0" smtClean="0">
              <a:solidFill>
                <a:schemeClr val="tx1"/>
              </a:solidFill>
              <a:latin typeface="Verdana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u="sng" dirty="0" smtClean="0">
                <a:solidFill>
                  <a:schemeClr val="tx1"/>
                </a:solidFill>
                <a:latin typeface="Verdana"/>
              </a:rPr>
              <a:t>Scientific </a:t>
            </a:r>
            <a:r>
              <a:rPr lang="en-US" u="sng" dirty="0">
                <a:solidFill>
                  <a:schemeClr val="tx1"/>
                </a:solidFill>
                <a:latin typeface="Verdana"/>
              </a:rPr>
              <a:t>advice </a:t>
            </a:r>
            <a:r>
              <a:rPr lang="en-US" b="0" dirty="0">
                <a:solidFill>
                  <a:schemeClr val="tx1"/>
                </a:solidFill>
                <a:latin typeface="Verdana"/>
              </a:rPr>
              <a:t>needs to be </a:t>
            </a:r>
            <a:r>
              <a:rPr lang="en-US" b="0" u="sng" dirty="0">
                <a:solidFill>
                  <a:schemeClr val="tx1"/>
                </a:solidFill>
                <a:latin typeface="Verdana"/>
              </a:rPr>
              <a:t>independent</a:t>
            </a:r>
            <a:r>
              <a:rPr lang="en-US" b="0" dirty="0">
                <a:solidFill>
                  <a:schemeClr val="tx1"/>
                </a:solidFill>
                <a:latin typeface="Verdana"/>
              </a:rPr>
              <a:t> of political </a:t>
            </a:r>
            <a:r>
              <a:rPr lang="en-US" b="0" dirty="0" smtClean="0">
                <a:solidFill>
                  <a:schemeClr val="tx1"/>
                </a:solidFill>
                <a:latin typeface="Verdana"/>
              </a:rPr>
              <a:t>or</a:t>
            </a:r>
            <a:r>
              <a:rPr lang="sl-SI" b="0" dirty="0" smtClean="0">
                <a:solidFill>
                  <a:schemeClr val="tx1"/>
                </a:solidFill>
                <a:latin typeface="Verdana"/>
              </a:rPr>
              <a:t> </a:t>
            </a:r>
            <a:r>
              <a:rPr lang="en-US" b="0" dirty="0" smtClean="0">
                <a:solidFill>
                  <a:schemeClr val="tx1"/>
                </a:solidFill>
                <a:latin typeface="Verdana"/>
              </a:rPr>
              <a:t>institutional </a:t>
            </a:r>
            <a:r>
              <a:rPr lang="en-US" b="0" dirty="0">
                <a:solidFill>
                  <a:schemeClr val="tx1"/>
                </a:solidFill>
                <a:latin typeface="Verdana"/>
              </a:rPr>
              <a:t>interests, bring together evidence and insights from </a:t>
            </a:r>
            <a:r>
              <a:rPr lang="en-US" b="0" u="sng" dirty="0">
                <a:solidFill>
                  <a:schemeClr val="tx1"/>
                </a:solidFill>
                <a:latin typeface="Verdana"/>
              </a:rPr>
              <a:t>different disciplines </a:t>
            </a:r>
            <a:r>
              <a:rPr lang="en-US" b="0" dirty="0" smtClean="0">
                <a:solidFill>
                  <a:schemeClr val="tx1"/>
                </a:solidFill>
                <a:latin typeface="Verdana"/>
              </a:rPr>
              <a:t>and</a:t>
            </a:r>
            <a:r>
              <a:rPr lang="sl-SI" b="0" dirty="0" smtClean="0">
                <a:solidFill>
                  <a:schemeClr val="tx1"/>
                </a:solidFill>
                <a:latin typeface="Verdana"/>
              </a:rPr>
              <a:t> </a:t>
            </a:r>
            <a:r>
              <a:rPr lang="en-US" b="0" dirty="0" smtClean="0">
                <a:solidFill>
                  <a:schemeClr val="tx1"/>
                </a:solidFill>
                <a:latin typeface="Verdana"/>
              </a:rPr>
              <a:t>approaches, and ensure </a:t>
            </a:r>
            <a:r>
              <a:rPr lang="en-US" b="0" u="sng" dirty="0" smtClean="0">
                <a:solidFill>
                  <a:schemeClr val="tx1"/>
                </a:solidFill>
                <a:latin typeface="Verdana"/>
              </a:rPr>
              <a:t>adequate transparency</a:t>
            </a:r>
            <a:r>
              <a:rPr lang="en-US" b="0" dirty="0" smtClean="0">
                <a:solidFill>
                  <a:schemeClr val="tx1"/>
                </a:solidFill>
                <a:latin typeface="Verdana"/>
              </a:rPr>
              <a:t>. </a:t>
            </a:r>
            <a:endParaRPr lang="sl-SI" b="0" dirty="0" smtClean="0">
              <a:solidFill>
                <a:schemeClr val="tx1"/>
              </a:solidFill>
              <a:latin typeface="Verdana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0" dirty="0" smtClean="0">
                <a:solidFill>
                  <a:schemeClr val="tx1"/>
                </a:solidFill>
                <a:latin typeface="Verdana"/>
              </a:rPr>
              <a:t>High quality scientific advice, </a:t>
            </a:r>
            <a:r>
              <a:rPr lang="en-US" u="sng" dirty="0" smtClean="0">
                <a:solidFill>
                  <a:schemeClr val="tx1"/>
                </a:solidFill>
                <a:latin typeface="Verdana"/>
              </a:rPr>
              <a:t>provided at</a:t>
            </a:r>
            <a:r>
              <a:rPr lang="sl-SI" u="sng" dirty="0" smtClean="0">
                <a:solidFill>
                  <a:schemeClr val="tx1"/>
                </a:solidFill>
                <a:latin typeface="Verdana"/>
              </a:rPr>
              <a:t> </a:t>
            </a:r>
            <a:r>
              <a:rPr lang="en-US" u="sng" dirty="0" smtClean="0">
                <a:solidFill>
                  <a:schemeClr val="tx1"/>
                </a:solidFill>
                <a:latin typeface="Verdana"/>
              </a:rPr>
              <a:t>the </a:t>
            </a:r>
            <a:r>
              <a:rPr lang="en-US" u="sng" dirty="0">
                <a:solidFill>
                  <a:schemeClr val="tx1"/>
                </a:solidFill>
                <a:latin typeface="Verdana"/>
              </a:rPr>
              <a:t>right time</a:t>
            </a:r>
            <a:r>
              <a:rPr lang="en-US" b="0" dirty="0">
                <a:solidFill>
                  <a:schemeClr val="tx1"/>
                </a:solidFill>
                <a:latin typeface="Verdana"/>
              </a:rPr>
              <a:t> in the policy cycle, will </a:t>
            </a:r>
            <a:r>
              <a:rPr lang="en-US" b="0" u="sng" dirty="0">
                <a:solidFill>
                  <a:schemeClr val="tx1"/>
                </a:solidFill>
                <a:latin typeface="Verdana"/>
              </a:rPr>
              <a:t>improve the quality </a:t>
            </a:r>
            <a:r>
              <a:rPr lang="en-US" b="0" dirty="0">
                <a:solidFill>
                  <a:schemeClr val="tx1"/>
                </a:solidFill>
                <a:latin typeface="Verdana"/>
              </a:rPr>
              <a:t>of EU legislation, and </a:t>
            </a:r>
            <a:r>
              <a:rPr lang="en-US" b="0" dirty="0" smtClean="0">
                <a:solidFill>
                  <a:schemeClr val="tx1"/>
                </a:solidFill>
                <a:latin typeface="Verdana"/>
              </a:rPr>
              <a:t>therefore</a:t>
            </a:r>
            <a:r>
              <a:rPr lang="sl-SI" b="0" dirty="0" smtClean="0">
                <a:solidFill>
                  <a:schemeClr val="tx1"/>
                </a:solidFill>
                <a:latin typeface="Verdana"/>
              </a:rPr>
              <a:t> </a:t>
            </a:r>
            <a:r>
              <a:rPr lang="en-US" b="0" dirty="0" smtClean="0">
                <a:solidFill>
                  <a:schemeClr val="tx1"/>
                </a:solidFill>
                <a:latin typeface="Verdana"/>
              </a:rPr>
              <a:t>contribute </a:t>
            </a:r>
            <a:r>
              <a:rPr lang="en-US" b="0" dirty="0">
                <a:solidFill>
                  <a:schemeClr val="tx1"/>
                </a:solidFill>
                <a:latin typeface="Verdana"/>
              </a:rPr>
              <a:t>directly to the better regulation agenda.</a:t>
            </a:r>
          </a:p>
          <a:p>
            <a:endParaRPr lang="sl-SI" sz="1000" b="0" dirty="0">
              <a:solidFill>
                <a:schemeClr val="tx1"/>
              </a:solidFill>
              <a:latin typeface="Times New Roman"/>
            </a:endParaRPr>
          </a:p>
          <a:p>
            <a:r>
              <a:rPr lang="sl-SI" sz="1000" b="0" dirty="0">
                <a:solidFill>
                  <a:schemeClr val="tx1"/>
                </a:solidFill>
                <a:latin typeface="Times New Roman"/>
              </a:rPr>
              <a:t> </a:t>
            </a:r>
            <a:r>
              <a:rPr lang="sl-SI" sz="1000" b="0" dirty="0" smtClean="0">
                <a:solidFill>
                  <a:schemeClr val="tx1"/>
                </a:solidFill>
                <a:latin typeface="Times New Roman"/>
              </a:rPr>
              <a:t>           (</a:t>
            </a:r>
            <a:r>
              <a:rPr lang="sl-SI" sz="1000" b="0" dirty="0" err="1" smtClean="0">
                <a:solidFill>
                  <a:schemeClr val="tx1"/>
                </a:solidFill>
                <a:latin typeface="Times New Roman"/>
              </a:rPr>
              <a:t>Source</a:t>
            </a:r>
            <a:r>
              <a:rPr lang="sl-SI" sz="1000" b="0" dirty="0" smtClean="0">
                <a:solidFill>
                  <a:schemeClr val="tx1"/>
                </a:solidFill>
                <a:latin typeface="Times New Roman"/>
              </a:rPr>
              <a:t>: </a:t>
            </a:r>
            <a:r>
              <a:rPr lang="sl-SI" sz="1000" b="0" dirty="0" err="1" smtClean="0">
                <a:solidFill>
                  <a:schemeClr val="tx1"/>
                </a:solidFill>
                <a:latin typeface="Times New Roman"/>
              </a:rPr>
              <a:t>Strengthening</a:t>
            </a:r>
            <a:r>
              <a:rPr lang="sl-SI" sz="1000" b="0" dirty="0" smtClean="0">
                <a:solidFill>
                  <a:schemeClr val="tx1"/>
                </a:solidFill>
                <a:latin typeface="Times New Roman"/>
              </a:rPr>
              <a:t> Evidence </a:t>
            </a:r>
            <a:r>
              <a:rPr lang="sl-SI" sz="1000" b="0" dirty="0" err="1" smtClean="0">
                <a:solidFill>
                  <a:schemeClr val="tx1"/>
                </a:solidFill>
                <a:latin typeface="Times New Roman"/>
              </a:rPr>
              <a:t>based</a:t>
            </a:r>
            <a:r>
              <a:rPr lang="sl-SI" sz="1000" b="0" dirty="0" smtClean="0">
                <a:solidFill>
                  <a:schemeClr val="tx1"/>
                </a:solidFill>
                <a:latin typeface="Times New Roman"/>
              </a:rPr>
              <a:t> Policy </a:t>
            </a:r>
            <a:r>
              <a:rPr lang="sl-SI" sz="1000" b="0" dirty="0" err="1" smtClean="0">
                <a:solidFill>
                  <a:schemeClr val="tx1"/>
                </a:solidFill>
                <a:latin typeface="Times New Roman"/>
              </a:rPr>
              <a:t>Makingt</a:t>
            </a:r>
            <a:r>
              <a:rPr lang="sl-SI" sz="1000" b="0" dirty="0" smtClean="0">
                <a:solidFill>
                  <a:schemeClr val="tx1"/>
                </a:solidFill>
                <a:latin typeface="Times New Roman"/>
              </a:rPr>
              <a:t> </a:t>
            </a:r>
            <a:r>
              <a:rPr lang="sl-SI" sz="1000" b="0" dirty="0" err="1" smtClean="0">
                <a:solidFill>
                  <a:schemeClr val="tx1"/>
                </a:solidFill>
                <a:latin typeface="Times New Roman"/>
              </a:rPr>
              <a:t>hrough</a:t>
            </a:r>
            <a:r>
              <a:rPr lang="sl-SI" sz="1000" b="0" dirty="0" smtClean="0">
                <a:solidFill>
                  <a:schemeClr val="tx1"/>
                </a:solidFill>
                <a:latin typeface="Times New Roman"/>
              </a:rPr>
              <a:t> </a:t>
            </a:r>
            <a:r>
              <a:rPr lang="sl-SI" sz="1000" b="0" dirty="0" err="1" smtClean="0">
                <a:solidFill>
                  <a:schemeClr val="tx1"/>
                </a:solidFill>
                <a:latin typeface="Times New Roman"/>
              </a:rPr>
              <a:t>Scientific</a:t>
            </a:r>
            <a:r>
              <a:rPr lang="sl-SI" sz="1000" b="0" dirty="0" smtClean="0">
                <a:solidFill>
                  <a:schemeClr val="tx1"/>
                </a:solidFill>
                <a:latin typeface="Times New Roman"/>
              </a:rPr>
              <a:t> </a:t>
            </a:r>
            <a:r>
              <a:rPr lang="sl-SI" sz="1000" b="0" dirty="0" err="1" smtClean="0">
                <a:solidFill>
                  <a:schemeClr val="tx1"/>
                </a:solidFill>
                <a:latin typeface="Times New Roman"/>
              </a:rPr>
              <a:t>Advise</a:t>
            </a:r>
            <a:r>
              <a:rPr lang="sl-SI" sz="1000" b="0" dirty="0" smtClean="0">
                <a:solidFill>
                  <a:schemeClr val="tx1"/>
                </a:solidFill>
                <a:latin typeface="Times New Roman"/>
              </a:rPr>
              <a:t>, EK, 2015, p. 3)</a:t>
            </a:r>
            <a:endParaRPr lang="sl-SI" sz="1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9256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496" y="1988840"/>
            <a:ext cx="9108504" cy="4752528"/>
          </a:xfrm>
        </p:spPr>
        <p:txBody>
          <a:bodyPr/>
          <a:lstStyle/>
          <a:p>
            <a:r>
              <a:rPr lang="en-US" sz="1400" b="0" dirty="0">
                <a:solidFill>
                  <a:schemeClr val="tx1"/>
                </a:solidFill>
              </a:rPr>
              <a:t>SLOVENIAN NATIONAL </a:t>
            </a:r>
            <a:r>
              <a:rPr lang="sl-SI" sz="1400" b="0" dirty="0" smtClean="0">
                <a:solidFill>
                  <a:schemeClr val="tx1"/>
                </a:solidFill>
              </a:rPr>
              <a:t>SYSTEM FOR ASSURING KNOWLEDGE BASED AND INFORMED POLICYMAKING</a:t>
            </a:r>
            <a:r>
              <a:rPr lang="en-US" sz="1400" b="0" dirty="0" smtClean="0">
                <a:solidFill>
                  <a:schemeClr val="tx1"/>
                </a:solidFill>
              </a:rPr>
              <a:t>:</a:t>
            </a:r>
            <a:endParaRPr lang="sl-SI" sz="1400" b="0" dirty="0" smtClean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l-SI" sz="1400" b="0" dirty="0" smtClean="0">
                <a:solidFill>
                  <a:schemeClr val="tx1"/>
                </a:solidFill>
              </a:rPr>
              <a:t>PERFORMERS</a:t>
            </a:r>
            <a:r>
              <a:rPr lang="en-US" sz="1400" b="0" dirty="0" smtClean="0">
                <a:solidFill>
                  <a:schemeClr val="tx1"/>
                </a:solidFill>
              </a:rPr>
              <a:t>:</a:t>
            </a:r>
            <a:r>
              <a:rPr lang="en-US" sz="1600" dirty="0">
                <a:solidFill>
                  <a:schemeClr val="tx1"/>
                </a:solidFill>
              </a:rPr>
              <a:t/>
            </a:r>
            <a:br>
              <a:rPr lang="en-US" sz="1600" dirty="0">
                <a:solidFill>
                  <a:schemeClr val="tx1"/>
                </a:solidFill>
              </a:rPr>
            </a:br>
            <a:r>
              <a:rPr lang="sl-SI" sz="1600" dirty="0">
                <a:solidFill>
                  <a:schemeClr val="tx1"/>
                </a:solidFill>
              </a:rPr>
              <a:t>	</a:t>
            </a:r>
            <a:r>
              <a:rPr lang="sl-SI" sz="1100" b="0" dirty="0" smtClean="0">
                <a:solidFill>
                  <a:schemeClr val="tx1"/>
                </a:solidFill>
              </a:rPr>
              <a:t>- </a:t>
            </a:r>
            <a:r>
              <a:rPr lang="sl-SI" sz="1100" b="0" dirty="0" smtClean="0">
                <a:solidFill>
                  <a:schemeClr val="tx1"/>
                </a:solidFill>
              </a:rPr>
              <a:t>ANA</a:t>
            </a:r>
            <a:r>
              <a:rPr lang="en-US" sz="1100" b="0" dirty="0" smtClean="0">
                <a:solidFill>
                  <a:schemeClr val="tx1"/>
                </a:solidFill>
              </a:rPr>
              <a:t>LYTICAL </a:t>
            </a:r>
            <a:r>
              <a:rPr lang="en-US" sz="1100" b="0" dirty="0">
                <a:solidFill>
                  <a:schemeClr val="tx1"/>
                </a:solidFill>
              </a:rPr>
              <a:t>DEPARTMENTS </a:t>
            </a:r>
            <a:r>
              <a:rPr lang="sl-SI" sz="1100" b="0" dirty="0" smtClean="0">
                <a:solidFill>
                  <a:schemeClr val="tx1"/>
                </a:solidFill>
              </a:rPr>
              <a:t>AT </a:t>
            </a:r>
            <a:r>
              <a:rPr lang="en-US" sz="1100" b="0" dirty="0" smtClean="0">
                <a:solidFill>
                  <a:schemeClr val="tx1"/>
                </a:solidFill>
              </a:rPr>
              <a:t>INDIVIDUAL </a:t>
            </a:r>
            <a:r>
              <a:rPr lang="en-US" sz="1100" b="0" dirty="0">
                <a:solidFill>
                  <a:schemeClr val="tx1"/>
                </a:solidFill>
              </a:rPr>
              <a:t>MINISTRIES</a:t>
            </a:r>
            <a:br>
              <a:rPr lang="en-US" sz="1100" b="0" dirty="0">
                <a:solidFill>
                  <a:schemeClr val="tx1"/>
                </a:solidFill>
              </a:rPr>
            </a:br>
            <a:r>
              <a:rPr lang="sl-SI" sz="1100" b="0" dirty="0" smtClean="0">
                <a:solidFill>
                  <a:schemeClr val="tx1"/>
                </a:solidFill>
              </a:rPr>
              <a:t>	</a:t>
            </a:r>
            <a:r>
              <a:rPr lang="sl-SI" sz="1100" b="0" dirty="0" smtClean="0">
                <a:solidFill>
                  <a:schemeClr val="tx1"/>
                </a:solidFill>
              </a:rPr>
              <a:t>- PENSION AND DISSABILITY INSURANCE INSTITUTE OF SLOVENIA, </a:t>
            </a:r>
          </a:p>
          <a:p>
            <a:r>
              <a:rPr lang="sl-SI" sz="1100" b="0" dirty="0">
                <a:solidFill>
                  <a:schemeClr val="tx1"/>
                </a:solidFill>
              </a:rPr>
              <a:t>	</a:t>
            </a:r>
            <a:r>
              <a:rPr lang="sl-SI" sz="1100" b="0" dirty="0" smtClean="0">
                <a:solidFill>
                  <a:schemeClr val="tx1"/>
                </a:solidFill>
              </a:rPr>
              <a:t>- HEALTH INSURANCE INSTITUTE OF SLOVENIA</a:t>
            </a:r>
          </a:p>
          <a:p>
            <a:r>
              <a:rPr lang="sl-SI" sz="1100" b="0" dirty="0">
                <a:solidFill>
                  <a:schemeClr val="tx1"/>
                </a:solidFill>
              </a:rPr>
              <a:t>	</a:t>
            </a:r>
            <a:r>
              <a:rPr lang="sl-SI" sz="1100" b="0" dirty="0" smtClean="0">
                <a:solidFill>
                  <a:schemeClr val="tx1"/>
                </a:solidFill>
              </a:rPr>
              <a:t>- NATIONAL INSTITUTE OF PUBLIC HEALTH</a:t>
            </a:r>
          </a:p>
          <a:p>
            <a:r>
              <a:rPr lang="sl-SI" sz="1100" b="0" dirty="0">
                <a:solidFill>
                  <a:schemeClr val="tx1"/>
                </a:solidFill>
              </a:rPr>
              <a:t>	</a:t>
            </a:r>
            <a:r>
              <a:rPr lang="sl-SI" sz="1100" b="0" dirty="0" smtClean="0">
                <a:solidFill>
                  <a:schemeClr val="tx1"/>
                </a:solidFill>
              </a:rPr>
              <a:t>- SOCIAL PROTECTION INSTITUTE OF THE REPUBLIC OF SLOVENIA</a:t>
            </a:r>
          </a:p>
          <a:p>
            <a:r>
              <a:rPr lang="sl-SI" sz="1100" b="0" dirty="0">
                <a:solidFill>
                  <a:schemeClr val="tx1"/>
                </a:solidFill>
              </a:rPr>
              <a:t>	</a:t>
            </a:r>
            <a:r>
              <a:rPr lang="sl-SI" sz="1100" b="0" dirty="0" smtClean="0">
                <a:solidFill>
                  <a:schemeClr val="tx1"/>
                </a:solidFill>
              </a:rPr>
              <a:t>- EMPLOYMENT SERVICE OF SLOVENIA</a:t>
            </a:r>
            <a:endParaRPr lang="sl-SI" sz="1100" b="0" dirty="0">
              <a:solidFill>
                <a:schemeClr val="tx1"/>
              </a:solidFill>
            </a:endParaRPr>
          </a:p>
          <a:p>
            <a:r>
              <a:rPr lang="sl-SI" sz="1100" b="0" dirty="0" smtClean="0">
                <a:solidFill>
                  <a:schemeClr val="tx1"/>
                </a:solidFill>
              </a:rPr>
              <a:t>	- STATISTICAL OFFICE</a:t>
            </a:r>
            <a:r>
              <a:rPr lang="en-US" sz="1100" b="0" dirty="0" smtClean="0">
                <a:solidFill>
                  <a:schemeClr val="tx1"/>
                </a:solidFill>
              </a:rPr>
              <a:t> </a:t>
            </a:r>
            <a:r>
              <a:rPr lang="en-US" sz="1100" b="0" dirty="0">
                <a:solidFill>
                  <a:schemeClr val="tx1"/>
                </a:solidFill>
              </a:rPr>
              <a:t/>
            </a:r>
            <a:br>
              <a:rPr lang="en-US" sz="1100" b="0" dirty="0">
                <a:solidFill>
                  <a:schemeClr val="tx1"/>
                </a:solidFill>
              </a:rPr>
            </a:br>
            <a:r>
              <a:rPr lang="sl-SI" sz="1100" b="0" dirty="0" smtClean="0">
                <a:solidFill>
                  <a:schemeClr val="tx1"/>
                </a:solidFill>
              </a:rPr>
              <a:t>	- </a:t>
            </a:r>
            <a:r>
              <a:rPr lang="sl-SI" sz="1100" b="0" dirty="0">
                <a:solidFill>
                  <a:schemeClr val="tx1"/>
                </a:solidFill>
              </a:rPr>
              <a:t>INSTITUTE FOR </a:t>
            </a:r>
            <a:r>
              <a:rPr lang="en-US" sz="1100" b="0" dirty="0">
                <a:solidFill>
                  <a:schemeClr val="tx1"/>
                </a:solidFill>
              </a:rPr>
              <a:t>MACROECONOMIC ANALYSIS AND </a:t>
            </a:r>
            <a:r>
              <a:rPr lang="en-US" sz="1100" b="0" dirty="0" smtClean="0">
                <a:solidFill>
                  <a:schemeClr val="tx1"/>
                </a:solidFill>
              </a:rPr>
              <a:t>DEVELOPMENT</a:t>
            </a:r>
            <a:endParaRPr lang="sl-SI" sz="1100" b="0" dirty="0" smtClean="0">
              <a:solidFill>
                <a:schemeClr val="tx1"/>
              </a:solidFill>
            </a:endParaRPr>
          </a:p>
          <a:p>
            <a:r>
              <a:rPr lang="sl-SI" sz="1100" b="0" dirty="0">
                <a:solidFill>
                  <a:schemeClr val="tx1"/>
                </a:solidFill>
              </a:rPr>
              <a:t>	</a:t>
            </a:r>
            <a:r>
              <a:rPr lang="sl-SI" sz="1100" b="0" dirty="0" smtClean="0">
                <a:solidFill>
                  <a:schemeClr val="tx1"/>
                </a:solidFill>
              </a:rPr>
              <a:t>- </a:t>
            </a:r>
            <a:r>
              <a:rPr lang="en-US" sz="1100" b="0" dirty="0" smtClean="0">
                <a:solidFill>
                  <a:schemeClr val="tx1"/>
                </a:solidFill>
              </a:rPr>
              <a:t>SLOVENIAN </a:t>
            </a:r>
            <a:r>
              <a:rPr lang="en-US" sz="1100" b="0" dirty="0">
                <a:solidFill>
                  <a:schemeClr val="tx1"/>
                </a:solidFill>
              </a:rPr>
              <a:t>CHAMBER OF COMMERCE</a:t>
            </a:r>
            <a:br>
              <a:rPr lang="en-US" sz="1100" b="0" dirty="0">
                <a:solidFill>
                  <a:schemeClr val="tx1"/>
                </a:solidFill>
              </a:rPr>
            </a:br>
            <a:r>
              <a:rPr lang="sl-SI" sz="1100" b="0" dirty="0" smtClean="0">
                <a:solidFill>
                  <a:schemeClr val="tx1"/>
                </a:solidFill>
              </a:rPr>
              <a:t>	- </a:t>
            </a:r>
            <a:r>
              <a:rPr lang="en-US" sz="1100" b="0" dirty="0" smtClean="0">
                <a:solidFill>
                  <a:schemeClr val="tx1"/>
                </a:solidFill>
              </a:rPr>
              <a:t>PUBLIC </a:t>
            </a:r>
            <a:r>
              <a:rPr lang="en-US" sz="1100" b="0" dirty="0">
                <a:solidFill>
                  <a:schemeClr val="tx1"/>
                </a:solidFill>
              </a:rPr>
              <a:t>RESEARCH </a:t>
            </a:r>
            <a:r>
              <a:rPr lang="en-US" sz="1100" b="0" dirty="0" smtClean="0">
                <a:solidFill>
                  <a:schemeClr val="tx1"/>
                </a:solidFill>
              </a:rPr>
              <a:t>INSTITUT</a:t>
            </a:r>
            <a:r>
              <a:rPr lang="sl-SI" sz="1100" b="0" dirty="0" smtClean="0">
                <a:solidFill>
                  <a:schemeClr val="tx1"/>
                </a:solidFill>
              </a:rPr>
              <a:t>ES </a:t>
            </a:r>
            <a:r>
              <a:rPr lang="en-US" sz="1100" b="0" dirty="0" smtClean="0">
                <a:solidFill>
                  <a:schemeClr val="tx1"/>
                </a:solidFill>
              </a:rPr>
              <a:t>(</a:t>
            </a:r>
            <a:r>
              <a:rPr lang="sl-SI" sz="1100" b="0" dirty="0" smtClean="0">
                <a:solidFill>
                  <a:schemeClr val="tx1"/>
                </a:solidFill>
              </a:rPr>
              <a:t>JRZ</a:t>
            </a:r>
            <a:r>
              <a:rPr lang="en-US" sz="1100" b="0" dirty="0" smtClean="0">
                <a:solidFill>
                  <a:schemeClr val="tx1"/>
                </a:solidFill>
              </a:rPr>
              <a:t>)</a:t>
            </a:r>
            <a:r>
              <a:rPr lang="sl-SI" sz="1100" b="0" dirty="0" smtClean="0">
                <a:solidFill>
                  <a:schemeClr val="tx1"/>
                </a:solidFill>
              </a:rPr>
              <a:t>,</a:t>
            </a:r>
            <a:r>
              <a:rPr lang="en-US" sz="1100" b="0" dirty="0" smtClean="0">
                <a:solidFill>
                  <a:schemeClr val="tx1"/>
                </a:solidFill>
              </a:rPr>
              <a:t> UNIVERSITIES</a:t>
            </a:r>
            <a:r>
              <a:rPr lang="sl-SI" sz="1100" b="0" dirty="0" smtClean="0">
                <a:solidFill>
                  <a:schemeClr val="tx1"/>
                </a:solidFill>
              </a:rPr>
              <a:t>, PRIVATE RESEARCH INSTITUTIONS AND INDEPENDENT 	   	   RESEARCHERS</a:t>
            </a:r>
            <a:r>
              <a:rPr lang="en-US" sz="1100" b="0" dirty="0">
                <a:solidFill>
                  <a:schemeClr val="tx1"/>
                </a:solidFill>
              </a:rPr>
              <a:t/>
            </a:r>
            <a:br>
              <a:rPr lang="en-US" sz="1100" b="0" dirty="0">
                <a:solidFill>
                  <a:schemeClr val="tx1"/>
                </a:solidFill>
              </a:rPr>
            </a:br>
            <a:r>
              <a:rPr lang="sl-SI" sz="1100" b="0" dirty="0" smtClean="0">
                <a:solidFill>
                  <a:schemeClr val="tx1"/>
                </a:solidFill>
              </a:rPr>
              <a:t>	- </a:t>
            </a:r>
            <a:r>
              <a:rPr lang="en-US" sz="1100" b="0" dirty="0" smtClean="0">
                <a:solidFill>
                  <a:schemeClr val="tx1"/>
                </a:solidFill>
              </a:rPr>
              <a:t>AD-HOC </a:t>
            </a:r>
            <a:r>
              <a:rPr lang="en-US" sz="1100" b="0" dirty="0">
                <a:solidFill>
                  <a:schemeClr val="tx1"/>
                </a:solidFill>
              </a:rPr>
              <a:t>(</a:t>
            </a:r>
            <a:r>
              <a:rPr lang="en-US" sz="1100" b="0" dirty="0" err="1" smtClean="0">
                <a:solidFill>
                  <a:schemeClr val="tx1"/>
                </a:solidFill>
              </a:rPr>
              <a:t>eg</a:t>
            </a:r>
            <a:r>
              <a:rPr lang="sl-SI" sz="1100" b="0" dirty="0" smtClean="0">
                <a:solidFill>
                  <a:schemeClr val="tx1"/>
                </a:solidFill>
              </a:rPr>
              <a:t>.</a:t>
            </a:r>
            <a:r>
              <a:rPr lang="en-US" sz="1100" b="0" dirty="0" smtClean="0">
                <a:solidFill>
                  <a:schemeClr val="tx1"/>
                </a:solidFill>
              </a:rPr>
              <a:t> </a:t>
            </a:r>
            <a:r>
              <a:rPr lang="en-US" sz="1100" b="0" dirty="0">
                <a:solidFill>
                  <a:schemeClr val="tx1"/>
                </a:solidFill>
              </a:rPr>
              <a:t>White Paper on Pensions, Long-lived Company Strategy) OR </a:t>
            </a:r>
            <a:r>
              <a:rPr lang="sl-SI" sz="1100" b="0" dirty="0" smtClean="0">
                <a:solidFill>
                  <a:schemeClr val="tx1"/>
                </a:solidFill>
              </a:rPr>
              <a:t>PERMANENT </a:t>
            </a:r>
            <a:r>
              <a:rPr lang="en-US" sz="1100" b="0" dirty="0" smtClean="0">
                <a:solidFill>
                  <a:schemeClr val="tx1"/>
                </a:solidFill>
              </a:rPr>
              <a:t>Working </a:t>
            </a:r>
            <a:r>
              <a:rPr lang="en-US" sz="1100" b="0" dirty="0">
                <a:solidFill>
                  <a:schemeClr val="tx1"/>
                </a:solidFill>
              </a:rPr>
              <a:t>Groups (Aging </a:t>
            </a:r>
            <a:r>
              <a:rPr lang="sl-SI" sz="1100" b="0" dirty="0" smtClean="0">
                <a:solidFill>
                  <a:schemeClr val="tx1"/>
                </a:solidFill>
              </a:rPr>
              <a:t>	   </a:t>
            </a:r>
            <a:r>
              <a:rPr lang="en-US" sz="1100" b="0" dirty="0" smtClean="0">
                <a:solidFill>
                  <a:schemeClr val="tx1"/>
                </a:solidFill>
              </a:rPr>
              <a:t>Group</a:t>
            </a:r>
            <a:r>
              <a:rPr lang="en-US" sz="1100" b="0" dirty="0" smtClean="0">
                <a:solidFill>
                  <a:schemeClr val="tx1"/>
                </a:solidFill>
              </a:rPr>
              <a:t>)</a:t>
            </a:r>
            <a:endParaRPr lang="sl-SI" sz="1100" b="0" dirty="0" smtClean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 smtClean="0">
                <a:solidFill>
                  <a:schemeClr val="tx1"/>
                </a:solidFill>
              </a:rPr>
              <a:t>FINANCING:</a:t>
            </a:r>
            <a:endParaRPr lang="sl-SI" sz="1400" b="0" dirty="0" smtClean="0">
              <a:solidFill>
                <a:schemeClr val="tx1"/>
              </a:solidFill>
            </a:endParaRPr>
          </a:p>
          <a:p>
            <a:r>
              <a:rPr lang="sl-SI" sz="1400" b="0" dirty="0" smtClean="0">
                <a:solidFill>
                  <a:schemeClr val="tx1"/>
                </a:solidFill>
              </a:rPr>
              <a:t>	- </a:t>
            </a:r>
            <a:r>
              <a:rPr lang="sl-SI" sz="1400" b="0" dirty="0" smtClean="0">
                <a:solidFill>
                  <a:schemeClr val="tx1"/>
                </a:solidFill>
              </a:rPr>
              <a:t>MINISTRY OF EDUCTAION, SCIENCE AND SPORT, SLOVENIAN </a:t>
            </a:r>
            <a:r>
              <a:rPr lang="sl-SI" sz="1400" b="0" dirty="0" smtClean="0">
                <a:solidFill>
                  <a:schemeClr val="tx1"/>
                </a:solidFill>
              </a:rPr>
              <a:t>RESEARCH AGENCY </a:t>
            </a:r>
            <a:r>
              <a:rPr lang="en-US" sz="1400" b="0" dirty="0" smtClean="0">
                <a:solidFill>
                  <a:schemeClr val="tx1"/>
                </a:solidFill>
              </a:rPr>
              <a:t>:</a:t>
            </a:r>
            <a:endParaRPr lang="sl-SI" sz="1400" b="0" dirty="0" smtClean="0">
              <a:solidFill>
                <a:schemeClr val="tx1"/>
              </a:solidFill>
            </a:endParaRPr>
          </a:p>
          <a:p>
            <a:pPr marL="1274763" lvl="3" indent="-285750"/>
            <a:r>
              <a:rPr lang="en-US" sz="1100" b="0" dirty="0" smtClean="0">
                <a:solidFill>
                  <a:schemeClr val="tx1"/>
                </a:solidFill>
              </a:rPr>
              <a:t>FINANCING </a:t>
            </a:r>
            <a:r>
              <a:rPr lang="en-US" sz="1100" b="0" dirty="0">
                <a:solidFill>
                  <a:schemeClr val="tx1"/>
                </a:solidFill>
              </a:rPr>
              <a:t>OPERATION OF </a:t>
            </a:r>
            <a:r>
              <a:rPr lang="sl-SI" sz="1100" dirty="0" smtClean="0"/>
              <a:t>JRZ, UNIVERSITIES</a:t>
            </a:r>
            <a:endParaRPr lang="sl-SI" sz="1100" dirty="0" smtClean="0"/>
          </a:p>
          <a:p>
            <a:pPr marL="1274763" lvl="3" indent="-285750"/>
            <a:r>
              <a:rPr lang="sl-SI" sz="1100" b="0" dirty="0" smtClean="0">
                <a:solidFill>
                  <a:schemeClr val="tx1"/>
                </a:solidFill>
              </a:rPr>
              <a:t>R</a:t>
            </a:r>
            <a:r>
              <a:rPr lang="en-US" sz="1100" b="0" dirty="0" smtClean="0">
                <a:solidFill>
                  <a:schemeClr val="tx1"/>
                </a:solidFill>
              </a:rPr>
              <a:t>ESEARCH </a:t>
            </a:r>
            <a:r>
              <a:rPr lang="en-US" sz="1100" b="0" dirty="0">
                <a:solidFill>
                  <a:schemeClr val="tx1"/>
                </a:solidFill>
              </a:rPr>
              <a:t>AND INFRASTRUCTURE </a:t>
            </a:r>
            <a:r>
              <a:rPr lang="en-US" sz="1100" b="0" dirty="0" smtClean="0">
                <a:solidFill>
                  <a:schemeClr val="tx1"/>
                </a:solidFill>
              </a:rPr>
              <a:t>PROGRAMS</a:t>
            </a:r>
            <a:r>
              <a:rPr lang="sl-SI" sz="1100" b="0" dirty="0" smtClean="0">
                <a:solidFill>
                  <a:schemeClr val="tx1"/>
                </a:solidFill>
              </a:rPr>
              <a:t> </a:t>
            </a:r>
          </a:p>
          <a:p>
            <a:pPr marL="1274763" lvl="3" indent="-285750"/>
            <a:r>
              <a:rPr lang="en-US" sz="1100" b="0" dirty="0" smtClean="0">
                <a:solidFill>
                  <a:schemeClr val="tx1"/>
                </a:solidFill>
              </a:rPr>
              <a:t>FUNDAMENTAL </a:t>
            </a:r>
            <a:r>
              <a:rPr lang="en-US" sz="1100" b="0" dirty="0">
                <a:solidFill>
                  <a:schemeClr val="tx1"/>
                </a:solidFill>
              </a:rPr>
              <a:t>AND APPLICATION </a:t>
            </a:r>
            <a:r>
              <a:rPr lang="en-US" sz="1100" b="0" dirty="0" smtClean="0">
                <a:solidFill>
                  <a:schemeClr val="tx1"/>
                </a:solidFill>
              </a:rPr>
              <a:t>PROJECTS</a:t>
            </a:r>
            <a:r>
              <a:rPr lang="sl-SI" sz="1100" dirty="0"/>
              <a:t> </a:t>
            </a:r>
            <a:endParaRPr lang="sl-SI" sz="1100" dirty="0" smtClean="0"/>
          </a:p>
          <a:p>
            <a:pPr marL="1274763" lvl="3" indent="-285750"/>
            <a:r>
              <a:rPr lang="en-US" sz="1100" b="0" dirty="0" smtClean="0">
                <a:solidFill>
                  <a:schemeClr val="tx1"/>
                </a:solidFill>
              </a:rPr>
              <a:t>TARGET </a:t>
            </a:r>
            <a:r>
              <a:rPr lang="en-US" sz="1100" b="0" dirty="0">
                <a:solidFill>
                  <a:schemeClr val="tx1"/>
                </a:solidFill>
              </a:rPr>
              <a:t>RESEARCH </a:t>
            </a:r>
            <a:r>
              <a:rPr lang="en-US" sz="1100" b="0" dirty="0" smtClean="0">
                <a:solidFill>
                  <a:schemeClr val="tx1"/>
                </a:solidFill>
              </a:rPr>
              <a:t>PROGRAMS</a:t>
            </a:r>
            <a:r>
              <a:rPr lang="sl-SI" sz="1100" b="0" dirty="0" smtClean="0">
                <a:solidFill>
                  <a:schemeClr val="tx1"/>
                </a:solidFill>
              </a:rPr>
              <a:t> </a:t>
            </a:r>
          </a:p>
          <a:p>
            <a:pPr lvl="3" indent="0">
              <a:buNone/>
            </a:pPr>
            <a:r>
              <a:rPr lang="sl-SI" sz="1600" b="0" dirty="0" smtClean="0">
                <a:solidFill>
                  <a:schemeClr val="tx1"/>
                </a:solidFill>
              </a:rPr>
              <a:t>- </a:t>
            </a:r>
            <a:r>
              <a:rPr lang="en-US" sz="1400" b="0" dirty="0" smtClean="0">
                <a:solidFill>
                  <a:schemeClr val="tx1"/>
                </a:solidFill>
              </a:rPr>
              <a:t>DIRECT </a:t>
            </a:r>
            <a:r>
              <a:rPr lang="en-US" sz="1400" b="0" dirty="0">
                <a:solidFill>
                  <a:schemeClr val="tx1"/>
                </a:solidFill>
              </a:rPr>
              <a:t>PUBLIC PROCUREMENT OF INDIVIDUAL </a:t>
            </a:r>
            <a:r>
              <a:rPr lang="en-US" sz="1400" b="0" dirty="0" smtClean="0">
                <a:solidFill>
                  <a:schemeClr val="tx1"/>
                </a:solidFill>
              </a:rPr>
              <a:t>MINISTRIES</a:t>
            </a:r>
            <a:r>
              <a:rPr lang="sl-SI" sz="1400" b="0" dirty="0" smtClean="0">
                <a:solidFill>
                  <a:schemeClr val="tx1"/>
                </a:solidFill>
              </a:rPr>
              <a:t>  </a:t>
            </a:r>
          </a:p>
          <a:p>
            <a:pPr lvl="3" indent="0">
              <a:buNone/>
            </a:pPr>
            <a:r>
              <a:rPr lang="sl-SI" sz="1400" b="0" dirty="0" smtClean="0">
                <a:solidFill>
                  <a:schemeClr val="tx1"/>
                </a:solidFill>
              </a:rPr>
              <a:t>- </a:t>
            </a:r>
            <a:r>
              <a:rPr lang="en-US" sz="1400" b="0" dirty="0" smtClean="0">
                <a:solidFill>
                  <a:schemeClr val="tx1"/>
                </a:solidFill>
              </a:rPr>
              <a:t>EU </a:t>
            </a:r>
            <a:r>
              <a:rPr lang="en-US" sz="1400" b="0" dirty="0">
                <a:solidFill>
                  <a:schemeClr val="tx1"/>
                </a:solidFill>
              </a:rPr>
              <a:t>PROGRAMS </a:t>
            </a:r>
            <a:r>
              <a:rPr lang="en-US" sz="1400" b="0" dirty="0" smtClean="0">
                <a:solidFill>
                  <a:schemeClr val="tx1"/>
                </a:solidFill>
              </a:rPr>
              <a:t>(STRUCTURAL REFORM</a:t>
            </a:r>
            <a:r>
              <a:rPr lang="sl-SI" sz="1400" b="0" dirty="0" smtClean="0">
                <a:solidFill>
                  <a:schemeClr val="tx1"/>
                </a:solidFill>
              </a:rPr>
              <a:t>S AID</a:t>
            </a:r>
            <a:r>
              <a:rPr lang="en-US" sz="1400" b="0" dirty="0" smtClean="0">
                <a:solidFill>
                  <a:schemeClr val="tx1"/>
                </a:solidFill>
              </a:rPr>
              <a:t>, </a:t>
            </a:r>
            <a:r>
              <a:rPr lang="en-US" sz="1400" b="0" dirty="0">
                <a:solidFill>
                  <a:schemeClr val="tx1"/>
                </a:solidFill>
              </a:rPr>
              <a:t>COHESION POLICY,</a:t>
            </a:r>
            <a:r>
              <a:rPr lang="en-US" sz="1600" b="0" dirty="0">
                <a:solidFill>
                  <a:schemeClr val="tx1"/>
                </a:solidFill>
              </a:rPr>
              <a:t> </a:t>
            </a:r>
            <a:r>
              <a:rPr lang="en-US" sz="1600" b="0" dirty="0" smtClean="0">
                <a:solidFill>
                  <a:schemeClr val="tx1"/>
                </a:solidFill>
              </a:rPr>
              <a:t>HORIZON2020</a:t>
            </a:r>
            <a:r>
              <a:rPr lang="en-US" sz="1600" b="0" dirty="0">
                <a:solidFill>
                  <a:schemeClr val="tx1"/>
                </a:solidFill>
              </a:rPr>
              <a:t>, </a:t>
            </a:r>
            <a:r>
              <a:rPr lang="en-US" sz="1600" b="0" dirty="0" smtClean="0">
                <a:solidFill>
                  <a:schemeClr val="tx1"/>
                </a:solidFill>
              </a:rPr>
              <a:t>LIFE</a:t>
            </a:r>
            <a:r>
              <a:rPr lang="sl-SI" sz="1600" b="0" smtClean="0">
                <a:solidFill>
                  <a:schemeClr val="tx1"/>
                </a:solidFill>
              </a:rPr>
              <a:t>,…</a:t>
            </a:r>
            <a:r>
              <a:rPr lang="en-US" sz="1600" b="0" smtClean="0">
                <a:solidFill>
                  <a:schemeClr val="tx1"/>
                </a:solidFill>
              </a:rPr>
              <a:t>)</a:t>
            </a:r>
            <a:endParaRPr lang="sl-SI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33538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SLOVENIAN SYSTEM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464495"/>
          </a:xfrm>
        </p:spPr>
        <p:txBody>
          <a:bodyPr/>
          <a:lstStyle/>
          <a:p>
            <a:r>
              <a:rPr lang="sl-SI" sz="1600" b="0" dirty="0" smtClean="0">
                <a:solidFill>
                  <a:schemeClr val="tx1"/>
                </a:solidFill>
              </a:rPr>
              <a:t>LINKING </a:t>
            </a:r>
            <a:r>
              <a:rPr lang="en-US" sz="1600" b="0" dirty="0" smtClean="0">
                <a:solidFill>
                  <a:schemeClr val="tx1"/>
                </a:solidFill>
              </a:rPr>
              <a:t>SCIENCE </a:t>
            </a:r>
            <a:r>
              <a:rPr lang="sl-SI" sz="1600" b="0" dirty="0" smtClean="0">
                <a:solidFill>
                  <a:schemeClr val="tx1"/>
                </a:solidFill>
              </a:rPr>
              <a:t>WITH POLICYMAKING</a:t>
            </a:r>
            <a:r>
              <a:rPr lang="en-US" sz="1600" b="0" dirty="0" smtClean="0">
                <a:solidFill>
                  <a:schemeClr val="tx1"/>
                </a:solidFill>
              </a:rPr>
              <a:t>:</a:t>
            </a:r>
            <a:r>
              <a:rPr lang="en-US" sz="1600" dirty="0">
                <a:solidFill>
                  <a:schemeClr val="tx1"/>
                </a:solidFill>
              </a:rPr>
              <a:t/>
            </a:r>
            <a:br>
              <a:rPr lang="en-US" sz="1600" dirty="0">
                <a:solidFill>
                  <a:schemeClr val="tx1"/>
                </a:solidFill>
              </a:rPr>
            </a:br>
            <a:endParaRPr lang="sl-SI" sz="1600" b="0" dirty="0" smtClean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l-SI" sz="1600" b="0" dirty="0" smtClean="0">
                <a:solidFill>
                  <a:schemeClr val="tx1"/>
                </a:solidFill>
              </a:rPr>
              <a:t>RECONCILIATION</a:t>
            </a:r>
            <a:r>
              <a:rPr lang="en-US" sz="1600" b="0" dirty="0" smtClean="0">
                <a:solidFill>
                  <a:schemeClr val="tx1"/>
                </a:solidFill>
              </a:rPr>
              <a:t> </a:t>
            </a:r>
            <a:r>
              <a:rPr lang="en-US" sz="1600" b="0" dirty="0">
                <a:solidFill>
                  <a:schemeClr val="tx1"/>
                </a:solidFill>
              </a:rPr>
              <a:t>OF THE CONTENT </a:t>
            </a:r>
            <a:r>
              <a:rPr lang="en-US" sz="1600" b="0" dirty="0" smtClean="0">
                <a:solidFill>
                  <a:schemeClr val="tx1"/>
                </a:solidFill>
              </a:rPr>
              <a:t>OF </a:t>
            </a:r>
            <a:r>
              <a:rPr lang="sl-SI" sz="1600" b="0" dirty="0" smtClean="0">
                <a:solidFill>
                  <a:schemeClr val="tx1"/>
                </a:solidFill>
              </a:rPr>
              <a:t>THE </a:t>
            </a:r>
            <a:r>
              <a:rPr lang="en-US" sz="1600" b="0" dirty="0" smtClean="0">
                <a:solidFill>
                  <a:schemeClr val="tx1"/>
                </a:solidFill>
              </a:rPr>
              <a:t>SCIENTIFIC </a:t>
            </a:r>
            <a:r>
              <a:rPr lang="en-US" sz="1600" b="0" dirty="0">
                <a:solidFill>
                  <a:schemeClr val="tx1"/>
                </a:solidFill>
              </a:rPr>
              <a:t>AND RESEARCH </a:t>
            </a:r>
            <a:r>
              <a:rPr lang="en-US" sz="1600" b="0" dirty="0" smtClean="0">
                <a:solidFill>
                  <a:schemeClr val="tx1"/>
                </a:solidFill>
              </a:rPr>
              <a:t>WORK </a:t>
            </a:r>
            <a:r>
              <a:rPr lang="sl-SI" sz="1600" b="0" dirty="0">
                <a:solidFill>
                  <a:schemeClr val="tx1"/>
                </a:solidFill>
              </a:rPr>
              <a:t>PROGRAM </a:t>
            </a:r>
            <a:r>
              <a:rPr lang="en-US" sz="1600" b="0" dirty="0" smtClean="0">
                <a:solidFill>
                  <a:schemeClr val="tx1"/>
                </a:solidFill>
              </a:rPr>
              <a:t>WITH </a:t>
            </a:r>
            <a:r>
              <a:rPr lang="en-US" sz="1600" b="0" dirty="0">
                <a:solidFill>
                  <a:schemeClr val="tx1"/>
                </a:solidFill>
              </a:rPr>
              <a:t>NATIONAL AND EU STRATEGIC </a:t>
            </a:r>
            <a:r>
              <a:rPr lang="en-US" sz="1600" b="0" dirty="0" smtClean="0">
                <a:solidFill>
                  <a:schemeClr val="tx1"/>
                </a:solidFill>
              </a:rPr>
              <a:t>DOCUMENTS</a:t>
            </a:r>
            <a:endParaRPr lang="sl-SI" sz="1600" b="0" dirty="0" smtClean="0">
              <a:solidFill>
                <a:schemeClr val="tx1"/>
              </a:solidFill>
            </a:endParaRPr>
          </a:p>
          <a:p>
            <a:endParaRPr lang="sl-SI" sz="1600" b="0" dirty="0" smtClean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l-SI" sz="1600" b="0" dirty="0" smtClean="0">
                <a:solidFill>
                  <a:schemeClr val="tx1"/>
                </a:solidFill>
              </a:rPr>
              <a:t>CREATION </a:t>
            </a:r>
            <a:r>
              <a:rPr lang="en-US" sz="1600" b="0" dirty="0" smtClean="0">
                <a:solidFill>
                  <a:schemeClr val="tx1"/>
                </a:solidFill>
              </a:rPr>
              <a:t>OF </a:t>
            </a:r>
            <a:r>
              <a:rPr lang="sl-SI" sz="1600" b="0" dirty="0" smtClean="0">
                <a:solidFill>
                  <a:schemeClr val="tx1"/>
                </a:solidFill>
              </a:rPr>
              <a:t>THE </a:t>
            </a:r>
            <a:r>
              <a:rPr lang="en-US" sz="1600" b="0" dirty="0" smtClean="0">
                <a:solidFill>
                  <a:schemeClr val="tx1"/>
                </a:solidFill>
              </a:rPr>
              <a:t>NEW </a:t>
            </a:r>
            <a:r>
              <a:rPr lang="en-US" sz="1600" b="0" dirty="0">
                <a:solidFill>
                  <a:schemeClr val="tx1"/>
                </a:solidFill>
              </a:rPr>
              <a:t>FUNDAMENTAL KNOWLEDGE AND TRANSFER OF THEORETICAL </a:t>
            </a:r>
            <a:r>
              <a:rPr lang="sl-SI" sz="1600" b="0" dirty="0" smtClean="0">
                <a:solidFill>
                  <a:schemeClr val="tx1"/>
                </a:solidFill>
              </a:rPr>
              <a:t>KNOWLEDGE</a:t>
            </a:r>
            <a:r>
              <a:rPr lang="en-US" sz="1600" b="0" dirty="0" smtClean="0">
                <a:solidFill>
                  <a:schemeClr val="tx1"/>
                </a:solidFill>
              </a:rPr>
              <a:t> </a:t>
            </a:r>
            <a:r>
              <a:rPr lang="en-US" sz="1600" b="0" dirty="0">
                <a:solidFill>
                  <a:schemeClr val="tx1"/>
                </a:solidFill>
              </a:rPr>
              <a:t>AND METHODOLOGY IN THE </a:t>
            </a:r>
            <a:r>
              <a:rPr lang="sl-SI" sz="1600" b="0" dirty="0" smtClean="0">
                <a:solidFill>
                  <a:schemeClr val="tx1"/>
                </a:solidFill>
              </a:rPr>
              <a:t>PREPARATION</a:t>
            </a:r>
            <a:r>
              <a:rPr lang="en-US" sz="1600" b="0" dirty="0" smtClean="0">
                <a:solidFill>
                  <a:schemeClr val="tx1"/>
                </a:solidFill>
              </a:rPr>
              <a:t> </a:t>
            </a:r>
            <a:r>
              <a:rPr lang="en-US" sz="1600" b="0" dirty="0">
                <a:solidFill>
                  <a:schemeClr val="tx1"/>
                </a:solidFill>
              </a:rPr>
              <a:t>OF </a:t>
            </a:r>
            <a:r>
              <a:rPr lang="sl-SI" sz="1600" b="0" dirty="0" smtClean="0">
                <a:solidFill>
                  <a:schemeClr val="tx1"/>
                </a:solidFill>
              </a:rPr>
              <a:t>THE EXPERT</a:t>
            </a:r>
            <a:r>
              <a:rPr lang="en-US" sz="1600" b="0" dirty="0" smtClean="0">
                <a:solidFill>
                  <a:schemeClr val="tx1"/>
                </a:solidFill>
              </a:rPr>
              <a:t> BAS</a:t>
            </a:r>
            <a:r>
              <a:rPr lang="sl-SI" sz="1600" b="0" dirty="0" smtClean="0">
                <a:solidFill>
                  <a:schemeClr val="tx1"/>
                </a:solidFill>
              </a:rPr>
              <a:t>E</a:t>
            </a:r>
            <a:r>
              <a:rPr lang="en-US" sz="1600" b="0" dirty="0" smtClean="0">
                <a:solidFill>
                  <a:schemeClr val="tx1"/>
                </a:solidFill>
              </a:rPr>
              <a:t>S </a:t>
            </a:r>
            <a:r>
              <a:rPr lang="en-US" sz="1600" b="0" dirty="0">
                <a:solidFill>
                  <a:schemeClr val="tx1"/>
                </a:solidFill>
              </a:rPr>
              <a:t>FOR </a:t>
            </a:r>
            <a:r>
              <a:rPr lang="en-US" sz="1600" b="0" dirty="0" smtClean="0">
                <a:solidFill>
                  <a:schemeClr val="tx1"/>
                </a:solidFill>
              </a:rPr>
              <a:t>ECONOMIC </a:t>
            </a:r>
            <a:r>
              <a:rPr lang="en-US" sz="1600" b="0" dirty="0">
                <a:solidFill>
                  <a:schemeClr val="tx1"/>
                </a:solidFill>
              </a:rPr>
              <a:t>POLICY OR REFORM PROPOSED MEASURES (direct linking</a:t>
            </a:r>
            <a:r>
              <a:rPr lang="en-US" sz="1600" b="0" dirty="0" smtClean="0">
                <a:solidFill>
                  <a:schemeClr val="tx1"/>
                </a:solidFill>
              </a:rPr>
              <a:t>)</a:t>
            </a:r>
            <a:endParaRPr lang="sl-SI" sz="1600" b="0" dirty="0" smtClean="0">
              <a:solidFill>
                <a:schemeClr val="tx1"/>
              </a:solidFill>
            </a:endParaRPr>
          </a:p>
          <a:p>
            <a:endParaRPr lang="sl-SI" sz="1600" b="0" dirty="0" smtClean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0" dirty="0" smtClean="0">
                <a:solidFill>
                  <a:schemeClr val="tx1"/>
                </a:solidFill>
              </a:rPr>
              <a:t>PARTICIPATION </a:t>
            </a:r>
            <a:r>
              <a:rPr lang="en-US" sz="1600" b="0" dirty="0">
                <a:solidFill>
                  <a:schemeClr val="tx1"/>
                </a:solidFill>
              </a:rPr>
              <a:t>IN THE WORKING GROUPS OF </a:t>
            </a:r>
            <a:r>
              <a:rPr lang="en-US" sz="1600" b="0" dirty="0" smtClean="0">
                <a:solidFill>
                  <a:schemeClr val="tx1"/>
                </a:solidFill>
              </a:rPr>
              <a:t>MINISTRIES </a:t>
            </a:r>
            <a:r>
              <a:rPr lang="en-US" sz="1600" b="0" dirty="0">
                <a:solidFill>
                  <a:schemeClr val="tx1"/>
                </a:solidFill>
              </a:rPr>
              <a:t>(involving representatives of different ministries, other government institutions, social partners and experts</a:t>
            </a:r>
            <a:r>
              <a:rPr lang="en-US" sz="1600" b="0" dirty="0" smtClean="0">
                <a:solidFill>
                  <a:schemeClr val="tx1"/>
                </a:solidFill>
              </a:rPr>
              <a:t>)</a:t>
            </a:r>
            <a:endParaRPr lang="sl-SI" sz="1600" b="0" dirty="0" smtClean="0">
              <a:solidFill>
                <a:schemeClr val="tx1"/>
              </a:solidFill>
            </a:endParaRPr>
          </a:p>
          <a:p>
            <a:endParaRPr lang="sl-SI" sz="16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0" dirty="0">
                <a:solidFill>
                  <a:schemeClr val="tx1"/>
                </a:solidFill>
              </a:rPr>
              <a:t>INDIRECT LINKING - Presentation of results at national and international scientific and professional conferences and workshops, preparation of scientific and professional monographs, publication of scientific results in national and international journals</a:t>
            </a:r>
            <a:r>
              <a:rPr lang="en-US" sz="1600" dirty="0">
                <a:solidFill>
                  <a:schemeClr val="tx1"/>
                </a:solidFill>
              </a:rPr>
              <a:t/>
            </a:r>
            <a:br>
              <a:rPr lang="en-US" sz="1600" dirty="0">
                <a:solidFill>
                  <a:schemeClr val="tx1"/>
                </a:solidFill>
              </a:rPr>
            </a:br>
            <a:r>
              <a:rPr lang="en-US" sz="1600" dirty="0">
                <a:solidFill>
                  <a:schemeClr val="tx1"/>
                </a:solidFill>
              </a:rPr>
              <a:t/>
            </a:r>
            <a:br>
              <a:rPr lang="en-US" sz="1600" dirty="0">
                <a:solidFill>
                  <a:schemeClr val="tx1"/>
                </a:solidFill>
              </a:rPr>
            </a:br>
            <a:r>
              <a:rPr lang="en-US" sz="1600" dirty="0">
                <a:solidFill>
                  <a:schemeClr val="tx1"/>
                </a:solidFill>
              </a:rPr>
              <a:t/>
            </a:r>
            <a:br>
              <a:rPr lang="en-US" sz="1600" dirty="0">
                <a:solidFill>
                  <a:schemeClr val="tx1"/>
                </a:solidFill>
              </a:rPr>
            </a:br>
            <a:r>
              <a:rPr lang="en-US" sz="1600" dirty="0">
                <a:solidFill>
                  <a:schemeClr val="tx1"/>
                </a:solidFill>
              </a:rPr>
              <a:t/>
            </a:r>
            <a:br>
              <a:rPr lang="en-US" sz="1600" dirty="0">
                <a:solidFill>
                  <a:schemeClr val="tx1"/>
                </a:solidFill>
              </a:rPr>
            </a:br>
            <a:r>
              <a:rPr lang="en-US" sz="1600" dirty="0">
                <a:solidFill>
                  <a:schemeClr val="tx1"/>
                </a:solidFill>
              </a:rPr>
              <a:t/>
            </a:r>
            <a:br>
              <a:rPr lang="en-US" sz="1600" dirty="0">
                <a:solidFill>
                  <a:schemeClr val="tx1"/>
                </a:solidFill>
              </a:rPr>
            </a:br>
            <a:r>
              <a:rPr lang="en-US" sz="1600" dirty="0">
                <a:solidFill>
                  <a:schemeClr val="tx1"/>
                </a:solidFill>
              </a:rPr>
              <a:t/>
            </a:r>
            <a:br>
              <a:rPr lang="en-US" sz="1600" dirty="0">
                <a:solidFill>
                  <a:schemeClr val="tx1"/>
                </a:solidFill>
              </a:rPr>
            </a:br>
            <a:endParaRPr lang="sl-SI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5981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INSTITUTE FOR ECONOMIC RESEARCH – OUR EXPERIENCES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107504" y="1916832"/>
            <a:ext cx="8928992" cy="4752527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sl-SI" sz="2000" b="0" u="sng" dirty="0" smtClean="0">
                <a:solidFill>
                  <a:schemeClr val="tx1"/>
                </a:solidFill>
              </a:rPr>
              <a:t>OUR MISSION IS:</a:t>
            </a:r>
          </a:p>
          <a:p>
            <a:pPr marL="998538" lvl="2" indent="-457200">
              <a:buFont typeface="+mj-lt"/>
              <a:buAutoNum type="alphaLcPeriod"/>
            </a:pPr>
            <a:r>
              <a:rPr lang="sl-SI" sz="1700" b="0" dirty="0" smtClean="0"/>
              <a:t>to </a:t>
            </a:r>
            <a:r>
              <a:rPr lang="en-US" sz="1700" b="0" dirty="0" smtClean="0"/>
              <a:t>create </a:t>
            </a:r>
            <a:r>
              <a:rPr lang="en-US" sz="1700" b="0" dirty="0"/>
              <a:t>new basic knowledge </a:t>
            </a:r>
            <a:r>
              <a:rPr lang="en-US" sz="1700" b="0" dirty="0" smtClean="0"/>
              <a:t>and</a:t>
            </a:r>
            <a:r>
              <a:rPr lang="sl-SI" sz="1700" b="0" dirty="0" smtClean="0"/>
              <a:t> </a:t>
            </a:r>
            <a:r>
              <a:rPr lang="en-US" sz="1700" b="0" dirty="0" smtClean="0"/>
              <a:t>implement</a:t>
            </a:r>
            <a:r>
              <a:rPr lang="sl-SI" sz="1700" b="0" dirty="0" err="1" smtClean="0"/>
              <a:t>ation</a:t>
            </a:r>
            <a:r>
              <a:rPr lang="sl-SI" sz="1700" b="0" dirty="0" smtClean="0"/>
              <a:t> </a:t>
            </a:r>
            <a:r>
              <a:rPr lang="sl-SI" sz="1700" b="0" dirty="0" err="1" smtClean="0"/>
              <a:t>of</a:t>
            </a:r>
            <a:r>
              <a:rPr lang="sl-SI" sz="1700" b="0" dirty="0" smtClean="0"/>
              <a:t> </a:t>
            </a:r>
            <a:r>
              <a:rPr lang="sl-SI" sz="1700" b="0" dirty="0" err="1" smtClean="0"/>
              <a:t>the</a:t>
            </a:r>
            <a:r>
              <a:rPr lang="sl-SI" sz="1700" b="0" dirty="0" smtClean="0"/>
              <a:t> </a:t>
            </a:r>
            <a:r>
              <a:rPr lang="en-US" sz="1700" b="0" dirty="0" smtClean="0"/>
              <a:t> </a:t>
            </a:r>
            <a:r>
              <a:rPr lang="en-US" sz="1700" b="0" dirty="0"/>
              <a:t>top internationally recognized research in the area of </a:t>
            </a:r>
            <a:r>
              <a:rPr lang="en-US" sz="1700" b="0" dirty="0" smtClean="0"/>
              <a:t>economics</a:t>
            </a:r>
            <a:endParaRPr lang="sl-SI" sz="1700" b="0" dirty="0" smtClean="0"/>
          </a:p>
          <a:p>
            <a:pPr marL="998538" lvl="2" indent="-457200">
              <a:buFont typeface="+mj-lt"/>
              <a:buAutoNum type="alphaLcPeriod"/>
            </a:pPr>
            <a:r>
              <a:rPr lang="en-US" sz="1700" b="0" dirty="0" smtClean="0"/>
              <a:t>the </a:t>
            </a:r>
            <a:r>
              <a:rPr lang="en-US" sz="1700" b="0" dirty="0"/>
              <a:t>use of </a:t>
            </a:r>
            <a:r>
              <a:rPr lang="en-US" sz="1700" b="0" dirty="0" smtClean="0"/>
              <a:t>fundamental</a:t>
            </a:r>
            <a:r>
              <a:rPr lang="sl-SI" sz="1700" b="0" dirty="0" smtClean="0"/>
              <a:t> </a:t>
            </a:r>
            <a:r>
              <a:rPr lang="en-US" sz="1700" b="0" dirty="0" smtClean="0"/>
              <a:t>knowledge </a:t>
            </a:r>
            <a:r>
              <a:rPr lang="en-US" sz="1700" b="0" dirty="0"/>
              <a:t>and advanced scientific methods in applied and development projects, </a:t>
            </a:r>
            <a:endParaRPr lang="sl-SI" sz="1700" b="0" dirty="0" smtClean="0"/>
          </a:p>
          <a:p>
            <a:pPr marL="998538" lvl="2" indent="-457200">
              <a:buFont typeface="+mj-lt"/>
              <a:buAutoNum type="alphaLcPeriod"/>
            </a:pPr>
            <a:r>
              <a:rPr lang="en-US" sz="1700" b="0" dirty="0" smtClean="0"/>
              <a:t>education </a:t>
            </a:r>
            <a:r>
              <a:rPr lang="en-US" sz="1700" b="0" dirty="0"/>
              <a:t>and training of young researchers, as well as </a:t>
            </a:r>
            <a:r>
              <a:rPr lang="en-US" sz="1700" b="0" dirty="0" smtClean="0"/>
              <a:t>transmission of knowledge in the pedagogic process at</a:t>
            </a:r>
            <a:r>
              <a:rPr lang="en-US" sz="1700" dirty="0" smtClean="0"/>
              <a:t> the Universities.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l-SI" sz="2000" b="0" u="sng" dirty="0" smtClean="0">
                <a:solidFill>
                  <a:schemeClr val="tx1"/>
                </a:solidFill>
              </a:rPr>
              <a:t>RESEARCH PROGRAM </a:t>
            </a:r>
            <a:r>
              <a:rPr lang="sl-SI" sz="1800" b="0" dirty="0" err="1" smtClean="0">
                <a:solidFill>
                  <a:schemeClr val="tx1"/>
                </a:solidFill>
              </a:rPr>
              <a:t>follows</a:t>
            </a:r>
            <a:r>
              <a:rPr lang="sl-SI" sz="1800" b="0" dirty="0" smtClean="0">
                <a:solidFill>
                  <a:schemeClr val="tx1"/>
                </a:solidFill>
              </a:rPr>
              <a:t> </a:t>
            </a:r>
            <a:r>
              <a:rPr lang="sl-SI" sz="1800" b="0" dirty="0" err="1" smtClean="0">
                <a:solidFill>
                  <a:schemeClr val="tx1"/>
                </a:solidFill>
              </a:rPr>
              <a:t>the</a:t>
            </a:r>
            <a:r>
              <a:rPr lang="sl-SI" sz="1800" b="0" dirty="0" smtClean="0">
                <a:solidFill>
                  <a:schemeClr val="tx1"/>
                </a:solidFill>
              </a:rPr>
              <a:t> </a:t>
            </a:r>
            <a:r>
              <a:rPr lang="sl-SI" sz="1800" b="0" dirty="0" err="1" smtClean="0">
                <a:solidFill>
                  <a:schemeClr val="tx1"/>
                </a:solidFill>
              </a:rPr>
              <a:t>content</a:t>
            </a:r>
            <a:r>
              <a:rPr lang="sl-SI" sz="1800" b="0" dirty="0" smtClean="0">
                <a:solidFill>
                  <a:schemeClr val="tx1"/>
                </a:solidFill>
              </a:rPr>
              <a:t> </a:t>
            </a:r>
            <a:r>
              <a:rPr lang="sl-SI" sz="1800" b="0" dirty="0" err="1" smtClean="0">
                <a:solidFill>
                  <a:schemeClr val="tx1"/>
                </a:solidFill>
              </a:rPr>
              <a:t>of</a:t>
            </a:r>
            <a:r>
              <a:rPr lang="sl-SI" sz="1800" b="0" dirty="0" smtClean="0">
                <a:solidFill>
                  <a:schemeClr val="tx1"/>
                </a:solidFill>
              </a:rPr>
              <a:t> </a:t>
            </a:r>
            <a:r>
              <a:rPr lang="sl-SI" sz="1800" b="0" dirty="0" err="1" smtClean="0">
                <a:solidFill>
                  <a:schemeClr val="tx1"/>
                </a:solidFill>
              </a:rPr>
              <a:t>the</a:t>
            </a:r>
            <a:r>
              <a:rPr lang="sl-SI" sz="1800" b="0" dirty="0" smtClean="0">
                <a:solidFill>
                  <a:schemeClr val="tx1"/>
                </a:solidFill>
              </a:rPr>
              <a:t> </a:t>
            </a:r>
            <a:r>
              <a:rPr lang="en-US" sz="1800" b="0" dirty="0" smtClean="0">
                <a:solidFill>
                  <a:schemeClr val="tx1"/>
                </a:solidFill>
              </a:rPr>
              <a:t> </a:t>
            </a:r>
            <a:r>
              <a:rPr lang="en-US" sz="1800" b="0" dirty="0">
                <a:solidFill>
                  <a:schemeClr val="tx1"/>
                </a:solidFill>
              </a:rPr>
              <a:t>principal national </a:t>
            </a:r>
            <a:r>
              <a:rPr lang="en-US" sz="1800" b="0" dirty="0" smtClean="0">
                <a:solidFill>
                  <a:schemeClr val="tx1"/>
                </a:solidFill>
              </a:rPr>
              <a:t>strategic</a:t>
            </a:r>
            <a:r>
              <a:rPr lang="sl-SI" sz="1800" b="0" dirty="0" smtClean="0">
                <a:solidFill>
                  <a:schemeClr val="tx1"/>
                </a:solidFill>
              </a:rPr>
              <a:t> </a:t>
            </a:r>
            <a:r>
              <a:rPr lang="en-US" sz="1800" b="0" dirty="0" smtClean="0">
                <a:solidFill>
                  <a:schemeClr val="tx1"/>
                </a:solidFill>
              </a:rPr>
              <a:t>document </a:t>
            </a:r>
            <a:r>
              <a:rPr lang="sl-SI" sz="1800" b="0" dirty="0" smtClean="0">
                <a:solidFill>
                  <a:schemeClr val="tx1"/>
                </a:solidFill>
              </a:rPr>
              <a:t>(</a:t>
            </a:r>
            <a:r>
              <a:rPr lang="en-US" sz="1800" b="0" dirty="0" smtClean="0">
                <a:solidFill>
                  <a:schemeClr val="tx1"/>
                </a:solidFill>
              </a:rPr>
              <a:t>Development </a:t>
            </a:r>
            <a:r>
              <a:rPr lang="en-US" sz="1800" b="0" dirty="0">
                <a:solidFill>
                  <a:schemeClr val="tx1"/>
                </a:solidFill>
              </a:rPr>
              <a:t>Strategy of Slovenia </a:t>
            </a:r>
            <a:r>
              <a:rPr lang="en-US" sz="1800" b="0" dirty="0" smtClean="0">
                <a:solidFill>
                  <a:schemeClr val="tx1"/>
                </a:solidFill>
              </a:rPr>
              <a:t>2030</a:t>
            </a:r>
            <a:r>
              <a:rPr lang="sl-SI" sz="1800" b="0" dirty="0" smtClean="0">
                <a:solidFill>
                  <a:schemeClr val="tx1"/>
                </a:solidFill>
              </a:rPr>
              <a:t>)</a:t>
            </a:r>
            <a:r>
              <a:rPr lang="en-US" sz="1800" b="0" dirty="0" smtClean="0">
                <a:solidFill>
                  <a:schemeClr val="tx1"/>
                </a:solidFill>
              </a:rPr>
              <a:t> and </a:t>
            </a:r>
            <a:r>
              <a:rPr lang="sl-SI" sz="1800" b="0" dirty="0" smtClean="0">
                <a:solidFill>
                  <a:schemeClr val="tx1"/>
                </a:solidFill>
              </a:rPr>
              <a:t>EU (</a:t>
            </a:r>
            <a:r>
              <a:rPr lang="sl-SI" sz="1800" b="0" dirty="0" err="1" smtClean="0">
                <a:solidFill>
                  <a:schemeClr val="tx1"/>
                </a:solidFill>
              </a:rPr>
              <a:t>Horizon</a:t>
            </a:r>
            <a:r>
              <a:rPr lang="sl-SI" sz="1800" b="0" dirty="0" smtClean="0">
                <a:solidFill>
                  <a:schemeClr val="tx1"/>
                </a:solidFill>
              </a:rPr>
              <a:t> </a:t>
            </a:r>
            <a:r>
              <a:rPr lang="sl-SI" sz="1800" b="0" dirty="0" err="1" smtClean="0">
                <a:solidFill>
                  <a:schemeClr val="tx1"/>
                </a:solidFill>
              </a:rPr>
              <a:t>Europe</a:t>
            </a:r>
            <a:r>
              <a:rPr lang="sl-SI" sz="1800" b="0" dirty="0" smtClean="0">
                <a:solidFill>
                  <a:schemeClr val="tx1"/>
                </a:solidFill>
              </a:rPr>
              <a:t>, 2021-2027). It </a:t>
            </a:r>
            <a:r>
              <a:rPr lang="en-US" sz="1800" b="0" dirty="0" smtClean="0">
                <a:solidFill>
                  <a:schemeClr val="tx1"/>
                </a:solidFill>
              </a:rPr>
              <a:t>therefore </a:t>
            </a:r>
            <a:r>
              <a:rPr lang="en-US" sz="1800" b="0" dirty="0">
                <a:solidFill>
                  <a:schemeClr val="tx1"/>
                </a:solidFill>
              </a:rPr>
              <a:t>focuses on</a:t>
            </a:r>
          </a:p>
          <a:p>
            <a:pPr marL="884238" lvl="2" indent="-342900"/>
            <a:r>
              <a:rPr lang="en-US" sz="1700" b="0" dirty="0">
                <a:solidFill>
                  <a:schemeClr val="tx1"/>
                </a:solidFill>
              </a:rPr>
              <a:t>research areas that are important for the societal, economic, social, spatial, </a:t>
            </a:r>
            <a:r>
              <a:rPr lang="en-US" sz="1700" b="0" dirty="0" smtClean="0">
                <a:solidFill>
                  <a:schemeClr val="tx1"/>
                </a:solidFill>
              </a:rPr>
              <a:t>regional</a:t>
            </a:r>
            <a:r>
              <a:rPr lang="sl-SI" sz="1700" b="0" dirty="0" smtClean="0">
                <a:solidFill>
                  <a:schemeClr val="tx1"/>
                </a:solidFill>
              </a:rPr>
              <a:t> </a:t>
            </a:r>
            <a:r>
              <a:rPr lang="en-US" sz="1700" b="0" dirty="0" smtClean="0">
                <a:solidFill>
                  <a:schemeClr val="tx1"/>
                </a:solidFill>
              </a:rPr>
              <a:t>and </a:t>
            </a:r>
            <a:r>
              <a:rPr lang="en-US" sz="1700" b="0" dirty="0">
                <a:solidFill>
                  <a:schemeClr val="tx1"/>
                </a:solidFill>
              </a:rPr>
              <a:t>sustainable development of the Republic of Slovenia</a:t>
            </a:r>
            <a:r>
              <a:rPr lang="en-US" sz="1700" b="0" dirty="0" smtClean="0">
                <a:solidFill>
                  <a:schemeClr val="tx1"/>
                </a:solidFill>
              </a:rPr>
              <a:t>.</a:t>
            </a:r>
            <a:endParaRPr lang="sl-SI" sz="1700" b="0" dirty="0" smtClean="0">
              <a:solidFill>
                <a:schemeClr val="tx1"/>
              </a:solidFill>
            </a:endParaRPr>
          </a:p>
          <a:p>
            <a:pPr marL="884238" lvl="2" indent="-342900"/>
            <a:r>
              <a:rPr lang="sl-SI" sz="1700" dirty="0" err="1" smtClean="0"/>
              <a:t>investigation</a:t>
            </a:r>
            <a:r>
              <a:rPr lang="en-US" sz="1700" dirty="0" smtClean="0"/>
              <a:t>, </a:t>
            </a:r>
            <a:r>
              <a:rPr lang="en-US" sz="1700" dirty="0"/>
              <a:t>development and use of appropriate methodologies and tools that enable us to make a qualitative contribution to the preparation of </a:t>
            </a:r>
            <a:r>
              <a:rPr lang="sl-SI" sz="1700" dirty="0" err="1" smtClean="0"/>
              <a:t>expert</a:t>
            </a:r>
            <a:r>
              <a:rPr lang="en-US" sz="1700" dirty="0" smtClean="0"/>
              <a:t> </a:t>
            </a:r>
            <a:r>
              <a:rPr lang="en-US" sz="1700" dirty="0"/>
              <a:t>bases for the implementation and monitoring of the </a:t>
            </a:r>
            <a:r>
              <a:rPr lang="en-US" sz="1700" dirty="0" smtClean="0"/>
              <a:t>Development </a:t>
            </a:r>
            <a:r>
              <a:rPr lang="en-US" sz="1700" dirty="0"/>
              <a:t>Strategy </a:t>
            </a:r>
            <a:r>
              <a:rPr lang="sl-SI" sz="1700" dirty="0" err="1" smtClean="0"/>
              <a:t>of</a:t>
            </a:r>
            <a:r>
              <a:rPr lang="sl-SI" sz="1700" dirty="0" smtClean="0"/>
              <a:t> </a:t>
            </a:r>
            <a:r>
              <a:rPr lang="sl-SI" sz="1700" dirty="0" err="1" smtClean="0"/>
              <a:t>Slovenia</a:t>
            </a:r>
            <a:r>
              <a:rPr lang="sl-SI" sz="1700" dirty="0" smtClean="0"/>
              <a:t> </a:t>
            </a:r>
            <a:r>
              <a:rPr lang="en-US" sz="1700" dirty="0" smtClean="0"/>
              <a:t>2030</a:t>
            </a:r>
            <a:r>
              <a:rPr lang="en-US" sz="1700" dirty="0"/>
              <a:t>.</a:t>
            </a:r>
            <a:endParaRPr lang="sl-SI" sz="1700" b="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3304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/>
              <a:t>SOME EXAMPLES OF DIRECT LINKING </a:t>
            </a:r>
            <a:r>
              <a:rPr lang="sl-SI" b="0" dirty="0" smtClean="0"/>
              <a:t>WITH POLICY MAKERS 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107504" y="1988840"/>
            <a:ext cx="8928992" cy="4752527"/>
          </a:xfrm>
        </p:spPr>
        <p:txBody>
          <a:bodyPr/>
          <a:lstStyle/>
          <a:p>
            <a:r>
              <a:rPr lang="en-US" sz="1600" b="0" u="sng" dirty="0">
                <a:solidFill>
                  <a:schemeClr val="tx1"/>
                </a:solidFill>
              </a:rPr>
              <a:t>PREPARATION OF </a:t>
            </a:r>
            <a:r>
              <a:rPr lang="sl-SI" sz="1600" b="0" u="sng" dirty="0" smtClean="0">
                <a:solidFill>
                  <a:schemeClr val="tx1"/>
                </a:solidFill>
              </a:rPr>
              <a:t>EXPERT BASES F</a:t>
            </a:r>
            <a:r>
              <a:rPr lang="en-US" sz="1600" b="0" u="sng" dirty="0" smtClean="0">
                <a:solidFill>
                  <a:schemeClr val="tx1"/>
                </a:solidFill>
              </a:rPr>
              <a:t>OR</a:t>
            </a:r>
            <a:r>
              <a:rPr lang="en-US" sz="1600" b="0" u="sng" dirty="0">
                <a:solidFill>
                  <a:schemeClr val="tx1"/>
                </a:solidFill>
              </a:rPr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 smtClean="0">
                <a:solidFill>
                  <a:schemeClr val="tx1"/>
                </a:solidFill>
              </a:rPr>
              <a:t>REGIONAL </a:t>
            </a:r>
            <a:r>
              <a:rPr lang="en-US" sz="1400" b="0" dirty="0">
                <a:solidFill>
                  <a:schemeClr val="tx1"/>
                </a:solidFill>
              </a:rPr>
              <a:t>POLICY REFORM 1999, 2005 AND 2011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</a:rPr>
              <a:t>SLOVENIA'S INTEGRATION INTO THE EUROPEAN INTEGRATION PROCESSES (CEFTA, EFTA, ASSOCIATION AGREEMENT AND </a:t>
            </a:r>
            <a:r>
              <a:rPr lang="en-US" sz="1400" b="0" dirty="0" smtClean="0">
                <a:solidFill>
                  <a:schemeClr val="tx1"/>
                </a:solidFill>
              </a:rPr>
              <a:t>INTEGRATION</a:t>
            </a:r>
            <a:r>
              <a:rPr lang="sl-SI" sz="1400" b="0" dirty="0" smtClean="0">
                <a:solidFill>
                  <a:schemeClr val="tx1"/>
                </a:solidFill>
              </a:rPr>
              <a:t> INTO EU</a:t>
            </a:r>
            <a:r>
              <a:rPr lang="en-US" sz="1400" b="0" dirty="0" smtClean="0">
                <a:solidFill>
                  <a:schemeClr val="tx1"/>
                </a:solidFill>
              </a:rPr>
              <a:t>)</a:t>
            </a:r>
            <a:endParaRPr lang="en-US" sz="14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</a:rPr>
              <a:t>DESIGNING SOCIAL AND FAMILY POLICY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</a:rPr>
              <a:t>SLOVENIAN SPATIAL DEVELOPMENT STRATEGY 2004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</a:rPr>
              <a:t>TAX REFORM 2006 (Ministry of Finance, </a:t>
            </a:r>
            <a:r>
              <a:rPr lang="en-US" sz="1400" b="0" dirty="0" err="1">
                <a:solidFill>
                  <a:schemeClr val="tx1"/>
                </a:solidFill>
              </a:rPr>
              <a:t>MoF</a:t>
            </a:r>
            <a:r>
              <a:rPr lang="en-US" sz="1400" b="0" dirty="0">
                <a:solidFill>
                  <a:schemeClr val="tx1"/>
                </a:solidFill>
              </a:rPr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</a:rPr>
              <a:t>SOCIAL TRANSFER SYSTEM REFORM 2010 (Ministry of Labor, Family, Social Affairs and Equal </a:t>
            </a:r>
            <a:r>
              <a:rPr lang="en-US" sz="1400" b="0" dirty="0" smtClean="0">
                <a:solidFill>
                  <a:schemeClr val="tx1"/>
                </a:solidFill>
              </a:rPr>
              <a:t>Opportunities</a:t>
            </a:r>
            <a:r>
              <a:rPr lang="sl-SI" sz="1400" b="0" dirty="0" smtClean="0">
                <a:solidFill>
                  <a:schemeClr val="tx1"/>
                </a:solidFill>
              </a:rPr>
              <a:t>, MDDSZ</a:t>
            </a:r>
            <a:r>
              <a:rPr lang="en-US" sz="1400" b="0" dirty="0" smtClean="0">
                <a:solidFill>
                  <a:schemeClr val="tx1"/>
                </a:solidFill>
              </a:rPr>
              <a:t>)</a:t>
            </a:r>
            <a:endParaRPr lang="en-US" sz="14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</a:rPr>
              <a:t>PENSION REFORM 2012 (MDDSZ)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</a:rPr>
              <a:t>PREPARATION OF THE WHITE PENSION BOOK 2016 (MDDSZ)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</a:rPr>
              <a:t>LONG-TERM SOCIETY STRATEGY 2017 (MDDSZ)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</a:rPr>
              <a:t>ESTABLISHMENT OF THE DEMOGRAPHIC FUND 2015 </a:t>
            </a:r>
            <a:r>
              <a:rPr lang="en-US" sz="1400" b="0" dirty="0" smtClean="0">
                <a:solidFill>
                  <a:schemeClr val="tx1"/>
                </a:solidFill>
              </a:rPr>
              <a:t>(</a:t>
            </a:r>
            <a:r>
              <a:rPr lang="sl-SI" sz="1400" b="0" dirty="0" smtClean="0">
                <a:solidFill>
                  <a:schemeClr val="tx1"/>
                </a:solidFill>
              </a:rPr>
              <a:t>Kapitalska družba</a:t>
            </a:r>
            <a:r>
              <a:rPr lang="en-US" sz="1400" b="0" dirty="0" smtClean="0">
                <a:solidFill>
                  <a:schemeClr val="tx1"/>
                </a:solidFill>
              </a:rPr>
              <a:t>)</a:t>
            </a:r>
            <a:endParaRPr lang="en-US" sz="14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</a:rPr>
              <a:t>TRANSFORMATION OF ADDITIONAL PENSION INSURANCE FOR PUBLIC EMPLOYEES </a:t>
            </a:r>
            <a:r>
              <a:rPr lang="en-US" sz="1400" b="0" dirty="0" smtClean="0">
                <a:solidFill>
                  <a:schemeClr val="tx1"/>
                </a:solidFill>
              </a:rPr>
              <a:t>(</a:t>
            </a:r>
            <a:r>
              <a:rPr lang="sl-SI" sz="1400" b="0" dirty="0" smtClean="0">
                <a:solidFill>
                  <a:schemeClr val="tx1"/>
                </a:solidFill>
              </a:rPr>
              <a:t>(</a:t>
            </a:r>
            <a:r>
              <a:rPr lang="sl-SI" sz="1400" b="0" dirty="0" err="1" smtClean="0">
                <a:solidFill>
                  <a:schemeClr val="tx1"/>
                </a:solidFill>
              </a:rPr>
              <a:t>Modr</a:t>
            </a:r>
            <a:r>
              <a:rPr lang="sl-SI" sz="1400" b="0" dirty="0" smtClean="0">
                <a:solidFill>
                  <a:schemeClr val="tx1"/>
                </a:solidFill>
              </a:rPr>
              <a:t> zavarovalnica)</a:t>
            </a:r>
            <a:endParaRPr lang="en-US" sz="14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l-SI" sz="1400" b="0" dirty="0" smtClean="0">
                <a:solidFill>
                  <a:schemeClr val="tx1"/>
                </a:solidFill>
              </a:rPr>
              <a:t>TRANSFORMATION OF</a:t>
            </a:r>
            <a:r>
              <a:rPr lang="en-US" sz="1400" b="0" dirty="0" smtClean="0">
                <a:solidFill>
                  <a:schemeClr val="tx1"/>
                </a:solidFill>
              </a:rPr>
              <a:t> FINANCING</a:t>
            </a:r>
            <a:r>
              <a:rPr lang="sl-SI" sz="1400" b="0" dirty="0" smtClean="0">
                <a:solidFill>
                  <a:schemeClr val="tx1"/>
                </a:solidFill>
              </a:rPr>
              <a:t> </a:t>
            </a:r>
            <a:r>
              <a:rPr lang="en-US" sz="1400" b="0" dirty="0" smtClean="0">
                <a:solidFill>
                  <a:schemeClr val="tx1"/>
                </a:solidFill>
              </a:rPr>
              <a:t>HEALTH AND </a:t>
            </a:r>
            <a:r>
              <a:rPr lang="en-US" sz="1400" b="0" dirty="0">
                <a:solidFill>
                  <a:schemeClr val="tx1"/>
                </a:solidFill>
              </a:rPr>
              <a:t>LONG-TERM CARE 2018 (Ministry of Health, MH)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 smtClean="0">
                <a:solidFill>
                  <a:schemeClr val="tx1"/>
                </a:solidFill>
              </a:rPr>
              <a:t>AMENDMENTS </a:t>
            </a:r>
            <a:r>
              <a:rPr lang="en-US" sz="1400" b="0" dirty="0">
                <a:solidFill>
                  <a:schemeClr val="tx1"/>
                </a:solidFill>
              </a:rPr>
              <a:t>TO THE PENSION LAW 2019 (MDDSZ)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 smtClean="0">
                <a:solidFill>
                  <a:schemeClr val="tx1"/>
                </a:solidFill>
              </a:rPr>
              <a:t>PREPARATION </a:t>
            </a:r>
            <a:r>
              <a:rPr lang="sl-SI" sz="1400" b="0" dirty="0" smtClean="0">
                <a:solidFill>
                  <a:schemeClr val="tx1"/>
                </a:solidFill>
              </a:rPr>
              <a:t>OF „</a:t>
            </a:r>
            <a:r>
              <a:rPr lang="en-US" sz="1400" b="0" dirty="0" smtClean="0">
                <a:solidFill>
                  <a:schemeClr val="tx1"/>
                </a:solidFill>
              </a:rPr>
              <a:t>COUNTRY FICH</a:t>
            </a:r>
            <a:r>
              <a:rPr lang="sl-SI" sz="1400" b="0" dirty="0" smtClean="0">
                <a:solidFill>
                  <a:schemeClr val="tx1"/>
                </a:solidFill>
              </a:rPr>
              <a:t>E“</a:t>
            </a:r>
            <a:r>
              <a:rPr lang="en-US" sz="1400" b="0" dirty="0" smtClean="0">
                <a:solidFill>
                  <a:schemeClr val="tx1"/>
                </a:solidFill>
              </a:rPr>
              <a:t> ON </a:t>
            </a:r>
            <a:r>
              <a:rPr lang="sl-SI" sz="1400" b="0" dirty="0" smtClean="0">
                <a:solidFill>
                  <a:schemeClr val="tx1"/>
                </a:solidFill>
              </a:rPr>
              <a:t>PENSIONS FOR </a:t>
            </a:r>
            <a:r>
              <a:rPr lang="en-US" sz="1400" b="0" dirty="0" smtClean="0">
                <a:solidFill>
                  <a:schemeClr val="tx1"/>
                </a:solidFill>
              </a:rPr>
              <a:t>AGEING </a:t>
            </a:r>
            <a:r>
              <a:rPr lang="en-US" sz="1400" b="0" dirty="0">
                <a:solidFill>
                  <a:schemeClr val="tx1"/>
                </a:solidFill>
              </a:rPr>
              <a:t>WORKING GROUP </a:t>
            </a:r>
            <a:r>
              <a:rPr lang="en-US" sz="1400" b="0" dirty="0" smtClean="0">
                <a:solidFill>
                  <a:schemeClr val="tx1"/>
                </a:solidFill>
              </a:rPr>
              <a:t>(</a:t>
            </a:r>
            <a:r>
              <a:rPr lang="en-US" sz="1400" b="0" dirty="0">
                <a:solidFill>
                  <a:schemeClr val="tx1"/>
                </a:solidFill>
              </a:rPr>
              <a:t>Preparation of reports every three years, MF)</a:t>
            </a:r>
            <a:endParaRPr lang="sl-SI" sz="1400" b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35262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/>
              <a:t>SOME EXAMPLES OF DIRECT LINKING </a:t>
            </a:r>
            <a:r>
              <a:rPr lang="sl-SI" b="0" dirty="0"/>
              <a:t>WITH POLICY MAKERS 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107504" y="1988840"/>
            <a:ext cx="8928992" cy="4392488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0" u="sng" dirty="0">
                <a:solidFill>
                  <a:schemeClr val="tx1"/>
                </a:solidFill>
              </a:rPr>
              <a:t>PARTICIPATION IN DIFFERENT GOVERNMENT WORKING GROUPS </a:t>
            </a:r>
            <a:r>
              <a:rPr lang="sl-SI" sz="1600" b="0" u="sng" dirty="0" smtClean="0">
                <a:solidFill>
                  <a:schemeClr val="tx1"/>
                </a:solidFill>
              </a:rPr>
              <a:t>FOR</a:t>
            </a:r>
            <a:r>
              <a:rPr lang="en-US" sz="1600" b="0" u="sng" dirty="0" smtClean="0">
                <a:solidFill>
                  <a:schemeClr val="tx1"/>
                </a:solidFill>
              </a:rPr>
              <a:t>:</a:t>
            </a:r>
            <a:endParaRPr lang="sl-SI" sz="1600" b="0" u="sng" dirty="0" smtClean="0">
              <a:solidFill>
                <a:schemeClr val="tx1"/>
              </a:solidFill>
            </a:endParaRPr>
          </a:p>
          <a:p>
            <a:pPr marL="827088" lvl="2" indent="-285750"/>
            <a:r>
              <a:rPr lang="en-US" sz="1400" b="0" dirty="0" smtClean="0">
                <a:solidFill>
                  <a:schemeClr val="tx1"/>
                </a:solidFill>
              </a:rPr>
              <a:t>PENSION REFORM 2012 (MDDSZ)</a:t>
            </a:r>
            <a:endParaRPr lang="sl-SI" sz="1400" b="0" dirty="0" smtClean="0">
              <a:solidFill>
                <a:schemeClr val="tx1"/>
              </a:solidFill>
            </a:endParaRPr>
          </a:p>
          <a:p>
            <a:pPr marL="827088" lvl="2" indent="-285750"/>
            <a:r>
              <a:rPr lang="en-US" sz="1400" b="0" dirty="0" smtClean="0">
                <a:solidFill>
                  <a:schemeClr val="tx1"/>
                </a:solidFill>
              </a:rPr>
              <a:t>PREPARATION </a:t>
            </a:r>
            <a:r>
              <a:rPr lang="en-US" sz="1400" b="0" dirty="0">
                <a:solidFill>
                  <a:schemeClr val="tx1"/>
                </a:solidFill>
              </a:rPr>
              <a:t>OF THE WHITE PENSION BOOK 2016 (</a:t>
            </a:r>
            <a:r>
              <a:rPr lang="en-US" sz="1400" b="0" dirty="0" smtClean="0">
                <a:solidFill>
                  <a:schemeClr val="tx1"/>
                </a:solidFill>
              </a:rPr>
              <a:t>MDDSZ)</a:t>
            </a:r>
            <a:endParaRPr lang="sl-SI" sz="1400" dirty="0"/>
          </a:p>
          <a:p>
            <a:pPr marL="827088" lvl="2" indent="-285750"/>
            <a:r>
              <a:rPr lang="en-US" sz="1400" b="0" dirty="0" smtClean="0">
                <a:solidFill>
                  <a:schemeClr val="tx1"/>
                </a:solidFill>
              </a:rPr>
              <a:t>PREPARING </a:t>
            </a:r>
            <a:r>
              <a:rPr lang="en-US" sz="1400" b="0" dirty="0">
                <a:solidFill>
                  <a:schemeClr val="tx1"/>
                </a:solidFill>
              </a:rPr>
              <a:t>A LONG-TERM SOCIETY STRATEGY 2017 (MDDSZ</a:t>
            </a:r>
            <a:r>
              <a:rPr lang="en-US" sz="1400" b="0" dirty="0" smtClean="0">
                <a:solidFill>
                  <a:schemeClr val="tx1"/>
                </a:solidFill>
              </a:rPr>
              <a:t>)</a:t>
            </a:r>
            <a:r>
              <a:rPr lang="sl-SI" sz="1400" b="0" dirty="0" smtClean="0">
                <a:solidFill>
                  <a:schemeClr val="tx1"/>
                </a:solidFill>
              </a:rPr>
              <a:t> </a:t>
            </a:r>
          </a:p>
          <a:p>
            <a:pPr marL="827088" lvl="2" indent="-285750"/>
            <a:r>
              <a:rPr lang="en-US" sz="1400" b="0" dirty="0" smtClean="0">
                <a:solidFill>
                  <a:schemeClr val="tx1"/>
                </a:solidFill>
              </a:rPr>
              <a:t>PREPARING </a:t>
            </a:r>
            <a:r>
              <a:rPr lang="en-US" sz="1400" b="0" dirty="0">
                <a:solidFill>
                  <a:schemeClr val="tx1"/>
                </a:solidFill>
              </a:rPr>
              <a:t>THE AWG PENSION </a:t>
            </a:r>
            <a:r>
              <a:rPr lang="en-US" sz="1400" b="0" dirty="0" smtClean="0">
                <a:solidFill>
                  <a:schemeClr val="tx1"/>
                </a:solidFill>
              </a:rPr>
              <a:t>REPORT</a:t>
            </a:r>
            <a:endParaRPr lang="sl-SI" sz="1400" b="0" dirty="0" smtClean="0">
              <a:solidFill>
                <a:schemeClr val="tx1"/>
              </a:solidFill>
            </a:endParaRPr>
          </a:p>
          <a:p>
            <a:pPr marL="827088" lvl="2" indent="-285750"/>
            <a:r>
              <a:rPr lang="en-US" sz="1400" b="0" dirty="0" smtClean="0">
                <a:solidFill>
                  <a:schemeClr val="tx1"/>
                </a:solidFill>
              </a:rPr>
              <a:t>SOCIAL </a:t>
            </a:r>
            <a:r>
              <a:rPr lang="en-US" sz="1400" b="0" dirty="0">
                <a:solidFill>
                  <a:schemeClr val="tx1"/>
                </a:solidFill>
              </a:rPr>
              <a:t>AND FAMILY POLICY </a:t>
            </a:r>
            <a:r>
              <a:rPr lang="en-US" sz="1400" b="0" dirty="0" smtClean="0">
                <a:solidFill>
                  <a:schemeClr val="tx1"/>
                </a:solidFill>
              </a:rPr>
              <a:t>AREA</a:t>
            </a:r>
            <a:endParaRPr lang="sl-SI" sz="1400" b="0" dirty="0" smtClean="0">
              <a:solidFill>
                <a:schemeClr val="tx1"/>
              </a:solidFill>
            </a:endParaRPr>
          </a:p>
          <a:p>
            <a:pPr marL="827088" lvl="2" indent="-285750"/>
            <a:r>
              <a:rPr lang="en-US" sz="1400" b="0" dirty="0" smtClean="0">
                <a:solidFill>
                  <a:schemeClr val="tx1"/>
                </a:solidFill>
              </a:rPr>
              <a:t>REGIONAL </a:t>
            </a:r>
            <a:r>
              <a:rPr lang="en-US" sz="1400" b="0" dirty="0">
                <a:solidFill>
                  <a:schemeClr val="tx1"/>
                </a:solidFill>
              </a:rPr>
              <a:t>SPATIAL DEVELOPMENT POLICY AND </a:t>
            </a:r>
            <a:r>
              <a:rPr lang="en-US" sz="1400" b="0" dirty="0" smtClean="0">
                <a:solidFill>
                  <a:schemeClr val="tx1"/>
                </a:solidFill>
              </a:rPr>
              <a:t>STRATEGY</a:t>
            </a:r>
            <a:r>
              <a:rPr lang="sl-SI" sz="1400" b="0" dirty="0" smtClean="0">
                <a:solidFill>
                  <a:schemeClr val="tx1"/>
                </a:solidFill>
              </a:rPr>
              <a:t> </a:t>
            </a:r>
          </a:p>
          <a:p>
            <a:pPr marL="827088" lvl="2" indent="-285750"/>
            <a:r>
              <a:rPr lang="en-US" sz="1400" b="0" dirty="0" smtClean="0">
                <a:solidFill>
                  <a:schemeClr val="tx1"/>
                </a:solidFill>
              </a:rPr>
              <a:t>HEALTH </a:t>
            </a:r>
            <a:r>
              <a:rPr lang="en-US" sz="1400" b="0" dirty="0">
                <a:solidFill>
                  <a:schemeClr val="tx1"/>
                </a:solidFill>
              </a:rPr>
              <a:t>AND LONG-TERM CARE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0" u="sng" dirty="0">
                <a:solidFill>
                  <a:schemeClr val="tx1"/>
                </a:solidFill>
              </a:rPr>
              <a:t>EUROPEAN SOCIAL POLICY NETWORK (ESPN):</a:t>
            </a:r>
          </a:p>
          <a:p>
            <a:pPr marL="827088" lvl="2" indent="-285750"/>
            <a:r>
              <a:rPr lang="en-US" sz="1400" b="0" dirty="0" smtClean="0">
                <a:solidFill>
                  <a:schemeClr val="tx1"/>
                </a:solidFill>
              </a:rPr>
              <a:t>support for the European Commission in the form of quality and timely independent information, advice, analysis and expertise in the field of social policy; and</a:t>
            </a:r>
            <a:endParaRPr lang="sl-SI" sz="1400" b="0" dirty="0" smtClean="0">
              <a:solidFill>
                <a:schemeClr val="tx1"/>
              </a:solidFill>
            </a:endParaRPr>
          </a:p>
          <a:p>
            <a:pPr marL="827088" lvl="2" indent="-285750"/>
            <a:r>
              <a:rPr lang="en-US" sz="1600" b="0" dirty="0" smtClean="0">
                <a:solidFill>
                  <a:schemeClr val="tx1"/>
                </a:solidFill>
              </a:rPr>
              <a:t>monitoring Slovenia's progress towards the Europe 2020 </a:t>
            </a:r>
            <a:r>
              <a:rPr lang="en-US" sz="1600" dirty="0" err="1"/>
              <a:t>Strategy</a:t>
            </a:r>
            <a:r>
              <a:rPr lang="en-US" sz="1600" b="0" dirty="0" err="1" smtClean="0">
                <a:solidFill>
                  <a:schemeClr val="tx1"/>
                </a:solidFill>
              </a:rPr>
              <a:t>goals</a:t>
            </a:r>
            <a:endParaRPr lang="en-US" sz="1600" b="0" dirty="0" smtClean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0" u="sng" dirty="0" smtClean="0">
                <a:solidFill>
                  <a:schemeClr val="tx1"/>
                </a:solidFill>
              </a:rPr>
              <a:t>HIGH LEVEL GROUP OF EXPERTS ON PENSIONS</a:t>
            </a:r>
            <a:r>
              <a:rPr lang="en-US" sz="1400" b="0" dirty="0" smtClean="0">
                <a:solidFill>
                  <a:schemeClr val="tx1"/>
                </a:solidFill>
              </a:rPr>
              <a:t>: providing policy advise to the European Commission on supplementary (occupational and personal pensions).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u="sng" dirty="0" smtClean="0">
                <a:solidFill>
                  <a:schemeClr val="tx1"/>
                </a:solidFill>
              </a:rPr>
              <a:t>ADVISORY BOARD: </a:t>
            </a:r>
            <a:r>
              <a:rPr lang="en-US" sz="1400" b="0" dirty="0" smtClean="0">
                <a:solidFill>
                  <a:schemeClr val="tx1"/>
                </a:solidFill>
              </a:rPr>
              <a:t>with the aim to develop proposals for research and dissemination of knowledge in the field of health technology evaluation</a:t>
            </a:r>
            <a:endParaRPr lang="en-US" sz="1400" b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371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CHALLENGES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496" y="1988840"/>
            <a:ext cx="9073008" cy="4752527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b="0" dirty="0" smtClean="0">
                <a:solidFill>
                  <a:schemeClr val="tx1"/>
                </a:solidFill>
              </a:rPr>
              <a:t>FURTHER DEVELOPMENT OF RESEARCH INFRASTRUCTURE IN SOCIAL SCIENCES (LAB‘s in the form of settled data bases and modeling tools)</a:t>
            </a:r>
            <a:endParaRPr lang="sl-SI" sz="1600" b="0" dirty="0" smtClean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b="0" dirty="0" smtClean="0">
                <a:solidFill>
                  <a:schemeClr val="tx1"/>
                </a:solidFill>
              </a:rPr>
              <a:t>ENSURING </a:t>
            </a:r>
            <a:r>
              <a:rPr lang="en-US" sz="1600" b="0" dirty="0">
                <a:solidFill>
                  <a:schemeClr val="tx1"/>
                </a:solidFill>
              </a:rPr>
              <a:t>CONTINUOUS MONITORING OF FUTURE TECHNOLOGICAL, SOCIAL, ENVIRONMENTAL AND SPATIAL TRENDS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b="0" dirty="0">
                <a:solidFill>
                  <a:schemeClr val="tx1"/>
                </a:solidFill>
              </a:rPr>
              <a:t>INSTITUTIONALIZATION OF RELEVANT </a:t>
            </a:r>
            <a:r>
              <a:rPr lang="en-US" sz="1600" b="0" dirty="0" smtClean="0">
                <a:solidFill>
                  <a:schemeClr val="tx1"/>
                </a:solidFill>
              </a:rPr>
              <a:t>MECHANISMS</a:t>
            </a:r>
            <a:r>
              <a:rPr lang="sl-SI" sz="1600" b="0" dirty="0" smtClean="0">
                <a:solidFill>
                  <a:schemeClr val="tx1"/>
                </a:solidFill>
              </a:rPr>
              <a:t> FOR KNOWLEDGE BASED </a:t>
            </a:r>
            <a:r>
              <a:rPr lang="en-US" sz="1600" b="0" dirty="0" smtClean="0">
                <a:solidFill>
                  <a:schemeClr val="tx1"/>
                </a:solidFill>
              </a:rPr>
              <a:t>DECISION-MAKING </a:t>
            </a:r>
            <a:r>
              <a:rPr lang="sl-SI" sz="1600" b="0" dirty="0" smtClean="0">
                <a:solidFill>
                  <a:schemeClr val="tx1"/>
                </a:solidFill>
              </a:rPr>
              <a:t> </a:t>
            </a:r>
            <a:endParaRPr lang="en-US" sz="1600" b="0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b="0" dirty="0">
                <a:solidFill>
                  <a:schemeClr val="tx1"/>
                </a:solidFill>
              </a:rPr>
              <a:t>ESTABLISHING REGULAR DIALOGUE BETWEEN RESEARCHERS AND POLITICIANS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b="0" dirty="0">
                <a:solidFill>
                  <a:schemeClr val="tx1"/>
                </a:solidFill>
              </a:rPr>
              <a:t>INSTITUTIONALIZATION OF THE DATABASE SYSTEM FOR MONITORING, ANALYSIS AND EVALUATION OF CONSEQUENCES OF INDIVIDUAL MEASURES / </a:t>
            </a:r>
            <a:r>
              <a:rPr lang="en-US" sz="1600" b="0" dirty="0" smtClean="0">
                <a:solidFill>
                  <a:schemeClr val="tx1"/>
                </a:solidFill>
              </a:rPr>
              <a:t>REFORM</a:t>
            </a:r>
            <a:r>
              <a:rPr lang="sl-SI" sz="1600" b="0" dirty="0" smtClean="0">
                <a:solidFill>
                  <a:schemeClr val="tx1"/>
                </a:solidFill>
              </a:rPr>
              <a:t>S</a:t>
            </a:r>
            <a:endParaRPr lang="en-US" sz="1600" b="0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b="0" dirty="0">
                <a:solidFill>
                  <a:schemeClr val="tx1"/>
                </a:solidFill>
              </a:rPr>
              <a:t>PROVIDING APPROPRIATE RESOURCES FOR FUNDAMENTAL RESEARCH - QUALITY </a:t>
            </a:r>
            <a:r>
              <a:rPr lang="en-US" sz="1600" b="0" dirty="0" smtClean="0">
                <a:solidFill>
                  <a:schemeClr val="tx1"/>
                </a:solidFill>
              </a:rPr>
              <a:t>TRANSFER</a:t>
            </a:r>
            <a:r>
              <a:rPr lang="sl-SI" sz="1600" b="0" dirty="0" smtClean="0">
                <a:solidFill>
                  <a:schemeClr val="tx1"/>
                </a:solidFill>
              </a:rPr>
              <a:t> OF KNOWLEDGE INTO PRACTICE</a:t>
            </a:r>
            <a:endParaRPr lang="en-US" sz="1600" b="0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b="0" dirty="0">
                <a:solidFill>
                  <a:schemeClr val="tx1"/>
                </a:solidFill>
              </a:rPr>
              <a:t>ESTABLISHMENT OF REGULAR WORKING GROUPS COMPOSED OF EXPERTS </a:t>
            </a:r>
            <a:r>
              <a:rPr lang="sl-SI" sz="1600" b="0" dirty="0" smtClean="0">
                <a:solidFill>
                  <a:schemeClr val="tx1"/>
                </a:solidFill>
              </a:rPr>
              <a:t>FROM </a:t>
            </a:r>
            <a:r>
              <a:rPr lang="en-US" sz="1600" b="0" dirty="0" smtClean="0">
                <a:solidFill>
                  <a:schemeClr val="tx1"/>
                </a:solidFill>
              </a:rPr>
              <a:t>DIFFERENT </a:t>
            </a:r>
            <a:r>
              <a:rPr lang="en-US" sz="1600" b="0" dirty="0">
                <a:solidFill>
                  <a:schemeClr val="tx1"/>
                </a:solidFill>
              </a:rPr>
              <a:t>AREAS, GOVERNMENT REPRESENTATIVES, THE PUBLIC, AND SOCIAL PARTNERS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b="0" dirty="0">
                <a:solidFill>
                  <a:schemeClr val="tx1"/>
                </a:solidFill>
              </a:rPr>
              <a:t>DETERMINING </a:t>
            </a:r>
            <a:r>
              <a:rPr lang="sl-SI" sz="1600" b="0" dirty="0" smtClean="0">
                <a:solidFill>
                  <a:schemeClr val="tx1"/>
                </a:solidFill>
              </a:rPr>
              <a:t>ENOUGH </a:t>
            </a:r>
            <a:r>
              <a:rPr lang="en-US" sz="1600" b="0" dirty="0" smtClean="0">
                <a:solidFill>
                  <a:schemeClr val="tx1"/>
                </a:solidFill>
              </a:rPr>
              <a:t>LONG </a:t>
            </a:r>
            <a:r>
              <a:rPr lang="en-US" sz="1600" b="0" dirty="0">
                <a:solidFill>
                  <a:schemeClr val="tx1"/>
                </a:solidFill>
              </a:rPr>
              <a:t>PERIOD FOR PREPARING PROPOSALS FOR MEASURES TO ENABLE TIMELY PREPARING </a:t>
            </a:r>
            <a:r>
              <a:rPr lang="sl-SI" sz="1600" b="0" dirty="0" smtClean="0">
                <a:solidFill>
                  <a:schemeClr val="tx1"/>
                </a:solidFill>
              </a:rPr>
              <a:t>EXPERT</a:t>
            </a:r>
            <a:r>
              <a:rPr lang="en-US" sz="1600" b="0" dirty="0" smtClean="0">
                <a:solidFill>
                  <a:schemeClr val="tx1"/>
                </a:solidFill>
              </a:rPr>
              <a:t> BAS</a:t>
            </a:r>
            <a:r>
              <a:rPr lang="sl-SI" sz="1600" b="0" dirty="0" smtClean="0">
                <a:solidFill>
                  <a:schemeClr val="tx1"/>
                </a:solidFill>
              </a:rPr>
              <a:t>E</a:t>
            </a:r>
            <a:r>
              <a:rPr lang="en-US" sz="1600" b="0" dirty="0" smtClean="0">
                <a:solidFill>
                  <a:schemeClr val="tx1"/>
                </a:solidFill>
              </a:rPr>
              <a:t>S </a:t>
            </a:r>
            <a:r>
              <a:rPr lang="en-US" sz="1600" b="0" dirty="0">
                <a:solidFill>
                  <a:schemeClr val="tx1"/>
                </a:solidFill>
              </a:rPr>
              <a:t>FOR MORE EFFICIENT AND SUCCESSFUL NEGOTIATIONS WITH SOCIAL PARTNERS.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b="0" dirty="0">
                <a:solidFill>
                  <a:schemeClr val="tx1"/>
                </a:solidFill>
              </a:rPr>
              <a:t>….</a:t>
            </a:r>
          </a:p>
        </p:txBody>
      </p:sp>
    </p:spTree>
    <p:extLst>
      <p:ext uri="{BB962C8B-B14F-4D97-AF65-F5344CB8AC3E}">
        <p14:creationId xmlns:p14="http://schemas.microsoft.com/office/powerpoint/2010/main" val="3688364055"/>
      </p:ext>
    </p:extLst>
  </p:cSld>
  <p:clrMapOvr>
    <a:masterClrMapping/>
  </p:clrMapOvr>
</p:sld>
</file>

<file path=ppt/theme/theme1.xml><?xml version="1.0" encoding="utf-8"?>
<a:theme xmlns:a="http://schemas.openxmlformats.org/drawingml/2006/main" name="PPT IER-template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PPT IER-template</Template>
  <TotalTime>10014</TotalTime>
  <Words>782</Words>
  <Application>Microsoft Office PowerPoint</Application>
  <PresentationFormat>Diaprojekcija na zaslonu (4:3)</PresentationFormat>
  <Paragraphs>91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diapozitivov</vt:lpstr>
      </vt:variant>
      <vt:variant>
        <vt:i4>9</vt:i4>
      </vt:variant>
    </vt:vector>
  </HeadingPairs>
  <TitlesOfParts>
    <vt:vector size="10" baseType="lpstr">
      <vt:lpstr>PPT IER-template</vt:lpstr>
      <vt:lpstr>SLOVENIAN NATIONAL SYSTEM FOR ASSURING KNOWLEDGE BASED AND INFORMED POLICYMAKING</vt:lpstr>
      <vt:lpstr>CONTENT</vt:lpstr>
      <vt:lpstr>INTRODUCTION</vt:lpstr>
      <vt:lpstr>PowerPointova predstavitev</vt:lpstr>
      <vt:lpstr>SLOVENIAN SYSTEM</vt:lpstr>
      <vt:lpstr>INSTITUTE FOR ECONOMIC RESEARCH – OUR EXPERIENCES</vt:lpstr>
      <vt:lpstr>SOME EXAMPLES OF DIRECT LINKING WITH POLICY MAKERS </vt:lpstr>
      <vt:lpstr>SOME EXAMPLES OF DIRECT LINKING WITH POLICY MAKERS </vt:lpstr>
      <vt:lpstr>CHALLENGES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predstavitev</dc:title>
  <dc:creator>Tjaša Bartolj</dc:creator>
  <cp:lastModifiedBy>Boris Majcen</cp:lastModifiedBy>
  <cp:revision>124</cp:revision>
  <cp:lastPrinted>2019-11-11T06:50:33Z</cp:lastPrinted>
  <dcterms:created xsi:type="dcterms:W3CDTF">2018-08-24T12:21:24Z</dcterms:created>
  <dcterms:modified xsi:type="dcterms:W3CDTF">2019-11-15T07:28:49Z</dcterms:modified>
</cp:coreProperties>
</file>