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3"/>
  </p:notesMasterIdLst>
  <p:sldIdLst>
    <p:sldId id="285" r:id="rId2"/>
    <p:sldId id="273" r:id="rId3"/>
    <p:sldId id="262" r:id="rId4"/>
    <p:sldId id="259" r:id="rId5"/>
    <p:sldId id="270" r:id="rId6"/>
    <p:sldId id="274" r:id="rId7"/>
    <p:sldId id="275" r:id="rId8"/>
    <p:sldId id="277" r:id="rId9"/>
    <p:sldId id="283" r:id="rId10"/>
    <p:sldId id="286" r:id="rId11"/>
    <p:sldId id="284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EB4"/>
    <a:srgbClr val="F2F2F2"/>
    <a:srgbClr val="D9FDE5"/>
    <a:srgbClr val="D4ECED"/>
    <a:srgbClr val="808AA2"/>
    <a:srgbClr val="07787E"/>
    <a:srgbClr val="19686C"/>
    <a:srgbClr val="2AA250"/>
    <a:srgbClr val="1C676B"/>
    <a:srgbClr val="3AA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Svetel slog 3 – poudare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ematski slog 2 – poudarek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Svetel slog 2 – poudarek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vetel slog 3 – poudarek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F8675-7F7C-4F71-8B73-E9FA38D9DB0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53661-9CFD-485D-9229-93091AD566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42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3661-9CFD-485D-9229-93091AD566B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76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53661-9CFD-485D-9229-93091AD566B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092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1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4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9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8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3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9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9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99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7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5077-B40B-452D-8A38-E4BF6CFCF00F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4. 07. 2022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0699B-1C0C-430C-B412-A88A8D0026C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3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96">
            <a:extLst>
              <a:ext uri="{FF2B5EF4-FFF2-40B4-BE49-F238E27FC236}">
                <a16:creationId xmlns:a16="http://schemas.microsoft.com/office/drawing/2014/main" id="{04BAECEF-9DEC-4007-8246-4B419C541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867" y="2174327"/>
            <a:ext cx="65" cy="2770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UA" altLang="ru-UA" sz="1800" b="0" i="0" u="none" strike="noStrike" kern="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05" y="173075"/>
            <a:ext cx="3731395" cy="88810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0663" y="1496169"/>
            <a:ext cx="9144000" cy="2387600"/>
          </a:xfrm>
        </p:spPr>
        <p:txBody>
          <a:bodyPr>
            <a:normAutofit/>
          </a:bodyPr>
          <a:lstStyle/>
          <a:p>
            <a:r>
              <a:rPr lang="sl-SI" sz="4800" b="1" dirty="0" smtClean="0"/>
              <a:t>Ukrepi na področju znanosti</a:t>
            </a:r>
            <a:r>
              <a:rPr lang="sl-SI" sz="4800" b="1" dirty="0"/>
              <a:t> </a:t>
            </a:r>
            <a:r>
              <a:rPr lang="sl-SI" sz="4800" b="1" dirty="0" smtClean="0"/>
              <a:t>in raziskav v okviru Načrta za okrevanje in odpornost</a:t>
            </a:r>
            <a:endParaRPr lang="sl-SI" sz="4800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b="1" dirty="0" smtClean="0"/>
              <a:t>Ministrstvo za izobraževanje, znanost in šport</a:t>
            </a:r>
          </a:p>
          <a:p>
            <a:r>
              <a:rPr lang="sl-SI" b="1" dirty="0" smtClean="0"/>
              <a:t>Direktorat za znanost </a:t>
            </a:r>
            <a:endParaRPr lang="sl-SI" b="1" dirty="0"/>
          </a:p>
        </p:txBody>
      </p:sp>
      <p:pic>
        <p:nvPicPr>
          <p:cNvPr id="13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2" y="401316"/>
            <a:ext cx="38528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83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slov 1"/>
          <p:cNvSpPr txBox="1">
            <a:spLocks/>
          </p:cNvSpPr>
          <p:nvPr/>
        </p:nvSpPr>
        <p:spPr>
          <a:xfrm>
            <a:off x="618837" y="407968"/>
            <a:ext cx="6901136" cy="633046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NAČRT</a:t>
            </a:r>
            <a:r>
              <a:rPr kumimoji="0" lang="pl-PL" sz="3200" b="0" i="0" u="none" strike="noStrike" kern="1200" cap="none" spc="0" normalizeH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 ZA OKREVANJE IN ODPORNOST</a:t>
            </a:r>
            <a:endParaRPr kumimoji="0" lang="sl-SI" sz="3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6480166" y="2089934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552 mio €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9440061" y="2120711"/>
            <a:ext cx="1842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Posojil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513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8" name="Pravokotnik 47"/>
          <p:cNvSpPr/>
          <p:nvPr/>
        </p:nvSpPr>
        <p:spPr>
          <a:xfrm>
            <a:off x="7246081" y="4892950"/>
            <a:ext cx="256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317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9" name="Pravokotnik 48"/>
          <p:cNvSpPr/>
          <p:nvPr/>
        </p:nvSpPr>
        <p:spPr>
          <a:xfrm>
            <a:off x="9495730" y="4917953"/>
            <a:ext cx="2499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0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€</a:t>
            </a:r>
          </a:p>
        </p:txBody>
      </p:sp>
      <p:sp>
        <p:nvSpPr>
          <p:cNvPr id="50" name="Pravokotnik 49"/>
          <p:cNvSpPr/>
          <p:nvPr/>
        </p:nvSpPr>
        <p:spPr>
          <a:xfrm>
            <a:off x="3875880" y="5153969"/>
            <a:ext cx="154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73 mio €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819366" y="5123192"/>
            <a:ext cx="263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664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533679" y="2390729"/>
            <a:ext cx="2423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245 </a:t>
            </a:r>
            <a:r>
              <a:rPr kumimoji="0" lang="sl-SI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594146" y="5454626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317 mio €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956816" y="5687568"/>
            <a:ext cx="2753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737 mio €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21007" y="2933340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364 mio €</a:t>
            </a:r>
          </a:p>
        </p:txBody>
      </p:sp>
      <p:pic>
        <p:nvPicPr>
          <p:cNvPr id="42" name="Slika 4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41" y="280437"/>
            <a:ext cx="3731395" cy="88810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838200" y="1825625"/>
          <a:ext cx="10234595" cy="2610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5292">
                  <a:extLst>
                    <a:ext uri="{9D8B030D-6E8A-4147-A177-3AD203B41FA5}">
                      <a16:colId xmlns:a16="http://schemas.microsoft.com/office/drawing/2014/main" val="3140950650"/>
                    </a:ext>
                  </a:extLst>
                </a:gridCol>
                <a:gridCol w="4123472">
                  <a:extLst>
                    <a:ext uri="{9D8B030D-6E8A-4147-A177-3AD203B41FA5}">
                      <a16:colId xmlns:a16="http://schemas.microsoft.com/office/drawing/2014/main" val="290557414"/>
                    </a:ext>
                  </a:extLst>
                </a:gridCol>
                <a:gridCol w="1184992">
                  <a:extLst>
                    <a:ext uri="{9D8B030D-6E8A-4147-A177-3AD203B41FA5}">
                      <a16:colId xmlns:a16="http://schemas.microsoft.com/office/drawing/2014/main" val="1335473667"/>
                    </a:ext>
                  </a:extLst>
                </a:gridCol>
                <a:gridCol w="1188109">
                  <a:extLst>
                    <a:ext uri="{9D8B030D-6E8A-4147-A177-3AD203B41FA5}">
                      <a16:colId xmlns:a16="http://schemas.microsoft.com/office/drawing/2014/main" val="444525967"/>
                    </a:ext>
                  </a:extLst>
                </a:gridCol>
                <a:gridCol w="1072730">
                  <a:extLst>
                    <a:ext uri="{9D8B030D-6E8A-4147-A177-3AD203B41FA5}">
                      <a16:colId xmlns:a16="http://schemas.microsoft.com/office/drawing/2014/main" val="3638374460"/>
                    </a:ext>
                  </a:extLst>
                </a:gridCol>
              </a:tblGrid>
              <a:tr h="726732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Področje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Projekt / ukrep</a:t>
                      </a:r>
                      <a:endParaRPr lang="en-AU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Skupaj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sl-SI" sz="1400" i="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v mio</a:t>
                      </a:r>
                      <a:r>
                        <a:rPr lang="en-AU" sz="1400" i="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 EUR</a:t>
                      </a:r>
                      <a:r>
                        <a:rPr lang="en-AU" sz="1400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A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Nepovratna</a:t>
                      </a:r>
                      <a:r>
                        <a:rPr lang="en-AU" sz="140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l-SI" sz="1400" u="none" strike="noStrike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AU" sz="140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sl-SI" sz="1400" i="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v mio</a:t>
                      </a:r>
                      <a:r>
                        <a:rPr lang="en-AU" sz="1400" i="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AU" sz="1400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EUR</a:t>
                      </a:r>
                      <a:r>
                        <a:rPr lang="en-AU" sz="1400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Posojila</a:t>
                      </a:r>
                      <a:r>
                        <a:rPr lang="en-AU" sz="140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l-SI" sz="1400" u="none" strike="noStrike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AU" sz="140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sl-SI" sz="1400" i="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r>
                        <a:rPr lang="sl-SI" sz="140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mio </a:t>
                      </a:r>
                      <a:r>
                        <a:rPr lang="en-AU" sz="1400" i="0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EUR</a:t>
                      </a:r>
                      <a:r>
                        <a:rPr lang="sl-SI" sz="1400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n-AU" sz="1400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AU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61829"/>
                  </a:ext>
                </a:extLst>
              </a:tr>
              <a:tr h="649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DIGITALNA</a:t>
                      </a:r>
                      <a:r>
                        <a:rPr lang="sl-SI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PREOBRAZBA</a:t>
                      </a:r>
                      <a:endParaRPr lang="sl-SI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KOMPONENTA 1: Digitalna preobrazba gospodarstva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56,50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56,50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44943"/>
                  </a:ext>
                </a:extLst>
              </a:tr>
              <a:tr h="80124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KOMPONENTA 2: Digitalna preobrazba javnega sektorja in javne uprave</a:t>
                      </a:r>
                      <a:endParaRPr lang="nn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260,17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260,17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6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78209"/>
                  </a:ext>
                </a:extLst>
              </a:tr>
              <a:tr h="399939">
                <a:tc gridSpan="2">
                  <a:txBody>
                    <a:bodyPr/>
                    <a:lstStyle/>
                    <a:p>
                      <a:pPr algn="ctr" fontAlgn="ctr"/>
                      <a:endParaRPr lang="sl-SI" sz="14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sl-SI" sz="14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SKUPAJ</a:t>
                      </a:r>
                      <a:endParaRPr lang="en-AU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43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316,67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43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316,67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43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b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4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01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52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slov 1"/>
          <p:cNvSpPr txBox="1">
            <a:spLocks/>
          </p:cNvSpPr>
          <p:nvPr/>
        </p:nvSpPr>
        <p:spPr>
          <a:xfrm>
            <a:off x="618837" y="407967"/>
            <a:ext cx="6901136" cy="1324021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Digitalizacija na področju znanosti </a:t>
            </a:r>
            <a:endParaRPr kumimoji="0" lang="sl-SI" sz="3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6480166" y="2089934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552 mio €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9440061" y="2120711"/>
            <a:ext cx="1842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Posojil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513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8" name="Pravokotnik 47"/>
          <p:cNvSpPr/>
          <p:nvPr/>
        </p:nvSpPr>
        <p:spPr>
          <a:xfrm>
            <a:off x="7246081" y="4892950"/>
            <a:ext cx="256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317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9" name="Pravokotnik 48"/>
          <p:cNvSpPr/>
          <p:nvPr/>
        </p:nvSpPr>
        <p:spPr>
          <a:xfrm>
            <a:off x="9495730" y="4917953"/>
            <a:ext cx="2499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0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€</a:t>
            </a:r>
          </a:p>
        </p:txBody>
      </p:sp>
      <p:sp>
        <p:nvSpPr>
          <p:cNvPr id="50" name="Pravokotnik 49"/>
          <p:cNvSpPr/>
          <p:nvPr/>
        </p:nvSpPr>
        <p:spPr>
          <a:xfrm>
            <a:off x="3875880" y="5153969"/>
            <a:ext cx="154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73 mio €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819366" y="5123192"/>
            <a:ext cx="263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664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533679" y="2390729"/>
            <a:ext cx="2423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245 </a:t>
            </a:r>
            <a:r>
              <a:rPr kumimoji="0" lang="sl-SI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575684" y="5416348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317 mio €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956816" y="5687568"/>
            <a:ext cx="2753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737 mio €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21007" y="2933340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364 mio €</a:t>
            </a:r>
          </a:p>
        </p:txBody>
      </p:sp>
      <p:pic>
        <p:nvPicPr>
          <p:cNvPr id="42" name="Slika 4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41" y="280437"/>
            <a:ext cx="3731395" cy="888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19366" y="1997839"/>
            <a:ext cx="103566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sl-SI" sz="2000" b="1" dirty="0"/>
              <a:t>zagotovljene bodo stabilne, odporne medkrajevne in optične povezave raziskovalno-izobraževalnega hrbteničnega omrežja na najmanj 40 obstoječih medkrajevnih in optičnih povezavah raziskovalno-izobraževalnega omrežja v javni lasti ter na teh povezavah zagotovljene najmanj 100Gb/s prenosne hitrosti, kar predstavlja 75% vseh povezav, saj ima hrbtenica ARNES 65 vozlišč v </a:t>
            </a:r>
            <a:r>
              <a:rPr lang="sl-SI" sz="2000" b="1"/>
              <a:t>51 </a:t>
            </a:r>
            <a:r>
              <a:rPr lang="sl-SI" sz="2000" b="1" smtClean="0"/>
              <a:t>krajih</a:t>
            </a:r>
            <a:endParaRPr lang="sl-SI" sz="2000" b="1" dirty="0" smtClean="0"/>
          </a:p>
          <a:p>
            <a:pPr lvl="0" fontAlgn="base"/>
            <a:endParaRPr lang="sl-SI" sz="2000" b="1" dirty="0"/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sl-SI" sz="2000" b="1" dirty="0"/>
              <a:t>vzpostavljeni bosta 2 novi delujoči podatkovni središči za shranjevanje podatkov za potrebe dostopnosti ter ponovne uporabe raziskovalnih podatkov in rezultatov </a:t>
            </a:r>
            <a:endParaRPr lang="sl-SI" sz="2000" b="1" dirty="0" smtClean="0"/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endParaRPr lang="sl-SI" sz="2000" b="1" dirty="0"/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sl-SI" sz="2000" b="1" dirty="0"/>
              <a:t>izvedena bo prilagoditev 20 javnih raziskovalnih organizacij v Sloveniji za delovanje po načelih odprte znanosti.</a:t>
            </a:r>
          </a:p>
          <a:p>
            <a:pPr>
              <a:buFont typeface="Wingdings 3" charset="2"/>
              <a:buChar char=""/>
              <a:defRPr/>
            </a:pPr>
            <a:endParaRPr lang="sl-SI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FF0000"/>
                </a:solidFill>
              </a:rPr>
              <a:t>Vrednost: 21,7 mio EUR brez DDV</a:t>
            </a:r>
            <a:endParaRPr lang="sl-S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7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1006" y="536285"/>
            <a:ext cx="8215873" cy="2025284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20073" y="393434"/>
            <a:ext cx="8527174" cy="334571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 </a:t>
            </a:r>
            <a:r>
              <a:rPr kumimoji="0" lang="pl-PL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D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Calibri Light" panose="020F0302020204030204" pitchFamily="34" charset="0"/>
              </a:rPr>
              <a:t>INSTRUMENT ZA OKREVANJE „NextGenerationEU”</a:t>
            </a:r>
            <a:endParaRPr kumimoji="0" lang="sl-SI" sz="2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D0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31006" y="937831"/>
            <a:ext cx="118590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SLOVENIJA</a:t>
            </a:r>
          </a:p>
        </p:txBody>
      </p:sp>
      <p:sp>
        <p:nvSpPr>
          <p:cNvPr id="8" name="Oval 147"/>
          <p:cNvSpPr>
            <a:spLocks noChangeArrowheads="1"/>
          </p:cNvSpPr>
          <p:nvPr/>
        </p:nvSpPr>
        <p:spPr bwMode="auto">
          <a:xfrm>
            <a:off x="4583216" y="1036662"/>
            <a:ext cx="2235273" cy="2238143"/>
          </a:xfrm>
          <a:prstGeom prst="ellipse">
            <a:avLst/>
          </a:prstGeom>
          <a:solidFill>
            <a:srgbClr val="DDEDED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4751319" y="2000254"/>
            <a:ext cx="19178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Open Sans" panose="020B0606030504020204" pitchFamily="34" charset="0"/>
                <a:cs typeface="Calibri" panose="020F0502020204030204" pitchFamily="34" charset="0"/>
              </a:rPr>
              <a:t>NEPOVRATNA SREDSTVA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46"/>
          <p:cNvGrpSpPr/>
          <p:nvPr/>
        </p:nvGrpSpPr>
        <p:grpSpPr>
          <a:xfrm>
            <a:off x="2637494" y="2207574"/>
            <a:ext cx="2091650" cy="1712510"/>
            <a:chOff x="3028038" y="1775228"/>
            <a:chExt cx="2091650" cy="1712510"/>
          </a:xfrm>
          <a:effectLst/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028038" y="1775228"/>
              <a:ext cx="1957387" cy="1397000"/>
            </a:xfrm>
            <a:custGeom>
              <a:avLst/>
              <a:gdLst>
                <a:gd name="T0" fmla="*/ 493 w 514"/>
                <a:gd name="T1" fmla="*/ 35 h 367"/>
                <a:gd name="T2" fmla="*/ 495 w 514"/>
                <a:gd name="T3" fmla="*/ 0 h 367"/>
                <a:gd name="T4" fmla="*/ 84 w 514"/>
                <a:gd name="T5" fmla="*/ 170 h 367"/>
                <a:gd name="T6" fmla="*/ 0 w 514"/>
                <a:gd name="T7" fmla="*/ 367 h 367"/>
                <a:gd name="T8" fmla="*/ 0 w 514"/>
                <a:gd name="T9" fmla="*/ 367 h 367"/>
                <a:gd name="T10" fmla="*/ 514 w 514"/>
                <a:gd name="T11" fmla="*/ 148 h 367"/>
                <a:gd name="T12" fmla="*/ 493 w 514"/>
                <a:gd name="T13" fmla="*/ 3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367">
                  <a:moveTo>
                    <a:pt x="493" y="35"/>
                  </a:moveTo>
                  <a:cubicBezTo>
                    <a:pt x="493" y="23"/>
                    <a:pt x="493" y="11"/>
                    <a:pt x="495" y="0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514" y="148"/>
                    <a:pt x="514" y="148"/>
                    <a:pt x="514" y="148"/>
                  </a:cubicBezTo>
                  <a:cubicBezTo>
                    <a:pt x="500" y="113"/>
                    <a:pt x="493" y="75"/>
                    <a:pt x="493" y="35"/>
                  </a:cubicBezTo>
                  <a:close/>
                </a:path>
              </a:pathLst>
            </a:custGeom>
            <a:solidFill>
              <a:srgbClr val="15749D"/>
            </a:solidFill>
            <a:ln>
              <a:solidFill>
                <a:srgbClr val="15749D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036888" y="2349500"/>
              <a:ext cx="2082800" cy="1138238"/>
            </a:xfrm>
            <a:custGeom>
              <a:avLst/>
              <a:gdLst>
                <a:gd name="T0" fmla="*/ 0 w 547"/>
                <a:gd name="T1" fmla="*/ 219 h 299"/>
                <a:gd name="T2" fmla="*/ 199 w 547"/>
                <a:gd name="T3" fmla="*/ 299 h 299"/>
                <a:gd name="T4" fmla="*/ 500 w 547"/>
                <a:gd name="T5" fmla="*/ 175 h 299"/>
                <a:gd name="T6" fmla="*/ 547 w 547"/>
                <a:gd name="T7" fmla="*/ 61 h 299"/>
                <a:gd name="T8" fmla="*/ 514 w 547"/>
                <a:gd name="T9" fmla="*/ 0 h 299"/>
                <a:gd name="T10" fmla="*/ 0 w 547"/>
                <a:gd name="T11" fmla="*/ 21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299">
                  <a:moveTo>
                    <a:pt x="0" y="219"/>
                  </a:moveTo>
                  <a:cubicBezTo>
                    <a:pt x="199" y="299"/>
                    <a:pt x="199" y="299"/>
                    <a:pt x="199" y="299"/>
                  </a:cubicBezTo>
                  <a:cubicBezTo>
                    <a:pt x="500" y="175"/>
                    <a:pt x="500" y="175"/>
                    <a:pt x="500" y="175"/>
                  </a:cubicBezTo>
                  <a:cubicBezTo>
                    <a:pt x="547" y="61"/>
                    <a:pt x="547" y="61"/>
                    <a:pt x="547" y="61"/>
                  </a:cubicBezTo>
                  <a:cubicBezTo>
                    <a:pt x="534" y="42"/>
                    <a:pt x="523" y="22"/>
                    <a:pt x="514" y="0"/>
                  </a:cubicBezTo>
                  <a:lnTo>
                    <a:pt x="0" y="219"/>
                  </a:lnTo>
                  <a:close/>
                </a:path>
              </a:pathLst>
            </a:custGeom>
            <a:solidFill>
              <a:srgbClr val="15749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47"/>
          <p:cNvGrpSpPr/>
          <p:nvPr/>
        </p:nvGrpSpPr>
        <p:grpSpPr>
          <a:xfrm>
            <a:off x="4117163" y="3077140"/>
            <a:ext cx="1528762" cy="2322513"/>
            <a:chOff x="4525963" y="2654300"/>
            <a:chExt cx="1528762" cy="2322513"/>
          </a:xfrm>
          <a:effectLst/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525963" y="2654300"/>
              <a:ext cx="1095375" cy="2322513"/>
            </a:xfrm>
            <a:custGeom>
              <a:avLst/>
              <a:gdLst>
                <a:gd name="T0" fmla="*/ 193 w 288"/>
                <a:gd name="T1" fmla="*/ 26 h 610"/>
                <a:gd name="T2" fmla="*/ 170 w 288"/>
                <a:gd name="T3" fmla="*/ 0 h 610"/>
                <a:gd name="T4" fmla="*/ 0 w 288"/>
                <a:gd name="T5" fmla="*/ 410 h 610"/>
                <a:gd name="T6" fmla="*/ 80 w 288"/>
                <a:gd name="T7" fmla="*/ 610 h 610"/>
                <a:gd name="T8" fmla="*/ 80 w 288"/>
                <a:gd name="T9" fmla="*/ 610 h 610"/>
                <a:gd name="T10" fmla="*/ 288 w 288"/>
                <a:gd name="T11" fmla="*/ 91 h 610"/>
                <a:gd name="T12" fmla="*/ 193 w 288"/>
                <a:gd name="T13" fmla="*/ 26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610">
                  <a:moveTo>
                    <a:pt x="193" y="26"/>
                  </a:moveTo>
                  <a:cubicBezTo>
                    <a:pt x="185" y="18"/>
                    <a:pt x="177" y="9"/>
                    <a:pt x="170" y="0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80" y="610"/>
                    <a:pt x="80" y="610"/>
                    <a:pt x="80" y="610"/>
                  </a:cubicBezTo>
                  <a:cubicBezTo>
                    <a:pt x="80" y="610"/>
                    <a:pt x="80" y="610"/>
                    <a:pt x="80" y="610"/>
                  </a:cubicBezTo>
                  <a:cubicBezTo>
                    <a:pt x="288" y="91"/>
                    <a:pt x="288" y="91"/>
                    <a:pt x="288" y="91"/>
                  </a:cubicBezTo>
                  <a:cubicBezTo>
                    <a:pt x="254" y="76"/>
                    <a:pt x="221" y="54"/>
                    <a:pt x="193" y="26"/>
                  </a:cubicBezTo>
                  <a:close/>
                </a:path>
              </a:pathLst>
            </a:custGeom>
            <a:solidFill>
              <a:srgbClr val="1C676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829175" y="3000375"/>
              <a:ext cx="1225550" cy="1976438"/>
            </a:xfrm>
            <a:custGeom>
              <a:avLst/>
              <a:gdLst>
                <a:gd name="T0" fmla="*/ 0 w 322"/>
                <a:gd name="T1" fmla="*/ 519 h 519"/>
                <a:gd name="T2" fmla="*/ 197 w 322"/>
                <a:gd name="T3" fmla="*/ 434 h 519"/>
                <a:gd name="T4" fmla="*/ 322 w 322"/>
                <a:gd name="T5" fmla="*/ 134 h 519"/>
                <a:gd name="T6" fmla="*/ 275 w 322"/>
                <a:gd name="T7" fmla="*/ 20 h 519"/>
                <a:gd name="T8" fmla="*/ 208 w 322"/>
                <a:gd name="T9" fmla="*/ 0 h 519"/>
                <a:gd name="T10" fmla="*/ 0 w 322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519">
                  <a:moveTo>
                    <a:pt x="0" y="519"/>
                  </a:moveTo>
                  <a:cubicBezTo>
                    <a:pt x="197" y="434"/>
                    <a:pt x="197" y="434"/>
                    <a:pt x="197" y="434"/>
                  </a:cubicBezTo>
                  <a:cubicBezTo>
                    <a:pt x="322" y="134"/>
                    <a:pt x="322" y="134"/>
                    <a:pt x="322" y="134"/>
                  </a:cubicBezTo>
                  <a:cubicBezTo>
                    <a:pt x="275" y="20"/>
                    <a:pt x="275" y="20"/>
                    <a:pt x="275" y="20"/>
                  </a:cubicBezTo>
                  <a:cubicBezTo>
                    <a:pt x="252" y="16"/>
                    <a:pt x="230" y="9"/>
                    <a:pt x="208" y="0"/>
                  </a:cubicBezTo>
                  <a:lnTo>
                    <a:pt x="0" y="519"/>
                  </a:lnTo>
                  <a:close/>
                </a:path>
              </a:pathLst>
            </a:custGeom>
            <a:solidFill>
              <a:srgbClr val="1968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48"/>
          <p:cNvGrpSpPr/>
          <p:nvPr/>
        </p:nvGrpSpPr>
        <p:grpSpPr>
          <a:xfrm>
            <a:off x="5638782" y="3315265"/>
            <a:ext cx="1700212" cy="2084388"/>
            <a:chOff x="5964238" y="2889250"/>
            <a:chExt cx="1700212" cy="2084388"/>
          </a:xfrm>
          <a:solidFill>
            <a:srgbClr val="2AA250"/>
          </a:solidFill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527800" y="2889250"/>
              <a:ext cx="1136650" cy="2084388"/>
            </a:xfrm>
            <a:custGeom>
              <a:avLst/>
              <a:gdLst>
                <a:gd name="T0" fmla="*/ 219 w 299"/>
                <a:gd name="T1" fmla="*/ 547 h 547"/>
                <a:gd name="T2" fmla="*/ 299 w 299"/>
                <a:gd name="T3" fmla="*/ 348 h 547"/>
                <a:gd name="T4" fmla="*/ 175 w 299"/>
                <a:gd name="T5" fmla="*/ 47 h 547"/>
                <a:gd name="T6" fmla="*/ 61 w 299"/>
                <a:gd name="T7" fmla="*/ 0 h 547"/>
                <a:gd name="T8" fmla="*/ 0 w 299"/>
                <a:gd name="T9" fmla="*/ 33 h 547"/>
                <a:gd name="T10" fmla="*/ 219 w 299"/>
                <a:gd name="T11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547">
                  <a:moveTo>
                    <a:pt x="219" y="547"/>
                  </a:moveTo>
                  <a:cubicBezTo>
                    <a:pt x="299" y="348"/>
                    <a:pt x="299" y="348"/>
                    <a:pt x="299" y="348"/>
                  </a:cubicBezTo>
                  <a:cubicBezTo>
                    <a:pt x="175" y="47"/>
                    <a:pt x="175" y="47"/>
                    <a:pt x="175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13"/>
                    <a:pt x="22" y="24"/>
                    <a:pt x="0" y="33"/>
                  </a:cubicBezTo>
                  <a:lnTo>
                    <a:pt x="219" y="5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5964238" y="3016250"/>
              <a:ext cx="1395412" cy="1957388"/>
            </a:xfrm>
            <a:custGeom>
              <a:avLst/>
              <a:gdLst>
                <a:gd name="T0" fmla="*/ 35 w 367"/>
                <a:gd name="T1" fmla="*/ 21 h 514"/>
                <a:gd name="T2" fmla="*/ 0 w 367"/>
                <a:gd name="T3" fmla="*/ 19 h 514"/>
                <a:gd name="T4" fmla="*/ 170 w 367"/>
                <a:gd name="T5" fmla="*/ 430 h 514"/>
                <a:gd name="T6" fmla="*/ 367 w 367"/>
                <a:gd name="T7" fmla="*/ 514 h 514"/>
                <a:gd name="T8" fmla="*/ 367 w 367"/>
                <a:gd name="T9" fmla="*/ 514 h 514"/>
                <a:gd name="T10" fmla="*/ 148 w 367"/>
                <a:gd name="T11" fmla="*/ 0 h 514"/>
                <a:gd name="T12" fmla="*/ 35 w 367"/>
                <a:gd name="T13" fmla="*/ 2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514">
                  <a:moveTo>
                    <a:pt x="35" y="21"/>
                  </a:moveTo>
                  <a:cubicBezTo>
                    <a:pt x="23" y="21"/>
                    <a:pt x="11" y="21"/>
                    <a:pt x="0" y="19"/>
                  </a:cubicBezTo>
                  <a:cubicBezTo>
                    <a:pt x="170" y="430"/>
                    <a:pt x="170" y="430"/>
                    <a:pt x="170" y="430"/>
                  </a:cubicBezTo>
                  <a:cubicBezTo>
                    <a:pt x="367" y="514"/>
                    <a:pt x="367" y="514"/>
                    <a:pt x="367" y="514"/>
                  </a:cubicBezTo>
                  <a:cubicBezTo>
                    <a:pt x="367" y="514"/>
                    <a:pt x="367" y="514"/>
                    <a:pt x="367" y="51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3" y="14"/>
                    <a:pt x="74" y="21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49"/>
          <p:cNvGrpSpPr/>
          <p:nvPr/>
        </p:nvGrpSpPr>
        <p:grpSpPr>
          <a:xfrm>
            <a:off x="6404163" y="2055174"/>
            <a:ext cx="2320925" cy="1701800"/>
            <a:chOff x="6827838" y="1785938"/>
            <a:chExt cx="2320925" cy="1701800"/>
          </a:xfrm>
          <a:solidFill>
            <a:srgbClr val="55D27C"/>
          </a:solidFill>
        </p:grpSpPr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6827838" y="2357438"/>
              <a:ext cx="2320925" cy="1130300"/>
            </a:xfrm>
            <a:custGeom>
              <a:avLst/>
              <a:gdLst>
                <a:gd name="T0" fmla="*/ 95 w 610"/>
                <a:gd name="T1" fmla="*/ 0 h 297"/>
                <a:gd name="T2" fmla="*/ 0 w 610"/>
                <a:gd name="T3" fmla="*/ 127 h 297"/>
                <a:gd name="T4" fmla="*/ 411 w 610"/>
                <a:gd name="T5" fmla="*/ 297 h 297"/>
                <a:gd name="T6" fmla="*/ 610 w 610"/>
                <a:gd name="T7" fmla="*/ 217 h 297"/>
                <a:gd name="T8" fmla="*/ 95 w 610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297">
                  <a:moveTo>
                    <a:pt x="95" y="0"/>
                  </a:moveTo>
                  <a:cubicBezTo>
                    <a:pt x="75" y="50"/>
                    <a:pt x="42" y="94"/>
                    <a:pt x="0" y="127"/>
                  </a:cubicBezTo>
                  <a:cubicBezTo>
                    <a:pt x="411" y="297"/>
                    <a:pt x="411" y="297"/>
                    <a:pt x="411" y="297"/>
                  </a:cubicBezTo>
                  <a:cubicBezTo>
                    <a:pt x="610" y="217"/>
                    <a:pt x="610" y="217"/>
                    <a:pt x="610" y="217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189788" y="1785938"/>
              <a:ext cx="1958975" cy="1397000"/>
            </a:xfrm>
            <a:custGeom>
              <a:avLst/>
              <a:gdLst>
                <a:gd name="T0" fmla="*/ 431 w 515"/>
                <a:gd name="T1" fmla="*/ 170 h 367"/>
                <a:gd name="T2" fmla="*/ 20 w 515"/>
                <a:gd name="T3" fmla="*/ 0 h 367"/>
                <a:gd name="T4" fmla="*/ 22 w 515"/>
                <a:gd name="T5" fmla="*/ 35 h 367"/>
                <a:gd name="T6" fmla="*/ 0 w 515"/>
                <a:gd name="T7" fmla="*/ 150 h 367"/>
                <a:gd name="T8" fmla="*/ 515 w 515"/>
                <a:gd name="T9" fmla="*/ 367 h 367"/>
                <a:gd name="T10" fmla="*/ 431 w 515"/>
                <a:gd name="T11" fmla="*/ 17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367">
                  <a:moveTo>
                    <a:pt x="431" y="17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2" y="11"/>
                    <a:pt x="22" y="23"/>
                    <a:pt x="22" y="35"/>
                  </a:cubicBezTo>
                  <a:cubicBezTo>
                    <a:pt x="22" y="75"/>
                    <a:pt x="14" y="114"/>
                    <a:pt x="0" y="150"/>
                  </a:cubicBezTo>
                  <a:cubicBezTo>
                    <a:pt x="515" y="367"/>
                    <a:pt x="515" y="367"/>
                    <a:pt x="515" y="367"/>
                  </a:cubicBezTo>
                  <a:lnTo>
                    <a:pt x="431" y="1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Rectangle 14"/>
          <p:cNvSpPr>
            <a:spLocks noChangeArrowheads="1"/>
          </p:cNvSpPr>
          <p:nvPr/>
        </p:nvSpPr>
        <p:spPr bwMode="auto">
          <a:xfrm rot="20222528">
            <a:off x="3376945" y="2738767"/>
            <a:ext cx="9285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ru-RU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 EU</a:t>
            </a:r>
            <a:endParaRPr lang="ru-RU" altLang="ru-RU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 rot="17527407">
            <a:off x="4121250" y="3747745"/>
            <a:ext cx="1373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l-SI" altLang="ru-RU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SKLAD ZA PRAVIČNI PREHOD</a:t>
            </a:r>
            <a:endParaRPr lang="ru-RU" altLang="ru-RU" dirty="0">
              <a:solidFill>
                <a:srgbClr val="4140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 rot="4011060" flipH="1">
            <a:off x="5864566" y="4114084"/>
            <a:ext cx="15550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altLang="ru-RU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PODEŽELJA</a:t>
            </a:r>
            <a:endParaRPr lang="ru-RU" altLang="ru-RU" dirty="0">
              <a:solidFill>
                <a:srgbClr val="4140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 rot="1360638">
            <a:off x="6967720" y="2747994"/>
            <a:ext cx="13824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l-SI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MEHANIZEM ZA OKREVANJE IN ODPORNOST</a:t>
            </a:r>
            <a:endParaRPr lang="ru-RU" altLang="ru-RU" sz="1600" dirty="0">
              <a:solidFill>
                <a:srgbClr val="4140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3"/>
          <p:cNvSpPr txBox="1">
            <a:spLocks/>
          </p:cNvSpPr>
          <p:nvPr/>
        </p:nvSpPr>
        <p:spPr>
          <a:xfrm>
            <a:off x="1018001" y="3875199"/>
            <a:ext cx="2017983" cy="86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1800" b="1" dirty="0">
                <a:solidFill>
                  <a:srgbClr val="414042"/>
                </a:solidFill>
                <a:cs typeface="Calibri" panose="020F0502020204030204" pitchFamily="34" charset="0"/>
              </a:rPr>
              <a:t>269 mio EUR</a:t>
            </a:r>
            <a:endParaRPr lang="en-US" sz="1800" b="1" dirty="0">
              <a:solidFill>
                <a:srgbClr val="414042"/>
              </a:solidFill>
              <a:cs typeface="Calibri" panose="020F0502020204030204" pitchFamily="34" charset="0"/>
            </a:endParaRPr>
          </a:p>
        </p:txBody>
      </p:sp>
      <p:sp>
        <p:nvSpPr>
          <p:cNvPr id="27" name="Text Placeholder 33"/>
          <p:cNvSpPr txBox="1">
            <a:spLocks/>
          </p:cNvSpPr>
          <p:nvPr/>
        </p:nvSpPr>
        <p:spPr>
          <a:xfrm>
            <a:off x="3155470" y="6109002"/>
            <a:ext cx="2017983" cy="86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1800" b="1" dirty="0">
                <a:solidFill>
                  <a:srgbClr val="414042"/>
                </a:solidFill>
                <a:cs typeface="Calibri" panose="020F0502020204030204" pitchFamily="34" charset="0"/>
              </a:rPr>
              <a:t>130 mio EUR</a:t>
            </a:r>
            <a:endParaRPr lang="en-US" sz="1800" b="1" dirty="0">
              <a:solidFill>
                <a:srgbClr val="414042"/>
              </a:solidFill>
              <a:cs typeface="Calibri" panose="020F050202020403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6114506" y="6118646"/>
            <a:ext cx="2017983" cy="86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1800" b="1" dirty="0">
                <a:solidFill>
                  <a:srgbClr val="414042"/>
                </a:solidFill>
                <a:cs typeface="Calibri" panose="020F0502020204030204" pitchFamily="34" charset="0"/>
              </a:rPr>
              <a:t>68 mio EUR</a:t>
            </a:r>
            <a:endParaRPr lang="en-US" sz="1800" b="1" dirty="0">
              <a:solidFill>
                <a:srgbClr val="414042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 Placeholder 33"/>
          <p:cNvSpPr txBox="1">
            <a:spLocks/>
          </p:cNvSpPr>
          <p:nvPr/>
        </p:nvSpPr>
        <p:spPr>
          <a:xfrm>
            <a:off x="7966311" y="3981367"/>
            <a:ext cx="3027042" cy="860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1800" b="1" dirty="0">
                <a:solidFill>
                  <a:srgbClr val="414042"/>
                </a:solidFill>
                <a:cs typeface="Calibri" panose="020F0502020204030204" pitchFamily="34" charset="0"/>
              </a:rPr>
              <a:t>1,8 </a:t>
            </a:r>
            <a:r>
              <a:rPr lang="sl-SI" sz="1800" b="1" dirty="0" err="1">
                <a:solidFill>
                  <a:srgbClr val="414042"/>
                </a:solidFill>
                <a:cs typeface="Calibri" panose="020F0502020204030204" pitchFamily="34" charset="0"/>
              </a:rPr>
              <a:t>mlrd</a:t>
            </a:r>
            <a:r>
              <a:rPr lang="sl-SI" sz="1800" b="1" dirty="0">
                <a:solidFill>
                  <a:srgbClr val="414042"/>
                </a:solidFill>
                <a:cs typeface="Calibri" panose="020F0502020204030204" pitchFamily="34" charset="0"/>
              </a:rPr>
              <a:t> EUR</a:t>
            </a:r>
          </a:p>
          <a:p>
            <a:pPr algn="ctr">
              <a:defRPr/>
            </a:pPr>
            <a:r>
              <a:rPr lang="sl-SI" sz="1400" b="1" dirty="0">
                <a:solidFill>
                  <a:srgbClr val="414042"/>
                </a:solidFill>
                <a:cs typeface="Calibri" panose="020F0502020204030204" pitchFamily="34" charset="0"/>
              </a:rPr>
              <a:t>(+ POVRATNA SREDSTVA 705 mio EUR)</a:t>
            </a:r>
            <a:endParaRPr lang="en-US" sz="1400" b="1" dirty="0">
              <a:solidFill>
                <a:srgbClr val="414042"/>
              </a:solidFill>
              <a:cs typeface="Calibri" panose="020F0502020204030204" pitchFamily="34" charset="0"/>
            </a:endParaRPr>
          </a:p>
        </p:txBody>
      </p:sp>
      <p:sp>
        <p:nvSpPr>
          <p:cNvPr id="34" name="Google Shape;156;p1"/>
          <p:cNvSpPr/>
          <p:nvPr/>
        </p:nvSpPr>
        <p:spPr>
          <a:xfrm>
            <a:off x="1839325" y="3292659"/>
            <a:ext cx="483500" cy="549249"/>
          </a:xfrm>
          <a:custGeom>
            <a:avLst/>
            <a:gdLst/>
            <a:ahLst/>
            <a:cxnLst/>
            <a:rect l="l" t="t" r="r" b="b"/>
            <a:pathLst>
              <a:path w="126" h="143" extrusionOk="0">
                <a:moveTo>
                  <a:pt x="40" y="112"/>
                </a:moveTo>
                <a:cubicBezTo>
                  <a:pt x="41" y="105"/>
                  <a:pt x="39" y="99"/>
                  <a:pt x="30" y="86"/>
                </a:cubicBezTo>
                <a:cubicBezTo>
                  <a:pt x="26" y="80"/>
                  <a:pt x="24" y="72"/>
                  <a:pt x="24" y="64"/>
                </a:cubicBezTo>
                <a:cubicBezTo>
                  <a:pt x="24" y="43"/>
                  <a:pt x="41" y="25"/>
                  <a:pt x="63" y="25"/>
                </a:cubicBezTo>
                <a:cubicBezTo>
                  <a:pt x="85" y="25"/>
                  <a:pt x="103" y="43"/>
                  <a:pt x="103" y="64"/>
                </a:cubicBezTo>
                <a:cubicBezTo>
                  <a:pt x="103" y="72"/>
                  <a:pt x="100" y="80"/>
                  <a:pt x="96" y="86"/>
                </a:cubicBezTo>
                <a:cubicBezTo>
                  <a:pt x="90" y="96"/>
                  <a:pt x="87" y="102"/>
                  <a:pt x="86" y="107"/>
                </a:cubicBezTo>
                <a:moveTo>
                  <a:pt x="63" y="40"/>
                </a:moveTo>
                <a:cubicBezTo>
                  <a:pt x="50" y="40"/>
                  <a:pt x="40" y="51"/>
                  <a:pt x="40" y="64"/>
                </a:cubicBezTo>
                <a:cubicBezTo>
                  <a:pt x="40" y="77"/>
                  <a:pt x="50" y="87"/>
                  <a:pt x="63" y="87"/>
                </a:cubicBezTo>
                <a:cubicBezTo>
                  <a:pt x="76" y="87"/>
                  <a:pt x="87" y="77"/>
                  <a:pt x="87" y="64"/>
                </a:cubicBezTo>
                <a:cubicBezTo>
                  <a:pt x="87" y="51"/>
                  <a:pt x="76" y="40"/>
                  <a:pt x="63" y="40"/>
                </a:cubicBezTo>
                <a:close/>
                <a:moveTo>
                  <a:pt x="54" y="68"/>
                </a:moveTo>
                <a:cubicBezTo>
                  <a:pt x="61" y="76"/>
                  <a:pt x="61" y="76"/>
                  <a:pt x="61" y="76"/>
                </a:cubicBezTo>
                <a:cubicBezTo>
                  <a:pt x="72" y="56"/>
                  <a:pt x="72" y="56"/>
                  <a:pt x="72" y="56"/>
                </a:cubicBezTo>
                <a:moveTo>
                  <a:pt x="63" y="13"/>
                </a:moveTo>
                <a:cubicBezTo>
                  <a:pt x="63" y="0"/>
                  <a:pt x="63" y="0"/>
                  <a:pt x="63" y="0"/>
                </a:cubicBezTo>
                <a:moveTo>
                  <a:pt x="38" y="19"/>
                </a:moveTo>
                <a:cubicBezTo>
                  <a:pt x="32" y="9"/>
                  <a:pt x="32" y="9"/>
                  <a:pt x="32" y="9"/>
                </a:cubicBezTo>
                <a:moveTo>
                  <a:pt x="9" y="32"/>
                </a:moveTo>
                <a:cubicBezTo>
                  <a:pt x="19" y="38"/>
                  <a:pt x="19" y="38"/>
                  <a:pt x="19" y="38"/>
                </a:cubicBezTo>
                <a:moveTo>
                  <a:pt x="0" y="64"/>
                </a:moveTo>
                <a:cubicBezTo>
                  <a:pt x="12" y="64"/>
                  <a:pt x="12" y="64"/>
                  <a:pt x="12" y="64"/>
                </a:cubicBezTo>
                <a:moveTo>
                  <a:pt x="95" y="9"/>
                </a:moveTo>
                <a:cubicBezTo>
                  <a:pt x="89" y="19"/>
                  <a:pt x="89" y="19"/>
                  <a:pt x="89" y="19"/>
                </a:cubicBezTo>
                <a:moveTo>
                  <a:pt x="118" y="32"/>
                </a:moveTo>
                <a:cubicBezTo>
                  <a:pt x="107" y="38"/>
                  <a:pt x="107" y="38"/>
                  <a:pt x="107" y="38"/>
                </a:cubicBezTo>
                <a:moveTo>
                  <a:pt x="114" y="64"/>
                </a:moveTo>
                <a:cubicBezTo>
                  <a:pt x="126" y="64"/>
                  <a:pt x="126" y="64"/>
                  <a:pt x="126" y="64"/>
                </a:cubicBezTo>
                <a:moveTo>
                  <a:pt x="77" y="115"/>
                </a:moveTo>
                <a:cubicBezTo>
                  <a:pt x="77" y="115"/>
                  <a:pt x="46" y="124"/>
                  <a:pt x="46" y="124"/>
                </a:cubicBezTo>
                <a:cubicBezTo>
                  <a:pt x="44" y="124"/>
                  <a:pt x="43" y="126"/>
                  <a:pt x="43" y="129"/>
                </a:cubicBezTo>
                <a:cubicBezTo>
                  <a:pt x="43" y="132"/>
                  <a:pt x="45" y="134"/>
                  <a:pt x="48" y="134"/>
                </a:cubicBezTo>
                <a:cubicBezTo>
                  <a:pt x="49" y="134"/>
                  <a:pt x="50" y="134"/>
                  <a:pt x="50" y="134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78" y="126"/>
                  <a:pt x="78" y="126"/>
                  <a:pt x="79" y="126"/>
                </a:cubicBezTo>
                <a:cubicBezTo>
                  <a:pt x="81" y="126"/>
                  <a:pt x="84" y="128"/>
                  <a:pt x="84" y="131"/>
                </a:cubicBezTo>
                <a:cubicBezTo>
                  <a:pt x="84" y="133"/>
                  <a:pt x="82" y="135"/>
                  <a:pt x="80" y="136"/>
                </a:cubicBezTo>
                <a:cubicBezTo>
                  <a:pt x="54" y="143"/>
                  <a:pt x="54" y="143"/>
                  <a:pt x="54" y="143"/>
                </a:cubicBez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159;p1"/>
          <p:cNvSpPr/>
          <p:nvPr/>
        </p:nvSpPr>
        <p:spPr>
          <a:xfrm>
            <a:off x="6861906" y="5571122"/>
            <a:ext cx="468265" cy="376055"/>
          </a:xfrm>
          <a:custGeom>
            <a:avLst/>
            <a:gdLst/>
            <a:ahLst/>
            <a:cxnLst/>
            <a:rect l="l" t="t" r="r" b="b"/>
            <a:pathLst>
              <a:path w="122" h="98" extrusionOk="0">
                <a:moveTo>
                  <a:pt x="122" y="98"/>
                </a:moveTo>
                <a:cubicBezTo>
                  <a:pt x="0" y="98"/>
                  <a:pt x="0" y="98"/>
                  <a:pt x="0" y="98"/>
                </a:cubicBezTo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3" y="98"/>
                  <a:pt x="13" y="98"/>
                  <a:pt x="13" y="98"/>
                </a:cubicBezTo>
                <a:cubicBezTo>
                  <a:pt x="29" y="98"/>
                  <a:pt x="29" y="98"/>
                  <a:pt x="29" y="98"/>
                </a:cubicBezTo>
                <a:lnTo>
                  <a:pt x="29" y="72"/>
                </a:lnTo>
                <a:close/>
                <a:moveTo>
                  <a:pt x="56" y="46"/>
                </a:moveTo>
                <a:cubicBezTo>
                  <a:pt x="39" y="46"/>
                  <a:pt x="39" y="46"/>
                  <a:pt x="39" y="46"/>
                </a:cubicBezTo>
                <a:cubicBezTo>
                  <a:pt x="39" y="98"/>
                  <a:pt x="39" y="98"/>
                  <a:pt x="39" y="98"/>
                </a:cubicBezTo>
                <a:cubicBezTo>
                  <a:pt x="56" y="98"/>
                  <a:pt x="56" y="98"/>
                  <a:pt x="56" y="98"/>
                </a:cubicBezTo>
                <a:lnTo>
                  <a:pt x="56" y="46"/>
                </a:lnTo>
                <a:close/>
                <a:moveTo>
                  <a:pt x="82" y="57"/>
                </a:moveTo>
                <a:cubicBezTo>
                  <a:pt x="65" y="57"/>
                  <a:pt x="65" y="57"/>
                  <a:pt x="65" y="57"/>
                </a:cubicBezTo>
                <a:cubicBezTo>
                  <a:pt x="65" y="98"/>
                  <a:pt x="65" y="98"/>
                  <a:pt x="65" y="98"/>
                </a:cubicBezTo>
                <a:cubicBezTo>
                  <a:pt x="82" y="98"/>
                  <a:pt x="82" y="98"/>
                  <a:pt x="82" y="98"/>
                </a:cubicBezTo>
                <a:lnTo>
                  <a:pt x="82" y="57"/>
                </a:lnTo>
                <a:close/>
                <a:moveTo>
                  <a:pt x="109" y="31"/>
                </a:moveTo>
                <a:cubicBezTo>
                  <a:pt x="92" y="31"/>
                  <a:pt x="92" y="31"/>
                  <a:pt x="92" y="31"/>
                </a:cubicBezTo>
                <a:cubicBezTo>
                  <a:pt x="92" y="98"/>
                  <a:pt x="92" y="98"/>
                  <a:pt x="92" y="98"/>
                </a:cubicBezTo>
                <a:cubicBezTo>
                  <a:pt x="109" y="98"/>
                  <a:pt x="109" y="98"/>
                  <a:pt x="109" y="98"/>
                </a:cubicBezTo>
                <a:lnTo>
                  <a:pt x="109" y="31"/>
                </a:lnTo>
                <a:close/>
                <a:moveTo>
                  <a:pt x="21" y="43"/>
                </a:moveTo>
                <a:cubicBezTo>
                  <a:pt x="18" y="43"/>
                  <a:pt x="16" y="45"/>
                  <a:pt x="16" y="48"/>
                </a:cubicBezTo>
                <a:cubicBezTo>
                  <a:pt x="16" y="50"/>
                  <a:pt x="18" y="53"/>
                  <a:pt x="21" y="53"/>
                </a:cubicBezTo>
                <a:cubicBezTo>
                  <a:pt x="24" y="53"/>
                  <a:pt x="26" y="50"/>
                  <a:pt x="26" y="48"/>
                </a:cubicBezTo>
                <a:cubicBezTo>
                  <a:pt x="26" y="45"/>
                  <a:pt x="24" y="43"/>
                  <a:pt x="21" y="43"/>
                </a:cubicBezTo>
                <a:close/>
                <a:moveTo>
                  <a:pt x="47" y="18"/>
                </a:moveTo>
                <a:cubicBezTo>
                  <a:pt x="45" y="18"/>
                  <a:pt x="43" y="20"/>
                  <a:pt x="43" y="23"/>
                </a:cubicBezTo>
                <a:cubicBezTo>
                  <a:pt x="43" y="25"/>
                  <a:pt x="45" y="28"/>
                  <a:pt x="47" y="28"/>
                </a:cubicBezTo>
                <a:cubicBezTo>
                  <a:pt x="50" y="28"/>
                  <a:pt x="52" y="25"/>
                  <a:pt x="52" y="23"/>
                </a:cubicBezTo>
                <a:cubicBezTo>
                  <a:pt x="52" y="20"/>
                  <a:pt x="50" y="18"/>
                  <a:pt x="47" y="18"/>
                </a:cubicBezTo>
                <a:close/>
                <a:moveTo>
                  <a:pt x="74" y="31"/>
                </a:moveTo>
                <a:cubicBezTo>
                  <a:pt x="71" y="31"/>
                  <a:pt x="69" y="33"/>
                  <a:pt x="69" y="35"/>
                </a:cubicBezTo>
                <a:cubicBezTo>
                  <a:pt x="69" y="38"/>
                  <a:pt x="71" y="40"/>
                  <a:pt x="74" y="40"/>
                </a:cubicBezTo>
                <a:cubicBezTo>
                  <a:pt x="76" y="40"/>
                  <a:pt x="79" y="38"/>
                  <a:pt x="79" y="35"/>
                </a:cubicBezTo>
                <a:cubicBezTo>
                  <a:pt x="79" y="33"/>
                  <a:pt x="76" y="31"/>
                  <a:pt x="74" y="31"/>
                </a:cubicBezTo>
                <a:close/>
                <a:moveTo>
                  <a:pt x="100" y="0"/>
                </a:moveTo>
                <a:cubicBezTo>
                  <a:pt x="98" y="0"/>
                  <a:pt x="95" y="3"/>
                  <a:pt x="95" y="5"/>
                </a:cubicBezTo>
                <a:cubicBezTo>
                  <a:pt x="95" y="8"/>
                  <a:pt x="98" y="10"/>
                  <a:pt x="100" y="10"/>
                </a:cubicBezTo>
                <a:cubicBezTo>
                  <a:pt x="103" y="10"/>
                  <a:pt x="105" y="8"/>
                  <a:pt x="105" y="5"/>
                </a:cubicBezTo>
                <a:cubicBezTo>
                  <a:pt x="105" y="3"/>
                  <a:pt x="103" y="0"/>
                  <a:pt x="100" y="0"/>
                </a:cubicBezTo>
                <a:close/>
                <a:moveTo>
                  <a:pt x="77" y="32"/>
                </a:moveTo>
                <a:cubicBezTo>
                  <a:pt x="97" y="9"/>
                  <a:pt x="97" y="9"/>
                  <a:pt x="97" y="9"/>
                </a:cubicBezTo>
                <a:moveTo>
                  <a:pt x="52" y="25"/>
                </a:moveTo>
                <a:cubicBezTo>
                  <a:pt x="69" y="33"/>
                  <a:pt x="69" y="33"/>
                  <a:pt x="69" y="33"/>
                </a:cubicBezTo>
                <a:moveTo>
                  <a:pt x="44" y="26"/>
                </a:moveTo>
                <a:cubicBezTo>
                  <a:pt x="25" y="45"/>
                  <a:pt x="25" y="45"/>
                  <a:pt x="25" y="45"/>
                </a:cubicBez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" name="Slika 3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22" y="5430646"/>
            <a:ext cx="712961" cy="7256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3" name="Freeform 21"/>
          <p:cNvSpPr>
            <a:spLocks noEditPoints="1"/>
          </p:cNvSpPr>
          <p:nvPr/>
        </p:nvSpPr>
        <p:spPr bwMode="auto">
          <a:xfrm>
            <a:off x="9217933" y="3421586"/>
            <a:ext cx="433236" cy="389871"/>
          </a:xfrm>
          <a:custGeom>
            <a:avLst/>
            <a:gdLst>
              <a:gd name="T0" fmla="*/ 121 w 141"/>
              <a:gd name="T1" fmla="*/ 38 h 141"/>
              <a:gd name="T2" fmla="*/ 132 w 141"/>
              <a:gd name="T3" fmla="*/ 75 h 141"/>
              <a:gd name="T4" fmla="*/ 66 w 141"/>
              <a:gd name="T5" fmla="*/ 141 h 141"/>
              <a:gd name="T6" fmla="*/ 0 w 141"/>
              <a:gd name="T7" fmla="*/ 75 h 141"/>
              <a:gd name="T8" fmla="*/ 66 w 141"/>
              <a:gd name="T9" fmla="*/ 9 h 141"/>
              <a:gd name="T10" fmla="*/ 102 w 141"/>
              <a:gd name="T11" fmla="*/ 20 h 141"/>
              <a:gd name="T12" fmla="*/ 91 w 141"/>
              <a:gd name="T13" fmla="*/ 32 h 141"/>
              <a:gd name="T14" fmla="*/ 66 w 141"/>
              <a:gd name="T15" fmla="*/ 25 h 141"/>
              <a:gd name="T16" fmla="*/ 16 w 141"/>
              <a:gd name="T17" fmla="*/ 75 h 141"/>
              <a:gd name="T18" fmla="*/ 66 w 141"/>
              <a:gd name="T19" fmla="*/ 125 h 141"/>
              <a:gd name="T20" fmla="*/ 116 w 141"/>
              <a:gd name="T21" fmla="*/ 75 h 141"/>
              <a:gd name="T22" fmla="*/ 109 w 141"/>
              <a:gd name="T23" fmla="*/ 50 h 141"/>
              <a:gd name="T24" fmla="*/ 78 w 141"/>
              <a:gd name="T25" fmla="*/ 45 h 141"/>
              <a:gd name="T26" fmla="*/ 66 w 141"/>
              <a:gd name="T27" fmla="*/ 42 h 141"/>
              <a:gd name="T28" fmla="*/ 34 w 141"/>
              <a:gd name="T29" fmla="*/ 75 h 141"/>
              <a:gd name="T30" fmla="*/ 66 w 141"/>
              <a:gd name="T31" fmla="*/ 107 h 141"/>
              <a:gd name="T32" fmla="*/ 98 w 141"/>
              <a:gd name="T33" fmla="*/ 75 h 141"/>
              <a:gd name="T34" fmla="*/ 95 w 141"/>
              <a:gd name="T35" fmla="*/ 61 h 141"/>
              <a:gd name="T36" fmla="*/ 66 w 141"/>
              <a:gd name="T37" fmla="*/ 75 h 141"/>
              <a:gd name="T38" fmla="*/ 137 w 141"/>
              <a:gd name="T39" fmla="*/ 4 h 141"/>
              <a:gd name="T40" fmla="*/ 120 w 141"/>
              <a:gd name="T41" fmla="*/ 0 h 141"/>
              <a:gd name="T42" fmla="*/ 120 w 141"/>
              <a:gd name="T43" fmla="*/ 21 h 141"/>
              <a:gd name="T44" fmla="*/ 141 w 141"/>
              <a:gd name="T45" fmla="*/ 21 h 141"/>
              <a:gd name="T46" fmla="*/ 11 w 141"/>
              <a:gd name="T47" fmla="*/ 141 h 141"/>
              <a:gd name="T48" fmla="*/ 24 w 141"/>
              <a:gd name="T49" fmla="*/ 126 h 141"/>
              <a:gd name="T50" fmla="*/ 108 w 141"/>
              <a:gd name="T51" fmla="*/ 126 h 141"/>
              <a:gd name="T52" fmla="*/ 121 w 141"/>
              <a:gd name="T5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1" h="141">
                <a:moveTo>
                  <a:pt x="121" y="38"/>
                </a:moveTo>
                <a:cubicBezTo>
                  <a:pt x="128" y="49"/>
                  <a:pt x="132" y="61"/>
                  <a:pt x="132" y="75"/>
                </a:cubicBezTo>
                <a:cubicBezTo>
                  <a:pt x="132" y="111"/>
                  <a:pt x="102" y="141"/>
                  <a:pt x="66" y="141"/>
                </a:cubicBezTo>
                <a:cubicBezTo>
                  <a:pt x="30" y="141"/>
                  <a:pt x="0" y="111"/>
                  <a:pt x="0" y="75"/>
                </a:cubicBezTo>
                <a:cubicBezTo>
                  <a:pt x="0" y="38"/>
                  <a:pt x="30" y="9"/>
                  <a:pt x="66" y="9"/>
                </a:cubicBezTo>
                <a:cubicBezTo>
                  <a:pt x="79" y="9"/>
                  <a:pt x="92" y="13"/>
                  <a:pt x="102" y="20"/>
                </a:cubicBezTo>
                <a:moveTo>
                  <a:pt x="91" y="32"/>
                </a:moveTo>
                <a:cubicBezTo>
                  <a:pt x="84" y="28"/>
                  <a:pt x="75" y="25"/>
                  <a:pt x="66" y="25"/>
                </a:cubicBezTo>
                <a:cubicBezTo>
                  <a:pt x="39" y="25"/>
                  <a:pt x="16" y="47"/>
                  <a:pt x="16" y="75"/>
                </a:cubicBezTo>
                <a:cubicBezTo>
                  <a:pt x="16" y="102"/>
                  <a:pt x="39" y="125"/>
                  <a:pt x="66" y="125"/>
                </a:cubicBezTo>
                <a:cubicBezTo>
                  <a:pt x="93" y="125"/>
                  <a:pt x="116" y="102"/>
                  <a:pt x="116" y="75"/>
                </a:cubicBezTo>
                <a:cubicBezTo>
                  <a:pt x="116" y="66"/>
                  <a:pt x="113" y="57"/>
                  <a:pt x="109" y="50"/>
                </a:cubicBezTo>
                <a:moveTo>
                  <a:pt x="78" y="45"/>
                </a:moveTo>
                <a:cubicBezTo>
                  <a:pt x="74" y="43"/>
                  <a:pt x="70" y="42"/>
                  <a:pt x="66" y="42"/>
                </a:cubicBezTo>
                <a:cubicBezTo>
                  <a:pt x="48" y="42"/>
                  <a:pt x="34" y="57"/>
                  <a:pt x="34" y="75"/>
                </a:cubicBezTo>
                <a:cubicBezTo>
                  <a:pt x="34" y="93"/>
                  <a:pt x="48" y="107"/>
                  <a:pt x="66" y="107"/>
                </a:cubicBezTo>
                <a:cubicBezTo>
                  <a:pt x="84" y="107"/>
                  <a:pt x="98" y="93"/>
                  <a:pt x="98" y="75"/>
                </a:cubicBezTo>
                <a:cubicBezTo>
                  <a:pt x="98" y="70"/>
                  <a:pt x="97" y="65"/>
                  <a:pt x="95" y="61"/>
                </a:cubicBezTo>
                <a:moveTo>
                  <a:pt x="66" y="75"/>
                </a:moveTo>
                <a:cubicBezTo>
                  <a:pt x="137" y="4"/>
                  <a:pt x="137" y="4"/>
                  <a:pt x="137" y="4"/>
                </a:cubicBezTo>
                <a:moveTo>
                  <a:pt x="120" y="0"/>
                </a:moveTo>
                <a:cubicBezTo>
                  <a:pt x="120" y="21"/>
                  <a:pt x="120" y="21"/>
                  <a:pt x="120" y="21"/>
                </a:cubicBezTo>
                <a:cubicBezTo>
                  <a:pt x="141" y="21"/>
                  <a:pt x="141" y="21"/>
                  <a:pt x="141" y="21"/>
                </a:cubicBezTo>
                <a:moveTo>
                  <a:pt x="11" y="141"/>
                </a:moveTo>
                <a:cubicBezTo>
                  <a:pt x="24" y="126"/>
                  <a:pt x="24" y="126"/>
                  <a:pt x="24" y="126"/>
                </a:cubicBezTo>
                <a:moveTo>
                  <a:pt x="108" y="126"/>
                </a:moveTo>
                <a:cubicBezTo>
                  <a:pt x="121" y="141"/>
                  <a:pt x="121" y="141"/>
                  <a:pt x="121" y="141"/>
                </a:cubicBezTo>
              </a:path>
            </a:pathLst>
          </a:custGeom>
          <a:noFill/>
          <a:ln w="19050" cap="rnd">
            <a:solidFill>
              <a:srgbClr val="41404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</a:endParaRPr>
          </a:p>
        </p:txBody>
      </p:sp>
      <p:pic>
        <p:nvPicPr>
          <p:cNvPr id="41" name="Slika 4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03" y="179423"/>
            <a:ext cx="3731395" cy="8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značba mesta vsebin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1006" y="536285"/>
            <a:ext cx="8215873" cy="2025284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1" y="582552"/>
            <a:ext cx="7026442" cy="477752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</a:t>
            </a:r>
            <a:r>
              <a:rPr lang="pl-PL" sz="2800" dirty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NAČRT ZA OKREVANJE IN ODPORNOST </a:t>
            </a:r>
            <a:endParaRPr lang="sl-SI" sz="280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Shape 405" descr="TextBox 34"/>
          <p:cNvSpPr/>
          <p:nvPr/>
        </p:nvSpPr>
        <p:spPr>
          <a:xfrm>
            <a:off x="652752" y="5832167"/>
            <a:ext cx="4453451" cy="4234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45720" bIns="45720">
            <a:sp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Program se zaključi do konca leta 2026.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543684" y="4650910"/>
            <a:ext cx="5550117" cy="590931"/>
          </a:xfrm>
          <a:prstGeom prst="rect">
            <a:avLst/>
          </a:prstGeom>
          <a:solidFill>
            <a:srgbClr val="D25EB4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3600" dirty="0" smtClean="0">
                <a:solidFill>
                  <a:srgbClr val="355461"/>
                </a:solidFill>
              </a:rPr>
              <a:t>2</a:t>
            </a:r>
            <a:r>
              <a:rPr lang="sl-SI" sz="3600" dirty="0" smtClean="0">
                <a:solidFill>
                  <a:srgbClr val="355461"/>
                </a:solidFill>
              </a:rPr>
              <a:t>1,46</a:t>
            </a:r>
            <a:r>
              <a:rPr lang="en-GB" sz="3600" dirty="0" smtClean="0">
                <a:solidFill>
                  <a:srgbClr val="355461"/>
                </a:solidFill>
              </a:rPr>
              <a:t> </a:t>
            </a:r>
            <a:r>
              <a:rPr lang="en-GB" sz="3600" dirty="0">
                <a:solidFill>
                  <a:srgbClr val="355461"/>
                </a:solidFill>
              </a:rPr>
              <a:t>% </a:t>
            </a:r>
            <a:r>
              <a:rPr lang="sl-SI" sz="3600" dirty="0">
                <a:solidFill>
                  <a:srgbClr val="355461"/>
                </a:solidFill>
              </a:rPr>
              <a:t>za digitalni prehod</a:t>
            </a:r>
            <a:endParaRPr lang="en-GB" sz="3600" dirty="0">
              <a:solidFill>
                <a:srgbClr val="355461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6406479" y="4650909"/>
            <a:ext cx="4720281" cy="590931"/>
          </a:xfrm>
          <a:prstGeom prst="rect">
            <a:avLst/>
          </a:prstGeom>
          <a:solidFill>
            <a:srgbClr val="BFE476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sl-SI" sz="3600" dirty="0" smtClean="0">
                <a:solidFill>
                  <a:srgbClr val="355461"/>
                </a:solidFill>
              </a:rPr>
              <a:t>   43</a:t>
            </a:r>
            <a:r>
              <a:rPr lang="en-GB" sz="3600" dirty="0" smtClean="0">
                <a:solidFill>
                  <a:srgbClr val="355461"/>
                </a:solidFill>
              </a:rPr>
              <a:t> </a:t>
            </a:r>
            <a:r>
              <a:rPr lang="en-GB" sz="3600" dirty="0">
                <a:solidFill>
                  <a:srgbClr val="355461"/>
                </a:solidFill>
              </a:rPr>
              <a:t>% </a:t>
            </a:r>
            <a:r>
              <a:rPr lang="sl-SI" sz="3600" dirty="0">
                <a:solidFill>
                  <a:srgbClr val="355461"/>
                </a:solidFill>
              </a:rPr>
              <a:t>za zeleni </a:t>
            </a:r>
            <a:r>
              <a:rPr lang="sl-SI" sz="3600" dirty="0" smtClean="0">
                <a:solidFill>
                  <a:srgbClr val="355461"/>
                </a:solidFill>
              </a:rPr>
              <a:t>prehod</a:t>
            </a:r>
            <a:endParaRPr lang="en-GB" sz="3600" dirty="0">
              <a:solidFill>
                <a:srgbClr val="35546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00" y="1670187"/>
            <a:ext cx="3614443" cy="229707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16" y="1391796"/>
            <a:ext cx="3099205" cy="268027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46" y="214268"/>
            <a:ext cx="3731395" cy="8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1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značba mesta vsebin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1006" y="536285"/>
            <a:ext cx="8215873" cy="20252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40836E-1A79-46BA-89DB-164D31AF1DFC}"/>
              </a:ext>
            </a:extLst>
          </p:cNvPr>
          <p:cNvSpPr/>
          <p:nvPr/>
        </p:nvSpPr>
        <p:spPr>
          <a:xfrm>
            <a:off x="497526" y="1237288"/>
            <a:ext cx="5640474" cy="51360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07" y="1036416"/>
            <a:ext cx="5398007" cy="5398007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166F0CA-6606-4C7B-BA17-79848571398B}"/>
              </a:ext>
            </a:extLst>
          </p:cNvPr>
          <p:cNvSpPr txBox="1"/>
          <p:nvPr/>
        </p:nvSpPr>
        <p:spPr>
          <a:xfrm>
            <a:off x="8041277" y="3220518"/>
            <a:ext cx="193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2,5 </a:t>
            </a:r>
            <a:r>
              <a:rPr kumimoji="0" lang="sl-SI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mlrd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€</a:t>
            </a: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0" y="371513"/>
            <a:ext cx="7141029" cy="437008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      NAČRT ZA OKREVANJE IN ODPORNOST</a:t>
            </a:r>
            <a:endParaRPr lang="sl-SI" sz="320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767413" y="800280"/>
            <a:ext cx="3373616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Razvojna področja in komponente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9791A3A0-1281-4B67-A4D3-92772B77FCFF}"/>
              </a:ext>
            </a:extLst>
          </p:cNvPr>
          <p:cNvSpPr txBox="1">
            <a:spLocks/>
          </p:cNvSpPr>
          <p:nvPr/>
        </p:nvSpPr>
        <p:spPr>
          <a:xfrm>
            <a:off x="1096109" y="1357487"/>
            <a:ext cx="4685924" cy="4785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ZELENA SLOVENIJA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Obnovljivi viri energije in učinkovita raba energije; trajnostna prenova stavb; čisto in varno okolje; trajnostna mobilnost; krožno gospodarstvo – učinkovita raba virov.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DIGITALNA SLOVENIJA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Digitalna preobrazba javnega sektorja, javne uprave in </a:t>
            </a:r>
            <a:r>
              <a:rPr kumimoji="0" lang="sl-SI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gospodarstva.</a:t>
            </a:r>
            <a:endParaRPr kumimoji="0" lang="sl-SI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PAMETNA IN TRAJNOSTNA SLOVENIJA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Raziskave, razvoj in inovacije; dvig produktivnosti, prijazno poslovno okolje za investitorje; trg dela – ukrepi za zmanjševanje posledic negativnih strukturnih trendov, preoblikovanje slovenskega turizma in investicije v infrastrukturo na področju turizma in kulturne dediščine, krepitev znanj, digitalnih kompetenc in tistih, ki jih zahtevajo novi </a:t>
            </a:r>
            <a:r>
              <a:rPr kumimoji="0" lang="sl-SI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poklici;</a:t>
            </a:r>
            <a:r>
              <a:rPr kumimoji="0" lang="sl-SI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učinkovite javne institucije</a:t>
            </a:r>
            <a:endParaRPr kumimoji="0" lang="sl-SI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ODGOVORNA SLOVENIJA - DRŽAVA BLIZU LJUDEM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Zdravstvo, socialna varnost in dolgotrajna oskrba; stanovanjska politika.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avokotnik: zaokroženi diagonalni vogali 15">
            <a:extLst>
              <a:ext uri="{FF2B5EF4-FFF2-40B4-BE49-F238E27FC236}">
                <a16:creationId xmlns:a16="http://schemas.microsoft.com/office/drawing/2014/main" id="{2EFBB9EB-3D64-4C69-82CC-8B951E0187CF}"/>
              </a:ext>
            </a:extLst>
          </p:cNvPr>
          <p:cNvSpPr/>
          <p:nvPr/>
        </p:nvSpPr>
        <p:spPr>
          <a:xfrm>
            <a:off x="758426" y="1378610"/>
            <a:ext cx="315883" cy="182880"/>
          </a:xfrm>
          <a:prstGeom prst="round2DiagRect">
            <a:avLst/>
          </a:prstGeom>
          <a:solidFill>
            <a:srgbClr val="BFE476"/>
          </a:solidFill>
          <a:ln w="12700" cap="flat" cmpd="sng" algn="ctr">
            <a:solidFill>
              <a:srgbClr val="85CA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okotnik: zaokroženi diagonalni vogali 16">
            <a:extLst>
              <a:ext uri="{FF2B5EF4-FFF2-40B4-BE49-F238E27FC236}">
                <a16:creationId xmlns:a16="http://schemas.microsoft.com/office/drawing/2014/main" id="{2071B0A8-E60D-43BE-AD85-8B1A57C39253}"/>
              </a:ext>
            </a:extLst>
          </p:cNvPr>
          <p:cNvSpPr/>
          <p:nvPr/>
        </p:nvSpPr>
        <p:spPr>
          <a:xfrm>
            <a:off x="780225" y="2490987"/>
            <a:ext cx="315883" cy="182880"/>
          </a:xfrm>
          <a:prstGeom prst="round2DiagRect">
            <a:avLst/>
          </a:prstGeom>
          <a:solidFill>
            <a:srgbClr val="D7B5D8"/>
          </a:solidFill>
          <a:ln w="12700" cap="flat" cmpd="sng" algn="ctr">
            <a:solidFill>
              <a:srgbClr val="B172B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avokotnik: zaokroženi diagonalni vogali 14">
            <a:extLst>
              <a:ext uri="{FF2B5EF4-FFF2-40B4-BE49-F238E27FC236}">
                <a16:creationId xmlns:a16="http://schemas.microsoft.com/office/drawing/2014/main" id="{4B2F7F5A-6543-47A8-A992-C0FADCB6DB56}"/>
              </a:ext>
            </a:extLst>
          </p:cNvPr>
          <p:cNvSpPr/>
          <p:nvPr/>
        </p:nvSpPr>
        <p:spPr>
          <a:xfrm>
            <a:off x="780225" y="3357868"/>
            <a:ext cx="315883" cy="182880"/>
          </a:xfrm>
          <a:prstGeom prst="round2DiagRect">
            <a:avLst/>
          </a:prstGeom>
          <a:solidFill>
            <a:srgbClr val="9ACEDF"/>
          </a:solidFill>
          <a:ln w="12700" cap="flat" cmpd="sng" algn="ctr">
            <a:solidFill>
              <a:srgbClr val="6FB7D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avokotnik: zaokroženi diagonalni vogali 17">
            <a:extLst>
              <a:ext uri="{FF2B5EF4-FFF2-40B4-BE49-F238E27FC236}">
                <a16:creationId xmlns:a16="http://schemas.microsoft.com/office/drawing/2014/main" id="{A56DBB11-2387-4284-B975-BCA118633349}"/>
              </a:ext>
            </a:extLst>
          </p:cNvPr>
          <p:cNvSpPr/>
          <p:nvPr/>
        </p:nvSpPr>
        <p:spPr>
          <a:xfrm>
            <a:off x="758425" y="5241941"/>
            <a:ext cx="315883" cy="182880"/>
          </a:xfrm>
          <a:prstGeom prst="round2DiagRect">
            <a:avLst/>
          </a:prstGeom>
          <a:solidFill>
            <a:srgbClr val="FDCAA2"/>
          </a:solidFill>
          <a:ln w="12700" cap="flat" cmpd="sng" algn="ctr">
            <a:solidFill>
              <a:srgbClr val="FCA9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145963"/>
            <a:ext cx="3731395" cy="8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76127" y="-563490"/>
            <a:ext cx="8215873" cy="2025284"/>
          </a:xfr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209">
            <a:off x="3850389" y="913484"/>
            <a:ext cx="5491635" cy="543699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15" y="4795799"/>
            <a:ext cx="4825531" cy="61580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10" y="5387004"/>
            <a:ext cx="3965080" cy="65421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1" y="2605084"/>
            <a:ext cx="3914895" cy="64593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79" y="2025295"/>
            <a:ext cx="5336276" cy="63723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20" y="2900522"/>
            <a:ext cx="3947249" cy="65126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0" y="2330387"/>
            <a:ext cx="5004915" cy="59766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7" y="5635961"/>
            <a:ext cx="3914895" cy="64593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5" y="5011107"/>
            <a:ext cx="5398398" cy="674126"/>
          </a:xfrm>
          <a:prstGeom prst="rect">
            <a:avLst/>
          </a:prstGeom>
        </p:spPr>
      </p:pic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791A3A0-1281-4B67-A4D3-92772B77FCFF}"/>
              </a:ext>
            </a:extLst>
          </p:cNvPr>
          <p:cNvSpPr txBox="1">
            <a:spLocks/>
          </p:cNvSpPr>
          <p:nvPr/>
        </p:nvSpPr>
        <p:spPr>
          <a:xfrm>
            <a:off x="8667030" y="1698362"/>
            <a:ext cx="3153531" cy="474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ZELENA SLOVENIJA </a:t>
            </a: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1" y="460027"/>
            <a:ext cx="6901136" cy="633046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NAČRT ZA OKREVANJE IN ODPORNOST</a:t>
            </a:r>
            <a:endParaRPr kumimoji="0" lang="sl-SI" sz="3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6480166" y="2089934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552 mio €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9440061" y="2120711"/>
            <a:ext cx="1842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Posojil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513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8" name="Pravokotnik 47"/>
          <p:cNvSpPr/>
          <p:nvPr/>
        </p:nvSpPr>
        <p:spPr>
          <a:xfrm>
            <a:off x="7246081" y="4892950"/>
            <a:ext cx="256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317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9" name="Pravokotnik 48"/>
          <p:cNvSpPr/>
          <p:nvPr/>
        </p:nvSpPr>
        <p:spPr>
          <a:xfrm>
            <a:off x="9495730" y="4917953"/>
            <a:ext cx="2499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0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€</a:t>
            </a:r>
          </a:p>
        </p:txBody>
      </p:sp>
      <p:sp>
        <p:nvSpPr>
          <p:cNvPr id="50" name="Pravokotnik 49"/>
          <p:cNvSpPr/>
          <p:nvPr/>
        </p:nvSpPr>
        <p:spPr>
          <a:xfrm>
            <a:off x="3875880" y="5153969"/>
            <a:ext cx="154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73 mio €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819366" y="5123192"/>
            <a:ext cx="263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664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Pravokotnik 52"/>
          <p:cNvSpPr/>
          <p:nvPr/>
        </p:nvSpPr>
        <p:spPr>
          <a:xfrm>
            <a:off x="3268063" y="2401445"/>
            <a:ext cx="1783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119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533679" y="2390729"/>
            <a:ext cx="2423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245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7622526" y="2669690"/>
            <a:ext cx="2772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1.06 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mlrd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€</a:t>
            </a:r>
          </a:p>
        </p:txBody>
      </p:sp>
      <p:sp>
        <p:nvSpPr>
          <p:cNvPr id="9" name="Pravokotnik 8"/>
          <p:cNvSpPr/>
          <p:nvPr/>
        </p:nvSpPr>
        <p:spPr>
          <a:xfrm>
            <a:off x="8575684" y="5416348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317 mio €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956816" y="5687568"/>
            <a:ext cx="2753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737 mio €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21007" y="2933340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364 mio €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183055" y="1097708"/>
            <a:ext cx="14863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Finančni okvir</a:t>
            </a: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9791A3A0-1281-4B67-A4D3-92772B77FCFF}"/>
              </a:ext>
            </a:extLst>
          </p:cNvPr>
          <p:cNvSpPr txBox="1">
            <a:spLocks/>
          </p:cNvSpPr>
          <p:nvPr/>
        </p:nvSpPr>
        <p:spPr>
          <a:xfrm>
            <a:off x="586651" y="1848523"/>
            <a:ext cx="3153531" cy="47427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9465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ODGOVORNA SLOVENIJA – DRŽAVA BLIZU LJUDEM  </a:t>
            </a: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9791A3A0-1281-4B67-A4D3-92772B77FCFF}"/>
              </a:ext>
            </a:extLst>
          </p:cNvPr>
          <p:cNvSpPr txBox="1">
            <a:spLocks/>
          </p:cNvSpPr>
          <p:nvPr/>
        </p:nvSpPr>
        <p:spPr>
          <a:xfrm>
            <a:off x="701146" y="4710518"/>
            <a:ext cx="3344261" cy="474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41718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PAMETNA IN TRAJNOSTNA SLOVENIJA 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9791A3A0-1281-4B67-A4D3-92772B77FCFF}"/>
              </a:ext>
            </a:extLst>
          </p:cNvPr>
          <p:cNvSpPr txBox="1">
            <a:spLocks/>
          </p:cNvSpPr>
          <p:nvPr/>
        </p:nvSpPr>
        <p:spPr>
          <a:xfrm>
            <a:off x="8929418" y="4539067"/>
            <a:ext cx="3344261" cy="474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sl-SI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DIGITALNA SLOVENIJA </a:t>
            </a:r>
          </a:p>
        </p:txBody>
      </p:sp>
      <p:pic>
        <p:nvPicPr>
          <p:cNvPr id="35" name="Slika 3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48" y="259048"/>
            <a:ext cx="3731395" cy="8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0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slov 1"/>
          <p:cNvSpPr txBox="1">
            <a:spLocks/>
          </p:cNvSpPr>
          <p:nvPr/>
        </p:nvSpPr>
        <p:spPr>
          <a:xfrm>
            <a:off x="674256" y="411530"/>
            <a:ext cx="6901136" cy="633046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NAČRT ZA OKREVANJE IN ODPORNOST</a:t>
            </a:r>
            <a:endParaRPr kumimoji="0" lang="sl-SI" sz="3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6480166" y="2089934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552 mio €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9440061" y="2120711"/>
            <a:ext cx="1842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Posojil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513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8" name="Pravokotnik 47"/>
          <p:cNvSpPr/>
          <p:nvPr/>
        </p:nvSpPr>
        <p:spPr>
          <a:xfrm>
            <a:off x="7246081" y="4892950"/>
            <a:ext cx="256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317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9" name="Pravokotnik 48"/>
          <p:cNvSpPr/>
          <p:nvPr/>
        </p:nvSpPr>
        <p:spPr>
          <a:xfrm>
            <a:off x="9495730" y="4917953"/>
            <a:ext cx="2499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0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€</a:t>
            </a:r>
          </a:p>
        </p:txBody>
      </p:sp>
      <p:sp>
        <p:nvSpPr>
          <p:cNvPr id="50" name="Pravokotnik 49"/>
          <p:cNvSpPr/>
          <p:nvPr/>
        </p:nvSpPr>
        <p:spPr>
          <a:xfrm>
            <a:off x="3875880" y="5153969"/>
            <a:ext cx="154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73 mio €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819366" y="5123192"/>
            <a:ext cx="263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664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533679" y="2390729"/>
            <a:ext cx="2423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245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575684" y="5416348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317 mio €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956816" y="5687568"/>
            <a:ext cx="2753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737 mio €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21007" y="2933340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364 mio €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98073"/>
              </p:ext>
            </p:extLst>
          </p:nvPr>
        </p:nvGraphicFramePr>
        <p:xfrm>
          <a:off x="928003" y="1402521"/>
          <a:ext cx="9817331" cy="4920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628">
                  <a:extLst>
                    <a:ext uri="{9D8B030D-6E8A-4147-A177-3AD203B41FA5}">
                      <a16:colId xmlns:a16="http://schemas.microsoft.com/office/drawing/2014/main" val="1202267917"/>
                    </a:ext>
                  </a:extLst>
                </a:gridCol>
                <a:gridCol w="3955357">
                  <a:extLst>
                    <a:ext uri="{9D8B030D-6E8A-4147-A177-3AD203B41FA5}">
                      <a16:colId xmlns:a16="http://schemas.microsoft.com/office/drawing/2014/main" val="3197950828"/>
                    </a:ext>
                  </a:extLst>
                </a:gridCol>
                <a:gridCol w="1136680">
                  <a:extLst>
                    <a:ext uri="{9D8B030D-6E8A-4147-A177-3AD203B41FA5}">
                      <a16:colId xmlns:a16="http://schemas.microsoft.com/office/drawing/2014/main" val="3709288353"/>
                    </a:ext>
                  </a:extLst>
                </a:gridCol>
                <a:gridCol w="1139670">
                  <a:extLst>
                    <a:ext uri="{9D8B030D-6E8A-4147-A177-3AD203B41FA5}">
                      <a16:colId xmlns:a16="http://schemas.microsoft.com/office/drawing/2014/main" val="2708975830"/>
                    </a:ext>
                  </a:extLst>
                </a:gridCol>
                <a:gridCol w="1028996">
                  <a:extLst>
                    <a:ext uri="{9D8B030D-6E8A-4147-A177-3AD203B41FA5}">
                      <a16:colId xmlns:a16="http://schemas.microsoft.com/office/drawing/2014/main" val="3637778226"/>
                    </a:ext>
                  </a:extLst>
                </a:gridCol>
              </a:tblGrid>
              <a:tr h="660492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Področje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Projekt / Ukrep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Skupaj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Nepovratni del (mio EUR)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Povratni del    (mio EUR)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8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090223"/>
                  </a:ext>
                </a:extLst>
              </a:tr>
              <a:tr h="42673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PAMETNA, TRAJNOSTNA IN VKLJUČUJOČA RAST</a:t>
                      </a:r>
                      <a:endParaRPr lang="sl-SI" sz="14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sng" strike="noStrike" dirty="0">
                          <a:solidFill>
                            <a:schemeClr val="bg1"/>
                          </a:solidFill>
                          <a:effectLst/>
                        </a:rPr>
                        <a:t>KOMPONENTA 1: Raziskave, razvoj in inovacije</a:t>
                      </a:r>
                      <a:endParaRPr lang="it-IT" sz="1400" b="1" i="0" u="sng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132.22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132.22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8693"/>
                  </a:ext>
                </a:extLst>
              </a:tr>
              <a:tr h="6972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KOMPONENTA 2: Dvig produktivnosti, prijazno poslovno okolje za investitorje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157.50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157.50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20257"/>
                  </a:ext>
                </a:extLst>
              </a:tr>
              <a:tr h="69133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KOMPONENTA 3: Trg dela – ukrepi za zmanjševanje posledic negativnih strukturnih trendov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56.28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56.28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06858"/>
                  </a:ext>
                </a:extLst>
              </a:tr>
              <a:tr h="74269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KOMPONENTA 4: Preoblikovanje slovenskega turizma ter investicije v infrastrukturo na področju turizma in kulturne dediščine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127.00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127.00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0.00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184605"/>
                  </a:ext>
                </a:extLst>
              </a:tr>
              <a:tr h="96670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KOMPONENTA 5: Krepitev kompetenc, zlasti digitalnih in tistih, ki jih zahtevajo novi poklici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264.36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190.99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73.37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12901"/>
                  </a:ext>
                </a:extLst>
              </a:tr>
              <a:tr h="398416">
                <a:tc vMerge="1">
                  <a:txBody>
                    <a:bodyPr/>
                    <a:lstStyle/>
                    <a:p>
                      <a:pPr algn="ctr" fontAlgn="ctr"/>
                      <a:endParaRPr lang="sl-SI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KOMPONENTA 6: Učinkovite javne institucije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r>
                        <a:rPr lang="sl-SI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18566"/>
                  </a:ext>
                </a:extLst>
              </a:tr>
              <a:tr h="3366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l-SI" sz="14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Skupaj</a:t>
                      </a:r>
                      <a:r>
                        <a:rPr lang="en-AU" sz="14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AU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737.36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1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663.99 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1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73.37 </a:t>
                      </a:r>
                      <a:endParaRPr lang="sl-SI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78" marR="6378" marT="6378" marB="0" anchor="ctr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7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82041"/>
                  </a:ext>
                </a:extLst>
              </a:tr>
            </a:tbl>
          </a:graphicData>
        </a:graphic>
      </p:graphicFrame>
      <p:pic>
        <p:nvPicPr>
          <p:cNvPr id="42" name="Slika 4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41" y="280437"/>
            <a:ext cx="3731395" cy="8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2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slov 1"/>
          <p:cNvSpPr txBox="1">
            <a:spLocks/>
          </p:cNvSpPr>
          <p:nvPr/>
        </p:nvSpPr>
        <p:spPr>
          <a:xfrm>
            <a:off x="533679" y="459567"/>
            <a:ext cx="6901136" cy="633046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Kaj želimo</a:t>
            </a:r>
            <a:r>
              <a:rPr kumimoji="0" lang="pl-PL" sz="3200" b="0" i="0" u="none" strike="noStrike" kern="1200" cap="none" spc="0" normalizeH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 v NOO na področju RRI ? </a:t>
            </a:r>
            <a:endParaRPr kumimoji="0" lang="sl-SI" sz="3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6480166" y="2089934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552 mio €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9440061" y="2120711"/>
            <a:ext cx="1842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Posojil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513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8" name="Pravokotnik 47"/>
          <p:cNvSpPr/>
          <p:nvPr/>
        </p:nvSpPr>
        <p:spPr>
          <a:xfrm>
            <a:off x="7246081" y="4892950"/>
            <a:ext cx="256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317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9" name="Pravokotnik 48"/>
          <p:cNvSpPr/>
          <p:nvPr/>
        </p:nvSpPr>
        <p:spPr>
          <a:xfrm>
            <a:off x="9495730" y="4917953"/>
            <a:ext cx="2499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0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€</a:t>
            </a:r>
          </a:p>
        </p:txBody>
      </p:sp>
      <p:sp>
        <p:nvSpPr>
          <p:cNvPr id="50" name="Pravokotnik 49"/>
          <p:cNvSpPr/>
          <p:nvPr/>
        </p:nvSpPr>
        <p:spPr>
          <a:xfrm>
            <a:off x="3875880" y="5153969"/>
            <a:ext cx="154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73 mio €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819366" y="5123192"/>
            <a:ext cx="263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664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533679" y="2390729"/>
            <a:ext cx="2423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245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575684" y="5416348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317 mio €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956816" y="5687568"/>
            <a:ext cx="2753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737 mio €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21007" y="2933340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364 mio €</a:t>
            </a:r>
          </a:p>
        </p:txBody>
      </p:sp>
      <p:pic>
        <p:nvPicPr>
          <p:cNvPr id="42" name="Slika 4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41" y="280437"/>
            <a:ext cx="3731395" cy="888108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044289" y="1552983"/>
            <a:ext cx="100663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"/>
              <a:defRPr/>
            </a:pPr>
            <a:endParaRPr lang="sl-SI" sz="2000" b="1" dirty="0">
              <a:solidFill>
                <a:srgbClr val="FF0000"/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rgbClr val="FF0000"/>
                </a:solidFill>
              </a:rPr>
              <a:t>Izboljšati upravljanje, usklajenost in učinkovitost javnih naložb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raziskave in razvoj, </a:t>
            </a:r>
            <a:r>
              <a:rPr lang="sl-SI" sz="2000" b="1" dirty="0">
                <a:solidFill>
                  <a:srgbClr val="FF0000"/>
                </a:solidFill>
              </a:rPr>
              <a:t>prenos in izmenjavo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znanj ter </a:t>
            </a:r>
            <a:r>
              <a:rPr lang="sl-SI" sz="2000" b="1" dirty="0">
                <a:solidFill>
                  <a:srgbClr val="FF0000"/>
                </a:solidFill>
              </a:rPr>
              <a:t>krepiti podporno okolje za spodbujanje </a:t>
            </a:r>
            <a:r>
              <a:rPr lang="sl-SI" sz="2000" b="1" dirty="0">
                <a:solidFill>
                  <a:schemeClr val="tx2"/>
                </a:solidFill>
              </a:rPr>
              <a:t>znanstveno raziskovalnega, inovacijskega </a:t>
            </a:r>
            <a:r>
              <a:rPr lang="sl-SI" sz="2000" b="1" dirty="0">
                <a:solidFill>
                  <a:srgbClr val="FF0000"/>
                </a:solidFill>
              </a:rPr>
              <a:t>ekosistema</a:t>
            </a:r>
          </a:p>
          <a:p>
            <a:pPr>
              <a:buFont typeface="Wingdings 3" charset="2"/>
              <a:buChar char=""/>
              <a:defRPr/>
            </a:pP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rgbClr val="FF0000"/>
                </a:solidFill>
              </a:rPr>
              <a:t>Okrepiti javnofinančne naložbe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znanje in znanost ter spodbude za vlaganja v RRI ter hkrati okrepili zasebna vlaganja v RRI </a:t>
            </a:r>
          </a:p>
          <a:p>
            <a:pPr>
              <a:buFont typeface="Wingdings 3" charset="2"/>
              <a:buChar char=""/>
              <a:defRPr/>
            </a:pP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Zagotoviti </a:t>
            </a:r>
            <a:r>
              <a:rPr lang="sl-SI" sz="2000" b="1" dirty="0">
                <a:solidFill>
                  <a:srgbClr val="FF0000"/>
                </a:solidFill>
              </a:rPr>
              <a:t>več in boljše sodelovanje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znotraj/med akademsko-raziskovalno sfero in gospodarstvom (SME) ter večjo vpetost na mednarodni ravni </a:t>
            </a:r>
          </a:p>
          <a:p>
            <a:pPr>
              <a:buFont typeface="Wingdings 3" charset="2"/>
              <a:buChar char=""/>
              <a:defRPr/>
            </a:pP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Spodbujati  </a:t>
            </a:r>
            <a:r>
              <a:rPr lang="sl-SI" sz="2000" b="1" dirty="0">
                <a:solidFill>
                  <a:srgbClr val="FF0000"/>
                </a:solidFill>
              </a:rPr>
              <a:t>mednarodno mobilnost raziskovalcev ter mobilnost med akademsko sfero in gospodarstvom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večjo učinkovitost in internacionalizacijo znanosti, raziskav in inovacij</a:t>
            </a:r>
          </a:p>
        </p:txBody>
      </p:sp>
    </p:spTree>
    <p:extLst>
      <p:ext uri="{BB962C8B-B14F-4D97-AF65-F5344CB8AC3E}">
        <p14:creationId xmlns:p14="http://schemas.microsoft.com/office/powerpoint/2010/main" val="1216206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slov 1"/>
          <p:cNvSpPr txBox="1">
            <a:spLocks/>
          </p:cNvSpPr>
          <p:nvPr/>
        </p:nvSpPr>
        <p:spPr>
          <a:xfrm>
            <a:off x="628074" y="407968"/>
            <a:ext cx="6901136" cy="633046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Reformni</a:t>
            </a:r>
            <a:r>
              <a:rPr kumimoji="0" lang="pl-PL" sz="3200" b="0" i="0" u="none" strike="noStrike" kern="1200" cap="none" spc="0" normalizeH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 del RRI v okviru NOO</a:t>
            </a:r>
            <a:endParaRPr kumimoji="0" lang="sl-SI" sz="3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6480166" y="2089934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552 mio €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9440061" y="2120711"/>
            <a:ext cx="1842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Posojil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513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8" name="Pravokotnik 47"/>
          <p:cNvSpPr/>
          <p:nvPr/>
        </p:nvSpPr>
        <p:spPr>
          <a:xfrm>
            <a:off x="7246081" y="4892950"/>
            <a:ext cx="256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317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9" name="Pravokotnik 48"/>
          <p:cNvSpPr/>
          <p:nvPr/>
        </p:nvSpPr>
        <p:spPr>
          <a:xfrm>
            <a:off x="9495730" y="4917953"/>
            <a:ext cx="2499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0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€</a:t>
            </a:r>
          </a:p>
        </p:txBody>
      </p:sp>
      <p:sp>
        <p:nvSpPr>
          <p:cNvPr id="50" name="Pravokotnik 49"/>
          <p:cNvSpPr/>
          <p:nvPr/>
        </p:nvSpPr>
        <p:spPr>
          <a:xfrm>
            <a:off x="3875880" y="5153969"/>
            <a:ext cx="154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73 mio €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819366" y="5123192"/>
            <a:ext cx="263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664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533679" y="2390729"/>
            <a:ext cx="2423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245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575684" y="5416348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317 mio €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956816" y="5687568"/>
            <a:ext cx="2753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737 mio €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21007" y="2933340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364 mio €</a:t>
            </a:r>
          </a:p>
        </p:txBody>
      </p:sp>
      <p:pic>
        <p:nvPicPr>
          <p:cNvPr id="42" name="Slika 4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41" y="280437"/>
            <a:ext cx="3731395" cy="888108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044756" y="1517195"/>
            <a:ext cx="100658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Sprejem </a:t>
            </a:r>
            <a:r>
              <a:rPr lang="sl-SI" sz="2000" b="1" dirty="0">
                <a:solidFill>
                  <a:srgbClr val="FF0000"/>
                </a:solidFill>
              </a:rPr>
              <a:t>ZRRID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vzpostavitev </a:t>
            </a:r>
            <a:r>
              <a:rPr lang="sl-SI" sz="2000" b="1" dirty="0">
                <a:solidFill>
                  <a:srgbClr val="FF0000"/>
                </a:solidFill>
              </a:rPr>
              <a:t>Razvojnega sveta </a:t>
            </a:r>
            <a:endParaRPr lang="sl-SI" sz="2000" b="1" dirty="0" smtClean="0">
              <a:solidFill>
                <a:srgbClr val="FF0000"/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sl-SI" sz="2000" b="1" dirty="0">
              <a:solidFill>
                <a:srgbClr val="FF0000"/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rgbClr val="FF0000"/>
                </a:solidFill>
              </a:rPr>
              <a:t>Sprememba </a:t>
            </a:r>
            <a:r>
              <a:rPr lang="sl-SI" sz="2000" b="1" dirty="0" smtClean="0">
                <a:solidFill>
                  <a:srgbClr val="FF0000"/>
                </a:solidFill>
              </a:rPr>
              <a:t>zakonodaje</a:t>
            </a:r>
            <a:r>
              <a:rPr lang="sl-SI" sz="2000" b="1" dirty="0">
                <a:solidFill>
                  <a:srgbClr val="FF0000"/>
                </a:solidFill>
              </a:rPr>
              <a:t>,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 bo omogočila ustanavljanje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gospodarskih subjektov s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strani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JRO</a:t>
            </a:r>
          </a:p>
          <a:p>
            <a:pPr>
              <a:buFont typeface="Wingdings 3" charset="2"/>
              <a:buChar char=""/>
              <a:defRPr/>
            </a:pP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Vzpostavitev </a:t>
            </a:r>
            <a:r>
              <a:rPr lang="sl-SI" sz="2000" b="1" dirty="0">
                <a:solidFill>
                  <a:srgbClr val="FF0000"/>
                </a:solidFill>
              </a:rPr>
              <a:t>skupnega </a:t>
            </a:r>
            <a:r>
              <a:rPr lang="sl-SI" sz="2000" b="1" dirty="0" smtClean="0">
                <a:solidFill>
                  <a:srgbClr val="FF0000"/>
                </a:solidFill>
              </a:rPr>
              <a:t>operativnega programskega odbora</a:t>
            </a:r>
          </a:p>
          <a:p>
            <a:pPr>
              <a:defRPr/>
            </a:pPr>
            <a:endParaRPr lang="sl-SI" sz="2000" b="1" dirty="0">
              <a:solidFill>
                <a:srgbClr val="FF0000"/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rgbClr val="FF0000"/>
                </a:solidFill>
              </a:rPr>
              <a:t>Okrepitev  izvajalskih agencij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bolj učinkovito in uspešno izvajanje instrumentov RR dejavnosti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(zaposlitve, usposabljanja, skupni dogodki in mreženja med SPIRIT in ARRS)</a:t>
            </a:r>
            <a:endParaRPr lang="sl-SI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rgbClr val="FF0000"/>
                </a:solidFill>
              </a:rPr>
              <a:t>Okrepitev podpornega okolja že vzpostavljenih subjektov in mrež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nacionalni ravni in v mednarodnem prostoru z namenom izboljšanja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internacionalizacije (krepitev mreže NKT točk ter projektnih pisarn na JRO, vključno z usposabljanji, mreženji, dogodki.. )</a:t>
            </a:r>
            <a:endParaRPr lang="sl-SI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Razvoj sistema </a:t>
            </a:r>
            <a:r>
              <a:rPr lang="sl-SI" sz="2000" b="1" dirty="0" smtClean="0">
                <a:solidFill>
                  <a:srgbClr val="FF0000"/>
                </a:solidFill>
              </a:rPr>
              <a:t>evalvacij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področju RRI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(sredstva za skupne evalvacije, predvsem MIZŠ in MGRT) 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1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slov 1"/>
          <p:cNvSpPr txBox="1">
            <a:spLocks/>
          </p:cNvSpPr>
          <p:nvPr/>
        </p:nvSpPr>
        <p:spPr>
          <a:xfrm>
            <a:off x="618837" y="407968"/>
            <a:ext cx="6901136" cy="633046"/>
          </a:xfrm>
          <a:prstGeom prst="rect">
            <a:avLst/>
          </a:prstGeom>
          <a:solidFill>
            <a:srgbClr val="1C676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Naložbe</a:t>
            </a:r>
            <a:r>
              <a:rPr kumimoji="0" lang="pl-PL" sz="3200" b="0" i="0" u="none" strike="noStrike" kern="1200" cap="none" spc="0" normalizeH="0" noProof="0" dirty="0" smtClean="0">
                <a:ln>
                  <a:solidFill>
                    <a:prstClr val="white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uLnTx/>
                <a:uFillTx/>
                <a:ea typeface="+mj-ea"/>
                <a:cs typeface="+mj-cs"/>
              </a:rPr>
              <a:t> v okviru RRI v NOO</a:t>
            </a:r>
            <a:endParaRPr kumimoji="0" lang="sl-SI" sz="32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6480166" y="2089934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552 mio €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9440061" y="2120711"/>
            <a:ext cx="1842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Posojil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513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8" name="Pravokotnik 47"/>
          <p:cNvSpPr/>
          <p:nvPr/>
        </p:nvSpPr>
        <p:spPr>
          <a:xfrm>
            <a:off x="7246081" y="4892950"/>
            <a:ext cx="256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317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</p:txBody>
      </p:sp>
      <p:sp>
        <p:nvSpPr>
          <p:cNvPr id="49" name="Pravokotnik 48"/>
          <p:cNvSpPr/>
          <p:nvPr/>
        </p:nvSpPr>
        <p:spPr>
          <a:xfrm>
            <a:off x="9495730" y="4917953"/>
            <a:ext cx="2499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0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€</a:t>
            </a:r>
          </a:p>
        </p:txBody>
      </p:sp>
      <p:sp>
        <p:nvSpPr>
          <p:cNvPr id="50" name="Pravokotnik 49"/>
          <p:cNvSpPr/>
          <p:nvPr/>
        </p:nvSpPr>
        <p:spPr>
          <a:xfrm>
            <a:off x="3875880" y="5153969"/>
            <a:ext cx="1548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Posojil 73 mio €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819366" y="5123192"/>
            <a:ext cx="2637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Nepovratnih 664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l-SI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533679" y="2390729"/>
            <a:ext cx="2423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Nepovratnih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245 </a:t>
            </a:r>
            <a:r>
              <a:rPr kumimoji="0" lang="sl-SI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mio 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594146" y="5454626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317 mio €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956816" y="5687568"/>
            <a:ext cx="2753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737 mio €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21007" y="2933340"/>
            <a:ext cx="25349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SKUPAJ: 364 mio €</a:t>
            </a:r>
          </a:p>
        </p:txBody>
      </p:sp>
      <p:pic>
        <p:nvPicPr>
          <p:cNvPr id="42" name="Slika 4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41" y="280437"/>
            <a:ext cx="3731395" cy="888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18837" y="1804983"/>
            <a:ext cx="103566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Raziskovalno-razvojni </a:t>
            </a:r>
            <a:r>
              <a:rPr lang="sl-SI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konzorcijski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projekti med RO in gospodarstvom 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podporo zelenemu prehodu in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digitalizaciji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 projekti)</a:t>
            </a:r>
          </a:p>
          <a:p>
            <a:pPr>
              <a:defRPr/>
            </a:pP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Projekti krepitve raziskovalnega potenciala ter mednarodne mobilnosti raziskovalcev in raziskovalnih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organizacij ter spodbujanje 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mednarodne vpetosti slovenskih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prijaviteljev v povezavi z MSCA Obzorjem Evrope (88 projektov mobilnosti in reintegracije SI raziskovalcev in raziskovalk)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sl-SI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sl-SI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FF0000"/>
                </a:solidFill>
              </a:rPr>
              <a:t>Sredstva za reforme in naložbe: 47,5 mio EUR brez DDV </a:t>
            </a:r>
            <a:endParaRPr lang="sl-SI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sl-SI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sz="2000" b="1" dirty="0">
                <a:solidFill>
                  <a:srgbClr val="FF0000"/>
                </a:solidFill>
              </a:rPr>
              <a:t>Cilje na področju RRI bomo dosegli s kombinacijo različnih virov in ne le z ukrepi v Načrtu za okrevanje in odpornost.</a:t>
            </a:r>
          </a:p>
        </p:txBody>
      </p:sp>
    </p:spTree>
    <p:extLst>
      <p:ext uri="{BB962C8B-B14F-4D97-AF65-F5344CB8AC3E}">
        <p14:creationId xmlns:p14="http://schemas.microsoft.com/office/powerpoint/2010/main" val="1889650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</TotalTime>
  <Words>1126</Words>
  <Application>Microsoft Office PowerPoint</Application>
  <PresentationFormat>Širokozaslonsko</PresentationFormat>
  <Paragraphs>210</Paragraphs>
  <Slides>11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Times New Roman</vt:lpstr>
      <vt:lpstr>Wingdings</vt:lpstr>
      <vt:lpstr>Wingdings 3</vt:lpstr>
      <vt:lpstr>Officeova tema</vt:lpstr>
      <vt:lpstr>Ukrepi na področju znanosti in raziskav v okviru Načrta za okrevanje in odpornost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</dc:creator>
  <cp:lastModifiedBy>Tanja Vertelj</cp:lastModifiedBy>
  <cp:revision>220</cp:revision>
  <dcterms:created xsi:type="dcterms:W3CDTF">2021-09-19T16:13:28Z</dcterms:created>
  <dcterms:modified xsi:type="dcterms:W3CDTF">2022-07-04T06:01:09Z</dcterms:modified>
</cp:coreProperties>
</file>