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4.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60" r:id="rId5"/>
    <p:sldId id="259" r:id="rId6"/>
    <p:sldId id="261" r:id="rId7"/>
    <p:sldId id="266" r:id="rId8"/>
    <p:sldId id="271" r:id="rId9"/>
    <p:sldId id="262" r:id="rId10"/>
    <p:sldId id="263" r:id="rId11"/>
    <p:sldId id="269" r:id="rId12"/>
    <p:sldId id="264" r:id="rId13"/>
    <p:sldId id="265" r:id="rId14"/>
    <p:sldId id="270" r:id="rId15"/>
    <p:sldId id="268" r:id="rId16"/>
  </p:sldIdLst>
  <p:sldSz cx="12192000" cy="6858000"/>
  <p:notesSz cx="6858000"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36" autoAdjust="0"/>
    <p:restoredTop sz="51243" autoAdjust="0"/>
  </p:normalViewPr>
  <p:slideViewPr>
    <p:cSldViewPr snapToGrid="0">
      <p:cViewPr varScale="1">
        <p:scale>
          <a:sx n="57" d="100"/>
          <a:sy n="57" d="100"/>
        </p:scale>
        <p:origin x="2538"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srv-fsk38\Users\DMarjetic\NOV\Informacijski%20sistem%20eV&#352;\Poizvedbe\2020\Diplomanti\20210701_diplomanti_2011-202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MO_Za%20NPV&#352;.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srv-fsk38\Users\DMarjetic\NOV\Informacijski%20sistem%20eV&#352;\Poizvedbe\2020\&#352;tudenti\2021-05-10_Results%20for%20MIZKS_ST_STUDENTOV_4_DRZ_2010_2020_v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05C4003S_20210816-112339_19%20letniki.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srv-fsk38\users\DMarjetic\NOV\Razpisi%20za%20vpis\Analize\&#352;teviloprijav_razpisnih%20mes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srv-fsk38\Users\DMarjetic\NOV\Informacijski%20sistem%20eV&#352;\Poizvedbe\2020\&#352;tudenti\2021-05-10_Results%20for%20MIZKS_ST_STUDENTOV_4_DRZ_2010_2020_v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20210816_Results%20for%20MED_IZMENJAVA_SLO_2.sql"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20210815_pregled%20V&#352;Z%20in%20&#352;P.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VS%20Ucitelji_starost_L.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srv-fsk38\users\DMarjetic\NOV\Zakonodaja\NPV&#352;\Statistika\POdatki\MO_BDP%20trend.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776509583612723E-2"/>
          <c:y val="3.5828029969911974E-2"/>
          <c:w val="0.9266350183476576"/>
          <c:h val="0.86367820147427177"/>
        </c:manualLayout>
      </c:layout>
      <c:barChart>
        <c:barDir val="col"/>
        <c:grouping val="stacked"/>
        <c:varyColors val="0"/>
        <c:ser>
          <c:idx val="0"/>
          <c:order val="0"/>
          <c:tx>
            <c:strRef>
              <c:f>'stopnja - SOK'!$A$2</c:f>
              <c:strCache>
                <c:ptCount val="1"/>
                <c:pt idx="0">
                  <c:v>SOK 7</c:v>
                </c:pt>
              </c:strCache>
            </c:strRef>
          </c:tx>
          <c:spPr>
            <a:solidFill>
              <a:schemeClr val="accent1"/>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SOK'!$B$2:$K$2</c:f>
              <c:numCache>
                <c:formatCode>General</c:formatCode>
                <c:ptCount val="10"/>
                <c:pt idx="0">
                  <c:v>4237</c:v>
                </c:pt>
                <c:pt idx="1">
                  <c:v>7352</c:v>
                </c:pt>
                <c:pt idx="2">
                  <c:v>8457.5</c:v>
                </c:pt>
                <c:pt idx="3">
                  <c:v>8918</c:v>
                </c:pt>
                <c:pt idx="4">
                  <c:v>9542.5</c:v>
                </c:pt>
                <c:pt idx="5">
                  <c:v>9031.5</c:v>
                </c:pt>
                <c:pt idx="6">
                  <c:v>8956.5</c:v>
                </c:pt>
                <c:pt idx="7">
                  <c:v>8803</c:v>
                </c:pt>
                <c:pt idx="8">
                  <c:v>8541.5</c:v>
                </c:pt>
                <c:pt idx="9">
                  <c:v>8464</c:v>
                </c:pt>
              </c:numCache>
            </c:numRef>
          </c:val>
          <c:extLst xmlns:c16r2="http://schemas.microsoft.com/office/drawing/2015/06/chart">
            <c:ext xmlns:c16="http://schemas.microsoft.com/office/drawing/2014/chart" uri="{C3380CC4-5D6E-409C-BE32-E72D297353CC}">
              <c16:uniqueId val="{00000000-275B-4D65-ADA7-928E786EF1BE}"/>
            </c:ext>
          </c:extLst>
        </c:ser>
        <c:ser>
          <c:idx val="1"/>
          <c:order val="1"/>
          <c:tx>
            <c:strRef>
              <c:f>'stopnja - SOK'!$A$3</c:f>
              <c:strCache>
                <c:ptCount val="1"/>
                <c:pt idx="0">
                  <c:v>SOK 7 - prejšnji</c:v>
                </c:pt>
              </c:strCache>
            </c:strRef>
          </c:tx>
          <c:spPr>
            <a:solidFill>
              <a:schemeClr val="accent2"/>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SOK'!$B$3:$K$3</c:f>
              <c:numCache>
                <c:formatCode>General</c:formatCode>
                <c:ptCount val="10"/>
                <c:pt idx="0">
                  <c:v>2947</c:v>
                </c:pt>
                <c:pt idx="1">
                  <c:v>2482</c:v>
                </c:pt>
                <c:pt idx="2">
                  <c:v>1388</c:v>
                </c:pt>
                <c:pt idx="3">
                  <c:v>953</c:v>
                </c:pt>
                <c:pt idx="4">
                  <c:v>676</c:v>
                </c:pt>
                <c:pt idx="5">
                  <c:v>4466</c:v>
                </c:pt>
              </c:numCache>
            </c:numRef>
          </c:val>
          <c:extLst xmlns:c16r2="http://schemas.microsoft.com/office/drawing/2015/06/chart">
            <c:ext xmlns:c16="http://schemas.microsoft.com/office/drawing/2014/chart" uri="{C3380CC4-5D6E-409C-BE32-E72D297353CC}">
              <c16:uniqueId val="{00000001-275B-4D65-ADA7-928E786EF1BE}"/>
            </c:ext>
          </c:extLst>
        </c:ser>
        <c:ser>
          <c:idx val="2"/>
          <c:order val="2"/>
          <c:tx>
            <c:strRef>
              <c:f>'stopnja - SOK'!$A$4</c:f>
              <c:strCache>
                <c:ptCount val="1"/>
                <c:pt idx="0">
                  <c:v>SOK 8</c:v>
                </c:pt>
              </c:strCache>
            </c:strRef>
          </c:tx>
          <c:spPr>
            <a:solidFill>
              <a:schemeClr val="accent3"/>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SOK'!$B$4:$K$4</c:f>
              <c:numCache>
                <c:formatCode>General</c:formatCode>
                <c:ptCount val="10"/>
                <c:pt idx="0">
                  <c:v>756</c:v>
                </c:pt>
                <c:pt idx="1">
                  <c:v>1450</c:v>
                </c:pt>
                <c:pt idx="2">
                  <c:v>1852.5</c:v>
                </c:pt>
                <c:pt idx="3">
                  <c:v>2707</c:v>
                </c:pt>
                <c:pt idx="4">
                  <c:v>3760.5</c:v>
                </c:pt>
                <c:pt idx="5">
                  <c:v>4644</c:v>
                </c:pt>
                <c:pt idx="6">
                  <c:v>5177.5</c:v>
                </c:pt>
                <c:pt idx="7">
                  <c:v>5474</c:v>
                </c:pt>
                <c:pt idx="8">
                  <c:v>5156</c:v>
                </c:pt>
                <c:pt idx="9">
                  <c:v>4726</c:v>
                </c:pt>
              </c:numCache>
            </c:numRef>
          </c:val>
          <c:extLst xmlns:c16r2="http://schemas.microsoft.com/office/drawing/2015/06/chart">
            <c:ext xmlns:c16="http://schemas.microsoft.com/office/drawing/2014/chart" uri="{C3380CC4-5D6E-409C-BE32-E72D297353CC}">
              <c16:uniqueId val="{00000002-275B-4D65-ADA7-928E786EF1BE}"/>
            </c:ext>
          </c:extLst>
        </c:ser>
        <c:ser>
          <c:idx val="3"/>
          <c:order val="3"/>
          <c:tx>
            <c:strRef>
              <c:f>'stopnja - SOK'!$A$5</c:f>
              <c:strCache>
                <c:ptCount val="1"/>
                <c:pt idx="0">
                  <c:v>SOK 8 - prejšnji</c:v>
                </c:pt>
              </c:strCache>
            </c:strRef>
          </c:tx>
          <c:spPr>
            <a:solidFill>
              <a:schemeClr val="accent4"/>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SOK'!$B$5:$K$5</c:f>
              <c:numCache>
                <c:formatCode>General</c:formatCode>
                <c:ptCount val="10"/>
                <c:pt idx="0">
                  <c:v>4931.5</c:v>
                </c:pt>
                <c:pt idx="1">
                  <c:v>4797</c:v>
                </c:pt>
                <c:pt idx="2">
                  <c:v>4026.5</c:v>
                </c:pt>
                <c:pt idx="3">
                  <c:v>2964</c:v>
                </c:pt>
                <c:pt idx="4">
                  <c:v>1928</c:v>
                </c:pt>
                <c:pt idx="5">
                  <c:v>6851</c:v>
                </c:pt>
              </c:numCache>
            </c:numRef>
          </c:val>
          <c:extLst xmlns:c16r2="http://schemas.microsoft.com/office/drawing/2015/06/chart">
            <c:ext xmlns:c16="http://schemas.microsoft.com/office/drawing/2014/chart" uri="{C3380CC4-5D6E-409C-BE32-E72D297353CC}">
              <c16:uniqueId val="{00000003-275B-4D65-ADA7-928E786EF1BE}"/>
            </c:ext>
          </c:extLst>
        </c:ser>
        <c:ser>
          <c:idx val="4"/>
          <c:order val="4"/>
          <c:tx>
            <c:strRef>
              <c:f>'stopnja - SOK'!$A$6</c:f>
              <c:strCache>
                <c:ptCount val="1"/>
                <c:pt idx="0">
                  <c:v>SOK 9 - prejšnji</c:v>
                </c:pt>
              </c:strCache>
            </c:strRef>
          </c:tx>
          <c:spPr>
            <a:solidFill>
              <a:schemeClr val="accent5"/>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SOK'!$B$6:$K$6</c:f>
              <c:numCache>
                <c:formatCode>General</c:formatCode>
                <c:ptCount val="10"/>
                <c:pt idx="0">
                  <c:v>665</c:v>
                </c:pt>
                <c:pt idx="1">
                  <c:v>716</c:v>
                </c:pt>
                <c:pt idx="2">
                  <c:v>481</c:v>
                </c:pt>
                <c:pt idx="3">
                  <c:v>352</c:v>
                </c:pt>
                <c:pt idx="4">
                  <c:v>291</c:v>
                </c:pt>
                <c:pt idx="5">
                  <c:v>3018</c:v>
                </c:pt>
              </c:numCache>
            </c:numRef>
          </c:val>
          <c:extLst xmlns:c16r2="http://schemas.microsoft.com/office/drawing/2015/06/chart">
            <c:ext xmlns:c16="http://schemas.microsoft.com/office/drawing/2014/chart" uri="{C3380CC4-5D6E-409C-BE32-E72D297353CC}">
              <c16:uniqueId val="{00000004-275B-4D65-ADA7-928E786EF1BE}"/>
            </c:ext>
          </c:extLst>
        </c:ser>
        <c:ser>
          <c:idx val="5"/>
          <c:order val="5"/>
          <c:tx>
            <c:strRef>
              <c:f>'stopnja - SOK'!$A$7</c:f>
              <c:strCache>
                <c:ptCount val="1"/>
                <c:pt idx="0">
                  <c:v>SOK 10</c:v>
                </c:pt>
              </c:strCache>
            </c:strRef>
          </c:tx>
          <c:spPr>
            <a:solidFill>
              <a:schemeClr val="accent6"/>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SOK'!$B$7:$K$7</c:f>
              <c:numCache>
                <c:formatCode>General</c:formatCode>
                <c:ptCount val="10"/>
                <c:pt idx="0">
                  <c:v>41</c:v>
                </c:pt>
                <c:pt idx="1">
                  <c:v>103</c:v>
                </c:pt>
                <c:pt idx="2">
                  <c:v>327</c:v>
                </c:pt>
                <c:pt idx="3">
                  <c:v>443</c:v>
                </c:pt>
                <c:pt idx="4">
                  <c:v>552</c:v>
                </c:pt>
                <c:pt idx="5">
                  <c:v>538</c:v>
                </c:pt>
                <c:pt idx="6">
                  <c:v>516</c:v>
                </c:pt>
                <c:pt idx="7">
                  <c:v>463</c:v>
                </c:pt>
                <c:pt idx="8">
                  <c:v>483</c:v>
                </c:pt>
                <c:pt idx="9">
                  <c:v>438</c:v>
                </c:pt>
              </c:numCache>
            </c:numRef>
          </c:val>
          <c:extLst xmlns:c16r2="http://schemas.microsoft.com/office/drawing/2015/06/chart">
            <c:ext xmlns:c16="http://schemas.microsoft.com/office/drawing/2014/chart" uri="{C3380CC4-5D6E-409C-BE32-E72D297353CC}">
              <c16:uniqueId val="{00000005-275B-4D65-ADA7-928E786EF1BE}"/>
            </c:ext>
          </c:extLst>
        </c:ser>
        <c:ser>
          <c:idx val="6"/>
          <c:order val="6"/>
          <c:tx>
            <c:strRef>
              <c:f>'stopnja - SOK'!$A$8</c:f>
              <c:strCache>
                <c:ptCount val="1"/>
                <c:pt idx="0">
                  <c:v>SOK 10 - prejšnji</c:v>
                </c:pt>
              </c:strCache>
            </c:strRef>
          </c:tx>
          <c:spPr>
            <a:solidFill>
              <a:schemeClr val="accent1">
                <a:lumMod val="60000"/>
              </a:schemeClr>
            </a:solidFill>
            <a:ln>
              <a:noFill/>
            </a:ln>
            <a:effectLst/>
          </c:spPr>
          <c:invertIfNegative val="0"/>
          <c:cat>
            <c:numRef>
              <c:f>'stopnja - SOK'!$B$1:$K$1</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'stopnja - SOK'!$B$8:$K$8</c:f>
              <c:numCache>
                <c:formatCode>General</c:formatCode>
                <c:ptCount val="10"/>
                <c:pt idx="0">
                  <c:v>391</c:v>
                </c:pt>
                <c:pt idx="1">
                  <c:v>484</c:v>
                </c:pt>
                <c:pt idx="2">
                  <c:v>445</c:v>
                </c:pt>
                <c:pt idx="3">
                  <c:v>276</c:v>
                </c:pt>
                <c:pt idx="4">
                  <c:v>200</c:v>
                </c:pt>
                <c:pt idx="5">
                  <c:v>394</c:v>
                </c:pt>
              </c:numCache>
            </c:numRef>
          </c:val>
          <c:extLst xmlns:c16r2="http://schemas.microsoft.com/office/drawing/2015/06/chart">
            <c:ext xmlns:c16="http://schemas.microsoft.com/office/drawing/2014/chart" uri="{C3380CC4-5D6E-409C-BE32-E72D297353CC}">
              <c16:uniqueId val="{00000006-275B-4D65-ADA7-928E786EF1BE}"/>
            </c:ext>
          </c:extLst>
        </c:ser>
        <c:dLbls>
          <c:showLegendKey val="0"/>
          <c:showVal val="0"/>
          <c:showCatName val="0"/>
          <c:showSerName val="0"/>
          <c:showPercent val="0"/>
          <c:showBubbleSize val="0"/>
        </c:dLbls>
        <c:gapWidth val="150"/>
        <c:overlap val="100"/>
        <c:axId val="-275690560"/>
        <c:axId val="-275692736"/>
      </c:barChart>
      <c:catAx>
        <c:axId val="-275690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92736"/>
        <c:crosses val="autoZero"/>
        <c:auto val="1"/>
        <c:lblAlgn val="ctr"/>
        <c:lblOffset val="100"/>
        <c:noMultiLvlLbl val="0"/>
      </c:catAx>
      <c:valAx>
        <c:axId val="-275692736"/>
        <c:scaling>
          <c:orientation val="minMax"/>
          <c:max val="3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90560"/>
        <c:crosses val="autoZero"/>
        <c:crossBetween val="between"/>
        <c:majorUnit val="250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študijska!$C$42</c:f>
              <c:strCache>
                <c:ptCount val="1"/>
                <c:pt idx="0">
                  <c:v>Sredstva za študijsko dejavnost v mio EUR</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sl-SI"/>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študijska!$D$41:$M$41</c:f>
              <c:numCache>
                <c:formatCode>General</c:formatCode>
                <c:ptCount val="10"/>
                <c:pt idx="0">
                  <c:v>2012</c:v>
                </c:pt>
                <c:pt idx="1">
                  <c:v>2013</c:v>
                </c:pt>
                <c:pt idx="2">
                  <c:v>2014</c:v>
                </c:pt>
                <c:pt idx="3">
                  <c:v>2015</c:v>
                </c:pt>
                <c:pt idx="4">
                  <c:v>2016</c:v>
                </c:pt>
                <c:pt idx="5">
                  <c:v>2017</c:v>
                </c:pt>
                <c:pt idx="6">
                  <c:v>2018</c:v>
                </c:pt>
                <c:pt idx="7">
                  <c:v>2019</c:v>
                </c:pt>
                <c:pt idx="8">
                  <c:v>2020</c:v>
                </c:pt>
                <c:pt idx="9">
                  <c:v>2021</c:v>
                </c:pt>
              </c:numCache>
            </c:numRef>
          </c:cat>
          <c:val>
            <c:numRef>
              <c:f>študijska!$D$42:$M$42</c:f>
              <c:numCache>
                <c:formatCode>[$-10424]#,##0.0;\-#,##0.0</c:formatCode>
                <c:ptCount val="10"/>
                <c:pt idx="0">
                  <c:v>239.89263900999998</c:v>
                </c:pt>
                <c:pt idx="1">
                  <c:v>237.70304552000002</c:v>
                </c:pt>
                <c:pt idx="2">
                  <c:v>235.82490027</c:v>
                </c:pt>
                <c:pt idx="3">
                  <c:v>236.83164700999998</c:v>
                </c:pt>
                <c:pt idx="4">
                  <c:v>244.38457199999999</c:v>
                </c:pt>
                <c:pt idx="5">
                  <c:v>250.49418598</c:v>
                </c:pt>
                <c:pt idx="6">
                  <c:v>263.01889499000004</c:v>
                </c:pt>
                <c:pt idx="7">
                  <c:v>282.76289431999999</c:v>
                </c:pt>
                <c:pt idx="8">
                  <c:v>301.76289400000002</c:v>
                </c:pt>
                <c:pt idx="9">
                  <c:v>320.76952299999999</c:v>
                </c:pt>
              </c:numCache>
            </c:numRef>
          </c:val>
          <c:smooth val="0"/>
          <c:extLst xmlns:c16r2="http://schemas.microsoft.com/office/drawing/2015/06/chart">
            <c:ext xmlns:c16="http://schemas.microsoft.com/office/drawing/2014/chart" uri="{C3380CC4-5D6E-409C-BE32-E72D297353CC}">
              <c16:uniqueId val="{00000000-740A-4DE9-8ECE-AEEF5EADA010}"/>
            </c:ext>
          </c:extLst>
        </c:ser>
        <c:dLbls>
          <c:showLegendKey val="0"/>
          <c:showVal val="0"/>
          <c:showCatName val="0"/>
          <c:showSerName val="0"/>
          <c:showPercent val="0"/>
          <c:showBubbleSize val="0"/>
        </c:dLbls>
        <c:marker val="1"/>
        <c:smooth val="0"/>
        <c:axId val="-198577408"/>
        <c:axId val="-198573600"/>
      </c:lineChart>
      <c:catAx>
        <c:axId val="-198577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198573600"/>
        <c:crosses val="autoZero"/>
        <c:auto val="1"/>
        <c:lblAlgn val="ctr"/>
        <c:lblOffset val="100"/>
        <c:noMultiLvlLbl val="0"/>
      </c:catAx>
      <c:valAx>
        <c:axId val="-198573600"/>
        <c:scaling>
          <c:orientation val="minMax"/>
          <c:min val="100"/>
        </c:scaling>
        <c:delete val="0"/>
        <c:axPos val="l"/>
        <c:majorGridlines>
          <c:spPr>
            <a:ln w="9525" cap="flat" cmpd="sng" algn="ctr">
              <a:solidFill>
                <a:schemeClr val="tx1">
                  <a:lumMod val="15000"/>
                  <a:lumOff val="85000"/>
                </a:schemeClr>
              </a:solidFill>
              <a:round/>
            </a:ln>
            <a:effectLst/>
          </c:spPr>
        </c:majorGridlines>
        <c:numFmt formatCode="[$-10424]#,##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198577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4"/>
          <c:order val="0"/>
          <c:tx>
            <c:strRef>
              <c:f>'SOK ravni'!$A$4</c:f>
              <c:strCache>
                <c:ptCount val="1"/>
                <c:pt idx="0">
                  <c:v>SOK 7 (VS)</c:v>
                </c:pt>
              </c:strCache>
            </c:strRef>
          </c:tx>
          <c:spPr>
            <a:solidFill>
              <a:schemeClr val="accent5"/>
            </a:solidFill>
            <a:ln>
              <a:noFill/>
            </a:ln>
            <a:effectLst/>
          </c:spPr>
          <c:invertIfNegative val="0"/>
          <c:cat>
            <c:strRef>
              <c:f>'SOK ravni'!$B$2:$L$2</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'SOK ravni'!$B$4:$L$4</c:f>
              <c:numCache>
                <c:formatCode>#,##0</c:formatCode>
                <c:ptCount val="11"/>
                <c:pt idx="0">
                  <c:v>30817</c:v>
                </c:pt>
                <c:pt idx="1">
                  <c:v>28252</c:v>
                </c:pt>
                <c:pt idx="2">
                  <c:v>26568</c:v>
                </c:pt>
                <c:pt idx="3">
                  <c:v>23947</c:v>
                </c:pt>
                <c:pt idx="4">
                  <c:v>21754</c:v>
                </c:pt>
                <c:pt idx="5">
                  <c:v>20537</c:v>
                </c:pt>
                <c:pt idx="6">
                  <c:v>20152</c:v>
                </c:pt>
                <c:pt idx="7">
                  <c:v>19487</c:v>
                </c:pt>
                <c:pt idx="8">
                  <c:v>19277</c:v>
                </c:pt>
                <c:pt idx="9">
                  <c:v>19783</c:v>
                </c:pt>
                <c:pt idx="10">
                  <c:v>21794</c:v>
                </c:pt>
              </c:numCache>
            </c:numRef>
          </c:val>
          <c:extLst xmlns:c16r2="http://schemas.microsoft.com/office/drawing/2015/06/chart">
            <c:ext xmlns:c16="http://schemas.microsoft.com/office/drawing/2014/chart" uri="{C3380CC4-5D6E-409C-BE32-E72D297353CC}">
              <c16:uniqueId val="{00000000-D783-4A14-BCB1-1A2FB1885113}"/>
            </c:ext>
          </c:extLst>
        </c:ser>
        <c:ser>
          <c:idx val="3"/>
          <c:order val="1"/>
          <c:tx>
            <c:strRef>
              <c:f>'SOK ravni'!$A$3</c:f>
              <c:strCache>
                <c:ptCount val="1"/>
                <c:pt idx="0">
                  <c:v>SOK 7 (UN)</c:v>
                </c:pt>
              </c:strCache>
            </c:strRef>
          </c:tx>
          <c:spPr>
            <a:solidFill>
              <a:schemeClr val="accent4"/>
            </a:solidFill>
            <a:ln>
              <a:noFill/>
            </a:ln>
            <a:effectLst/>
          </c:spPr>
          <c:invertIfNegative val="0"/>
          <c:cat>
            <c:strRef>
              <c:f>'SOK ravni'!$B$2:$L$2</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'SOK ravni'!$B$3:$L$3</c:f>
              <c:numCache>
                <c:formatCode>#,##0</c:formatCode>
                <c:ptCount val="11"/>
                <c:pt idx="0">
                  <c:v>47202.5</c:v>
                </c:pt>
                <c:pt idx="1">
                  <c:v>46058</c:v>
                </c:pt>
                <c:pt idx="2">
                  <c:v>42125</c:v>
                </c:pt>
                <c:pt idx="3">
                  <c:v>36123.5</c:v>
                </c:pt>
                <c:pt idx="4">
                  <c:v>32350</c:v>
                </c:pt>
                <c:pt idx="5">
                  <c:v>29892</c:v>
                </c:pt>
                <c:pt idx="6">
                  <c:v>29015.5</c:v>
                </c:pt>
                <c:pt idx="7">
                  <c:v>27229</c:v>
                </c:pt>
                <c:pt idx="8">
                  <c:v>26791</c:v>
                </c:pt>
                <c:pt idx="9">
                  <c:v>26605</c:v>
                </c:pt>
                <c:pt idx="10">
                  <c:v>28581</c:v>
                </c:pt>
              </c:numCache>
            </c:numRef>
          </c:val>
          <c:extLst xmlns:c16r2="http://schemas.microsoft.com/office/drawing/2015/06/chart">
            <c:ext xmlns:c16="http://schemas.microsoft.com/office/drawing/2014/chart" uri="{C3380CC4-5D6E-409C-BE32-E72D297353CC}">
              <c16:uniqueId val="{00000001-D783-4A14-BCB1-1A2FB1885113}"/>
            </c:ext>
          </c:extLst>
        </c:ser>
        <c:ser>
          <c:idx val="2"/>
          <c:order val="2"/>
          <c:tx>
            <c:strRef>
              <c:f>'SOK ravni'!$A$5</c:f>
              <c:strCache>
                <c:ptCount val="1"/>
                <c:pt idx="0">
                  <c:v>SOK 8</c:v>
                </c:pt>
              </c:strCache>
            </c:strRef>
          </c:tx>
          <c:spPr>
            <a:solidFill>
              <a:schemeClr val="accent3"/>
            </a:solidFill>
            <a:ln>
              <a:noFill/>
            </a:ln>
            <a:effectLst/>
          </c:spPr>
          <c:invertIfNegative val="0"/>
          <c:cat>
            <c:strRef>
              <c:f>'SOK ravni'!$B$2:$L$2</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'SOK ravni'!$B$5:$L$5</c:f>
              <c:numCache>
                <c:formatCode>#,##0</c:formatCode>
                <c:ptCount val="11"/>
                <c:pt idx="0">
                  <c:v>9386</c:v>
                </c:pt>
                <c:pt idx="1">
                  <c:v>12103</c:v>
                </c:pt>
                <c:pt idx="2">
                  <c:v>14773</c:v>
                </c:pt>
                <c:pt idx="3">
                  <c:v>16696.5</c:v>
                </c:pt>
                <c:pt idx="4">
                  <c:v>17680</c:v>
                </c:pt>
                <c:pt idx="5">
                  <c:v>17398</c:v>
                </c:pt>
                <c:pt idx="6">
                  <c:v>17170</c:v>
                </c:pt>
                <c:pt idx="7">
                  <c:v>16833</c:v>
                </c:pt>
                <c:pt idx="8">
                  <c:v>16524</c:v>
                </c:pt>
                <c:pt idx="9">
                  <c:v>16530</c:v>
                </c:pt>
                <c:pt idx="10">
                  <c:v>18078</c:v>
                </c:pt>
              </c:numCache>
            </c:numRef>
          </c:val>
          <c:extLst xmlns:c16r2="http://schemas.microsoft.com/office/drawing/2015/06/chart">
            <c:ext xmlns:c16="http://schemas.microsoft.com/office/drawing/2014/chart" uri="{C3380CC4-5D6E-409C-BE32-E72D297353CC}">
              <c16:uniqueId val="{00000002-D783-4A14-BCB1-1A2FB1885113}"/>
            </c:ext>
          </c:extLst>
        </c:ser>
        <c:ser>
          <c:idx val="1"/>
          <c:order val="3"/>
          <c:tx>
            <c:strRef>
              <c:f>'SOK ravni'!$A$6</c:f>
              <c:strCache>
                <c:ptCount val="1"/>
                <c:pt idx="0">
                  <c:v>SOK 9</c:v>
                </c:pt>
              </c:strCache>
            </c:strRef>
          </c:tx>
          <c:spPr>
            <a:solidFill>
              <a:schemeClr val="accent2"/>
            </a:solidFill>
            <a:ln>
              <a:noFill/>
            </a:ln>
            <a:effectLst/>
          </c:spPr>
          <c:invertIfNegative val="0"/>
          <c:cat>
            <c:strRef>
              <c:f>'SOK ravni'!$B$2:$L$2</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'SOK ravni'!$B$6:$L$6</c:f>
              <c:numCache>
                <c:formatCode>#,##0</c:formatCode>
                <c:ptCount val="11"/>
                <c:pt idx="0">
                  <c:v>551</c:v>
                </c:pt>
                <c:pt idx="1">
                  <c:v>109</c:v>
                </c:pt>
              </c:numCache>
            </c:numRef>
          </c:val>
          <c:extLst xmlns:c16r2="http://schemas.microsoft.com/office/drawing/2015/06/chart">
            <c:ext xmlns:c16="http://schemas.microsoft.com/office/drawing/2014/chart" uri="{C3380CC4-5D6E-409C-BE32-E72D297353CC}">
              <c16:uniqueId val="{00000003-D783-4A14-BCB1-1A2FB1885113}"/>
            </c:ext>
          </c:extLst>
        </c:ser>
        <c:ser>
          <c:idx val="0"/>
          <c:order val="4"/>
          <c:tx>
            <c:strRef>
              <c:f>'SOK ravni'!$A$7</c:f>
              <c:strCache>
                <c:ptCount val="1"/>
                <c:pt idx="0">
                  <c:v>SOK 10</c:v>
                </c:pt>
              </c:strCache>
            </c:strRef>
          </c:tx>
          <c:spPr>
            <a:solidFill>
              <a:schemeClr val="accent1"/>
            </a:solidFill>
            <a:ln>
              <a:noFill/>
            </a:ln>
            <a:effectLst/>
          </c:spPr>
          <c:invertIfNegative val="0"/>
          <c:cat>
            <c:strRef>
              <c:f>'SOK ravni'!$B$2:$L$2</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'SOK ravni'!$B$7:$L$7</c:f>
              <c:numCache>
                <c:formatCode>#,##0</c:formatCode>
                <c:ptCount val="11"/>
                <c:pt idx="0">
                  <c:v>4606</c:v>
                </c:pt>
                <c:pt idx="1">
                  <c:v>4218</c:v>
                </c:pt>
                <c:pt idx="2">
                  <c:v>3688</c:v>
                </c:pt>
                <c:pt idx="3">
                  <c:v>3035</c:v>
                </c:pt>
                <c:pt idx="4">
                  <c:v>2675</c:v>
                </c:pt>
                <c:pt idx="5">
                  <c:v>2343</c:v>
                </c:pt>
                <c:pt idx="6">
                  <c:v>2573</c:v>
                </c:pt>
                <c:pt idx="7">
                  <c:v>2836</c:v>
                </c:pt>
                <c:pt idx="8">
                  <c:v>3086</c:v>
                </c:pt>
                <c:pt idx="9">
                  <c:v>3309</c:v>
                </c:pt>
                <c:pt idx="10">
                  <c:v>3504</c:v>
                </c:pt>
              </c:numCache>
            </c:numRef>
          </c:val>
          <c:extLst xmlns:c16r2="http://schemas.microsoft.com/office/drawing/2015/06/chart">
            <c:ext xmlns:c16="http://schemas.microsoft.com/office/drawing/2014/chart" uri="{C3380CC4-5D6E-409C-BE32-E72D297353CC}">
              <c16:uniqueId val="{00000004-D783-4A14-BCB1-1A2FB1885113}"/>
            </c:ext>
          </c:extLst>
        </c:ser>
        <c:dLbls>
          <c:showLegendKey val="0"/>
          <c:showVal val="0"/>
          <c:showCatName val="0"/>
          <c:showSerName val="0"/>
          <c:showPercent val="0"/>
          <c:showBubbleSize val="0"/>
        </c:dLbls>
        <c:gapWidth val="150"/>
        <c:overlap val="100"/>
        <c:axId val="-275688384"/>
        <c:axId val="-275687840"/>
      </c:barChart>
      <c:catAx>
        <c:axId val="-275688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87840"/>
        <c:crosses val="autoZero"/>
        <c:auto val="1"/>
        <c:lblAlgn val="ctr"/>
        <c:lblOffset val="100"/>
        <c:noMultiLvlLbl val="0"/>
      </c:catAx>
      <c:valAx>
        <c:axId val="-275687840"/>
        <c:scaling>
          <c:orientation val="minMax"/>
          <c:max val="950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88384"/>
        <c:crosses val="autoZero"/>
        <c:crossBetween val="between"/>
        <c:majorUnit val="1000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List1!$A$2</c:f>
              <c:strCache>
                <c:ptCount val="1"/>
                <c:pt idx="0">
                  <c:v>Število 19 letnikov v Sloveniji</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sl-SI"/>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List1!$B$1:$M$1</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List1!$B$2:$M$2</c:f>
              <c:numCache>
                <c:formatCode>#,##0</c:formatCode>
                <c:ptCount val="12"/>
                <c:pt idx="0">
                  <c:v>22855</c:v>
                </c:pt>
                <c:pt idx="1">
                  <c:v>22141</c:v>
                </c:pt>
                <c:pt idx="2">
                  <c:v>20634</c:v>
                </c:pt>
                <c:pt idx="3">
                  <c:v>20430</c:v>
                </c:pt>
                <c:pt idx="4">
                  <c:v>20231</c:v>
                </c:pt>
                <c:pt idx="5">
                  <c:v>19719</c:v>
                </c:pt>
                <c:pt idx="6">
                  <c:v>19752</c:v>
                </c:pt>
                <c:pt idx="7">
                  <c:v>19192</c:v>
                </c:pt>
                <c:pt idx="8">
                  <c:v>18861</c:v>
                </c:pt>
                <c:pt idx="9">
                  <c:v>18579</c:v>
                </c:pt>
                <c:pt idx="10">
                  <c:v>19538</c:v>
                </c:pt>
                <c:pt idx="11">
                  <c:v>18815</c:v>
                </c:pt>
              </c:numCache>
            </c:numRef>
          </c:val>
          <c:smooth val="0"/>
          <c:extLst xmlns:c16r2="http://schemas.microsoft.com/office/drawing/2015/06/chart">
            <c:ext xmlns:c16="http://schemas.microsoft.com/office/drawing/2014/chart" uri="{C3380CC4-5D6E-409C-BE32-E72D297353CC}">
              <c16:uniqueId val="{00000000-9CBA-4EF9-97ED-B6A288771F12}"/>
            </c:ext>
          </c:extLst>
        </c:ser>
        <c:dLbls>
          <c:showLegendKey val="0"/>
          <c:showVal val="0"/>
          <c:showCatName val="0"/>
          <c:showSerName val="0"/>
          <c:showPercent val="0"/>
          <c:showBubbleSize val="0"/>
        </c:dLbls>
        <c:marker val="1"/>
        <c:smooth val="0"/>
        <c:axId val="-275687296"/>
        <c:axId val="-275686208"/>
      </c:lineChart>
      <c:catAx>
        <c:axId val="-27568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l-SI"/>
          </a:p>
        </c:txPr>
        <c:crossAx val="-275686208"/>
        <c:crosses val="autoZero"/>
        <c:auto val="1"/>
        <c:lblAlgn val="ctr"/>
        <c:lblOffset val="100"/>
        <c:noMultiLvlLbl val="0"/>
      </c:catAx>
      <c:valAx>
        <c:axId val="-275686208"/>
        <c:scaling>
          <c:orientation val="minMax"/>
          <c:min val="1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872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'primerjava dijaki razpis'!$B$1</c:f>
              <c:strCache>
                <c:ptCount val="1"/>
                <c:pt idx="0">
                  <c:v>Vpisna mesta</c:v>
                </c:pt>
              </c:strCache>
            </c:strRef>
          </c:tx>
          <c:spPr>
            <a:solidFill>
              <a:schemeClr val="accent1"/>
            </a:solidFill>
            <a:ln>
              <a:noFill/>
            </a:ln>
            <a:effectLst/>
          </c:spPr>
          <c:invertIfNegative val="0"/>
          <c:cat>
            <c:strRef>
              <c:f>'primerjava dijaki razpis'!$A$2:$A$26</c:f>
              <c:strCache>
                <c:ptCount val="24"/>
                <c:pt idx="0">
                  <c:v>1997/1998</c:v>
                </c:pt>
                <c:pt idx="1">
                  <c:v>1998/1999</c:v>
                </c:pt>
                <c:pt idx="2">
                  <c:v>1999/2000</c:v>
                </c:pt>
                <c:pt idx="3">
                  <c:v>2000/2001</c:v>
                </c:pt>
                <c:pt idx="4">
                  <c:v>2001/2002</c:v>
                </c:pt>
                <c:pt idx="5">
                  <c:v>2002/2003</c:v>
                </c:pt>
                <c:pt idx="6">
                  <c:v>2003/2004</c:v>
                </c:pt>
                <c:pt idx="7">
                  <c:v>2004/2005</c:v>
                </c:pt>
                <c:pt idx="8">
                  <c:v>2005/2006</c:v>
                </c:pt>
                <c:pt idx="9">
                  <c:v>2006/2007</c:v>
                </c:pt>
                <c:pt idx="10">
                  <c:v>2007/2008</c:v>
                </c:pt>
                <c:pt idx="11">
                  <c:v>2008/2009</c:v>
                </c:pt>
                <c:pt idx="12">
                  <c:v>2009/2010</c:v>
                </c:pt>
                <c:pt idx="13">
                  <c:v>2010/2011</c:v>
                </c:pt>
                <c:pt idx="14">
                  <c:v>2011/2012</c:v>
                </c:pt>
                <c:pt idx="15">
                  <c:v>2012/2013</c:v>
                </c:pt>
                <c:pt idx="16">
                  <c:v>2013/2014</c:v>
                </c:pt>
                <c:pt idx="17">
                  <c:v>2014/2015</c:v>
                </c:pt>
                <c:pt idx="18">
                  <c:v>2015/2016</c:v>
                </c:pt>
                <c:pt idx="19">
                  <c:v>2016/2017</c:v>
                </c:pt>
                <c:pt idx="20">
                  <c:v>2017/2018</c:v>
                </c:pt>
                <c:pt idx="21">
                  <c:v>2018/2019</c:v>
                </c:pt>
                <c:pt idx="22">
                  <c:v>2019/2020</c:v>
                </c:pt>
                <c:pt idx="23">
                  <c:v>2020/2021</c:v>
                </c:pt>
              </c:strCache>
            </c:strRef>
          </c:cat>
          <c:val>
            <c:numRef>
              <c:f>'primerjava dijaki razpis'!$B$2:$B$26</c:f>
              <c:numCache>
                <c:formatCode>General</c:formatCode>
                <c:ptCount val="25"/>
                <c:pt idx="0">
                  <c:v>20064</c:v>
                </c:pt>
                <c:pt idx="1">
                  <c:v>20674</c:v>
                </c:pt>
                <c:pt idx="2">
                  <c:v>21448</c:v>
                </c:pt>
                <c:pt idx="3">
                  <c:v>22013</c:v>
                </c:pt>
                <c:pt idx="4">
                  <c:v>22132</c:v>
                </c:pt>
                <c:pt idx="5">
                  <c:v>22789</c:v>
                </c:pt>
                <c:pt idx="6">
                  <c:v>22857</c:v>
                </c:pt>
                <c:pt idx="7">
                  <c:v>23604</c:v>
                </c:pt>
                <c:pt idx="8">
                  <c:v>24794</c:v>
                </c:pt>
                <c:pt idx="9">
                  <c:v>25016</c:v>
                </c:pt>
                <c:pt idx="10">
                  <c:v>24929</c:v>
                </c:pt>
                <c:pt idx="11">
                  <c:v>25647</c:v>
                </c:pt>
                <c:pt idx="12">
                  <c:v>27253</c:v>
                </c:pt>
                <c:pt idx="13">
                  <c:v>26682</c:v>
                </c:pt>
                <c:pt idx="14">
                  <c:v>25499</c:v>
                </c:pt>
                <c:pt idx="15">
                  <c:v>23403</c:v>
                </c:pt>
                <c:pt idx="16">
                  <c:v>21071</c:v>
                </c:pt>
                <c:pt idx="17">
                  <c:v>19982</c:v>
                </c:pt>
                <c:pt idx="18">
                  <c:v>19013</c:v>
                </c:pt>
                <c:pt idx="19">
                  <c:v>18555</c:v>
                </c:pt>
                <c:pt idx="20">
                  <c:v>18167</c:v>
                </c:pt>
                <c:pt idx="21">
                  <c:v>17399</c:v>
                </c:pt>
                <c:pt idx="22">
                  <c:v>17408</c:v>
                </c:pt>
                <c:pt idx="23">
                  <c:v>16950</c:v>
                </c:pt>
              </c:numCache>
            </c:numRef>
          </c:val>
          <c:extLst xmlns:c16r2="http://schemas.microsoft.com/office/drawing/2015/06/chart">
            <c:ext xmlns:c16="http://schemas.microsoft.com/office/drawing/2014/chart" uri="{C3380CC4-5D6E-409C-BE32-E72D297353CC}">
              <c16:uniqueId val="{00000000-B9D9-4535-A89E-D67FDCE9F1E6}"/>
            </c:ext>
          </c:extLst>
        </c:ser>
        <c:ser>
          <c:idx val="1"/>
          <c:order val="1"/>
          <c:tx>
            <c:strRef>
              <c:f>'primerjava dijaki razpis'!$C$1</c:f>
              <c:strCache>
                <c:ptCount val="1"/>
                <c:pt idx="0">
                  <c:v>Prijave</c:v>
                </c:pt>
              </c:strCache>
            </c:strRef>
          </c:tx>
          <c:spPr>
            <a:solidFill>
              <a:schemeClr val="accent2"/>
            </a:solidFill>
            <a:ln>
              <a:noFill/>
            </a:ln>
            <a:effectLst/>
          </c:spPr>
          <c:invertIfNegative val="0"/>
          <c:cat>
            <c:strRef>
              <c:f>'primerjava dijaki razpis'!$A$2:$A$26</c:f>
              <c:strCache>
                <c:ptCount val="24"/>
                <c:pt idx="0">
                  <c:v>1997/1998</c:v>
                </c:pt>
                <c:pt idx="1">
                  <c:v>1998/1999</c:v>
                </c:pt>
                <c:pt idx="2">
                  <c:v>1999/2000</c:v>
                </c:pt>
                <c:pt idx="3">
                  <c:v>2000/2001</c:v>
                </c:pt>
                <c:pt idx="4">
                  <c:v>2001/2002</c:v>
                </c:pt>
                <c:pt idx="5">
                  <c:v>2002/2003</c:v>
                </c:pt>
                <c:pt idx="6">
                  <c:v>2003/2004</c:v>
                </c:pt>
                <c:pt idx="7">
                  <c:v>2004/2005</c:v>
                </c:pt>
                <c:pt idx="8">
                  <c:v>2005/2006</c:v>
                </c:pt>
                <c:pt idx="9">
                  <c:v>2006/2007</c:v>
                </c:pt>
                <c:pt idx="10">
                  <c:v>2007/2008</c:v>
                </c:pt>
                <c:pt idx="11">
                  <c:v>2008/2009</c:v>
                </c:pt>
                <c:pt idx="12">
                  <c:v>2009/2010</c:v>
                </c:pt>
                <c:pt idx="13">
                  <c:v>2010/2011</c:v>
                </c:pt>
                <c:pt idx="14">
                  <c:v>2011/2012</c:v>
                </c:pt>
                <c:pt idx="15">
                  <c:v>2012/2013</c:v>
                </c:pt>
                <c:pt idx="16">
                  <c:v>2013/2014</c:v>
                </c:pt>
                <c:pt idx="17">
                  <c:v>2014/2015</c:v>
                </c:pt>
                <c:pt idx="18">
                  <c:v>2015/2016</c:v>
                </c:pt>
                <c:pt idx="19">
                  <c:v>2016/2017</c:v>
                </c:pt>
                <c:pt idx="20">
                  <c:v>2017/2018</c:v>
                </c:pt>
                <c:pt idx="21">
                  <c:v>2018/2019</c:v>
                </c:pt>
                <c:pt idx="22">
                  <c:v>2019/2020</c:v>
                </c:pt>
                <c:pt idx="23">
                  <c:v>2020/2021</c:v>
                </c:pt>
              </c:strCache>
            </c:strRef>
          </c:cat>
          <c:val>
            <c:numRef>
              <c:f>'primerjava dijaki razpis'!$C$2:$C$26</c:f>
              <c:numCache>
                <c:formatCode>General</c:formatCode>
                <c:ptCount val="25"/>
                <c:pt idx="0">
                  <c:v>21165</c:v>
                </c:pt>
                <c:pt idx="1">
                  <c:v>22212</c:v>
                </c:pt>
                <c:pt idx="2">
                  <c:v>23676</c:v>
                </c:pt>
                <c:pt idx="3">
                  <c:v>24882</c:v>
                </c:pt>
                <c:pt idx="4">
                  <c:v>26572</c:v>
                </c:pt>
                <c:pt idx="5">
                  <c:v>27029</c:v>
                </c:pt>
                <c:pt idx="6">
                  <c:v>28086</c:v>
                </c:pt>
                <c:pt idx="7">
                  <c:v>27476</c:v>
                </c:pt>
                <c:pt idx="8">
                  <c:v>26921</c:v>
                </c:pt>
                <c:pt idx="9">
                  <c:v>26007</c:v>
                </c:pt>
                <c:pt idx="10">
                  <c:v>25223</c:v>
                </c:pt>
                <c:pt idx="11">
                  <c:v>23702</c:v>
                </c:pt>
                <c:pt idx="12">
                  <c:v>23031</c:v>
                </c:pt>
                <c:pt idx="13">
                  <c:v>21885</c:v>
                </c:pt>
                <c:pt idx="14">
                  <c:v>20550</c:v>
                </c:pt>
                <c:pt idx="15">
                  <c:v>19131</c:v>
                </c:pt>
                <c:pt idx="16">
                  <c:v>18660</c:v>
                </c:pt>
                <c:pt idx="17">
                  <c:v>16398</c:v>
                </c:pt>
                <c:pt idx="18">
                  <c:v>16093</c:v>
                </c:pt>
                <c:pt idx="19">
                  <c:v>15155</c:v>
                </c:pt>
                <c:pt idx="20">
                  <c:v>14833</c:v>
                </c:pt>
                <c:pt idx="21">
                  <c:v>14704</c:v>
                </c:pt>
                <c:pt idx="22">
                  <c:v>14590</c:v>
                </c:pt>
                <c:pt idx="23">
                  <c:v>15099</c:v>
                </c:pt>
              </c:numCache>
            </c:numRef>
          </c:val>
          <c:extLst xmlns:c16r2="http://schemas.microsoft.com/office/drawing/2015/06/chart">
            <c:ext xmlns:c16="http://schemas.microsoft.com/office/drawing/2014/chart" uri="{C3380CC4-5D6E-409C-BE32-E72D297353CC}">
              <c16:uniqueId val="{00000001-B9D9-4535-A89E-D67FDCE9F1E6}"/>
            </c:ext>
          </c:extLst>
        </c:ser>
        <c:ser>
          <c:idx val="2"/>
          <c:order val="2"/>
          <c:tx>
            <c:strRef>
              <c:f>'primerjava dijaki razpis'!$D$1</c:f>
              <c:strCache>
                <c:ptCount val="1"/>
                <c:pt idx="0">
                  <c:v>Dijaki zadnjih letnikov srednje šole</c:v>
                </c:pt>
              </c:strCache>
            </c:strRef>
          </c:tx>
          <c:spPr>
            <a:solidFill>
              <a:schemeClr val="accent3"/>
            </a:solidFill>
            <a:ln>
              <a:noFill/>
            </a:ln>
            <a:effectLst/>
          </c:spPr>
          <c:invertIfNegative val="0"/>
          <c:cat>
            <c:strRef>
              <c:f>'primerjava dijaki razpis'!$A$2:$A$26</c:f>
              <c:strCache>
                <c:ptCount val="24"/>
                <c:pt idx="0">
                  <c:v>1997/1998</c:v>
                </c:pt>
                <c:pt idx="1">
                  <c:v>1998/1999</c:v>
                </c:pt>
                <c:pt idx="2">
                  <c:v>1999/2000</c:v>
                </c:pt>
                <c:pt idx="3">
                  <c:v>2000/2001</c:v>
                </c:pt>
                <c:pt idx="4">
                  <c:v>2001/2002</c:v>
                </c:pt>
                <c:pt idx="5">
                  <c:v>2002/2003</c:v>
                </c:pt>
                <c:pt idx="6">
                  <c:v>2003/2004</c:v>
                </c:pt>
                <c:pt idx="7">
                  <c:v>2004/2005</c:v>
                </c:pt>
                <c:pt idx="8">
                  <c:v>2005/2006</c:v>
                </c:pt>
                <c:pt idx="9">
                  <c:v>2006/2007</c:v>
                </c:pt>
                <c:pt idx="10">
                  <c:v>2007/2008</c:v>
                </c:pt>
                <c:pt idx="11">
                  <c:v>2008/2009</c:v>
                </c:pt>
                <c:pt idx="12">
                  <c:v>2009/2010</c:v>
                </c:pt>
                <c:pt idx="13">
                  <c:v>2010/2011</c:v>
                </c:pt>
                <c:pt idx="14">
                  <c:v>2011/2012</c:v>
                </c:pt>
                <c:pt idx="15">
                  <c:v>2012/2013</c:v>
                </c:pt>
                <c:pt idx="16">
                  <c:v>2013/2014</c:v>
                </c:pt>
                <c:pt idx="17">
                  <c:v>2014/2015</c:v>
                </c:pt>
                <c:pt idx="18">
                  <c:v>2015/2016</c:v>
                </c:pt>
                <c:pt idx="19">
                  <c:v>2016/2017</c:v>
                </c:pt>
                <c:pt idx="20">
                  <c:v>2017/2018</c:v>
                </c:pt>
                <c:pt idx="21">
                  <c:v>2018/2019</c:v>
                </c:pt>
                <c:pt idx="22">
                  <c:v>2019/2020</c:v>
                </c:pt>
                <c:pt idx="23">
                  <c:v>2020/2021</c:v>
                </c:pt>
              </c:strCache>
            </c:strRef>
          </c:cat>
          <c:val>
            <c:numRef>
              <c:f>'primerjava dijaki razpis'!$D$2:$D$26</c:f>
              <c:numCache>
                <c:formatCode>General</c:formatCode>
                <c:ptCount val="25"/>
                <c:pt idx="0">
                  <c:v>17419</c:v>
                </c:pt>
                <c:pt idx="1">
                  <c:v>18513</c:v>
                </c:pt>
                <c:pt idx="2">
                  <c:v>20416</c:v>
                </c:pt>
                <c:pt idx="3">
                  <c:v>18771</c:v>
                </c:pt>
                <c:pt idx="4">
                  <c:v>19193</c:v>
                </c:pt>
                <c:pt idx="5">
                  <c:v>20833</c:v>
                </c:pt>
                <c:pt idx="6">
                  <c:v>20423</c:v>
                </c:pt>
                <c:pt idx="7">
                  <c:v>20569</c:v>
                </c:pt>
                <c:pt idx="8">
                  <c:v>21179</c:v>
                </c:pt>
                <c:pt idx="9">
                  <c:v>22213</c:v>
                </c:pt>
                <c:pt idx="10">
                  <c:v>21917</c:v>
                </c:pt>
                <c:pt idx="11">
                  <c:v>20577</c:v>
                </c:pt>
                <c:pt idx="12">
                  <c:v>20466</c:v>
                </c:pt>
                <c:pt idx="13">
                  <c:v>19915</c:v>
                </c:pt>
                <c:pt idx="14">
                  <c:v>18502</c:v>
                </c:pt>
                <c:pt idx="15">
                  <c:v>17868</c:v>
                </c:pt>
                <c:pt idx="16">
                  <c:v>17626</c:v>
                </c:pt>
                <c:pt idx="17">
                  <c:v>16999</c:v>
                </c:pt>
                <c:pt idx="18">
                  <c:v>16592</c:v>
                </c:pt>
                <c:pt idx="19">
                  <c:v>16040</c:v>
                </c:pt>
                <c:pt idx="20">
                  <c:v>15640</c:v>
                </c:pt>
                <c:pt idx="21">
                  <c:v>15289</c:v>
                </c:pt>
                <c:pt idx="22">
                  <c:v>15597</c:v>
                </c:pt>
                <c:pt idx="23">
                  <c:v>14846</c:v>
                </c:pt>
              </c:numCache>
            </c:numRef>
          </c:val>
          <c:extLst xmlns:c16r2="http://schemas.microsoft.com/office/drawing/2015/06/chart">
            <c:ext xmlns:c16="http://schemas.microsoft.com/office/drawing/2014/chart" uri="{C3380CC4-5D6E-409C-BE32-E72D297353CC}">
              <c16:uniqueId val="{00000002-B9D9-4535-A89E-D67FDCE9F1E6}"/>
            </c:ext>
          </c:extLst>
        </c:ser>
        <c:dLbls>
          <c:showLegendKey val="0"/>
          <c:showVal val="0"/>
          <c:showCatName val="0"/>
          <c:showSerName val="0"/>
          <c:showPercent val="0"/>
          <c:showBubbleSize val="0"/>
        </c:dLbls>
        <c:gapWidth val="182"/>
        <c:axId val="-275686752"/>
        <c:axId val="-275692192"/>
      </c:barChart>
      <c:catAx>
        <c:axId val="-2756867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92192"/>
        <c:crosses val="autoZero"/>
        <c:auto val="1"/>
        <c:lblAlgn val="ctr"/>
        <c:lblOffset val="100"/>
        <c:tickLblSkip val="1"/>
        <c:noMultiLvlLbl val="0"/>
      </c:catAx>
      <c:valAx>
        <c:axId val="-275692192"/>
        <c:scaling>
          <c:orientation val="minMax"/>
          <c:min val="10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27568675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tujci!$A$2</c:f>
              <c:strCache>
                <c:ptCount val="1"/>
                <c:pt idx="0">
                  <c:v>SLOVENIJA</c:v>
                </c:pt>
              </c:strCache>
            </c:strRef>
          </c:tx>
          <c:spPr>
            <a:solidFill>
              <a:schemeClr val="accent1"/>
            </a:solidFill>
            <a:ln>
              <a:noFill/>
            </a:ln>
            <a:effectLst/>
          </c:spPr>
          <c:invertIfNegative val="0"/>
          <c:cat>
            <c:strRef>
              <c:f>tujci!$B$1:$L$1</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tujci!$B$2:$L$2</c:f>
              <c:numCache>
                <c:formatCode>#,##0</c:formatCode>
                <c:ptCount val="11"/>
                <c:pt idx="0">
                  <c:v>91626</c:v>
                </c:pt>
                <c:pt idx="1">
                  <c:v>87917</c:v>
                </c:pt>
                <c:pt idx="2">
                  <c:v>83956</c:v>
                </c:pt>
                <c:pt idx="3">
                  <c:v>76459</c:v>
                </c:pt>
                <c:pt idx="4">
                  <c:v>70905</c:v>
                </c:pt>
                <c:pt idx="5">
                  <c:v>66204</c:v>
                </c:pt>
                <c:pt idx="6">
                  <c:v>64288.5</c:v>
                </c:pt>
                <c:pt idx="7">
                  <c:v>61378</c:v>
                </c:pt>
                <c:pt idx="8">
                  <c:v>60144</c:v>
                </c:pt>
                <c:pt idx="9">
                  <c:v>59709</c:v>
                </c:pt>
                <c:pt idx="10">
                  <c:v>64276</c:v>
                </c:pt>
              </c:numCache>
            </c:numRef>
          </c:val>
          <c:extLst xmlns:c16r2="http://schemas.microsoft.com/office/drawing/2015/06/chart">
            <c:ext xmlns:c16="http://schemas.microsoft.com/office/drawing/2014/chart" uri="{C3380CC4-5D6E-409C-BE32-E72D297353CC}">
              <c16:uniqueId val="{00000000-F5B7-4F83-9817-6EFB01C589E4}"/>
            </c:ext>
          </c:extLst>
        </c:ser>
        <c:ser>
          <c:idx val="1"/>
          <c:order val="1"/>
          <c:tx>
            <c:strRef>
              <c:f>tujci!$A$3</c:f>
              <c:strCache>
                <c:ptCount val="1"/>
                <c:pt idx="0">
                  <c:v>EU</c:v>
                </c:pt>
              </c:strCache>
            </c:strRef>
          </c:tx>
          <c:spPr>
            <a:solidFill>
              <a:schemeClr val="accent2"/>
            </a:solidFill>
            <a:ln>
              <a:noFill/>
            </a:ln>
            <a:effectLst/>
          </c:spPr>
          <c:invertIfNegative val="0"/>
          <c:cat>
            <c:strRef>
              <c:f>tujci!$B$1:$L$1</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tujci!$B$3:$L$3</c:f>
              <c:numCache>
                <c:formatCode>#,##0</c:formatCode>
                <c:ptCount val="11"/>
                <c:pt idx="0">
                  <c:v>311.5</c:v>
                </c:pt>
                <c:pt idx="1">
                  <c:v>1088</c:v>
                </c:pt>
                <c:pt idx="2">
                  <c:v>1426</c:v>
                </c:pt>
                <c:pt idx="3">
                  <c:v>1444</c:v>
                </c:pt>
                <c:pt idx="4">
                  <c:v>1536</c:v>
                </c:pt>
                <c:pt idx="5">
                  <c:v>1708</c:v>
                </c:pt>
                <c:pt idx="6">
                  <c:v>1993</c:v>
                </c:pt>
                <c:pt idx="7">
                  <c:v>2015</c:v>
                </c:pt>
                <c:pt idx="8">
                  <c:v>2027</c:v>
                </c:pt>
                <c:pt idx="9">
                  <c:v>2073</c:v>
                </c:pt>
                <c:pt idx="10">
                  <c:v>2155</c:v>
                </c:pt>
              </c:numCache>
            </c:numRef>
          </c:val>
          <c:extLst xmlns:c16r2="http://schemas.microsoft.com/office/drawing/2015/06/chart">
            <c:ext xmlns:c16="http://schemas.microsoft.com/office/drawing/2014/chart" uri="{C3380CC4-5D6E-409C-BE32-E72D297353CC}">
              <c16:uniqueId val="{00000001-F5B7-4F83-9817-6EFB01C589E4}"/>
            </c:ext>
          </c:extLst>
        </c:ser>
        <c:ser>
          <c:idx val="2"/>
          <c:order val="2"/>
          <c:tx>
            <c:strRef>
              <c:f>tujci!$A$4</c:f>
              <c:strCache>
                <c:ptCount val="1"/>
                <c:pt idx="0">
                  <c:v>Druge države</c:v>
                </c:pt>
              </c:strCache>
            </c:strRef>
          </c:tx>
          <c:spPr>
            <a:solidFill>
              <a:schemeClr val="accent3"/>
            </a:solidFill>
            <a:ln>
              <a:noFill/>
            </a:ln>
            <a:effectLst/>
          </c:spPr>
          <c:invertIfNegative val="0"/>
          <c:cat>
            <c:strRef>
              <c:f>tujci!$B$1:$L$1</c:f>
              <c:strCache>
                <c:ptCount val="11"/>
                <c:pt idx="0">
                  <c:v>2010/2011</c:v>
                </c:pt>
                <c:pt idx="1">
                  <c:v>2011/2012</c:v>
                </c:pt>
                <c:pt idx="2">
                  <c:v>2012/2013</c:v>
                </c:pt>
                <c:pt idx="3">
                  <c:v>2013/2014</c:v>
                </c:pt>
                <c:pt idx="4">
                  <c:v>2014/2015</c:v>
                </c:pt>
                <c:pt idx="5">
                  <c:v>2015/2016</c:v>
                </c:pt>
                <c:pt idx="6">
                  <c:v>2016/2017</c:v>
                </c:pt>
                <c:pt idx="7">
                  <c:v>2017/2018</c:v>
                </c:pt>
                <c:pt idx="8">
                  <c:v>2018/2019</c:v>
                </c:pt>
                <c:pt idx="9">
                  <c:v>2019/2020</c:v>
                </c:pt>
                <c:pt idx="10">
                  <c:v>2020/2021</c:v>
                </c:pt>
              </c:strCache>
            </c:strRef>
          </c:cat>
          <c:val>
            <c:numRef>
              <c:f>tujci!$B$4:$L$4</c:f>
              <c:numCache>
                <c:formatCode>#,##0</c:formatCode>
                <c:ptCount val="11"/>
                <c:pt idx="0">
                  <c:v>625</c:v>
                </c:pt>
                <c:pt idx="1">
                  <c:v>1735</c:v>
                </c:pt>
                <c:pt idx="2">
                  <c:v>1772</c:v>
                </c:pt>
                <c:pt idx="3">
                  <c:v>1899</c:v>
                </c:pt>
                <c:pt idx="4">
                  <c:v>2018</c:v>
                </c:pt>
                <c:pt idx="5">
                  <c:v>2258</c:v>
                </c:pt>
                <c:pt idx="6">
                  <c:v>2629</c:v>
                </c:pt>
                <c:pt idx="7">
                  <c:v>2992</c:v>
                </c:pt>
                <c:pt idx="8">
                  <c:v>3507</c:v>
                </c:pt>
                <c:pt idx="9">
                  <c:v>4445</c:v>
                </c:pt>
                <c:pt idx="10">
                  <c:v>5526</c:v>
                </c:pt>
              </c:numCache>
            </c:numRef>
          </c:val>
          <c:extLst xmlns:c16r2="http://schemas.microsoft.com/office/drawing/2015/06/chart">
            <c:ext xmlns:c16="http://schemas.microsoft.com/office/drawing/2014/chart" uri="{C3380CC4-5D6E-409C-BE32-E72D297353CC}">
              <c16:uniqueId val="{00000002-F5B7-4F83-9817-6EFB01C589E4}"/>
            </c:ext>
          </c:extLst>
        </c:ser>
        <c:dLbls>
          <c:showLegendKey val="0"/>
          <c:showVal val="0"/>
          <c:showCatName val="0"/>
          <c:showSerName val="0"/>
          <c:showPercent val="0"/>
          <c:showBubbleSize val="0"/>
        </c:dLbls>
        <c:gapWidth val="150"/>
        <c:overlap val="100"/>
        <c:axId val="-275691104"/>
        <c:axId val="-198579040"/>
      </c:barChart>
      <c:catAx>
        <c:axId val="-275691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198579040"/>
        <c:crosses val="autoZero"/>
        <c:auto val="1"/>
        <c:lblAlgn val="ctr"/>
        <c:lblOffset val="100"/>
        <c:noMultiLvlLbl val="0"/>
      </c:catAx>
      <c:valAx>
        <c:axId val="-198579040"/>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275691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09504666036266E-2"/>
          <c:y val="3.0102205282818515E-2"/>
          <c:w val="0.93347516724413671"/>
          <c:h val="0.84381502033245592"/>
        </c:manualLayout>
      </c:layout>
      <c:lineChart>
        <c:grouping val="standard"/>
        <c:varyColors val="0"/>
        <c:ser>
          <c:idx val="0"/>
          <c:order val="0"/>
          <c:tx>
            <c:strRef>
              <c:f>'[20210816_Results for MED_IZMENJAVA_SLO_2.sql]List2'!$A$2</c:f>
              <c:strCache>
                <c:ptCount val="1"/>
                <c:pt idx="0">
                  <c:v>Izhodna mobilnost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'[20210816_Results for MED_IZMENJAVA_SLO_2.sql]List2'!$B$1:$J$1</c:f>
              <c:strCache>
                <c:ptCount val="9"/>
                <c:pt idx="0">
                  <c:v>2012/2013</c:v>
                </c:pt>
                <c:pt idx="1">
                  <c:v>2013/2014</c:v>
                </c:pt>
                <c:pt idx="2">
                  <c:v>2014/2015</c:v>
                </c:pt>
                <c:pt idx="3">
                  <c:v>2015/2016</c:v>
                </c:pt>
                <c:pt idx="4">
                  <c:v>2016/2017</c:v>
                </c:pt>
                <c:pt idx="5">
                  <c:v>2017/2018</c:v>
                </c:pt>
                <c:pt idx="6">
                  <c:v>2018/2019</c:v>
                </c:pt>
                <c:pt idx="7">
                  <c:v>2019/2020</c:v>
                </c:pt>
                <c:pt idx="8">
                  <c:v>2020/2021</c:v>
                </c:pt>
              </c:strCache>
            </c:strRef>
          </c:cat>
          <c:val>
            <c:numRef>
              <c:f>'[20210816_Results for MED_IZMENJAVA_SLO_2.sql]List2'!$B$2:$J$2</c:f>
              <c:numCache>
                <c:formatCode>General</c:formatCode>
                <c:ptCount val="9"/>
                <c:pt idx="0">
                  <c:v>1585</c:v>
                </c:pt>
                <c:pt idx="1">
                  <c:v>1620</c:v>
                </c:pt>
                <c:pt idx="2">
                  <c:v>1905</c:v>
                </c:pt>
                <c:pt idx="3">
                  <c:v>1966</c:v>
                </c:pt>
                <c:pt idx="4">
                  <c:v>1792</c:v>
                </c:pt>
                <c:pt idx="5">
                  <c:v>1999</c:v>
                </c:pt>
                <c:pt idx="6">
                  <c:v>2167</c:v>
                </c:pt>
                <c:pt idx="7">
                  <c:v>1666</c:v>
                </c:pt>
              </c:numCache>
            </c:numRef>
          </c:val>
          <c:smooth val="0"/>
          <c:extLst xmlns:c16r2="http://schemas.microsoft.com/office/drawing/2015/06/chart">
            <c:ext xmlns:c16="http://schemas.microsoft.com/office/drawing/2014/chart" uri="{C3380CC4-5D6E-409C-BE32-E72D297353CC}">
              <c16:uniqueId val="{00000000-343B-4C2D-9D8C-2E928D5FFAA4}"/>
            </c:ext>
          </c:extLst>
        </c:ser>
        <c:ser>
          <c:idx val="1"/>
          <c:order val="1"/>
          <c:tx>
            <c:strRef>
              <c:f>'[20210816_Results for MED_IZMENJAVA_SLO_2.sql]List2'!$A$3</c:f>
              <c:strCache>
                <c:ptCount val="1"/>
                <c:pt idx="0">
                  <c:v>Vhodna mobilnost</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'[20210816_Results for MED_IZMENJAVA_SLO_2.sql]List2'!$B$1:$J$1</c:f>
              <c:strCache>
                <c:ptCount val="9"/>
                <c:pt idx="0">
                  <c:v>2012/2013</c:v>
                </c:pt>
                <c:pt idx="1">
                  <c:v>2013/2014</c:v>
                </c:pt>
                <c:pt idx="2">
                  <c:v>2014/2015</c:v>
                </c:pt>
                <c:pt idx="3">
                  <c:v>2015/2016</c:v>
                </c:pt>
                <c:pt idx="4">
                  <c:v>2016/2017</c:v>
                </c:pt>
                <c:pt idx="5">
                  <c:v>2017/2018</c:v>
                </c:pt>
                <c:pt idx="6">
                  <c:v>2018/2019</c:v>
                </c:pt>
                <c:pt idx="7">
                  <c:v>2019/2020</c:v>
                </c:pt>
                <c:pt idx="8">
                  <c:v>2020/2021</c:v>
                </c:pt>
              </c:strCache>
            </c:strRef>
          </c:cat>
          <c:val>
            <c:numRef>
              <c:f>'[20210816_Results for MED_IZMENJAVA_SLO_2.sql]List2'!$B$3:$J$3</c:f>
              <c:numCache>
                <c:formatCode>General</c:formatCode>
                <c:ptCount val="9"/>
                <c:pt idx="0">
                  <c:v>2232</c:v>
                </c:pt>
                <c:pt idx="1">
                  <c:v>2367</c:v>
                </c:pt>
                <c:pt idx="2">
                  <c:v>2552</c:v>
                </c:pt>
                <c:pt idx="3">
                  <c:v>2693</c:v>
                </c:pt>
                <c:pt idx="4">
                  <c:v>3141</c:v>
                </c:pt>
                <c:pt idx="5">
                  <c:v>3357</c:v>
                </c:pt>
                <c:pt idx="6">
                  <c:v>3380</c:v>
                </c:pt>
                <c:pt idx="7">
                  <c:v>3206</c:v>
                </c:pt>
                <c:pt idx="8">
                  <c:v>1901</c:v>
                </c:pt>
              </c:numCache>
            </c:numRef>
          </c:val>
          <c:smooth val="0"/>
          <c:extLst xmlns:c16r2="http://schemas.microsoft.com/office/drawing/2015/06/chart">
            <c:ext xmlns:c16="http://schemas.microsoft.com/office/drawing/2014/chart" uri="{C3380CC4-5D6E-409C-BE32-E72D297353CC}">
              <c16:uniqueId val="{00000001-343B-4C2D-9D8C-2E928D5FFAA4}"/>
            </c:ext>
          </c:extLst>
        </c:ser>
        <c:dLbls>
          <c:showLegendKey val="0"/>
          <c:showVal val="0"/>
          <c:showCatName val="0"/>
          <c:showSerName val="0"/>
          <c:showPercent val="0"/>
          <c:showBubbleSize val="0"/>
        </c:dLbls>
        <c:marker val="1"/>
        <c:smooth val="0"/>
        <c:axId val="-198575232"/>
        <c:axId val="-198577952"/>
      </c:lineChart>
      <c:catAx>
        <c:axId val="-19857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198577952"/>
        <c:crosses val="autoZero"/>
        <c:auto val="1"/>
        <c:lblAlgn val="ctr"/>
        <c:lblOffset val="100"/>
        <c:noMultiLvlLbl val="0"/>
      </c:catAx>
      <c:valAx>
        <c:axId val="-198577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l-SI"/>
          </a:p>
        </c:txPr>
        <c:crossAx val="-198575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List9!$B$1</c:f>
              <c:strCache>
                <c:ptCount val="1"/>
                <c:pt idx="0">
                  <c:v>Univerzitetni</c:v>
                </c:pt>
              </c:strCache>
            </c:strRef>
          </c:tx>
          <c:spPr>
            <a:solidFill>
              <a:schemeClr val="accent1"/>
            </a:solidFill>
            <a:ln>
              <a:noFill/>
            </a:ln>
            <a:effectLst/>
          </c:spPr>
          <c:invertIfNegative val="0"/>
          <c:cat>
            <c:strRef>
              <c:f>List9!$A$2:$A$11</c:f>
              <c:strCache>
                <c:ptCount val="10"/>
                <c:pt idx="0">
                  <c:v>01 - Izobraževalne znanosti in izobraževanje učiteljev</c:v>
                </c:pt>
                <c:pt idx="1">
                  <c:v>02 - Umetnost in humanistika</c:v>
                </c:pt>
                <c:pt idx="2">
                  <c:v>03 - Družbene vede, novinarstvo in informacijska znanost</c:v>
                </c:pt>
                <c:pt idx="3">
                  <c:v>04 - Poslovne in upravne vede, pravo</c:v>
                </c:pt>
                <c:pt idx="4">
                  <c:v>05 - Naravoslovje, matematika in statistika</c:v>
                </c:pt>
                <c:pt idx="5">
                  <c:v>06 - Informacijske in komunikacijske tehnologije (IKT)</c:v>
                </c:pt>
                <c:pt idx="6">
                  <c:v>07 - Tehnika, proizvodne tehnologije in gradbeništvo</c:v>
                </c:pt>
                <c:pt idx="7">
                  <c:v>08 - Kmetijstvo, gozdarstvo, ribištvo in veterinarstvo</c:v>
                </c:pt>
                <c:pt idx="8">
                  <c:v>09 - Zdravstvo in socialna varnost</c:v>
                </c:pt>
                <c:pt idx="9">
                  <c:v>10 - Transport, varnost, gostinstvo in turizem, osebne storitve</c:v>
                </c:pt>
              </c:strCache>
            </c:strRef>
          </c:cat>
          <c:val>
            <c:numRef>
              <c:f>List9!$B$2:$B$11</c:f>
              <c:numCache>
                <c:formatCode>General</c:formatCode>
                <c:ptCount val="10"/>
                <c:pt idx="0">
                  <c:v>17</c:v>
                </c:pt>
                <c:pt idx="1">
                  <c:v>73</c:v>
                </c:pt>
                <c:pt idx="2">
                  <c:v>42</c:v>
                </c:pt>
                <c:pt idx="3">
                  <c:v>11</c:v>
                </c:pt>
                <c:pt idx="4">
                  <c:v>24</c:v>
                </c:pt>
                <c:pt idx="5">
                  <c:v>7</c:v>
                </c:pt>
                <c:pt idx="6">
                  <c:v>24</c:v>
                </c:pt>
                <c:pt idx="7">
                  <c:v>5</c:v>
                </c:pt>
                <c:pt idx="8">
                  <c:v>4</c:v>
                </c:pt>
                <c:pt idx="9">
                  <c:v>9</c:v>
                </c:pt>
              </c:numCache>
            </c:numRef>
          </c:val>
          <c:extLst xmlns:c16r2="http://schemas.microsoft.com/office/drawing/2015/06/chart">
            <c:ext xmlns:c16="http://schemas.microsoft.com/office/drawing/2014/chart" uri="{C3380CC4-5D6E-409C-BE32-E72D297353CC}">
              <c16:uniqueId val="{00000000-5C38-4967-BDF0-CB17D3836B41}"/>
            </c:ext>
          </c:extLst>
        </c:ser>
        <c:ser>
          <c:idx val="1"/>
          <c:order val="1"/>
          <c:tx>
            <c:strRef>
              <c:f>List9!$C$1</c:f>
              <c:strCache>
                <c:ptCount val="1"/>
                <c:pt idx="0">
                  <c:v>Visokošolski</c:v>
                </c:pt>
              </c:strCache>
            </c:strRef>
          </c:tx>
          <c:spPr>
            <a:solidFill>
              <a:schemeClr val="accent2"/>
            </a:solidFill>
            <a:ln>
              <a:noFill/>
            </a:ln>
            <a:effectLst/>
          </c:spPr>
          <c:invertIfNegative val="0"/>
          <c:cat>
            <c:strRef>
              <c:f>List9!$A$2:$A$11</c:f>
              <c:strCache>
                <c:ptCount val="10"/>
                <c:pt idx="0">
                  <c:v>01 - Izobraževalne znanosti in izobraževanje učiteljev</c:v>
                </c:pt>
                <c:pt idx="1">
                  <c:v>02 - Umetnost in humanistika</c:v>
                </c:pt>
                <c:pt idx="2">
                  <c:v>03 - Družbene vede, novinarstvo in informacijska znanost</c:v>
                </c:pt>
                <c:pt idx="3">
                  <c:v>04 - Poslovne in upravne vede, pravo</c:v>
                </c:pt>
                <c:pt idx="4">
                  <c:v>05 - Naravoslovje, matematika in statistika</c:v>
                </c:pt>
                <c:pt idx="5">
                  <c:v>06 - Informacijske in komunikacijske tehnologije (IKT)</c:v>
                </c:pt>
                <c:pt idx="6">
                  <c:v>07 - Tehnika, proizvodne tehnologije in gradbeništvo</c:v>
                </c:pt>
                <c:pt idx="7">
                  <c:v>08 - Kmetijstvo, gozdarstvo, ribištvo in veterinarstvo</c:v>
                </c:pt>
                <c:pt idx="8">
                  <c:v>09 - Zdravstvo in socialna varnost</c:v>
                </c:pt>
                <c:pt idx="9">
                  <c:v>10 - Transport, varnost, gostinstvo in turizem, osebne storitve</c:v>
                </c:pt>
              </c:strCache>
            </c:strRef>
          </c:cat>
          <c:val>
            <c:numRef>
              <c:f>List9!$C$2:$C$11</c:f>
              <c:numCache>
                <c:formatCode>General</c:formatCode>
                <c:ptCount val="10"/>
                <c:pt idx="0">
                  <c:v>3</c:v>
                </c:pt>
                <c:pt idx="1">
                  <c:v>8</c:v>
                </c:pt>
                <c:pt idx="2">
                  <c:v>7</c:v>
                </c:pt>
                <c:pt idx="3">
                  <c:v>33</c:v>
                </c:pt>
                <c:pt idx="4">
                  <c:v>2</c:v>
                </c:pt>
                <c:pt idx="5">
                  <c:v>6</c:v>
                </c:pt>
                <c:pt idx="6">
                  <c:v>27</c:v>
                </c:pt>
                <c:pt idx="7">
                  <c:v>13</c:v>
                </c:pt>
                <c:pt idx="8">
                  <c:v>20</c:v>
                </c:pt>
                <c:pt idx="9">
                  <c:v>15</c:v>
                </c:pt>
              </c:numCache>
            </c:numRef>
          </c:val>
          <c:extLst xmlns:c16r2="http://schemas.microsoft.com/office/drawing/2015/06/chart">
            <c:ext xmlns:c16="http://schemas.microsoft.com/office/drawing/2014/chart" uri="{C3380CC4-5D6E-409C-BE32-E72D297353CC}">
              <c16:uniqueId val="{00000001-5C38-4967-BDF0-CB17D3836B41}"/>
            </c:ext>
          </c:extLst>
        </c:ser>
        <c:ser>
          <c:idx val="2"/>
          <c:order val="2"/>
          <c:tx>
            <c:strRef>
              <c:f>List9!$D$1</c:f>
              <c:strCache>
                <c:ptCount val="1"/>
                <c:pt idx="0">
                  <c:v>Enovit magistrski</c:v>
                </c:pt>
              </c:strCache>
            </c:strRef>
          </c:tx>
          <c:spPr>
            <a:solidFill>
              <a:schemeClr val="accent3"/>
            </a:solidFill>
            <a:ln>
              <a:noFill/>
            </a:ln>
            <a:effectLst/>
          </c:spPr>
          <c:invertIfNegative val="0"/>
          <c:cat>
            <c:strRef>
              <c:f>List9!$A$2:$A$11</c:f>
              <c:strCache>
                <c:ptCount val="10"/>
                <c:pt idx="0">
                  <c:v>01 - Izobraževalne znanosti in izobraževanje učiteljev</c:v>
                </c:pt>
                <c:pt idx="1">
                  <c:v>02 - Umetnost in humanistika</c:v>
                </c:pt>
                <c:pt idx="2">
                  <c:v>03 - Družbene vede, novinarstvo in informacijska znanost</c:v>
                </c:pt>
                <c:pt idx="3">
                  <c:v>04 - Poslovne in upravne vede, pravo</c:v>
                </c:pt>
                <c:pt idx="4">
                  <c:v>05 - Naravoslovje, matematika in statistika</c:v>
                </c:pt>
                <c:pt idx="5">
                  <c:v>06 - Informacijske in komunikacijske tehnologije (IKT)</c:v>
                </c:pt>
                <c:pt idx="6">
                  <c:v>07 - Tehnika, proizvodne tehnologije in gradbeništvo</c:v>
                </c:pt>
                <c:pt idx="7">
                  <c:v>08 - Kmetijstvo, gozdarstvo, ribištvo in veterinarstvo</c:v>
                </c:pt>
                <c:pt idx="8">
                  <c:v>09 - Zdravstvo in socialna varnost</c:v>
                </c:pt>
                <c:pt idx="9">
                  <c:v>10 - Transport, varnost, gostinstvo in turizem, osebne storitve</c:v>
                </c:pt>
              </c:strCache>
            </c:strRef>
          </c:cat>
          <c:val>
            <c:numRef>
              <c:f>List9!$D$2:$D$11</c:f>
              <c:numCache>
                <c:formatCode>General</c:formatCode>
                <c:ptCount val="10"/>
                <c:pt idx="0">
                  <c:v>2</c:v>
                </c:pt>
                <c:pt idx="1">
                  <c:v>1</c:v>
                </c:pt>
                <c:pt idx="6">
                  <c:v>1</c:v>
                </c:pt>
                <c:pt idx="7">
                  <c:v>1</c:v>
                </c:pt>
                <c:pt idx="8">
                  <c:v>4</c:v>
                </c:pt>
              </c:numCache>
            </c:numRef>
          </c:val>
          <c:extLst xmlns:c16r2="http://schemas.microsoft.com/office/drawing/2015/06/chart">
            <c:ext xmlns:c16="http://schemas.microsoft.com/office/drawing/2014/chart" uri="{C3380CC4-5D6E-409C-BE32-E72D297353CC}">
              <c16:uniqueId val="{00000002-5C38-4967-BDF0-CB17D3836B41}"/>
            </c:ext>
          </c:extLst>
        </c:ser>
        <c:ser>
          <c:idx val="3"/>
          <c:order val="3"/>
          <c:tx>
            <c:strRef>
              <c:f>List9!$E$1</c:f>
              <c:strCache>
                <c:ptCount val="1"/>
                <c:pt idx="0">
                  <c:v>Magistrski</c:v>
                </c:pt>
              </c:strCache>
            </c:strRef>
          </c:tx>
          <c:spPr>
            <a:solidFill>
              <a:schemeClr val="accent4"/>
            </a:solidFill>
            <a:ln>
              <a:noFill/>
            </a:ln>
            <a:effectLst/>
          </c:spPr>
          <c:invertIfNegative val="0"/>
          <c:cat>
            <c:strRef>
              <c:f>List9!$A$2:$A$11</c:f>
              <c:strCache>
                <c:ptCount val="10"/>
                <c:pt idx="0">
                  <c:v>01 - Izobraževalne znanosti in izobraževanje učiteljev</c:v>
                </c:pt>
                <c:pt idx="1">
                  <c:v>02 - Umetnost in humanistika</c:v>
                </c:pt>
                <c:pt idx="2">
                  <c:v>03 - Družbene vede, novinarstvo in informacijska znanost</c:v>
                </c:pt>
                <c:pt idx="3">
                  <c:v>04 - Poslovne in upravne vede, pravo</c:v>
                </c:pt>
                <c:pt idx="4">
                  <c:v>05 - Naravoslovje, matematika in statistika</c:v>
                </c:pt>
                <c:pt idx="5">
                  <c:v>06 - Informacijske in komunikacijske tehnologije (IKT)</c:v>
                </c:pt>
                <c:pt idx="6">
                  <c:v>07 - Tehnika, proizvodne tehnologije in gradbeništvo</c:v>
                </c:pt>
                <c:pt idx="7">
                  <c:v>08 - Kmetijstvo, gozdarstvo, ribištvo in veterinarstvo</c:v>
                </c:pt>
                <c:pt idx="8">
                  <c:v>09 - Zdravstvo in socialna varnost</c:v>
                </c:pt>
                <c:pt idx="9">
                  <c:v>10 - Transport, varnost, gostinstvo in turizem, osebne storitve</c:v>
                </c:pt>
              </c:strCache>
            </c:strRef>
          </c:cat>
          <c:val>
            <c:numRef>
              <c:f>List9!$E$2:$E$11</c:f>
              <c:numCache>
                <c:formatCode>General</c:formatCode>
                <c:ptCount val="10"/>
                <c:pt idx="0">
                  <c:v>71</c:v>
                </c:pt>
                <c:pt idx="1">
                  <c:v>77</c:v>
                </c:pt>
                <c:pt idx="2">
                  <c:v>38</c:v>
                </c:pt>
                <c:pt idx="3">
                  <c:v>58</c:v>
                </c:pt>
                <c:pt idx="4">
                  <c:v>26</c:v>
                </c:pt>
                <c:pt idx="5">
                  <c:v>8</c:v>
                </c:pt>
                <c:pt idx="6">
                  <c:v>41</c:v>
                </c:pt>
                <c:pt idx="7">
                  <c:v>9</c:v>
                </c:pt>
                <c:pt idx="8">
                  <c:v>23</c:v>
                </c:pt>
                <c:pt idx="9">
                  <c:v>11</c:v>
                </c:pt>
              </c:numCache>
            </c:numRef>
          </c:val>
          <c:extLst xmlns:c16r2="http://schemas.microsoft.com/office/drawing/2015/06/chart">
            <c:ext xmlns:c16="http://schemas.microsoft.com/office/drawing/2014/chart" uri="{C3380CC4-5D6E-409C-BE32-E72D297353CC}">
              <c16:uniqueId val="{00000003-5C38-4967-BDF0-CB17D3836B41}"/>
            </c:ext>
          </c:extLst>
        </c:ser>
        <c:ser>
          <c:idx val="4"/>
          <c:order val="4"/>
          <c:tx>
            <c:strRef>
              <c:f>List9!$F$1</c:f>
              <c:strCache>
                <c:ptCount val="1"/>
                <c:pt idx="0">
                  <c:v>Doktorski študij</c:v>
                </c:pt>
              </c:strCache>
            </c:strRef>
          </c:tx>
          <c:spPr>
            <a:solidFill>
              <a:schemeClr val="accent5"/>
            </a:solidFill>
            <a:ln>
              <a:noFill/>
            </a:ln>
            <a:effectLst/>
          </c:spPr>
          <c:invertIfNegative val="0"/>
          <c:cat>
            <c:strRef>
              <c:f>List9!$A$2:$A$11</c:f>
              <c:strCache>
                <c:ptCount val="10"/>
                <c:pt idx="0">
                  <c:v>01 - Izobraževalne znanosti in izobraževanje učiteljev</c:v>
                </c:pt>
                <c:pt idx="1">
                  <c:v>02 - Umetnost in humanistika</c:v>
                </c:pt>
                <c:pt idx="2">
                  <c:v>03 - Družbene vede, novinarstvo in informacijska znanost</c:v>
                </c:pt>
                <c:pt idx="3">
                  <c:v>04 - Poslovne in upravne vede, pravo</c:v>
                </c:pt>
                <c:pt idx="4">
                  <c:v>05 - Naravoslovje, matematika in statistika</c:v>
                </c:pt>
                <c:pt idx="5">
                  <c:v>06 - Informacijske in komunikacijske tehnologije (IKT)</c:v>
                </c:pt>
                <c:pt idx="6">
                  <c:v>07 - Tehnika, proizvodne tehnologije in gradbeništvo</c:v>
                </c:pt>
                <c:pt idx="7">
                  <c:v>08 - Kmetijstvo, gozdarstvo, ribištvo in veterinarstvo</c:v>
                </c:pt>
                <c:pt idx="8">
                  <c:v>09 - Zdravstvo in socialna varnost</c:v>
                </c:pt>
                <c:pt idx="9">
                  <c:v>10 - Transport, varnost, gostinstvo in turizem, osebne storitve</c:v>
                </c:pt>
              </c:strCache>
            </c:strRef>
          </c:cat>
          <c:val>
            <c:numRef>
              <c:f>List9!$F$2:$F$11</c:f>
              <c:numCache>
                <c:formatCode>General</c:formatCode>
                <c:ptCount val="10"/>
                <c:pt idx="0">
                  <c:v>7</c:v>
                </c:pt>
                <c:pt idx="1">
                  <c:v>20</c:v>
                </c:pt>
                <c:pt idx="2">
                  <c:v>13</c:v>
                </c:pt>
                <c:pt idx="3">
                  <c:v>19</c:v>
                </c:pt>
                <c:pt idx="4">
                  <c:v>20</c:v>
                </c:pt>
                <c:pt idx="5">
                  <c:v>7</c:v>
                </c:pt>
                <c:pt idx="6">
                  <c:v>24</c:v>
                </c:pt>
                <c:pt idx="7">
                  <c:v>2</c:v>
                </c:pt>
                <c:pt idx="8">
                  <c:v>9</c:v>
                </c:pt>
                <c:pt idx="9">
                  <c:v>8</c:v>
                </c:pt>
              </c:numCache>
            </c:numRef>
          </c:val>
          <c:extLst xmlns:c16r2="http://schemas.microsoft.com/office/drawing/2015/06/chart">
            <c:ext xmlns:c16="http://schemas.microsoft.com/office/drawing/2014/chart" uri="{C3380CC4-5D6E-409C-BE32-E72D297353CC}">
              <c16:uniqueId val="{00000004-5C38-4967-BDF0-CB17D3836B41}"/>
            </c:ext>
          </c:extLst>
        </c:ser>
        <c:dLbls>
          <c:showLegendKey val="0"/>
          <c:showVal val="0"/>
          <c:showCatName val="0"/>
          <c:showSerName val="0"/>
          <c:showPercent val="0"/>
          <c:showBubbleSize val="0"/>
        </c:dLbls>
        <c:gapWidth val="150"/>
        <c:overlap val="100"/>
        <c:axId val="-198574688"/>
        <c:axId val="-198574144"/>
      </c:barChart>
      <c:catAx>
        <c:axId val="-198574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198574144"/>
        <c:crosses val="autoZero"/>
        <c:auto val="1"/>
        <c:lblAlgn val="ctr"/>
        <c:lblOffset val="100"/>
        <c:noMultiLvlLbl val="0"/>
      </c:catAx>
      <c:valAx>
        <c:axId val="-198574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198574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022249737308679E-2"/>
          <c:y val="4.04165302597684E-2"/>
          <c:w val="0.93004076869543928"/>
          <c:h val="0.83984557977406138"/>
        </c:manualLayout>
      </c:layout>
      <c:barChart>
        <c:barDir val="col"/>
        <c:grouping val="stacked"/>
        <c:varyColors val="0"/>
        <c:ser>
          <c:idx val="0"/>
          <c:order val="0"/>
          <c:tx>
            <c:strRef>
              <c:f>'[VS Ucitelji_starost_L.xlsx]List1'!$A$2</c:f>
              <c:strCache>
                <c:ptCount val="1"/>
                <c:pt idx="0">
                  <c:v>20-24 let</c:v>
                </c:pt>
              </c:strCache>
            </c:strRef>
          </c:tx>
          <c:spPr>
            <a:solidFill>
              <a:schemeClr val="accent1"/>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Ucitelji_starost_L.xlsx]List1'!$B$2:$F$2</c:f>
              <c:numCache>
                <c:formatCode>General</c:formatCode>
                <c:ptCount val="5"/>
                <c:pt idx="0">
                  <c:v>1</c:v>
                </c:pt>
                <c:pt idx="2">
                  <c:v>1</c:v>
                </c:pt>
                <c:pt idx="4">
                  <c:v>1</c:v>
                </c:pt>
              </c:numCache>
            </c:numRef>
          </c:val>
          <c:extLst xmlns:c16r2="http://schemas.microsoft.com/office/drawing/2015/06/chart">
            <c:ext xmlns:c16="http://schemas.microsoft.com/office/drawing/2014/chart" uri="{C3380CC4-5D6E-409C-BE32-E72D297353CC}">
              <c16:uniqueId val="{00000000-BED1-4C27-B78B-DAE5F1FB621E}"/>
            </c:ext>
          </c:extLst>
        </c:ser>
        <c:ser>
          <c:idx val="1"/>
          <c:order val="1"/>
          <c:tx>
            <c:strRef>
              <c:f>'[VS Ucitelji_starost_L.xlsx]List1'!$A$3</c:f>
              <c:strCache>
                <c:ptCount val="1"/>
                <c:pt idx="0">
                  <c:v>25-29 let</c:v>
                </c:pt>
              </c:strCache>
            </c:strRef>
          </c:tx>
          <c:spPr>
            <a:solidFill>
              <a:schemeClr val="accent2"/>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Ucitelji_starost_L.xlsx]List1'!$B$3:$F$3</c:f>
              <c:numCache>
                <c:formatCode>General</c:formatCode>
                <c:ptCount val="5"/>
                <c:pt idx="0">
                  <c:v>29</c:v>
                </c:pt>
                <c:pt idx="1">
                  <c:v>21</c:v>
                </c:pt>
                <c:pt idx="2">
                  <c:v>25</c:v>
                </c:pt>
                <c:pt idx="3">
                  <c:v>11</c:v>
                </c:pt>
                <c:pt idx="4">
                  <c:v>15</c:v>
                </c:pt>
              </c:numCache>
            </c:numRef>
          </c:val>
          <c:extLst xmlns:c16r2="http://schemas.microsoft.com/office/drawing/2015/06/chart">
            <c:ext xmlns:c16="http://schemas.microsoft.com/office/drawing/2014/chart" uri="{C3380CC4-5D6E-409C-BE32-E72D297353CC}">
              <c16:uniqueId val="{00000001-BED1-4C27-B78B-DAE5F1FB621E}"/>
            </c:ext>
          </c:extLst>
        </c:ser>
        <c:ser>
          <c:idx val="2"/>
          <c:order val="2"/>
          <c:tx>
            <c:strRef>
              <c:f>'[VS Ucitelji_starost_L.xlsx]List1'!$A$4</c:f>
              <c:strCache>
                <c:ptCount val="1"/>
                <c:pt idx="0">
                  <c:v>30-34 let</c:v>
                </c:pt>
              </c:strCache>
            </c:strRef>
          </c:tx>
          <c:spPr>
            <a:solidFill>
              <a:schemeClr val="accent3"/>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Ucitelji_starost_L.xlsx]List1'!$B$4:$F$4</c:f>
              <c:numCache>
                <c:formatCode>General</c:formatCode>
                <c:ptCount val="5"/>
                <c:pt idx="0">
                  <c:v>90</c:v>
                </c:pt>
                <c:pt idx="1">
                  <c:v>79</c:v>
                </c:pt>
                <c:pt idx="2">
                  <c:v>76</c:v>
                </c:pt>
                <c:pt idx="3">
                  <c:v>50</c:v>
                </c:pt>
                <c:pt idx="4">
                  <c:v>68</c:v>
                </c:pt>
              </c:numCache>
            </c:numRef>
          </c:val>
          <c:extLst xmlns:c16r2="http://schemas.microsoft.com/office/drawing/2015/06/chart">
            <c:ext xmlns:c16="http://schemas.microsoft.com/office/drawing/2014/chart" uri="{C3380CC4-5D6E-409C-BE32-E72D297353CC}">
              <c16:uniqueId val="{00000002-BED1-4C27-B78B-DAE5F1FB621E}"/>
            </c:ext>
          </c:extLst>
        </c:ser>
        <c:ser>
          <c:idx val="3"/>
          <c:order val="3"/>
          <c:tx>
            <c:strRef>
              <c:f>'[VS Ucitelji_starost_L.xlsx]List1'!$A$5</c:f>
              <c:strCache>
                <c:ptCount val="1"/>
                <c:pt idx="0">
                  <c:v>35-39 let</c:v>
                </c:pt>
              </c:strCache>
            </c:strRef>
          </c:tx>
          <c:spPr>
            <a:solidFill>
              <a:schemeClr val="accent4"/>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Ucitelji_starost_L.xlsx]List1'!$B$5:$F$5</c:f>
              <c:numCache>
                <c:formatCode>General</c:formatCode>
                <c:ptCount val="5"/>
                <c:pt idx="0">
                  <c:v>256</c:v>
                </c:pt>
                <c:pt idx="1">
                  <c:v>233</c:v>
                </c:pt>
                <c:pt idx="2">
                  <c:v>248</c:v>
                </c:pt>
                <c:pt idx="3">
                  <c:v>229</c:v>
                </c:pt>
                <c:pt idx="4">
                  <c:v>216</c:v>
                </c:pt>
              </c:numCache>
            </c:numRef>
          </c:val>
          <c:extLst xmlns:c16r2="http://schemas.microsoft.com/office/drawing/2015/06/chart">
            <c:ext xmlns:c16="http://schemas.microsoft.com/office/drawing/2014/chart" uri="{C3380CC4-5D6E-409C-BE32-E72D297353CC}">
              <c16:uniqueId val="{00000003-BED1-4C27-B78B-DAE5F1FB621E}"/>
            </c:ext>
          </c:extLst>
        </c:ser>
        <c:ser>
          <c:idx val="4"/>
          <c:order val="4"/>
          <c:tx>
            <c:strRef>
              <c:f>'[VS Ucitelji_starost_L.xlsx]List1'!$A$6</c:f>
              <c:strCache>
                <c:ptCount val="1"/>
                <c:pt idx="0">
                  <c:v>40-44 let</c:v>
                </c:pt>
              </c:strCache>
            </c:strRef>
          </c:tx>
          <c:spPr>
            <a:solidFill>
              <a:schemeClr val="accent5"/>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Ucitelji_starost_L.xlsx]List1'!$B$6:$F$6</c:f>
              <c:numCache>
                <c:formatCode>General</c:formatCode>
                <c:ptCount val="5"/>
                <c:pt idx="0">
                  <c:v>474</c:v>
                </c:pt>
                <c:pt idx="1">
                  <c:v>471</c:v>
                </c:pt>
                <c:pt idx="2">
                  <c:v>449</c:v>
                </c:pt>
                <c:pt idx="3">
                  <c:v>449</c:v>
                </c:pt>
                <c:pt idx="4">
                  <c:v>443</c:v>
                </c:pt>
              </c:numCache>
            </c:numRef>
          </c:val>
          <c:extLst xmlns:c16r2="http://schemas.microsoft.com/office/drawing/2015/06/chart">
            <c:ext xmlns:c16="http://schemas.microsoft.com/office/drawing/2014/chart" uri="{C3380CC4-5D6E-409C-BE32-E72D297353CC}">
              <c16:uniqueId val="{00000004-BED1-4C27-B78B-DAE5F1FB621E}"/>
            </c:ext>
          </c:extLst>
        </c:ser>
        <c:ser>
          <c:idx val="5"/>
          <c:order val="5"/>
          <c:tx>
            <c:strRef>
              <c:f>'[VS Ucitelji_starost_L.xlsx]List1'!$A$7</c:f>
              <c:strCache>
                <c:ptCount val="1"/>
                <c:pt idx="0">
                  <c:v>45-49 let</c:v>
                </c:pt>
              </c:strCache>
            </c:strRef>
          </c:tx>
          <c:spPr>
            <a:solidFill>
              <a:schemeClr val="accent6"/>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Ucitelji_starost_L.xlsx]List1'!$B$7:$F$7</c:f>
              <c:numCache>
                <c:formatCode>General</c:formatCode>
                <c:ptCount val="5"/>
                <c:pt idx="0">
                  <c:v>431</c:v>
                </c:pt>
                <c:pt idx="1">
                  <c:v>450</c:v>
                </c:pt>
                <c:pt idx="2">
                  <c:v>508</c:v>
                </c:pt>
                <c:pt idx="3">
                  <c:v>584</c:v>
                </c:pt>
                <c:pt idx="4">
                  <c:v>633</c:v>
                </c:pt>
              </c:numCache>
            </c:numRef>
          </c:val>
          <c:extLst xmlns:c16r2="http://schemas.microsoft.com/office/drawing/2015/06/chart">
            <c:ext xmlns:c16="http://schemas.microsoft.com/office/drawing/2014/chart" uri="{C3380CC4-5D6E-409C-BE32-E72D297353CC}">
              <c16:uniqueId val="{00000005-BED1-4C27-B78B-DAE5F1FB621E}"/>
            </c:ext>
          </c:extLst>
        </c:ser>
        <c:ser>
          <c:idx val="6"/>
          <c:order val="6"/>
          <c:tx>
            <c:strRef>
              <c:f>'[VS Ucitelji_starost_L.xlsx]List1'!$A$8</c:f>
              <c:strCache>
                <c:ptCount val="1"/>
                <c:pt idx="0">
                  <c:v>50-54 let</c:v>
                </c:pt>
              </c:strCache>
            </c:strRef>
          </c:tx>
          <c:spPr>
            <a:solidFill>
              <a:schemeClr val="accent1">
                <a:lumMod val="60000"/>
              </a:schemeClr>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Ucitelji_starost_L.xlsx]List1'!$B$8:$F$8</c:f>
              <c:numCache>
                <c:formatCode>General</c:formatCode>
                <c:ptCount val="5"/>
                <c:pt idx="0">
                  <c:v>508</c:v>
                </c:pt>
                <c:pt idx="1">
                  <c:v>486</c:v>
                </c:pt>
                <c:pt idx="2">
                  <c:v>449</c:v>
                </c:pt>
                <c:pt idx="3">
                  <c:v>516</c:v>
                </c:pt>
                <c:pt idx="4">
                  <c:v>518</c:v>
                </c:pt>
              </c:numCache>
            </c:numRef>
          </c:val>
          <c:extLst xmlns:c16r2="http://schemas.microsoft.com/office/drawing/2015/06/chart">
            <c:ext xmlns:c16="http://schemas.microsoft.com/office/drawing/2014/chart" uri="{C3380CC4-5D6E-409C-BE32-E72D297353CC}">
              <c16:uniqueId val="{00000006-BED1-4C27-B78B-DAE5F1FB621E}"/>
            </c:ext>
          </c:extLst>
        </c:ser>
        <c:ser>
          <c:idx val="7"/>
          <c:order val="7"/>
          <c:tx>
            <c:strRef>
              <c:f>'[VS Ucitelji_starost_L.xlsx]List1'!$A$9</c:f>
              <c:strCache>
                <c:ptCount val="1"/>
                <c:pt idx="0">
                  <c:v>55-59 let</c:v>
                </c:pt>
              </c:strCache>
            </c:strRef>
          </c:tx>
          <c:spPr>
            <a:solidFill>
              <a:schemeClr val="accent2">
                <a:lumMod val="60000"/>
              </a:schemeClr>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Ucitelji_starost_L.xlsx]List1'!$B$9:$F$9</c:f>
              <c:numCache>
                <c:formatCode>General</c:formatCode>
                <c:ptCount val="5"/>
                <c:pt idx="0">
                  <c:v>432</c:v>
                </c:pt>
                <c:pt idx="1">
                  <c:v>495</c:v>
                </c:pt>
                <c:pt idx="2">
                  <c:v>498</c:v>
                </c:pt>
                <c:pt idx="3">
                  <c:v>529</c:v>
                </c:pt>
                <c:pt idx="4">
                  <c:v>550</c:v>
                </c:pt>
              </c:numCache>
            </c:numRef>
          </c:val>
          <c:extLst xmlns:c16r2="http://schemas.microsoft.com/office/drawing/2015/06/chart">
            <c:ext xmlns:c16="http://schemas.microsoft.com/office/drawing/2014/chart" uri="{C3380CC4-5D6E-409C-BE32-E72D297353CC}">
              <c16:uniqueId val="{00000007-BED1-4C27-B78B-DAE5F1FB621E}"/>
            </c:ext>
          </c:extLst>
        </c:ser>
        <c:ser>
          <c:idx val="8"/>
          <c:order val="8"/>
          <c:tx>
            <c:strRef>
              <c:f>'[VS Ucitelji_starost_L.xlsx]List1'!$A$10</c:f>
              <c:strCache>
                <c:ptCount val="1"/>
                <c:pt idx="0">
                  <c:v>60-64 let</c:v>
                </c:pt>
              </c:strCache>
            </c:strRef>
          </c:tx>
          <c:spPr>
            <a:solidFill>
              <a:schemeClr val="accent3">
                <a:lumMod val="60000"/>
              </a:schemeClr>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Ucitelji_starost_L.xlsx]List1'!$B$10:$F$10</c:f>
              <c:numCache>
                <c:formatCode>General</c:formatCode>
                <c:ptCount val="5"/>
                <c:pt idx="0">
                  <c:v>273</c:v>
                </c:pt>
                <c:pt idx="1">
                  <c:v>294</c:v>
                </c:pt>
                <c:pt idx="2">
                  <c:v>293</c:v>
                </c:pt>
                <c:pt idx="3">
                  <c:v>326</c:v>
                </c:pt>
                <c:pt idx="4">
                  <c:v>367</c:v>
                </c:pt>
              </c:numCache>
            </c:numRef>
          </c:val>
          <c:extLst xmlns:c16r2="http://schemas.microsoft.com/office/drawing/2015/06/chart">
            <c:ext xmlns:c16="http://schemas.microsoft.com/office/drawing/2014/chart" uri="{C3380CC4-5D6E-409C-BE32-E72D297353CC}">
              <c16:uniqueId val="{00000008-BED1-4C27-B78B-DAE5F1FB621E}"/>
            </c:ext>
          </c:extLst>
        </c:ser>
        <c:ser>
          <c:idx val="9"/>
          <c:order val="9"/>
          <c:tx>
            <c:strRef>
              <c:f>'[VS Ucitelji_starost_L.xlsx]List1'!$A$11</c:f>
              <c:strCache>
                <c:ptCount val="1"/>
                <c:pt idx="0">
                  <c:v>65 + let</c:v>
                </c:pt>
              </c:strCache>
            </c:strRef>
          </c:tx>
          <c:spPr>
            <a:solidFill>
              <a:schemeClr val="accent4">
                <a:lumMod val="60000"/>
              </a:schemeClr>
            </a:solidFill>
            <a:ln>
              <a:noFill/>
            </a:ln>
            <a:effectLst/>
          </c:spPr>
          <c:invertIfNegative val="0"/>
          <c:cat>
            <c:strRef>
              <c:f>'[VS Ucitelji_starost_L.xlsx]List1'!$B$1:$F$1</c:f>
              <c:strCache>
                <c:ptCount val="5"/>
                <c:pt idx="0">
                  <c:v>2016/2017</c:v>
                </c:pt>
                <c:pt idx="1">
                  <c:v>2017/2018</c:v>
                </c:pt>
                <c:pt idx="2">
                  <c:v>2018/2019</c:v>
                </c:pt>
                <c:pt idx="3">
                  <c:v>2019/2020</c:v>
                </c:pt>
                <c:pt idx="4">
                  <c:v>2020/2021</c:v>
                </c:pt>
              </c:strCache>
            </c:strRef>
          </c:cat>
          <c:val>
            <c:numRef>
              <c:f>'[VS Ucitelji_starost_L.xlsx]List1'!$B$11:$F$11</c:f>
              <c:numCache>
                <c:formatCode>General</c:formatCode>
                <c:ptCount val="5"/>
                <c:pt idx="0">
                  <c:v>109</c:v>
                </c:pt>
                <c:pt idx="1">
                  <c:v>90</c:v>
                </c:pt>
                <c:pt idx="2">
                  <c:v>103</c:v>
                </c:pt>
                <c:pt idx="3">
                  <c:v>134</c:v>
                </c:pt>
                <c:pt idx="4">
                  <c:v>158</c:v>
                </c:pt>
              </c:numCache>
            </c:numRef>
          </c:val>
          <c:extLst xmlns:c16r2="http://schemas.microsoft.com/office/drawing/2015/06/chart">
            <c:ext xmlns:c16="http://schemas.microsoft.com/office/drawing/2014/chart" uri="{C3380CC4-5D6E-409C-BE32-E72D297353CC}">
              <c16:uniqueId val="{00000009-BED1-4C27-B78B-DAE5F1FB621E}"/>
            </c:ext>
          </c:extLst>
        </c:ser>
        <c:dLbls>
          <c:showLegendKey val="0"/>
          <c:showVal val="0"/>
          <c:showCatName val="0"/>
          <c:showSerName val="0"/>
          <c:showPercent val="0"/>
          <c:showBubbleSize val="0"/>
        </c:dLbls>
        <c:gapWidth val="150"/>
        <c:overlap val="100"/>
        <c:axId val="-198571968"/>
        <c:axId val="-198572512"/>
      </c:barChart>
      <c:catAx>
        <c:axId val="-19857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crossAx val="-198572512"/>
        <c:crosses val="autoZero"/>
        <c:auto val="1"/>
        <c:lblAlgn val="ctr"/>
        <c:lblOffset val="100"/>
        <c:noMultiLvlLbl val="0"/>
      </c:catAx>
      <c:valAx>
        <c:axId val="-198572512"/>
        <c:scaling>
          <c:orientation val="minMax"/>
          <c:max val="3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l-SI"/>
          </a:p>
        </c:txPr>
        <c:crossAx val="-198571968"/>
        <c:crosses val="autoZero"/>
        <c:crossBetween val="between"/>
      </c:valAx>
      <c:spPr>
        <a:noFill/>
        <a:ln>
          <a:noFill/>
        </a:ln>
        <a:effectLst/>
      </c:spPr>
    </c:plotArea>
    <c:legend>
      <c:legendPos val="b"/>
      <c:layout>
        <c:manualLayout>
          <c:xMode val="edge"/>
          <c:yMode val="edge"/>
          <c:x val="1.9773879298173713E-2"/>
          <c:y val="0.93816159119480524"/>
          <c:w val="0.96521242077091929"/>
          <c:h val="6.183840880519476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chart>
  <c:spPr>
    <a:noFill/>
    <a:ln>
      <a:noFill/>
    </a:ln>
    <a:effectLst/>
  </c:spPr>
  <c:txPr>
    <a:bodyPr/>
    <a:lstStyle/>
    <a:p>
      <a:pPr>
        <a:defRPr/>
      </a:pPr>
      <a:endParaRPr lang="sl-SI"/>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'od 2010'!$H$3</c:f>
              <c:strCache>
                <c:ptCount val="1"/>
                <c:pt idx="0">
                  <c:v>delež sredstev ŠD v BDP</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l-SI"/>
              </a:p>
            </c:txPr>
            <c:dLblPos val="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'od 2010'!$A$4:$A$15</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'od 2010'!$H$4:$H$15</c:f>
              <c:numCache>
                <c:formatCode>0.00%</c:formatCode>
                <c:ptCount val="12"/>
                <c:pt idx="0">
                  <c:v>6.9390371796282041E-3</c:v>
                </c:pt>
                <c:pt idx="1">
                  <c:v>7.0460541299009688E-3</c:v>
                </c:pt>
                <c:pt idx="2">
                  <c:v>6.6171803434198553E-3</c:v>
                </c:pt>
                <c:pt idx="3">
                  <c:v>6.5206299810720361E-3</c:v>
                </c:pt>
                <c:pt idx="4">
                  <c:v>6.2662725267045756E-3</c:v>
                </c:pt>
                <c:pt idx="5">
                  <c:v>6.0955819517154401E-3</c:v>
                </c:pt>
                <c:pt idx="6">
                  <c:v>6.0426914917290995E-3</c:v>
                </c:pt>
                <c:pt idx="7">
                  <c:v>5.8242271612918223E-3</c:v>
                </c:pt>
                <c:pt idx="8">
                  <c:v>5.7348820395525801E-3</c:v>
                </c:pt>
                <c:pt idx="9">
                  <c:v>5.8430536300704645E-3</c:v>
                </c:pt>
                <c:pt idx="10">
                  <c:v>6.5179794366805625E-3</c:v>
                </c:pt>
                <c:pt idx="11">
                  <c:v>6.6203567035416494E-3</c:v>
                </c:pt>
              </c:numCache>
            </c:numRef>
          </c:val>
          <c:smooth val="0"/>
          <c:extLst xmlns:c16r2="http://schemas.microsoft.com/office/drawing/2015/06/chart">
            <c:ext xmlns:c16="http://schemas.microsoft.com/office/drawing/2014/chart" uri="{C3380CC4-5D6E-409C-BE32-E72D297353CC}">
              <c16:uniqueId val="{00000000-CF8C-46B6-B8B3-3E4629A0E8AB}"/>
            </c:ext>
          </c:extLst>
        </c:ser>
        <c:dLbls>
          <c:showLegendKey val="0"/>
          <c:showVal val="0"/>
          <c:showCatName val="0"/>
          <c:showSerName val="0"/>
          <c:showPercent val="0"/>
          <c:showBubbleSize val="0"/>
        </c:dLbls>
        <c:marker val="1"/>
        <c:smooth val="0"/>
        <c:axId val="-198576320"/>
        <c:axId val="-198578496"/>
      </c:lineChart>
      <c:catAx>
        <c:axId val="-198576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198578496"/>
        <c:crosses val="autoZero"/>
        <c:auto val="1"/>
        <c:lblAlgn val="ctr"/>
        <c:lblOffset val="100"/>
        <c:noMultiLvlLbl val="0"/>
      </c:catAx>
      <c:valAx>
        <c:axId val="-198578496"/>
        <c:scaling>
          <c:orientation val="minMax"/>
          <c:min val="5.5000000000000014E-3"/>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l-SI"/>
          </a:p>
        </c:txPr>
        <c:crossAx val="-198576320"/>
        <c:crosses val="autoZero"/>
        <c:crossBetween val="between"/>
      </c:valAx>
      <c:spPr>
        <a:noFill/>
        <a:ln>
          <a:noFill/>
        </a:ln>
        <a:effectLst/>
      </c:spPr>
    </c:plotArea>
    <c:plotVisOnly val="1"/>
    <c:dispBlanksAs val="zero"/>
    <c:showDLblsOverMax val="0"/>
  </c:chart>
  <c:spPr>
    <a:noFill/>
    <a:ln>
      <a:noFill/>
    </a:ln>
    <a:effectLst/>
  </c:spPr>
  <c:txPr>
    <a:bodyPr/>
    <a:lstStyle/>
    <a:p>
      <a:pPr>
        <a:defRPr/>
      </a:pPr>
      <a:endParaRPr lang="sl-S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2CAF4C77-02B2-44A9-96DB-334DA726ECC0}" type="datetimeFigureOut">
              <a:rPr lang="sl-SI" smtClean="0"/>
              <a:t>14.9.2021</a:t>
            </a:fld>
            <a:endParaRPr lang="sl-SI"/>
          </a:p>
        </p:txBody>
      </p:sp>
      <p:sp>
        <p:nvSpPr>
          <p:cNvPr id="4" name="Označba mesta stranske slike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značba mesta noge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19908E33-EA15-433F-854B-73F5FC3DA3F1}" type="slidenum">
              <a:rPr lang="sl-SI" smtClean="0"/>
              <a:t>‹#›</a:t>
            </a:fld>
            <a:endParaRPr lang="sl-SI"/>
          </a:p>
        </p:txBody>
      </p:sp>
    </p:spTree>
    <p:extLst>
      <p:ext uri="{BB962C8B-B14F-4D97-AF65-F5344CB8AC3E}">
        <p14:creationId xmlns:p14="http://schemas.microsoft.com/office/powerpoint/2010/main" val="4084326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portal.evs.gov.si/analize-prijav-za-vpi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a:t>
            </a:fld>
            <a:endParaRPr lang="sl-SI"/>
          </a:p>
        </p:txBody>
      </p:sp>
    </p:spTree>
    <p:extLst>
      <p:ext uri="{BB962C8B-B14F-4D97-AF65-F5344CB8AC3E}">
        <p14:creationId xmlns:p14="http://schemas.microsoft.com/office/powerpoint/2010/main" val="1423206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10</a:t>
            </a:fld>
            <a:endParaRPr lang="sl-SI"/>
          </a:p>
        </p:txBody>
      </p:sp>
    </p:spTree>
    <p:extLst>
      <p:ext uri="{BB962C8B-B14F-4D97-AF65-F5344CB8AC3E}">
        <p14:creationId xmlns:p14="http://schemas.microsoft.com/office/powerpoint/2010/main" val="3541207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err="1" smtClean="0"/>
              <a:t>ERASMUS</a:t>
            </a:r>
            <a:r>
              <a:rPr lang="sl-SI" dirty="0" smtClean="0"/>
              <a:t> + predstavlja:</a:t>
            </a:r>
          </a:p>
          <a:p>
            <a:pPr marL="171450" indent="-171450">
              <a:buFontTx/>
              <a:buChar char="-"/>
            </a:pPr>
            <a:r>
              <a:rPr lang="sl-SI" baseline="0" dirty="0" smtClean="0"/>
              <a:t>preko 90 % izhodnih izmenjav v okviru </a:t>
            </a:r>
            <a:r>
              <a:rPr lang="sl-SI" baseline="0" dirty="0" err="1" smtClean="0"/>
              <a:t>Erasmus</a:t>
            </a:r>
            <a:r>
              <a:rPr lang="sl-SI" baseline="0" dirty="0" smtClean="0"/>
              <a:t>+; izjema 2018/19, ko je zraslo število drugih izmenjav na UL.</a:t>
            </a:r>
          </a:p>
          <a:p>
            <a:pPr marL="171450" indent="-171450">
              <a:buFontTx/>
              <a:buChar char="-"/>
            </a:pPr>
            <a:r>
              <a:rPr lang="sl-SI" baseline="0" dirty="0" smtClean="0"/>
              <a:t>okrog 80 % vseh vhodnih izmenjav. Pomemben program za vhodno mobilnost je tudi </a:t>
            </a:r>
            <a:r>
              <a:rPr lang="sl-SI" baseline="0" dirty="0" err="1" smtClean="0"/>
              <a:t>Ceepus</a:t>
            </a:r>
            <a:r>
              <a:rPr lang="sl-SI" baseline="0" dirty="0" smtClean="0"/>
              <a:t> (za države zahodnega Balkana).</a:t>
            </a:r>
          </a:p>
          <a:p>
            <a:pPr marL="171450" indent="-171450">
              <a:buFontTx/>
              <a:buChar char="-"/>
            </a:pPr>
            <a:endParaRPr lang="sl-SI" baseline="0" dirty="0" smtClean="0"/>
          </a:p>
          <a:p>
            <a:pPr marL="0" indent="0">
              <a:buFontTx/>
              <a:buNone/>
            </a:pPr>
            <a:endParaRPr lang="sl-SI" baseline="0" dirty="0" smtClean="0"/>
          </a:p>
          <a:p>
            <a:pPr marL="0" indent="0">
              <a:buFontTx/>
              <a:buNone/>
            </a:pPr>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11</a:t>
            </a:fld>
            <a:endParaRPr lang="sl-SI"/>
          </a:p>
        </p:txBody>
      </p:sp>
    </p:spTree>
    <p:extLst>
      <p:ext uri="{BB962C8B-B14F-4D97-AF65-F5344CB8AC3E}">
        <p14:creationId xmlns:p14="http://schemas.microsoft.com/office/powerpoint/2010/main" val="301197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12</a:t>
            </a:fld>
            <a:endParaRPr lang="sl-SI"/>
          </a:p>
        </p:txBody>
      </p:sp>
    </p:spTree>
    <p:extLst>
      <p:ext uri="{BB962C8B-B14F-4D97-AF65-F5344CB8AC3E}">
        <p14:creationId xmlns:p14="http://schemas.microsoft.com/office/powerpoint/2010/main" val="4179166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13</a:t>
            </a:fld>
            <a:endParaRPr lang="sl-SI"/>
          </a:p>
        </p:txBody>
      </p:sp>
    </p:spTree>
    <p:extLst>
      <p:ext uri="{BB962C8B-B14F-4D97-AF65-F5344CB8AC3E}">
        <p14:creationId xmlns:p14="http://schemas.microsoft.com/office/powerpoint/2010/main" val="4167150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171450" indent="-171450">
              <a:buFont typeface="Arial" panose="020B0604020202020204" pitchFamily="34" charset="0"/>
              <a:buChar char="•"/>
            </a:pPr>
            <a:r>
              <a:rPr lang="sl-SI" sz="1200" kern="1200" dirty="0" smtClean="0">
                <a:solidFill>
                  <a:schemeClr val="tx1"/>
                </a:solidFill>
                <a:effectLst/>
                <a:latin typeface="+mn-lt"/>
                <a:ea typeface="+mn-ea"/>
                <a:cs typeface="+mn-cs"/>
              </a:rPr>
              <a:t>število študentov na visokošolskega učitelja zmanjšuje. V letu 2019 je bilo 14,0 študentov na akademsko osebje, kar je za 2,8 študenta manj kot v letu 2013.</a:t>
            </a:r>
            <a:endParaRPr lang="sl-SI" dirty="0" smtClean="0"/>
          </a:p>
          <a:p>
            <a:pPr marL="171450" indent="-171450">
              <a:buFont typeface="Arial" panose="020B0604020202020204" pitchFamily="34" charset="0"/>
              <a:buChar char="•"/>
            </a:pPr>
            <a:r>
              <a:rPr lang="sl-SI" dirty="0" smtClean="0"/>
              <a:t>Število zaposlenih visokošolskih učiteljev se povečuje. Visokošolski učitelji zaposleni s pogodbo o zaposlitvi s polnim ali z delovnim časom krajšim od polnega. V številu niso všteti zunanji sodelavci, ki delajo po avtorski ali </a:t>
            </a:r>
            <a:r>
              <a:rPr lang="sl-SI" dirty="0" err="1" smtClean="0"/>
              <a:t>podjemni</a:t>
            </a:r>
            <a:r>
              <a:rPr lang="sl-SI" dirty="0" smtClean="0"/>
              <a:t> pogodbi. Podatki so v celoti pridobljeni iz administrativnih virov. Podatki za leto 2016, ki se nanašajo na akademsko leto 2016/17 so bili zbrani</a:t>
            </a:r>
            <a:r>
              <a:rPr lang="sl-SI" baseline="0" dirty="0" smtClean="0"/>
              <a:t> z vprašalniki, ki jih je </a:t>
            </a:r>
            <a:r>
              <a:rPr lang="sl-SI" baseline="0" dirty="0" err="1" smtClean="0"/>
              <a:t>SURS</a:t>
            </a:r>
            <a:r>
              <a:rPr lang="sl-SI" baseline="0" dirty="0" smtClean="0"/>
              <a:t> z naslednjim letom opustil.</a:t>
            </a:r>
            <a:endParaRPr lang="sl-SI" dirty="0" smtClean="0"/>
          </a:p>
          <a:p>
            <a:r>
              <a:rPr lang="sl-SI" dirty="0" smtClean="0"/>
              <a:t>Vir: SURS</a:t>
            </a:r>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14</a:t>
            </a:fld>
            <a:endParaRPr lang="sl-SI"/>
          </a:p>
        </p:txBody>
      </p:sp>
    </p:spTree>
    <p:extLst>
      <p:ext uri="{BB962C8B-B14F-4D97-AF65-F5344CB8AC3E}">
        <p14:creationId xmlns:p14="http://schemas.microsoft.com/office/powerpoint/2010/main" val="2276360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smtClean="0">
                <a:solidFill>
                  <a:schemeClr val="tx1"/>
                </a:solidFill>
                <a:effectLst/>
                <a:latin typeface="+mn-lt"/>
                <a:ea typeface="+mn-ea"/>
                <a:cs typeface="+mn-cs"/>
              </a:rPr>
              <a:t>Sredstva za študijsko dejavnost rednega študija za prvo in drugo stopnjo na javnih visokošolskih zavodov in zasebnih visokošolskih zavodov za koncesionirane študijske programe, so v zadnjih letih naraščala. V letu 2021 je za študijsko dejavnost namenjeno 320.769.523 EUR.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kern="1200" dirty="0" smtClean="0">
              <a:solidFill>
                <a:schemeClr val="tx1"/>
              </a:solidFill>
              <a:effectLst/>
              <a:latin typeface="+mn-lt"/>
              <a:ea typeface="+mn-ea"/>
              <a:cs typeface="+mn-cs"/>
            </a:endParaRPr>
          </a:p>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15</a:t>
            </a:fld>
            <a:endParaRPr lang="sl-SI"/>
          </a:p>
        </p:txBody>
      </p:sp>
    </p:spTree>
    <p:extLst>
      <p:ext uri="{BB962C8B-B14F-4D97-AF65-F5344CB8AC3E}">
        <p14:creationId xmlns:p14="http://schemas.microsoft.com/office/powerpoint/2010/main" val="1454965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000" b="0" i="0" kern="1200" dirty="0" smtClean="0">
                <a:solidFill>
                  <a:schemeClr val="tx1"/>
                </a:solidFill>
                <a:effectLst/>
                <a:latin typeface="+mn-lt"/>
                <a:ea typeface="+mn-ea"/>
                <a:cs typeface="+mn-cs"/>
              </a:rPr>
              <a:t>Kazalnik »prebivalstvo s terciarno izobrazbo« je delež prebivalcev v starosti 30–34, ki so uspešno zaključili terciarni študij (npr. na univerzi, višjih strokovnih ustanovah). Ta izobrazba se za podatke od leta 2014 dalje nanaša na ravni 5–8 po </a:t>
            </a:r>
            <a:r>
              <a:rPr lang="sl-SI" sz="1000" b="0" i="0" kern="1200" dirty="0" err="1" smtClean="0">
                <a:solidFill>
                  <a:schemeClr val="tx1"/>
                </a:solidFill>
                <a:effectLst/>
                <a:latin typeface="+mn-lt"/>
                <a:ea typeface="+mn-ea"/>
                <a:cs typeface="+mn-cs"/>
              </a:rPr>
              <a:t>ISCED</a:t>
            </a:r>
            <a:r>
              <a:rPr lang="sl-SI" sz="1000" b="0" i="0" kern="1200" dirty="0" smtClean="0">
                <a:solidFill>
                  <a:schemeClr val="tx1"/>
                </a:solidFill>
                <a:effectLst/>
                <a:latin typeface="+mn-lt"/>
                <a:ea typeface="+mn-ea"/>
                <a:cs typeface="+mn-cs"/>
              </a:rPr>
              <a:t> (Mednarodna standardna klasifikacija izobraževanja) iz leta 2011, za podatke do leta 2013 pa na ravni 5–6 po </a:t>
            </a:r>
            <a:r>
              <a:rPr lang="sl-SI" sz="1000" b="0" i="0" kern="1200" dirty="0" err="1" smtClean="0">
                <a:solidFill>
                  <a:schemeClr val="tx1"/>
                </a:solidFill>
                <a:effectLst/>
                <a:latin typeface="+mn-lt"/>
                <a:ea typeface="+mn-ea"/>
                <a:cs typeface="+mn-cs"/>
              </a:rPr>
              <a:t>ISCED</a:t>
            </a:r>
            <a:r>
              <a:rPr lang="sl-SI" sz="1000" b="0" i="0" kern="1200" dirty="0" smtClean="0">
                <a:solidFill>
                  <a:schemeClr val="tx1"/>
                </a:solidFill>
                <a:effectLst/>
                <a:latin typeface="+mn-lt"/>
                <a:ea typeface="+mn-ea"/>
                <a:cs typeface="+mn-cs"/>
              </a:rPr>
              <a:t> 1997. Kazalnik temelji na raziskovanju EU o delovni sili.</a:t>
            </a:r>
          </a:p>
          <a:p>
            <a:endParaRPr lang="sl-SI" sz="1000" b="0" i="0" kern="1200" dirty="0" smtClean="0">
              <a:solidFill>
                <a:schemeClr val="tx1"/>
              </a:solidFill>
              <a:effectLst/>
              <a:latin typeface="+mn-lt"/>
              <a:ea typeface="+mn-ea"/>
              <a:cs typeface="+mn-cs"/>
            </a:endParaRPr>
          </a:p>
          <a:p>
            <a:r>
              <a:rPr lang="sl-SI" sz="1000" dirty="0" smtClean="0"/>
              <a:t>Kazalnik je v skladu s v skladu s prednostnimi nalogami EU strateškega okvirja Izobraževanje in usposabljanje 2020 (ET 2020) in cilji strategije EU 2020 (&gt;40 %). Prav tako je kazalnik učinka za Strateški načrt 2016–2020, ki se nanaša na 10 prednostnih nalog Evropske komisije.</a:t>
            </a:r>
          </a:p>
          <a:p>
            <a:endParaRPr lang="sl-SI" sz="1000" dirty="0" smtClean="0"/>
          </a:p>
          <a:p>
            <a:r>
              <a:rPr lang="sl-SI" sz="1000" dirty="0" smtClean="0"/>
              <a:t>Vir: </a:t>
            </a:r>
            <a:r>
              <a:rPr lang="sl-SI" sz="1000" dirty="0" err="1" smtClean="0"/>
              <a:t>SURS</a:t>
            </a:r>
            <a:r>
              <a:rPr lang="sl-SI" sz="1000" dirty="0" smtClean="0"/>
              <a:t> - https://www.stat.si/Pages/cilji/cilj-4.-vsem-enakopravno-zagotoviti-kakovostno-izobrazbo-ter-spodbujati-mo%C5%BEnosti-vse%C5%BEivljenjskega-u%C4%8Denja-za-vsakogar/4.3-vklju%C4%8Denost-v-terciarno-izobra%C5%Beevanje</a:t>
            </a:r>
          </a:p>
          <a:p>
            <a:endParaRPr lang="sl-SI" sz="1000" dirty="0" smtClean="0"/>
          </a:p>
          <a:p>
            <a:endParaRPr lang="sl-SI" sz="1000" dirty="0" smtClean="0"/>
          </a:p>
          <a:p>
            <a:endParaRPr lang="sl-SI" sz="1000"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2</a:t>
            </a:fld>
            <a:endParaRPr lang="sl-SI"/>
          </a:p>
        </p:txBody>
      </p:sp>
    </p:spTree>
    <p:extLst>
      <p:ext uri="{BB962C8B-B14F-4D97-AF65-F5344CB8AC3E}">
        <p14:creationId xmlns:p14="http://schemas.microsoft.com/office/powerpoint/2010/main" val="59263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Od 2009/10 visokošolski zavodi lahko razpisujejo samo t.</a:t>
            </a:r>
            <a:r>
              <a:rPr lang="sl-SI" baseline="0" dirty="0" smtClean="0"/>
              <a:t> i. bolonjske študijske programe. Prejšnji študijski programi so se iztekli s 30. 9. 2016, do katerega je še bilo mogoče diplomirati.</a:t>
            </a:r>
          </a:p>
          <a:p>
            <a:pPr marL="171450" indent="-171450">
              <a:buFont typeface="Arial" panose="020B0604020202020204" pitchFamily="34" charset="0"/>
              <a:buChar char="•"/>
            </a:pPr>
            <a:r>
              <a:rPr lang="sl-SI" baseline="0" dirty="0" smtClean="0"/>
              <a:t>V letu 2020 je bilo skupaj 13.628 diplomantov (2018 = 14.740, 2019= 14.180).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200" kern="1200" dirty="0" smtClean="0">
                <a:solidFill>
                  <a:schemeClr val="tx1"/>
                </a:solidFill>
                <a:effectLst/>
                <a:latin typeface="+mn-lt"/>
                <a:ea typeface="+mn-ea"/>
                <a:cs typeface="+mn-cs"/>
              </a:rPr>
              <a:t>Število diplomantov s tujim državljanstvom v zadnjih letih narašča. V letu 2020 je predstavljal že 7,7 % vseh diplomantov. Glede na stopnjo študija jih je 48,6 % diplomiralo na prvi stopnji, 44,4 % na drugi stopnji in 7,0 % na tretji stopnji. </a:t>
            </a:r>
            <a:endParaRPr lang="sl-SI" baseline="0" dirty="0" smtClean="0"/>
          </a:p>
          <a:p>
            <a:pPr marL="0" indent="0">
              <a:buFont typeface="Arial" panose="020B0604020202020204" pitchFamily="34" charset="0"/>
              <a:buNone/>
            </a:pPr>
            <a:endParaRPr lang="sl-SI" baseline="0" dirty="0" smtClean="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3</a:t>
            </a:fld>
            <a:endParaRPr lang="sl-SI"/>
          </a:p>
        </p:txBody>
      </p:sp>
    </p:spTree>
    <p:extLst>
      <p:ext uri="{BB962C8B-B14F-4D97-AF65-F5344CB8AC3E}">
        <p14:creationId xmlns:p14="http://schemas.microsoft.com/office/powerpoint/2010/main" val="348311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smtClean="0">
                <a:solidFill>
                  <a:schemeClr val="tx1"/>
                </a:solidFill>
                <a:effectLst/>
                <a:latin typeface="+mn-lt"/>
                <a:ea typeface="+mn-ea"/>
                <a:cs typeface="+mn-cs"/>
              </a:rPr>
              <a:t>Povprečen čas študija na prvi stopnji je znotraj okvirja čas trajanja študija plus dodatno leto (absolvent), medtem, ko je na magistrskem študiju (z izjemo enoletnih študijskih programov) in doktorskem študiju, ta čas daljši. </a:t>
            </a:r>
            <a:endParaRPr lang="sl-SI" sz="1600" kern="1200" dirty="0" smtClean="0">
              <a:solidFill>
                <a:schemeClr val="tx1"/>
              </a:solidFill>
              <a:effectLst/>
              <a:latin typeface="+mn-lt"/>
              <a:ea typeface="+mn-ea"/>
              <a:cs typeface="+mn-cs"/>
            </a:endParaRPr>
          </a:p>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4</a:t>
            </a:fld>
            <a:endParaRPr lang="sl-SI"/>
          </a:p>
        </p:txBody>
      </p:sp>
    </p:spTree>
    <p:extLst>
      <p:ext uri="{BB962C8B-B14F-4D97-AF65-F5344CB8AC3E}">
        <p14:creationId xmlns:p14="http://schemas.microsoft.com/office/powerpoint/2010/main" val="335171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5</a:t>
            </a:fld>
            <a:endParaRPr lang="sl-SI"/>
          </a:p>
        </p:txBody>
      </p:sp>
    </p:spTree>
    <p:extLst>
      <p:ext uri="{BB962C8B-B14F-4D97-AF65-F5344CB8AC3E}">
        <p14:creationId xmlns:p14="http://schemas.microsoft.com/office/powerpoint/2010/main" val="3998737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smtClean="0">
                <a:solidFill>
                  <a:schemeClr val="tx1"/>
                </a:solidFill>
                <a:effectLst/>
                <a:latin typeface="+mn-lt"/>
                <a:ea typeface="+mn-ea"/>
                <a:cs typeface="+mn-cs"/>
              </a:rPr>
              <a:t>Število študentov se je v zadnjih 10 letih zmanjšalo za 22,3 %. Pri čemer bi bilo to zmanjšanje 29,8 %, če nebi upoštevali tujih študentov. </a:t>
            </a:r>
          </a:p>
          <a:p>
            <a:r>
              <a:rPr lang="sl-SI" sz="1200" kern="1200" dirty="0" smtClean="0">
                <a:solidFill>
                  <a:schemeClr val="tx1"/>
                </a:solidFill>
                <a:effectLst/>
                <a:latin typeface="+mn-lt"/>
                <a:ea typeface="+mn-ea"/>
                <a:cs typeface="+mn-cs"/>
              </a:rPr>
              <a:t>V</a:t>
            </a:r>
            <a:r>
              <a:rPr lang="sl-SI" sz="1200" kern="1200" baseline="0" dirty="0" smtClean="0">
                <a:solidFill>
                  <a:schemeClr val="tx1"/>
                </a:solidFill>
                <a:effectLst/>
                <a:latin typeface="+mn-lt"/>
                <a:ea typeface="+mn-ea"/>
                <a:cs typeface="+mn-cs"/>
              </a:rPr>
              <a:t> študijskem letu 2010/11 je bilo vpisanih 92.563 študentov, v študijskem letu 2020/21 je vpisanih 71.957 študentov. Rast študentov lahko v veliki meri pripišemo lanskim epidemiološkim razmeram in koriščenju izrednega podaljšanja statusa študenta, ki ga je koristilo 4.035 študentov.  </a:t>
            </a:r>
          </a:p>
          <a:p>
            <a:r>
              <a:rPr lang="sl-SI" sz="1200" kern="1200" baseline="0" dirty="0" smtClean="0">
                <a:solidFill>
                  <a:schemeClr val="tx1"/>
                </a:solidFill>
                <a:effectLst/>
                <a:latin typeface="+mn-lt"/>
                <a:ea typeface="+mn-ea"/>
                <a:cs typeface="+mn-cs"/>
              </a:rPr>
              <a:t>Povečal pa se je tudi vpis novincev (prvič vpisanih v študijske programe prve in druge stopnje), ki je v študijskem letu 2020/21 na ravni  študijskega leta 2017/18. </a:t>
            </a:r>
          </a:p>
          <a:p>
            <a:endParaRPr lang="sl-SI" sz="1200" kern="1200" dirty="0" smtClean="0">
              <a:solidFill>
                <a:schemeClr val="tx1"/>
              </a:solidFill>
              <a:effectLst/>
              <a:latin typeface="+mn-lt"/>
              <a:ea typeface="+mn-ea"/>
              <a:cs typeface="+mn-cs"/>
            </a:endParaRPr>
          </a:p>
          <a:p>
            <a:r>
              <a:rPr lang="sl-SI" sz="1200" kern="1200" dirty="0" smtClean="0">
                <a:solidFill>
                  <a:schemeClr val="tx1"/>
                </a:solidFill>
                <a:effectLst/>
                <a:latin typeface="+mn-lt"/>
                <a:ea typeface="+mn-ea"/>
                <a:cs typeface="+mn-cs"/>
              </a:rPr>
              <a:t>Vpis je padel tako na rednem, kot na izrednem načinu študija. Zmanjšanje števila študentov se razlikuje med stopnjami, največje zmanjšanje (23,9 %) beleži doktorski študij, kar lahko povežemo s prehodom s štiri na tri letne študijske programe in obdobjem</a:t>
            </a:r>
            <a:r>
              <a:rPr lang="sl-SI" sz="1200" kern="1200" baseline="0" dirty="0" smtClean="0">
                <a:solidFill>
                  <a:schemeClr val="tx1"/>
                </a:solidFill>
                <a:effectLst/>
                <a:latin typeface="+mn-lt"/>
                <a:ea typeface="+mn-ea"/>
                <a:cs typeface="+mn-cs"/>
              </a:rPr>
              <a:t> 2013-2015, ko poleg mladih raziskovalcev </a:t>
            </a:r>
            <a:r>
              <a:rPr lang="sl-SI" sz="1200" kern="1200" baseline="0" dirty="0" err="1" smtClean="0">
                <a:solidFill>
                  <a:schemeClr val="tx1"/>
                </a:solidFill>
                <a:effectLst/>
                <a:latin typeface="+mn-lt"/>
                <a:ea typeface="+mn-ea"/>
                <a:cs typeface="+mn-cs"/>
              </a:rPr>
              <a:t>doktroski</a:t>
            </a:r>
            <a:r>
              <a:rPr lang="sl-SI" sz="1200" kern="1200" baseline="0" dirty="0" smtClean="0">
                <a:solidFill>
                  <a:schemeClr val="tx1"/>
                </a:solidFill>
                <a:effectLst/>
                <a:latin typeface="+mn-lt"/>
                <a:ea typeface="+mn-ea"/>
                <a:cs typeface="+mn-cs"/>
              </a:rPr>
              <a:t> študij ni bil sofinanciran iz proračunskih sredstev</a:t>
            </a:r>
            <a:r>
              <a:rPr lang="sl-SI" sz="1200" kern="1200" dirty="0" smtClean="0">
                <a:solidFill>
                  <a:schemeClr val="tx1"/>
                </a:solidFill>
                <a:effectLst/>
                <a:latin typeface="+mn-lt"/>
                <a:ea typeface="+mn-ea"/>
                <a:cs typeface="+mn-cs"/>
              </a:rPr>
              <a:t>.</a:t>
            </a:r>
          </a:p>
          <a:p>
            <a:r>
              <a:rPr lang="sl-SI" sz="1200" kern="1200" dirty="0" smtClean="0">
                <a:solidFill>
                  <a:schemeClr val="tx1"/>
                </a:solidFill>
                <a:effectLst/>
                <a:latin typeface="+mn-lt"/>
                <a:ea typeface="+mn-ea"/>
                <a:cs typeface="+mn-cs"/>
              </a:rPr>
              <a:t> </a:t>
            </a:r>
          </a:p>
          <a:p>
            <a:r>
              <a:rPr lang="sl-SI" sz="1200" kern="1200" dirty="0" smtClean="0">
                <a:solidFill>
                  <a:schemeClr val="tx1"/>
                </a:solidFill>
                <a:effectLst/>
                <a:latin typeface="+mn-lt"/>
                <a:ea typeface="+mn-ea"/>
                <a:cs typeface="+mn-cs"/>
              </a:rPr>
              <a:t>Na vseh stopnjah študija je vpisanih več študent kot študentov. Razmerje študentke študenti se zadnjih deset let giblje okrog 60:40. V študijskem letu 2020/21 je vpisanih 60,5 % študentk in 39,5 % študentov. Delež se razlikuje med stopnjami. Najvišji delež študent je na magistrskem študiju druge stopnje (61,9 %), medtem, ko imajo študentje najvišji delež na doktorskem študiju, kjer predstavljajo 45,7 % vpisanih študentov.   </a:t>
            </a:r>
          </a:p>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6</a:t>
            </a:fld>
            <a:endParaRPr lang="sl-SI"/>
          </a:p>
        </p:txBody>
      </p:sp>
    </p:spTree>
    <p:extLst>
      <p:ext uri="{BB962C8B-B14F-4D97-AF65-F5344CB8AC3E}">
        <p14:creationId xmlns:p14="http://schemas.microsoft.com/office/powerpoint/2010/main" val="827295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7</a:t>
            </a:fld>
            <a:endParaRPr lang="sl-SI"/>
          </a:p>
        </p:txBody>
      </p:sp>
    </p:spTree>
    <p:extLst>
      <p:ext uri="{BB962C8B-B14F-4D97-AF65-F5344CB8AC3E}">
        <p14:creationId xmlns:p14="http://schemas.microsoft.com/office/powerpoint/2010/main" val="146925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smtClean="0">
                <a:solidFill>
                  <a:schemeClr val="tx1"/>
                </a:solidFill>
                <a:effectLst/>
                <a:latin typeface="+mn-lt"/>
                <a:ea typeface="+mn-ea"/>
                <a:cs typeface="+mn-cs"/>
              </a:rPr>
              <a:t>Še vedno je velik del kandidatov prijavljenih v študijske programe z omejitvijo vpisa – za študijsko leto 2020/21 je bilo v prvem prijavnem roku takih kandidatov dve tretjini.</a:t>
            </a:r>
            <a:r>
              <a:rPr lang="sl-SI" dirty="0" smtClean="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200" kern="1200" dirty="0" smtClean="0">
                <a:solidFill>
                  <a:schemeClr val="tx1"/>
                </a:solidFill>
                <a:effectLst/>
                <a:latin typeface="+mn-lt"/>
                <a:ea typeface="+mn-ea"/>
                <a:cs typeface="+mn-cs"/>
              </a:rPr>
              <a:t>Analize prijav za vpis: </a:t>
            </a:r>
            <a:r>
              <a:rPr lang="sl-SI" sz="1200" u="sng" kern="1200" dirty="0" smtClean="0">
                <a:solidFill>
                  <a:schemeClr val="tx1"/>
                </a:solidFill>
                <a:effectLst/>
                <a:latin typeface="+mn-lt"/>
                <a:ea typeface="+mn-ea"/>
                <a:cs typeface="+mn-cs"/>
                <a:hlinkClick r:id="rId3"/>
              </a:rPr>
              <a:t>https://portal.evs.gov.si/analize-prijav-za-vpis</a:t>
            </a:r>
            <a:r>
              <a:rPr lang="sl-SI" sz="1200" kern="1200" dirty="0" smtClean="0">
                <a:solidFill>
                  <a:schemeClr val="tx1"/>
                </a:solidFill>
                <a:effectLst/>
                <a:latin typeface="+mn-lt"/>
                <a:ea typeface="+mn-ea"/>
                <a:cs typeface="+mn-cs"/>
              </a:rPr>
              <a:t> </a:t>
            </a:r>
          </a:p>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8</a:t>
            </a:fld>
            <a:endParaRPr lang="sl-SI"/>
          </a:p>
        </p:txBody>
      </p:sp>
    </p:spTree>
    <p:extLst>
      <p:ext uri="{BB962C8B-B14F-4D97-AF65-F5344CB8AC3E}">
        <p14:creationId xmlns:p14="http://schemas.microsoft.com/office/powerpoint/2010/main" val="1510848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smtClean="0">
                <a:solidFill>
                  <a:schemeClr val="tx1"/>
                </a:solidFill>
                <a:effectLst/>
                <a:latin typeface="+mn-lt"/>
                <a:ea typeface="+mn-ea"/>
                <a:cs typeface="+mn-cs"/>
              </a:rPr>
              <a:t>Število tujih študentov iz EU in drugih držav se je v zadnjih 10 letih povečalo za 8,2 krat (iz 937 študentov v študijskem letu 2010/11 na 7.681 študentov v študijskem letu 2020/21). Delež tujih študentov v študijskem letu 2020/21 predstavlja 10,7 % vseh vpisanih študentov, pri čemer državljani članic EU predstavljajo 28 % vseh tujih študentov. 8,5 % vseh tujih študentov študira na daljavo ali na dislocirani enoti v tujini.</a:t>
            </a:r>
          </a:p>
          <a:p>
            <a:r>
              <a:rPr lang="sl-SI" sz="1200" kern="1200" dirty="0" smtClean="0">
                <a:solidFill>
                  <a:schemeClr val="tx1"/>
                </a:solidFill>
                <a:effectLst/>
                <a:latin typeface="+mn-lt"/>
                <a:ea typeface="+mn-ea"/>
                <a:cs typeface="+mn-cs"/>
              </a:rPr>
              <a:t> </a:t>
            </a:r>
          </a:p>
          <a:p>
            <a:r>
              <a:rPr lang="sl-SI" sz="1200" kern="1200" dirty="0" smtClean="0">
                <a:solidFill>
                  <a:schemeClr val="tx1"/>
                </a:solidFill>
                <a:effectLst/>
                <a:latin typeface="+mn-lt"/>
                <a:ea typeface="+mn-ea"/>
                <a:cs typeface="+mn-cs"/>
              </a:rPr>
              <a:t>V študijskem letu 2020/21 je 58,9 % tujih študentov vpisanih v dodiplomske študijske programe prve stopnje, 4,8 % v enovite magistrske študijske programe druge stopnje, 26,7 % v magistrske študijske programe druge stopnje in 9,6 % v doktorske študijske programe. 78,7 % tujih študentov je vpisanih na javne visokošolske zavode.</a:t>
            </a:r>
          </a:p>
          <a:p>
            <a:endParaRPr lang="sl-SI" dirty="0"/>
          </a:p>
        </p:txBody>
      </p:sp>
      <p:sp>
        <p:nvSpPr>
          <p:cNvPr id="4" name="Označba mesta številke diapozitiva 3"/>
          <p:cNvSpPr>
            <a:spLocks noGrp="1"/>
          </p:cNvSpPr>
          <p:nvPr>
            <p:ph type="sldNum" sz="quarter" idx="10"/>
          </p:nvPr>
        </p:nvSpPr>
        <p:spPr/>
        <p:txBody>
          <a:bodyPr/>
          <a:lstStyle/>
          <a:p>
            <a:fld id="{19908E33-EA15-433F-854B-73F5FC3DA3F1}" type="slidenum">
              <a:rPr lang="sl-SI" smtClean="0"/>
              <a:t>9</a:t>
            </a:fld>
            <a:endParaRPr lang="sl-SI"/>
          </a:p>
        </p:txBody>
      </p:sp>
    </p:spTree>
    <p:extLst>
      <p:ext uri="{BB962C8B-B14F-4D97-AF65-F5344CB8AC3E}">
        <p14:creationId xmlns:p14="http://schemas.microsoft.com/office/powerpoint/2010/main" val="1382018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Uredite slog podnaslova matrice</a:t>
            </a:r>
            <a:endParaRPr lang="sl-SI"/>
          </a:p>
        </p:txBody>
      </p:sp>
      <p:sp>
        <p:nvSpPr>
          <p:cNvPr id="4" name="Označba mesta datuma 3"/>
          <p:cNvSpPr>
            <a:spLocks noGrp="1"/>
          </p:cNvSpPr>
          <p:nvPr>
            <p:ph type="dt" sz="half" idx="10"/>
          </p:nvPr>
        </p:nvSpPr>
        <p:spPr/>
        <p:txBody>
          <a:bodyPr/>
          <a:lstStyle/>
          <a:p>
            <a:fld id="{48E9F092-81F2-454B-ACED-A6889EE52558}" type="datetimeFigureOut">
              <a:rPr lang="sl-SI" smtClean="0"/>
              <a:t>14.9.2021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161028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48E9F092-81F2-454B-ACED-A6889EE52558}" type="datetimeFigureOut">
              <a:rPr lang="sl-SI" smtClean="0"/>
              <a:t>14.9.2021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3004518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48E9F092-81F2-454B-ACED-A6889EE52558}" type="datetimeFigureOut">
              <a:rPr lang="sl-SI" smtClean="0"/>
              <a:t>14.9.2021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2254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48E9F092-81F2-454B-ACED-A6889EE52558}" type="datetimeFigureOut">
              <a:rPr lang="sl-SI" smtClean="0"/>
              <a:t>14.9.2021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3863297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48E9F092-81F2-454B-ACED-A6889EE52558}" type="datetimeFigureOut">
              <a:rPr lang="sl-SI" smtClean="0"/>
              <a:t>14.9.2021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385025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48E9F092-81F2-454B-ACED-A6889EE52558}" type="datetimeFigureOut">
              <a:rPr lang="sl-SI" smtClean="0"/>
              <a:t>14.9.2021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3084838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48E9F092-81F2-454B-ACED-A6889EE52558}" type="datetimeFigureOut">
              <a:rPr lang="sl-SI" smtClean="0"/>
              <a:t>14.9.2021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2360594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48E9F092-81F2-454B-ACED-A6889EE52558}" type="datetimeFigureOut">
              <a:rPr lang="sl-SI" smtClean="0"/>
              <a:t>14.9.2021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4040687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48E9F092-81F2-454B-ACED-A6889EE52558}" type="datetimeFigureOut">
              <a:rPr lang="sl-SI" smtClean="0"/>
              <a:t>14.9.2021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2385754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48E9F092-81F2-454B-ACED-A6889EE52558}" type="datetimeFigureOut">
              <a:rPr lang="sl-SI" smtClean="0"/>
              <a:t>14.9.2021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49234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48E9F092-81F2-454B-ACED-A6889EE52558}" type="datetimeFigureOut">
              <a:rPr lang="sl-SI" smtClean="0"/>
              <a:t>14.9.2021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F8037B4-038C-4AD5-A36A-AE0E4CD33810}" type="slidenum">
              <a:rPr lang="sl-SI" smtClean="0"/>
              <a:t>‹#›</a:t>
            </a:fld>
            <a:endParaRPr lang="sl-SI"/>
          </a:p>
        </p:txBody>
      </p:sp>
    </p:spTree>
    <p:extLst>
      <p:ext uri="{BB962C8B-B14F-4D97-AF65-F5344CB8AC3E}">
        <p14:creationId xmlns:p14="http://schemas.microsoft.com/office/powerpoint/2010/main" val="141087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9F092-81F2-454B-ACED-A6889EE52558}" type="datetimeFigureOut">
              <a:rPr lang="sl-SI" smtClean="0"/>
              <a:t>14.9.2021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8037B4-038C-4AD5-A36A-AE0E4CD33810}" type="slidenum">
              <a:rPr lang="sl-SI" smtClean="0"/>
              <a:t>‹#›</a:t>
            </a:fld>
            <a:endParaRPr lang="sl-SI"/>
          </a:p>
        </p:txBody>
      </p:sp>
    </p:spTree>
    <p:extLst>
      <p:ext uri="{BB962C8B-B14F-4D97-AF65-F5344CB8AC3E}">
        <p14:creationId xmlns:p14="http://schemas.microsoft.com/office/powerpoint/2010/main" val="1640595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Visoko šolstvo v številkah</a:t>
            </a:r>
            <a:endParaRPr lang="sl-SI" dirty="0"/>
          </a:p>
        </p:txBody>
      </p:sp>
      <p:sp>
        <p:nvSpPr>
          <p:cNvPr id="3" name="Podnaslov 2"/>
          <p:cNvSpPr>
            <a:spLocks noGrp="1"/>
          </p:cNvSpPr>
          <p:nvPr>
            <p:ph type="subTitle" idx="1"/>
          </p:nvPr>
        </p:nvSpPr>
        <p:spPr/>
        <p:txBody>
          <a:bodyPr/>
          <a:lstStyle/>
          <a:p>
            <a:r>
              <a:rPr lang="sl-SI" dirty="0" smtClean="0"/>
              <a:t>6. e-seja Sveta RS za visoko šolstvo</a:t>
            </a:r>
          </a:p>
          <a:p>
            <a:r>
              <a:rPr lang="sl-SI" dirty="0" smtClean="0"/>
              <a:t>17. 8. 2021</a:t>
            </a:r>
            <a:endParaRPr lang="sl-SI" dirty="0"/>
          </a:p>
        </p:txBody>
      </p:sp>
    </p:spTree>
    <p:extLst>
      <p:ext uri="{BB962C8B-B14F-4D97-AF65-F5344CB8AC3E}">
        <p14:creationId xmlns:p14="http://schemas.microsoft.com/office/powerpoint/2010/main" val="971409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09223" y="1690693"/>
            <a:ext cx="3191933" cy="1325563"/>
          </a:xfrm>
        </p:spPr>
        <p:txBody>
          <a:bodyPr>
            <a:normAutofit fontScale="90000"/>
          </a:bodyPr>
          <a:lstStyle/>
          <a:p>
            <a:r>
              <a:rPr lang="sl-SI" i="1" dirty="0" smtClean="0"/>
              <a:t>TOP </a:t>
            </a:r>
            <a:r>
              <a:rPr lang="sl-SI" i="1" dirty="0"/>
              <a:t>20 držav iz katerih najpogosteje prihajajo študenti v študijskem letu 2020/21 </a:t>
            </a:r>
            <a:endParaRPr lang="sl-SI" dirty="0"/>
          </a:p>
        </p:txBody>
      </p:sp>
      <p:graphicFrame>
        <p:nvGraphicFramePr>
          <p:cNvPr id="3" name="Tabela 2"/>
          <p:cNvGraphicFramePr>
            <a:graphicFrameLocks noGrp="1"/>
          </p:cNvGraphicFramePr>
          <p:nvPr>
            <p:extLst>
              <p:ext uri="{D42A27DB-BD31-4B8C-83A1-F6EECF244321}">
                <p14:modId xmlns:p14="http://schemas.microsoft.com/office/powerpoint/2010/main" val="3774831390"/>
              </p:ext>
            </p:extLst>
          </p:nvPr>
        </p:nvGraphicFramePr>
        <p:xfrm>
          <a:off x="4176889" y="200559"/>
          <a:ext cx="6762044" cy="6349691"/>
        </p:xfrm>
        <a:graphic>
          <a:graphicData uri="http://schemas.openxmlformats.org/drawingml/2006/table">
            <a:tbl>
              <a:tblPr firstRow="1" firstCol="1" bandRow="1">
                <a:tableStyleId>{5C22544A-7EE6-4342-B048-85BDC9FD1C3A}</a:tableStyleId>
              </a:tblPr>
              <a:tblGrid>
                <a:gridCol w="852521">
                  <a:extLst>
                    <a:ext uri="{9D8B030D-6E8A-4147-A177-3AD203B41FA5}">
                      <a16:colId xmlns:a16="http://schemas.microsoft.com/office/drawing/2014/main" xmlns="" val="20000"/>
                    </a:ext>
                  </a:extLst>
                </a:gridCol>
                <a:gridCol w="3778219">
                  <a:extLst>
                    <a:ext uri="{9D8B030D-6E8A-4147-A177-3AD203B41FA5}">
                      <a16:colId xmlns:a16="http://schemas.microsoft.com/office/drawing/2014/main" xmlns="" val="20001"/>
                    </a:ext>
                  </a:extLst>
                </a:gridCol>
                <a:gridCol w="2131304">
                  <a:extLst>
                    <a:ext uri="{9D8B030D-6E8A-4147-A177-3AD203B41FA5}">
                      <a16:colId xmlns:a16="http://schemas.microsoft.com/office/drawing/2014/main" xmlns="" val="20002"/>
                    </a:ext>
                  </a:extLst>
                </a:gridCol>
              </a:tblGrid>
              <a:tr h="479751">
                <a:tc>
                  <a:txBody>
                    <a:bodyPr/>
                    <a:lstStyle/>
                    <a:p>
                      <a:pPr algn="ctr">
                        <a:lnSpc>
                          <a:spcPct val="107000"/>
                        </a:lnSpc>
                        <a:spcAft>
                          <a:spcPts val="0"/>
                        </a:spcAft>
                      </a:pPr>
                      <a:r>
                        <a:rPr lang="sl-SI" sz="1800" dirty="0" err="1">
                          <a:effectLst/>
                        </a:rPr>
                        <a:t>Zap</a:t>
                      </a:r>
                      <a:r>
                        <a:rPr lang="sl-SI" sz="1800" dirty="0">
                          <a:effectLst/>
                        </a:rPr>
                        <a:t>. št.</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07000"/>
                        </a:lnSpc>
                        <a:spcAft>
                          <a:spcPts val="0"/>
                        </a:spcAft>
                      </a:pPr>
                      <a:r>
                        <a:rPr lang="sl-SI" sz="1800">
                          <a:effectLst/>
                        </a:rPr>
                        <a:t>Država državljanstva študenta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sl-SI" sz="1800" dirty="0">
                          <a:effectLst/>
                        </a:rPr>
                        <a:t>Število študentov</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0"/>
                  </a:ext>
                </a:extLst>
              </a:tr>
              <a:tr h="286589">
                <a:tc>
                  <a:txBody>
                    <a:bodyPr/>
                    <a:lstStyle/>
                    <a:p>
                      <a:pPr algn="ctr">
                        <a:lnSpc>
                          <a:spcPct val="107000"/>
                        </a:lnSpc>
                        <a:spcAft>
                          <a:spcPts val="0"/>
                        </a:spcAft>
                      </a:pPr>
                      <a:r>
                        <a:rPr lang="sl-SI" sz="1800">
                          <a:effectLst/>
                        </a:rPr>
                        <a:t>1</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Hrvaška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1.537</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1"/>
                  </a:ext>
                </a:extLst>
              </a:tr>
              <a:tr h="286589">
                <a:tc>
                  <a:txBody>
                    <a:bodyPr/>
                    <a:lstStyle/>
                    <a:p>
                      <a:pPr algn="ctr">
                        <a:lnSpc>
                          <a:spcPct val="107000"/>
                        </a:lnSpc>
                        <a:spcAft>
                          <a:spcPts val="0"/>
                        </a:spcAft>
                      </a:pPr>
                      <a:r>
                        <a:rPr lang="sl-SI" sz="1800">
                          <a:effectLst/>
                        </a:rPr>
                        <a:t>2</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Bosna in Hercegovina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1.508</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2"/>
                  </a:ext>
                </a:extLst>
              </a:tr>
              <a:tr h="286589">
                <a:tc>
                  <a:txBody>
                    <a:bodyPr/>
                    <a:lstStyle/>
                    <a:p>
                      <a:pPr algn="ctr">
                        <a:lnSpc>
                          <a:spcPct val="107000"/>
                        </a:lnSpc>
                        <a:spcAft>
                          <a:spcPts val="0"/>
                        </a:spcAft>
                      </a:pPr>
                      <a:r>
                        <a:rPr lang="sl-SI" sz="1800">
                          <a:effectLst/>
                        </a:rPr>
                        <a:t>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Severna Makedonija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1.333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3"/>
                  </a:ext>
                </a:extLst>
              </a:tr>
              <a:tr h="286589">
                <a:tc>
                  <a:txBody>
                    <a:bodyPr/>
                    <a:lstStyle/>
                    <a:p>
                      <a:pPr algn="ctr">
                        <a:lnSpc>
                          <a:spcPct val="107000"/>
                        </a:lnSpc>
                        <a:spcAft>
                          <a:spcPts val="0"/>
                        </a:spcAft>
                      </a:pPr>
                      <a:r>
                        <a:rPr lang="sl-SI" sz="1800">
                          <a:effectLst/>
                        </a:rPr>
                        <a:t>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Srbija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1.274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4"/>
                  </a:ext>
                </a:extLst>
              </a:tr>
              <a:tr h="286589">
                <a:tc>
                  <a:txBody>
                    <a:bodyPr/>
                    <a:lstStyle/>
                    <a:p>
                      <a:pPr algn="ctr">
                        <a:lnSpc>
                          <a:spcPct val="107000"/>
                        </a:lnSpc>
                        <a:spcAft>
                          <a:spcPts val="0"/>
                        </a:spcAft>
                      </a:pPr>
                      <a:r>
                        <a:rPr lang="sl-SI" sz="1800">
                          <a:effectLst/>
                        </a:rPr>
                        <a:t>5</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Italija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247</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5"/>
                  </a:ext>
                </a:extLst>
              </a:tr>
              <a:tr h="286589">
                <a:tc>
                  <a:txBody>
                    <a:bodyPr/>
                    <a:lstStyle/>
                    <a:p>
                      <a:pPr algn="ctr">
                        <a:lnSpc>
                          <a:spcPct val="107000"/>
                        </a:lnSpc>
                        <a:spcAft>
                          <a:spcPts val="0"/>
                        </a:spcAft>
                      </a:pPr>
                      <a:r>
                        <a:rPr lang="sl-SI" sz="1800">
                          <a:effectLst/>
                        </a:rPr>
                        <a:t>6</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Črna gora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236</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6"/>
                  </a:ext>
                </a:extLst>
              </a:tr>
              <a:tr h="286589">
                <a:tc>
                  <a:txBody>
                    <a:bodyPr/>
                    <a:lstStyle/>
                    <a:p>
                      <a:pPr algn="ctr">
                        <a:lnSpc>
                          <a:spcPct val="107000"/>
                        </a:lnSpc>
                        <a:spcAft>
                          <a:spcPts val="0"/>
                        </a:spcAft>
                      </a:pPr>
                      <a:r>
                        <a:rPr lang="sl-SI" sz="1800">
                          <a:effectLst/>
                        </a:rPr>
                        <a:t>7</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Kosovo</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224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7"/>
                  </a:ext>
                </a:extLst>
              </a:tr>
              <a:tr h="286589">
                <a:tc>
                  <a:txBody>
                    <a:bodyPr/>
                    <a:lstStyle/>
                    <a:p>
                      <a:pPr algn="ctr">
                        <a:lnSpc>
                          <a:spcPct val="107000"/>
                        </a:lnSpc>
                        <a:spcAft>
                          <a:spcPts val="0"/>
                        </a:spcAft>
                      </a:pPr>
                      <a:r>
                        <a:rPr lang="sl-SI" sz="1800">
                          <a:effectLst/>
                        </a:rPr>
                        <a:t>8</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Ruska Federacija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213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8"/>
                  </a:ext>
                </a:extLst>
              </a:tr>
              <a:tr h="286589">
                <a:tc>
                  <a:txBody>
                    <a:bodyPr/>
                    <a:lstStyle/>
                    <a:p>
                      <a:pPr algn="ctr">
                        <a:lnSpc>
                          <a:spcPct val="107000"/>
                        </a:lnSpc>
                        <a:spcAft>
                          <a:spcPts val="0"/>
                        </a:spcAft>
                      </a:pPr>
                      <a:r>
                        <a:rPr lang="sl-SI" sz="1800">
                          <a:effectLst/>
                        </a:rPr>
                        <a:t>9</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Ukrajina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90</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9"/>
                  </a:ext>
                </a:extLst>
              </a:tr>
              <a:tr h="286589">
                <a:tc>
                  <a:txBody>
                    <a:bodyPr/>
                    <a:lstStyle/>
                    <a:p>
                      <a:pPr algn="ctr">
                        <a:lnSpc>
                          <a:spcPct val="107000"/>
                        </a:lnSpc>
                        <a:spcAft>
                          <a:spcPts val="0"/>
                        </a:spcAft>
                      </a:pPr>
                      <a:r>
                        <a:rPr lang="sl-SI" sz="1800">
                          <a:effectLst/>
                        </a:rPr>
                        <a:t>10</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Indija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85</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0"/>
                  </a:ext>
                </a:extLst>
              </a:tr>
              <a:tr h="286589">
                <a:tc>
                  <a:txBody>
                    <a:bodyPr/>
                    <a:lstStyle/>
                    <a:p>
                      <a:pPr algn="ctr">
                        <a:lnSpc>
                          <a:spcPct val="107000"/>
                        </a:lnSpc>
                        <a:spcAft>
                          <a:spcPts val="0"/>
                        </a:spcAft>
                      </a:pPr>
                      <a:r>
                        <a:rPr lang="sl-SI" sz="1800">
                          <a:effectLst/>
                        </a:rPr>
                        <a:t>11</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Bolgarija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73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1"/>
                  </a:ext>
                </a:extLst>
              </a:tr>
              <a:tr h="286589">
                <a:tc>
                  <a:txBody>
                    <a:bodyPr/>
                    <a:lstStyle/>
                    <a:p>
                      <a:pPr algn="ctr">
                        <a:lnSpc>
                          <a:spcPct val="107000"/>
                        </a:lnSpc>
                        <a:spcAft>
                          <a:spcPts val="0"/>
                        </a:spcAft>
                      </a:pPr>
                      <a:r>
                        <a:rPr lang="sl-SI" sz="1800">
                          <a:effectLst/>
                        </a:rPr>
                        <a:t>12</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Kitajska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48</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2"/>
                  </a:ext>
                </a:extLst>
              </a:tr>
              <a:tr h="286589">
                <a:tc>
                  <a:txBody>
                    <a:bodyPr/>
                    <a:lstStyle/>
                    <a:p>
                      <a:pPr algn="ctr">
                        <a:lnSpc>
                          <a:spcPct val="107000"/>
                        </a:lnSpc>
                        <a:spcAft>
                          <a:spcPts val="0"/>
                        </a:spcAft>
                      </a:pPr>
                      <a:r>
                        <a:rPr lang="sl-SI" sz="1800">
                          <a:effectLst/>
                        </a:rPr>
                        <a:t>13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Iran (Islamska Republika)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47</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3"/>
                  </a:ext>
                </a:extLst>
              </a:tr>
              <a:tr h="286589">
                <a:tc>
                  <a:txBody>
                    <a:bodyPr/>
                    <a:lstStyle/>
                    <a:p>
                      <a:pPr algn="ctr">
                        <a:lnSpc>
                          <a:spcPct val="107000"/>
                        </a:lnSpc>
                        <a:spcAft>
                          <a:spcPts val="0"/>
                        </a:spcAft>
                      </a:pPr>
                      <a:r>
                        <a:rPr lang="sl-SI" sz="1800">
                          <a:effectLst/>
                        </a:rPr>
                        <a:t>14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Nemčija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43</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4"/>
                  </a:ext>
                </a:extLst>
              </a:tr>
              <a:tr h="286589">
                <a:tc>
                  <a:txBody>
                    <a:bodyPr/>
                    <a:lstStyle/>
                    <a:p>
                      <a:pPr algn="ctr">
                        <a:lnSpc>
                          <a:spcPct val="107000"/>
                        </a:lnSpc>
                        <a:spcAft>
                          <a:spcPts val="0"/>
                        </a:spcAft>
                      </a:pPr>
                      <a:r>
                        <a:rPr lang="sl-SI" sz="1800">
                          <a:effectLst/>
                        </a:rPr>
                        <a:t>15</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Avstrija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42</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5"/>
                  </a:ext>
                </a:extLst>
              </a:tr>
              <a:tr h="286589">
                <a:tc>
                  <a:txBody>
                    <a:bodyPr/>
                    <a:lstStyle/>
                    <a:p>
                      <a:pPr algn="ctr">
                        <a:lnSpc>
                          <a:spcPct val="107000"/>
                        </a:lnSpc>
                        <a:spcAft>
                          <a:spcPts val="0"/>
                        </a:spcAft>
                      </a:pPr>
                      <a:r>
                        <a:rPr lang="sl-SI" sz="1800">
                          <a:effectLst/>
                        </a:rPr>
                        <a:t>16</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Francija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40</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6"/>
                  </a:ext>
                </a:extLst>
              </a:tr>
              <a:tr h="286589">
                <a:tc>
                  <a:txBody>
                    <a:bodyPr/>
                    <a:lstStyle/>
                    <a:p>
                      <a:pPr algn="ctr">
                        <a:lnSpc>
                          <a:spcPct val="107000"/>
                        </a:lnSpc>
                        <a:spcAft>
                          <a:spcPts val="0"/>
                        </a:spcAft>
                      </a:pPr>
                      <a:r>
                        <a:rPr lang="sl-SI" sz="1800">
                          <a:effectLst/>
                        </a:rPr>
                        <a:t>17</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Bangladeš</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34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7"/>
                  </a:ext>
                </a:extLst>
              </a:tr>
              <a:tr h="286589">
                <a:tc>
                  <a:txBody>
                    <a:bodyPr/>
                    <a:lstStyle/>
                    <a:p>
                      <a:pPr algn="ctr">
                        <a:lnSpc>
                          <a:spcPct val="107000"/>
                        </a:lnSpc>
                        <a:spcAft>
                          <a:spcPts val="0"/>
                        </a:spcAft>
                      </a:pPr>
                      <a:r>
                        <a:rPr lang="sl-SI" sz="1800">
                          <a:effectLst/>
                        </a:rPr>
                        <a:t>18</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Turčija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34</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8"/>
                  </a:ext>
                </a:extLst>
              </a:tr>
              <a:tr h="286589">
                <a:tc>
                  <a:txBody>
                    <a:bodyPr/>
                    <a:lstStyle/>
                    <a:p>
                      <a:pPr algn="ctr">
                        <a:lnSpc>
                          <a:spcPct val="107000"/>
                        </a:lnSpc>
                        <a:spcAft>
                          <a:spcPts val="0"/>
                        </a:spcAft>
                      </a:pPr>
                      <a:r>
                        <a:rPr lang="sl-SI" sz="1800">
                          <a:effectLst/>
                        </a:rPr>
                        <a:t>19</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Pakistan</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a:effectLst/>
                        </a:rPr>
                        <a:t>31</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19"/>
                  </a:ext>
                </a:extLst>
              </a:tr>
              <a:tr h="286589">
                <a:tc>
                  <a:txBody>
                    <a:bodyPr/>
                    <a:lstStyle/>
                    <a:p>
                      <a:pPr algn="ctr">
                        <a:lnSpc>
                          <a:spcPct val="107000"/>
                        </a:lnSpc>
                        <a:spcAft>
                          <a:spcPts val="0"/>
                        </a:spcAft>
                      </a:pPr>
                      <a:r>
                        <a:rPr lang="sl-SI" sz="1800">
                          <a:effectLst/>
                        </a:rPr>
                        <a:t>20</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sl-SI" sz="1800">
                          <a:effectLst/>
                        </a:rPr>
                        <a:t>Madžarska</a:t>
                      </a:r>
                      <a:endParaRPr lang="sl-SI"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sl-SI" sz="1800" dirty="0">
                          <a:effectLst/>
                        </a:rPr>
                        <a:t>25</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20"/>
                  </a:ext>
                </a:extLst>
              </a:tr>
            </a:tbl>
          </a:graphicData>
        </a:graphic>
      </p:graphicFrame>
    </p:spTree>
    <p:extLst>
      <p:ext uri="{BB962C8B-B14F-4D97-AF65-F5344CB8AC3E}">
        <p14:creationId xmlns:p14="http://schemas.microsoft.com/office/powerpoint/2010/main" val="700619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31424" y="118033"/>
            <a:ext cx="10515600" cy="1325563"/>
          </a:xfrm>
        </p:spPr>
        <p:txBody>
          <a:bodyPr>
            <a:normAutofit/>
          </a:bodyPr>
          <a:lstStyle/>
          <a:p>
            <a:r>
              <a:rPr lang="sl-SI" sz="4000" dirty="0" smtClean="0"/>
              <a:t>Mednarodne izmenjave študentov</a:t>
            </a:r>
            <a:endParaRPr lang="sl-SI" sz="4000" dirty="0"/>
          </a:p>
        </p:txBody>
      </p:sp>
      <p:graphicFrame>
        <p:nvGraphicFramePr>
          <p:cNvPr id="5" name="Grafikon 4"/>
          <p:cNvGraphicFramePr>
            <a:graphicFrameLocks/>
          </p:cNvGraphicFramePr>
          <p:nvPr>
            <p:extLst>
              <p:ext uri="{D42A27DB-BD31-4B8C-83A1-F6EECF244321}">
                <p14:modId xmlns:p14="http://schemas.microsoft.com/office/powerpoint/2010/main" val="3489630785"/>
              </p:ext>
            </p:extLst>
          </p:nvPr>
        </p:nvGraphicFramePr>
        <p:xfrm>
          <a:off x="143219" y="1333041"/>
          <a:ext cx="8152482" cy="5177928"/>
        </p:xfrm>
        <a:graphic>
          <a:graphicData uri="http://schemas.openxmlformats.org/drawingml/2006/chart">
            <c:chart xmlns:c="http://schemas.openxmlformats.org/drawingml/2006/chart" xmlns:r="http://schemas.openxmlformats.org/officeDocument/2006/relationships" r:id="rId3"/>
          </a:graphicData>
        </a:graphic>
      </p:graphicFrame>
      <p:sp>
        <p:nvSpPr>
          <p:cNvPr id="7" name="PoljeZBesedilom 6"/>
          <p:cNvSpPr txBox="1"/>
          <p:nvPr/>
        </p:nvSpPr>
        <p:spPr>
          <a:xfrm>
            <a:off x="8295701" y="596148"/>
            <a:ext cx="3665863" cy="369332"/>
          </a:xfrm>
          <a:prstGeom prst="rect">
            <a:avLst/>
          </a:prstGeom>
          <a:noFill/>
        </p:spPr>
        <p:txBody>
          <a:bodyPr wrap="square" rtlCol="0">
            <a:spAutoFit/>
          </a:bodyPr>
          <a:lstStyle/>
          <a:p>
            <a:r>
              <a:rPr lang="sl-SI" dirty="0" smtClean="0"/>
              <a:t>Top 20 držav vhodne mobilnosti</a:t>
            </a:r>
            <a:endParaRPr lang="sl-SI" dirty="0"/>
          </a:p>
        </p:txBody>
      </p:sp>
      <p:pic>
        <p:nvPicPr>
          <p:cNvPr id="8" name="Slika 7"/>
          <p:cNvPicPr>
            <a:picLocks noChangeAspect="1"/>
          </p:cNvPicPr>
          <p:nvPr/>
        </p:nvPicPr>
        <p:blipFill>
          <a:blip r:embed="rId4"/>
          <a:stretch>
            <a:fillRect/>
          </a:stretch>
        </p:blipFill>
        <p:spPr>
          <a:xfrm>
            <a:off x="8351589" y="1131868"/>
            <a:ext cx="3700864" cy="396451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3959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5918295" cy="1325563"/>
          </a:xfrm>
        </p:spPr>
        <p:txBody>
          <a:bodyPr/>
          <a:lstStyle/>
          <a:p>
            <a:r>
              <a:rPr lang="sl-SI" dirty="0" smtClean="0"/>
              <a:t>Povečalo se je število </a:t>
            </a:r>
            <a:r>
              <a:rPr lang="sl-SI" dirty="0" err="1" smtClean="0"/>
              <a:t>VŠZ</a:t>
            </a:r>
            <a:r>
              <a:rPr lang="sl-SI" dirty="0"/>
              <a:t> </a:t>
            </a:r>
            <a:r>
              <a:rPr lang="sl-SI" dirty="0" smtClean="0"/>
              <a:t>in študijskih programov</a:t>
            </a:r>
            <a:endParaRPr lang="sl-SI" dirty="0"/>
          </a:p>
        </p:txBody>
      </p:sp>
      <p:pic>
        <p:nvPicPr>
          <p:cNvPr id="5" name="Slika 4"/>
          <p:cNvPicPr>
            <a:picLocks noChangeAspect="1"/>
          </p:cNvPicPr>
          <p:nvPr/>
        </p:nvPicPr>
        <p:blipFill>
          <a:blip r:embed="rId3"/>
          <a:stretch>
            <a:fillRect/>
          </a:stretch>
        </p:blipFill>
        <p:spPr>
          <a:xfrm>
            <a:off x="7162895" y="525816"/>
            <a:ext cx="4763816" cy="1356783"/>
          </a:xfrm>
          <a:prstGeom prst="rect">
            <a:avLst/>
          </a:prstGeom>
        </p:spPr>
      </p:pic>
      <p:pic>
        <p:nvPicPr>
          <p:cNvPr id="6" name="Slika 5"/>
          <p:cNvPicPr>
            <a:picLocks noChangeAspect="1"/>
          </p:cNvPicPr>
          <p:nvPr/>
        </p:nvPicPr>
        <p:blipFill>
          <a:blip r:embed="rId4"/>
          <a:stretch>
            <a:fillRect/>
          </a:stretch>
        </p:blipFill>
        <p:spPr>
          <a:xfrm>
            <a:off x="551087" y="2245606"/>
            <a:ext cx="8248650" cy="4105275"/>
          </a:xfrm>
          <a:prstGeom prst="rect">
            <a:avLst/>
          </a:prstGeom>
        </p:spPr>
      </p:pic>
    </p:spTree>
    <p:extLst>
      <p:ext uri="{BB962C8B-B14F-4D97-AF65-F5344CB8AC3E}">
        <p14:creationId xmlns:p14="http://schemas.microsoft.com/office/powerpoint/2010/main" val="256340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dirty="0"/>
              <a:t>Pregled študijskih </a:t>
            </a:r>
            <a:r>
              <a:rPr lang="sl-SI" dirty="0" smtClean="0"/>
              <a:t>programov 2020/21 študente</a:t>
            </a:r>
            <a:r>
              <a:rPr lang="sl-SI" dirty="0"/>
              <a:t>, po študijskih področij Klasius-P-16</a:t>
            </a:r>
          </a:p>
        </p:txBody>
      </p:sp>
      <p:graphicFrame>
        <p:nvGraphicFramePr>
          <p:cNvPr id="3" name="Grafikon 2"/>
          <p:cNvGraphicFramePr/>
          <p:nvPr>
            <p:extLst>
              <p:ext uri="{D42A27DB-BD31-4B8C-83A1-F6EECF244321}">
                <p14:modId xmlns:p14="http://schemas.microsoft.com/office/powerpoint/2010/main" val="2244655986"/>
              </p:ext>
            </p:extLst>
          </p:nvPr>
        </p:nvGraphicFramePr>
        <p:xfrm>
          <a:off x="1230490" y="1591733"/>
          <a:ext cx="10464800" cy="49332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9838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59398" y="365125"/>
            <a:ext cx="11403106" cy="1325563"/>
          </a:xfrm>
        </p:spPr>
        <p:txBody>
          <a:bodyPr>
            <a:normAutofit/>
          </a:bodyPr>
          <a:lstStyle/>
          <a:p>
            <a:r>
              <a:rPr lang="sl-SI" dirty="0" smtClean="0"/>
              <a:t>Število študentov na visokošolskega učitelja se zmanjšuje</a:t>
            </a:r>
            <a:endParaRPr lang="sl-SI" dirty="0"/>
          </a:p>
        </p:txBody>
      </p:sp>
      <p:graphicFrame>
        <p:nvGraphicFramePr>
          <p:cNvPr id="3" name="Grafikon 2"/>
          <p:cNvGraphicFramePr>
            <a:graphicFrameLocks/>
          </p:cNvGraphicFramePr>
          <p:nvPr>
            <p:extLst>
              <p:ext uri="{D42A27DB-BD31-4B8C-83A1-F6EECF244321}">
                <p14:modId xmlns:p14="http://schemas.microsoft.com/office/powerpoint/2010/main" val="1882115984"/>
              </p:ext>
            </p:extLst>
          </p:nvPr>
        </p:nvGraphicFramePr>
        <p:xfrm>
          <a:off x="2302136" y="1638300"/>
          <a:ext cx="8003690" cy="4697954"/>
        </p:xfrm>
        <a:graphic>
          <a:graphicData uri="http://schemas.openxmlformats.org/drawingml/2006/chart">
            <c:chart xmlns:c="http://schemas.openxmlformats.org/drawingml/2006/chart" xmlns:r="http://schemas.openxmlformats.org/officeDocument/2006/relationships" r:id="rId3"/>
          </a:graphicData>
        </a:graphic>
      </p:graphicFrame>
      <p:sp>
        <p:nvSpPr>
          <p:cNvPr id="4" name="PoljeZBesedilom 3"/>
          <p:cNvSpPr txBox="1"/>
          <p:nvPr/>
        </p:nvSpPr>
        <p:spPr>
          <a:xfrm>
            <a:off x="5012146" y="1453634"/>
            <a:ext cx="4081346" cy="369332"/>
          </a:xfrm>
          <a:prstGeom prst="rect">
            <a:avLst/>
          </a:prstGeom>
          <a:noFill/>
        </p:spPr>
        <p:txBody>
          <a:bodyPr wrap="square" rtlCol="0">
            <a:spAutoFit/>
          </a:bodyPr>
          <a:lstStyle/>
          <a:p>
            <a:r>
              <a:rPr lang="sl-SI" b="1" dirty="0" smtClean="0"/>
              <a:t>Visokošolski učitelji</a:t>
            </a:r>
            <a:endParaRPr lang="sl-SI" b="1" dirty="0"/>
          </a:p>
        </p:txBody>
      </p:sp>
    </p:spTree>
    <p:extLst>
      <p:ext uri="{BB962C8B-B14F-4D97-AF65-F5344CB8AC3E}">
        <p14:creationId xmlns:p14="http://schemas.microsoft.com/office/powerpoint/2010/main" val="28356064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6757" y="365125"/>
            <a:ext cx="11829484" cy="1325563"/>
          </a:xfrm>
        </p:spPr>
        <p:txBody>
          <a:bodyPr/>
          <a:lstStyle/>
          <a:p>
            <a:r>
              <a:rPr lang="sl-SI" dirty="0" smtClean="0"/>
              <a:t>Slovenija za visokošolske institucije nameni 1 % BDP (OECD, 2017)</a:t>
            </a:r>
            <a:endParaRPr lang="sl-SI" dirty="0"/>
          </a:p>
        </p:txBody>
      </p:sp>
      <p:graphicFrame>
        <p:nvGraphicFramePr>
          <p:cNvPr id="3" name="Grafikon 2"/>
          <p:cNvGraphicFramePr/>
          <p:nvPr>
            <p:extLst>
              <p:ext uri="{D42A27DB-BD31-4B8C-83A1-F6EECF244321}">
                <p14:modId xmlns:p14="http://schemas.microsoft.com/office/powerpoint/2010/main" val="4120956487"/>
              </p:ext>
            </p:extLst>
          </p:nvPr>
        </p:nvGraphicFramePr>
        <p:xfrm>
          <a:off x="335280" y="2100403"/>
          <a:ext cx="5760720" cy="28378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Grafikon 3"/>
          <p:cNvGraphicFramePr/>
          <p:nvPr>
            <p:extLst>
              <p:ext uri="{D42A27DB-BD31-4B8C-83A1-F6EECF244321}">
                <p14:modId xmlns:p14="http://schemas.microsoft.com/office/powerpoint/2010/main" val="107527911"/>
              </p:ext>
            </p:extLst>
          </p:nvPr>
        </p:nvGraphicFramePr>
        <p:xfrm>
          <a:off x="6425918" y="3105926"/>
          <a:ext cx="5684520" cy="3061970"/>
        </p:xfrm>
        <a:graphic>
          <a:graphicData uri="http://schemas.openxmlformats.org/drawingml/2006/chart">
            <c:chart xmlns:c="http://schemas.openxmlformats.org/drawingml/2006/chart" xmlns:r="http://schemas.openxmlformats.org/officeDocument/2006/relationships" r:id="rId4"/>
          </a:graphicData>
        </a:graphic>
      </p:graphicFrame>
      <p:sp>
        <p:nvSpPr>
          <p:cNvPr id="5" name="PoljeZBesedilom 4"/>
          <p:cNvSpPr txBox="1"/>
          <p:nvPr/>
        </p:nvSpPr>
        <p:spPr>
          <a:xfrm>
            <a:off x="857956" y="1851378"/>
            <a:ext cx="4809066" cy="369332"/>
          </a:xfrm>
          <a:prstGeom prst="rect">
            <a:avLst/>
          </a:prstGeom>
          <a:noFill/>
        </p:spPr>
        <p:txBody>
          <a:bodyPr wrap="square" rtlCol="0">
            <a:spAutoFit/>
          </a:bodyPr>
          <a:lstStyle/>
          <a:p>
            <a:r>
              <a:rPr lang="sl-SI" dirty="0" smtClean="0"/>
              <a:t>% BDP za študijsko dejavnost</a:t>
            </a:r>
            <a:endParaRPr lang="sl-SI" dirty="0"/>
          </a:p>
        </p:txBody>
      </p:sp>
      <p:sp>
        <p:nvSpPr>
          <p:cNvPr id="6" name="PoljeZBesedilom 5"/>
          <p:cNvSpPr txBox="1"/>
          <p:nvPr/>
        </p:nvSpPr>
        <p:spPr>
          <a:xfrm>
            <a:off x="6560115" y="2459595"/>
            <a:ext cx="5416126" cy="646331"/>
          </a:xfrm>
          <a:prstGeom prst="rect">
            <a:avLst/>
          </a:prstGeom>
          <a:noFill/>
        </p:spPr>
        <p:txBody>
          <a:bodyPr wrap="square" rtlCol="0">
            <a:spAutoFit/>
          </a:bodyPr>
          <a:lstStyle/>
          <a:p>
            <a:r>
              <a:rPr lang="sl-SI" i="1" dirty="0"/>
              <a:t>Proračunska sredstva za študijsko dejavnost v obdobju 2012-2020 v mio EUR</a:t>
            </a:r>
            <a:endParaRPr lang="sl-SI" dirty="0"/>
          </a:p>
        </p:txBody>
      </p:sp>
    </p:spTree>
    <p:extLst>
      <p:ext uri="{BB962C8B-B14F-4D97-AF65-F5344CB8AC3E}">
        <p14:creationId xmlns:p14="http://schemas.microsoft.com/office/powerpoint/2010/main" val="2547724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68941" y="365125"/>
            <a:ext cx="7422777" cy="1325563"/>
          </a:xfrm>
        </p:spPr>
        <p:txBody>
          <a:bodyPr>
            <a:noAutofit/>
          </a:bodyPr>
          <a:lstStyle/>
          <a:p>
            <a:r>
              <a:rPr lang="sl-SI" sz="3000" dirty="0" smtClean="0">
                <a:latin typeface="Arial" panose="020B0604020202020204" pitchFamily="34" charset="0"/>
                <a:cs typeface="Arial" panose="020B0604020202020204" pitchFamily="34" charset="0"/>
              </a:rPr>
              <a:t>Kazalnik </a:t>
            </a:r>
            <a:r>
              <a:rPr lang="sl-SI" sz="3000" dirty="0" err="1" smtClean="0">
                <a:latin typeface="Arial" panose="020B0604020202020204" pitchFamily="34" charset="0"/>
                <a:cs typeface="Arial" panose="020B0604020202020204" pitchFamily="34" charset="0"/>
              </a:rPr>
              <a:t>SDG</a:t>
            </a:r>
            <a:r>
              <a:rPr lang="sl-SI" sz="3000" dirty="0" smtClean="0">
                <a:latin typeface="Arial" panose="020B0604020202020204" pitchFamily="34" charset="0"/>
                <a:cs typeface="Arial" panose="020B0604020202020204" pitchFamily="34" charset="0"/>
              </a:rPr>
              <a:t>, cilj 4 - </a:t>
            </a:r>
            <a:r>
              <a:rPr lang="sl-SI" sz="3000" b="1" dirty="0">
                <a:latin typeface="Arial" panose="020B0604020202020204" pitchFamily="34" charset="0"/>
                <a:cs typeface="Arial" panose="020B0604020202020204" pitchFamily="34" charset="0"/>
              </a:rPr>
              <a:t>Vsem enakopravno zagotoviti kakovostno izobrazbo ter spodbujati možnosti vseživljenjskega učenja za </a:t>
            </a:r>
            <a:r>
              <a:rPr lang="sl-SI" sz="3000" b="1" dirty="0" smtClean="0">
                <a:latin typeface="Arial" panose="020B0604020202020204" pitchFamily="34" charset="0"/>
                <a:cs typeface="Arial" panose="020B0604020202020204" pitchFamily="34" charset="0"/>
              </a:rPr>
              <a:t>vsakogar</a:t>
            </a:r>
            <a:endParaRPr lang="sl-SI" sz="3000" dirty="0">
              <a:latin typeface="Arial" panose="020B0604020202020204" pitchFamily="34" charset="0"/>
              <a:cs typeface="Arial" panose="020B0604020202020204" pitchFamily="34" charset="0"/>
            </a:endParaRPr>
          </a:p>
        </p:txBody>
      </p:sp>
      <p:pic>
        <p:nvPicPr>
          <p:cNvPr id="3" name="Slika 2"/>
          <p:cNvPicPr>
            <a:picLocks noChangeAspect="1"/>
          </p:cNvPicPr>
          <p:nvPr/>
        </p:nvPicPr>
        <p:blipFill>
          <a:blip r:embed="rId3"/>
          <a:stretch>
            <a:fillRect/>
          </a:stretch>
        </p:blipFill>
        <p:spPr>
          <a:xfrm>
            <a:off x="484249" y="2142616"/>
            <a:ext cx="9899374" cy="4473358"/>
          </a:xfrm>
          <a:prstGeom prst="rect">
            <a:avLst/>
          </a:prstGeom>
        </p:spPr>
      </p:pic>
      <p:sp>
        <p:nvSpPr>
          <p:cNvPr id="4" name="PoljeZBesedilom 3"/>
          <p:cNvSpPr txBox="1"/>
          <p:nvPr/>
        </p:nvSpPr>
        <p:spPr>
          <a:xfrm>
            <a:off x="10036539" y="3599333"/>
            <a:ext cx="1049866" cy="369332"/>
          </a:xfrm>
          <a:prstGeom prst="rect">
            <a:avLst/>
          </a:prstGeom>
          <a:noFill/>
        </p:spPr>
        <p:txBody>
          <a:bodyPr wrap="square" rtlCol="0">
            <a:spAutoFit/>
          </a:bodyPr>
          <a:lstStyle/>
          <a:p>
            <a:r>
              <a:rPr lang="sl-SI" dirty="0" smtClean="0"/>
              <a:t>44,9 %</a:t>
            </a:r>
            <a:endParaRPr lang="sl-SI" dirty="0"/>
          </a:p>
        </p:txBody>
      </p:sp>
      <p:sp>
        <p:nvSpPr>
          <p:cNvPr id="5" name="PoljeZBesedilom 4"/>
          <p:cNvSpPr txBox="1"/>
          <p:nvPr/>
        </p:nvSpPr>
        <p:spPr>
          <a:xfrm>
            <a:off x="10036539" y="3018972"/>
            <a:ext cx="1049866" cy="369332"/>
          </a:xfrm>
          <a:prstGeom prst="rect">
            <a:avLst/>
          </a:prstGeom>
          <a:noFill/>
        </p:spPr>
        <p:txBody>
          <a:bodyPr wrap="square" rtlCol="0">
            <a:spAutoFit/>
          </a:bodyPr>
          <a:lstStyle/>
          <a:p>
            <a:r>
              <a:rPr lang="sl-SI" dirty="0" smtClean="0"/>
              <a:t>57,1 %</a:t>
            </a:r>
            <a:endParaRPr lang="sl-SI" dirty="0"/>
          </a:p>
        </p:txBody>
      </p:sp>
      <p:sp>
        <p:nvSpPr>
          <p:cNvPr id="6" name="PoljeZBesedilom 5"/>
          <p:cNvSpPr txBox="1"/>
          <p:nvPr/>
        </p:nvSpPr>
        <p:spPr>
          <a:xfrm>
            <a:off x="10036539" y="4116790"/>
            <a:ext cx="1049866" cy="369332"/>
          </a:xfrm>
          <a:prstGeom prst="rect">
            <a:avLst/>
          </a:prstGeom>
          <a:noFill/>
        </p:spPr>
        <p:txBody>
          <a:bodyPr wrap="square" rtlCol="0">
            <a:spAutoFit/>
          </a:bodyPr>
          <a:lstStyle/>
          <a:p>
            <a:r>
              <a:rPr lang="sl-SI" dirty="0" smtClean="0"/>
              <a:t>34,5 %</a:t>
            </a:r>
            <a:endParaRPr lang="sl-SI" dirty="0"/>
          </a:p>
        </p:txBody>
      </p:sp>
      <p:pic>
        <p:nvPicPr>
          <p:cNvPr id="7" name="Slika 6"/>
          <p:cNvPicPr>
            <a:picLocks noChangeAspect="1"/>
          </p:cNvPicPr>
          <p:nvPr/>
        </p:nvPicPr>
        <p:blipFill>
          <a:blip r:embed="rId4"/>
          <a:stretch>
            <a:fillRect/>
          </a:stretch>
        </p:blipFill>
        <p:spPr>
          <a:xfrm>
            <a:off x="7691718" y="-19168"/>
            <a:ext cx="4506959" cy="2276474"/>
          </a:xfrm>
          <a:prstGeom prst="rect">
            <a:avLst/>
          </a:prstGeom>
        </p:spPr>
      </p:pic>
    </p:spTree>
    <p:extLst>
      <p:ext uri="{BB962C8B-B14F-4D97-AF65-F5344CB8AC3E}">
        <p14:creationId xmlns:p14="http://schemas.microsoft.com/office/powerpoint/2010/main" val="1136145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6911" y="272732"/>
            <a:ext cx="10515600" cy="1325563"/>
          </a:xfrm>
        </p:spPr>
        <p:txBody>
          <a:bodyPr>
            <a:normAutofit/>
          </a:bodyPr>
          <a:lstStyle/>
          <a:p>
            <a:r>
              <a:rPr lang="sl-SI" sz="3000" dirty="0">
                <a:latin typeface="Arial" panose="020B0604020202020204" pitchFamily="34" charset="0"/>
                <a:cs typeface="Arial" panose="020B0604020202020204" pitchFamily="34" charset="0"/>
              </a:rPr>
              <a:t>Diplomanti v obdobju 2011-2020 glede na doseženo raven izobrazbe (SOK)</a:t>
            </a:r>
          </a:p>
        </p:txBody>
      </p:sp>
      <p:graphicFrame>
        <p:nvGraphicFramePr>
          <p:cNvPr id="4" name="Grafikon 3"/>
          <p:cNvGraphicFramePr/>
          <p:nvPr>
            <p:extLst>
              <p:ext uri="{D42A27DB-BD31-4B8C-83A1-F6EECF244321}">
                <p14:modId xmlns:p14="http://schemas.microsoft.com/office/powerpoint/2010/main" val="3175631738"/>
              </p:ext>
            </p:extLst>
          </p:nvPr>
        </p:nvGraphicFramePr>
        <p:xfrm>
          <a:off x="1117599" y="1253067"/>
          <a:ext cx="9132712" cy="53170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4378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Povprečni čas študija se skrajšuje</a:t>
            </a:r>
            <a:endParaRPr lang="sl-SI" dirty="0"/>
          </a:p>
        </p:txBody>
      </p:sp>
      <p:pic>
        <p:nvPicPr>
          <p:cNvPr id="3" name="Slika 2"/>
          <p:cNvPicPr>
            <a:picLocks noChangeAspect="1"/>
          </p:cNvPicPr>
          <p:nvPr/>
        </p:nvPicPr>
        <p:blipFill>
          <a:blip r:embed="rId3"/>
          <a:stretch>
            <a:fillRect/>
          </a:stretch>
        </p:blipFill>
        <p:spPr>
          <a:xfrm>
            <a:off x="838200" y="1490133"/>
            <a:ext cx="8660427" cy="4738724"/>
          </a:xfrm>
          <a:prstGeom prst="rect">
            <a:avLst/>
          </a:prstGeom>
        </p:spPr>
      </p:pic>
    </p:spTree>
    <p:extLst>
      <p:ext uri="{BB962C8B-B14F-4D97-AF65-F5344CB8AC3E}">
        <p14:creationId xmlns:p14="http://schemas.microsoft.com/office/powerpoint/2010/main" val="2263545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p:nvPr/>
        </p:nvPicPr>
        <p:blipFill>
          <a:blip r:embed="rId3">
            <a:extLst>
              <a:ext uri="{28A0092B-C50C-407E-A947-70E740481C1C}">
                <a14:useLocalDpi xmlns:a14="http://schemas.microsoft.com/office/drawing/2010/main" val="0"/>
              </a:ext>
            </a:extLst>
          </a:blip>
          <a:srcRect/>
          <a:stretch>
            <a:fillRect/>
          </a:stretch>
        </p:blipFill>
        <p:spPr bwMode="auto">
          <a:xfrm>
            <a:off x="826911" y="1535723"/>
            <a:ext cx="10638258" cy="4114800"/>
          </a:xfrm>
          <a:prstGeom prst="rect">
            <a:avLst/>
          </a:prstGeom>
          <a:noFill/>
          <a:ln>
            <a:noFill/>
          </a:ln>
        </p:spPr>
      </p:pic>
      <p:sp>
        <p:nvSpPr>
          <p:cNvPr id="6" name="Naslov 1"/>
          <p:cNvSpPr txBox="1">
            <a:spLocks/>
          </p:cNvSpPr>
          <p:nvPr/>
        </p:nvSpPr>
        <p:spPr>
          <a:xfrm>
            <a:off x="826911" y="272733"/>
            <a:ext cx="10515600" cy="99336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l-SI" sz="3000" dirty="0" smtClean="0">
                <a:latin typeface="Arial" panose="020B0604020202020204" pitchFamily="34" charset="0"/>
                <a:cs typeface="Arial" panose="020B0604020202020204" pitchFamily="34" charset="0"/>
              </a:rPr>
              <a:t>Diplomanti v obdobju 2011-2020 po študijskih področjih (Klasius-P-16)</a:t>
            </a:r>
            <a:endParaRPr lang="sl-SI"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35015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1049000" cy="1325563"/>
          </a:xfrm>
        </p:spPr>
        <p:txBody>
          <a:bodyPr>
            <a:noAutofit/>
          </a:bodyPr>
          <a:lstStyle/>
          <a:p>
            <a:r>
              <a:rPr lang="sl-SI" dirty="0"/>
              <a:t>Študenti v študijskih letih 2010/11 – 2020/21 glede na doseženo raven izobrazbe </a:t>
            </a:r>
            <a:r>
              <a:rPr lang="sl-SI" dirty="0" smtClean="0"/>
              <a:t>po SOK</a:t>
            </a:r>
            <a:endParaRPr lang="sl-SI" dirty="0"/>
          </a:p>
        </p:txBody>
      </p:sp>
      <p:graphicFrame>
        <p:nvGraphicFramePr>
          <p:cNvPr id="3" name="Grafikon 2"/>
          <p:cNvGraphicFramePr/>
          <p:nvPr>
            <p:extLst>
              <p:ext uri="{D42A27DB-BD31-4B8C-83A1-F6EECF244321}">
                <p14:modId xmlns:p14="http://schemas.microsoft.com/office/powerpoint/2010/main" val="81790462"/>
              </p:ext>
            </p:extLst>
          </p:nvPr>
        </p:nvGraphicFramePr>
        <p:xfrm>
          <a:off x="1862667" y="1616392"/>
          <a:ext cx="9064977" cy="52416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42102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i="1" dirty="0" smtClean="0"/>
              <a:t>Generacije 19-letnikov se zmanjšujejo </a:t>
            </a:r>
            <a:endParaRPr lang="sl-SI" dirty="0"/>
          </a:p>
        </p:txBody>
      </p:sp>
      <p:graphicFrame>
        <p:nvGraphicFramePr>
          <p:cNvPr id="3" name="Grafikon 2"/>
          <p:cNvGraphicFramePr/>
          <p:nvPr>
            <p:extLst>
              <p:ext uri="{D42A27DB-BD31-4B8C-83A1-F6EECF244321}">
                <p14:modId xmlns:p14="http://schemas.microsoft.com/office/powerpoint/2010/main" val="469140196"/>
              </p:ext>
            </p:extLst>
          </p:nvPr>
        </p:nvGraphicFramePr>
        <p:xfrm>
          <a:off x="1388533" y="1873955"/>
          <a:ext cx="8127999" cy="47300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5940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kon 1">
            <a:extLst>
              <a:ext uri="{FF2B5EF4-FFF2-40B4-BE49-F238E27FC236}">
                <a16:creationId xmlns:a16="http://schemas.microsoft.com/office/drawing/2014/main" xmlns="" id="{248641B9-AF25-4826-BD0E-AD6B18FF92E9}"/>
              </a:ext>
            </a:extLst>
          </p:cNvPr>
          <p:cNvGraphicFramePr/>
          <p:nvPr>
            <p:extLst/>
          </p:nvPr>
        </p:nvGraphicFramePr>
        <p:xfrm>
          <a:off x="5170311" y="1"/>
          <a:ext cx="6729872" cy="6716888"/>
        </p:xfrm>
        <a:graphic>
          <a:graphicData uri="http://schemas.openxmlformats.org/drawingml/2006/chart">
            <c:chart xmlns:c="http://schemas.openxmlformats.org/drawingml/2006/chart" xmlns:r="http://schemas.openxmlformats.org/officeDocument/2006/relationships" r:id="rId3"/>
          </a:graphicData>
        </a:graphic>
      </p:graphicFrame>
      <p:sp>
        <p:nvSpPr>
          <p:cNvPr id="3" name="PoljeZBesedilom 2"/>
          <p:cNvSpPr txBox="1"/>
          <p:nvPr/>
        </p:nvSpPr>
        <p:spPr>
          <a:xfrm>
            <a:off x="474132" y="541867"/>
            <a:ext cx="4018845" cy="1477328"/>
          </a:xfrm>
          <a:prstGeom prst="rect">
            <a:avLst/>
          </a:prstGeom>
          <a:noFill/>
        </p:spPr>
        <p:txBody>
          <a:bodyPr wrap="square" rtlCol="0">
            <a:spAutoFit/>
          </a:bodyPr>
          <a:lstStyle/>
          <a:p>
            <a:r>
              <a:rPr lang="sl-SI" i="1" dirty="0"/>
              <a:t>Primerjava števila vpisnih mest, prijav za vpis, oddanih v prvem prijavnem roku na skupni razpis za dodiplomski in enoviti magistrski študij, ter števila dijakov v zaključnem letniku v obdobju 1997 - 2020</a:t>
            </a:r>
            <a:endParaRPr lang="sl-SI" dirty="0"/>
          </a:p>
        </p:txBody>
      </p:sp>
    </p:spTree>
    <p:extLst>
      <p:ext uri="{BB962C8B-B14F-4D97-AF65-F5344CB8AC3E}">
        <p14:creationId xmlns:p14="http://schemas.microsoft.com/office/powerpoint/2010/main" val="137262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kon 1"/>
          <p:cNvGraphicFramePr/>
          <p:nvPr>
            <p:extLst>
              <p:ext uri="{D42A27DB-BD31-4B8C-83A1-F6EECF244321}">
                <p14:modId xmlns:p14="http://schemas.microsoft.com/office/powerpoint/2010/main" val="371448490"/>
              </p:ext>
            </p:extLst>
          </p:nvPr>
        </p:nvGraphicFramePr>
        <p:xfrm>
          <a:off x="835377" y="1388534"/>
          <a:ext cx="10430933" cy="4978400"/>
        </p:xfrm>
        <a:graphic>
          <a:graphicData uri="http://schemas.openxmlformats.org/drawingml/2006/chart">
            <c:chart xmlns:c="http://schemas.openxmlformats.org/drawingml/2006/chart" xmlns:r="http://schemas.openxmlformats.org/officeDocument/2006/relationships" r:id="rId3"/>
          </a:graphicData>
        </a:graphic>
      </p:graphicFrame>
      <p:sp>
        <p:nvSpPr>
          <p:cNvPr id="3" name="PoljeZBesedilom 2"/>
          <p:cNvSpPr txBox="1"/>
          <p:nvPr/>
        </p:nvSpPr>
        <p:spPr>
          <a:xfrm>
            <a:off x="733778" y="462844"/>
            <a:ext cx="10532533" cy="701731"/>
          </a:xfrm>
          <a:prstGeom prst="rect">
            <a:avLst/>
          </a:prstGeom>
          <a:noFill/>
        </p:spPr>
        <p:txBody>
          <a:bodyPr wrap="square" rtlCol="0">
            <a:spAutoFit/>
          </a:bodyPr>
          <a:lstStyle/>
          <a:p>
            <a:pPr>
              <a:lnSpc>
                <a:spcPct val="90000"/>
              </a:lnSpc>
              <a:spcBef>
                <a:spcPct val="0"/>
              </a:spcBef>
            </a:pPr>
            <a:r>
              <a:rPr lang="sl-SI" sz="4400" dirty="0">
                <a:latin typeface="+mj-lt"/>
                <a:ea typeface="+mj-ea"/>
                <a:cs typeface="+mj-cs"/>
              </a:rPr>
              <a:t>Število tujih študentov raste</a:t>
            </a:r>
          </a:p>
        </p:txBody>
      </p:sp>
    </p:spTree>
    <p:extLst>
      <p:ext uri="{BB962C8B-B14F-4D97-AF65-F5344CB8AC3E}">
        <p14:creationId xmlns:p14="http://schemas.microsoft.com/office/powerpoint/2010/main" val="2541906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1032</Words>
  <Application>Microsoft Office PowerPoint</Application>
  <PresentationFormat>Širokozaslonsko</PresentationFormat>
  <Paragraphs>132</Paragraphs>
  <Slides>15</Slides>
  <Notes>15</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15</vt:i4>
      </vt:variant>
    </vt:vector>
  </HeadingPairs>
  <TitlesOfParts>
    <vt:vector size="20" baseType="lpstr">
      <vt:lpstr>Arial</vt:lpstr>
      <vt:lpstr>Calibri</vt:lpstr>
      <vt:lpstr>Calibri Light</vt:lpstr>
      <vt:lpstr>Times New Roman</vt:lpstr>
      <vt:lpstr>Officeova tema</vt:lpstr>
      <vt:lpstr>Visoko šolstvo v številkah</vt:lpstr>
      <vt:lpstr>Kazalnik SDG, cilj 4 - Vsem enakopravno zagotoviti kakovostno izobrazbo ter spodbujati možnosti vseživljenjskega učenja za vsakogar</vt:lpstr>
      <vt:lpstr>Diplomanti v obdobju 2011-2020 glede na doseženo raven izobrazbe (SOK)</vt:lpstr>
      <vt:lpstr>Povprečni čas študija se skrajšuje</vt:lpstr>
      <vt:lpstr>PowerPointova predstavitev</vt:lpstr>
      <vt:lpstr>Študenti v študijskih letih 2010/11 – 2020/21 glede na doseženo raven izobrazbe po SOK</vt:lpstr>
      <vt:lpstr>Generacije 19-letnikov se zmanjšujejo </vt:lpstr>
      <vt:lpstr>PowerPointova predstavitev</vt:lpstr>
      <vt:lpstr>PowerPointova predstavitev</vt:lpstr>
      <vt:lpstr>TOP 20 držav iz katerih najpogosteje prihajajo študenti v študijskem letu 2020/21 </vt:lpstr>
      <vt:lpstr>Mednarodne izmenjave študentov</vt:lpstr>
      <vt:lpstr>Povečalo se je število VŠZ in študijskih programov</vt:lpstr>
      <vt:lpstr>Pregled študijskih programov 2020/21 študente, po študijskih področij Klasius-P-16</vt:lpstr>
      <vt:lpstr>Število študentov na visokošolskega učitelja se zmanjšuje</vt:lpstr>
      <vt:lpstr>Slovenija za visokošolske institucije nameni 1 % BDP (OECD, 2017)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Duša Marjetič</dc:creator>
  <cp:lastModifiedBy>Maja Švent</cp:lastModifiedBy>
  <cp:revision>36</cp:revision>
  <dcterms:created xsi:type="dcterms:W3CDTF">2021-08-16T13:12:22Z</dcterms:created>
  <dcterms:modified xsi:type="dcterms:W3CDTF">2021-09-14T09:01:44Z</dcterms:modified>
</cp:coreProperties>
</file>