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63" r:id="rId4"/>
    <p:sldId id="268" r:id="rId5"/>
    <p:sldId id="264" r:id="rId6"/>
    <p:sldId id="265" r:id="rId7"/>
    <p:sldId id="266" r:id="rId8"/>
    <p:sldId id="267" r:id="rId9"/>
    <p:sldId id="269" r:id="rId10"/>
    <p:sldId id="270" r:id="rId11"/>
    <p:sldId id="272" r:id="rId12"/>
    <p:sldId id="259" r:id="rId13"/>
    <p:sldId id="279" r:id="rId14"/>
    <p:sldId id="260" r:id="rId15"/>
    <p:sldId id="280" r:id="rId16"/>
    <p:sldId id="273" r:id="rId17"/>
    <p:sldId id="261" r:id="rId18"/>
    <p:sldId id="262" r:id="rId19"/>
    <p:sldId id="275" r:id="rId20"/>
    <p:sldId id="276" r:id="rId21"/>
    <p:sldId id="277" r:id="rId22"/>
    <p:sldId id="278" r:id="rId23"/>
    <p:sldId id="274" r:id="rId24"/>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495A"/>
    <a:srgbClr val="529DBA"/>
    <a:srgbClr val="3E7C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7703" autoAdjust="0"/>
  </p:normalViewPr>
  <p:slideViewPr>
    <p:cSldViewPr snapToGrid="0">
      <p:cViewPr varScale="1">
        <p:scale>
          <a:sx n="97" d="100"/>
          <a:sy n="97" d="100"/>
        </p:scale>
        <p:origin x="9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9B5ACB-E315-4AFF-B88D-5E3479EFDAE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l-SI"/>
        </a:p>
      </dgm:t>
    </dgm:pt>
    <dgm:pt modelId="{6233BEBE-DF34-4F6E-ABC5-A03E38E9B7A8}">
      <dgm:prSet phldrT="[besedilo]"/>
      <dgm:spPr/>
      <dgm:t>
        <a:bodyPr/>
        <a:lstStyle/>
        <a:p>
          <a:r>
            <a:rPr lang="sl-SI"/>
            <a:t>Prečne geografske prioritete</a:t>
          </a:r>
        </a:p>
      </dgm:t>
    </dgm:pt>
    <dgm:pt modelId="{E87550AD-ED35-45E7-BD91-F06751365085}" type="parTrans" cxnId="{35EE519C-F393-4D51-9B4C-9DFF661CECE7}">
      <dgm:prSet/>
      <dgm:spPr/>
      <dgm:t>
        <a:bodyPr/>
        <a:lstStyle/>
        <a:p>
          <a:endParaRPr lang="sl-SI"/>
        </a:p>
      </dgm:t>
    </dgm:pt>
    <dgm:pt modelId="{D413E485-9117-4323-AB45-58D8EFF45FEF}" type="sibTrans" cxnId="{35EE519C-F393-4D51-9B4C-9DFF661CECE7}">
      <dgm:prSet/>
      <dgm:spPr/>
      <dgm:t>
        <a:bodyPr/>
        <a:lstStyle/>
        <a:p>
          <a:endParaRPr lang="sl-SI"/>
        </a:p>
      </dgm:t>
    </dgm:pt>
    <dgm:pt modelId="{CDDBF6D7-E915-475F-BA5A-B67E1E19FA19}">
      <dgm:prSet phldrT="[besedilo]"/>
      <dgm:spPr/>
      <dgm:t>
        <a:bodyPr/>
        <a:lstStyle/>
        <a:p>
          <a:r>
            <a:rPr lang="sl-SI" b="1"/>
            <a:t>EU in Evropa</a:t>
          </a:r>
          <a:endParaRPr lang="sl-SI"/>
        </a:p>
      </dgm:t>
    </dgm:pt>
    <dgm:pt modelId="{88D626AB-52B4-4F6F-AFF3-065B19EEED8C}" type="parTrans" cxnId="{ECAC1914-970D-477B-9345-B07847589133}">
      <dgm:prSet/>
      <dgm:spPr/>
      <dgm:t>
        <a:bodyPr/>
        <a:lstStyle/>
        <a:p>
          <a:endParaRPr lang="sl-SI"/>
        </a:p>
      </dgm:t>
    </dgm:pt>
    <dgm:pt modelId="{B2E7AB17-F2C8-40DC-86B3-DCCDCB33CE4B}" type="sibTrans" cxnId="{ECAC1914-970D-477B-9345-B07847589133}">
      <dgm:prSet/>
      <dgm:spPr/>
      <dgm:t>
        <a:bodyPr/>
        <a:lstStyle/>
        <a:p>
          <a:endParaRPr lang="sl-SI"/>
        </a:p>
      </dgm:t>
    </dgm:pt>
    <dgm:pt modelId="{89323230-BFF1-49EC-A94F-C23BFD2CAC82}">
      <dgm:prSet phldrT="[besedilo]"/>
      <dgm:spPr/>
      <dgm:t>
        <a:bodyPr/>
        <a:lstStyle/>
        <a:p>
          <a:r>
            <a:rPr lang="sl-SI"/>
            <a:t>Prečne vsebinske prioritete</a:t>
          </a:r>
        </a:p>
      </dgm:t>
    </dgm:pt>
    <dgm:pt modelId="{228A2E85-524F-4380-AF89-650F15EA715B}" type="parTrans" cxnId="{F30CE35F-B3F6-4349-890B-50F9057D3451}">
      <dgm:prSet/>
      <dgm:spPr/>
      <dgm:t>
        <a:bodyPr/>
        <a:lstStyle/>
        <a:p>
          <a:endParaRPr lang="sl-SI"/>
        </a:p>
      </dgm:t>
    </dgm:pt>
    <dgm:pt modelId="{E306E6D1-1431-41B9-89FD-2C31203C8D7D}" type="sibTrans" cxnId="{F30CE35F-B3F6-4349-890B-50F9057D3451}">
      <dgm:prSet/>
      <dgm:spPr/>
      <dgm:t>
        <a:bodyPr/>
        <a:lstStyle/>
        <a:p>
          <a:endParaRPr lang="sl-SI"/>
        </a:p>
      </dgm:t>
    </dgm:pt>
    <dgm:pt modelId="{77946737-F1CE-4B4D-B33D-FB0DDB4187CB}">
      <dgm:prSet phldrT="[besedilo]"/>
      <dgm:spPr/>
      <dgm:t>
        <a:bodyPr/>
        <a:lstStyle/>
        <a:p>
          <a:r>
            <a:rPr lang="sl-SI" b="1"/>
            <a:t>Posodobitev sistema štipendij</a:t>
          </a:r>
          <a:endParaRPr lang="sl-SI"/>
        </a:p>
      </dgm:t>
    </dgm:pt>
    <dgm:pt modelId="{4C5ED2B5-1888-4D3B-B367-4E2EBD2DBAC2}" type="parTrans" cxnId="{A83E717A-6E8B-4850-BC0E-CBEE092006DE}">
      <dgm:prSet/>
      <dgm:spPr/>
      <dgm:t>
        <a:bodyPr/>
        <a:lstStyle/>
        <a:p>
          <a:endParaRPr lang="sl-SI"/>
        </a:p>
      </dgm:t>
    </dgm:pt>
    <dgm:pt modelId="{23F750B3-EAC2-4670-A85E-B6E79CCF8384}" type="sibTrans" cxnId="{A83E717A-6E8B-4850-BC0E-CBEE092006DE}">
      <dgm:prSet/>
      <dgm:spPr/>
      <dgm:t>
        <a:bodyPr/>
        <a:lstStyle/>
        <a:p>
          <a:endParaRPr lang="sl-SI"/>
        </a:p>
      </dgm:t>
    </dgm:pt>
    <dgm:pt modelId="{076F988B-3577-4BA5-996D-4F8295DBA9AD}">
      <dgm:prSet phldrT="[besedilo]"/>
      <dgm:spPr/>
      <dgm:t>
        <a:bodyPr/>
        <a:lstStyle/>
        <a:p>
          <a:r>
            <a:rPr lang="sl-SI" b="1"/>
            <a:t>Okrepitev znanstvene diplomacije</a:t>
          </a:r>
        </a:p>
      </dgm:t>
    </dgm:pt>
    <dgm:pt modelId="{A84F70C1-AC1C-42D7-8D11-C54243436D74}" type="parTrans" cxnId="{F6E182DE-0B57-43CA-B71E-95E345252366}">
      <dgm:prSet/>
      <dgm:spPr/>
      <dgm:t>
        <a:bodyPr/>
        <a:lstStyle/>
        <a:p>
          <a:endParaRPr lang="sl-SI"/>
        </a:p>
      </dgm:t>
    </dgm:pt>
    <dgm:pt modelId="{4AE70B1E-3A07-450E-A92A-6873484F8882}" type="sibTrans" cxnId="{F6E182DE-0B57-43CA-B71E-95E345252366}">
      <dgm:prSet/>
      <dgm:spPr/>
      <dgm:t>
        <a:bodyPr/>
        <a:lstStyle/>
        <a:p>
          <a:endParaRPr lang="sl-SI"/>
        </a:p>
      </dgm:t>
    </dgm:pt>
    <dgm:pt modelId="{29001CD4-D52E-445D-B9A9-9AC25F156D81}">
      <dgm:prSet phldrT="[besedilo]"/>
      <dgm:spPr/>
      <dgm:t>
        <a:bodyPr/>
        <a:lstStyle/>
        <a:p>
          <a:r>
            <a:rPr lang="sl-SI" b="1"/>
            <a:t>Nove mednarodne povezave </a:t>
          </a:r>
          <a:endParaRPr lang="sl-SI"/>
        </a:p>
      </dgm:t>
    </dgm:pt>
    <dgm:pt modelId="{3FDFE270-47BB-44B2-BACC-49FDBA766FA2}" type="parTrans" cxnId="{C45A74A9-0C29-4B3D-AE5D-E84B59F79F97}">
      <dgm:prSet/>
      <dgm:spPr/>
      <dgm:t>
        <a:bodyPr/>
        <a:lstStyle/>
        <a:p>
          <a:endParaRPr lang="sl-SI"/>
        </a:p>
      </dgm:t>
    </dgm:pt>
    <dgm:pt modelId="{2B4A9780-E45A-4BB0-891B-A3E2C22885BA}" type="sibTrans" cxnId="{C45A74A9-0C29-4B3D-AE5D-E84B59F79F97}">
      <dgm:prSet/>
      <dgm:spPr/>
      <dgm:t>
        <a:bodyPr/>
        <a:lstStyle/>
        <a:p>
          <a:endParaRPr lang="sl-SI"/>
        </a:p>
      </dgm:t>
    </dgm:pt>
    <dgm:pt modelId="{C2130A85-0E2E-4E27-8F45-3824656B7D57}">
      <dgm:prSet phldrT="[besedilo]"/>
      <dgm:spPr/>
      <dgm:t>
        <a:bodyPr/>
        <a:lstStyle/>
        <a:p>
          <a:r>
            <a:rPr lang="sl-SI" b="1"/>
            <a:t>Globalnimi partnerji </a:t>
          </a:r>
          <a:endParaRPr lang="sl-SI"/>
        </a:p>
      </dgm:t>
    </dgm:pt>
    <dgm:pt modelId="{DCD42400-D23C-4102-87D4-3B2F7CA256CD}" type="parTrans" cxnId="{8E7299BF-EC79-45D2-A8D5-7511808C14E9}">
      <dgm:prSet/>
      <dgm:spPr/>
      <dgm:t>
        <a:bodyPr/>
        <a:lstStyle/>
        <a:p>
          <a:endParaRPr lang="sl-SI"/>
        </a:p>
      </dgm:t>
    </dgm:pt>
    <dgm:pt modelId="{BC60D0EA-7D7B-41C1-A23B-AB4957212D52}" type="sibTrans" cxnId="{8E7299BF-EC79-45D2-A8D5-7511808C14E9}">
      <dgm:prSet/>
      <dgm:spPr/>
      <dgm:t>
        <a:bodyPr/>
        <a:lstStyle/>
        <a:p>
          <a:endParaRPr lang="sl-SI"/>
        </a:p>
      </dgm:t>
    </dgm:pt>
    <dgm:pt modelId="{6314C715-26CC-41F2-80F2-F3D6755D9C8E}">
      <dgm:prSet phldrT="[besedilo]"/>
      <dgm:spPr/>
      <dgm:t>
        <a:bodyPr/>
        <a:lstStyle/>
        <a:p>
          <a:r>
            <a:rPr lang="sl-SI" b="1"/>
            <a:t>Odpravljanje administrativnih ovir</a:t>
          </a:r>
          <a:endParaRPr lang="sl-SI"/>
        </a:p>
      </dgm:t>
    </dgm:pt>
    <dgm:pt modelId="{F692110F-C413-4F9F-999D-8D507D041A91}" type="parTrans" cxnId="{0A90DDB0-8BC2-4B23-B22E-A9D694696FE5}">
      <dgm:prSet/>
      <dgm:spPr/>
      <dgm:t>
        <a:bodyPr/>
        <a:lstStyle/>
        <a:p>
          <a:endParaRPr lang="sl-SI"/>
        </a:p>
      </dgm:t>
    </dgm:pt>
    <dgm:pt modelId="{F0B416AB-4333-4FAB-9EE8-82E25AC45D6A}" type="sibTrans" cxnId="{0A90DDB0-8BC2-4B23-B22E-A9D694696FE5}">
      <dgm:prSet/>
      <dgm:spPr/>
      <dgm:t>
        <a:bodyPr/>
        <a:lstStyle/>
        <a:p>
          <a:endParaRPr lang="sl-SI"/>
        </a:p>
      </dgm:t>
    </dgm:pt>
    <dgm:pt modelId="{5262BD50-3BEB-4AB9-9A9E-6E283075BDFA}">
      <dgm:prSet phldrT="[besedilo]"/>
      <dgm:spPr/>
      <dgm:t>
        <a:bodyPr/>
        <a:lstStyle/>
        <a:p>
          <a:r>
            <a:rPr lang="sl-SI" b="1"/>
            <a:t>Vzpostavitev Platforme znanja  </a:t>
          </a:r>
        </a:p>
      </dgm:t>
    </dgm:pt>
    <dgm:pt modelId="{972214C7-D1C9-4B01-AF20-276C4294E4B3}" type="parTrans" cxnId="{D39DABF3-B70F-4E2C-A3F1-42612AB0E32D}">
      <dgm:prSet/>
      <dgm:spPr/>
      <dgm:t>
        <a:bodyPr/>
        <a:lstStyle/>
        <a:p>
          <a:endParaRPr lang="sl-SI"/>
        </a:p>
      </dgm:t>
    </dgm:pt>
    <dgm:pt modelId="{C75D8117-A995-406C-9AF2-5312C0ACB6E4}" type="sibTrans" cxnId="{D39DABF3-B70F-4E2C-A3F1-42612AB0E32D}">
      <dgm:prSet/>
      <dgm:spPr/>
      <dgm:t>
        <a:bodyPr/>
        <a:lstStyle/>
        <a:p>
          <a:endParaRPr lang="sl-SI"/>
        </a:p>
      </dgm:t>
    </dgm:pt>
    <dgm:pt modelId="{8102028E-5A94-475A-A2CE-378F7D1EC0C1}" type="pres">
      <dgm:prSet presAssocID="{5F9B5ACB-E315-4AFF-B88D-5E3479EFDAE9}" presName="Name0" presStyleCnt="0">
        <dgm:presLayoutVars>
          <dgm:dir/>
          <dgm:animLvl val="lvl"/>
          <dgm:resizeHandles val="exact"/>
        </dgm:presLayoutVars>
      </dgm:prSet>
      <dgm:spPr/>
      <dgm:t>
        <a:bodyPr/>
        <a:lstStyle/>
        <a:p>
          <a:endParaRPr lang="sl-SI"/>
        </a:p>
      </dgm:t>
    </dgm:pt>
    <dgm:pt modelId="{A2422E11-3706-40CE-A91C-F4D9E0674E13}" type="pres">
      <dgm:prSet presAssocID="{6233BEBE-DF34-4F6E-ABC5-A03E38E9B7A8}" presName="linNode" presStyleCnt="0"/>
      <dgm:spPr/>
    </dgm:pt>
    <dgm:pt modelId="{B1BFDE83-D274-44B4-8E6A-FC371532FA6E}" type="pres">
      <dgm:prSet presAssocID="{6233BEBE-DF34-4F6E-ABC5-A03E38E9B7A8}" presName="parentText" presStyleLbl="node1" presStyleIdx="0" presStyleCnt="2">
        <dgm:presLayoutVars>
          <dgm:chMax val="1"/>
          <dgm:bulletEnabled val="1"/>
        </dgm:presLayoutVars>
      </dgm:prSet>
      <dgm:spPr/>
      <dgm:t>
        <a:bodyPr/>
        <a:lstStyle/>
        <a:p>
          <a:endParaRPr lang="sl-SI"/>
        </a:p>
      </dgm:t>
    </dgm:pt>
    <dgm:pt modelId="{300F3D4D-9BC5-43FE-8940-5103A0C86F54}" type="pres">
      <dgm:prSet presAssocID="{6233BEBE-DF34-4F6E-ABC5-A03E38E9B7A8}" presName="descendantText" presStyleLbl="alignAccFollowNode1" presStyleIdx="0" presStyleCnt="2">
        <dgm:presLayoutVars>
          <dgm:bulletEnabled val="1"/>
        </dgm:presLayoutVars>
      </dgm:prSet>
      <dgm:spPr/>
      <dgm:t>
        <a:bodyPr/>
        <a:lstStyle/>
        <a:p>
          <a:endParaRPr lang="sl-SI"/>
        </a:p>
      </dgm:t>
    </dgm:pt>
    <dgm:pt modelId="{1377C50C-0B48-462F-AC91-5004BF3C6607}" type="pres">
      <dgm:prSet presAssocID="{D413E485-9117-4323-AB45-58D8EFF45FEF}" presName="sp" presStyleCnt="0"/>
      <dgm:spPr/>
    </dgm:pt>
    <dgm:pt modelId="{48BA5986-6B77-45E9-8A56-F2D07AA0A148}" type="pres">
      <dgm:prSet presAssocID="{89323230-BFF1-49EC-A94F-C23BFD2CAC82}" presName="linNode" presStyleCnt="0"/>
      <dgm:spPr/>
    </dgm:pt>
    <dgm:pt modelId="{DC5526FB-1C09-493E-8708-D31DEC444F35}" type="pres">
      <dgm:prSet presAssocID="{89323230-BFF1-49EC-A94F-C23BFD2CAC82}" presName="parentText" presStyleLbl="node1" presStyleIdx="1" presStyleCnt="2">
        <dgm:presLayoutVars>
          <dgm:chMax val="1"/>
          <dgm:bulletEnabled val="1"/>
        </dgm:presLayoutVars>
      </dgm:prSet>
      <dgm:spPr/>
      <dgm:t>
        <a:bodyPr/>
        <a:lstStyle/>
        <a:p>
          <a:endParaRPr lang="sl-SI"/>
        </a:p>
      </dgm:t>
    </dgm:pt>
    <dgm:pt modelId="{B88F2C03-02E0-47F3-8CA8-6704C91FB3A9}" type="pres">
      <dgm:prSet presAssocID="{89323230-BFF1-49EC-A94F-C23BFD2CAC82}" presName="descendantText" presStyleLbl="alignAccFollowNode1" presStyleIdx="1" presStyleCnt="2">
        <dgm:presLayoutVars>
          <dgm:bulletEnabled val="1"/>
        </dgm:presLayoutVars>
      </dgm:prSet>
      <dgm:spPr/>
      <dgm:t>
        <a:bodyPr/>
        <a:lstStyle/>
        <a:p>
          <a:endParaRPr lang="sl-SI"/>
        </a:p>
      </dgm:t>
    </dgm:pt>
  </dgm:ptLst>
  <dgm:cxnLst>
    <dgm:cxn modelId="{9CF0C67D-CE4A-4555-8C53-809F5C32EC2F}" type="presOf" srcId="{77946737-F1CE-4B4D-B33D-FB0DDB4187CB}" destId="{B88F2C03-02E0-47F3-8CA8-6704C91FB3A9}" srcOrd="0" destOrd="0" presId="urn:microsoft.com/office/officeart/2005/8/layout/vList5"/>
    <dgm:cxn modelId="{D39DABF3-B70F-4E2C-A3F1-42612AB0E32D}" srcId="{89323230-BFF1-49EC-A94F-C23BFD2CAC82}" destId="{5262BD50-3BEB-4AB9-9A9E-6E283075BDFA}" srcOrd="3" destOrd="0" parTransId="{972214C7-D1C9-4B01-AF20-276C4294E4B3}" sibTransId="{C75D8117-A995-406C-9AF2-5312C0ACB6E4}"/>
    <dgm:cxn modelId="{A83E717A-6E8B-4850-BC0E-CBEE092006DE}" srcId="{89323230-BFF1-49EC-A94F-C23BFD2CAC82}" destId="{77946737-F1CE-4B4D-B33D-FB0DDB4187CB}" srcOrd="0" destOrd="0" parTransId="{4C5ED2B5-1888-4D3B-B367-4E2EBD2DBAC2}" sibTransId="{23F750B3-EAC2-4670-A85E-B6E79CCF8384}"/>
    <dgm:cxn modelId="{C9D788CF-06B3-4873-B816-E774722C4042}" type="presOf" srcId="{5262BD50-3BEB-4AB9-9A9E-6E283075BDFA}" destId="{B88F2C03-02E0-47F3-8CA8-6704C91FB3A9}" srcOrd="0" destOrd="3" presId="urn:microsoft.com/office/officeart/2005/8/layout/vList5"/>
    <dgm:cxn modelId="{35EE519C-F393-4D51-9B4C-9DFF661CECE7}" srcId="{5F9B5ACB-E315-4AFF-B88D-5E3479EFDAE9}" destId="{6233BEBE-DF34-4F6E-ABC5-A03E38E9B7A8}" srcOrd="0" destOrd="0" parTransId="{E87550AD-ED35-45E7-BD91-F06751365085}" sibTransId="{D413E485-9117-4323-AB45-58D8EFF45FEF}"/>
    <dgm:cxn modelId="{0535EC5C-FFFA-4118-ADBC-A7B59D66B412}" type="presOf" srcId="{6233BEBE-DF34-4F6E-ABC5-A03E38E9B7A8}" destId="{B1BFDE83-D274-44B4-8E6A-FC371532FA6E}" srcOrd="0" destOrd="0" presId="urn:microsoft.com/office/officeart/2005/8/layout/vList5"/>
    <dgm:cxn modelId="{3AC31AD9-BA76-4BC6-BEE9-C5A6104E412D}" type="presOf" srcId="{29001CD4-D52E-445D-B9A9-9AC25F156D81}" destId="{300F3D4D-9BC5-43FE-8940-5103A0C86F54}" srcOrd="0" destOrd="2" presId="urn:microsoft.com/office/officeart/2005/8/layout/vList5"/>
    <dgm:cxn modelId="{C4D64C39-6F27-4753-9073-E3BBBB3D558A}" type="presOf" srcId="{076F988B-3577-4BA5-996D-4F8295DBA9AD}" destId="{B88F2C03-02E0-47F3-8CA8-6704C91FB3A9}" srcOrd="0" destOrd="2" presId="urn:microsoft.com/office/officeart/2005/8/layout/vList5"/>
    <dgm:cxn modelId="{865D171B-D5DF-441A-AC32-7F23299543C8}" type="presOf" srcId="{89323230-BFF1-49EC-A94F-C23BFD2CAC82}" destId="{DC5526FB-1C09-493E-8708-D31DEC444F35}" srcOrd="0" destOrd="0" presId="urn:microsoft.com/office/officeart/2005/8/layout/vList5"/>
    <dgm:cxn modelId="{F6E182DE-0B57-43CA-B71E-95E345252366}" srcId="{89323230-BFF1-49EC-A94F-C23BFD2CAC82}" destId="{076F988B-3577-4BA5-996D-4F8295DBA9AD}" srcOrd="2" destOrd="0" parTransId="{A84F70C1-AC1C-42D7-8D11-C54243436D74}" sibTransId="{4AE70B1E-3A07-450E-A92A-6873484F8882}"/>
    <dgm:cxn modelId="{3E0EFD0D-1C96-4A6E-9343-0D588ECB72C6}" type="presOf" srcId="{6314C715-26CC-41F2-80F2-F3D6755D9C8E}" destId="{B88F2C03-02E0-47F3-8CA8-6704C91FB3A9}" srcOrd="0" destOrd="1" presId="urn:microsoft.com/office/officeart/2005/8/layout/vList5"/>
    <dgm:cxn modelId="{0A90DDB0-8BC2-4B23-B22E-A9D694696FE5}" srcId="{89323230-BFF1-49EC-A94F-C23BFD2CAC82}" destId="{6314C715-26CC-41F2-80F2-F3D6755D9C8E}" srcOrd="1" destOrd="0" parTransId="{F692110F-C413-4F9F-999D-8D507D041A91}" sibTransId="{F0B416AB-4333-4FAB-9EE8-82E25AC45D6A}"/>
    <dgm:cxn modelId="{ECAC1914-970D-477B-9345-B07847589133}" srcId="{6233BEBE-DF34-4F6E-ABC5-A03E38E9B7A8}" destId="{CDDBF6D7-E915-475F-BA5A-B67E1E19FA19}" srcOrd="0" destOrd="0" parTransId="{88D626AB-52B4-4F6F-AFF3-065B19EEED8C}" sibTransId="{B2E7AB17-F2C8-40DC-86B3-DCCDCB33CE4B}"/>
    <dgm:cxn modelId="{C45A74A9-0C29-4B3D-AE5D-E84B59F79F97}" srcId="{6233BEBE-DF34-4F6E-ABC5-A03E38E9B7A8}" destId="{29001CD4-D52E-445D-B9A9-9AC25F156D81}" srcOrd="2" destOrd="0" parTransId="{3FDFE270-47BB-44B2-BACC-49FDBA766FA2}" sibTransId="{2B4A9780-E45A-4BB0-891B-A3E2C22885BA}"/>
    <dgm:cxn modelId="{C5F555B7-8811-4457-8D6C-5F8078E346AB}" type="presOf" srcId="{CDDBF6D7-E915-475F-BA5A-B67E1E19FA19}" destId="{300F3D4D-9BC5-43FE-8940-5103A0C86F54}" srcOrd="0" destOrd="0" presId="urn:microsoft.com/office/officeart/2005/8/layout/vList5"/>
    <dgm:cxn modelId="{15ACED93-F306-498E-9C95-AA0C2A951D64}" type="presOf" srcId="{5F9B5ACB-E315-4AFF-B88D-5E3479EFDAE9}" destId="{8102028E-5A94-475A-A2CE-378F7D1EC0C1}" srcOrd="0" destOrd="0" presId="urn:microsoft.com/office/officeart/2005/8/layout/vList5"/>
    <dgm:cxn modelId="{8E7299BF-EC79-45D2-A8D5-7511808C14E9}" srcId="{6233BEBE-DF34-4F6E-ABC5-A03E38E9B7A8}" destId="{C2130A85-0E2E-4E27-8F45-3824656B7D57}" srcOrd="1" destOrd="0" parTransId="{DCD42400-D23C-4102-87D4-3B2F7CA256CD}" sibTransId="{BC60D0EA-7D7B-41C1-A23B-AB4957212D52}"/>
    <dgm:cxn modelId="{F30CE35F-B3F6-4349-890B-50F9057D3451}" srcId="{5F9B5ACB-E315-4AFF-B88D-5E3479EFDAE9}" destId="{89323230-BFF1-49EC-A94F-C23BFD2CAC82}" srcOrd="1" destOrd="0" parTransId="{228A2E85-524F-4380-AF89-650F15EA715B}" sibTransId="{E306E6D1-1431-41B9-89FD-2C31203C8D7D}"/>
    <dgm:cxn modelId="{90AF555C-EAAD-4BC0-AB54-A092BA6B9139}" type="presOf" srcId="{C2130A85-0E2E-4E27-8F45-3824656B7D57}" destId="{300F3D4D-9BC5-43FE-8940-5103A0C86F54}" srcOrd="0" destOrd="1" presId="urn:microsoft.com/office/officeart/2005/8/layout/vList5"/>
    <dgm:cxn modelId="{FC13FB11-5A0D-4808-9458-C7F8C03F4533}" type="presParOf" srcId="{8102028E-5A94-475A-A2CE-378F7D1EC0C1}" destId="{A2422E11-3706-40CE-A91C-F4D9E0674E13}" srcOrd="0" destOrd="0" presId="urn:microsoft.com/office/officeart/2005/8/layout/vList5"/>
    <dgm:cxn modelId="{081A3CDF-9E5E-4A23-8836-0F4D8D9E95E0}" type="presParOf" srcId="{A2422E11-3706-40CE-A91C-F4D9E0674E13}" destId="{B1BFDE83-D274-44B4-8E6A-FC371532FA6E}" srcOrd="0" destOrd="0" presId="urn:microsoft.com/office/officeart/2005/8/layout/vList5"/>
    <dgm:cxn modelId="{E959AA65-718D-4920-AD75-3E755809B44B}" type="presParOf" srcId="{A2422E11-3706-40CE-A91C-F4D9E0674E13}" destId="{300F3D4D-9BC5-43FE-8940-5103A0C86F54}" srcOrd="1" destOrd="0" presId="urn:microsoft.com/office/officeart/2005/8/layout/vList5"/>
    <dgm:cxn modelId="{98467311-BE7C-426C-8F49-315C63EE4A11}" type="presParOf" srcId="{8102028E-5A94-475A-A2CE-378F7D1EC0C1}" destId="{1377C50C-0B48-462F-AC91-5004BF3C6607}" srcOrd="1" destOrd="0" presId="urn:microsoft.com/office/officeart/2005/8/layout/vList5"/>
    <dgm:cxn modelId="{3457E005-94BD-4087-B1D2-FD79FBF22CFC}" type="presParOf" srcId="{8102028E-5A94-475A-A2CE-378F7D1EC0C1}" destId="{48BA5986-6B77-45E9-8A56-F2D07AA0A148}" srcOrd="2" destOrd="0" presId="urn:microsoft.com/office/officeart/2005/8/layout/vList5"/>
    <dgm:cxn modelId="{F25E816B-4943-484B-81EF-2F72F0AB9E72}" type="presParOf" srcId="{48BA5986-6B77-45E9-8A56-F2D07AA0A148}" destId="{DC5526FB-1C09-493E-8708-D31DEC444F35}" srcOrd="0" destOrd="0" presId="urn:microsoft.com/office/officeart/2005/8/layout/vList5"/>
    <dgm:cxn modelId="{C54EDB3A-5952-4DB2-AF4E-4E323A62B687}" type="presParOf" srcId="{48BA5986-6B77-45E9-8A56-F2D07AA0A148}" destId="{B88F2C03-02E0-47F3-8CA8-6704C91FB3A9}"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A7ADCD-F438-4353-A7F9-EEFF79CC919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l-SI"/>
        </a:p>
      </dgm:t>
    </dgm:pt>
    <dgm:pt modelId="{EFD2190D-E1D8-4614-83F5-3BFA7868511C}">
      <dgm:prSet phldrT="[besedilo]"/>
      <dgm:spPr/>
      <dgm:t>
        <a:bodyPr/>
        <a:lstStyle/>
        <a:p>
          <a:r>
            <a:rPr lang="sl-SI" b="1"/>
            <a:t>Vlaganja v internacionalizacijo  raziskav in znanosti</a:t>
          </a:r>
          <a:endParaRPr lang="sl-SI"/>
        </a:p>
      </dgm:t>
    </dgm:pt>
    <dgm:pt modelId="{B618778E-0DC9-4BC9-88F3-5EFAEF1017DE}" type="parTrans" cxnId="{4D7C07D1-9F5C-4AC5-892B-5AA73BBAD7FA}">
      <dgm:prSet/>
      <dgm:spPr/>
      <dgm:t>
        <a:bodyPr/>
        <a:lstStyle/>
        <a:p>
          <a:endParaRPr lang="sl-SI"/>
        </a:p>
      </dgm:t>
    </dgm:pt>
    <dgm:pt modelId="{99FBB9A0-514D-4F02-82A2-E1C8A7AD3DD8}" type="sibTrans" cxnId="{4D7C07D1-9F5C-4AC5-892B-5AA73BBAD7FA}">
      <dgm:prSet/>
      <dgm:spPr/>
      <dgm:t>
        <a:bodyPr/>
        <a:lstStyle/>
        <a:p>
          <a:endParaRPr lang="sl-SI"/>
        </a:p>
      </dgm:t>
    </dgm:pt>
    <dgm:pt modelId="{F31A7BAB-9D24-4BFC-B09F-40954FF81FC8}">
      <dgm:prSet phldrT="[besedilo]" custT="1"/>
      <dgm:spPr/>
      <dgm:t>
        <a:bodyPr/>
        <a:lstStyle/>
        <a:p>
          <a:r>
            <a:rPr lang="sl-SI" sz="1600" dirty="0" smtClean="0"/>
            <a:t>Povečano </a:t>
          </a:r>
          <a:r>
            <a:rPr lang="sl-SI" sz="1600" dirty="0"/>
            <a:t>vlaganje javnih sredstev za skupne programe in evropska partnerstva ter raziskovalno infrastrukturo</a:t>
          </a:r>
        </a:p>
      </dgm:t>
    </dgm:pt>
    <dgm:pt modelId="{2337C776-4040-4962-8503-E80B3C95436D}" type="parTrans" cxnId="{220D5BA8-9C6F-4160-BA57-5BCA524CAF5F}">
      <dgm:prSet/>
      <dgm:spPr/>
      <dgm:t>
        <a:bodyPr/>
        <a:lstStyle/>
        <a:p>
          <a:endParaRPr lang="sl-SI"/>
        </a:p>
      </dgm:t>
    </dgm:pt>
    <dgm:pt modelId="{274C518C-F8EE-4D25-AEB3-A170D5D57380}" type="sibTrans" cxnId="{220D5BA8-9C6F-4160-BA57-5BCA524CAF5F}">
      <dgm:prSet/>
      <dgm:spPr/>
      <dgm:t>
        <a:bodyPr/>
        <a:lstStyle/>
        <a:p>
          <a:endParaRPr lang="sl-SI"/>
        </a:p>
      </dgm:t>
    </dgm:pt>
    <dgm:pt modelId="{F1B1F24E-69A5-40D8-8786-626D883A9333}">
      <dgm:prSet phldrT="[besedilo]"/>
      <dgm:spPr/>
      <dgm:t>
        <a:bodyPr/>
        <a:lstStyle/>
        <a:p>
          <a:r>
            <a:rPr lang="sl-SI" b="1"/>
            <a:t>Raziskovalne kariere</a:t>
          </a:r>
          <a:endParaRPr lang="sl-SI"/>
        </a:p>
      </dgm:t>
    </dgm:pt>
    <dgm:pt modelId="{8BCA2BF1-9773-4BAA-BDEB-9F82BC7DDF6D}" type="parTrans" cxnId="{2E2B9049-029B-46F7-9591-F250825B90A6}">
      <dgm:prSet/>
      <dgm:spPr/>
      <dgm:t>
        <a:bodyPr/>
        <a:lstStyle/>
        <a:p>
          <a:endParaRPr lang="sl-SI"/>
        </a:p>
      </dgm:t>
    </dgm:pt>
    <dgm:pt modelId="{3A9F7A74-F880-4509-84E7-0CE91FDF87AE}" type="sibTrans" cxnId="{2E2B9049-029B-46F7-9591-F250825B90A6}">
      <dgm:prSet/>
      <dgm:spPr/>
      <dgm:t>
        <a:bodyPr/>
        <a:lstStyle/>
        <a:p>
          <a:endParaRPr lang="sl-SI"/>
        </a:p>
      </dgm:t>
    </dgm:pt>
    <dgm:pt modelId="{BCA7F12B-E49A-4768-9C92-A56D7C28681E}">
      <dgm:prSet phldrT="[besedilo]" custT="1"/>
      <dgm:spPr/>
      <dgm:t>
        <a:bodyPr/>
        <a:lstStyle/>
        <a:p>
          <a:r>
            <a:rPr lang="sl-SI" sz="1400" dirty="0"/>
            <a:t> Povečanje privlačnosti raziskovalnih karier za mlade talente </a:t>
          </a:r>
        </a:p>
      </dgm:t>
    </dgm:pt>
    <dgm:pt modelId="{3773372E-68F9-43FB-A577-8714FC59A602}" type="parTrans" cxnId="{E6A6CA08-CF01-4D07-A9CE-027FF25F90F5}">
      <dgm:prSet/>
      <dgm:spPr/>
      <dgm:t>
        <a:bodyPr/>
        <a:lstStyle/>
        <a:p>
          <a:endParaRPr lang="sl-SI"/>
        </a:p>
      </dgm:t>
    </dgm:pt>
    <dgm:pt modelId="{2303CB27-BBEE-4BAF-998F-2115963E67B6}" type="sibTrans" cxnId="{E6A6CA08-CF01-4D07-A9CE-027FF25F90F5}">
      <dgm:prSet/>
      <dgm:spPr/>
      <dgm:t>
        <a:bodyPr/>
        <a:lstStyle/>
        <a:p>
          <a:endParaRPr lang="sl-SI"/>
        </a:p>
      </dgm:t>
    </dgm:pt>
    <dgm:pt modelId="{949F9943-D3FF-4B30-B884-BB5485E56347}">
      <dgm:prSet phldrT="[besedilo]"/>
      <dgm:spPr/>
      <dgm:t>
        <a:bodyPr/>
        <a:lstStyle/>
        <a:p>
          <a:r>
            <a:rPr lang="sl-SI" b="1"/>
            <a:t>Raziskovalna infrastruktura</a:t>
          </a:r>
          <a:endParaRPr lang="sl-SI"/>
        </a:p>
      </dgm:t>
    </dgm:pt>
    <dgm:pt modelId="{F51C9B74-0E50-45EB-949A-4C10AC6F98BB}" type="parTrans" cxnId="{E295B889-5830-46F7-A9F1-A12145B359A5}">
      <dgm:prSet/>
      <dgm:spPr/>
      <dgm:t>
        <a:bodyPr/>
        <a:lstStyle/>
        <a:p>
          <a:endParaRPr lang="sl-SI"/>
        </a:p>
      </dgm:t>
    </dgm:pt>
    <dgm:pt modelId="{209AC9E6-1FDD-472A-A9AD-E8D598DA36D3}" type="sibTrans" cxnId="{E295B889-5830-46F7-A9F1-A12145B359A5}">
      <dgm:prSet/>
      <dgm:spPr/>
      <dgm:t>
        <a:bodyPr/>
        <a:lstStyle/>
        <a:p>
          <a:endParaRPr lang="sl-SI"/>
        </a:p>
      </dgm:t>
    </dgm:pt>
    <dgm:pt modelId="{DC3FDE36-973E-4BDE-955A-3D3E1788F224}">
      <dgm:prSet phldrT="[besedilo]" custT="1"/>
      <dgm:spPr/>
      <dgm:t>
        <a:bodyPr/>
        <a:lstStyle/>
        <a:p>
          <a:r>
            <a:rPr lang="sl-SI" sz="1400" dirty="0"/>
            <a:t>Izvajanje ESFRI načrta 2021 in NRRI 2030 </a:t>
          </a:r>
        </a:p>
      </dgm:t>
    </dgm:pt>
    <dgm:pt modelId="{5E2ECD90-8BB2-44A1-82F1-25AB2D51786C}" type="parTrans" cxnId="{00D17FD0-DA2B-4C5E-9179-6D372CC652E6}">
      <dgm:prSet/>
      <dgm:spPr/>
      <dgm:t>
        <a:bodyPr/>
        <a:lstStyle/>
        <a:p>
          <a:endParaRPr lang="sl-SI"/>
        </a:p>
      </dgm:t>
    </dgm:pt>
    <dgm:pt modelId="{EE39284C-6CEC-48F3-B663-A44051317792}" type="sibTrans" cxnId="{00D17FD0-DA2B-4C5E-9179-6D372CC652E6}">
      <dgm:prSet/>
      <dgm:spPr/>
      <dgm:t>
        <a:bodyPr/>
        <a:lstStyle/>
        <a:p>
          <a:endParaRPr lang="sl-SI"/>
        </a:p>
      </dgm:t>
    </dgm:pt>
    <dgm:pt modelId="{AE0CCCFC-B19E-41B1-9DE3-091ED52D0C1C}">
      <dgm:prSet custT="1"/>
      <dgm:spPr/>
      <dgm:t>
        <a:bodyPr/>
        <a:lstStyle/>
        <a:p>
          <a:r>
            <a:rPr lang="sl-SI" sz="1600" dirty="0" smtClean="0"/>
            <a:t>Vzpostavitev </a:t>
          </a:r>
          <a:r>
            <a:rPr lang="sl-SI" sz="1600" dirty="0"/>
            <a:t>raznolikih virov financiranja in učinkovito doseganje sinergij </a:t>
          </a:r>
        </a:p>
      </dgm:t>
    </dgm:pt>
    <dgm:pt modelId="{0EB5F85E-93AE-47BF-A762-E8915A6532BF}" type="parTrans" cxnId="{F6ECF1BA-3727-47F5-BBD9-45D3EA1FC426}">
      <dgm:prSet/>
      <dgm:spPr/>
      <dgm:t>
        <a:bodyPr/>
        <a:lstStyle/>
        <a:p>
          <a:endParaRPr lang="sl-SI"/>
        </a:p>
      </dgm:t>
    </dgm:pt>
    <dgm:pt modelId="{0BD8EC42-10A1-4F94-9E73-E81633B13309}" type="sibTrans" cxnId="{F6ECF1BA-3727-47F5-BBD9-45D3EA1FC426}">
      <dgm:prSet/>
      <dgm:spPr/>
      <dgm:t>
        <a:bodyPr/>
        <a:lstStyle/>
        <a:p>
          <a:endParaRPr lang="sl-SI"/>
        </a:p>
      </dgm:t>
    </dgm:pt>
    <dgm:pt modelId="{07DAF64F-B5D1-46DA-B085-C918D4B75F2A}">
      <dgm:prSet custT="1"/>
      <dgm:spPr/>
      <dgm:t>
        <a:bodyPr/>
        <a:lstStyle/>
        <a:p>
          <a:r>
            <a:rPr lang="sl-SI" sz="1600" dirty="0" smtClean="0"/>
            <a:t>Boljši </a:t>
          </a:r>
          <a:r>
            <a:rPr lang="sl-SI" sz="1600" dirty="0"/>
            <a:t>pogoji za delovanje podpornega okolja JRO</a:t>
          </a:r>
          <a:r>
            <a:rPr lang="sl-SI" sz="1300" dirty="0"/>
            <a:t> </a:t>
          </a:r>
        </a:p>
      </dgm:t>
    </dgm:pt>
    <dgm:pt modelId="{BB604887-53A1-4A17-A688-6F06661BAEE3}" type="parTrans" cxnId="{EB1B217C-2D53-45BC-9E20-62B71D3E17E8}">
      <dgm:prSet/>
      <dgm:spPr/>
      <dgm:t>
        <a:bodyPr/>
        <a:lstStyle/>
        <a:p>
          <a:endParaRPr lang="sl-SI"/>
        </a:p>
      </dgm:t>
    </dgm:pt>
    <dgm:pt modelId="{9CAC457C-A4C7-4D6F-8CD6-B4F9EB35FA04}" type="sibTrans" cxnId="{EB1B217C-2D53-45BC-9E20-62B71D3E17E8}">
      <dgm:prSet/>
      <dgm:spPr/>
      <dgm:t>
        <a:bodyPr/>
        <a:lstStyle/>
        <a:p>
          <a:endParaRPr lang="sl-SI"/>
        </a:p>
      </dgm:t>
    </dgm:pt>
    <dgm:pt modelId="{D342CB9B-C52C-4573-AF47-5DA9B0F75606}">
      <dgm:prSet custT="1"/>
      <dgm:spPr/>
      <dgm:t>
        <a:bodyPr/>
        <a:lstStyle/>
        <a:p>
          <a:r>
            <a:rPr lang="sl-SI" sz="1400" dirty="0"/>
            <a:t> Spodbujanje perspektivnih znanstvenih karier</a:t>
          </a:r>
        </a:p>
      </dgm:t>
    </dgm:pt>
    <dgm:pt modelId="{B1D5F522-28E5-4546-9586-8E1048ED2AB8}" type="parTrans" cxnId="{8B8F4B2D-F336-4145-8ECE-510D57C0E7DB}">
      <dgm:prSet/>
      <dgm:spPr/>
      <dgm:t>
        <a:bodyPr/>
        <a:lstStyle/>
        <a:p>
          <a:endParaRPr lang="sl-SI"/>
        </a:p>
      </dgm:t>
    </dgm:pt>
    <dgm:pt modelId="{74D790EC-A7BF-4400-8AC9-391F64EB4A7B}" type="sibTrans" cxnId="{8B8F4B2D-F336-4145-8ECE-510D57C0E7DB}">
      <dgm:prSet/>
      <dgm:spPr/>
      <dgm:t>
        <a:bodyPr/>
        <a:lstStyle/>
        <a:p>
          <a:endParaRPr lang="sl-SI"/>
        </a:p>
      </dgm:t>
    </dgm:pt>
    <dgm:pt modelId="{5A2D60FC-D2B3-4B44-A0A5-8912FC283C15}">
      <dgm:prSet custT="1"/>
      <dgm:spPr/>
      <dgm:t>
        <a:bodyPr/>
        <a:lstStyle/>
        <a:p>
          <a:r>
            <a:rPr lang="sl-SI" sz="1400" dirty="0"/>
            <a:t> Uvrstitev Slovenije med privlačne destinacije za tuje raziskovalce in Slovence, ki delujejo v tujini </a:t>
          </a:r>
        </a:p>
      </dgm:t>
    </dgm:pt>
    <dgm:pt modelId="{409BC4AB-92D3-4EDB-A180-643B9AA0DE01}" type="parTrans" cxnId="{740CE742-64EA-45E9-A4AE-0B99BA16FA95}">
      <dgm:prSet/>
      <dgm:spPr/>
      <dgm:t>
        <a:bodyPr/>
        <a:lstStyle/>
        <a:p>
          <a:endParaRPr lang="sl-SI"/>
        </a:p>
      </dgm:t>
    </dgm:pt>
    <dgm:pt modelId="{B64CB818-1A29-4DE0-8059-FB7EAD1D3477}" type="sibTrans" cxnId="{740CE742-64EA-45E9-A4AE-0B99BA16FA95}">
      <dgm:prSet/>
      <dgm:spPr/>
      <dgm:t>
        <a:bodyPr/>
        <a:lstStyle/>
        <a:p>
          <a:endParaRPr lang="sl-SI"/>
        </a:p>
      </dgm:t>
    </dgm:pt>
    <dgm:pt modelId="{6F142AEB-2737-409C-8C1C-0E1FAB5A3CDA}">
      <dgm:prSet custT="1"/>
      <dgm:spPr/>
      <dgm:t>
        <a:bodyPr/>
        <a:lstStyle/>
        <a:p>
          <a:r>
            <a:rPr lang="sl-SI" sz="1400" dirty="0"/>
            <a:t> Razvoj mednarodno primerljivega sistema napredovanj in akademskih izvolitev </a:t>
          </a:r>
        </a:p>
      </dgm:t>
    </dgm:pt>
    <dgm:pt modelId="{4399B624-4472-4979-BFE1-92212F7CEFA0}" type="parTrans" cxnId="{15C27B1B-43FF-435E-9AED-F827E9506597}">
      <dgm:prSet/>
      <dgm:spPr/>
      <dgm:t>
        <a:bodyPr/>
        <a:lstStyle/>
        <a:p>
          <a:endParaRPr lang="sl-SI"/>
        </a:p>
      </dgm:t>
    </dgm:pt>
    <dgm:pt modelId="{01A9C073-395B-4785-A820-5300C67EB71B}" type="sibTrans" cxnId="{15C27B1B-43FF-435E-9AED-F827E9506597}">
      <dgm:prSet/>
      <dgm:spPr/>
      <dgm:t>
        <a:bodyPr/>
        <a:lstStyle/>
        <a:p>
          <a:endParaRPr lang="sl-SI"/>
        </a:p>
      </dgm:t>
    </dgm:pt>
    <dgm:pt modelId="{C442CB23-C212-431C-9F94-99A41EF3F5FF}">
      <dgm:prSet custT="1"/>
      <dgm:spPr/>
      <dgm:t>
        <a:bodyPr/>
        <a:lstStyle/>
        <a:p>
          <a:r>
            <a:rPr lang="sl-SI" sz="1400" dirty="0"/>
            <a:t> Krepitev mehanizmov za razvoj samostojnih raziskovalnih karier</a:t>
          </a:r>
        </a:p>
      </dgm:t>
    </dgm:pt>
    <dgm:pt modelId="{417EE58E-29B6-4730-9D62-41B5FE558A7E}" type="parTrans" cxnId="{F86DDD8B-5AE3-4B88-8F92-F9A95E9D55DD}">
      <dgm:prSet/>
      <dgm:spPr/>
      <dgm:t>
        <a:bodyPr/>
        <a:lstStyle/>
        <a:p>
          <a:endParaRPr lang="sl-SI"/>
        </a:p>
      </dgm:t>
    </dgm:pt>
    <dgm:pt modelId="{CF8F6840-744F-4B84-A4AE-A377845D2E4F}" type="sibTrans" cxnId="{F86DDD8B-5AE3-4B88-8F92-F9A95E9D55DD}">
      <dgm:prSet/>
      <dgm:spPr/>
      <dgm:t>
        <a:bodyPr/>
        <a:lstStyle/>
        <a:p>
          <a:endParaRPr lang="sl-SI"/>
        </a:p>
      </dgm:t>
    </dgm:pt>
    <dgm:pt modelId="{2660A116-A32B-4289-AB4B-5530238EE314}">
      <dgm:prSet custT="1"/>
      <dgm:spPr/>
      <dgm:t>
        <a:bodyPr/>
        <a:lstStyle/>
        <a:p>
          <a:r>
            <a:rPr lang="sl-SI" sz="1400" dirty="0"/>
            <a:t>Vlaganje v razvoj e-infrastrukture </a:t>
          </a:r>
        </a:p>
      </dgm:t>
    </dgm:pt>
    <dgm:pt modelId="{2747A78C-8416-462C-9BD3-1B3DAD0860A2}" type="parTrans" cxnId="{8DAF2965-57E2-44DE-9585-CDA48A26ADA6}">
      <dgm:prSet/>
      <dgm:spPr/>
      <dgm:t>
        <a:bodyPr/>
        <a:lstStyle/>
        <a:p>
          <a:endParaRPr lang="sl-SI"/>
        </a:p>
      </dgm:t>
    </dgm:pt>
    <dgm:pt modelId="{C5748426-A90E-4B14-B53A-AE15B06DF53C}" type="sibTrans" cxnId="{8DAF2965-57E2-44DE-9585-CDA48A26ADA6}">
      <dgm:prSet/>
      <dgm:spPr/>
      <dgm:t>
        <a:bodyPr/>
        <a:lstStyle/>
        <a:p>
          <a:endParaRPr lang="sl-SI"/>
        </a:p>
      </dgm:t>
    </dgm:pt>
    <dgm:pt modelId="{5B904A20-208B-4073-A8A4-556811E96A38}">
      <dgm:prSet custT="1"/>
      <dgm:spPr/>
      <dgm:t>
        <a:bodyPr/>
        <a:lstStyle/>
        <a:p>
          <a:r>
            <a:rPr lang="sl-SI" sz="1400" dirty="0"/>
            <a:t>Slovenska RI bo mednarodno vpeta in konkurenčna </a:t>
          </a:r>
        </a:p>
      </dgm:t>
    </dgm:pt>
    <dgm:pt modelId="{CFD2C808-75C7-4513-8DD0-9111CE9A7986}" type="parTrans" cxnId="{8A39C9E5-567D-4A2F-9750-A799EDEE73FE}">
      <dgm:prSet/>
      <dgm:spPr/>
      <dgm:t>
        <a:bodyPr/>
        <a:lstStyle/>
        <a:p>
          <a:endParaRPr lang="sl-SI"/>
        </a:p>
      </dgm:t>
    </dgm:pt>
    <dgm:pt modelId="{7C4A99B0-A4CE-409B-BC15-A9444AC231EA}" type="sibTrans" cxnId="{8A39C9E5-567D-4A2F-9750-A799EDEE73FE}">
      <dgm:prSet/>
      <dgm:spPr/>
      <dgm:t>
        <a:bodyPr/>
        <a:lstStyle/>
        <a:p>
          <a:endParaRPr lang="sl-SI"/>
        </a:p>
      </dgm:t>
    </dgm:pt>
    <dgm:pt modelId="{52D4AF64-1BB8-457C-9E6E-2BEBC628583C}">
      <dgm:prSet custT="1"/>
      <dgm:spPr/>
      <dgm:t>
        <a:bodyPr/>
        <a:lstStyle/>
        <a:p>
          <a:r>
            <a:rPr lang="sl-SI" sz="1400" dirty="0" smtClean="0"/>
            <a:t>Okrepljeno </a:t>
          </a:r>
          <a:r>
            <a:rPr lang="sl-SI" sz="1400" dirty="0"/>
            <a:t>sodelovanje med univerzami, raziskovalnimi inštituti in gospodarstvom v Sloveniji in v tujini</a:t>
          </a:r>
        </a:p>
      </dgm:t>
    </dgm:pt>
    <dgm:pt modelId="{EAF16A0E-7DA2-41E0-BCD6-F24CA3BA06FF}" type="parTrans" cxnId="{88633C80-2121-40FB-BA5D-B3855F7D53B9}">
      <dgm:prSet/>
      <dgm:spPr/>
      <dgm:t>
        <a:bodyPr/>
        <a:lstStyle/>
        <a:p>
          <a:endParaRPr lang="sl-SI"/>
        </a:p>
      </dgm:t>
    </dgm:pt>
    <dgm:pt modelId="{A13499E7-2273-4B52-982F-40216B443699}" type="sibTrans" cxnId="{88633C80-2121-40FB-BA5D-B3855F7D53B9}">
      <dgm:prSet/>
      <dgm:spPr/>
      <dgm:t>
        <a:bodyPr/>
        <a:lstStyle/>
        <a:p>
          <a:endParaRPr lang="sl-SI"/>
        </a:p>
      </dgm:t>
    </dgm:pt>
    <dgm:pt modelId="{B953B4EE-D5AE-4B9E-AA52-A7D8FD681E17}">
      <dgm:prSet custT="1"/>
      <dgm:spPr/>
      <dgm:t>
        <a:bodyPr/>
        <a:lstStyle/>
        <a:p>
          <a:r>
            <a:rPr lang="sl-SI" sz="1400" dirty="0"/>
            <a:t>Dostop slovenskih raziskovalk in raziskovalcev do velike raziskovalne infrastrukture</a:t>
          </a:r>
        </a:p>
      </dgm:t>
    </dgm:pt>
    <dgm:pt modelId="{87F06F8E-9461-449C-A738-5E2B8DC0DD1E}" type="parTrans" cxnId="{54777791-BCCA-4DAC-8B30-0A95DCCE3538}">
      <dgm:prSet/>
      <dgm:spPr/>
      <dgm:t>
        <a:bodyPr/>
        <a:lstStyle/>
        <a:p>
          <a:endParaRPr lang="sl-SI"/>
        </a:p>
      </dgm:t>
    </dgm:pt>
    <dgm:pt modelId="{D06380B9-4B60-4C91-8F65-CA5B55168F5A}" type="sibTrans" cxnId="{54777791-BCCA-4DAC-8B30-0A95DCCE3538}">
      <dgm:prSet/>
      <dgm:spPr/>
      <dgm:t>
        <a:bodyPr/>
        <a:lstStyle/>
        <a:p>
          <a:endParaRPr lang="sl-SI"/>
        </a:p>
      </dgm:t>
    </dgm:pt>
    <dgm:pt modelId="{45D47FA9-A5EA-48EF-9952-794CA6FB4C3D}" type="pres">
      <dgm:prSet presAssocID="{A8A7ADCD-F438-4353-A7F9-EEFF79CC9195}" presName="Name0" presStyleCnt="0">
        <dgm:presLayoutVars>
          <dgm:dir/>
          <dgm:animLvl val="lvl"/>
          <dgm:resizeHandles val="exact"/>
        </dgm:presLayoutVars>
      </dgm:prSet>
      <dgm:spPr/>
      <dgm:t>
        <a:bodyPr/>
        <a:lstStyle/>
        <a:p>
          <a:endParaRPr lang="sl-SI"/>
        </a:p>
      </dgm:t>
    </dgm:pt>
    <dgm:pt modelId="{A4641BDE-AB4A-426D-84EE-8CD0D5426006}" type="pres">
      <dgm:prSet presAssocID="{EFD2190D-E1D8-4614-83F5-3BFA7868511C}" presName="linNode" presStyleCnt="0"/>
      <dgm:spPr/>
    </dgm:pt>
    <dgm:pt modelId="{D89BD2E9-7C15-40FF-81E2-206908A8245A}" type="pres">
      <dgm:prSet presAssocID="{EFD2190D-E1D8-4614-83F5-3BFA7868511C}" presName="parentText" presStyleLbl="node1" presStyleIdx="0" presStyleCnt="3" custScaleX="100231">
        <dgm:presLayoutVars>
          <dgm:chMax val="1"/>
          <dgm:bulletEnabled val="1"/>
        </dgm:presLayoutVars>
      </dgm:prSet>
      <dgm:spPr/>
      <dgm:t>
        <a:bodyPr/>
        <a:lstStyle/>
        <a:p>
          <a:endParaRPr lang="sl-SI"/>
        </a:p>
      </dgm:t>
    </dgm:pt>
    <dgm:pt modelId="{20224438-F461-42BC-9CB6-54BF3670CAA4}" type="pres">
      <dgm:prSet presAssocID="{EFD2190D-E1D8-4614-83F5-3BFA7868511C}" presName="descendantText" presStyleLbl="alignAccFollowNode1" presStyleIdx="0" presStyleCnt="3" custScaleX="164853">
        <dgm:presLayoutVars>
          <dgm:bulletEnabled val="1"/>
        </dgm:presLayoutVars>
      </dgm:prSet>
      <dgm:spPr/>
      <dgm:t>
        <a:bodyPr/>
        <a:lstStyle/>
        <a:p>
          <a:endParaRPr lang="sl-SI"/>
        </a:p>
      </dgm:t>
    </dgm:pt>
    <dgm:pt modelId="{8359CB67-F0F3-46A6-AD68-213E1A7B3E4A}" type="pres">
      <dgm:prSet presAssocID="{99FBB9A0-514D-4F02-82A2-E1C8A7AD3DD8}" presName="sp" presStyleCnt="0"/>
      <dgm:spPr/>
    </dgm:pt>
    <dgm:pt modelId="{5FDA6872-6A3E-47A6-9196-33FBF8D7A8EC}" type="pres">
      <dgm:prSet presAssocID="{F1B1F24E-69A5-40D8-8786-626D883A9333}" presName="linNode" presStyleCnt="0"/>
      <dgm:spPr/>
    </dgm:pt>
    <dgm:pt modelId="{E3BD8A51-B561-404B-8AC7-7DFD77C97B8D}" type="pres">
      <dgm:prSet presAssocID="{F1B1F24E-69A5-40D8-8786-626D883A9333}" presName="parentText" presStyleLbl="node1" presStyleIdx="1" presStyleCnt="3">
        <dgm:presLayoutVars>
          <dgm:chMax val="1"/>
          <dgm:bulletEnabled val="1"/>
        </dgm:presLayoutVars>
      </dgm:prSet>
      <dgm:spPr/>
      <dgm:t>
        <a:bodyPr/>
        <a:lstStyle/>
        <a:p>
          <a:endParaRPr lang="sl-SI"/>
        </a:p>
      </dgm:t>
    </dgm:pt>
    <dgm:pt modelId="{3BE50544-C700-48EA-B2DE-A15D09AF109B}" type="pres">
      <dgm:prSet presAssocID="{F1B1F24E-69A5-40D8-8786-626D883A9333}" presName="descendantText" presStyleLbl="alignAccFollowNode1" presStyleIdx="1" presStyleCnt="3" custScaleX="161730">
        <dgm:presLayoutVars>
          <dgm:bulletEnabled val="1"/>
        </dgm:presLayoutVars>
      </dgm:prSet>
      <dgm:spPr/>
      <dgm:t>
        <a:bodyPr/>
        <a:lstStyle/>
        <a:p>
          <a:endParaRPr lang="sl-SI"/>
        </a:p>
      </dgm:t>
    </dgm:pt>
    <dgm:pt modelId="{284053DC-F307-4BCC-B64E-1D52D580FBF4}" type="pres">
      <dgm:prSet presAssocID="{3A9F7A74-F880-4509-84E7-0CE91FDF87AE}" presName="sp" presStyleCnt="0"/>
      <dgm:spPr/>
    </dgm:pt>
    <dgm:pt modelId="{C6DFEF5F-DAAB-4BAB-86B6-DEAD2D2BF6F7}" type="pres">
      <dgm:prSet presAssocID="{949F9943-D3FF-4B30-B884-BB5485E56347}" presName="linNode" presStyleCnt="0"/>
      <dgm:spPr/>
    </dgm:pt>
    <dgm:pt modelId="{23AAB3C6-111B-4F7C-962C-4F8741EA9DC9}" type="pres">
      <dgm:prSet presAssocID="{949F9943-D3FF-4B30-B884-BB5485E56347}" presName="parentText" presStyleLbl="node1" presStyleIdx="2" presStyleCnt="3" custScaleX="95577">
        <dgm:presLayoutVars>
          <dgm:chMax val="1"/>
          <dgm:bulletEnabled val="1"/>
        </dgm:presLayoutVars>
      </dgm:prSet>
      <dgm:spPr/>
      <dgm:t>
        <a:bodyPr/>
        <a:lstStyle/>
        <a:p>
          <a:endParaRPr lang="sl-SI"/>
        </a:p>
      </dgm:t>
    </dgm:pt>
    <dgm:pt modelId="{31F8FBAB-A4CF-4548-AA6A-958883D0289A}" type="pres">
      <dgm:prSet presAssocID="{949F9943-D3FF-4B30-B884-BB5485E56347}" presName="descendantText" presStyleLbl="alignAccFollowNode1" presStyleIdx="2" presStyleCnt="3" custScaleX="154775">
        <dgm:presLayoutVars>
          <dgm:bulletEnabled val="1"/>
        </dgm:presLayoutVars>
      </dgm:prSet>
      <dgm:spPr/>
      <dgm:t>
        <a:bodyPr/>
        <a:lstStyle/>
        <a:p>
          <a:endParaRPr lang="sl-SI"/>
        </a:p>
      </dgm:t>
    </dgm:pt>
  </dgm:ptLst>
  <dgm:cxnLst>
    <dgm:cxn modelId="{8B8F4B2D-F336-4145-8ECE-510D57C0E7DB}" srcId="{F1B1F24E-69A5-40D8-8786-626D883A9333}" destId="{D342CB9B-C52C-4573-AF47-5DA9B0F75606}" srcOrd="1" destOrd="0" parTransId="{B1D5F522-28E5-4546-9586-8E1048ED2AB8}" sibTransId="{74D790EC-A7BF-4400-8AC9-391F64EB4A7B}"/>
    <dgm:cxn modelId="{15C27B1B-43FF-435E-9AED-F827E9506597}" srcId="{F1B1F24E-69A5-40D8-8786-626D883A9333}" destId="{6F142AEB-2737-409C-8C1C-0E1FAB5A3CDA}" srcOrd="3" destOrd="0" parTransId="{4399B624-4472-4979-BFE1-92212F7CEFA0}" sibTransId="{01A9C073-395B-4785-A820-5300C67EB71B}"/>
    <dgm:cxn modelId="{88633C80-2121-40FB-BA5D-B3855F7D53B9}" srcId="{949F9943-D3FF-4B30-B884-BB5485E56347}" destId="{52D4AF64-1BB8-457C-9E6E-2BEBC628583C}" srcOrd="3" destOrd="0" parTransId="{EAF16A0E-7DA2-41E0-BCD6-F24CA3BA06FF}" sibTransId="{A13499E7-2273-4B52-982F-40216B443699}"/>
    <dgm:cxn modelId="{A3AF5EED-2FAB-438B-8712-93ED3DB86F52}" type="presOf" srcId="{AE0CCCFC-B19E-41B1-9DE3-091ED52D0C1C}" destId="{20224438-F461-42BC-9CB6-54BF3670CAA4}" srcOrd="0" destOrd="1" presId="urn:microsoft.com/office/officeart/2005/8/layout/vList5"/>
    <dgm:cxn modelId="{4FBA84C9-4027-43A4-AE6C-CD6632AACE07}" type="presOf" srcId="{DC3FDE36-973E-4BDE-955A-3D3E1788F224}" destId="{31F8FBAB-A4CF-4548-AA6A-958883D0289A}" srcOrd="0" destOrd="0" presId="urn:microsoft.com/office/officeart/2005/8/layout/vList5"/>
    <dgm:cxn modelId="{EB1B217C-2D53-45BC-9E20-62B71D3E17E8}" srcId="{EFD2190D-E1D8-4614-83F5-3BFA7868511C}" destId="{07DAF64F-B5D1-46DA-B085-C918D4B75F2A}" srcOrd="2" destOrd="0" parTransId="{BB604887-53A1-4A17-A688-6F06661BAEE3}" sibTransId="{9CAC457C-A4C7-4D6F-8CD6-B4F9EB35FA04}"/>
    <dgm:cxn modelId="{FB1873AB-E668-400B-8A6F-4242A6EEF8AB}" type="presOf" srcId="{F31A7BAB-9D24-4BFC-B09F-40954FF81FC8}" destId="{20224438-F461-42BC-9CB6-54BF3670CAA4}" srcOrd="0" destOrd="0" presId="urn:microsoft.com/office/officeart/2005/8/layout/vList5"/>
    <dgm:cxn modelId="{54777791-BCCA-4DAC-8B30-0A95DCCE3538}" srcId="{949F9943-D3FF-4B30-B884-BB5485E56347}" destId="{B953B4EE-D5AE-4B9E-AA52-A7D8FD681E17}" srcOrd="4" destOrd="0" parTransId="{87F06F8E-9461-449C-A738-5E2B8DC0DD1E}" sibTransId="{D06380B9-4B60-4C91-8F65-CA5B55168F5A}"/>
    <dgm:cxn modelId="{F6ECF1BA-3727-47F5-BBD9-45D3EA1FC426}" srcId="{EFD2190D-E1D8-4614-83F5-3BFA7868511C}" destId="{AE0CCCFC-B19E-41B1-9DE3-091ED52D0C1C}" srcOrd="1" destOrd="0" parTransId="{0EB5F85E-93AE-47BF-A762-E8915A6532BF}" sibTransId="{0BD8EC42-10A1-4F94-9E73-E81633B13309}"/>
    <dgm:cxn modelId="{3F835C31-A2FA-4B7A-9AE8-56A18D440A6C}" type="presOf" srcId="{D342CB9B-C52C-4573-AF47-5DA9B0F75606}" destId="{3BE50544-C700-48EA-B2DE-A15D09AF109B}" srcOrd="0" destOrd="1" presId="urn:microsoft.com/office/officeart/2005/8/layout/vList5"/>
    <dgm:cxn modelId="{740CE742-64EA-45E9-A4AE-0B99BA16FA95}" srcId="{F1B1F24E-69A5-40D8-8786-626D883A9333}" destId="{5A2D60FC-D2B3-4B44-A0A5-8912FC283C15}" srcOrd="2" destOrd="0" parTransId="{409BC4AB-92D3-4EDB-A180-643B9AA0DE01}" sibTransId="{B64CB818-1A29-4DE0-8059-FB7EAD1D3477}"/>
    <dgm:cxn modelId="{00D17FD0-DA2B-4C5E-9179-6D372CC652E6}" srcId="{949F9943-D3FF-4B30-B884-BB5485E56347}" destId="{DC3FDE36-973E-4BDE-955A-3D3E1788F224}" srcOrd="0" destOrd="0" parTransId="{5E2ECD90-8BB2-44A1-82F1-25AB2D51786C}" sibTransId="{EE39284C-6CEC-48F3-B663-A44051317792}"/>
    <dgm:cxn modelId="{9341DE57-3FFF-405F-8CF2-22320A03A77E}" type="presOf" srcId="{A8A7ADCD-F438-4353-A7F9-EEFF79CC9195}" destId="{45D47FA9-A5EA-48EF-9952-794CA6FB4C3D}" srcOrd="0" destOrd="0" presId="urn:microsoft.com/office/officeart/2005/8/layout/vList5"/>
    <dgm:cxn modelId="{E6A6CA08-CF01-4D07-A9CE-027FF25F90F5}" srcId="{F1B1F24E-69A5-40D8-8786-626D883A9333}" destId="{BCA7F12B-E49A-4768-9C92-A56D7C28681E}" srcOrd="0" destOrd="0" parTransId="{3773372E-68F9-43FB-A577-8714FC59A602}" sibTransId="{2303CB27-BBEE-4BAF-998F-2115963E67B6}"/>
    <dgm:cxn modelId="{A692E2B7-9974-423F-9638-F8B748FE0520}" type="presOf" srcId="{C442CB23-C212-431C-9F94-99A41EF3F5FF}" destId="{3BE50544-C700-48EA-B2DE-A15D09AF109B}" srcOrd="0" destOrd="4" presId="urn:microsoft.com/office/officeart/2005/8/layout/vList5"/>
    <dgm:cxn modelId="{2E2B9049-029B-46F7-9591-F250825B90A6}" srcId="{A8A7ADCD-F438-4353-A7F9-EEFF79CC9195}" destId="{F1B1F24E-69A5-40D8-8786-626D883A9333}" srcOrd="1" destOrd="0" parTransId="{8BCA2BF1-9773-4BAA-BDEB-9F82BC7DDF6D}" sibTransId="{3A9F7A74-F880-4509-84E7-0CE91FDF87AE}"/>
    <dgm:cxn modelId="{DF5F3A4D-4046-4C6B-8841-6D116B792E9C}" type="presOf" srcId="{B953B4EE-D5AE-4B9E-AA52-A7D8FD681E17}" destId="{31F8FBAB-A4CF-4548-AA6A-958883D0289A}" srcOrd="0" destOrd="4" presId="urn:microsoft.com/office/officeart/2005/8/layout/vList5"/>
    <dgm:cxn modelId="{E295B889-5830-46F7-A9F1-A12145B359A5}" srcId="{A8A7ADCD-F438-4353-A7F9-EEFF79CC9195}" destId="{949F9943-D3FF-4B30-B884-BB5485E56347}" srcOrd="2" destOrd="0" parTransId="{F51C9B74-0E50-45EB-949A-4C10AC6F98BB}" sibTransId="{209AC9E6-1FDD-472A-A9AD-E8D598DA36D3}"/>
    <dgm:cxn modelId="{8DAF2965-57E2-44DE-9585-CDA48A26ADA6}" srcId="{949F9943-D3FF-4B30-B884-BB5485E56347}" destId="{2660A116-A32B-4289-AB4B-5530238EE314}" srcOrd="1" destOrd="0" parTransId="{2747A78C-8416-462C-9BD3-1B3DAD0860A2}" sibTransId="{C5748426-A90E-4B14-B53A-AE15B06DF53C}"/>
    <dgm:cxn modelId="{130FCAAF-A842-4363-B48A-8EB66FE58F1E}" type="presOf" srcId="{52D4AF64-1BB8-457C-9E6E-2BEBC628583C}" destId="{31F8FBAB-A4CF-4548-AA6A-958883D0289A}" srcOrd="0" destOrd="3" presId="urn:microsoft.com/office/officeart/2005/8/layout/vList5"/>
    <dgm:cxn modelId="{4A04C55B-FF47-4120-86E1-EDAB0B4514A1}" type="presOf" srcId="{EFD2190D-E1D8-4614-83F5-3BFA7868511C}" destId="{D89BD2E9-7C15-40FF-81E2-206908A8245A}" srcOrd="0" destOrd="0" presId="urn:microsoft.com/office/officeart/2005/8/layout/vList5"/>
    <dgm:cxn modelId="{220D5BA8-9C6F-4160-BA57-5BCA524CAF5F}" srcId="{EFD2190D-E1D8-4614-83F5-3BFA7868511C}" destId="{F31A7BAB-9D24-4BFC-B09F-40954FF81FC8}" srcOrd="0" destOrd="0" parTransId="{2337C776-4040-4962-8503-E80B3C95436D}" sibTransId="{274C518C-F8EE-4D25-AEB3-A170D5D57380}"/>
    <dgm:cxn modelId="{8A39C9E5-567D-4A2F-9750-A799EDEE73FE}" srcId="{949F9943-D3FF-4B30-B884-BB5485E56347}" destId="{5B904A20-208B-4073-A8A4-556811E96A38}" srcOrd="2" destOrd="0" parTransId="{CFD2C808-75C7-4513-8DD0-9111CE9A7986}" sibTransId="{7C4A99B0-A4CE-409B-BC15-A9444AC231EA}"/>
    <dgm:cxn modelId="{6C699F67-5C1B-4DB9-80DB-10ABE023BB5A}" type="presOf" srcId="{2660A116-A32B-4289-AB4B-5530238EE314}" destId="{31F8FBAB-A4CF-4548-AA6A-958883D0289A}" srcOrd="0" destOrd="1" presId="urn:microsoft.com/office/officeart/2005/8/layout/vList5"/>
    <dgm:cxn modelId="{FBC1C065-4595-46DA-8EF8-9D9A2A84583A}" type="presOf" srcId="{5B904A20-208B-4073-A8A4-556811E96A38}" destId="{31F8FBAB-A4CF-4548-AA6A-958883D0289A}" srcOrd="0" destOrd="2" presId="urn:microsoft.com/office/officeart/2005/8/layout/vList5"/>
    <dgm:cxn modelId="{60C5224F-48B1-4979-836D-217BA0BF94E9}" type="presOf" srcId="{07DAF64F-B5D1-46DA-B085-C918D4B75F2A}" destId="{20224438-F461-42BC-9CB6-54BF3670CAA4}" srcOrd="0" destOrd="2" presId="urn:microsoft.com/office/officeart/2005/8/layout/vList5"/>
    <dgm:cxn modelId="{4D7C07D1-9F5C-4AC5-892B-5AA73BBAD7FA}" srcId="{A8A7ADCD-F438-4353-A7F9-EEFF79CC9195}" destId="{EFD2190D-E1D8-4614-83F5-3BFA7868511C}" srcOrd="0" destOrd="0" parTransId="{B618778E-0DC9-4BC9-88F3-5EFAEF1017DE}" sibTransId="{99FBB9A0-514D-4F02-82A2-E1C8A7AD3DD8}"/>
    <dgm:cxn modelId="{5B89EAA5-5160-480D-A310-35ACB832F966}" type="presOf" srcId="{5A2D60FC-D2B3-4B44-A0A5-8912FC283C15}" destId="{3BE50544-C700-48EA-B2DE-A15D09AF109B}" srcOrd="0" destOrd="2" presId="urn:microsoft.com/office/officeart/2005/8/layout/vList5"/>
    <dgm:cxn modelId="{74215790-60EA-49A8-9F94-F9936274EC4C}" type="presOf" srcId="{F1B1F24E-69A5-40D8-8786-626D883A9333}" destId="{E3BD8A51-B561-404B-8AC7-7DFD77C97B8D}" srcOrd="0" destOrd="0" presId="urn:microsoft.com/office/officeart/2005/8/layout/vList5"/>
    <dgm:cxn modelId="{F325FF69-8EF8-4083-AA29-08B6C50F90AE}" type="presOf" srcId="{949F9943-D3FF-4B30-B884-BB5485E56347}" destId="{23AAB3C6-111B-4F7C-962C-4F8741EA9DC9}" srcOrd="0" destOrd="0" presId="urn:microsoft.com/office/officeart/2005/8/layout/vList5"/>
    <dgm:cxn modelId="{F3BEA52D-B82B-4693-B9BE-DA7AE8673C88}" type="presOf" srcId="{BCA7F12B-E49A-4768-9C92-A56D7C28681E}" destId="{3BE50544-C700-48EA-B2DE-A15D09AF109B}" srcOrd="0" destOrd="0" presId="urn:microsoft.com/office/officeart/2005/8/layout/vList5"/>
    <dgm:cxn modelId="{578A0CF8-9640-4099-9E55-714D29E17118}" type="presOf" srcId="{6F142AEB-2737-409C-8C1C-0E1FAB5A3CDA}" destId="{3BE50544-C700-48EA-B2DE-A15D09AF109B}" srcOrd="0" destOrd="3" presId="urn:microsoft.com/office/officeart/2005/8/layout/vList5"/>
    <dgm:cxn modelId="{F86DDD8B-5AE3-4B88-8F92-F9A95E9D55DD}" srcId="{F1B1F24E-69A5-40D8-8786-626D883A9333}" destId="{C442CB23-C212-431C-9F94-99A41EF3F5FF}" srcOrd="4" destOrd="0" parTransId="{417EE58E-29B6-4730-9D62-41B5FE558A7E}" sibTransId="{CF8F6840-744F-4B84-A4AE-A377845D2E4F}"/>
    <dgm:cxn modelId="{001F9B23-0451-4ED3-8939-5CE14F8AC08D}" type="presParOf" srcId="{45D47FA9-A5EA-48EF-9952-794CA6FB4C3D}" destId="{A4641BDE-AB4A-426D-84EE-8CD0D5426006}" srcOrd="0" destOrd="0" presId="urn:microsoft.com/office/officeart/2005/8/layout/vList5"/>
    <dgm:cxn modelId="{CD766B55-FACA-44EB-8417-00123747A10A}" type="presParOf" srcId="{A4641BDE-AB4A-426D-84EE-8CD0D5426006}" destId="{D89BD2E9-7C15-40FF-81E2-206908A8245A}" srcOrd="0" destOrd="0" presId="urn:microsoft.com/office/officeart/2005/8/layout/vList5"/>
    <dgm:cxn modelId="{D123509A-3EFC-40A7-9624-F8C6E4A22FE3}" type="presParOf" srcId="{A4641BDE-AB4A-426D-84EE-8CD0D5426006}" destId="{20224438-F461-42BC-9CB6-54BF3670CAA4}" srcOrd="1" destOrd="0" presId="urn:microsoft.com/office/officeart/2005/8/layout/vList5"/>
    <dgm:cxn modelId="{469CF316-FF2B-489E-A5F4-66F94415B4ED}" type="presParOf" srcId="{45D47FA9-A5EA-48EF-9952-794CA6FB4C3D}" destId="{8359CB67-F0F3-46A6-AD68-213E1A7B3E4A}" srcOrd="1" destOrd="0" presId="urn:microsoft.com/office/officeart/2005/8/layout/vList5"/>
    <dgm:cxn modelId="{A37524BF-92FB-4BD1-A73B-9C9D4EAC63B5}" type="presParOf" srcId="{45D47FA9-A5EA-48EF-9952-794CA6FB4C3D}" destId="{5FDA6872-6A3E-47A6-9196-33FBF8D7A8EC}" srcOrd="2" destOrd="0" presId="urn:microsoft.com/office/officeart/2005/8/layout/vList5"/>
    <dgm:cxn modelId="{D631F5B6-948C-4BD8-9081-E5BFDDCF9749}" type="presParOf" srcId="{5FDA6872-6A3E-47A6-9196-33FBF8D7A8EC}" destId="{E3BD8A51-B561-404B-8AC7-7DFD77C97B8D}" srcOrd="0" destOrd="0" presId="urn:microsoft.com/office/officeart/2005/8/layout/vList5"/>
    <dgm:cxn modelId="{EFA92A30-7FA8-42BF-8C54-0A2B2902D4A5}" type="presParOf" srcId="{5FDA6872-6A3E-47A6-9196-33FBF8D7A8EC}" destId="{3BE50544-C700-48EA-B2DE-A15D09AF109B}" srcOrd="1" destOrd="0" presId="urn:microsoft.com/office/officeart/2005/8/layout/vList5"/>
    <dgm:cxn modelId="{48B27388-467B-4508-94CE-E87439254476}" type="presParOf" srcId="{45D47FA9-A5EA-48EF-9952-794CA6FB4C3D}" destId="{284053DC-F307-4BCC-B64E-1D52D580FBF4}" srcOrd="3" destOrd="0" presId="urn:microsoft.com/office/officeart/2005/8/layout/vList5"/>
    <dgm:cxn modelId="{60F97CB1-66BF-452B-B5CB-27468A320FEB}" type="presParOf" srcId="{45D47FA9-A5EA-48EF-9952-794CA6FB4C3D}" destId="{C6DFEF5F-DAAB-4BAB-86B6-DEAD2D2BF6F7}" srcOrd="4" destOrd="0" presId="urn:microsoft.com/office/officeart/2005/8/layout/vList5"/>
    <dgm:cxn modelId="{C9B73F63-01B7-4189-A40A-50247368D000}" type="presParOf" srcId="{C6DFEF5F-DAAB-4BAB-86B6-DEAD2D2BF6F7}" destId="{23AAB3C6-111B-4F7C-962C-4F8741EA9DC9}" srcOrd="0" destOrd="0" presId="urn:microsoft.com/office/officeart/2005/8/layout/vList5"/>
    <dgm:cxn modelId="{BB7BFB62-8A9F-4EE6-9892-05BFA630F86B}" type="presParOf" srcId="{C6DFEF5F-DAAB-4BAB-86B6-DEAD2D2BF6F7}" destId="{31F8FBAB-A4CF-4548-AA6A-958883D0289A}"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A7ADCD-F438-4353-A7F9-EEFF79CC919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l-SI"/>
        </a:p>
      </dgm:t>
    </dgm:pt>
    <dgm:pt modelId="{EFD2190D-E1D8-4614-83F5-3BFA7868511C}">
      <dgm:prSet phldrT="[besedilo]" custT="1"/>
      <dgm:spPr/>
      <dgm:t>
        <a:bodyPr/>
        <a:lstStyle/>
        <a:p>
          <a:r>
            <a:rPr lang="sl-SI" sz="1600" b="1" dirty="0"/>
            <a:t>Vključenost v EU in evropski prostor </a:t>
          </a:r>
          <a:endParaRPr lang="sl-SI" sz="1600" dirty="0"/>
        </a:p>
      </dgm:t>
    </dgm:pt>
    <dgm:pt modelId="{B618778E-0DC9-4BC9-88F3-5EFAEF1017DE}" type="parTrans" cxnId="{4D7C07D1-9F5C-4AC5-892B-5AA73BBAD7FA}">
      <dgm:prSet/>
      <dgm:spPr/>
      <dgm:t>
        <a:bodyPr/>
        <a:lstStyle/>
        <a:p>
          <a:endParaRPr lang="sl-SI"/>
        </a:p>
      </dgm:t>
    </dgm:pt>
    <dgm:pt modelId="{99FBB9A0-514D-4F02-82A2-E1C8A7AD3DD8}" type="sibTrans" cxnId="{4D7C07D1-9F5C-4AC5-892B-5AA73BBAD7FA}">
      <dgm:prSet/>
      <dgm:spPr/>
      <dgm:t>
        <a:bodyPr/>
        <a:lstStyle/>
        <a:p>
          <a:endParaRPr lang="sl-SI"/>
        </a:p>
      </dgm:t>
    </dgm:pt>
    <dgm:pt modelId="{F31A7BAB-9D24-4BFC-B09F-40954FF81FC8}">
      <dgm:prSet phldrT="[besedilo]" custT="1"/>
      <dgm:spPr/>
      <dgm:t>
        <a:bodyPr/>
        <a:lstStyle/>
        <a:p>
          <a:r>
            <a:rPr lang="sl-SI" sz="1800" dirty="0"/>
            <a:t>Aktivno sodelovanje v mednarodnih združenjih</a:t>
          </a:r>
        </a:p>
      </dgm:t>
    </dgm:pt>
    <dgm:pt modelId="{2337C776-4040-4962-8503-E80B3C95436D}" type="parTrans" cxnId="{220D5BA8-9C6F-4160-BA57-5BCA524CAF5F}">
      <dgm:prSet/>
      <dgm:spPr/>
      <dgm:t>
        <a:bodyPr/>
        <a:lstStyle/>
        <a:p>
          <a:endParaRPr lang="sl-SI"/>
        </a:p>
      </dgm:t>
    </dgm:pt>
    <dgm:pt modelId="{274C518C-F8EE-4D25-AEB3-A170D5D57380}" type="sibTrans" cxnId="{220D5BA8-9C6F-4160-BA57-5BCA524CAF5F}">
      <dgm:prSet/>
      <dgm:spPr/>
      <dgm:t>
        <a:bodyPr/>
        <a:lstStyle/>
        <a:p>
          <a:endParaRPr lang="sl-SI"/>
        </a:p>
      </dgm:t>
    </dgm:pt>
    <dgm:pt modelId="{465FDF0E-A140-440E-B5E7-1E6268813E35}">
      <dgm:prSet phldrT="[besedilo]" custT="1"/>
      <dgm:spPr/>
      <dgm:t>
        <a:bodyPr/>
        <a:lstStyle/>
        <a:p>
          <a:r>
            <a:rPr lang="sl-SI" sz="1800" dirty="0"/>
            <a:t>Vključevanje v zavezništva visokošolskih institucij</a:t>
          </a:r>
        </a:p>
      </dgm:t>
    </dgm:pt>
    <dgm:pt modelId="{0DADF872-5ECD-40F0-A070-CED177CCD34E}" type="parTrans" cxnId="{C4E605C1-D443-40FD-9FE1-E4300F7173CA}">
      <dgm:prSet/>
      <dgm:spPr/>
      <dgm:t>
        <a:bodyPr/>
        <a:lstStyle/>
        <a:p>
          <a:endParaRPr lang="sl-SI"/>
        </a:p>
      </dgm:t>
    </dgm:pt>
    <dgm:pt modelId="{7B99B420-D3FB-42D3-BB24-43624789DF48}" type="sibTrans" cxnId="{C4E605C1-D443-40FD-9FE1-E4300F7173CA}">
      <dgm:prSet/>
      <dgm:spPr/>
      <dgm:t>
        <a:bodyPr/>
        <a:lstStyle/>
        <a:p>
          <a:endParaRPr lang="sl-SI"/>
        </a:p>
      </dgm:t>
    </dgm:pt>
    <dgm:pt modelId="{F1B1F24E-69A5-40D8-8786-626D883A9333}">
      <dgm:prSet phldrT="[besedilo]"/>
      <dgm:spPr/>
      <dgm:t>
        <a:bodyPr/>
        <a:lstStyle/>
        <a:p>
          <a:r>
            <a:rPr lang="sl-SI" b="1" dirty="0"/>
            <a:t>Internacionalizacija doma  </a:t>
          </a:r>
          <a:endParaRPr lang="sl-SI" dirty="0"/>
        </a:p>
      </dgm:t>
    </dgm:pt>
    <dgm:pt modelId="{8BCA2BF1-9773-4BAA-BDEB-9F82BC7DDF6D}" type="parTrans" cxnId="{2E2B9049-029B-46F7-9591-F250825B90A6}">
      <dgm:prSet/>
      <dgm:spPr/>
      <dgm:t>
        <a:bodyPr/>
        <a:lstStyle/>
        <a:p>
          <a:endParaRPr lang="sl-SI"/>
        </a:p>
      </dgm:t>
    </dgm:pt>
    <dgm:pt modelId="{3A9F7A74-F880-4509-84E7-0CE91FDF87AE}" type="sibTrans" cxnId="{2E2B9049-029B-46F7-9591-F250825B90A6}">
      <dgm:prSet/>
      <dgm:spPr/>
      <dgm:t>
        <a:bodyPr/>
        <a:lstStyle/>
        <a:p>
          <a:endParaRPr lang="sl-SI"/>
        </a:p>
      </dgm:t>
    </dgm:pt>
    <dgm:pt modelId="{BCA7F12B-E49A-4768-9C92-A56D7C28681E}">
      <dgm:prSet phldrT="[besedilo]" custT="1"/>
      <dgm:spPr/>
      <dgm:t>
        <a:bodyPr/>
        <a:lstStyle/>
        <a:p>
          <a:r>
            <a:rPr lang="sl-SI" sz="1700" dirty="0"/>
            <a:t>Uvedba mednarodne in medkulturne dimenzije v kurikulumu</a:t>
          </a:r>
        </a:p>
      </dgm:t>
    </dgm:pt>
    <dgm:pt modelId="{3773372E-68F9-43FB-A577-8714FC59A602}" type="parTrans" cxnId="{E6A6CA08-CF01-4D07-A9CE-027FF25F90F5}">
      <dgm:prSet/>
      <dgm:spPr/>
      <dgm:t>
        <a:bodyPr/>
        <a:lstStyle/>
        <a:p>
          <a:endParaRPr lang="sl-SI"/>
        </a:p>
      </dgm:t>
    </dgm:pt>
    <dgm:pt modelId="{2303CB27-BBEE-4BAF-998F-2115963E67B6}" type="sibTrans" cxnId="{E6A6CA08-CF01-4D07-A9CE-027FF25F90F5}">
      <dgm:prSet/>
      <dgm:spPr/>
      <dgm:t>
        <a:bodyPr/>
        <a:lstStyle/>
        <a:p>
          <a:endParaRPr lang="sl-SI"/>
        </a:p>
      </dgm:t>
    </dgm:pt>
    <dgm:pt modelId="{10968C64-7D11-467F-9D0C-81EB9E1F2A62}">
      <dgm:prSet phldrT="[besedilo]" custT="1"/>
      <dgm:spPr/>
      <dgm:t>
        <a:bodyPr/>
        <a:lstStyle/>
        <a:p>
          <a:r>
            <a:rPr lang="sl-SI" sz="1700" dirty="0"/>
            <a:t>Usposabljanje visokošolskih učiteljev in sodelavcev</a:t>
          </a:r>
        </a:p>
      </dgm:t>
    </dgm:pt>
    <dgm:pt modelId="{98F063B0-896C-4EF9-A153-98F790EC0825}" type="parTrans" cxnId="{BA6F48BD-3C84-49D0-809A-BC89FA707DBE}">
      <dgm:prSet/>
      <dgm:spPr/>
      <dgm:t>
        <a:bodyPr/>
        <a:lstStyle/>
        <a:p>
          <a:endParaRPr lang="sl-SI"/>
        </a:p>
      </dgm:t>
    </dgm:pt>
    <dgm:pt modelId="{97051867-C885-450F-B207-BD4D2FA48AFA}" type="sibTrans" cxnId="{BA6F48BD-3C84-49D0-809A-BC89FA707DBE}">
      <dgm:prSet/>
      <dgm:spPr/>
      <dgm:t>
        <a:bodyPr/>
        <a:lstStyle/>
        <a:p>
          <a:endParaRPr lang="sl-SI"/>
        </a:p>
      </dgm:t>
    </dgm:pt>
    <dgm:pt modelId="{949F9943-D3FF-4B30-B884-BB5485E56347}">
      <dgm:prSet phldrT="[besedilo]"/>
      <dgm:spPr/>
      <dgm:t>
        <a:bodyPr/>
        <a:lstStyle/>
        <a:p>
          <a:r>
            <a:rPr lang="sl-SI" b="1" dirty="0"/>
            <a:t>Mednarodna mobilnost študentk in študentov </a:t>
          </a:r>
          <a:endParaRPr lang="sl-SI" dirty="0"/>
        </a:p>
      </dgm:t>
    </dgm:pt>
    <dgm:pt modelId="{F51C9B74-0E50-45EB-949A-4C10AC6F98BB}" type="parTrans" cxnId="{E295B889-5830-46F7-A9F1-A12145B359A5}">
      <dgm:prSet/>
      <dgm:spPr/>
      <dgm:t>
        <a:bodyPr/>
        <a:lstStyle/>
        <a:p>
          <a:endParaRPr lang="sl-SI"/>
        </a:p>
      </dgm:t>
    </dgm:pt>
    <dgm:pt modelId="{209AC9E6-1FDD-472A-A9AD-E8D598DA36D3}" type="sibTrans" cxnId="{E295B889-5830-46F7-A9F1-A12145B359A5}">
      <dgm:prSet/>
      <dgm:spPr/>
      <dgm:t>
        <a:bodyPr/>
        <a:lstStyle/>
        <a:p>
          <a:endParaRPr lang="sl-SI"/>
        </a:p>
      </dgm:t>
    </dgm:pt>
    <dgm:pt modelId="{DC3FDE36-973E-4BDE-955A-3D3E1788F224}">
      <dgm:prSet phldrT="[besedilo]"/>
      <dgm:spPr/>
      <dgm:t>
        <a:bodyPr/>
        <a:lstStyle/>
        <a:p>
          <a:r>
            <a:rPr lang="sl-SI"/>
            <a:t>Premik k doseganju visoke kakovostne ravni</a:t>
          </a:r>
        </a:p>
      </dgm:t>
    </dgm:pt>
    <dgm:pt modelId="{5E2ECD90-8BB2-44A1-82F1-25AB2D51786C}" type="parTrans" cxnId="{00D17FD0-DA2B-4C5E-9179-6D372CC652E6}">
      <dgm:prSet/>
      <dgm:spPr/>
      <dgm:t>
        <a:bodyPr/>
        <a:lstStyle/>
        <a:p>
          <a:endParaRPr lang="sl-SI"/>
        </a:p>
      </dgm:t>
    </dgm:pt>
    <dgm:pt modelId="{EE39284C-6CEC-48F3-B663-A44051317792}" type="sibTrans" cxnId="{00D17FD0-DA2B-4C5E-9179-6D372CC652E6}">
      <dgm:prSet/>
      <dgm:spPr/>
      <dgm:t>
        <a:bodyPr/>
        <a:lstStyle/>
        <a:p>
          <a:endParaRPr lang="sl-SI"/>
        </a:p>
      </dgm:t>
    </dgm:pt>
    <dgm:pt modelId="{E001065D-91B2-4F5D-93E2-0B4E13041017}">
      <dgm:prSet phldrT="[besedilo]"/>
      <dgm:spPr/>
      <dgm:t>
        <a:bodyPr/>
        <a:lstStyle/>
        <a:p>
          <a:r>
            <a:rPr lang="sl-SI" dirty="0"/>
            <a:t>Spodbujanje krajših oblik izmenjav</a:t>
          </a:r>
        </a:p>
      </dgm:t>
    </dgm:pt>
    <dgm:pt modelId="{5D098EC2-C85E-4304-B7ED-4CE6C94C4541}" type="parTrans" cxnId="{CAD9013D-102C-4C43-AF16-1C6737A332C5}">
      <dgm:prSet/>
      <dgm:spPr/>
      <dgm:t>
        <a:bodyPr/>
        <a:lstStyle/>
        <a:p>
          <a:endParaRPr lang="sl-SI"/>
        </a:p>
      </dgm:t>
    </dgm:pt>
    <dgm:pt modelId="{5133D7E0-0D0D-4AA1-A941-07B00F2413A7}" type="sibTrans" cxnId="{CAD9013D-102C-4C43-AF16-1C6737A332C5}">
      <dgm:prSet/>
      <dgm:spPr/>
      <dgm:t>
        <a:bodyPr/>
        <a:lstStyle/>
        <a:p>
          <a:endParaRPr lang="sl-SI"/>
        </a:p>
      </dgm:t>
    </dgm:pt>
    <dgm:pt modelId="{C2E2459C-8F02-4EDE-8A11-D728D8412069}">
      <dgm:prSet phldrT="[besedilo]" custT="1"/>
      <dgm:spPr/>
      <dgm:t>
        <a:bodyPr/>
        <a:lstStyle/>
        <a:p>
          <a:r>
            <a:rPr lang="sl-SI" sz="1700" dirty="0"/>
            <a:t>Usklajenost </a:t>
          </a:r>
          <a:r>
            <a:rPr lang="sl-SI" sz="1700" dirty="0" smtClean="0"/>
            <a:t>internacionalizacije </a:t>
          </a:r>
          <a:r>
            <a:rPr lang="sl-SI" sz="1700" dirty="0"/>
            <a:t>kurikuluma in drugih vidikov procesa internacionalizacije</a:t>
          </a:r>
        </a:p>
      </dgm:t>
    </dgm:pt>
    <dgm:pt modelId="{190A1414-811C-46F4-A6F4-763A653E08EC}" type="parTrans" cxnId="{1E202E7E-0A5B-4189-B720-A2F23E1876C6}">
      <dgm:prSet/>
      <dgm:spPr/>
      <dgm:t>
        <a:bodyPr/>
        <a:lstStyle/>
        <a:p>
          <a:endParaRPr lang="sl-SI"/>
        </a:p>
      </dgm:t>
    </dgm:pt>
    <dgm:pt modelId="{68EE42A0-0B64-4C2F-AF98-040236E1D216}" type="sibTrans" cxnId="{1E202E7E-0A5B-4189-B720-A2F23E1876C6}">
      <dgm:prSet/>
      <dgm:spPr/>
      <dgm:t>
        <a:bodyPr/>
        <a:lstStyle/>
        <a:p>
          <a:endParaRPr lang="sl-SI"/>
        </a:p>
      </dgm:t>
    </dgm:pt>
    <dgm:pt modelId="{8E0876EF-6CF4-49DE-A178-0745C171CBCD}">
      <dgm:prSet phldrT="[besedilo]"/>
      <dgm:spPr/>
      <dgm:t>
        <a:bodyPr/>
        <a:lstStyle/>
        <a:p>
          <a:r>
            <a:rPr lang="sl-SI"/>
            <a:t>Skrb za Slovence v zamejstvu in po svetu</a:t>
          </a:r>
        </a:p>
      </dgm:t>
    </dgm:pt>
    <dgm:pt modelId="{D82FA991-0E9A-4F0A-95D9-FA7883273CD5}" type="parTrans" cxnId="{92E2556F-20AE-469B-81A3-01FED34E1F30}">
      <dgm:prSet/>
      <dgm:spPr/>
      <dgm:t>
        <a:bodyPr/>
        <a:lstStyle/>
        <a:p>
          <a:endParaRPr lang="sl-SI"/>
        </a:p>
      </dgm:t>
    </dgm:pt>
    <dgm:pt modelId="{AFC8DFB6-1787-43EA-B73C-AB77F66EEEEF}" type="sibTrans" cxnId="{92E2556F-20AE-469B-81A3-01FED34E1F30}">
      <dgm:prSet/>
      <dgm:spPr/>
      <dgm:t>
        <a:bodyPr/>
        <a:lstStyle/>
        <a:p>
          <a:endParaRPr lang="sl-SI"/>
        </a:p>
      </dgm:t>
    </dgm:pt>
    <dgm:pt modelId="{A122E02B-293B-4924-A73A-71C125066E43}">
      <dgm:prSet phldrT="[besedilo]"/>
      <dgm:spPr/>
      <dgm:t>
        <a:bodyPr/>
        <a:lstStyle/>
        <a:p>
          <a:r>
            <a:rPr lang="sl-SI"/>
            <a:t>Izvedba in nadgradnja pobude </a:t>
          </a:r>
          <a:r>
            <a:rPr lang="sl-SI" i="1"/>
            <a:t>Study in Slovenia</a:t>
          </a:r>
        </a:p>
      </dgm:t>
    </dgm:pt>
    <dgm:pt modelId="{2D48E730-0C7E-491E-8450-23194E65BB19}" type="parTrans" cxnId="{C86499B9-A4DE-4F72-A3D7-AFE96736A7B3}">
      <dgm:prSet/>
      <dgm:spPr/>
      <dgm:t>
        <a:bodyPr/>
        <a:lstStyle/>
        <a:p>
          <a:endParaRPr lang="sl-SI"/>
        </a:p>
      </dgm:t>
    </dgm:pt>
    <dgm:pt modelId="{000BD71E-E8E7-4B6A-8F94-E8FF665BDC99}" type="sibTrans" cxnId="{C86499B9-A4DE-4F72-A3D7-AFE96736A7B3}">
      <dgm:prSet/>
      <dgm:spPr/>
      <dgm:t>
        <a:bodyPr/>
        <a:lstStyle/>
        <a:p>
          <a:endParaRPr lang="sl-SI"/>
        </a:p>
      </dgm:t>
    </dgm:pt>
    <dgm:pt modelId="{00748F09-C071-4899-9B31-F040478A4EEC}">
      <dgm:prSet phldrT="[besedilo]" custT="1"/>
      <dgm:spPr/>
      <dgm:t>
        <a:bodyPr/>
        <a:lstStyle/>
        <a:p>
          <a:r>
            <a:rPr lang="sl-SI" sz="1800" dirty="0"/>
            <a:t>Zagotovitev finančnih sredstev </a:t>
          </a:r>
        </a:p>
      </dgm:t>
    </dgm:pt>
    <dgm:pt modelId="{BBA0050A-D591-4843-B3F6-00AB6A683EDE}" type="sibTrans" cxnId="{A126CDBA-EB60-4FD6-A902-6CE3071E0EAA}">
      <dgm:prSet/>
      <dgm:spPr/>
      <dgm:t>
        <a:bodyPr/>
        <a:lstStyle/>
        <a:p>
          <a:endParaRPr lang="sl-SI"/>
        </a:p>
      </dgm:t>
    </dgm:pt>
    <dgm:pt modelId="{089BDD49-EB78-49D5-AFEB-78730D478684}" type="parTrans" cxnId="{A126CDBA-EB60-4FD6-A902-6CE3071E0EAA}">
      <dgm:prSet/>
      <dgm:spPr/>
      <dgm:t>
        <a:bodyPr/>
        <a:lstStyle/>
        <a:p>
          <a:endParaRPr lang="sl-SI"/>
        </a:p>
      </dgm:t>
    </dgm:pt>
    <dgm:pt modelId="{45D47FA9-A5EA-48EF-9952-794CA6FB4C3D}" type="pres">
      <dgm:prSet presAssocID="{A8A7ADCD-F438-4353-A7F9-EEFF79CC9195}" presName="Name0" presStyleCnt="0">
        <dgm:presLayoutVars>
          <dgm:dir/>
          <dgm:animLvl val="lvl"/>
          <dgm:resizeHandles val="exact"/>
        </dgm:presLayoutVars>
      </dgm:prSet>
      <dgm:spPr/>
      <dgm:t>
        <a:bodyPr/>
        <a:lstStyle/>
        <a:p>
          <a:endParaRPr lang="sl-SI"/>
        </a:p>
      </dgm:t>
    </dgm:pt>
    <dgm:pt modelId="{A4641BDE-AB4A-426D-84EE-8CD0D5426006}" type="pres">
      <dgm:prSet presAssocID="{EFD2190D-E1D8-4614-83F5-3BFA7868511C}" presName="linNode" presStyleCnt="0"/>
      <dgm:spPr/>
    </dgm:pt>
    <dgm:pt modelId="{D89BD2E9-7C15-40FF-81E2-206908A8245A}" type="pres">
      <dgm:prSet presAssocID="{EFD2190D-E1D8-4614-83F5-3BFA7868511C}" presName="parentText" presStyleLbl="node1" presStyleIdx="0" presStyleCnt="3" custScaleX="86621">
        <dgm:presLayoutVars>
          <dgm:chMax val="1"/>
          <dgm:bulletEnabled val="1"/>
        </dgm:presLayoutVars>
      </dgm:prSet>
      <dgm:spPr/>
      <dgm:t>
        <a:bodyPr/>
        <a:lstStyle/>
        <a:p>
          <a:endParaRPr lang="sl-SI"/>
        </a:p>
      </dgm:t>
    </dgm:pt>
    <dgm:pt modelId="{20224438-F461-42BC-9CB6-54BF3670CAA4}" type="pres">
      <dgm:prSet presAssocID="{EFD2190D-E1D8-4614-83F5-3BFA7868511C}" presName="descendantText" presStyleLbl="alignAccFollowNode1" presStyleIdx="0" presStyleCnt="3">
        <dgm:presLayoutVars>
          <dgm:bulletEnabled val="1"/>
        </dgm:presLayoutVars>
      </dgm:prSet>
      <dgm:spPr/>
      <dgm:t>
        <a:bodyPr/>
        <a:lstStyle/>
        <a:p>
          <a:endParaRPr lang="sl-SI"/>
        </a:p>
      </dgm:t>
    </dgm:pt>
    <dgm:pt modelId="{8359CB67-F0F3-46A6-AD68-213E1A7B3E4A}" type="pres">
      <dgm:prSet presAssocID="{99FBB9A0-514D-4F02-82A2-E1C8A7AD3DD8}" presName="sp" presStyleCnt="0"/>
      <dgm:spPr/>
    </dgm:pt>
    <dgm:pt modelId="{5FDA6872-6A3E-47A6-9196-33FBF8D7A8EC}" type="pres">
      <dgm:prSet presAssocID="{F1B1F24E-69A5-40D8-8786-626D883A9333}" presName="linNode" presStyleCnt="0"/>
      <dgm:spPr/>
    </dgm:pt>
    <dgm:pt modelId="{E3BD8A51-B561-404B-8AC7-7DFD77C97B8D}" type="pres">
      <dgm:prSet presAssocID="{F1B1F24E-69A5-40D8-8786-626D883A9333}" presName="parentText" presStyleLbl="node1" presStyleIdx="1" presStyleCnt="3" custScaleX="87970">
        <dgm:presLayoutVars>
          <dgm:chMax val="1"/>
          <dgm:bulletEnabled val="1"/>
        </dgm:presLayoutVars>
      </dgm:prSet>
      <dgm:spPr/>
      <dgm:t>
        <a:bodyPr/>
        <a:lstStyle/>
        <a:p>
          <a:endParaRPr lang="sl-SI"/>
        </a:p>
      </dgm:t>
    </dgm:pt>
    <dgm:pt modelId="{3BE50544-C700-48EA-B2DE-A15D09AF109B}" type="pres">
      <dgm:prSet presAssocID="{F1B1F24E-69A5-40D8-8786-626D883A9333}" presName="descendantText" presStyleLbl="alignAccFollowNode1" presStyleIdx="1" presStyleCnt="3" custScaleX="103759">
        <dgm:presLayoutVars>
          <dgm:bulletEnabled val="1"/>
        </dgm:presLayoutVars>
      </dgm:prSet>
      <dgm:spPr/>
      <dgm:t>
        <a:bodyPr/>
        <a:lstStyle/>
        <a:p>
          <a:endParaRPr lang="sl-SI"/>
        </a:p>
      </dgm:t>
    </dgm:pt>
    <dgm:pt modelId="{284053DC-F307-4BCC-B64E-1D52D580FBF4}" type="pres">
      <dgm:prSet presAssocID="{3A9F7A74-F880-4509-84E7-0CE91FDF87AE}" presName="sp" presStyleCnt="0"/>
      <dgm:spPr/>
    </dgm:pt>
    <dgm:pt modelId="{C6DFEF5F-DAAB-4BAB-86B6-DEAD2D2BF6F7}" type="pres">
      <dgm:prSet presAssocID="{949F9943-D3FF-4B30-B884-BB5485E56347}" presName="linNode" presStyleCnt="0"/>
      <dgm:spPr/>
    </dgm:pt>
    <dgm:pt modelId="{23AAB3C6-111B-4F7C-962C-4F8741EA9DC9}" type="pres">
      <dgm:prSet presAssocID="{949F9943-D3FF-4B30-B884-BB5485E56347}" presName="parentText" presStyleLbl="node1" presStyleIdx="2" presStyleCnt="3" custScaleX="87970">
        <dgm:presLayoutVars>
          <dgm:chMax val="1"/>
          <dgm:bulletEnabled val="1"/>
        </dgm:presLayoutVars>
      </dgm:prSet>
      <dgm:spPr/>
      <dgm:t>
        <a:bodyPr/>
        <a:lstStyle/>
        <a:p>
          <a:endParaRPr lang="sl-SI"/>
        </a:p>
      </dgm:t>
    </dgm:pt>
    <dgm:pt modelId="{31F8FBAB-A4CF-4548-AA6A-958883D0289A}" type="pres">
      <dgm:prSet presAssocID="{949F9943-D3FF-4B30-B884-BB5485E56347}" presName="descendantText" presStyleLbl="alignAccFollowNode1" presStyleIdx="2" presStyleCnt="3">
        <dgm:presLayoutVars>
          <dgm:bulletEnabled val="1"/>
        </dgm:presLayoutVars>
      </dgm:prSet>
      <dgm:spPr/>
      <dgm:t>
        <a:bodyPr/>
        <a:lstStyle/>
        <a:p>
          <a:endParaRPr lang="sl-SI"/>
        </a:p>
      </dgm:t>
    </dgm:pt>
  </dgm:ptLst>
  <dgm:cxnLst>
    <dgm:cxn modelId="{4FBA84C9-4027-43A4-AE6C-CD6632AACE07}" type="presOf" srcId="{DC3FDE36-973E-4BDE-955A-3D3E1788F224}" destId="{31F8FBAB-A4CF-4548-AA6A-958883D0289A}" srcOrd="0" destOrd="0" presId="urn:microsoft.com/office/officeart/2005/8/layout/vList5"/>
    <dgm:cxn modelId="{EFA7BF8A-CDD2-4842-89F7-4A352AA165DD}" type="presOf" srcId="{00748F09-C071-4899-9B31-F040478A4EEC}" destId="{20224438-F461-42BC-9CB6-54BF3670CAA4}" srcOrd="0" destOrd="2" presId="urn:microsoft.com/office/officeart/2005/8/layout/vList5"/>
    <dgm:cxn modelId="{4D7C07D1-9F5C-4AC5-892B-5AA73BBAD7FA}" srcId="{A8A7ADCD-F438-4353-A7F9-EEFF79CC9195}" destId="{EFD2190D-E1D8-4614-83F5-3BFA7868511C}" srcOrd="0" destOrd="0" parTransId="{B618778E-0DC9-4BC9-88F3-5EFAEF1017DE}" sibTransId="{99FBB9A0-514D-4F02-82A2-E1C8A7AD3DD8}"/>
    <dgm:cxn modelId="{CAD9013D-102C-4C43-AF16-1C6737A332C5}" srcId="{949F9943-D3FF-4B30-B884-BB5485E56347}" destId="{E001065D-91B2-4F5D-93E2-0B4E13041017}" srcOrd="1" destOrd="0" parTransId="{5D098EC2-C85E-4304-B7ED-4CE6C94C4541}" sibTransId="{5133D7E0-0D0D-4AA1-A941-07B00F2413A7}"/>
    <dgm:cxn modelId="{A126CDBA-EB60-4FD6-A902-6CE3071E0EAA}" srcId="{EFD2190D-E1D8-4614-83F5-3BFA7868511C}" destId="{00748F09-C071-4899-9B31-F040478A4EEC}" srcOrd="2" destOrd="0" parTransId="{089BDD49-EB78-49D5-AFEB-78730D478684}" sibTransId="{BBA0050A-D591-4843-B3F6-00AB6A683EDE}"/>
    <dgm:cxn modelId="{9341DE57-3FFF-405F-8CF2-22320A03A77E}" type="presOf" srcId="{A8A7ADCD-F438-4353-A7F9-EEFF79CC9195}" destId="{45D47FA9-A5EA-48EF-9952-794CA6FB4C3D}" srcOrd="0" destOrd="0" presId="urn:microsoft.com/office/officeart/2005/8/layout/vList5"/>
    <dgm:cxn modelId="{C4E605C1-D443-40FD-9FE1-E4300F7173CA}" srcId="{EFD2190D-E1D8-4614-83F5-3BFA7868511C}" destId="{465FDF0E-A140-440E-B5E7-1E6268813E35}" srcOrd="1" destOrd="0" parTransId="{0DADF872-5ECD-40F0-A070-CED177CCD34E}" sibTransId="{7B99B420-D3FB-42D3-BB24-43624789DF48}"/>
    <dgm:cxn modelId="{C86499B9-A4DE-4F72-A3D7-AFE96736A7B3}" srcId="{949F9943-D3FF-4B30-B884-BB5485E56347}" destId="{A122E02B-293B-4924-A73A-71C125066E43}" srcOrd="3" destOrd="0" parTransId="{2D48E730-0C7E-491E-8450-23194E65BB19}" sibTransId="{000BD71E-E8E7-4B6A-8F94-E8FF665BDC99}"/>
    <dgm:cxn modelId="{76843C65-20B2-4304-A4A5-F3E7CD000CEB}" type="presOf" srcId="{10968C64-7D11-467F-9D0C-81EB9E1F2A62}" destId="{3BE50544-C700-48EA-B2DE-A15D09AF109B}" srcOrd="0" destOrd="1" presId="urn:microsoft.com/office/officeart/2005/8/layout/vList5"/>
    <dgm:cxn modelId="{977B22DF-0F90-43D4-B9C0-D2CE6CBB75E7}" type="presOf" srcId="{8E0876EF-6CF4-49DE-A178-0745C171CBCD}" destId="{31F8FBAB-A4CF-4548-AA6A-958883D0289A}" srcOrd="0" destOrd="2" presId="urn:microsoft.com/office/officeart/2005/8/layout/vList5"/>
    <dgm:cxn modelId="{E295B889-5830-46F7-A9F1-A12145B359A5}" srcId="{A8A7ADCD-F438-4353-A7F9-EEFF79CC9195}" destId="{949F9943-D3FF-4B30-B884-BB5485E56347}" srcOrd="2" destOrd="0" parTransId="{F51C9B74-0E50-45EB-949A-4C10AC6F98BB}" sibTransId="{209AC9E6-1FDD-472A-A9AD-E8D598DA36D3}"/>
    <dgm:cxn modelId="{5C652CA3-0089-4203-9D82-BC6614255CE3}" type="presOf" srcId="{C2E2459C-8F02-4EDE-8A11-D728D8412069}" destId="{3BE50544-C700-48EA-B2DE-A15D09AF109B}" srcOrd="0" destOrd="2" presId="urn:microsoft.com/office/officeart/2005/8/layout/vList5"/>
    <dgm:cxn modelId="{4A04C55B-FF47-4120-86E1-EDAB0B4514A1}" type="presOf" srcId="{EFD2190D-E1D8-4614-83F5-3BFA7868511C}" destId="{D89BD2E9-7C15-40FF-81E2-206908A8245A}" srcOrd="0" destOrd="0" presId="urn:microsoft.com/office/officeart/2005/8/layout/vList5"/>
    <dgm:cxn modelId="{01E134AF-E8DC-44E3-93C1-144943DFA2F3}" type="presOf" srcId="{A122E02B-293B-4924-A73A-71C125066E43}" destId="{31F8FBAB-A4CF-4548-AA6A-958883D0289A}" srcOrd="0" destOrd="3" presId="urn:microsoft.com/office/officeart/2005/8/layout/vList5"/>
    <dgm:cxn modelId="{BA6F48BD-3C84-49D0-809A-BC89FA707DBE}" srcId="{F1B1F24E-69A5-40D8-8786-626D883A9333}" destId="{10968C64-7D11-467F-9D0C-81EB9E1F2A62}" srcOrd="1" destOrd="0" parTransId="{98F063B0-896C-4EF9-A153-98F790EC0825}" sibTransId="{97051867-C885-450F-B207-BD4D2FA48AFA}"/>
    <dgm:cxn modelId="{25A70AA1-1D67-46CF-BD35-F7FDDA51E98D}" type="presOf" srcId="{465FDF0E-A140-440E-B5E7-1E6268813E35}" destId="{20224438-F461-42BC-9CB6-54BF3670CAA4}" srcOrd="0" destOrd="1" presId="urn:microsoft.com/office/officeart/2005/8/layout/vList5"/>
    <dgm:cxn modelId="{00D17FD0-DA2B-4C5E-9179-6D372CC652E6}" srcId="{949F9943-D3FF-4B30-B884-BB5485E56347}" destId="{DC3FDE36-973E-4BDE-955A-3D3E1788F224}" srcOrd="0" destOrd="0" parTransId="{5E2ECD90-8BB2-44A1-82F1-25AB2D51786C}" sibTransId="{EE39284C-6CEC-48F3-B663-A44051317792}"/>
    <dgm:cxn modelId="{F3BEA52D-B82B-4693-B9BE-DA7AE8673C88}" type="presOf" srcId="{BCA7F12B-E49A-4768-9C92-A56D7C28681E}" destId="{3BE50544-C700-48EA-B2DE-A15D09AF109B}" srcOrd="0" destOrd="0" presId="urn:microsoft.com/office/officeart/2005/8/layout/vList5"/>
    <dgm:cxn modelId="{F325FF69-8EF8-4083-AA29-08B6C50F90AE}" type="presOf" srcId="{949F9943-D3FF-4B30-B884-BB5485E56347}" destId="{23AAB3C6-111B-4F7C-962C-4F8741EA9DC9}" srcOrd="0" destOrd="0" presId="urn:microsoft.com/office/officeart/2005/8/layout/vList5"/>
    <dgm:cxn modelId="{1E202E7E-0A5B-4189-B720-A2F23E1876C6}" srcId="{F1B1F24E-69A5-40D8-8786-626D883A9333}" destId="{C2E2459C-8F02-4EDE-8A11-D728D8412069}" srcOrd="2" destOrd="0" parTransId="{190A1414-811C-46F4-A6F4-763A653E08EC}" sibTransId="{68EE42A0-0B64-4C2F-AF98-040236E1D216}"/>
    <dgm:cxn modelId="{74215790-60EA-49A8-9F94-F9936274EC4C}" type="presOf" srcId="{F1B1F24E-69A5-40D8-8786-626D883A9333}" destId="{E3BD8A51-B561-404B-8AC7-7DFD77C97B8D}" srcOrd="0" destOrd="0" presId="urn:microsoft.com/office/officeart/2005/8/layout/vList5"/>
    <dgm:cxn modelId="{92E2556F-20AE-469B-81A3-01FED34E1F30}" srcId="{949F9943-D3FF-4B30-B884-BB5485E56347}" destId="{8E0876EF-6CF4-49DE-A178-0745C171CBCD}" srcOrd="2" destOrd="0" parTransId="{D82FA991-0E9A-4F0A-95D9-FA7883273CD5}" sibTransId="{AFC8DFB6-1787-43EA-B73C-AB77F66EEEEF}"/>
    <dgm:cxn modelId="{2E2B9049-029B-46F7-9591-F250825B90A6}" srcId="{A8A7ADCD-F438-4353-A7F9-EEFF79CC9195}" destId="{F1B1F24E-69A5-40D8-8786-626D883A9333}" srcOrd="1" destOrd="0" parTransId="{8BCA2BF1-9773-4BAA-BDEB-9F82BC7DDF6D}" sibTransId="{3A9F7A74-F880-4509-84E7-0CE91FDF87AE}"/>
    <dgm:cxn modelId="{220D5BA8-9C6F-4160-BA57-5BCA524CAF5F}" srcId="{EFD2190D-E1D8-4614-83F5-3BFA7868511C}" destId="{F31A7BAB-9D24-4BFC-B09F-40954FF81FC8}" srcOrd="0" destOrd="0" parTransId="{2337C776-4040-4962-8503-E80B3C95436D}" sibTransId="{274C518C-F8EE-4D25-AEB3-A170D5D57380}"/>
    <dgm:cxn modelId="{FB1873AB-E668-400B-8A6F-4242A6EEF8AB}" type="presOf" srcId="{F31A7BAB-9D24-4BFC-B09F-40954FF81FC8}" destId="{20224438-F461-42BC-9CB6-54BF3670CAA4}" srcOrd="0" destOrd="0" presId="urn:microsoft.com/office/officeart/2005/8/layout/vList5"/>
    <dgm:cxn modelId="{E6A6CA08-CF01-4D07-A9CE-027FF25F90F5}" srcId="{F1B1F24E-69A5-40D8-8786-626D883A9333}" destId="{BCA7F12B-E49A-4768-9C92-A56D7C28681E}" srcOrd="0" destOrd="0" parTransId="{3773372E-68F9-43FB-A577-8714FC59A602}" sibTransId="{2303CB27-BBEE-4BAF-998F-2115963E67B6}"/>
    <dgm:cxn modelId="{E9BEA0F5-106B-49FC-BAF6-CC5C329ED04C}" type="presOf" srcId="{E001065D-91B2-4F5D-93E2-0B4E13041017}" destId="{31F8FBAB-A4CF-4548-AA6A-958883D0289A}" srcOrd="0" destOrd="1" presId="urn:microsoft.com/office/officeart/2005/8/layout/vList5"/>
    <dgm:cxn modelId="{001F9B23-0451-4ED3-8939-5CE14F8AC08D}" type="presParOf" srcId="{45D47FA9-A5EA-48EF-9952-794CA6FB4C3D}" destId="{A4641BDE-AB4A-426D-84EE-8CD0D5426006}" srcOrd="0" destOrd="0" presId="urn:microsoft.com/office/officeart/2005/8/layout/vList5"/>
    <dgm:cxn modelId="{CD766B55-FACA-44EB-8417-00123747A10A}" type="presParOf" srcId="{A4641BDE-AB4A-426D-84EE-8CD0D5426006}" destId="{D89BD2E9-7C15-40FF-81E2-206908A8245A}" srcOrd="0" destOrd="0" presId="urn:microsoft.com/office/officeart/2005/8/layout/vList5"/>
    <dgm:cxn modelId="{D123509A-3EFC-40A7-9624-F8C6E4A22FE3}" type="presParOf" srcId="{A4641BDE-AB4A-426D-84EE-8CD0D5426006}" destId="{20224438-F461-42BC-9CB6-54BF3670CAA4}" srcOrd="1" destOrd="0" presId="urn:microsoft.com/office/officeart/2005/8/layout/vList5"/>
    <dgm:cxn modelId="{469CF316-FF2B-489E-A5F4-66F94415B4ED}" type="presParOf" srcId="{45D47FA9-A5EA-48EF-9952-794CA6FB4C3D}" destId="{8359CB67-F0F3-46A6-AD68-213E1A7B3E4A}" srcOrd="1" destOrd="0" presId="urn:microsoft.com/office/officeart/2005/8/layout/vList5"/>
    <dgm:cxn modelId="{A37524BF-92FB-4BD1-A73B-9C9D4EAC63B5}" type="presParOf" srcId="{45D47FA9-A5EA-48EF-9952-794CA6FB4C3D}" destId="{5FDA6872-6A3E-47A6-9196-33FBF8D7A8EC}" srcOrd="2" destOrd="0" presId="urn:microsoft.com/office/officeart/2005/8/layout/vList5"/>
    <dgm:cxn modelId="{D631F5B6-948C-4BD8-9081-E5BFDDCF9749}" type="presParOf" srcId="{5FDA6872-6A3E-47A6-9196-33FBF8D7A8EC}" destId="{E3BD8A51-B561-404B-8AC7-7DFD77C97B8D}" srcOrd="0" destOrd="0" presId="urn:microsoft.com/office/officeart/2005/8/layout/vList5"/>
    <dgm:cxn modelId="{EFA92A30-7FA8-42BF-8C54-0A2B2902D4A5}" type="presParOf" srcId="{5FDA6872-6A3E-47A6-9196-33FBF8D7A8EC}" destId="{3BE50544-C700-48EA-B2DE-A15D09AF109B}" srcOrd="1" destOrd="0" presId="urn:microsoft.com/office/officeart/2005/8/layout/vList5"/>
    <dgm:cxn modelId="{48B27388-467B-4508-94CE-E87439254476}" type="presParOf" srcId="{45D47FA9-A5EA-48EF-9952-794CA6FB4C3D}" destId="{284053DC-F307-4BCC-B64E-1D52D580FBF4}" srcOrd="3" destOrd="0" presId="urn:microsoft.com/office/officeart/2005/8/layout/vList5"/>
    <dgm:cxn modelId="{60F97CB1-66BF-452B-B5CB-27468A320FEB}" type="presParOf" srcId="{45D47FA9-A5EA-48EF-9952-794CA6FB4C3D}" destId="{C6DFEF5F-DAAB-4BAB-86B6-DEAD2D2BF6F7}" srcOrd="4" destOrd="0" presId="urn:microsoft.com/office/officeart/2005/8/layout/vList5"/>
    <dgm:cxn modelId="{C9B73F63-01B7-4189-A40A-50247368D000}" type="presParOf" srcId="{C6DFEF5F-DAAB-4BAB-86B6-DEAD2D2BF6F7}" destId="{23AAB3C6-111B-4F7C-962C-4F8741EA9DC9}" srcOrd="0" destOrd="0" presId="urn:microsoft.com/office/officeart/2005/8/layout/vList5"/>
    <dgm:cxn modelId="{BB7BFB62-8A9F-4EE6-9892-05BFA630F86B}" type="presParOf" srcId="{C6DFEF5F-DAAB-4BAB-86B6-DEAD2D2BF6F7}" destId="{31F8FBAB-A4CF-4548-AA6A-958883D0289A}"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0F3D4D-9BC5-43FE-8940-5103A0C86F54}">
      <dsp:nvSpPr>
        <dsp:cNvPr id="0" name=""/>
        <dsp:cNvSpPr/>
      </dsp:nvSpPr>
      <dsp:spPr>
        <a:xfrm rot="5400000">
          <a:off x="5874008" y="-2044070"/>
          <a:ext cx="1847831" cy="639804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sl-SI" sz="2500" b="1" kern="1200"/>
            <a:t>EU in Evropa</a:t>
          </a:r>
          <a:endParaRPr lang="sl-SI" sz="2500" kern="1200"/>
        </a:p>
        <a:p>
          <a:pPr marL="228600" lvl="1" indent="-228600" algn="l" defTabSz="1111250">
            <a:lnSpc>
              <a:spcPct val="90000"/>
            </a:lnSpc>
            <a:spcBef>
              <a:spcPct val="0"/>
            </a:spcBef>
            <a:spcAft>
              <a:spcPct val="15000"/>
            </a:spcAft>
            <a:buChar char="••"/>
          </a:pPr>
          <a:r>
            <a:rPr lang="sl-SI" sz="2500" b="1" kern="1200"/>
            <a:t>Globalnimi partnerji </a:t>
          </a:r>
          <a:endParaRPr lang="sl-SI" sz="2500" kern="1200"/>
        </a:p>
        <a:p>
          <a:pPr marL="228600" lvl="1" indent="-228600" algn="l" defTabSz="1111250">
            <a:lnSpc>
              <a:spcPct val="90000"/>
            </a:lnSpc>
            <a:spcBef>
              <a:spcPct val="0"/>
            </a:spcBef>
            <a:spcAft>
              <a:spcPct val="15000"/>
            </a:spcAft>
            <a:buChar char="••"/>
          </a:pPr>
          <a:r>
            <a:rPr lang="sl-SI" sz="2500" b="1" kern="1200"/>
            <a:t>Nove mednarodne povezave </a:t>
          </a:r>
          <a:endParaRPr lang="sl-SI" sz="2500" kern="1200"/>
        </a:p>
      </dsp:txBody>
      <dsp:txXfrm rot="-5400000">
        <a:off x="3598901" y="321241"/>
        <a:ext cx="6307842" cy="1667423"/>
      </dsp:txXfrm>
    </dsp:sp>
    <dsp:sp modelId="{B1BFDE83-D274-44B4-8E6A-FC371532FA6E}">
      <dsp:nvSpPr>
        <dsp:cNvPr id="0" name=""/>
        <dsp:cNvSpPr/>
      </dsp:nvSpPr>
      <dsp:spPr>
        <a:xfrm>
          <a:off x="0" y="57"/>
          <a:ext cx="3598901" cy="23097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sl-SI" sz="4500" kern="1200"/>
            <a:t>Prečne geografske prioritete</a:t>
          </a:r>
        </a:p>
      </dsp:txBody>
      <dsp:txXfrm>
        <a:off x="112755" y="112812"/>
        <a:ext cx="3373391" cy="2084279"/>
      </dsp:txXfrm>
    </dsp:sp>
    <dsp:sp modelId="{B88F2C03-02E0-47F3-8CA8-6704C91FB3A9}">
      <dsp:nvSpPr>
        <dsp:cNvPr id="0" name=""/>
        <dsp:cNvSpPr/>
      </dsp:nvSpPr>
      <dsp:spPr>
        <a:xfrm rot="5400000">
          <a:off x="5874008" y="381208"/>
          <a:ext cx="1847831" cy="639804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a:lnSpc>
              <a:spcPct val="90000"/>
            </a:lnSpc>
            <a:spcBef>
              <a:spcPct val="0"/>
            </a:spcBef>
            <a:spcAft>
              <a:spcPct val="15000"/>
            </a:spcAft>
            <a:buChar char="••"/>
          </a:pPr>
          <a:r>
            <a:rPr lang="sl-SI" sz="2500" b="1" kern="1200"/>
            <a:t>Posodobitev sistema štipendij</a:t>
          </a:r>
          <a:endParaRPr lang="sl-SI" sz="2500" kern="1200"/>
        </a:p>
        <a:p>
          <a:pPr marL="228600" lvl="1" indent="-228600" algn="l" defTabSz="1111250">
            <a:lnSpc>
              <a:spcPct val="90000"/>
            </a:lnSpc>
            <a:spcBef>
              <a:spcPct val="0"/>
            </a:spcBef>
            <a:spcAft>
              <a:spcPct val="15000"/>
            </a:spcAft>
            <a:buChar char="••"/>
          </a:pPr>
          <a:r>
            <a:rPr lang="sl-SI" sz="2500" b="1" kern="1200"/>
            <a:t>Odpravljanje administrativnih ovir</a:t>
          </a:r>
          <a:endParaRPr lang="sl-SI" sz="2500" kern="1200"/>
        </a:p>
        <a:p>
          <a:pPr marL="228600" lvl="1" indent="-228600" algn="l" defTabSz="1111250">
            <a:lnSpc>
              <a:spcPct val="90000"/>
            </a:lnSpc>
            <a:spcBef>
              <a:spcPct val="0"/>
            </a:spcBef>
            <a:spcAft>
              <a:spcPct val="15000"/>
            </a:spcAft>
            <a:buChar char="••"/>
          </a:pPr>
          <a:r>
            <a:rPr lang="sl-SI" sz="2500" b="1" kern="1200"/>
            <a:t>Okrepitev znanstvene diplomacije</a:t>
          </a:r>
        </a:p>
        <a:p>
          <a:pPr marL="228600" lvl="1" indent="-228600" algn="l" defTabSz="1111250">
            <a:lnSpc>
              <a:spcPct val="90000"/>
            </a:lnSpc>
            <a:spcBef>
              <a:spcPct val="0"/>
            </a:spcBef>
            <a:spcAft>
              <a:spcPct val="15000"/>
            </a:spcAft>
            <a:buChar char="••"/>
          </a:pPr>
          <a:r>
            <a:rPr lang="sl-SI" sz="2500" b="1" kern="1200"/>
            <a:t>Vzpostavitev Platforme znanja  </a:t>
          </a:r>
        </a:p>
      </dsp:txBody>
      <dsp:txXfrm rot="-5400000">
        <a:off x="3598901" y="2746519"/>
        <a:ext cx="6307842" cy="1667423"/>
      </dsp:txXfrm>
    </dsp:sp>
    <dsp:sp modelId="{DC5526FB-1C09-493E-8708-D31DEC444F35}">
      <dsp:nvSpPr>
        <dsp:cNvPr id="0" name=""/>
        <dsp:cNvSpPr/>
      </dsp:nvSpPr>
      <dsp:spPr>
        <a:xfrm>
          <a:off x="0" y="2425336"/>
          <a:ext cx="3598901" cy="23097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lvl="0" algn="ctr" defTabSz="2000250">
            <a:lnSpc>
              <a:spcPct val="90000"/>
            </a:lnSpc>
            <a:spcBef>
              <a:spcPct val="0"/>
            </a:spcBef>
            <a:spcAft>
              <a:spcPct val="35000"/>
            </a:spcAft>
          </a:pPr>
          <a:r>
            <a:rPr lang="sl-SI" sz="4500" kern="1200"/>
            <a:t>Prečne vsebinske prioritete</a:t>
          </a:r>
        </a:p>
      </dsp:txBody>
      <dsp:txXfrm>
        <a:off x="112755" y="2538091"/>
        <a:ext cx="3373391" cy="20842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224438-F461-42BC-9CB6-54BF3670CAA4}">
      <dsp:nvSpPr>
        <dsp:cNvPr id="0" name=""/>
        <dsp:cNvSpPr/>
      </dsp:nvSpPr>
      <dsp:spPr>
        <a:xfrm rot="5400000">
          <a:off x="4136879" y="-1921311"/>
          <a:ext cx="1621979" cy="587624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sl-SI" sz="1600" kern="1200" dirty="0" smtClean="0"/>
            <a:t>Povečano </a:t>
          </a:r>
          <a:r>
            <a:rPr lang="sl-SI" sz="1600" kern="1200" dirty="0"/>
            <a:t>vlaganje javnih sredstev za skupne programe in evropska partnerstva ter raziskovalno infrastrukturo</a:t>
          </a:r>
        </a:p>
        <a:p>
          <a:pPr marL="171450" lvl="1" indent="-171450" algn="l" defTabSz="711200">
            <a:lnSpc>
              <a:spcPct val="90000"/>
            </a:lnSpc>
            <a:spcBef>
              <a:spcPct val="0"/>
            </a:spcBef>
            <a:spcAft>
              <a:spcPct val="15000"/>
            </a:spcAft>
            <a:buChar char="••"/>
          </a:pPr>
          <a:r>
            <a:rPr lang="sl-SI" sz="1600" kern="1200" dirty="0" smtClean="0"/>
            <a:t>Vzpostavitev </a:t>
          </a:r>
          <a:r>
            <a:rPr lang="sl-SI" sz="1600" kern="1200" dirty="0"/>
            <a:t>raznolikih virov financiranja in učinkovito doseganje sinergij </a:t>
          </a:r>
        </a:p>
        <a:p>
          <a:pPr marL="171450" lvl="1" indent="-171450" algn="l" defTabSz="711200">
            <a:lnSpc>
              <a:spcPct val="90000"/>
            </a:lnSpc>
            <a:spcBef>
              <a:spcPct val="0"/>
            </a:spcBef>
            <a:spcAft>
              <a:spcPct val="15000"/>
            </a:spcAft>
            <a:buChar char="••"/>
          </a:pPr>
          <a:r>
            <a:rPr lang="sl-SI" sz="1600" kern="1200" dirty="0" smtClean="0"/>
            <a:t>Boljši </a:t>
          </a:r>
          <a:r>
            <a:rPr lang="sl-SI" sz="1600" kern="1200" dirty="0"/>
            <a:t>pogoji za delovanje podpornega okolja JRO</a:t>
          </a:r>
          <a:r>
            <a:rPr lang="sl-SI" sz="1300" kern="1200" dirty="0"/>
            <a:t> </a:t>
          </a:r>
        </a:p>
      </dsp:txBody>
      <dsp:txXfrm rot="-5400000">
        <a:off x="2009748" y="284998"/>
        <a:ext cx="5797063" cy="1463623"/>
      </dsp:txXfrm>
    </dsp:sp>
    <dsp:sp modelId="{D89BD2E9-7C15-40FF-81E2-206908A8245A}">
      <dsp:nvSpPr>
        <dsp:cNvPr id="0" name=""/>
        <dsp:cNvSpPr/>
      </dsp:nvSpPr>
      <dsp:spPr>
        <a:xfrm>
          <a:off x="66" y="3071"/>
          <a:ext cx="2009682" cy="20274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sl-SI" sz="1600" b="1" kern="1200"/>
            <a:t>Vlaganja v internacionalizacijo  raziskav in znanosti</a:t>
          </a:r>
          <a:endParaRPr lang="sl-SI" sz="1600" kern="1200"/>
        </a:p>
      </dsp:txBody>
      <dsp:txXfrm>
        <a:off x="98171" y="101176"/>
        <a:ext cx="1813472" cy="1831264"/>
      </dsp:txXfrm>
    </dsp:sp>
    <dsp:sp modelId="{3BE50544-C700-48EA-B2DE-A15D09AF109B}">
      <dsp:nvSpPr>
        <dsp:cNvPr id="0" name=""/>
        <dsp:cNvSpPr/>
      </dsp:nvSpPr>
      <dsp:spPr>
        <a:xfrm rot="5400000">
          <a:off x="4150947" y="219341"/>
          <a:ext cx="1621979" cy="585263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l-SI" sz="1400" kern="1200" dirty="0"/>
            <a:t> Povečanje privlačnosti raziskovalnih karier za mlade talente </a:t>
          </a:r>
        </a:p>
        <a:p>
          <a:pPr marL="114300" lvl="1" indent="-114300" algn="l" defTabSz="622300">
            <a:lnSpc>
              <a:spcPct val="90000"/>
            </a:lnSpc>
            <a:spcBef>
              <a:spcPct val="0"/>
            </a:spcBef>
            <a:spcAft>
              <a:spcPct val="15000"/>
            </a:spcAft>
            <a:buChar char="••"/>
          </a:pPr>
          <a:r>
            <a:rPr lang="sl-SI" sz="1400" kern="1200" dirty="0"/>
            <a:t> Spodbujanje perspektivnih znanstvenih karier</a:t>
          </a:r>
        </a:p>
        <a:p>
          <a:pPr marL="114300" lvl="1" indent="-114300" algn="l" defTabSz="622300">
            <a:lnSpc>
              <a:spcPct val="90000"/>
            </a:lnSpc>
            <a:spcBef>
              <a:spcPct val="0"/>
            </a:spcBef>
            <a:spcAft>
              <a:spcPct val="15000"/>
            </a:spcAft>
            <a:buChar char="••"/>
          </a:pPr>
          <a:r>
            <a:rPr lang="sl-SI" sz="1400" kern="1200" dirty="0"/>
            <a:t> Uvrstitev Slovenije med privlačne destinacije za tuje raziskovalce in Slovence, ki delujejo v tujini </a:t>
          </a:r>
        </a:p>
        <a:p>
          <a:pPr marL="114300" lvl="1" indent="-114300" algn="l" defTabSz="622300">
            <a:lnSpc>
              <a:spcPct val="90000"/>
            </a:lnSpc>
            <a:spcBef>
              <a:spcPct val="0"/>
            </a:spcBef>
            <a:spcAft>
              <a:spcPct val="15000"/>
            </a:spcAft>
            <a:buChar char="••"/>
          </a:pPr>
          <a:r>
            <a:rPr lang="sl-SI" sz="1400" kern="1200" dirty="0"/>
            <a:t> Razvoj mednarodno primerljivega sistema napredovanj in akademskih izvolitev </a:t>
          </a:r>
        </a:p>
        <a:p>
          <a:pPr marL="114300" lvl="1" indent="-114300" algn="l" defTabSz="622300">
            <a:lnSpc>
              <a:spcPct val="90000"/>
            </a:lnSpc>
            <a:spcBef>
              <a:spcPct val="0"/>
            </a:spcBef>
            <a:spcAft>
              <a:spcPct val="15000"/>
            </a:spcAft>
            <a:buChar char="••"/>
          </a:pPr>
          <a:r>
            <a:rPr lang="sl-SI" sz="1400" kern="1200" dirty="0"/>
            <a:t> Krepitev mehanizmov za razvoj samostojnih raziskovalnih karier</a:t>
          </a:r>
        </a:p>
      </dsp:txBody>
      <dsp:txXfrm rot="-5400000">
        <a:off x="2035622" y="2413844"/>
        <a:ext cx="5773452" cy="1463623"/>
      </dsp:txXfrm>
    </dsp:sp>
    <dsp:sp modelId="{E3BD8A51-B561-404B-8AC7-7DFD77C97B8D}">
      <dsp:nvSpPr>
        <dsp:cNvPr id="0" name=""/>
        <dsp:cNvSpPr/>
      </dsp:nvSpPr>
      <dsp:spPr>
        <a:xfrm>
          <a:off x="66" y="2131919"/>
          <a:ext cx="2035556" cy="20274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sl-SI" sz="1600" b="1" kern="1200"/>
            <a:t>Raziskovalne kariere</a:t>
          </a:r>
          <a:endParaRPr lang="sl-SI" sz="1600" kern="1200"/>
        </a:p>
      </dsp:txBody>
      <dsp:txXfrm>
        <a:off x="99039" y="2230892"/>
        <a:ext cx="1837610" cy="1829528"/>
      </dsp:txXfrm>
    </dsp:sp>
    <dsp:sp modelId="{31F8FBAB-A4CF-4548-AA6A-958883D0289A}">
      <dsp:nvSpPr>
        <dsp:cNvPr id="0" name=""/>
        <dsp:cNvSpPr/>
      </dsp:nvSpPr>
      <dsp:spPr>
        <a:xfrm rot="5400000">
          <a:off x="4148448" y="2348125"/>
          <a:ext cx="1621979" cy="585275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sl-SI" sz="1400" kern="1200" dirty="0"/>
            <a:t>Izvajanje ESFRI načrta 2021 in NRRI 2030 </a:t>
          </a:r>
        </a:p>
        <a:p>
          <a:pPr marL="114300" lvl="1" indent="-114300" algn="l" defTabSz="622300">
            <a:lnSpc>
              <a:spcPct val="90000"/>
            </a:lnSpc>
            <a:spcBef>
              <a:spcPct val="0"/>
            </a:spcBef>
            <a:spcAft>
              <a:spcPct val="15000"/>
            </a:spcAft>
            <a:buChar char="••"/>
          </a:pPr>
          <a:r>
            <a:rPr lang="sl-SI" sz="1400" kern="1200" dirty="0"/>
            <a:t>Vlaganje v razvoj e-infrastrukture </a:t>
          </a:r>
        </a:p>
        <a:p>
          <a:pPr marL="114300" lvl="1" indent="-114300" algn="l" defTabSz="622300">
            <a:lnSpc>
              <a:spcPct val="90000"/>
            </a:lnSpc>
            <a:spcBef>
              <a:spcPct val="0"/>
            </a:spcBef>
            <a:spcAft>
              <a:spcPct val="15000"/>
            </a:spcAft>
            <a:buChar char="••"/>
          </a:pPr>
          <a:r>
            <a:rPr lang="sl-SI" sz="1400" kern="1200" dirty="0"/>
            <a:t>Slovenska RI bo mednarodno vpeta in konkurenčna </a:t>
          </a:r>
        </a:p>
        <a:p>
          <a:pPr marL="114300" lvl="1" indent="-114300" algn="l" defTabSz="622300">
            <a:lnSpc>
              <a:spcPct val="90000"/>
            </a:lnSpc>
            <a:spcBef>
              <a:spcPct val="0"/>
            </a:spcBef>
            <a:spcAft>
              <a:spcPct val="15000"/>
            </a:spcAft>
            <a:buChar char="••"/>
          </a:pPr>
          <a:r>
            <a:rPr lang="sl-SI" sz="1400" kern="1200" dirty="0" smtClean="0"/>
            <a:t>Okrepljeno </a:t>
          </a:r>
          <a:r>
            <a:rPr lang="sl-SI" sz="1400" kern="1200" dirty="0"/>
            <a:t>sodelovanje med univerzami, raziskovalnimi inštituti in gospodarstvom v Sloveniji in v tujini</a:t>
          </a:r>
        </a:p>
        <a:p>
          <a:pPr marL="114300" lvl="1" indent="-114300" algn="l" defTabSz="622300">
            <a:lnSpc>
              <a:spcPct val="90000"/>
            </a:lnSpc>
            <a:spcBef>
              <a:spcPct val="0"/>
            </a:spcBef>
            <a:spcAft>
              <a:spcPct val="15000"/>
            </a:spcAft>
            <a:buChar char="••"/>
          </a:pPr>
          <a:r>
            <a:rPr lang="sl-SI" sz="1400" kern="1200" dirty="0"/>
            <a:t>Dostop slovenskih raziskovalk in raziskovalcev do velike raziskovalne infrastrukture</a:t>
          </a:r>
        </a:p>
      </dsp:txBody>
      <dsp:txXfrm rot="-5400000">
        <a:off x="2033058" y="4542693"/>
        <a:ext cx="5773581" cy="1463623"/>
      </dsp:txXfrm>
    </dsp:sp>
    <dsp:sp modelId="{23AAB3C6-111B-4F7C-962C-4F8741EA9DC9}">
      <dsp:nvSpPr>
        <dsp:cNvPr id="0" name=""/>
        <dsp:cNvSpPr/>
      </dsp:nvSpPr>
      <dsp:spPr>
        <a:xfrm>
          <a:off x="66" y="4260767"/>
          <a:ext cx="2032992" cy="202747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sl-SI" sz="1600" b="1" kern="1200"/>
            <a:t>Raziskovalna infrastruktura</a:t>
          </a:r>
          <a:endParaRPr lang="sl-SI" sz="1600" kern="1200"/>
        </a:p>
      </dsp:txBody>
      <dsp:txXfrm>
        <a:off x="99039" y="4359740"/>
        <a:ext cx="1835046" cy="18295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224438-F461-42BC-9CB6-54BF3670CAA4}">
      <dsp:nvSpPr>
        <dsp:cNvPr id="0" name=""/>
        <dsp:cNvSpPr/>
      </dsp:nvSpPr>
      <dsp:spPr>
        <a:xfrm rot="5400000">
          <a:off x="4551774" y="-1749235"/>
          <a:ext cx="1381509" cy="523059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171450" lvl="1" indent="-171450" algn="l" defTabSz="800100">
            <a:lnSpc>
              <a:spcPct val="90000"/>
            </a:lnSpc>
            <a:spcBef>
              <a:spcPct val="0"/>
            </a:spcBef>
            <a:spcAft>
              <a:spcPct val="15000"/>
            </a:spcAft>
            <a:buChar char="••"/>
          </a:pPr>
          <a:r>
            <a:rPr lang="sl-SI" sz="1800" kern="1200" dirty="0"/>
            <a:t>Aktivno sodelovanje v mednarodnih združenjih</a:t>
          </a:r>
        </a:p>
        <a:p>
          <a:pPr marL="171450" lvl="1" indent="-171450" algn="l" defTabSz="800100">
            <a:lnSpc>
              <a:spcPct val="90000"/>
            </a:lnSpc>
            <a:spcBef>
              <a:spcPct val="0"/>
            </a:spcBef>
            <a:spcAft>
              <a:spcPct val="15000"/>
            </a:spcAft>
            <a:buChar char="••"/>
          </a:pPr>
          <a:r>
            <a:rPr lang="sl-SI" sz="1800" kern="1200" dirty="0"/>
            <a:t>Vključevanje v zavezništva visokošolskih institucij</a:t>
          </a:r>
        </a:p>
        <a:p>
          <a:pPr marL="171450" lvl="1" indent="-171450" algn="l" defTabSz="800100">
            <a:lnSpc>
              <a:spcPct val="90000"/>
            </a:lnSpc>
            <a:spcBef>
              <a:spcPct val="0"/>
            </a:spcBef>
            <a:spcAft>
              <a:spcPct val="15000"/>
            </a:spcAft>
            <a:buChar char="••"/>
          </a:pPr>
          <a:r>
            <a:rPr lang="sl-SI" sz="1800" kern="1200" dirty="0"/>
            <a:t>Zagotovitev finančnih sredstev </a:t>
          </a:r>
        </a:p>
      </dsp:txBody>
      <dsp:txXfrm rot="-5400000">
        <a:off x="2627234" y="242745"/>
        <a:ext cx="5163150" cy="1246629"/>
      </dsp:txXfrm>
    </dsp:sp>
    <dsp:sp modelId="{D89BD2E9-7C15-40FF-81E2-206908A8245A}">
      <dsp:nvSpPr>
        <dsp:cNvPr id="0" name=""/>
        <dsp:cNvSpPr/>
      </dsp:nvSpPr>
      <dsp:spPr>
        <a:xfrm>
          <a:off x="78664" y="2616"/>
          <a:ext cx="2548569" cy="17268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sl-SI" sz="1600" b="1" kern="1200" dirty="0"/>
            <a:t>Vključenost v EU in evropski prostor </a:t>
          </a:r>
          <a:endParaRPr lang="sl-SI" sz="1600" kern="1200" dirty="0"/>
        </a:p>
      </dsp:txBody>
      <dsp:txXfrm>
        <a:off x="162964" y="86916"/>
        <a:ext cx="2379969" cy="1558286"/>
      </dsp:txXfrm>
    </dsp:sp>
    <dsp:sp modelId="{3BE50544-C700-48EA-B2DE-A15D09AF109B}">
      <dsp:nvSpPr>
        <dsp:cNvPr id="0" name=""/>
        <dsp:cNvSpPr/>
      </dsp:nvSpPr>
      <dsp:spPr>
        <a:xfrm rot="5400000">
          <a:off x="4689774" y="-34313"/>
          <a:ext cx="1381509" cy="542720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171450" lvl="1" indent="-171450" algn="l" defTabSz="755650">
            <a:lnSpc>
              <a:spcPct val="90000"/>
            </a:lnSpc>
            <a:spcBef>
              <a:spcPct val="0"/>
            </a:spcBef>
            <a:spcAft>
              <a:spcPct val="15000"/>
            </a:spcAft>
            <a:buChar char="••"/>
          </a:pPr>
          <a:r>
            <a:rPr lang="sl-SI" sz="1700" kern="1200" dirty="0"/>
            <a:t>Uvedba mednarodne in medkulturne dimenzije v kurikulumu</a:t>
          </a:r>
        </a:p>
        <a:p>
          <a:pPr marL="171450" lvl="1" indent="-171450" algn="l" defTabSz="755650">
            <a:lnSpc>
              <a:spcPct val="90000"/>
            </a:lnSpc>
            <a:spcBef>
              <a:spcPct val="0"/>
            </a:spcBef>
            <a:spcAft>
              <a:spcPct val="15000"/>
            </a:spcAft>
            <a:buChar char="••"/>
          </a:pPr>
          <a:r>
            <a:rPr lang="sl-SI" sz="1700" kern="1200" dirty="0"/>
            <a:t>Usposabljanje visokošolskih učiteljev in sodelavcev</a:t>
          </a:r>
        </a:p>
        <a:p>
          <a:pPr marL="171450" lvl="1" indent="-171450" algn="l" defTabSz="755650">
            <a:lnSpc>
              <a:spcPct val="90000"/>
            </a:lnSpc>
            <a:spcBef>
              <a:spcPct val="0"/>
            </a:spcBef>
            <a:spcAft>
              <a:spcPct val="15000"/>
            </a:spcAft>
            <a:buChar char="••"/>
          </a:pPr>
          <a:r>
            <a:rPr lang="sl-SI" sz="1700" kern="1200" dirty="0"/>
            <a:t>Usklajenost </a:t>
          </a:r>
          <a:r>
            <a:rPr lang="sl-SI" sz="1700" kern="1200" dirty="0" smtClean="0"/>
            <a:t>internacionalizacije </a:t>
          </a:r>
          <a:r>
            <a:rPr lang="sl-SI" sz="1700" kern="1200" dirty="0"/>
            <a:t>kurikuluma in drugih vidikov procesa internacionalizacije</a:t>
          </a:r>
        </a:p>
      </dsp:txBody>
      <dsp:txXfrm rot="-5400000">
        <a:off x="2666925" y="2055976"/>
        <a:ext cx="5359768" cy="1246629"/>
      </dsp:txXfrm>
    </dsp:sp>
    <dsp:sp modelId="{E3BD8A51-B561-404B-8AC7-7DFD77C97B8D}">
      <dsp:nvSpPr>
        <dsp:cNvPr id="0" name=""/>
        <dsp:cNvSpPr/>
      </dsp:nvSpPr>
      <dsp:spPr>
        <a:xfrm>
          <a:off x="78664" y="1815847"/>
          <a:ext cx="2588259" cy="17268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sl-SI" sz="2100" b="1" kern="1200" dirty="0"/>
            <a:t>Internacionalizacija doma  </a:t>
          </a:r>
          <a:endParaRPr lang="sl-SI" sz="2100" kern="1200" dirty="0"/>
        </a:p>
      </dsp:txBody>
      <dsp:txXfrm>
        <a:off x="162964" y="1900147"/>
        <a:ext cx="2419659" cy="1558286"/>
      </dsp:txXfrm>
    </dsp:sp>
    <dsp:sp modelId="{31F8FBAB-A4CF-4548-AA6A-958883D0289A}">
      <dsp:nvSpPr>
        <dsp:cNvPr id="0" name=""/>
        <dsp:cNvSpPr/>
      </dsp:nvSpPr>
      <dsp:spPr>
        <a:xfrm rot="5400000">
          <a:off x="4591465" y="1877225"/>
          <a:ext cx="1381509" cy="5230590"/>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sl-SI" sz="1800" kern="1200"/>
            <a:t>Premik k doseganju visoke kakovostne ravni</a:t>
          </a:r>
        </a:p>
        <a:p>
          <a:pPr marL="171450" lvl="1" indent="-171450" algn="l" defTabSz="800100">
            <a:lnSpc>
              <a:spcPct val="90000"/>
            </a:lnSpc>
            <a:spcBef>
              <a:spcPct val="0"/>
            </a:spcBef>
            <a:spcAft>
              <a:spcPct val="15000"/>
            </a:spcAft>
            <a:buChar char="••"/>
          </a:pPr>
          <a:r>
            <a:rPr lang="sl-SI" sz="1800" kern="1200" dirty="0"/>
            <a:t>Spodbujanje krajših oblik izmenjav</a:t>
          </a:r>
        </a:p>
        <a:p>
          <a:pPr marL="171450" lvl="1" indent="-171450" algn="l" defTabSz="800100">
            <a:lnSpc>
              <a:spcPct val="90000"/>
            </a:lnSpc>
            <a:spcBef>
              <a:spcPct val="0"/>
            </a:spcBef>
            <a:spcAft>
              <a:spcPct val="15000"/>
            </a:spcAft>
            <a:buChar char="••"/>
          </a:pPr>
          <a:r>
            <a:rPr lang="sl-SI" sz="1800" kern="1200"/>
            <a:t>Skrb za Slovence v zamejstvu in po svetu</a:t>
          </a:r>
        </a:p>
        <a:p>
          <a:pPr marL="171450" lvl="1" indent="-171450" algn="l" defTabSz="800100">
            <a:lnSpc>
              <a:spcPct val="90000"/>
            </a:lnSpc>
            <a:spcBef>
              <a:spcPct val="0"/>
            </a:spcBef>
            <a:spcAft>
              <a:spcPct val="15000"/>
            </a:spcAft>
            <a:buChar char="••"/>
          </a:pPr>
          <a:r>
            <a:rPr lang="sl-SI" sz="1800" kern="1200"/>
            <a:t>Izvedba in nadgradnja pobude </a:t>
          </a:r>
          <a:r>
            <a:rPr lang="sl-SI" sz="1800" i="1" kern="1200"/>
            <a:t>Study in Slovenia</a:t>
          </a:r>
        </a:p>
      </dsp:txBody>
      <dsp:txXfrm rot="-5400000">
        <a:off x="2666925" y="3869205"/>
        <a:ext cx="5163150" cy="1246629"/>
      </dsp:txXfrm>
    </dsp:sp>
    <dsp:sp modelId="{23AAB3C6-111B-4F7C-962C-4F8741EA9DC9}">
      <dsp:nvSpPr>
        <dsp:cNvPr id="0" name=""/>
        <dsp:cNvSpPr/>
      </dsp:nvSpPr>
      <dsp:spPr>
        <a:xfrm>
          <a:off x="78664" y="3629078"/>
          <a:ext cx="2588259" cy="172688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sl-SI" sz="2100" b="1" kern="1200" dirty="0"/>
            <a:t>Mednarodna mobilnost študentk in študentov </a:t>
          </a:r>
          <a:endParaRPr lang="sl-SI" sz="2100" kern="1200" dirty="0"/>
        </a:p>
      </dsp:txBody>
      <dsp:txXfrm>
        <a:off x="162964" y="3713378"/>
        <a:ext cx="2419659" cy="155828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AD7591-9A1F-44A8-9EE3-52E92649A1EF}" type="datetimeFigureOut">
              <a:rPr lang="sl-SI" smtClean="0"/>
              <a:t>13. 11. 2022</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6450C7-27B6-4D00-A6B4-5C89339B0FE0}" type="slidenum">
              <a:rPr lang="sl-SI" smtClean="0"/>
              <a:t>‹#›</a:t>
            </a:fld>
            <a:endParaRPr lang="sl-SI"/>
          </a:p>
        </p:txBody>
      </p:sp>
    </p:spTree>
    <p:extLst>
      <p:ext uri="{BB962C8B-B14F-4D97-AF65-F5344CB8AC3E}">
        <p14:creationId xmlns:p14="http://schemas.microsoft.com/office/powerpoint/2010/main" val="1394958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4</a:t>
            </a:fld>
            <a:endParaRPr lang="sl-SI"/>
          </a:p>
        </p:txBody>
      </p:sp>
    </p:spTree>
    <p:extLst>
      <p:ext uri="{BB962C8B-B14F-4D97-AF65-F5344CB8AC3E}">
        <p14:creationId xmlns:p14="http://schemas.microsoft.com/office/powerpoint/2010/main" val="416139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18</a:t>
            </a:fld>
            <a:endParaRPr lang="sl-SI"/>
          </a:p>
        </p:txBody>
      </p:sp>
    </p:spTree>
    <p:extLst>
      <p:ext uri="{BB962C8B-B14F-4D97-AF65-F5344CB8AC3E}">
        <p14:creationId xmlns:p14="http://schemas.microsoft.com/office/powerpoint/2010/main" val="20101957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19</a:t>
            </a:fld>
            <a:endParaRPr lang="sl-SI"/>
          </a:p>
        </p:txBody>
      </p:sp>
    </p:spTree>
    <p:extLst>
      <p:ext uri="{BB962C8B-B14F-4D97-AF65-F5344CB8AC3E}">
        <p14:creationId xmlns:p14="http://schemas.microsoft.com/office/powerpoint/2010/main" val="187741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baseline="0" dirty="0" smtClean="0"/>
          </a:p>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20</a:t>
            </a:fld>
            <a:endParaRPr lang="sl-SI"/>
          </a:p>
        </p:txBody>
      </p:sp>
    </p:spTree>
    <p:extLst>
      <p:ext uri="{BB962C8B-B14F-4D97-AF65-F5344CB8AC3E}">
        <p14:creationId xmlns:p14="http://schemas.microsoft.com/office/powerpoint/2010/main" val="7760051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21</a:t>
            </a:fld>
            <a:endParaRPr lang="sl-SI"/>
          </a:p>
        </p:txBody>
      </p:sp>
    </p:spTree>
    <p:extLst>
      <p:ext uri="{BB962C8B-B14F-4D97-AF65-F5344CB8AC3E}">
        <p14:creationId xmlns:p14="http://schemas.microsoft.com/office/powerpoint/2010/main" val="33929394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22</a:t>
            </a:fld>
            <a:endParaRPr lang="sl-SI"/>
          </a:p>
        </p:txBody>
      </p:sp>
    </p:spTree>
    <p:extLst>
      <p:ext uri="{BB962C8B-B14F-4D97-AF65-F5344CB8AC3E}">
        <p14:creationId xmlns:p14="http://schemas.microsoft.com/office/powerpoint/2010/main" val="3614047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5</a:t>
            </a:fld>
            <a:endParaRPr lang="sl-SI"/>
          </a:p>
        </p:txBody>
      </p:sp>
    </p:spTree>
    <p:extLst>
      <p:ext uri="{BB962C8B-B14F-4D97-AF65-F5344CB8AC3E}">
        <p14:creationId xmlns:p14="http://schemas.microsoft.com/office/powerpoint/2010/main" val="2388108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6</a:t>
            </a:fld>
            <a:endParaRPr lang="sl-SI"/>
          </a:p>
        </p:txBody>
      </p:sp>
    </p:spTree>
    <p:extLst>
      <p:ext uri="{BB962C8B-B14F-4D97-AF65-F5344CB8AC3E}">
        <p14:creationId xmlns:p14="http://schemas.microsoft.com/office/powerpoint/2010/main" val="2359293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8</a:t>
            </a:fld>
            <a:endParaRPr lang="sl-SI"/>
          </a:p>
        </p:txBody>
      </p:sp>
    </p:spTree>
    <p:extLst>
      <p:ext uri="{BB962C8B-B14F-4D97-AF65-F5344CB8AC3E}">
        <p14:creationId xmlns:p14="http://schemas.microsoft.com/office/powerpoint/2010/main" val="2323947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9</a:t>
            </a:fld>
            <a:endParaRPr lang="sl-SI"/>
          </a:p>
        </p:txBody>
      </p:sp>
    </p:spTree>
    <p:extLst>
      <p:ext uri="{BB962C8B-B14F-4D97-AF65-F5344CB8AC3E}">
        <p14:creationId xmlns:p14="http://schemas.microsoft.com/office/powerpoint/2010/main" val="377119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10</a:t>
            </a:fld>
            <a:endParaRPr lang="sl-SI"/>
          </a:p>
        </p:txBody>
      </p:sp>
    </p:spTree>
    <p:extLst>
      <p:ext uri="{BB962C8B-B14F-4D97-AF65-F5344CB8AC3E}">
        <p14:creationId xmlns:p14="http://schemas.microsoft.com/office/powerpoint/2010/main" val="2649318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13</a:t>
            </a:fld>
            <a:endParaRPr lang="sl-SI"/>
          </a:p>
        </p:txBody>
      </p:sp>
    </p:spTree>
    <p:extLst>
      <p:ext uri="{BB962C8B-B14F-4D97-AF65-F5344CB8AC3E}">
        <p14:creationId xmlns:p14="http://schemas.microsoft.com/office/powerpoint/2010/main" val="2113484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14</a:t>
            </a:fld>
            <a:endParaRPr lang="sl-SI"/>
          </a:p>
        </p:txBody>
      </p:sp>
    </p:spTree>
    <p:extLst>
      <p:ext uri="{BB962C8B-B14F-4D97-AF65-F5344CB8AC3E}">
        <p14:creationId xmlns:p14="http://schemas.microsoft.com/office/powerpoint/2010/main" val="2070451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9E6450C7-27B6-4D00-A6B4-5C89339B0FE0}" type="slidenum">
              <a:rPr lang="sl-SI" smtClean="0"/>
              <a:t>15</a:t>
            </a:fld>
            <a:endParaRPr lang="sl-SI"/>
          </a:p>
        </p:txBody>
      </p:sp>
    </p:spTree>
    <p:extLst>
      <p:ext uri="{BB962C8B-B14F-4D97-AF65-F5344CB8AC3E}">
        <p14:creationId xmlns:p14="http://schemas.microsoft.com/office/powerpoint/2010/main" val="374709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AC565C7B-8BA7-4BDE-A7D8-79800C798BC6}" type="datetimeFigureOut">
              <a:rPr lang="sl-SI" smtClean="0"/>
              <a:t>13. 11. 2022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4081482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AC565C7B-8BA7-4BDE-A7D8-79800C798BC6}" type="datetimeFigureOut">
              <a:rPr lang="sl-SI" smtClean="0"/>
              <a:t>13. 11. 2022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391002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AC565C7B-8BA7-4BDE-A7D8-79800C798BC6}" type="datetimeFigureOut">
              <a:rPr lang="sl-SI" smtClean="0"/>
              <a:t>13. 11. 2022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2705245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AC565C7B-8BA7-4BDE-A7D8-79800C798BC6}" type="datetimeFigureOut">
              <a:rPr lang="sl-SI" smtClean="0"/>
              <a:t>13. 11. 2022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2937116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AC565C7B-8BA7-4BDE-A7D8-79800C798BC6}" type="datetimeFigureOut">
              <a:rPr lang="sl-SI" smtClean="0"/>
              <a:t>13. 11. 2022</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1632264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AC565C7B-8BA7-4BDE-A7D8-79800C798BC6}" type="datetimeFigureOut">
              <a:rPr lang="sl-SI" smtClean="0"/>
              <a:t>13. 11. 2022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3522227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AC565C7B-8BA7-4BDE-A7D8-79800C798BC6}" type="datetimeFigureOut">
              <a:rPr lang="sl-SI" smtClean="0"/>
              <a:t>13. 11. 2022</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952062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AC565C7B-8BA7-4BDE-A7D8-79800C798BC6}" type="datetimeFigureOut">
              <a:rPr lang="sl-SI" smtClean="0"/>
              <a:t>13. 11. 2022</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34811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AC565C7B-8BA7-4BDE-A7D8-79800C798BC6}" type="datetimeFigureOut">
              <a:rPr lang="sl-SI" smtClean="0"/>
              <a:t>13. 11. 2022</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3265961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AC565C7B-8BA7-4BDE-A7D8-79800C798BC6}" type="datetimeFigureOut">
              <a:rPr lang="sl-SI" smtClean="0"/>
              <a:t>13. 11. 2022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2930319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AC565C7B-8BA7-4BDE-A7D8-79800C798BC6}" type="datetimeFigureOut">
              <a:rPr lang="sl-SI" smtClean="0"/>
              <a:t>13. 11. 2022</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18E358D-59F6-419F-87E4-997F438718EF}" type="slidenum">
              <a:rPr lang="sl-SI" smtClean="0"/>
              <a:t>‹#›</a:t>
            </a:fld>
            <a:endParaRPr lang="sl-SI"/>
          </a:p>
        </p:txBody>
      </p:sp>
    </p:spTree>
    <p:extLst>
      <p:ext uri="{BB962C8B-B14F-4D97-AF65-F5344CB8AC3E}">
        <p14:creationId xmlns:p14="http://schemas.microsoft.com/office/powerpoint/2010/main" val="938337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565C7B-8BA7-4BDE-A7D8-79800C798BC6}" type="datetimeFigureOut">
              <a:rPr lang="sl-SI" smtClean="0"/>
              <a:t>13. 11. 2022</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8E358D-59F6-419F-87E4-997F438718EF}" type="slidenum">
              <a:rPr lang="sl-SI" smtClean="0"/>
              <a:t>‹#›</a:t>
            </a:fld>
            <a:endParaRPr lang="sl-SI"/>
          </a:p>
        </p:txBody>
      </p:sp>
    </p:spTree>
    <p:extLst>
      <p:ext uri="{BB962C8B-B14F-4D97-AF65-F5344CB8AC3E}">
        <p14:creationId xmlns:p14="http://schemas.microsoft.com/office/powerpoint/2010/main" val="1896163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png"/><Relationship Id="rId7" Type="http://schemas.openxmlformats.org/officeDocument/2006/relationships/diagramQuickStyle" Target="../diagrams/quickStyle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microsoft.com/office/2007/relationships/hdphoto" Target="../media/hdphoto1.wdp"/><Relationship Id="rId9" Type="http://schemas.microsoft.com/office/2007/relationships/diagramDrawing" Target="../diagrams/drawing1.xml"/></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3.png"/><Relationship Id="rId7" Type="http://schemas.openxmlformats.org/officeDocument/2006/relationships/diagramQuickStyle" Target="../diagrams/quickStyle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microsoft.com/office/2007/relationships/hdphoto" Target="../media/hdphoto1.wdp"/><Relationship Id="rId9" Type="http://schemas.microsoft.com/office/2007/relationships/diagramDrawing" Target="../diagrams/drawing2.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3.png"/><Relationship Id="rId7" Type="http://schemas.openxmlformats.org/officeDocument/2006/relationships/diagramQuickStyle" Target="../diagrams/quickStyle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microsoft.com/office/2007/relationships/hdphoto" Target="../media/hdphoto1.wdp"/><Relationship Id="rId9" Type="http://schemas.microsoft.com/office/2007/relationships/diagramDrawing" Target="../diagrams/drawing3.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4.jpg"/><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ctrTitle"/>
          </p:nvPr>
        </p:nvSpPr>
        <p:spPr/>
        <p:txBody>
          <a:bodyPr>
            <a:normAutofit/>
          </a:bodyPr>
          <a:lstStyle/>
          <a:p>
            <a:r>
              <a:rPr lang="sl-SI" dirty="0" smtClean="0">
                <a:solidFill>
                  <a:srgbClr val="1B495A"/>
                </a:solidFill>
              </a:rPr>
              <a:t>9. Seja Sveta Republike Slovenije za visoko šolstvo</a:t>
            </a:r>
            <a:endParaRPr lang="sl-SI" dirty="0">
              <a:solidFill>
                <a:srgbClr val="1B495A"/>
              </a:solidFill>
            </a:endParaRPr>
          </a:p>
        </p:txBody>
      </p:sp>
      <p:sp>
        <p:nvSpPr>
          <p:cNvPr id="3" name="Podnaslov 2"/>
          <p:cNvSpPr>
            <a:spLocks noGrp="1"/>
          </p:cNvSpPr>
          <p:nvPr>
            <p:ph type="subTitle" idx="1"/>
          </p:nvPr>
        </p:nvSpPr>
        <p:spPr>
          <a:xfrm>
            <a:off x="1524000" y="5973510"/>
            <a:ext cx="9144000" cy="420880"/>
          </a:xfrm>
        </p:spPr>
        <p:txBody>
          <a:bodyPr/>
          <a:lstStyle/>
          <a:p>
            <a:r>
              <a:rPr lang="sl-SI" dirty="0" smtClean="0">
                <a:solidFill>
                  <a:srgbClr val="3E7C94"/>
                </a:solidFill>
              </a:rPr>
              <a:t>Ljubljan, 14. 11. 2022</a:t>
            </a:r>
            <a:endParaRPr lang="sl-SI" dirty="0">
              <a:solidFill>
                <a:srgbClr val="3E7C94"/>
              </a:solidFill>
            </a:endParaRPr>
          </a:p>
        </p:txBody>
      </p:sp>
      <p:pic>
        <p:nvPicPr>
          <p:cNvPr id="5" name="Slika 4" descr="MIZS_slovenščin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5219" y="255588"/>
            <a:ext cx="2747134" cy="428628"/>
          </a:xfrm>
          <a:prstGeom prst="rect">
            <a:avLst/>
          </a:prstGeom>
        </p:spPr>
      </p:pic>
    </p:spTree>
    <p:extLst>
      <p:ext uri="{BB962C8B-B14F-4D97-AF65-F5344CB8AC3E}">
        <p14:creationId xmlns:p14="http://schemas.microsoft.com/office/powerpoint/2010/main" val="33617102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normAutofit/>
          </a:bodyPr>
          <a:lstStyle/>
          <a:p>
            <a:r>
              <a:rPr lang="sl-SI" dirty="0" smtClean="0">
                <a:solidFill>
                  <a:srgbClr val="1B495A"/>
                </a:solidFill>
              </a:rPr>
              <a:t>Dopolnitve 77. člena ZViS - šolnine </a:t>
            </a:r>
            <a:r>
              <a:rPr lang="sl-SI" dirty="0">
                <a:solidFill>
                  <a:srgbClr val="1B495A"/>
                </a:solidFill>
              </a:rPr>
              <a:t>in drugi </a:t>
            </a:r>
            <a:r>
              <a:rPr lang="sl-SI" dirty="0" smtClean="0">
                <a:solidFill>
                  <a:srgbClr val="1B495A"/>
                </a:solidFill>
              </a:rPr>
              <a:t>prispevki</a:t>
            </a:r>
            <a:endParaRPr lang="sl-SI" dirty="0">
              <a:solidFill>
                <a:srgbClr val="1B495A"/>
              </a:solidFill>
            </a:endParaRPr>
          </a:p>
        </p:txBody>
      </p:sp>
      <p:sp>
        <p:nvSpPr>
          <p:cNvPr id="3" name="Označba mesta vsebine 2"/>
          <p:cNvSpPr>
            <a:spLocks noGrp="1"/>
          </p:cNvSpPr>
          <p:nvPr>
            <p:ph idx="1"/>
          </p:nvPr>
        </p:nvSpPr>
        <p:spPr/>
        <p:txBody>
          <a:bodyPr vert="horz" lIns="91440" tIns="45720" rIns="91440" bIns="45720" rtlCol="0">
            <a:normAutofit fontScale="92500" lnSpcReduction="10000"/>
          </a:bodyPr>
          <a:lstStyle/>
          <a:p>
            <a:pPr>
              <a:buClr>
                <a:srgbClr val="3E7C94"/>
              </a:buClr>
            </a:pPr>
            <a:r>
              <a:rPr lang="sl-SI" dirty="0" smtClean="0">
                <a:solidFill>
                  <a:srgbClr val="1B495A"/>
                </a:solidFill>
              </a:rPr>
              <a:t>Dopolnitev ukrepov, uvedenih z Zakonom za urejanje položaja študentov (Uradni list RS, št. 54/22), vezanih na vzpostavitev enotnega sistema prepovedi zaračunavanja vpisnih stroškov na javnih visokošolskih zavodih. → </a:t>
            </a:r>
            <a:r>
              <a:rPr lang="sl-SI" dirty="0" err="1">
                <a:solidFill>
                  <a:srgbClr val="1B495A"/>
                </a:solidFill>
              </a:rPr>
              <a:t>n</a:t>
            </a:r>
            <a:r>
              <a:rPr lang="sl-SI" dirty="0" err="1" smtClean="0">
                <a:solidFill>
                  <a:srgbClr val="1B495A"/>
                </a:solidFill>
              </a:rPr>
              <a:t>ezaračunavanje</a:t>
            </a:r>
            <a:r>
              <a:rPr lang="sl-SI" dirty="0" smtClean="0">
                <a:solidFill>
                  <a:srgbClr val="1B495A"/>
                </a:solidFill>
              </a:rPr>
              <a:t> vpisnih stroškov velja tudi za zasebne VŠZ za študijske programe s koncesijo</a:t>
            </a:r>
          </a:p>
          <a:p>
            <a:pPr>
              <a:buClr>
                <a:srgbClr val="3E7C94"/>
              </a:buClr>
            </a:pPr>
            <a:r>
              <a:rPr lang="sl-SI" dirty="0" smtClean="0">
                <a:solidFill>
                  <a:srgbClr val="1B495A"/>
                </a:solidFill>
              </a:rPr>
              <a:t>Izjeme glede šolnin:</a:t>
            </a:r>
          </a:p>
          <a:p>
            <a:pPr lvl="1">
              <a:buClr>
                <a:srgbClr val="3E7C94"/>
              </a:buClr>
            </a:pPr>
            <a:r>
              <a:rPr lang="sl-SI" dirty="0" smtClean="0">
                <a:solidFill>
                  <a:srgbClr val="1B495A"/>
                </a:solidFill>
              </a:rPr>
              <a:t>kdaj študent ne plačuje šolnino na vzporednem študiju;</a:t>
            </a:r>
          </a:p>
          <a:p>
            <a:pPr lvl="1">
              <a:buClr>
                <a:srgbClr val="3E7C94"/>
              </a:buClr>
            </a:pPr>
            <a:r>
              <a:rPr lang="sl-SI" dirty="0" smtClean="0">
                <a:solidFill>
                  <a:srgbClr val="1B495A"/>
                </a:solidFill>
              </a:rPr>
              <a:t>neplačevanje šolnine kljub menjavi študijskega programa, ki presega pravice iz prvega odstavka 66. člena ZVIS (1-krat ponavljanje letnika ali zamenjava študijskega programa), če se študent vpiše v višji letnik, kot je že bil vpisan;</a:t>
            </a:r>
          </a:p>
          <a:p>
            <a:pPr>
              <a:buClr>
                <a:srgbClr val="3E7C94"/>
              </a:buClr>
            </a:pPr>
            <a:r>
              <a:rPr lang="sl-SI" dirty="0" smtClean="0">
                <a:solidFill>
                  <a:srgbClr val="1B495A"/>
                </a:solidFill>
              </a:rPr>
              <a:t>Možnost ponovnega vpisa v študijski program, iz katerega se je študent izpisal. </a:t>
            </a:r>
          </a:p>
        </p:txBody>
      </p:sp>
    </p:spTree>
    <p:extLst>
      <p:ext uri="{BB962C8B-B14F-4D97-AF65-F5344CB8AC3E}">
        <p14:creationId xmlns:p14="http://schemas.microsoft.com/office/powerpoint/2010/main" val="27531883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635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solidFill>
                  <a:srgbClr val="1B495A"/>
                </a:solidFill>
              </a:rPr>
              <a:t>Zakon o spremembah in dopolnitvah Zakona o visokem šolstvu</a:t>
            </a:r>
            <a:endParaRPr lang="sl-SI" dirty="0">
              <a:solidFill>
                <a:srgbClr val="1B495A"/>
              </a:solidFill>
            </a:endParaRPr>
          </a:p>
        </p:txBody>
      </p:sp>
      <p:sp>
        <p:nvSpPr>
          <p:cNvPr id="10" name="Označba mesta besedila 9"/>
          <p:cNvSpPr>
            <a:spLocks noGrp="1"/>
          </p:cNvSpPr>
          <p:nvPr>
            <p:ph type="body" idx="1"/>
          </p:nvPr>
        </p:nvSpPr>
        <p:spPr/>
        <p:txBody>
          <a:bodyPr/>
          <a:lstStyle/>
          <a:p>
            <a:r>
              <a:rPr lang="sl-SI" dirty="0" smtClean="0"/>
              <a:t>Obravnava predloga.</a:t>
            </a:r>
          </a:p>
          <a:p>
            <a:endParaRPr lang="sl-SI" dirty="0"/>
          </a:p>
        </p:txBody>
      </p:sp>
      <p:pic>
        <p:nvPicPr>
          <p:cNvPr id="9" name="Slika 8" descr="MIZS_slovenščin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5219" y="255588"/>
            <a:ext cx="2747134" cy="428628"/>
          </a:xfrm>
          <a:prstGeom prst="rect">
            <a:avLst/>
          </a:prstGeom>
        </p:spPr>
      </p:pic>
    </p:spTree>
    <p:extLst>
      <p:ext uri="{BB962C8B-B14F-4D97-AF65-F5344CB8AC3E}">
        <p14:creationId xmlns:p14="http://schemas.microsoft.com/office/powerpoint/2010/main" val="1611340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solidFill>
                  <a:srgbClr val="1B495A"/>
                </a:solidFill>
              </a:rPr>
              <a:t>Strategija internacionalizacije visokega šolstva in znanosti do 2030</a:t>
            </a:r>
            <a:endParaRPr lang="sl-SI" dirty="0">
              <a:solidFill>
                <a:srgbClr val="1B495A"/>
              </a:solidFill>
            </a:endParaRPr>
          </a:p>
        </p:txBody>
      </p:sp>
      <p:sp>
        <p:nvSpPr>
          <p:cNvPr id="10" name="Označba mesta besedila 9"/>
          <p:cNvSpPr>
            <a:spLocks noGrp="1"/>
          </p:cNvSpPr>
          <p:nvPr>
            <p:ph type="body" idx="1"/>
          </p:nvPr>
        </p:nvSpPr>
        <p:spPr/>
        <p:txBody>
          <a:bodyPr/>
          <a:lstStyle/>
          <a:p>
            <a:r>
              <a:rPr lang="sl-SI" dirty="0" smtClean="0"/>
              <a:t>Predstavitev delovnega predloga.</a:t>
            </a:r>
          </a:p>
          <a:p>
            <a:r>
              <a:rPr lang="sl-SI" dirty="0" smtClean="0"/>
              <a:t>Poročevalec: dr. Matjaž Krajnc, državni sekretar</a:t>
            </a:r>
            <a:endParaRPr lang="sl-SI" dirty="0"/>
          </a:p>
        </p:txBody>
      </p:sp>
      <p:pic>
        <p:nvPicPr>
          <p:cNvPr id="9" name="Slika 8" descr="MIZS_slovenščin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5219" y="255588"/>
            <a:ext cx="2747134" cy="428628"/>
          </a:xfrm>
          <a:prstGeom prst="rect">
            <a:avLst/>
          </a:prstGeom>
        </p:spPr>
      </p:pic>
    </p:spTree>
    <p:extLst>
      <p:ext uri="{BB962C8B-B14F-4D97-AF65-F5344CB8AC3E}">
        <p14:creationId xmlns:p14="http://schemas.microsoft.com/office/powerpoint/2010/main" val="586291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4"/>
          <p:cNvSpPr>
            <a:spLocks noGrp="1"/>
          </p:cNvSpPr>
          <p:nvPr>
            <p:ph type="title"/>
          </p:nvPr>
        </p:nvSpPr>
        <p:spPr>
          <a:xfrm>
            <a:off x="435077" y="144406"/>
            <a:ext cx="10515600" cy="1325563"/>
          </a:xfrm>
        </p:spPr>
        <p:txBody>
          <a:bodyPr/>
          <a:lstStyle/>
          <a:p>
            <a:r>
              <a:rPr lang="sl-SI" dirty="0" smtClean="0">
                <a:solidFill>
                  <a:srgbClr val="1B495A"/>
                </a:solidFill>
              </a:rPr>
              <a:t>Skupne prioritete</a:t>
            </a:r>
            <a:endParaRPr lang="sl-SI" dirty="0">
              <a:solidFill>
                <a:srgbClr val="1B495A"/>
              </a:solidFill>
            </a:endParaRPr>
          </a:p>
        </p:txBody>
      </p:sp>
      <p:graphicFrame>
        <p:nvGraphicFramePr>
          <p:cNvPr id="13" name="Diagram 12"/>
          <p:cNvGraphicFramePr/>
          <p:nvPr>
            <p:extLst>
              <p:ext uri="{D42A27DB-BD31-4B8C-83A1-F6EECF244321}">
                <p14:modId xmlns:p14="http://schemas.microsoft.com/office/powerpoint/2010/main" val="2846414925"/>
              </p:ext>
            </p:extLst>
          </p:nvPr>
        </p:nvGraphicFramePr>
        <p:xfrm>
          <a:off x="838200" y="1468971"/>
          <a:ext cx="9996948" cy="473518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2608195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4"/>
          <p:cNvSpPr>
            <a:spLocks noGrp="1"/>
          </p:cNvSpPr>
          <p:nvPr>
            <p:ph type="title"/>
          </p:nvPr>
        </p:nvSpPr>
        <p:spPr>
          <a:xfrm>
            <a:off x="272453" y="188144"/>
            <a:ext cx="3165988" cy="2122437"/>
          </a:xfrm>
        </p:spPr>
        <p:txBody>
          <a:bodyPr>
            <a:normAutofit/>
          </a:bodyPr>
          <a:lstStyle/>
          <a:p>
            <a:r>
              <a:rPr lang="sl-SI" dirty="0" smtClean="0">
                <a:solidFill>
                  <a:srgbClr val="1B495A"/>
                </a:solidFill>
              </a:rPr>
              <a:t>Prioritete na področju znanosti</a:t>
            </a:r>
            <a:endParaRPr lang="sl-SI" dirty="0">
              <a:solidFill>
                <a:srgbClr val="1B495A"/>
              </a:solidFill>
            </a:endParaRPr>
          </a:p>
        </p:txBody>
      </p:sp>
      <p:graphicFrame>
        <p:nvGraphicFramePr>
          <p:cNvPr id="8" name="Diagram 7"/>
          <p:cNvGraphicFramePr/>
          <p:nvPr>
            <p:extLst>
              <p:ext uri="{D42A27DB-BD31-4B8C-83A1-F6EECF244321}">
                <p14:modId xmlns:p14="http://schemas.microsoft.com/office/powerpoint/2010/main" val="2589184899"/>
              </p:ext>
            </p:extLst>
          </p:nvPr>
        </p:nvGraphicFramePr>
        <p:xfrm>
          <a:off x="3871061" y="365126"/>
          <a:ext cx="7888319" cy="629131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341673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Diagram 5"/>
          <p:cNvGraphicFramePr/>
          <p:nvPr>
            <p:extLst>
              <p:ext uri="{D42A27DB-BD31-4B8C-83A1-F6EECF244321}">
                <p14:modId xmlns:p14="http://schemas.microsoft.com/office/powerpoint/2010/main" val="2105710789"/>
              </p:ext>
            </p:extLst>
          </p:nvPr>
        </p:nvGraphicFramePr>
        <p:xfrm>
          <a:off x="3380105" y="589935"/>
          <a:ext cx="8172798" cy="535858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7" name="Naslov 4"/>
          <p:cNvSpPr>
            <a:spLocks noGrp="1"/>
          </p:cNvSpPr>
          <p:nvPr>
            <p:ph type="title"/>
          </p:nvPr>
        </p:nvSpPr>
        <p:spPr>
          <a:xfrm>
            <a:off x="297692" y="265471"/>
            <a:ext cx="2784722" cy="2387908"/>
          </a:xfrm>
        </p:spPr>
        <p:txBody>
          <a:bodyPr>
            <a:normAutofit fontScale="90000"/>
          </a:bodyPr>
          <a:lstStyle/>
          <a:p>
            <a:r>
              <a:rPr lang="sl-SI" dirty="0" smtClean="0">
                <a:solidFill>
                  <a:srgbClr val="1B495A"/>
                </a:solidFill>
              </a:rPr>
              <a:t>Prioritete na področju visokega šolstva</a:t>
            </a:r>
            <a:endParaRPr lang="sl-SI" dirty="0">
              <a:solidFill>
                <a:srgbClr val="1B495A"/>
              </a:solidFill>
            </a:endParaRPr>
          </a:p>
        </p:txBody>
      </p:sp>
    </p:spTree>
    <p:extLst>
      <p:ext uri="{BB962C8B-B14F-4D97-AF65-F5344CB8AC3E}">
        <p14:creationId xmlns:p14="http://schemas.microsoft.com/office/powerpoint/2010/main" val="544101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solidFill>
                  <a:srgbClr val="1B495A"/>
                </a:solidFill>
              </a:rPr>
              <a:t>Strategija internacionalizacije visokega šolstva in znanosti do 2030</a:t>
            </a:r>
            <a:endParaRPr lang="sl-SI" dirty="0">
              <a:solidFill>
                <a:srgbClr val="1B495A"/>
              </a:solidFill>
            </a:endParaRPr>
          </a:p>
        </p:txBody>
      </p:sp>
      <p:sp>
        <p:nvSpPr>
          <p:cNvPr id="10" name="Označba mesta besedila 9"/>
          <p:cNvSpPr>
            <a:spLocks noGrp="1"/>
          </p:cNvSpPr>
          <p:nvPr>
            <p:ph type="body" idx="1"/>
          </p:nvPr>
        </p:nvSpPr>
        <p:spPr/>
        <p:txBody>
          <a:bodyPr/>
          <a:lstStyle/>
          <a:p>
            <a:r>
              <a:rPr lang="sl-SI" dirty="0" smtClean="0"/>
              <a:t>Obravnava predloga.</a:t>
            </a:r>
            <a:endParaRPr lang="sl-SI" dirty="0"/>
          </a:p>
        </p:txBody>
      </p:sp>
      <p:pic>
        <p:nvPicPr>
          <p:cNvPr id="9" name="Slika 8" descr="MIZS_slovenščin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5219" y="255588"/>
            <a:ext cx="2747134" cy="428628"/>
          </a:xfrm>
          <a:prstGeom prst="rect">
            <a:avLst/>
          </a:prstGeom>
        </p:spPr>
      </p:pic>
    </p:spTree>
    <p:extLst>
      <p:ext uri="{BB962C8B-B14F-4D97-AF65-F5344CB8AC3E}">
        <p14:creationId xmlns:p14="http://schemas.microsoft.com/office/powerpoint/2010/main" val="29097681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normAutofit fontScale="90000"/>
          </a:bodyPr>
          <a:lstStyle/>
          <a:p>
            <a:r>
              <a:rPr lang="sl-SI" dirty="0" smtClean="0">
                <a:solidFill>
                  <a:srgbClr val="1B495A"/>
                </a:solidFill>
              </a:rPr>
              <a:t>Akcijski načrt uresničevanja Resolucije Nacionalnega programa visokega šolstva 2030 v obdobju 2022 - 2024 </a:t>
            </a:r>
            <a:endParaRPr lang="sl-SI" dirty="0">
              <a:solidFill>
                <a:srgbClr val="1B495A"/>
              </a:solidFill>
            </a:endParaRPr>
          </a:p>
        </p:txBody>
      </p:sp>
      <p:sp>
        <p:nvSpPr>
          <p:cNvPr id="10" name="Označba mesta besedila 9"/>
          <p:cNvSpPr>
            <a:spLocks noGrp="1"/>
          </p:cNvSpPr>
          <p:nvPr>
            <p:ph type="body" idx="1"/>
          </p:nvPr>
        </p:nvSpPr>
        <p:spPr/>
        <p:txBody>
          <a:bodyPr/>
          <a:lstStyle/>
          <a:p>
            <a:r>
              <a:rPr lang="sl-SI" dirty="0" smtClean="0"/>
              <a:t>Predstavitev delovnega predloga.</a:t>
            </a:r>
          </a:p>
          <a:p>
            <a:r>
              <a:rPr lang="sl-SI" dirty="0" smtClean="0"/>
              <a:t>Poročevalec: dr. Matjaž Krajnc, državni sekretar</a:t>
            </a:r>
            <a:endParaRPr lang="sl-SI" dirty="0"/>
          </a:p>
        </p:txBody>
      </p:sp>
      <p:pic>
        <p:nvPicPr>
          <p:cNvPr id="9" name="Slika 8" descr="MIZS_slovenščin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5219" y="255588"/>
            <a:ext cx="2747134" cy="428628"/>
          </a:xfrm>
          <a:prstGeom prst="rect">
            <a:avLst/>
          </a:prstGeom>
        </p:spPr>
      </p:pic>
    </p:spTree>
    <p:extLst>
      <p:ext uri="{BB962C8B-B14F-4D97-AF65-F5344CB8AC3E}">
        <p14:creationId xmlns:p14="http://schemas.microsoft.com/office/powerpoint/2010/main" val="25053280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4"/>
          <p:cNvSpPr>
            <a:spLocks noGrp="1"/>
          </p:cNvSpPr>
          <p:nvPr>
            <p:ph type="title"/>
          </p:nvPr>
        </p:nvSpPr>
        <p:spPr/>
        <p:txBody>
          <a:bodyPr/>
          <a:lstStyle/>
          <a:p>
            <a:r>
              <a:rPr lang="sl-SI" dirty="0" smtClean="0">
                <a:solidFill>
                  <a:srgbClr val="1B495A"/>
                </a:solidFill>
              </a:rPr>
              <a:t>Izhodišča za pripravo Akcijskega načrta</a:t>
            </a:r>
            <a:endParaRPr lang="sl-SI" dirty="0">
              <a:solidFill>
                <a:srgbClr val="1B495A"/>
              </a:solidFill>
            </a:endParaRPr>
          </a:p>
        </p:txBody>
      </p:sp>
      <p:sp>
        <p:nvSpPr>
          <p:cNvPr id="6" name="Označba mesta vsebine 5"/>
          <p:cNvSpPr>
            <a:spLocks noGrp="1"/>
          </p:cNvSpPr>
          <p:nvPr>
            <p:ph idx="1"/>
          </p:nvPr>
        </p:nvSpPr>
        <p:spPr/>
        <p:txBody>
          <a:bodyPr vert="horz" lIns="91440" tIns="45720" rIns="91440" bIns="45720" rtlCol="0">
            <a:normAutofit/>
          </a:bodyPr>
          <a:lstStyle/>
          <a:p>
            <a:pPr>
              <a:buClr>
                <a:srgbClr val="3E7C94"/>
              </a:buClr>
            </a:pPr>
            <a:r>
              <a:rPr lang="sl-SI" dirty="0" smtClean="0">
                <a:solidFill>
                  <a:srgbClr val="1B495A"/>
                </a:solidFill>
              </a:rPr>
              <a:t>Resolucija o nacionalnem programu visokega šolstva do 2030 (ReNPVŠ30)</a:t>
            </a:r>
          </a:p>
          <a:p>
            <a:pPr lvl="1">
              <a:buClr>
                <a:srgbClr val="3E7C94"/>
              </a:buClr>
            </a:pPr>
            <a:r>
              <a:rPr lang="sl-SI" dirty="0" smtClean="0">
                <a:solidFill>
                  <a:srgbClr val="1B495A"/>
                </a:solidFill>
              </a:rPr>
              <a:t>Poglavja s cilji in ukrepi.</a:t>
            </a:r>
          </a:p>
          <a:p>
            <a:pPr lvl="1">
              <a:buClr>
                <a:srgbClr val="3E7C94"/>
              </a:buClr>
            </a:pPr>
            <a:r>
              <a:rPr lang="sl-SI" dirty="0" smtClean="0">
                <a:solidFill>
                  <a:srgbClr val="1B495A"/>
                </a:solidFill>
              </a:rPr>
              <a:t>Usmeritev, da je treba ReNPVŠ30 sproti usklajevati z drugimi strategijami in sistemi.</a:t>
            </a:r>
          </a:p>
          <a:p>
            <a:pPr lvl="1">
              <a:buClr>
                <a:srgbClr val="3E7C94"/>
              </a:buClr>
            </a:pPr>
            <a:r>
              <a:rPr lang="sl-SI" dirty="0" smtClean="0">
                <a:solidFill>
                  <a:srgbClr val="1B495A"/>
                </a:solidFill>
              </a:rPr>
              <a:t>MIZŠ na podlagi analize stanja visokošolske dejavnosti v Sloveniji v letu 2020 pripravi področne akcijske načrte uresničevanja ReNPVŠ30, v katerih se opredelijo načrt aktivnosti v okviru zapisnih ukrepov, odgovorni za izvedbo, terminski načrt izvedbe ter predvideni mehanizmi in viri financiranja. </a:t>
            </a:r>
          </a:p>
          <a:p>
            <a:pPr lvl="1">
              <a:buClr>
                <a:srgbClr val="3E7C94"/>
              </a:buClr>
            </a:pPr>
            <a:r>
              <a:rPr lang="sl-SI" dirty="0" smtClean="0">
                <a:solidFill>
                  <a:srgbClr val="1B495A"/>
                </a:solidFill>
              </a:rPr>
              <a:t>MIZŠ vzpostavi sistem spremljanja ReNPVŠ30.</a:t>
            </a:r>
          </a:p>
          <a:p>
            <a:pPr lvl="1">
              <a:buClr>
                <a:srgbClr val="3E7C94"/>
              </a:buClr>
            </a:pPr>
            <a:endParaRPr lang="sl-SI" dirty="0" smtClean="0">
              <a:solidFill>
                <a:srgbClr val="1B495A"/>
              </a:solidFill>
            </a:endParaRPr>
          </a:p>
          <a:p>
            <a:pPr>
              <a:buClr>
                <a:srgbClr val="3E7C94"/>
              </a:buClr>
            </a:pPr>
            <a:endParaRPr lang="sl-SI" dirty="0" smtClean="0">
              <a:solidFill>
                <a:srgbClr val="1B495A"/>
              </a:solidFill>
            </a:endParaRPr>
          </a:p>
          <a:p>
            <a:pPr>
              <a:buClr>
                <a:srgbClr val="3E7C94"/>
              </a:buClr>
            </a:pPr>
            <a:endParaRPr lang="sl-SI" dirty="0">
              <a:solidFill>
                <a:srgbClr val="1B495A"/>
              </a:solidFill>
            </a:endParaRPr>
          </a:p>
        </p:txBody>
      </p:sp>
    </p:spTree>
    <p:extLst>
      <p:ext uri="{BB962C8B-B14F-4D97-AF65-F5344CB8AC3E}">
        <p14:creationId xmlns:p14="http://schemas.microsoft.com/office/powerpoint/2010/main" val="38301899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4"/>
          <p:cNvSpPr>
            <a:spLocks noGrp="1"/>
          </p:cNvSpPr>
          <p:nvPr>
            <p:ph type="title"/>
          </p:nvPr>
        </p:nvSpPr>
        <p:spPr/>
        <p:txBody>
          <a:bodyPr/>
          <a:lstStyle/>
          <a:p>
            <a:r>
              <a:rPr lang="sl-SI" dirty="0" smtClean="0">
                <a:solidFill>
                  <a:srgbClr val="1B495A"/>
                </a:solidFill>
              </a:rPr>
              <a:t>Odločitev za enotni Akcijski načrt</a:t>
            </a:r>
            <a:endParaRPr lang="sl-SI" dirty="0">
              <a:solidFill>
                <a:srgbClr val="1B495A"/>
              </a:solidFill>
            </a:endParaRPr>
          </a:p>
        </p:txBody>
      </p:sp>
      <p:sp>
        <p:nvSpPr>
          <p:cNvPr id="6" name="Označba mesta vsebine 5"/>
          <p:cNvSpPr>
            <a:spLocks noGrp="1"/>
          </p:cNvSpPr>
          <p:nvPr>
            <p:ph idx="1"/>
          </p:nvPr>
        </p:nvSpPr>
        <p:spPr/>
        <p:txBody>
          <a:bodyPr vert="horz" lIns="91440" tIns="45720" rIns="91440" bIns="45720" rtlCol="0">
            <a:normAutofit/>
          </a:bodyPr>
          <a:lstStyle/>
          <a:p>
            <a:pPr>
              <a:buClr>
                <a:srgbClr val="3E7C94"/>
              </a:buClr>
            </a:pPr>
            <a:r>
              <a:rPr lang="sl-SI" dirty="0" smtClean="0">
                <a:solidFill>
                  <a:srgbClr val="1B495A"/>
                </a:solidFill>
              </a:rPr>
              <a:t>Celovito naslavljanje uresničevanja ReNPVŠ30 – s posamezno aktivnostjo je mogoče uresničiti več enega ali več ciljev oz. ukrepov.</a:t>
            </a:r>
          </a:p>
          <a:p>
            <a:pPr>
              <a:buClr>
                <a:srgbClr val="3E7C94"/>
              </a:buClr>
            </a:pPr>
            <a:r>
              <a:rPr lang="sl-SI" dirty="0" smtClean="0">
                <a:solidFill>
                  <a:srgbClr val="1B495A"/>
                </a:solidFill>
              </a:rPr>
              <a:t>Vzporedno s sprejemanjem ReNPVŠ30 so nastajali tudi strateški dokumenti za finančne mehanizme, ki zaznamujejo prva tri leta uresničevanja akcijskega načrta (Načrt za okrevanje in odpornost, Evropska kohezijska politika 2021-2027, Razvojni steber financiranja 2021-2024).</a:t>
            </a:r>
          </a:p>
          <a:p>
            <a:pPr lvl="1">
              <a:buClr>
                <a:srgbClr val="3E7C94"/>
              </a:buClr>
            </a:pPr>
            <a:r>
              <a:rPr lang="sl-SI" dirty="0" smtClean="0">
                <a:solidFill>
                  <a:srgbClr val="1B495A"/>
                </a:solidFill>
                <a:sym typeface="Wingdings" panose="05000000000000000000" pitchFamily="2" charset="2"/>
              </a:rPr>
              <a:t>Zato predlog, da se akcijski načrt nanaša na obdobje 2022-2024 in se tudi spremljanje uresničevanja ReNPVŠ30 začne z letom 2022.</a:t>
            </a:r>
            <a:endParaRPr lang="sl-SI" dirty="0" smtClean="0">
              <a:solidFill>
                <a:srgbClr val="1B495A"/>
              </a:solidFill>
            </a:endParaRPr>
          </a:p>
          <a:p>
            <a:pPr>
              <a:buClr>
                <a:srgbClr val="3E7C94"/>
              </a:buClr>
            </a:pPr>
            <a:endParaRPr lang="sl-SI" dirty="0">
              <a:solidFill>
                <a:srgbClr val="1B495A"/>
              </a:solidFill>
            </a:endParaRPr>
          </a:p>
        </p:txBody>
      </p:sp>
    </p:spTree>
    <p:extLst>
      <p:ext uri="{BB962C8B-B14F-4D97-AF65-F5344CB8AC3E}">
        <p14:creationId xmlns:p14="http://schemas.microsoft.com/office/powerpoint/2010/main" val="39173190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solidFill>
                  <a:srgbClr val="1B495A"/>
                </a:solidFill>
              </a:rPr>
              <a:t>Predlagani dnevni red</a:t>
            </a:r>
            <a:endParaRPr lang="sl-SI" dirty="0">
              <a:solidFill>
                <a:srgbClr val="1B495A"/>
              </a:solidFill>
            </a:endParaRPr>
          </a:p>
        </p:txBody>
      </p:sp>
      <p:sp>
        <p:nvSpPr>
          <p:cNvPr id="3" name="Podnaslov 2"/>
          <p:cNvSpPr>
            <a:spLocks noGrp="1"/>
          </p:cNvSpPr>
          <p:nvPr>
            <p:ph idx="1"/>
          </p:nvPr>
        </p:nvSpPr>
        <p:spPr>
          <a:solidFill>
            <a:schemeClr val="bg1"/>
          </a:solidFill>
        </p:spPr>
        <p:txBody>
          <a:bodyPr>
            <a:normAutofit/>
          </a:bodyPr>
          <a:lstStyle/>
          <a:p>
            <a:pPr marL="514350" indent="-514350">
              <a:buFont typeface="+mj-lt"/>
              <a:buAutoNum type="arabicPeriod"/>
            </a:pPr>
            <a:r>
              <a:rPr lang="sl-SI" dirty="0" smtClean="0">
                <a:solidFill>
                  <a:srgbClr val="1B495A"/>
                </a:solidFill>
              </a:rPr>
              <a:t>Pozdrav predsednice Sveta RS za visoko šolstvo in potrditev dnevnega reda</a:t>
            </a:r>
          </a:p>
          <a:p>
            <a:pPr marL="514350" indent="-514350">
              <a:buFont typeface="+mj-lt"/>
              <a:buAutoNum type="arabicPeriod"/>
            </a:pPr>
            <a:r>
              <a:rPr lang="sl-SI" dirty="0" smtClean="0">
                <a:solidFill>
                  <a:srgbClr val="1B495A"/>
                </a:solidFill>
              </a:rPr>
              <a:t>Obravnava Zakona o spremembah in dopolnitvah Zakona o visokem šolstvu </a:t>
            </a:r>
          </a:p>
          <a:p>
            <a:pPr marL="514350" indent="-514350">
              <a:buFont typeface="+mj-lt"/>
              <a:buAutoNum type="arabicPeriod"/>
            </a:pPr>
            <a:r>
              <a:rPr lang="sl-SI" dirty="0" smtClean="0">
                <a:solidFill>
                  <a:srgbClr val="1B495A"/>
                </a:solidFill>
              </a:rPr>
              <a:t>Obravnava Strategije za internacionalizacijo visokega šolstva in znanosti v Republiki Sloveniji do leta 2030</a:t>
            </a:r>
          </a:p>
          <a:p>
            <a:pPr marL="514350" indent="-514350">
              <a:buFont typeface="+mj-lt"/>
              <a:buAutoNum type="arabicPeriod"/>
            </a:pPr>
            <a:r>
              <a:rPr lang="sl-SI" dirty="0" smtClean="0">
                <a:solidFill>
                  <a:srgbClr val="1B495A"/>
                </a:solidFill>
              </a:rPr>
              <a:t>Obravnava Akcijskega načrta uresničevanja Resolucije Nacionalnega programa visokega šolstva 2030 v obdobju 2022 - 2024</a:t>
            </a:r>
          </a:p>
          <a:p>
            <a:pPr marL="514350" indent="-514350">
              <a:buFont typeface="+mj-lt"/>
              <a:buAutoNum type="arabicPeriod"/>
            </a:pPr>
            <a:r>
              <a:rPr lang="sl-SI" dirty="0" smtClean="0">
                <a:solidFill>
                  <a:srgbClr val="1B495A"/>
                </a:solidFill>
              </a:rPr>
              <a:t>Razno</a:t>
            </a:r>
          </a:p>
          <a:p>
            <a:pPr marL="514350" indent="-514350">
              <a:buFont typeface="+mj-lt"/>
              <a:buAutoNum type="arabicPeriod"/>
            </a:pPr>
            <a:endParaRPr lang="sl-SI" dirty="0">
              <a:solidFill>
                <a:srgbClr val="1B495A"/>
              </a:solidFill>
            </a:endParaRPr>
          </a:p>
        </p:txBody>
      </p:sp>
    </p:spTree>
    <p:extLst>
      <p:ext uri="{BB962C8B-B14F-4D97-AF65-F5344CB8AC3E}">
        <p14:creationId xmlns:p14="http://schemas.microsoft.com/office/powerpoint/2010/main" val="42904220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4"/>
          <p:cNvSpPr>
            <a:spLocks noGrp="1"/>
          </p:cNvSpPr>
          <p:nvPr>
            <p:ph type="title"/>
          </p:nvPr>
        </p:nvSpPr>
        <p:spPr/>
        <p:txBody>
          <a:bodyPr/>
          <a:lstStyle/>
          <a:p>
            <a:r>
              <a:rPr lang="sl-SI" dirty="0" smtClean="0">
                <a:solidFill>
                  <a:srgbClr val="1B495A"/>
                </a:solidFill>
              </a:rPr>
              <a:t>Umestitev ReNPVŠ30 v nacionalne strategije in cilje EEA in EHEA</a:t>
            </a:r>
            <a:endParaRPr lang="sl-SI" dirty="0">
              <a:solidFill>
                <a:srgbClr val="1B495A"/>
              </a:solidFill>
            </a:endParaRPr>
          </a:p>
        </p:txBody>
      </p:sp>
      <p:pic>
        <p:nvPicPr>
          <p:cNvPr id="7" name="Slika 6"/>
          <p:cNvPicPr/>
          <p:nvPr/>
        </p:nvPicPr>
        <p:blipFill rotWithShape="1">
          <a:blip r:embed="rId5">
            <a:extLst>
              <a:ext uri="{28A0092B-C50C-407E-A947-70E740481C1C}">
                <a14:useLocalDpi xmlns:a14="http://schemas.microsoft.com/office/drawing/2010/main" val="0"/>
              </a:ext>
            </a:extLst>
          </a:blip>
          <a:srcRect l="5622" r="21131" b="2998"/>
          <a:stretch/>
        </p:blipFill>
        <p:spPr bwMode="auto">
          <a:xfrm>
            <a:off x="838200" y="1948069"/>
            <a:ext cx="6912078" cy="4660488"/>
          </a:xfrm>
          <a:prstGeom prst="rect">
            <a:avLst/>
          </a:prstGeom>
          <a:ln>
            <a:noFill/>
          </a:ln>
          <a:extLst>
            <a:ext uri="{53640926-AAD7-44D8-BBD7-CCE9431645EC}">
              <a14:shadowObscured xmlns:a14="http://schemas.microsoft.com/office/drawing/2010/main"/>
            </a:ext>
          </a:extLst>
        </p:spPr>
      </p:pic>
      <p:sp>
        <p:nvSpPr>
          <p:cNvPr id="8" name="Označba mesta vsebine 5"/>
          <p:cNvSpPr>
            <a:spLocks noGrp="1"/>
          </p:cNvSpPr>
          <p:nvPr>
            <p:ph idx="1"/>
          </p:nvPr>
        </p:nvSpPr>
        <p:spPr>
          <a:xfrm>
            <a:off x="8121445" y="1186527"/>
            <a:ext cx="3854245" cy="5422030"/>
          </a:xfrm>
        </p:spPr>
        <p:txBody>
          <a:bodyPr vert="horz" lIns="91440" tIns="45720" rIns="91440" bIns="45720" rtlCol="0">
            <a:normAutofit fontScale="92500" lnSpcReduction="10000"/>
          </a:bodyPr>
          <a:lstStyle/>
          <a:p>
            <a:pPr marL="0" indent="0">
              <a:buClr>
                <a:srgbClr val="3E7C94"/>
              </a:buClr>
              <a:buNone/>
            </a:pPr>
            <a:r>
              <a:rPr lang="sl-SI" dirty="0" smtClean="0">
                <a:solidFill>
                  <a:srgbClr val="1B495A"/>
                </a:solidFill>
              </a:rPr>
              <a:t>Ministri so se z Rimskim komunikejem zavezali bomo do leta 2030 zgradili </a:t>
            </a:r>
            <a:r>
              <a:rPr lang="sl-SI" dirty="0" smtClean="0">
                <a:solidFill>
                  <a:srgbClr val="3E7C94"/>
                </a:solidFill>
              </a:rPr>
              <a:t>vključujoč</a:t>
            </a:r>
            <a:r>
              <a:rPr lang="sl-SI" dirty="0" smtClean="0">
                <a:solidFill>
                  <a:srgbClr val="1B495A"/>
                </a:solidFill>
              </a:rPr>
              <a:t>, </a:t>
            </a:r>
            <a:r>
              <a:rPr lang="sl-SI" dirty="0" smtClean="0">
                <a:solidFill>
                  <a:srgbClr val="3E7C94"/>
                </a:solidFill>
              </a:rPr>
              <a:t>inovativen</a:t>
            </a:r>
            <a:r>
              <a:rPr lang="sl-SI" dirty="0" smtClean="0">
                <a:solidFill>
                  <a:srgbClr val="1B495A"/>
                </a:solidFill>
              </a:rPr>
              <a:t> in povezan Evropski visokošolski prostor, ki bo podpiral trajnostno, povezano in mirno Evropo.</a:t>
            </a:r>
          </a:p>
          <a:p>
            <a:pPr marL="0" indent="0">
              <a:buClr>
                <a:srgbClr val="3E7C94"/>
              </a:buClr>
              <a:buNone/>
            </a:pPr>
            <a:r>
              <a:rPr lang="sl-SI" dirty="0" smtClean="0">
                <a:solidFill>
                  <a:srgbClr val="1B495A"/>
                </a:solidFill>
              </a:rPr>
              <a:t>Poudarjena je tudi zaveza k zagotavljanju ustreznih sredstev VŠZ za razvoj rešitev …pri prehodu v </a:t>
            </a:r>
            <a:r>
              <a:rPr lang="sl-SI" dirty="0" smtClean="0">
                <a:solidFill>
                  <a:srgbClr val="529DBA"/>
                </a:solidFill>
              </a:rPr>
              <a:t>zelena</a:t>
            </a:r>
            <a:r>
              <a:rPr lang="sl-SI" dirty="0" smtClean="0">
                <a:solidFill>
                  <a:srgbClr val="1B495A"/>
                </a:solidFill>
              </a:rPr>
              <a:t>, trajnostna in </a:t>
            </a:r>
            <a:r>
              <a:rPr lang="sl-SI" dirty="0" smtClean="0">
                <a:solidFill>
                  <a:srgbClr val="529DBA"/>
                </a:solidFill>
              </a:rPr>
              <a:t>odporna</a:t>
            </a:r>
            <a:r>
              <a:rPr lang="sl-SI" dirty="0" smtClean="0">
                <a:solidFill>
                  <a:srgbClr val="1B495A"/>
                </a:solidFill>
              </a:rPr>
              <a:t> gospodarstva in družbe.</a:t>
            </a:r>
          </a:p>
        </p:txBody>
      </p:sp>
    </p:spTree>
    <p:extLst>
      <p:ext uri="{BB962C8B-B14F-4D97-AF65-F5344CB8AC3E}">
        <p14:creationId xmlns:p14="http://schemas.microsoft.com/office/powerpoint/2010/main" val="7156744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4"/>
          <p:cNvSpPr>
            <a:spLocks noGrp="1"/>
          </p:cNvSpPr>
          <p:nvPr>
            <p:ph type="title"/>
          </p:nvPr>
        </p:nvSpPr>
        <p:spPr/>
        <p:txBody>
          <a:bodyPr/>
          <a:lstStyle/>
          <a:p>
            <a:r>
              <a:rPr lang="sl-SI" dirty="0" smtClean="0">
                <a:solidFill>
                  <a:srgbClr val="1B495A"/>
                </a:solidFill>
              </a:rPr>
              <a:t>Spremljanje uresničevanja ReNPVŠ30</a:t>
            </a:r>
            <a:endParaRPr lang="sl-SI" dirty="0">
              <a:solidFill>
                <a:srgbClr val="1B495A"/>
              </a:solidFill>
            </a:endParaRPr>
          </a:p>
        </p:txBody>
      </p:sp>
      <p:sp>
        <p:nvSpPr>
          <p:cNvPr id="6" name="Označba mesta vsebine 5"/>
          <p:cNvSpPr>
            <a:spLocks noGrp="1"/>
          </p:cNvSpPr>
          <p:nvPr>
            <p:ph idx="1"/>
          </p:nvPr>
        </p:nvSpPr>
        <p:spPr/>
        <p:txBody>
          <a:bodyPr vert="horz" lIns="91440" tIns="45720" rIns="91440" bIns="45720" rtlCol="0">
            <a:normAutofit fontScale="92500" lnSpcReduction="10000"/>
          </a:bodyPr>
          <a:lstStyle/>
          <a:p>
            <a:pPr>
              <a:buClr>
                <a:srgbClr val="3E7C94"/>
              </a:buClr>
            </a:pPr>
            <a:r>
              <a:rPr lang="sl-SI" dirty="0" smtClean="0">
                <a:solidFill>
                  <a:srgbClr val="1B495A"/>
                </a:solidFill>
              </a:rPr>
              <a:t>Sistem spremljanja je zasnovan na način, da omogoča vmesno prilagajanje v smeri uresničevanja ciljev in ukrepov NPVŠ.</a:t>
            </a:r>
          </a:p>
          <a:p>
            <a:pPr>
              <a:buClr>
                <a:srgbClr val="3E7C94"/>
              </a:buClr>
            </a:pPr>
            <a:r>
              <a:rPr lang="sl-SI" dirty="0" smtClean="0">
                <a:solidFill>
                  <a:srgbClr val="1B495A"/>
                </a:solidFill>
              </a:rPr>
              <a:t>Bolj poglobljena evalvacijo se izvaja enkrat na 3 leta, manj poglobljena pa vsako leto. V vmesnem času ministrstvo zajema podatke iz različnih, obstoječih virov.</a:t>
            </a:r>
          </a:p>
          <a:p>
            <a:pPr>
              <a:buClr>
                <a:srgbClr val="3E7C94"/>
              </a:buClr>
            </a:pPr>
            <a:r>
              <a:rPr lang="sl-SI" dirty="0" smtClean="0">
                <a:solidFill>
                  <a:srgbClr val="1B495A"/>
                </a:solidFill>
              </a:rPr>
              <a:t>Svet RS za visoko šolstvo je predviden kot ključni deležnik, ki obravnava ugotovitev napredka izvajanja ReNPVŠ30 ter sprejema  mnenja glede potrebnega ukrepanja na ravni </a:t>
            </a:r>
            <a:r>
              <a:rPr lang="sl-SI" dirty="0" err="1" smtClean="0">
                <a:solidFill>
                  <a:srgbClr val="1B495A"/>
                </a:solidFill>
              </a:rPr>
              <a:t>ReNPVŠ</a:t>
            </a:r>
            <a:r>
              <a:rPr lang="sl-SI" dirty="0" smtClean="0">
                <a:solidFill>
                  <a:srgbClr val="1B495A"/>
                </a:solidFill>
              </a:rPr>
              <a:t> 2030.</a:t>
            </a:r>
          </a:p>
          <a:p>
            <a:pPr>
              <a:buClr>
                <a:srgbClr val="3E7C94"/>
              </a:buClr>
            </a:pPr>
            <a:r>
              <a:rPr lang="sl-SI" dirty="0" smtClean="0">
                <a:solidFill>
                  <a:srgbClr val="1B495A"/>
                </a:solidFill>
              </a:rPr>
              <a:t>Predvideno je, da Akcijski načrt in njegove spremembe sprejema minister, pristojen za visoko šolstvo po predhodnem posvetovanju s Svetom RS za visoko šolstvo. V pripravo gradiv se vključi širok krog deležnikov.</a:t>
            </a:r>
          </a:p>
          <a:p>
            <a:pPr>
              <a:buClr>
                <a:srgbClr val="3E7C94"/>
              </a:buClr>
            </a:pPr>
            <a:endParaRPr lang="sl-SI" dirty="0">
              <a:solidFill>
                <a:srgbClr val="1B495A"/>
              </a:solidFill>
            </a:endParaRPr>
          </a:p>
        </p:txBody>
      </p:sp>
    </p:spTree>
    <p:extLst>
      <p:ext uri="{BB962C8B-B14F-4D97-AF65-F5344CB8AC3E}">
        <p14:creationId xmlns:p14="http://schemas.microsoft.com/office/powerpoint/2010/main" val="57856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Naslov 4"/>
          <p:cNvSpPr>
            <a:spLocks noGrp="1"/>
          </p:cNvSpPr>
          <p:nvPr>
            <p:ph type="title"/>
          </p:nvPr>
        </p:nvSpPr>
        <p:spPr/>
        <p:txBody>
          <a:bodyPr/>
          <a:lstStyle/>
          <a:p>
            <a:r>
              <a:rPr lang="sl-SI" dirty="0" smtClean="0">
                <a:solidFill>
                  <a:srgbClr val="1B495A"/>
                </a:solidFill>
              </a:rPr>
              <a:t>Seznam aktivnosti Akcijskega načrta</a:t>
            </a:r>
            <a:endParaRPr lang="sl-SI" dirty="0">
              <a:solidFill>
                <a:srgbClr val="1B495A"/>
              </a:solidFill>
            </a:endParaRPr>
          </a:p>
        </p:txBody>
      </p:sp>
      <p:sp>
        <p:nvSpPr>
          <p:cNvPr id="6" name="Označba mesta vsebine 5"/>
          <p:cNvSpPr>
            <a:spLocks noGrp="1"/>
          </p:cNvSpPr>
          <p:nvPr>
            <p:ph idx="1"/>
          </p:nvPr>
        </p:nvSpPr>
        <p:spPr/>
        <p:txBody>
          <a:bodyPr vert="horz" lIns="91440" tIns="45720" rIns="91440" bIns="45720" rtlCol="0">
            <a:normAutofit/>
          </a:bodyPr>
          <a:lstStyle/>
          <a:p>
            <a:pPr marL="0" indent="0">
              <a:buClr>
                <a:srgbClr val="3E7C94"/>
              </a:buClr>
              <a:buNone/>
            </a:pPr>
            <a:r>
              <a:rPr lang="sl-SI" dirty="0" smtClean="0">
                <a:solidFill>
                  <a:srgbClr val="1B495A"/>
                </a:solidFill>
              </a:rPr>
              <a:t>Seznam aktivnosti v vrednosti 82,3 mio EUR vključuje: </a:t>
            </a:r>
          </a:p>
          <a:p>
            <a:pPr>
              <a:buClr>
                <a:srgbClr val="3E7C94"/>
              </a:buClr>
            </a:pPr>
            <a:r>
              <a:rPr lang="sl-SI" dirty="0" smtClean="0">
                <a:solidFill>
                  <a:srgbClr val="1B495A"/>
                </a:solidFill>
              </a:rPr>
              <a:t>Sistemske aktivnosti: sprejem zakonodaje, opredelitev kazalnikov spremljanja ReNPVŠ30;</a:t>
            </a:r>
          </a:p>
          <a:p>
            <a:pPr>
              <a:buClr>
                <a:srgbClr val="3E7C94"/>
              </a:buClr>
            </a:pPr>
            <a:r>
              <a:rPr lang="sl-SI" dirty="0" smtClean="0">
                <a:solidFill>
                  <a:srgbClr val="1B495A"/>
                </a:solidFill>
              </a:rPr>
              <a:t>Aktivnosti, ki so se usklajevale vzporedno in ob upoštevanju priprave ReNPVŠ30 ter so že v teku oz. sprejete (NOO, EKP 2021-2027, </a:t>
            </a:r>
            <a:r>
              <a:rPr lang="sl-SI" dirty="0" err="1" smtClean="0">
                <a:solidFill>
                  <a:srgbClr val="1B495A"/>
                </a:solidFill>
              </a:rPr>
              <a:t>Erasmus</a:t>
            </a:r>
            <a:r>
              <a:rPr lang="sl-SI" dirty="0" smtClean="0">
                <a:solidFill>
                  <a:srgbClr val="1B495A"/>
                </a:solidFill>
              </a:rPr>
              <a:t>+);</a:t>
            </a:r>
          </a:p>
          <a:p>
            <a:pPr>
              <a:buClr>
                <a:srgbClr val="3E7C94"/>
              </a:buClr>
            </a:pPr>
            <a:r>
              <a:rPr lang="sl-SI" dirty="0" smtClean="0">
                <a:solidFill>
                  <a:srgbClr val="1B495A"/>
                </a:solidFill>
              </a:rPr>
              <a:t>Predloge aktivnosti, za katere je mogoče zagotoviti sredstva iz integralnega proračuna. </a:t>
            </a:r>
          </a:p>
          <a:p>
            <a:pPr>
              <a:buClr>
                <a:srgbClr val="3E7C94"/>
              </a:buClr>
            </a:pPr>
            <a:endParaRPr lang="sl-SI" dirty="0" smtClean="0">
              <a:solidFill>
                <a:srgbClr val="1B495A"/>
              </a:solidFill>
            </a:endParaRPr>
          </a:p>
          <a:p>
            <a:pPr>
              <a:buClr>
                <a:srgbClr val="3E7C94"/>
              </a:buClr>
            </a:pPr>
            <a:endParaRPr lang="sl-SI" dirty="0">
              <a:solidFill>
                <a:srgbClr val="1B495A"/>
              </a:solidFill>
            </a:endParaRPr>
          </a:p>
        </p:txBody>
      </p:sp>
    </p:spTree>
    <p:extLst>
      <p:ext uri="{BB962C8B-B14F-4D97-AF65-F5344CB8AC3E}">
        <p14:creationId xmlns:p14="http://schemas.microsoft.com/office/powerpoint/2010/main" val="1637682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normAutofit fontScale="90000"/>
          </a:bodyPr>
          <a:lstStyle/>
          <a:p>
            <a:r>
              <a:rPr lang="sl-SI" dirty="0" smtClean="0">
                <a:solidFill>
                  <a:srgbClr val="1B495A"/>
                </a:solidFill>
              </a:rPr>
              <a:t>Akcijski načrt uresničevanja Resolucije Nacionalnega programa visokega šolstva 2030 v obdobju 2022 - 2024 </a:t>
            </a:r>
            <a:endParaRPr lang="sl-SI" dirty="0">
              <a:solidFill>
                <a:srgbClr val="1B495A"/>
              </a:solidFill>
            </a:endParaRPr>
          </a:p>
        </p:txBody>
      </p:sp>
      <p:sp>
        <p:nvSpPr>
          <p:cNvPr id="10" name="Označba mesta besedila 9"/>
          <p:cNvSpPr>
            <a:spLocks noGrp="1"/>
          </p:cNvSpPr>
          <p:nvPr>
            <p:ph type="body" idx="1"/>
          </p:nvPr>
        </p:nvSpPr>
        <p:spPr/>
        <p:txBody>
          <a:bodyPr/>
          <a:lstStyle/>
          <a:p>
            <a:r>
              <a:rPr lang="sl-SI" dirty="0" smtClean="0"/>
              <a:t>Obravnava predloga.</a:t>
            </a:r>
            <a:endParaRPr lang="sl-SI" dirty="0"/>
          </a:p>
        </p:txBody>
      </p:sp>
      <p:pic>
        <p:nvPicPr>
          <p:cNvPr id="9" name="Slika 8" descr="MIZS_slovenščin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5219" y="255588"/>
            <a:ext cx="2747134" cy="428628"/>
          </a:xfrm>
          <a:prstGeom prst="rect">
            <a:avLst/>
          </a:prstGeom>
        </p:spPr>
      </p:pic>
    </p:spTree>
    <p:extLst>
      <p:ext uri="{BB962C8B-B14F-4D97-AF65-F5344CB8AC3E}">
        <p14:creationId xmlns:p14="http://schemas.microsoft.com/office/powerpoint/2010/main" val="3277794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mvzt_back_manjsi"/>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b="6250"/>
          <a:stretch>
            <a:fillRect/>
          </a:stretch>
        </p:blipFill>
        <p:spPr bwMode="auto">
          <a:xfrm>
            <a:off x="-635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solidFill>
                  <a:srgbClr val="1B495A"/>
                </a:solidFill>
              </a:rPr>
              <a:t>Zakon o spremembah in dopolnitvah Zakona o visokem šolstvu</a:t>
            </a:r>
            <a:endParaRPr lang="sl-SI" dirty="0">
              <a:solidFill>
                <a:srgbClr val="1B495A"/>
              </a:solidFill>
            </a:endParaRPr>
          </a:p>
        </p:txBody>
      </p:sp>
      <p:sp>
        <p:nvSpPr>
          <p:cNvPr id="10" name="Označba mesta besedila 9"/>
          <p:cNvSpPr>
            <a:spLocks noGrp="1"/>
          </p:cNvSpPr>
          <p:nvPr>
            <p:ph type="body" idx="1"/>
          </p:nvPr>
        </p:nvSpPr>
        <p:spPr/>
        <p:txBody>
          <a:bodyPr/>
          <a:lstStyle/>
          <a:p>
            <a:r>
              <a:rPr lang="sl-SI" dirty="0" smtClean="0"/>
              <a:t>Predstavitev predloga novele po javni obravnavi.</a:t>
            </a:r>
          </a:p>
          <a:p>
            <a:r>
              <a:rPr lang="sl-SI" dirty="0" smtClean="0"/>
              <a:t>Poročevalec: dr. Matjaž Krajnc, državni sekretar</a:t>
            </a:r>
          </a:p>
          <a:p>
            <a:endParaRPr lang="sl-SI" dirty="0"/>
          </a:p>
        </p:txBody>
      </p:sp>
      <p:pic>
        <p:nvPicPr>
          <p:cNvPr id="9" name="Slika 8" descr="MIZS_slovenščin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5219" y="255588"/>
            <a:ext cx="2747134" cy="428628"/>
          </a:xfrm>
          <a:prstGeom prst="rect">
            <a:avLst/>
          </a:prstGeom>
        </p:spPr>
      </p:pic>
    </p:spTree>
    <p:extLst>
      <p:ext uri="{BB962C8B-B14F-4D97-AF65-F5344CB8AC3E}">
        <p14:creationId xmlns:p14="http://schemas.microsoft.com/office/powerpoint/2010/main" val="2675126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Naslov 2"/>
          <p:cNvSpPr>
            <a:spLocks noGrp="1"/>
          </p:cNvSpPr>
          <p:nvPr>
            <p:ph type="title"/>
          </p:nvPr>
        </p:nvSpPr>
        <p:spPr/>
        <p:txBody>
          <a:bodyPr/>
          <a:lstStyle/>
          <a:p>
            <a:r>
              <a:rPr lang="sl-SI" dirty="0" smtClean="0">
                <a:solidFill>
                  <a:srgbClr val="1B495A"/>
                </a:solidFill>
              </a:rPr>
              <a:t>Zahteve, ki jih predlog novele ZViS naslavlja</a:t>
            </a:r>
            <a:endParaRPr lang="sl-SI" dirty="0">
              <a:solidFill>
                <a:srgbClr val="1B495A"/>
              </a:solidFill>
            </a:endParaRPr>
          </a:p>
        </p:txBody>
      </p:sp>
      <p:sp>
        <p:nvSpPr>
          <p:cNvPr id="4" name="Označba mesta vsebine 3"/>
          <p:cNvSpPr>
            <a:spLocks noGrp="1"/>
          </p:cNvSpPr>
          <p:nvPr>
            <p:ph idx="1"/>
          </p:nvPr>
        </p:nvSpPr>
        <p:spPr>
          <a:xfrm>
            <a:off x="838200" y="1825625"/>
            <a:ext cx="10515600" cy="4620895"/>
          </a:xfrm>
        </p:spPr>
        <p:txBody>
          <a:bodyPr vert="horz" lIns="91440" tIns="45720" rIns="91440" bIns="45720" rtlCol="0">
            <a:normAutofit lnSpcReduction="10000"/>
          </a:bodyPr>
          <a:lstStyle/>
          <a:p>
            <a:pPr marL="514350" indent="-514350">
              <a:buClr>
                <a:srgbClr val="3E7C94"/>
              </a:buClr>
              <a:buFont typeface="+mj-lt"/>
              <a:buAutoNum type="arabicPeriod"/>
            </a:pPr>
            <a:r>
              <a:rPr lang="sl-SI" dirty="0" smtClean="0">
                <a:solidFill>
                  <a:srgbClr val="1B495A"/>
                </a:solidFill>
              </a:rPr>
              <a:t>Odločba Ustavnega sodišča RS (Uradni list RS, št. 34/11): </a:t>
            </a:r>
            <a:r>
              <a:rPr lang="sl-SI" dirty="0" smtClean="0">
                <a:solidFill>
                  <a:srgbClr val="3E7C94"/>
                </a:solidFill>
              </a:rPr>
              <a:t>opredelitev </a:t>
            </a:r>
            <a:r>
              <a:rPr lang="sl-SI" dirty="0">
                <a:solidFill>
                  <a:srgbClr val="3E7C94"/>
                </a:solidFill>
              </a:rPr>
              <a:t>javne službe v visokem </a:t>
            </a:r>
            <a:r>
              <a:rPr lang="sl-SI" dirty="0" smtClean="0">
                <a:solidFill>
                  <a:srgbClr val="3E7C94"/>
                </a:solidFill>
              </a:rPr>
              <a:t>šolstvu v zakonu </a:t>
            </a:r>
            <a:endParaRPr lang="sl-SI" dirty="0">
              <a:solidFill>
                <a:srgbClr val="3E7C94"/>
              </a:solidFill>
            </a:endParaRPr>
          </a:p>
          <a:p>
            <a:pPr marL="514350" indent="-514350">
              <a:buClr>
                <a:srgbClr val="3E7C94"/>
              </a:buClr>
              <a:buFont typeface="+mj-lt"/>
              <a:buAutoNum type="arabicPeriod"/>
            </a:pPr>
            <a:r>
              <a:rPr lang="sl-SI" dirty="0" smtClean="0">
                <a:solidFill>
                  <a:srgbClr val="1B495A"/>
                </a:solidFill>
              </a:rPr>
              <a:t>Odločbi Ustavnega sodišča RS (Uradna lista RS, št. 18/98 in št. 42/21) in mnenje Računskega sodišča RS glede učinkovitosti ureditve pravnega statusa članic javnih univerz: </a:t>
            </a:r>
            <a:r>
              <a:rPr lang="sl-SI" dirty="0" smtClean="0">
                <a:solidFill>
                  <a:srgbClr val="3E7C94"/>
                </a:solidFill>
              </a:rPr>
              <a:t>ureditev </a:t>
            </a:r>
            <a:r>
              <a:rPr lang="sl-SI" dirty="0">
                <a:solidFill>
                  <a:srgbClr val="3E7C94"/>
                </a:solidFill>
              </a:rPr>
              <a:t>pravne subjektivitete članic univerze</a:t>
            </a:r>
          </a:p>
          <a:p>
            <a:pPr marL="514350" indent="-514350">
              <a:buClr>
                <a:srgbClr val="3E7C94"/>
              </a:buClr>
              <a:buFont typeface="+mj-lt"/>
              <a:buAutoNum type="arabicPeriod"/>
            </a:pPr>
            <a:r>
              <a:rPr lang="sl-SI" dirty="0" smtClean="0">
                <a:solidFill>
                  <a:srgbClr val="1B495A"/>
                </a:solidFill>
              </a:rPr>
              <a:t>Mnenje Računskega sodišča RS (2016): </a:t>
            </a:r>
            <a:r>
              <a:rPr lang="sl-SI" dirty="0" smtClean="0">
                <a:solidFill>
                  <a:srgbClr val="3E7C94"/>
                </a:solidFill>
              </a:rPr>
              <a:t>ureditev plačevanja opravljanja </a:t>
            </a:r>
            <a:r>
              <a:rPr lang="sl-SI" dirty="0">
                <a:solidFill>
                  <a:srgbClr val="3E7C94"/>
                </a:solidFill>
              </a:rPr>
              <a:t>funkcije dekana na delovnem mestu visokošolskega učitelja</a:t>
            </a:r>
          </a:p>
          <a:p>
            <a:pPr marL="514350" indent="-514350">
              <a:buClr>
                <a:srgbClr val="3E7C94"/>
              </a:buClr>
              <a:buFont typeface="+mj-lt"/>
              <a:buAutoNum type="arabicPeriod"/>
            </a:pPr>
            <a:r>
              <a:rPr lang="sl-SI" dirty="0" smtClean="0">
                <a:solidFill>
                  <a:srgbClr val="1B495A"/>
                </a:solidFill>
              </a:rPr>
              <a:t>Uresničevanje reforme Načrta za okrevanja in odpornost „Odpravljanje administrativnih ovir“: </a:t>
            </a:r>
            <a:r>
              <a:rPr lang="sl-SI" dirty="0">
                <a:solidFill>
                  <a:srgbClr val="3E7C94"/>
                </a:solidFill>
              </a:rPr>
              <a:t>vzpostavitev pravnih podlag za vodenje digitalnih evidenc v visokem </a:t>
            </a:r>
            <a:r>
              <a:rPr lang="sl-SI" dirty="0" smtClean="0">
                <a:solidFill>
                  <a:srgbClr val="3E7C94"/>
                </a:solidFill>
              </a:rPr>
              <a:t>šolstvu</a:t>
            </a:r>
          </a:p>
          <a:p>
            <a:pPr marL="0" indent="0">
              <a:buClr>
                <a:srgbClr val="3E7C94"/>
              </a:buClr>
              <a:buNone/>
            </a:pPr>
            <a:endParaRPr lang="sl-SI" dirty="0">
              <a:solidFill>
                <a:srgbClr val="1B495A"/>
              </a:solidFill>
            </a:endParaRPr>
          </a:p>
        </p:txBody>
      </p:sp>
    </p:spTree>
    <p:extLst>
      <p:ext uri="{BB962C8B-B14F-4D97-AF65-F5344CB8AC3E}">
        <p14:creationId xmlns:p14="http://schemas.microsoft.com/office/powerpoint/2010/main" val="32769892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normAutofit/>
          </a:bodyPr>
          <a:lstStyle/>
          <a:p>
            <a:r>
              <a:rPr lang="sl-SI" dirty="0">
                <a:solidFill>
                  <a:srgbClr val="1B495A"/>
                </a:solidFill>
              </a:rPr>
              <a:t>Opredelitev javnega interesa in javne službe</a:t>
            </a:r>
          </a:p>
        </p:txBody>
      </p:sp>
      <p:sp>
        <p:nvSpPr>
          <p:cNvPr id="3" name="Označba mesta vsebine 2"/>
          <p:cNvSpPr>
            <a:spLocks noGrp="1"/>
          </p:cNvSpPr>
          <p:nvPr>
            <p:ph idx="1"/>
          </p:nvPr>
        </p:nvSpPr>
        <p:spPr>
          <a:xfrm>
            <a:off x="838200" y="1825625"/>
            <a:ext cx="9671756" cy="4351338"/>
          </a:xfrm>
        </p:spPr>
        <p:txBody>
          <a:bodyPr vert="horz" lIns="91440" tIns="45720" rIns="91440" bIns="45720" rtlCol="0">
            <a:normAutofit fontScale="85000" lnSpcReduction="10000"/>
          </a:bodyPr>
          <a:lstStyle/>
          <a:p>
            <a:pPr>
              <a:buClr>
                <a:srgbClr val="3E7C94"/>
              </a:buClr>
            </a:pPr>
            <a:r>
              <a:rPr lang="sl-SI" dirty="0" smtClean="0">
                <a:solidFill>
                  <a:srgbClr val="529DBA"/>
                </a:solidFill>
              </a:rPr>
              <a:t>Javni interes</a:t>
            </a:r>
            <a:r>
              <a:rPr lang="sl-SI" dirty="0" smtClean="0">
                <a:solidFill>
                  <a:srgbClr val="1B495A"/>
                </a:solidFill>
              </a:rPr>
              <a:t> obsega </a:t>
            </a:r>
            <a:r>
              <a:rPr lang="sl-SI" u="sng" dirty="0" smtClean="0">
                <a:solidFill>
                  <a:srgbClr val="1B495A"/>
                </a:solidFill>
              </a:rPr>
              <a:t>celotno izvajanja</a:t>
            </a:r>
            <a:r>
              <a:rPr lang="sl-SI" dirty="0" smtClean="0">
                <a:solidFill>
                  <a:srgbClr val="1B495A"/>
                </a:solidFill>
              </a:rPr>
              <a:t> javnoveljavnih študijskih programov na javnih in zasebnih akreditiranih visokošolskih zavodih v RS.</a:t>
            </a:r>
          </a:p>
          <a:p>
            <a:pPr>
              <a:buClr>
                <a:srgbClr val="3E7C94"/>
              </a:buClr>
            </a:pPr>
            <a:r>
              <a:rPr lang="sl-SI" dirty="0" smtClean="0">
                <a:solidFill>
                  <a:srgbClr val="529DBA"/>
                </a:solidFill>
              </a:rPr>
              <a:t>Javna služba </a:t>
            </a:r>
            <a:r>
              <a:rPr lang="sl-SI" dirty="0" smtClean="0">
                <a:solidFill>
                  <a:srgbClr val="1B495A"/>
                </a:solidFill>
              </a:rPr>
              <a:t>v visokem šolstvu obsega izobraževalne, znanstvenoraziskovalne, umetniške in podporne dejavnosti, ki jih </a:t>
            </a:r>
            <a:r>
              <a:rPr lang="sl-SI" u="sng" dirty="0" smtClean="0">
                <a:solidFill>
                  <a:srgbClr val="1B495A"/>
                </a:solidFill>
              </a:rPr>
              <a:t>izvajajo javni visokošolski zavodi in zasebni visokošolski zavodi za koncesionirane študijske programe</a:t>
            </a:r>
            <a:r>
              <a:rPr lang="sl-SI" dirty="0" smtClean="0">
                <a:solidFill>
                  <a:srgbClr val="1B495A"/>
                </a:solidFill>
              </a:rPr>
              <a:t>.</a:t>
            </a:r>
          </a:p>
          <a:p>
            <a:pPr lvl="1">
              <a:buClr>
                <a:srgbClr val="3E7C94"/>
              </a:buClr>
            </a:pPr>
            <a:r>
              <a:rPr lang="sl-SI" dirty="0" smtClean="0">
                <a:solidFill>
                  <a:srgbClr val="3E7C94"/>
                </a:solidFill>
              </a:rPr>
              <a:t>Javni visokošolski zavodi </a:t>
            </a:r>
            <a:r>
              <a:rPr lang="sl-SI" dirty="0" smtClean="0">
                <a:solidFill>
                  <a:srgbClr val="1B495A"/>
                </a:solidFill>
              </a:rPr>
              <a:t>lahko vezano na dejavnosti, ki jih izvajajo kot javna služba, izvajajo tudi druge dejavnosti, ki pomenijo prodajo blaga in storitev na trgu. </a:t>
            </a:r>
            <a:r>
              <a:rPr lang="sl-SI" dirty="0">
                <a:solidFill>
                  <a:srgbClr val="1B495A"/>
                </a:solidFill>
              </a:rPr>
              <a:t>Opravljanje drugih dejavnosti ne sme posegati v obseg in kakovost zagotavljanja javne službe. </a:t>
            </a:r>
          </a:p>
          <a:p>
            <a:pPr lvl="2">
              <a:buClr>
                <a:srgbClr val="3E7C94"/>
              </a:buClr>
            </a:pPr>
            <a:r>
              <a:rPr lang="sl-SI" dirty="0" smtClean="0">
                <a:solidFill>
                  <a:srgbClr val="1B495A"/>
                </a:solidFill>
              </a:rPr>
              <a:t>Presežek prihodkov nad odhodki </a:t>
            </a:r>
            <a:r>
              <a:rPr lang="sl-SI" dirty="0">
                <a:solidFill>
                  <a:srgbClr val="1B495A"/>
                </a:solidFill>
              </a:rPr>
              <a:t>se namenja za izvajanje in razvoj </a:t>
            </a:r>
            <a:r>
              <a:rPr lang="sl-SI" dirty="0" smtClean="0">
                <a:solidFill>
                  <a:srgbClr val="1B495A"/>
                </a:solidFill>
              </a:rPr>
              <a:t>dejavnosti.</a:t>
            </a:r>
          </a:p>
          <a:p>
            <a:pPr lvl="2">
              <a:buClr>
                <a:srgbClr val="3E7C94"/>
              </a:buClr>
            </a:pPr>
            <a:r>
              <a:rPr lang="sl-SI" dirty="0" smtClean="0">
                <a:solidFill>
                  <a:srgbClr val="1B495A"/>
                </a:solidFill>
              </a:rPr>
              <a:t>Presežek odhodkov nad prihodki se </a:t>
            </a:r>
            <a:r>
              <a:rPr lang="sl-SI" u="sng" dirty="0" smtClean="0">
                <a:solidFill>
                  <a:srgbClr val="1B495A"/>
                </a:solidFill>
              </a:rPr>
              <a:t>ne sme </a:t>
            </a:r>
            <a:r>
              <a:rPr lang="sl-SI" dirty="0" smtClean="0">
                <a:solidFill>
                  <a:srgbClr val="1B495A"/>
                </a:solidFill>
              </a:rPr>
              <a:t>poravnati iz sredstev javne službe.  </a:t>
            </a:r>
            <a:endParaRPr lang="sl-SI" dirty="0">
              <a:solidFill>
                <a:srgbClr val="1B495A"/>
              </a:solidFill>
            </a:endParaRPr>
          </a:p>
          <a:p>
            <a:pPr>
              <a:buClr>
                <a:srgbClr val="3E7C94"/>
              </a:buClr>
            </a:pPr>
            <a:r>
              <a:rPr lang="sl-SI" dirty="0" smtClean="0">
                <a:solidFill>
                  <a:srgbClr val="529DBA"/>
                </a:solidFill>
              </a:rPr>
              <a:t>Financiranje javne službe</a:t>
            </a:r>
            <a:r>
              <a:rPr lang="sl-SI" dirty="0" smtClean="0">
                <a:solidFill>
                  <a:srgbClr val="1B495A"/>
                </a:solidFill>
              </a:rPr>
              <a:t>: iz javnih virov, iz nejavnih virov pa če tako določa ZViS.</a:t>
            </a:r>
          </a:p>
          <a:p>
            <a:pPr>
              <a:buClr>
                <a:srgbClr val="3E7C94"/>
              </a:buClr>
            </a:pPr>
            <a:endParaRPr lang="sl-SI" dirty="0">
              <a:solidFill>
                <a:srgbClr val="1B495A"/>
              </a:solidFill>
            </a:endParaRPr>
          </a:p>
        </p:txBody>
      </p:sp>
      <p:sp>
        <p:nvSpPr>
          <p:cNvPr id="8" name="Pravokoten oblaček 7"/>
          <p:cNvSpPr/>
          <p:nvPr/>
        </p:nvSpPr>
        <p:spPr>
          <a:xfrm>
            <a:off x="10318044" y="4064000"/>
            <a:ext cx="1727200" cy="1405467"/>
          </a:xfrm>
          <a:prstGeom prst="wedgeRectCallout">
            <a:avLst>
              <a:gd name="adj1" fmla="val -105992"/>
              <a:gd name="adj2" fmla="val 21141"/>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sl-SI" sz="1600" dirty="0" smtClean="0"/>
              <a:t>Velja tudi za zasebne visokošolske zavode v delu dodeljene koncesije.</a:t>
            </a:r>
            <a:endParaRPr lang="sl-SI" sz="1600" dirty="0"/>
          </a:p>
        </p:txBody>
      </p:sp>
      <p:sp>
        <p:nvSpPr>
          <p:cNvPr id="9" name="Levi zaviti oklepaj 8"/>
          <p:cNvSpPr/>
          <p:nvPr/>
        </p:nvSpPr>
        <p:spPr>
          <a:xfrm flipH="1">
            <a:off x="8895645" y="4809067"/>
            <a:ext cx="327377" cy="53057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sl-SI"/>
          </a:p>
        </p:txBody>
      </p:sp>
    </p:spTree>
    <p:extLst>
      <p:ext uri="{BB962C8B-B14F-4D97-AF65-F5344CB8AC3E}">
        <p14:creationId xmlns:p14="http://schemas.microsoft.com/office/powerpoint/2010/main" val="10270252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t>Ureditev pravne subjektivitete članic univerze </a:t>
            </a:r>
            <a:r>
              <a:rPr lang="sl-SI" sz="2400" dirty="0" smtClean="0"/>
              <a:t>(10. člen ZViS)</a:t>
            </a:r>
            <a:endParaRPr lang="sl-SI" sz="2400" dirty="0"/>
          </a:p>
        </p:txBody>
      </p:sp>
      <p:sp>
        <p:nvSpPr>
          <p:cNvPr id="3" name="Označba mesta vsebine 2"/>
          <p:cNvSpPr>
            <a:spLocks noGrp="1"/>
          </p:cNvSpPr>
          <p:nvPr>
            <p:ph idx="1"/>
          </p:nvPr>
        </p:nvSpPr>
        <p:spPr/>
        <p:txBody>
          <a:bodyPr vert="horz" lIns="91440" tIns="45720" rIns="91440" bIns="45720" rtlCol="0">
            <a:normAutofit fontScale="92500" lnSpcReduction="10000"/>
          </a:bodyPr>
          <a:lstStyle/>
          <a:p>
            <a:pPr>
              <a:buClr>
                <a:srgbClr val="3E7C94"/>
              </a:buClr>
            </a:pPr>
            <a:r>
              <a:rPr lang="sl-SI" dirty="0" smtClean="0">
                <a:solidFill>
                  <a:srgbClr val="1B495A"/>
                </a:solidFill>
              </a:rPr>
              <a:t>Univerza je pravna oseba.</a:t>
            </a:r>
          </a:p>
          <a:p>
            <a:pPr>
              <a:buClr>
                <a:srgbClr val="3E7C94"/>
              </a:buClr>
            </a:pPr>
            <a:r>
              <a:rPr lang="sl-SI" dirty="0" smtClean="0">
                <a:solidFill>
                  <a:srgbClr val="1B495A"/>
                </a:solidFill>
              </a:rPr>
              <a:t>Članice univerze imajo lahko pravno subjektiviteto, ki se vpiše v sodni register </a:t>
            </a:r>
            <a:r>
              <a:rPr lang="sl-SI" dirty="0">
                <a:solidFill>
                  <a:srgbClr val="1B495A"/>
                </a:solidFill>
              </a:rPr>
              <a:t>s pravnoorganizacijsko obliko</a:t>
            </a:r>
            <a:r>
              <a:rPr lang="sl-SI" dirty="0" smtClean="0">
                <a:solidFill>
                  <a:srgbClr val="1B495A"/>
                </a:solidFill>
              </a:rPr>
              <a:t>:</a:t>
            </a:r>
          </a:p>
          <a:p>
            <a:pPr lvl="1">
              <a:buClr>
                <a:srgbClr val="3E7C94"/>
              </a:buClr>
            </a:pPr>
            <a:r>
              <a:rPr lang="sl-SI" dirty="0" smtClean="0">
                <a:solidFill>
                  <a:srgbClr val="1B495A"/>
                </a:solidFill>
              </a:rPr>
              <a:t>pri javnih univerzah: </a:t>
            </a:r>
            <a:r>
              <a:rPr lang="sl-SI" dirty="0" smtClean="0">
                <a:solidFill>
                  <a:srgbClr val="3E7C94"/>
                </a:solidFill>
              </a:rPr>
              <a:t>javni zavod – članica univerze</a:t>
            </a:r>
          </a:p>
          <a:p>
            <a:pPr lvl="1">
              <a:buClr>
                <a:srgbClr val="3E7C94"/>
              </a:buClr>
            </a:pPr>
            <a:r>
              <a:rPr lang="sl-SI" dirty="0" smtClean="0">
                <a:solidFill>
                  <a:srgbClr val="1B495A"/>
                </a:solidFill>
              </a:rPr>
              <a:t>pri </a:t>
            </a:r>
            <a:r>
              <a:rPr lang="sl-SI" dirty="0">
                <a:solidFill>
                  <a:srgbClr val="1B495A"/>
                </a:solidFill>
              </a:rPr>
              <a:t>zasebnih univerzah</a:t>
            </a:r>
            <a:r>
              <a:rPr lang="sl-SI" dirty="0" smtClean="0">
                <a:solidFill>
                  <a:srgbClr val="3E7C94"/>
                </a:solidFill>
              </a:rPr>
              <a:t>: zasebni zavod – članica univerze</a:t>
            </a:r>
          </a:p>
          <a:p>
            <a:pPr>
              <a:buClr>
                <a:srgbClr val="3E7C94"/>
              </a:buClr>
            </a:pPr>
            <a:r>
              <a:rPr lang="sl-SI" dirty="0" smtClean="0">
                <a:solidFill>
                  <a:srgbClr val="1B495A"/>
                </a:solidFill>
              </a:rPr>
              <a:t>V izogib nesistemskosti bo mogoča le enotna ureditev pravne subjektivitete članic </a:t>
            </a:r>
            <a:r>
              <a:rPr lang="sl-SI" dirty="0" smtClean="0">
                <a:solidFill>
                  <a:srgbClr val="3E7C94"/>
                </a:solidFill>
              </a:rPr>
              <a:t>za vse članice iste univerze</a:t>
            </a:r>
            <a:r>
              <a:rPr lang="sl-SI" dirty="0" smtClean="0">
                <a:solidFill>
                  <a:srgbClr val="1B495A"/>
                </a:solidFill>
              </a:rPr>
              <a:t>.</a:t>
            </a:r>
          </a:p>
          <a:p>
            <a:pPr>
              <a:buClr>
                <a:srgbClr val="3E7C94"/>
              </a:buClr>
            </a:pPr>
            <a:r>
              <a:rPr lang="sl-SI" dirty="0">
                <a:solidFill>
                  <a:srgbClr val="1B495A"/>
                </a:solidFill>
              </a:rPr>
              <a:t>V izogib zmotnim interpretacijam o absolutni samostojnosti posamezne članice v razmerju do univerze – ne glede na morebitni vpis članice v sodni register in pridobljene pravne subjektivitete, predlog ZViS izrecno določa, da mora svoje</a:t>
            </a:r>
            <a:r>
              <a:rPr lang="sl-SI" dirty="0">
                <a:solidFill>
                  <a:srgbClr val="3E7C94"/>
                </a:solidFill>
              </a:rPr>
              <a:t> letno poročilo predložiti le univerza kot celota</a:t>
            </a:r>
            <a:r>
              <a:rPr lang="sl-SI" dirty="0">
                <a:solidFill>
                  <a:srgbClr val="1B495A"/>
                </a:solidFill>
              </a:rPr>
              <a:t> (in ne </a:t>
            </a:r>
            <a:r>
              <a:rPr lang="sl-SI" dirty="0" smtClean="0">
                <a:solidFill>
                  <a:srgbClr val="1B495A"/>
                </a:solidFill>
              </a:rPr>
              <a:t>njena </a:t>
            </a:r>
            <a:r>
              <a:rPr lang="sl-SI" dirty="0">
                <a:solidFill>
                  <a:srgbClr val="1B495A"/>
                </a:solidFill>
              </a:rPr>
              <a:t>posamezna članica). </a:t>
            </a:r>
          </a:p>
        </p:txBody>
      </p:sp>
    </p:spTree>
    <p:extLst>
      <p:ext uri="{BB962C8B-B14F-4D97-AF65-F5344CB8AC3E}">
        <p14:creationId xmlns:p14="http://schemas.microsoft.com/office/powerpoint/2010/main" val="39173434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2">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793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solidFill>
                  <a:srgbClr val="1B495A"/>
                </a:solidFill>
              </a:rPr>
              <a:t>Opravljanje funkcije dekana na delovnem mestu visokošolskega učitelja</a:t>
            </a:r>
            <a:endParaRPr lang="sl-SI" dirty="0">
              <a:solidFill>
                <a:srgbClr val="1B495A"/>
              </a:solidFill>
            </a:endParaRPr>
          </a:p>
        </p:txBody>
      </p:sp>
      <p:sp>
        <p:nvSpPr>
          <p:cNvPr id="3" name="Označba mesta vsebine 2"/>
          <p:cNvSpPr>
            <a:spLocks noGrp="1"/>
          </p:cNvSpPr>
          <p:nvPr>
            <p:ph idx="1"/>
          </p:nvPr>
        </p:nvSpPr>
        <p:spPr/>
        <p:txBody>
          <a:bodyPr/>
          <a:lstStyle/>
          <a:p>
            <a:pPr marL="0" indent="0">
              <a:buClr>
                <a:srgbClr val="3E7C94"/>
              </a:buClr>
              <a:buNone/>
            </a:pPr>
            <a:r>
              <a:rPr lang="sl-SI" dirty="0" smtClean="0">
                <a:solidFill>
                  <a:srgbClr val="1B495A"/>
                </a:solidFill>
              </a:rPr>
              <a:t>Dopolnitev 24. člena ZViS: </a:t>
            </a:r>
          </a:p>
          <a:p>
            <a:pPr>
              <a:buClr>
                <a:srgbClr val="3E7C94"/>
              </a:buClr>
            </a:pPr>
            <a:r>
              <a:rPr lang="sl-SI" dirty="0" smtClean="0">
                <a:solidFill>
                  <a:srgbClr val="1B495A"/>
                </a:solidFill>
              </a:rPr>
              <a:t>Če </a:t>
            </a:r>
            <a:r>
              <a:rPr lang="sl-SI" dirty="0">
                <a:solidFill>
                  <a:srgbClr val="1B495A"/>
                </a:solidFill>
              </a:rPr>
              <a:t>je tako določeno s statutom univerze, lahko ne glede na določbe zakona, ki ureja sistem plač v javnem sektorju, visokošolski učitelj opravlja funkcijo dekana na delovnem mestu visokošolskega učitelja, na katerem je bil zaposlen v času izvolitve v funkcijo dekana, in v tem primeru prejema položajni dodatek v skladu z zakonom, ki ureja sistem plač v javnem sektorju.</a:t>
            </a:r>
          </a:p>
        </p:txBody>
      </p:sp>
    </p:spTree>
    <p:extLst>
      <p:ext uri="{BB962C8B-B14F-4D97-AF65-F5344CB8AC3E}">
        <p14:creationId xmlns:p14="http://schemas.microsoft.com/office/powerpoint/2010/main" val="103093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lstStyle/>
          <a:p>
            <a:r>
              <a:rPr lang="sl-SI" dirty="0" smtClean="0">
                <a:solidFill>
                  <a:srgbClr val="1B495A"/>
                </a:solidFill>
              </a:rPr>
              <a:t>Ustanovitev </a:t>
            </a:r>
            <a:r>
              <a:rPr lang="sl-SI" dirty="0">
                <a:solidFill>
                  <a:srgbClr val="1B495A"/>
                </a:solidFill>
              </a:rPr>
              <a:t>druge pravne osebe</a:t>
            </a:r>
          </a:p>
        </p:txBody>
      </p:sp>
      <p:sp>
        <p:nvSpPr>
          <p:cNvPr id="3" name="Označba mesta vsebine 2"/>
          <p:cNvSpPr>
            <a:spLocks noGrp="1"/>
          </p:cNvSpPr>
          <p:nvPr>
            <p:ph idx="1"/>
          </p:nvPr>
        </p:nvSpPr>
        <p:spPr/>
        <p:txBody>
          <a:bodyPr vert="horz" lIns="91440" tIns="45720" rIns="91440" bIns="45720" rtlCol="0">
            <a:normAutofit/>
          </a:bodyPr>
          <a:lstStyle/>
          <a:p>
            <a:pPr marL="0" indent="0">
              <a:buClr>
                <a:srgbClr val="3E7C94"/>
              </a:buClr>
              <a:buNone/>
            </a:pPr>
            <a:r>
              <a:rPr lang="sl-SI" dirty="0" smtClean="0">
                <a:solidFill>
                  <a:srgbClr val="1B495A"/>
                </a:solidFill>
              </a:rPr>
              <a:t>Nov 72.n člen:</a:t>
            </a:r>
          </a:p>
          <a:p>
            <a:pPr>
              <a:buClr>
                <a:srgbClr val="3E7C94"/>
              </a:buClr>
            </a:pPr>
            <a:r>
              <a:rPr lang="sl-SI" dirty="0" smtClean="0">
                <a:solidFill>
                  <a:srgbClr val="1B495A"/>
                </a:solidFill>
              </a:rPr>
              <a:t>Ne glede na zakon, ki ureja javne finance, lahko javni visokošolski zavod v okviru svoje dejavnosti ter po poprejšnjem soglasju ustanovitelja, z namenom sodelovanja in prenosa znanja v družbo in gospodarstvo, ustanovi gospodarsko družbo, kot to določa zakon, ki ureja znanstvenoraziskovalno in inovacijsko dejavnost. Za namene iz prejšnjega stavka lahko javni visokošolski zavod ustanavlja tudi druge pravne osebe.</a:t>
            </a:r>
            <a:endParaRPr lang="sl-SI" dirty="0">
              <a:solidFill>
                <a:srgbClr val="1B495A"/>
              </a:solidFill>
            </a:endParaRPr>
          </a:p>
        </p:txBody>
      </p:sp>
    </p:spTree>
    <p:extLst>
      <p:ext uri="{BB962C8B-B14F-4D97-AF65-F5344CB8AC3E}">
        <p14:creationId xmlns:p14="http://schemas.microsoft.com/office/powerpoint/2010/main" val="3217209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vzt_back_manjsi"/>
          <p:cNvPicPr>
            <a:picLocks noChangeAspect="1" noChangeArrowheads="1"/>
          </p:cNvPicPr>
          <p:nvPr/>
        </p:nvPicPr>
        <p:blipFill>
          <a:blip r:embed="rId3">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b="6250"/>
          <a:stretch>
            <a:fillRect/>
          </a:stretch>
        </p:blipFill>
        <p:spPr bwMode="auto">
          <a:xfrm>
            <a:off x="135467"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Naslov 1"/>
          <p:cNvSpPr>
            <a:spLocks noGrp="1"/>
          </p:cNvSpPr>
          <p:nvPr>
            <p:ph type="title"/>
          </p:nvPr>
        </p:nvSpPr>
        <p:spPr/>
        <p:txBody>
          <a:bodyPr>
            <a:normAutofit/>
          </a:bodyPr>
          <a:lstStyle/>
          <a:p>
            <a:r>
              <a:rPr lang="sl-SI" dirty="0" smtClean="0">
                <a:solidFill>
                  <a:srgbClr val="1B495A"/>
                </a:solidFill>
              </a:rPr>
              <a:t>Vzpostavitev pravnih podlag za vodenje digitalnih evidenc v visokem šolstvu</a:t>
            </a:r>
            <a:endParaRPr lang="sl-SI" dirty="0">
              <a:solidFill>
                <a:srgbClr val="1B495A"/>
              </a:solidFill>
            </a:endParaRPr>
          </a:p>
        </p:txBody>
      </p:sp>
      <p:sp>
        <p:nvSpPr>
          <p:cNvPr id="3" name="Označba mesta vsebine 2"/>
          <p:cNvSpPr>
            <a:spLocks noGrp="1"/>
          </p:cNvSpPr>
          <p:nvPr>
            <p:ph idx="1"/>
          </p:nvPr>
        </p:nvSpPr>
        <p:spPr/>
        <p:txBody>
          <a:bodyPr vert="horz" lIns="91440" tIns="45720" rIns="91440" bIns="45720" rtlCol="0">
            <a:normAutofit fontScale="85000" lnSpcReduction="10000"/>
          </a:bodyPr>
          <a:lstStyle/>
          <a:p>
            <a:pPr>
              <a:buClr>
                <a:srgbClr val="3E7C94"/>
              </a:buClr>
            </a:pPr>
            <a:r>
              <a:rPr lang="sl-SI" dirty="0" smtClean="0">
                <a:solidFill>
                  <a:srgbClr val="1B495A"/>
                </a:solidFill>
              </a:rPr>
              <a:t>Ohranja se e-poslovanje vezano na prijavo za vpis in prošnjo za bivanje preko eVŠ, kot urejeno z interventno proti-</a:t>
            </a:r>
            <a:r>
              <a:rPr lang="sl-SI" dirty="0" err="1" smtClean="0">
                <a:solidFill>
                  <a:srgbClr val="1B495A"/>
                </a:solidFill>
              </a:rPr>
              <a:t>koronsko</a:t>
            </a:r>
            <a:r>
              <a:rPr lang="sl-SI" dirty="0" smtClean="0">
                <a:solidFill>
                  <a:srgbClr val="1B495A"/>
                </a:solidFill>
              </a:rPr>
              <a:t> zakonodajo.</a:t>
            </a:r>
          </a:p>
          <a:p>
            <a:pPr>
              <a:buClr>
                <a:srgbClr val="3E7C94"/>
              </a:buClr>
            </a:pPr>
            <a:r>
              <a:rPr lang="sl-SI" dirty="0" smtClean="0">
                <a:solidFill>
                  <a:srgbClr val="1B495A"/>
                </a:solidFill>
              </a:rPr>
              <a:t>Ureja se podlaga za dodatne podatke v evidencah študentov in diplomantov visokošolskih zavodov in eVŠ (e-naslov, podatek o jeziku, v katerem je bila izobrazba dosežena; podatek ali gre za vzporedni študij ali vpis po merilih za prehode, za katerega študent ne plačuje šolnine ter podatka vezana na izdajo Evropske študentske izkaznice (ID študenta in št. izkaznice).</a:t>
            </a:r>
          </a:p>
          <a:p>
            <a:pPr>
              <a:buClr>
                <a:srgbClr val="3E7C94"/>
              </a:buClr>
            </a:pPr>
            <a:r>
              <a:rPr lang="sl-SI" dirty="0" smtClean="0">
                <a:solidFill>
                  <a:srgbClr val="1B495A"/>
                </a:solidFill>
              </a:rPr>
              <a:t>Ureja se možnost povezovanja zbirk eVŠ z zbirkami ZZZS, ZRSZ, FURS, MNZ za podatke potrebne za subvencionirano bivanje ter z zbirkami VŠZ za podatke o ocenah/rezultatih študija, ki so potrebni za prijavno izbirni postopek.</a:t>
            </a:r>
          </a:p>
          <a:p>
            <a:pPr>
              <a:buClr>
                <a:srgbClr val="3E7C94"/>
              </a:buClr>
            </a:pPr>
            <a:r>
              <a:rPr lang="sl-SI" dirty="0" smtClean="0">
                <a:solidFill>
                  <a:srgbClr val="1B495A"/>
                </a:solidFill>
              </a:rPr>
              <a:t>Vzpostavljanje pravne podlage, da lahko upravne enote v eVŠ preverjajo status študenta v postopkih izdaje dovoljenja za začasno prebivanje zaradi študija tujih študentov.   </a:t>
            </a:r>
          </a:p>
        </p:txBody>
      </p:sp>
    </p:spTree>
    <p:extLst>
      <p:ext uri="{BB962C8B-B14F-4D97-AF65-F5344CB8AC3E}">
        <p14:creationId xmlns:p14="http://schemas.microsoft.com/office/powerpoint/2010/main" val="2714523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403</TotalTime>
  <Words>1655</Words>
  <Application>Microsoft Office PowerPoint</Application>
  <PresentationFormat>Širokozaslonsko</PresentationFormat>
  <Paragraphs>139</Paragraphs>
  <Slides>23</Slides>
  <Notes>14</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23</vt:i4>
      </vt:variant>
    </vt:vector>
  </HeadingPairs>
  <TitlesOfParts>
    <vt:vector size="28" baseType="lpstr">
      <vt:lpstr>Arial</vt:lpstr>
      <vt:lpstr>Calibri</vt:lpstr>
      <vt:lpstr>Calibri Light</vt:lpstr>
      <vt:lpstr>Wingdings</vt:lpstr>
      <vt:lpstr>Officeova tema</vt:lpstr>
      <vt:lpstr>9. Seja Sveta Republike Slovenije za visoko šolstvo</vt:lpstr>
      <vt:lpstr>Predlagani dnevni red</vt:lpstr>
      <vt:lpstr>Zakon o spremembah in dopolnitvah Zakona o visokem šolstvu</vt:lpstr>
      <vt:lpstr>Zahteve, ki jih predlog novele ZViS naslavlja</vt:lpstr>
      <vt:lpstr>Opredelitev javnega interesa in javne službe</vt:lpstr>
      <vt:lpstr>Ureditev pravne subjektivitete članic univerze (10. člen ZViS)</vt:lpstr>
      <vt:lpstr>Opravljanje funkcije dekana na delovnem mestu visokošolskega učitelja</vt:lpstr>
      <vt:lpstr>Ustanovitev druge pravne osebe</vt:lpstr>
      <vt:lpstr>Vzpostavitev pravnih podlag za vodenje digitalnih evidenc v visokem šolstvu</vt:lpstr>
      <vt:lpstr>Dopolnitve 77. člena ZViS - šolnine in drugi prispevki</vt:lpstr>
      <vt:lpstr>Zakon o spremembah in dopolnitvah Zakona o visokem šolstvu</vt:lpstr>
      <vt:lpstr>Strategija internacionalizacije visokega šolstva in znanosti do 2030</vt:lpstr>
      <vt:lpstr>Skupne prioritete</vt:lpstr>
      <vt:lpstr>Prioritete na področju znanosti</vt:lpstr>
      <vt:lpstr>Prioritete na področju visokega šolstva</vt:lpstr>
      <vt:lpstr>Strategija internacionalizacije visokega šolstva in znanosti do 2030</vt:lpstr>
      <vt:lpstr>Akcijski načrt uresničevanja Resolucije Nacionalnega programa visokega šolstva 2030 v obdobju 2022 - 2024 </vt:lpstr>
      <vt:lpstr>Izhodišča za pripravo Akcijskega načrta</vt:lpstr>
      <vt:lpstr>Odločitev za enotni Akcijski načrt</vt:lpstr>
      <vt:lpstr>Umestitev ReNPVŠ30 v nacionalne strategije in cilje EEA in EHEA</vt:lpstr>
      <vt:lpstr>Spremljanje uresničevanja ReNPVŠ30</vt:lpstr>
      <vt:lpstr>Seznam aktivnosti Akcijskega načrta</vt:lpstr>
      <vt:lpstr>Akcijski načrt uresničevanja Resolucije Nacionalnega programa visokega šolstva 2030 v obdobju 2022 - 2024 </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Seja  Sveta RS za visoko šolstvo</dc:title>
  <dc:creator>Duša Marjetič</dc:creator>
  <cp:lastModifiedBy>Duša Marjetič</cp:lastModifiedBy>
  <cp:revision>48</cp:revision>
  <dcterms:created xsi:type="dcterms:W3CDTF">2022-11-13T10:18:12Z</dcterms:created>
  <dcterms:modified xsi:type="dcterms:W3CDTF">2022-11-13T19:00:47Z</dcterms:modified>
</cp:coreProperties>
</file>