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sldIdLst>
    <p:sldId id="256" r:id="rId3"/>
    <p:sldId id="257" r:id="rId4"/>
    <p:sldId id="258" r:id="rId5"/>
    <p:sldId id="261" r:id="rId6"/>
    <p:sldId id="259" r:id="rId7"/>
    <p:sldId id="260" r:id="rId8"/>
    <p:sldId id="262" r:id="rId9"/>
    <p:sldId id="264" r:id="rId10"/>
    <p:sldId id="263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>
      <p:cViewPr varScale="1">
        <p:scale>
          <a:sx n="44" d="100"/>
          <a:sy n="44" d="100"/>
        </p:scale>
        <p:origin x="86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da uredite slog podnaslova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9B240-CBA9-4302-AE14-DF1B3D20B26D}" type="datetimeFigureOut">
              <a:rPr lang="sl-SI"/>
              <a:pPr>
                <a:defRPr/>
              </a:pPr>
              <a:t>17.12.2021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72D9EB-5C23-43D8-B8AE-EBB34D94A7E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14144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08063" y="6356350"/>
            <a:ext cx="19399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7B6EE-9643-4FEB-8A55-70AE83F4D5BA}" type="datetimeFigureOut">
              <a:rPr lang="sl-SI"/>
              <a:pPr>
                <a:defRPr/>
              </a:pPr>
              <a:t>17.12.2021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3FF5CB-339D-4769-B0C3-BA9C9D30FCA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6205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7999" y="1440000"/>
            <a:ext cx="7139407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7999" y="2880000"/>
            <a:ext cx="7139407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4ECDC-6FEA-4F44-B2BA-3B2F17717289}" type="datetimeFigureOut">
              <a:rPr lang="sl-SI"/>
              <a:pPr>
                <a:defRPr/>
              </a:pPr>
              <a:t>17.12.2021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9FC9E5-7633-4766-B86C-7911065036F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76588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971425" y="3240088"/>
            <a:ext cx="7201025" cy="2627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E4C96-7ACA-4A1A-B627-71D1C11B2430}" type="datetimeFigureOut">
              <a:rPr lang="sl-SI"/>
              <a:pPr>
                <a:defRPr/>
              </a:pPr>
              <a:t>17.12.2021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E4EE5497-87BA-4CFD-A66E-93052011AA3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08282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2000" y="3240000"/>
            <a:ext cx="7200000" cy="2628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5D7C5-A2E1-4EA2-9567-7FAF8A55E362}" type="datetimeFigureOut">
              <a:rPr lang="sl-SI"/>
              <a:pPr>
                <a:defRPr/>
              </a:pPr>
              <a:t>17.12.2021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D959E-D64A-45BD-90BB-C8766FFFEA8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79609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971550" y="3240088"/>
            <a:ext cx="3313113" cy="2627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4848225" y="3240088"/>
            <a:ext cx="3312000" cy="2627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>
          <a:xfrm>
            <a:off x="1008063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44C0A-A582-492A-8A11-419EF88238F8}" type="datetimeFigureOut">
              <a:rPr lang="sl-SI"/>
              <a:pPr>
                <a:defRPr/>
              </a:pPr>
              <a:t>17.12.2021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14101E8C-14A6-4C26-9AB6-1DC10A38882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86066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2000" y="3240000"/>
            <a:ext cx="3312000" cy="262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8599" y="3240000"/>
            <a:ext cx="3312000" cy="262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8063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3133A-61F0-42B9-AD79-AB5ACF0E780A}" type="datetimeFigureOut">
              <a:rPr lang="sl-SI"/>
              <a:pPr>
                <a:defRPr/>
              </a:pPr>
              <a:t>17.12.2021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264EC6-8034-4BE8-9C43-09482ED47BC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84010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8599" y="3240000"/>
            <a:ext cx="3312000" cy="262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971550" y="3240088"/>
            <a:ext cx="3313113" cy="2627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>
          <a:xfrm>
            <a:off x="1008063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7C78D-DFCF-48AB-83FD-08CE0BA08AB5}" type="datetimeFigureOut">
              <a:rPr lang="sl-SI"/>
              <a:pPr>
                <a:defRPr/>
              </a:pPr>
              <a:t>17.12.2021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509AF2DC-56D2-4F10-A023-EE75FE65DDB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63827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254DC-BFDF-445C-AD78-B1737A1AAA0D}" type="datetimeFigureOut">
              <a:rPr lang="sl-SI"/>
              <a:pPr>
                <a:defRPr/>
              </a:pPr>
              <a:t>17.12.2021</a:t>
            </a:fld>
            <a:endParaRPr lang="sl-SI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68AF7-22B7-406E-BB74-F3E0D299876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90586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2.wmf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Z:\JAVNA UPRAVA 2010\Si CGP\CGP_prirocnik_WEB\OUT\05 Medijsko promocijski elementi\11 PPT predstavitev\untitled folder\ozadje-0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68313" y="19891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Uredite slog naslova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82A7D1A-B2CF-44C7-A813-C8EADB2E8D03}" type="datetimeFigureOut">
              <a:rPr lang="sl-SI"/>
              <a:pPr>
                <a:defRPr/>
              </a:pPr>
              <a:t>17.12.2021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5104CFD-9070-4E2E-8EAE-7FA62C0F55B4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8" name="TextBox 7"/>
          <p:cNvSpPr txBox="1"/>
          <p:nvPr/>
        </p:nvSpPr>
        <p:spPr>
          <a:xfrm>
            <a:off x="962025" y="708025"/>
            <a:ext cx="1665288" cy="30797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838"/>
              </a:lnSpc>
            </a:pPr>
            <a:r>
              <a:rPr lang="en-US" altLang="sl-SI" sz="700">
                <a:latin typeface="Republika" pitchFamily="2" charset="0"/>
                <a:cs typeface="Republika" pitchFamily="2" charset="0"/>
              </a:rPr>
              <a:t>REPUBLIKA SLOVENIJA</a:t>
            </a:r>
          </a:p>
          <a:p>
            <a:pPr eaLnBrk="1" hangingPunct="1">
              <a:lnSpc>
                <a:spcPts val="838"/>
              </a:lnSpc>
            </a:pPr>
            <a:r>
              <a:rPr lang="en-US" altLang="sl-SI" sz="700" b="1">
                <a:latin typeface="Republika" pitchFamily="2" charset="0"/>
                <a:cs typeface="Republika" pitchFamily="2" charset="0"/>
              </a:rPr>
              <a:t>MINISTRSTVO ZA </a:t>
            </a:r>
            <a:r>
              <a:rPr lang="sl-SI" altLang="sl-SI" sz="700" b="1">
                <a:latin typeface="Republika" pitchFamily="2" charset="0"/>
                <a:cs typeface="Republika" pitchFamily="2" charset="0"/>
              </a:rPr>
              <a:t>DELO, DRUŽINO, SOCIALNE ZADEVE IN ENAKE MOŽNOSTI</a:t>
            </a:r>
            <a:endParaRPr lang="en-US" altLang="sl-SI" sz="700" b="1">
              <a:latin typeface="Republika" pitchFamily="2" charset="0"/>
              <a:cs typeface="Republika" pitchFamily="2" charset="0"/>
            </a:endParaRPr>
          </a:p>
        </p:txBody>
      </p:sp>
      <p:pic>
        <p:nvPicPr>
          <p:cNvPr id="1032" name="Picture 8" descr="grb moder za 10 pt.wm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971550" y="1547813"/>
            <a:ext cx="72009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sl-SI"/>
              <a:t>Click to edit Master title style</a:t>
            </a:r>
            <a:endParaRPr lang="sl-SI" altLang="sl-SI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71550" y="3240088"/>
            <a:ext cx="7200900" cy="262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  <a:endParaRPr lang="sl-SI" alt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1550" y="6356350"/>
            <a:ext cx="15827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BABABA"/>
                </a:solidFill>
                <a:latin typeface="+mn-lt"/>
              </a:defRPr>
            </a:lvl1pPr>
          </a:lstStyle>
          <a:p>
            <a:pPr>
              <a:defRPr/>
            </a:pPr>
            <a:fld id="{8E321687-F604-4DD6-B21D-F270DA72BEA5}" type="datetimeFigureOut">
              <a:rPr lang="sl-SI"/>
              <a:pPr>
                <a:defRPr/>
              </a:pPr>
              <a:t>17.12.2021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BABABA"/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6081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BABABA"/>
                </a:solidFill>
              </a:defRPr>
            </a:lvl1pPr>
          </a:lstStyle>
          <a:p>
            <a:fld id="{4F567A53-677B-46B5-AA22-6F08F6CAB6EB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9" name="TextBox 8"/>
          <p:cNvSpPr txBox="1"/>
          <p:nvPr/>
        </p:nvSpPr>
        <p:spPr>
          <a:xfrm>
            <a:off x="962025" y="708025"/>
            <a:ext cx="1665288" cy="30797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838"/>
              </a:lnSpc>
            </a:pPr>
            <a:r>
              <a:rPr lang="en-US" altLang="sl-SI" sz="700">
                <a:solidFill>
                  <a:schemeClr val="tx2"/>
                </a:solidFill>
                <a:latin typeface="Republika" pitchFamily="2" charset="0"/>
                <a:cs typeface="Republika" pitchFamily="2" charset="0"/>
              </a:rPr>
              <a:t>REPUBLIKA SLOVENIJA</a:t>
            </a:r>
          </a:p>
          <a:p>
            <a:pPr eaLnBrk="1" hangingPunct="1">
              <a:lnSpc>
                <a:spcPts val="838"/>
              </a:lnSpc>
            </a:pPr>
            <a:r>
              <a:rPr lang="en-US" altLang="sl-SI" sz="700" b="1">
                <a:solidFill>
                  <a:schemeClr val="tx2"/>
                </a:solidFill>
                <a:latin typeface="Republika" pitchFamily="2" charset="0"/>
                <a:cs typeface="Republika" pitchFamily="2" charset="0"/>
              </a:rPr>
              <a:t>MINISTRSTVO ZA </a:t>
            </a:r>
            <a:r>
              <a:rPr lang="sl-SI" altLang="sl-SI" sz="700" b="1">
                <a:solidFill>
                  <a:schemeClr val="tx2"/>
                </a:solidFill>
                <a:latin typeface="Republika" pitchFamily="2" charset="0"/>
                <a:cs typeface="Republika" pitchFamily="2" charset="0"/>
              </a:rPr>
              <a:t>DELO, DRUŽINO,  SOCIALNE ZADEVE IN ENAKE MOŽNOSTI</a:t>
            </a:r>
            <a:endParaRPr lang="en-US" altLang="sl-SI" sz="700" b="1">
              <a:solidFill>
                <a:schemeClr val="tx2"/>
              </a:solidFill>
              <a:latin typeface="Republika" pitchFamily="2" charset="0"/>
              <a:cs typeface="Republika" pitchFamily="2" charset="0"/>
            </a:endParaRPr>
          </a:p>
        </p:txBody>
      </p:sp>
      <p:pic>
        <p:nvPicPr>
          <p:cNvPr id="2056" name="Picture 9" descr="grb moder za 10 pt.wmf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0" r:id="rId2"/>
    <p:sldLayoutId id="2147483691" r:id="rId3"/>
    <p:sldLayoutId id="2147483692" r:id="rId4"/>
    <p:sldLayoutId id="2147483695" r:id="rId5"/>
    <p:sldLayoutId id="2147483696" r:id="rId6"/>
    <p:sldLayoutId id="2147483697" r:id="rId7"/>
    <p:sldLayoutId id="2147483693" r:id="rId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Document1.doc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Word_Document2.docx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l-SI" altLang="sl-SI" sz="3600" b="1" dirty="0">
                <a:solidFill>
                  <a:srgbClr val="0070C0"/>
                </a:solidFill>
              </a:rPr>
              <a:t>Izvajanje vseživljenjskega učenja </a:t>
            </a:r>
            <a:br>
              <a:rPr lang="sl-SI" altLang="sl-SI" sz="3600" b="1" dirty="0">
                <a:solidFill>
                  <a:srgbClr val="0070C0"/>
                </a:solidFill>
              </a:rPr>
            </a:br>
            <a:r>
              <a:rPr lang="sl-SI" altLang="sl-SI" sz="3600" b="1" dirty="0">
                <a:solidFill>
                  <a:srgbClr val="0070C0"/>
                </a:solidFill>
              </a:rPr>
              <a:t>MDDSZ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Strokovni svet RS za  izobraževanje odraslih (SSIO</a:t>
            </a:r>
            <a:r>
              <a:rPr lang="sl-SI"/>
              <a:t>) 20.10.2021</a:t>
            </a:r>
            <a:endParaRPr lang="sl-SI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899592" y="1340768"/>
            <a:ext cx="7056784" cy="4536504"/>
          </a:xfrm>
        </p:spPr>
        <p:txBody>
          <a:bodyPr/>
          <a:lstStyle/>
          <a:p>
            <a:pPr algn="l"/>
            <a:r>
              <a:rPr lang="sl-SI" sz="2000" b="1" dirty="0">
                <a:solidFill>
                  <a:srgbClr val="0070C0"/>
                </a:solidFill>
              </a:rPr>
              <a:t>ESS+ – predvidena sredstva</a:t>
            </a:r>
          </a:p>
          <a:p>
            <a:pPr algn="l"/>
            <a:endParaRPr lang="sl-SI" sz="2000" dirty="0">
              <a:solidFill>
                <a:schemeClr val="tx1"/>
              </a:solidFill>
            </a:endParaRPr>
          </a:p>
          <a:p>
            <a:pPr algn="l"/>
            <a:endParaRPr lang="sl-SI" sz="2000" dirty="0">
              <a:solidFill>
                <a:schemeClr val="tx1"/>
              </a:solidFill>
            </a:endParaRPr>
          </a:p>
          <a:p>
            <a:pPr algn="l"/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xmlns="" id="{721E2BA9-6A11-445D-8F40-C1EE97D498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385" y="1772816"/>
            <a:ext cx="7771563" cy="489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808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95536" y="1340768"/>
            <a:ext cx="3744416" cy="576064"/>
          </a:xfrm>
        </p:spPr>
        <p:txBody>
          <a:bodyPr/>
          <a:lstStyle/>
          <a:p>
            <a:pPr algn="l"/>
            <a:r>
              <a:rPr lang="sl-SI" sz="2000" b="1" dirty="0">
                <a:solidFill>
                  <a:srgbClr val="0070C0"/>
                </a:solidFill>
              </a:rPr>
              <a:t>RRF – odobrena sredstva</a:t>
            </a:r>
          </a:p>
          <a:p>
            <a:pPr algn="l"/>
            <a:endParaRPr lang="sl-SI" sz="2000" dirty="0">
              <a:solidFill>
                <a:schemeClr val="tx1"/>
              </a:solidFill>
            </a:endParaRPr>
          </a:p>
          <a:p>
            <a:pPr algn="l"/>
            <a:endParaRPr lang="sl-SI" sz="2000" dirty="0">
              <a:solidFill>
                <a:schemeClr val="tx1"/>
              </a:solidFill>
            </a:endParaRPr>
          </a:p>
          <a:p>
            <a:pPr algn="l"/>
            <a:endParaRPr lang="sl-SI" dirty="0"/>
          </a:p>
        </p:txBody>
      </p:sp>
      <p:graphicFrame>
        <p:nvGraphicFramePr>
          <p:cNvPr id="4" name="Predmet 3">
            <a:extLst>
              <a:ext uri="{FF2B5EF4-FFF2-40B4-BE49-F238E27FC236}">
                <a16:creationId xmlns:a16="http://schemas.microsoft.com/office/drawing/2014/main" xmlns="" id="{E29CD0D0-416C-4948-94D5-1CD1DDF02B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4284235"/>
              </p:ext>
            </p:extLst>
          </p:nvPr>
        </p:nvGraphicFramePr>
        <p:xfrm>
          <a:off x="611560" y="2223369"/>
          <a:ext cx="9637513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906542" imgH="2717994" progId="Word.Document.12">
                  <p:embed/>
                </p:oleObj>
              </mc:Choice>
              <mc:Fallback>
                <p:oleObj name="Document" r:id="rId4" imgW="8906542" imgH="271799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1560" y="2223369"/>
                        <a:ext cx="9637513" cy="271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1894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dnaslov 2">
            <a:extLst>
              <a:ext uri="{FF2B5EF4-FFF2-40B4-BE49-F238E27FC236}">
                <a16:creationId xmlns:a16="http://schemas.microsoft.com/office/drawing/2014/main" xmlns="" id="{68B87309-42B7-47A2-8E79-63BABFB2A32D}"/>
              </a:ext>
            </a:extLst>
          </p:cNvPr>
          <p:cNvSpPr txBox="1">
            <a:spLocks/>
          </p:cNvSpPr>
          <p:nvPr/>
        </p:nvSpPr>
        <p:spPr>
          <a:xfrm>
            <a:off x="358954" y="1219200"/>
            <a:ext cx="3744416" cy="504055"/>
          </a:xfrm>
          <a:prstGeom prst="rect">
            <a:avLst/>
          </a:prstGeom>
        </p:spPr>
        <p:txBody>
          <a:bodyPr/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sz="2000" b="1" dirty="0">
                <a:solidFill>
                  <a:srgbClr val="0070C0"/>
                </a:solidFill>
              </a:rPr>
              <a:t>SPP – predviden projekt</a:t>
            </a:r>
          </a:p>
          <a:p>
            <a:pPr algn="l"/>
            <a:endParaRPr lang="sl-SI" sz="2000" dirty="0">
              <a:solidFill>
                <a:schemeClr val="tx1"/>
              </a:solidFill>
            </a:endParaRPr>
          </a:p>
          <a:p>
            <a:pPr algn="l"/>
            <a:endParaRPr lang="sl-SI" sz="2000" dirty="0">
              <a:solidFill>
                <a:schemeClr val="tx1"/>
              </a:solidFill>
            </a:endParaRPr>
          </a:p>
          <a:p>
            <a:pPr algn="l"/>
            <a:endParaRPr lang="sl-SI" dirty="0"/>
          </a:p>
        </p:txBody>
      </p:sp>
      <p:graphicFrame>
        <p:nvGraphicFramePr>
          <p:cNvPr id="8" name="Predmet 7">
            <a:extLst>
              <a:ext uri="{FF2B5EF4-FFF2-40B4-BE49-F238E27FC236}">
                <a16:creationId xmlns:a16="http://schemas.microsoft.com/office/drawing/2014/main" xmlns="" id="{8BC3F0CE-38C5-44E0-A9D2-9A9BD392F4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9458644"/>
              </p:ext>
            </p:extLst>
          </p:nvPr>
        </p:nvGraphicFramePr>
        <p:xfrm>
          <a:off x="381050" y="2060848"/>
          <a:ext cx="8815201" cy="41044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Document" r:id="rId4" imgW="8906542" imgH="4810536" progId="Word.Document.12">
                  <p:embed/>
                </p:oleObj>
              </mc:Choice>
              <mc:Fallback>
                <p:oleObj name="Document" r:id="rId4" imgW="8906542" imgH="4810536" progId="Word.Document.12">
                  <p:embed/>
                  <p:pic>
                    <p:nvPicPr>
                      <p:cNvPr id="8" name="Predmet 7">
                        <a:extLst>
                          <a:ext uri="{FF2B5EF4-FFF2-40B4-BE49-F238E27FC236}">
                            <a16:creationId xmlns:a16="http://schemas.microsoft.com/office/drawing/2014/main" xmlns="" id="{8BC3F0CE-38C5-44E0-A9D2-9A9BD392F4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1050" y="2060848"/>
                        <a:ext cx="8815201" cy="41044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174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slov 4">
            <a:extLst>
              <a:ext uri="{FF2B5EF4-FFF2-40B4-BE49-F238E27FC236}">
                <a16:creationId xmlns:a16="http://schemas.microsoft.com/office/drawing/2014/main" xmlns="" id="{6EF6CE02-9B6B-43D2-9D83-941DE50355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400800" cy="2304256"/>
          </a:xfrm>
        </p:spPr>
        <p:txBody>
          <a:bodyPr/>
          <a:lstStyle/>
          <a:p>
            <a:endParaRPr lang="sl-SI" dirty="0"/>
          </a:p>
          <a:p>
            <a:r>
              <a:rPr lang="sl-SI" dirty="0"/>
              <a:t>Hvala za pozornost.</a:t>
            </a:r>
          </a:p>
        </p:txBody>
      </p:sp>
    </p:spTree>
    <p:extLst>
      <p:ext uri="{BB962C8B-B14F-4D97-AF65-F5344CB8AC3E}">
        <p14:creationId xmlns:p14="http://schemas.microsoft.com/office/powerpoint/2010/main" val="3130666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1080119"/>
          </a:xfrm>
        </p:spPr>
        <p:txBody>
          <a:bodyPr/>
          <a:lstStyle/>
          <a:p>
            <a:pPr algn="l"/>
            <a:r>
              <a:rPr lang="sl-SI" sz="2400" b="1" dirty="0">
                <a:solidFill>
                  <a:srgbClr val="0070C0"/>
                </a:solidFill>
              </a:rPr>
              <a:t>Usmeritve MDDSZ na področju VŽU v prihodnjih letih: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5800" y="2132856"/>
            <a:ext cx="8206680" cy="4176464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l-SI" sz="2000" b="1" dirty="0">
                <a:solidFill>
                  <a:srgbClr val="0070C0"/>
                </a:solidFill>
              </a:rPr>
              <a:t>Nadaljevanje vlaganj v VŽU na področju ciljnih skupin, ki sodijo v delovno področje MDDSZ (primarno v okviru APZ):</a:t>
            </a:r>
          </a:p>
          <a:p>
            <a:pPr marL="342900" indent="287338" algn="l">
              <a:buFont typeface="Wingdings" panose="05000000000000000000" pitchFamily="2" charset="2"/>
              <a:buChar char="ü"/>
            </a:pPr>
            <a:r>
              <a:rPr lang="sl-SI" sz="2000" dirty="0">
                <a:solidFill>
                  <a:schemeClr val="tx1"/>
                </a:solidFill>
              </a:rPr>
              <a:t>Brezposelne osebe (predvsem nizko izobraženi, starejši, mladi, dolgotrajno brezposelni)</a:t>
            </a:r>
          </a:p>
          <a:p>
            <a:pPr marL="342900" indent="287338" algn="l">
              <a:buFont typeface="Wingdings" panose="05000000000000000000" pitchFamily="2" charset="2"/>
              <a:buChar char="ü"/>
            </a:pPr>
            <a:r>
              <a:rPr lang="sl-SI" sz="2000" dirty="0">
                <a:solidFill>
                  <a:schemeClr val="tx1"/>
                </a:solidFill>
              </a:rPr>
              <a:t>Zaposleni  </a:t>
            </a:r>
          </a:p>
          <a:p>
            <a:pPr marL="342900" indent="287338" algn="l">
              <a:buFont typeface="Wingdings" panose="05000000000000000000" pitchFamily="2" charset="2"/>
              <a:buChar char="ü"/>
            </a:pPr>
            <a:r>
              <a:rPr lang="sl-SI" sz="2000" dirty="0">
                <a:solidFill>
                  <a:schemeClr val="tx1"/>
                </a:solidFill>
              </a:rPr>
              <a:t>Delodajalci</a:t>
            </a:r>
          </a:p>
          <a:p>
            <a:pPr marL="342900" indent="287338" algn="l">
              <a:buFont typeface="Wingdings" panose="05000000000000000000" pitchFamily="2" charset="2"/>
              <a:buChar char="ü"/>
            </a:pPr>
            <a:r>
              <a:rPr lang="sl-SI" sz="2000" dirty="0">
                <a:solidFill>
                  <a:schemeClr val="tx1"/>
                </a:solidFill>
              </a:rPr>
              <a:t>Mladi (štipendiranje, karierni centri)</a:t>
            </a:r>
          </a:p>
          <a:p>
            <a:pPr marL="342900" algn="l"/>
            <a:endParaRPr lang="sl-SI" sz="20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l-SI" sz="2000" b="1" dirty="0">
                <a:solidFill>
                  <a:srgbClr val="0070C0"/>
                </a:solidFill>
              </a:rPr>
              <a:t>Različni viri financiranja:</a:t>
            </a:r>
          </a:p>
          <a:p>
            <a:pPr marL="630238" indent="-274638" algn="l">
              <a:buFont typeface="Wingdings" panose="05000000000000000000" pitchFamily="2" charset="2"/>
              <a:buChar char="ü"/>
            </a:pPr>
            <a:r>
              <a:rPr lang="sl-SI" sz="2000" b="1" dirty="0">
                <a:solidFill>
                  <a:schemeClr val="tx1"/>
                </a:solidFill>
              </a:rPr>
              <a:t>VFO</a:t>
            </a:r>
            <a:r>
              <a:rPr lang="sl-SI" sz="2000" dirty="0">
                <a:solidFill>
                  <a:schemeClr val="tx1"/>
                </a:solidFill>
              </a:rPr>
              <a:t> (ESS+); </a:t>
            </a:r>
            <a:r>
              <a:rPr lang="sl-SI" sz="2000" b="1" dirty="0">
                <a:solidFill>
                  <a:schemeClr val="tx1"/>
                </a:solidFill>
              </a:rPr>
              <a:t>RRF</a:t>
            </a:r>
            <a:r>
              <a:rPr lang="sl-SI" sz="2000" dirty="0">
                <a:solidFill>
                  <a:schemeClr val="tx1"/>
                </a:solidFill>
              </a:rPr>
              <a:t> (Sklad za okrevanje in odpornost) in </a:t>
            </a:r>
            <a:r>
              <a:rPr lang="sl-SI" sz="2000" b="1" dirty="0">
                <a:solidFill>
                  <a:schemeClr val="tx1"/>
                </a:solidFill>
              </a:rPr>
              <a:t>JTF</a:t>
            </a:r>
            <a:r>
              <a:rPr lang="sl-SI" sz="2000" dirty="0">
                <a:solidFill>
                  <a:schemeClr val="tx1"/>
                </a:solidFill>
              </a:rPr>
              <a:t> (Sklad za pravični prehod)</a:t>
            </a:r>
          </a:p>
          <a:p>
            <a:pPr marL="630238" indent="-274638" algn="l">
              <a:buFont typeface="Wingdings" panose="05000000000000000000" pitchFamily="2" charset="2"/>
              <a:buChar char="ü"/>
            </a:pPr>
            <a:r>
              <a:rPr lang="sl-SI" sz="2000" dirty="0">
                <a:solidFill>
                  <a:schemeClr val="tx1"/>
                </a:solidFill>
              </a:rPr>
              <a:t>Integralni proračun</a:t>
            </a:r>
          </a:p>
        </p:txBody>
      </p:sp>
    </p:spTree>
    <p:extLst>
      <p:ext uri="{BB962C8B-B14F-4D97-AF65-F5344CB8AC3E}">
        <p14:creationId xmlns:p14="http://schemas.microsoft.com/office/powerpoint/2010/main" val="2795149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39552" y="1052737"/>
            <a:ext cx="7772400" cy="792088"/>
          </a:xfrm>
        </p:spPr>
        <p:txBody>
          <a:bodyPr/>
          <a:lstStyle/>
          <a:p>
            <a:pPr algn="l"/>
            <a:r>
              <a:rPr lang="sl-SI" sz="2400" b="1" dirty="0">
                <a:solidFill>
                  <a:srgbClr val="0070C0"/>
                </a:solidFill>
              </a:rPr>
              <a:t>Usposabljanje/izobraževanje brezposelnih oseb: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39552" y="1844825"/>
            <a:ext cx="7772400" cy="4608511"/>
          </a:xfrm>
        </p:spPr>
        <p:txBody>
          <a:bodyPr/>
          <a:lstStyle/>
          <a:p>
            <a:pPr lvl="1" indent="-457200" algn="l"/>
            <a:r>
              <a:rPr lang="sl-SI" sz="1800" dirty="0">
                <a:solidFill>
                  <a:schemeClr val="tx1"/>
                </a:solidFill>
              </a:rPr>
              <a:t>Ukrepi bodo primarno namenjeni:</a:t>
            </a:r>
          </a:p>
          <a:p>
            <a:pPr lvl="1" indent="-457200" algn="l"/>
            <a:endParaRPr lang="sl-SI" sz="1800" dirty="0">
              <a:solidFill>
                <a:schemeClr val="tx1"/>
              </a:solidFill>
            </a:endParaRPr>
          </a:p>
          <a:p>
            <a:pPr marL="742950" lvl="1" indent="-285750" algn="l">
              <a:buFont typeface="Wingdings" panose="05000000000000000000" pitchFamily="2" charset="2"/>
              <a:buChar char="ü"/>
            </a:pPr>
            <a:r>
              <a:rPr lang="sl-SI" sz="1800" dirty="0">
                <a:solidFill>
                  <a:schemeClr val="tx1"/>
                </a:solidFill>
              </a:rPr>
              <a:t>dolgotrajno brezposelnim, </a:t>
            </a:r>
          </a:p>
          <a:p>
            <a:pPr marL="742950" lvl="1" indent="-285750" algn="l">
              <a:buFont typeface="Wingdings" panose="05000000000000000000" pitchFamily="2" charset="2"/>
              <a:buChar char="ü"/>
            </a:pPr>
            <a:r>
              <a:rPr lang="sl-SI" sz="1800" dirty="0">
                <a:solidFill>
                  <a:schemeClr val="tx1"/>
                </a:solidFill>
              </a:rPr>
              <a:t>brezposelnim, starejšim od 50 let,</a:t>
            </a:r>
          </a:p>
          <a:p>
            <a:pPr marL="742950" lvl="1" indent="-285750" algn="l">
              <a:buFont typeface="Wingdings" panose="05000000000000000000" pitchFamily="2" charset="2"/>
              <a:buChar char="ü"/>
            </a:pPr>
            <a:r>
              <a:rPr lang="sl-SI" sz="1800" dirty="0">
                <a:solidFill>
                  <a:schemeClr val="tx1"/>
                </a:solidFill>
              </a:rPr>
              <a:t>nizko izobraženim, vključno z doseženo ravnjo ISCED 3,</a:t>
            </a:r>
          </a:p>
          <a:p>
            <a:pPr marL="742950" lvl="1" indent="-285750" algn="l">
              <a:buFont typeface="Wingdings" panose="05000000000000000000" pitchFamily="2" charset="2"/>
              <a:buChar char="ü"/>
            </a:pPr>
            <a:r>
              <a:rPr lang="sl-SI" sz="1800" dirty="0">
                <a:solidFill>
                  <a:schemeClr val="tx1"/>
                </a:solidFill>
              </a:rPr>
              <a:t>mladi NEET.</a:t>
            </a:r>
          </a:p>
          <a:p>
            <a:pPr marL="742950" lvl="1" indent="-285750" algn="l">
              <a:buFont typeface="Wingdings" panose="05000000000000000000" pitchFamily="2" charset="2"/>
              <a:buChar char="ü"/>
            </a:pPr>
            <a:endParaRPr lang="sl-SI" sz="1800" dirty="0">
              <a:solidFill>
                <a:schemeClr val="tx1"/>
              </a:solidFill>
            </a:endParaRPr>
          </a:p>
          <a:p>
            <a:pPr algn="l"/>
            <a:r>
              <a:rPr lang="sl-SI" sz="1800" dirty="0">
                <a:solidFill>
                  <a:schemeClr val="tx1"/>
                </a:solidFill>
              </a:rPr>
              <a:t>Izvajanje ukrepov bo namenjeno obravnavi predvsem tistih skupin oseb, ki so dolgotrajno brezposelne ali izpostavljene tveganju za dolgotrajno brezposelnost. </a:t>
            </a:r>
          </a:p>
          <a:p>
            <a:pPr algn="l"/>
            <a:endParaRPr lang="sl-SI" sz="1800" dirty="0">
              <a:solidFill>
                <a:schemeClr val="tx1"/>
              </a:solidFill>
            </a:endParaRPr>
          </a:p>
          <a:p>
            <a:pPr algn="l"/>
            <a:r>
              <a:rPr lang="sl-SI" sz="1800" dirty="0">
                <a:solidFill>
                  <a:schemeClr val="tx1"/>
                </a:solidFill>
              </a:rPr>
              <a:t>Izvajali se bodo ukrepi </a:t>
            </a:r>
            <a:r>
              <a:rPr lang="sl-SI" sz="1800" b="1" dirty="0">
                <a:solidFill>
                  <a:srgbClr val="0070C0"/>
                </a:solidFill>
              </a:rPr>
              <a:t>celovite obravnave za njihovo trajno vključitev na trg dela</a:t>
            </a:r>
            <a:r>
              <a:rPr lang="sl-SI" sz="1800" dirty="0">
                <a:solidFill>
                  <a:schemeClr val="tx1"/>
                </a:solidFill>
              </a:rPr>
              <a:t>. Ukrepi bodo namenjeni tako </a:t>
            </a:r>
            <a:r>
              <a:rPr lang="sl-SI" sz="1800" b="1" dirty="0">
                <a:solidFill>
                  <a:srgbClr val="0070C0"/>
                </a:solidFill>
              </a:rPr>
              <a:t>dvigu njihovih znanj in kompetenc za potrebe trga dela </a:t>
            </a:r>
            <a:r>
              <a:rPr lang="sl-SI" sz="1800" dirty="0">
                <a:solidFill>
                  <a:schemeClr val="tx1"/>
                </a:solidFill>
              </a:rPr>
              <a:t>kot spodbudam delodajalcem pri njihovi vključitvi v zaposlit</a:t>
            </a:r>
            <a:r>
              <a:rPr lang="sl-SI" sz="2000" dirty="0">
                <a:solidFill>
                  <a:schemeClr val="tx1"/>
                </a:solidFill>
              </a:rPr>
              <a:t>ev.</a:t>
            </a:r>
            <a:endParaRPr lang="sl-SI" sz="8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637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24936" cy="5040560"/>
          </a:xfrm>
        </p:spPr>
        <p:txBody>
          <a:bodyPr/>
          <a:lstStyle/>
          <a:p>
            <a:pPr algn="l"/>
            <a:r>
              <a:rPr lang="sl-SI" sz="2000" b="1" dirty="0">
                <a:solidFill>
                  <a:srgbClr val="0070C0"/>
                </a:solidFill>
              </a:rPr>
              <a:t>Izvajali se bodo ukrepi: </a:t>
            </a:r>
          </a:p>
          <a:p>
            <a:pPr marL="342900" lvl="0" indent="-342900" algn="l">
              <a:buFont typeface="Wingdings" panose="05000000000000000000" pitchFamily="2" charset="2"/>
              <a:buChar char="ü"/>
            </a:pPr>
            <a:r>
              <a:rPr lang="sl-SI" sz="1800" dirty="0">
                <a:solidFill>
                  <a:schemeClr val="tx1"/>
                </a:solidFill>
              </a:rPr>
              <a:t>neformalnega izobraževanja in usposabljanja (npr. pridobivanje kompetenc za potrebe lokalnega trga dela, avtomatizacije in digitalizacije delovnih mest),</a:t>
            </a:r>
          </a:p>
          <a:p>
            <a:pPr marL="342900" lvl="0" indent="-342900" algn="l">
              <a:buFont typeface="Wingdings" panose="05000000000000000000" pitchFamily="2" charset="2"/>
              <a:buChar char="ü"/>
            </a:pPr>
            <a:r>
              <a:rPr lang="sl-SI" sz="1800" dirty="0">
                <a:solidFill>
                  <a:schemeClr val="tx1"/>
                </a:solidFill>
              </a:rPr>
              <a:t>usposabljanja na delovnem mestu,</a:t>
            </a:r>
          </a:p>
          <a:p>
            <a:pPr marL="342900" lvl="0" indent="-342900" algn="l">
              <a:buFont typeface="Wingdings" panose="05000000000000000000" pitchFamily="2" charset="2"/>
              <a:buChar char="ü"/>
            </a:pPr>
            <a:r>
              <a:rPr lang="sl-SI" sz="1800" dirty="0">
                <a:solidFill>
                  <a:schemeClr val="tx1"/>
                </a:solidFill>
              </a:rPr>
              <a:t>usposabljanja v medpodjetniških izobraževalnih centrih,</a:t>
            </a:r>
          </a:p>
          <a:p>
            <a:pPr marL="342900" lvl="0" indent="-342900" algn="l">
              <a:buFont typeface="Wingdings" panose="05000000000000000000" pitchFamily="2" charset="2"/>
              <a:buChar char="ü"/>
            </a:pPr>
            <a:r>
              <a:rPr lang="sl-SI" sz="1800" dirty="0">
                <a:solidFill>
                  <a:schemeClr val="tx1"/>
                </a:solidFill>
              </a:rPr>
              <a:t>učne delavnice za praktično usposabljanje za najbolj ranljive skupine na trgu dela, </a:t>
            </a:r>
          </a:p>
          <a:p>
            <a:pPr marL="342900" lvl="0" indent="-342900" algn="l">
              <a:buFont typeface="Wingdings" panose="05000000000000000000" pitchFamily="2" charset="2"/>
              <a:buChar char="ü"/>
            </a:pPr>
            <a:r>
              <a:rPr lang="sl-SI" sz="1800" dirty="0">
                <a:solidFill>
                  <a:schemeClr val="tx1"/>
                </a:solidFill>
              </a:rPr>
              <a:t>projektno učenje mlajših odraslih (PUM-O), namenjeno predvsem ciljni skupini NEET (do 29 let starosti),</a:t>
            </a:r>
          </a:p>
          <a:p>
            <a:pPr marL="342900" lvl="0" indent="-342900" algn="l">
              <a:buFont typeface="Wingdings" panose="05000000000000000000" pitchFamily="2" charset="2"/>
              <a:buChar char="ü"/>
            </a:pPr>
            <a:r>
              <a:rPr lang="sl-SI" sz="1800" dirty="0">
                <a:solidFill>
                  <a:schemeClr val="tx1"/>
                </a:solidFill>
              </a:rPr>
              <a:t>skupinske oblike učenja veščin vodenja kariere/delavnice VKO,</a:t>
            </a:r>
          </a:p>
          <a:p>
            <a:pPr marL="342900" lvl="0" indent="-342900" algn="l">
              <a:buFont typeface="Wingdings" panose="05000000000000000000" pitchFamily="2" charset="2"/>
              <a:buChar char="ü"/>
            </a:pPr>
            <a:r>
              <a:rPr lang="sl-SI" sz="1800" dirty="0">
                <a:solidFill>
                  <a:schemeClr val="tx1"/>
                </a:solidFill>
              </a:rPr>
              <a:t>različna krajša usposabljanja, s ciljem aktivacije in motivacije brezposelnih oseb za vstop na trg dela, priprave na zaposlitev in iskanje zaposlitve,</a:t>
            </a:r>
          </a:p>
          <a:p>
            <a:pPr marL="342900" lvl="0" indent="-342900" algn="l">
              <a:buFont typeface="Wingdings" panose="05000000000000000000" pitchFamily="2" charset="2"/>
              <a:buChar char="ü"/>
            </a:pPr>
            <a:r>
              <a:rPr lang="sl-SI" sz="1800" dirty="0">
                <a:solidFill>
                  <a:schemeClr val="tx1"/>
                </a:solidFill>
              </a:rPr>
              <a:t>spodbude za zaposlovanje,</a:t>
            </a:r>
          </a:p>
          <a:p>
            <a:pPr marL="342900" lvl="0" indent="-342900" algn="l">
              <a:buFont typeface="Wingdings" panose="05000000000000000000" pitchFamily="2" charset="2"/>
              <a:buChar char="ü"/>
            </a:pPr>
            <a:r>
              <a:rPr lang="sl-SI" sz="1800" dirty="0" err="1">
                <a:solidFill>
                  <a:schemeClr val="tx1"/>
                </a:solidFill>
              </a:rPr>
              <a:t>pozaposlitvene</a:t>
            </a:r>
            <a:r>
              <a:rPr lang="sl-SI" sz="1800" dirty="0">
                <a:solidFill>
                  <a:schemeClr val="tx1"/>
                </a:solidFill>
              </a:rPr>
              <a:t> storitve – spremljanje in podpora ranljivim osebam v prvih mesecih zaposlitve,</a:t>
            </a:r>
          </a:p>
          <a:p>
            <a:pPr marL="342900" lvl="0" indent="-342900" algn="l">
              <a:buFont typeface="Wingdings" panose="05000000000000000000" pitchFamily="2" charset="2"/>
              <a:buChar char="ü"/>
            </a:pPr>
            <a:r>
              <a:rPr lang="sl-SI" sz="1800" dirty="0">
                <a:solidFill>
                  <a:schemeClr val="tx1"/>
                </a:solidFill>
              </a:rPr>
              <a:t>pilotni inovativni projekti/ukrepi za razvoj novih programov v okviru APZ.</a:t>
            </a:r>
          </a:p>
          <a:p>
            <a:r>
              <a:rPr lang="sl-SI" sz="2000" dirty="0"/>
              <a:t> </a:t>
            </a:r>
          </a:p>
          <a:p>
            <a:pPr algn="l"/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2160215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792088"/>
          </a:xfrm>
        </p:spPr>
        <p:txBody>
          <a:bodyPr/>
          <a:lstStyle/>
          <a:p>
            <a:pPr algn="l"/>
            <a:r>
              <a:rPr lang="sl-SI" sz="2400" b="1" dirty="0">
                <a:solidFill>
                  <a:srgbClr val="0070C0"/>
                </a:solidFill>
              </a:rPr>
              <a:t>Usposabljanje/izobraževanje zaposlenih oseb oziroma projekti za podjetja: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23528" y="1916832"/>
            <a:ext cx="8280920" cy="4536504"/>
          </a:xfrm>
        </p:spPr>
        <p:txBody>
          <a:bodyPr/>
          <a:lstStyle/>
          <a:p>
            <a:pPr algn="l"/>
            <a:r>
              <a:rPr lang="sl-SI" sz="2000" dirty="0">
                <a:solidFill>
                  <a:srgbClr val="0070C0"/>
                </a:solidFill>
              </a:rPr>
              <a:t>Ukrepi bodo primarno namenjeni:</a:t>
            </a:r>
          </a:p>
          <a:p>
            <a:pPr algn="l"/>
            <a:endParaRPr lang="sl-SI" sz="2000" dirty="0">
              <a:solidFill>
                <a:srgbClr val="0070C0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sl-SI" sz="2000" b="1" dirty="0">
                <a:solidFill>
                  <a:schemeClr val="tx1"/>
                </a:solidFill>
              </a:rPr>
              <a:t>osebam, katerih zaposlitev je ogrožena: </a:t>
            </a:r>
            <a:r>
              <a:rPr lang="sl-SI" sz="2000" dirty="0">
                <a:solidFill>
                  <a:schemeClr val="tx1"/>
                </a:solidFill>
              </a:rPr>
              <a:t>v obliki informiranja, motiviranja, kariernega svetovanja (aktivnosti za razvoj kariere), različnih usposabljanj in izobraževanj (aktivnosti za razvoj kompetenc), se bo omogočil lažji prehod na nova (druga) delovna mesta ali v novo zaposlitev in tako preprečevalo njihov prehod v brezposelnost ter tako pravočasno aktiviralo osebe, ki jim grozi izguba zaposlitve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sl-SI" sz="2000" dirty="0">
              <a:solidFill>
                <a:schemeClr val="tx1"/>
              </a:solidFill>
            </a:endParaRPr>
          </a:p>
          <a:p>
            <a:pPr algn="l"/>
            <a:endParaRPr lang="sl-SI" sz="2000" dirty="0">
              <a:solidFill>
                <a:schemeClr val="tx1"/>
              </a:solidFill>
            </a:endParaRPr>
          </a:p>
          <a:p>
            <a:pPr algn="l"/>
            <a:r>
              <a:rPr lang="sl-SI" sz="2000" dirty="0">
                <a:solidFill>
                  <a:schemeClr val="tx1"/>
                </a:solidFill>
              </a:rPr>
              <a:t>                            </a:t>
            </a:r>
            <a:r>
              <a:rPr lang="it-IT" sz="2000" dirty="0" err="1">
                <a:solidFill>
                  <a:schemeClr val="tx1"/>
                </a:solidFill>
              </a:rPr>
              <a:t>preventiven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ukrep</a:t>
            </a:r>
            <a:r>
              <a:rPr lang="it-IT" sz="2000" dirty="0">
                <a:solidFill>
                  <a:schemeClr val="tx1"/>
                </a:solidFill>
              </a:rPr>
              <a:t> za </a:t>
            </a:r>
            <a:r>
              <a:rPr lang="it-IT" sz="2000" dirty="0" err="1">
                <a:solidFill>
                  <a:schemeClr val="tx1"/>
                </a:solidFill>
              </a:rPr>
              <a:t>pravočasno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aktivacijo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oseb</a:t>
            </a:r>
            <a:endParaRPr lang="sl-SI" sz="2000" dirty="0">
              <a:solidFill>
                <a:schemeClr val="tx1"/>
              </a:solidFill>
            </a:endParaRPr>
          </a:p>
        </p:txBody>
      </p:sp>
      <p:sp>
        <p:nvSpPr>
          <p:cNvPr id="4" name="Puščica dol 3"/>
          <p:cNvSpPr/>
          <p:nvPr/>
        </p:nvSpPr>
        <p:spPr>
          <a:xfrm>
            <a:off x="4283968" y="4581128"/>
            <a:ext cx="360040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88712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51520" y="1700808"/>
            <a:ext cx="8280920" cy="3937992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sl-SI" sz="2000" b="1" dirty="0">
                <a:solidFill>
                  <a:schemeClr val="tx1"/>
                </a:solidFill>
              </a:rPr>
              <a:t>starejšim zaposlenim, za motiviranje in daljše ostajanje na trgu dela: </a:t>
            </a:r>
            <a:r>
              <a:rPr lang="sl-SI" sz="2000" dirty="0">
                <a:solidFill>
                  <a:schemeClr val="tx1"/>
                </a:solidFill>
              </a:rPr>
              <a:t>podpora podjetjem za podaljševanje delovne aktivnosti podpori uvajanja celovitih rešitev za upravljanje in prilagajanje delovnih mest in procesov starejšim zaposlenim</a:t>
            </a:r>
          </a:p>
          <a:p>
            <a:pPr algn="l"/>
            <a:endParaRPr lang="sl-SI" sz="2000" dirty="0">
              <a:solidFill>
                <a:schemeClr val="tx1"/>
              </a:solidFill>
            </a:endParaRPr>
          </a:p>
          <a:p>
            <a:pPr algn="l"/>
            <a:endParaRPr lang="sl-SI" sz="2000" dirty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sl-SI" sz="2000" dirty="0">
              <a:solidFill>
                <a:schemeClr val="tx1"/>
              </a:solidFill>
            </a:endParaRPr>
          </a:p>
          <a:p>
            <a:r>
              <a:rPr lang="sl-SI" sz="2000" dirty="0">
                <a:solidFill>
                  <a:schemeClr val="tx1"/>
                </a:solidFill>
              </a:rPr>
              <a:t>nadaljevanje in nadgradnja programa, ki se izvaja v obdobju 2014 – 2020 »Celovita podpora podjetjem za aktivno staranje delovne sile - ASI«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sl-SI" sz="2000" dirty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sl-SI" sz="2000" dirty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sl-SI" sz="2000" dirty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sl-SI" sz="2000" dirty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sl-SI" sz="2000" dirty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sl-SI" sz="2000" dirty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sl-SI" sz="2000" dirty="0">
              <a:solidFill>
                <a:schemeClr val="tx1"/>
              </a:solidFill>
            </a:endParaRPr>
          </a:p>
          <a:p>
            <a:endParaRPr lang="sl-SI" dirty="0"/>
          </a:p>
        </p:txBody>
      </p:sp>
      <p:sp>
        <p:nvSpPr>
          <p:cNvPr id="4" name="Puščica dol 3"/>
          <p:cNvSpPr/>
          <p:nvPr/>
        </p:nvSpPr>
        <p:spPr>
          <a:xfrm>
            <a:off x="4067944" y="2924944"/>
            <a:ext cx="432048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99949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827584" y="1196752"/>
            <a:ext cx="7704856" cy="5400600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sl-SI" sz="2000" dirty="0">
                <a:solidFill>
                  <a:schemeClr val="tx1"/>
                </a:solidFill>
              </a:rPr>
              <a:t>Krepitev in nadgradnja </a:t>
            </a:r>
            <a:r>
              <a:rPr lang="sl-SI" sz="2000" b="1" dirty="0">
                <a:solidFill>
                  <a:schemeClr val="tx1"/>
                </a:solidFill>
              </a:rPr>
              <a:t>kompetenčnih centrov za razvoj kadrov (KOC)</a:t>
            </a:r>
            <a:r>
              <a:rPr lang="sl-SI" sz="2000" dirty="0">
                <a:solidFill>
                  <a:schemeClr val="tx1"/>
                </a:solidFill>
              </a:rPr>
              <a:t> kot osrednjega podpornega instrumenta razvoja kadrov na prednostnih področjih uporabe pametne specializacije.</a:t>
            </a:r>
          </a:p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r>
              <a:rPr lang="sl-SI" sz="2000" dirty="0">
                <a:solidFill>
                  <a:schemeClr val="tx1"/>
                </a:solidFill>
              </a:rPr>
              <a:t>Nadgradnja znanj, veščin in spretnosti zaposlenih, razvoju kompetenčnih modelov in krepitvi povezovanja podjetij ter izmenjavi dobrih praks na področju razvoja kadrov. </a:t>
            </a:r>
          </a:p>
          <a:p>
            <a:r>
              <a:rPr lang="sl-SI" sz="2000" dirty="0">
                <a:solidFill>
                  <a:schemeClr val="tx1"/>
                </a:solidFill>
              </a:rPr>
              <a:t>Poudarek bo na razvoju znanj na področju pametne specializacije z namenom podpore podjetjem pri digitalni preobrazbi in prehodu na industrijo 4.0. </a:t>
            </a:r>
          </a:p>
        </p:txBody>
      </p:sp>
      <p:sp>
        <p:nvSpPr>
          <p:cNvPr id="4" name="Puščica dol 3"/>
          <p:cNvSpPr/>
          <p:nvPr/>
        </p:nvSpPr>
        <p:spPr>
          <a:xfrm>
            <a:off x="4139952" y="2492896"/>
            <a:ext cx="648072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58451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827584" y="1340768"/>
            <a:ext cx="7272808" cy="4298032"/>
          </a:xfrm>
        </p:spPr>
        <p:txBody>
          <a:bodyPr/>
          <a:lstStyle/>
          <a:p>
            <a:pPr algn="l"/>
            <a:r>
              <a:rPr lang="sl-SI" sz="2400" b="1" dirty="0">
                <a:solidFill>
                  <a:srgbClr val="0070C0"/>
                </a:solidFill>
              </a:rPr>
              <a:t>Mladi: </a:t>
            </a:r>
          </a:p>
          <a:p>
            <a:pPr algn="l"/>
            <a:endParaRPr lang="sl-SI" sz="2400" b="1" dirty="0">
              <a:solidFill>
                <a:srgbClr val="0070C0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sl-SI" sz="2400" dirty="0">
                <a:solidFill>
                  <a:schemeClr val="tx1"/>
                </a:solidFill>
              </a:rPr>
              <a:t>nadaljevanje izvajanje kadrovskega štipendiranja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sl-SI" sz="2400" dirty="0">
                <a:solidFill>
                  <a:schemeClr val="tx1"/>
                </a:solidFill>
              </a:rPr>
              <a:t>razvoj in izvajanje ukrepov za nadarjene/perspektivne (karierni centri za mlade)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sl-SI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295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899592" y="1340768"/>
            <a:ext cx="7056784" cy="4536504"/>
          </a:xfrm>
        </p:spPr>
        <p:txBody>
          <a:bodyPr/>
          <a:lstStyle/>
          <a:p>
            <a:pPr algn="l"/>
            <a:r>
              <a:rPr lang="sl-SI" sz="2000" b="1" dirty="0">
                <a:solidFill>
                  <a:srgbClr val="0070C0"/>
                </a:solidFill>
              </a:rPr>
              <a:t>Izvedba sistemskih ukrepov:</a:t>
            </a:r>
          </a:p>
          <a:p>
            <a:pPr algn="l"/>
            <a:endParaRPr lang="sl-SI" sz="2000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sl-SI" sz="2000" dirty="0">
                <a:solidFill>
                  <a:schemeClr val="tx1"/>
                </a:solidFill>
              </a:rPr>
              <a:t>Nadaljnje delovanje nacionalne koordinacijske točke za vseživljenjsko karierno orientacijo (kot podporna aktivnost na področju vseživljenjskega učenja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sl-SI" sz="2000" dirty="0">
                <a:solidFill>
                  <a:schemeClr val="tx1"/>
                </a:solidFill>
              </a:rPr>
              <a:t>Platforma za napovedovanje kompetenc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sl-SI" sz="2000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62816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DU 2010">
      <a:dk1>
        <a:srgbClr val="999999"/>
      </a:dk1>
      <a:lt1>
        <a:sysClr val="window" lastClr="FFFFFF"/>
      </a:lt1>
      <a:dk2>
        <a:srgbClr val="000000"/>
      </a:dk2>
      <a:lt2>
        <a:srgbClr val="D8D8D8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MDDSZ_predstavitev PPT</Template>
  <TotalTime>432</TotalTime>
  <Words>575</Words>
  <Application>Microsoft Office PowerPoint</Application>
  <PresentationFormat>Diaprojekcija na zaslonu (4:3)</PresentationFormat>
  <Paragraphs>75</Paragraphs>
  <Slides>13</Slides>
  <Notes>0</Notes>
  <HiddenSlides>0</HiddenSlides>
  <MMClips>0</MMClips>
  <ScaleCrop>false</ScaleCrop>
  <HeadingPairs>
    <vt:vector size="8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2</vt:i4>
      </vt:variant>
      <vt:variant>
        <vt:lpstr>Vdelani OLE strežniki</vt:lpstr>
      </vt:variant>
      <vt:variant>
        <vt:i4>1</vt:i4>
      </vt:variant>
      <vt:variant>
        <vt:lpstr>Naslovi diapozitivov</vt:lpstr>
      </vt:variant>
      <vt:variant>
        <vt:i4>13</vt:i4>
      </vt:variant>
    </vt:vector>
  </HeadingPairs>
  <TitlesOfParts>
    <vt:vector size="20" baseType="lpstr">
      <vt:lpstr>Arial</vt:lpstr>
      <vt:lpstr>Calibri</vt:lpstr>
      <vt:lpstr>Republika</vt:lpstr>
      <vt:lpstr>Wingdings</vt:lpstr>
      <vt:lpstr>Officeova tema</vt:lpstr>
      <vt:lpstr>Custom Design</vt:lpstr>
      <vt:lpstr>Document</vt:lpstr>
      <vt:lpstr>Izvajanje vseživljenjskega učenja  MDDSZ</vt:lpstr>
      <vt:lpstr>Usmeritve MDDSZ na področju VŽU v prihodnjih letih:</vt:lpstr>
      <vt:lpstr>Usposabljanje/izobraževanje brezposelnih oseb:</vt:lpstr>
      <vt:lpstr>PowerPointova predstavitev</vt:lpstr>
      <vt:lpstr>Usposabljanje/izobraževanje zaposlenih oseb oziroma projekti za podjetja: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>Ministrstvo za javno upravo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Izvajanje vseživljenjskega učenja  MDDSZ</dc:title>
  <dc:creator>Uporabnik sistema Windows</dc:creator>
  <cp:lastModifiedBy>Borut Dobnikar</cp:lastModifiedBy>
  <cp:revision>21</cp:revision>
  <dcterms:created xsi:type="dcterms:W3CDTF">2021-03-09T12:57:17Z</dcterms:created>
  <dcterms:modified xsi:type="dcterms:W3CDTF">2021-12-17T14:30:01Z</dcterms:modified>
</cp:coreProperties>
</file>