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6" r:id="rId3"/>
    <p:sldId id="317" r:id="rId4"/>
    <p:sldId id="323" r:id="rId5"/>
    <p:sldId id="333" r:id="rId6"/>
    <p:sldId id="327" r:id="rId7"/>
    <p:sldId id="318" r:id="rId8"/>
    <p:sldId id="328" r:id="rId9"/>
    <p:sldId id="322" r:id="rId10"/>
    <p:sldId id="325" r:id="rId11"/>
    <p:sldId id="324" r:id="rId12"/>
    <p:sldId id="326" r:id="rId13"/>
    <p:sldId id="334" r:id="rId14"/>
    <p:sldId id="329" r:id="rId15"/>
    <p:sldId id="332" r:id="rId16"/>
    <p:sldId id="335" r:id="rId17"/>
    <p:sldId id="336" r:id="rId18"/>
    <p:sldId id="337" r:id="rId19"/>
    <p:sldId id="339" r:id="rId20"/>
    <p:sldId id="338" r:id="rId21"/>
    <p:sldId id="330" r:id="rId22"/>
    <p:sldId id="331" r:id="rId23"/>
  </p:sldIdLst>
  <p:sldSz cx="12192000" cy="6858000"/>
  <p:notesSz cx="6858000" cy="994568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A2B81E74-6D89-40EB-8F46-9E9C47F519D5}">
          <p14:sldIdLst>
            <p14:sldId id="315"/>
            <p14:sldId id="316"/>
            <p14:sldId id="317"/>
            <p14:sldId id="323"/>
            <p14:sldId id="333"/>
            <p14:sldId id="327"/>
            <p14:sldId id="318"/>
            <p14:sldId id="328"/>
            <p14:sldId id="322"/>
            <p14:sldId id="325"/>
            <p14:sldId id="324"/>
            <p14:sldId id="326"/>
            <p14:sldId id="334"/>
            <p14:sldId id="329"/>
            <p14:sldId id="332"/>
            <p14:sldId id="335"/>
            <p14:sldId id="336"/>
            <p14:sldId id="337"/>
            <p14:sldId id="339"/>
            <p14:sldId id="338"/>
          </p14:sldIdLst>
        </p14:section>
        <p14:section name="Odsek brez naslova" id="{2DFDDBCF-48B0-4CD9-A474-F55B611796C8}">
          <p14:sldIdLst>
            <p14:sldId id="330"/>
            <p14:sldId id="3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hael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2B0"/>
    <a:srgbClr val="3333CC"/>
    <a:srgbClr val="4C4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97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0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2521528099940829E-2"/>
          <c:w val="1"/>
          <c:h val="0.93353395692298635"/>
        </c:manualLayout>
      </c:layout>
      <c:pie3DChart>
        <c:varyColors val="1"/>
        <c:ser>
          <c:idx val="0"/>
          <c:order val="0"/>
          <c:explosion val="1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A53-43F1-A603-703B4666317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A53-43F1-A603-703B4666317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A53-43F1-A603-703B46663177}"/>
              </c:ext>
            </c:extLst>
          </c:dPt>
          <c:dPt>
            <c:idx val="3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A53-43F1-A603-703B46663177}"/>
              </c:ext>
            </c:extLst>
          </c:dPt>
          <c:dLbls>
            <c:dLbl>
              <c:idx val="3"/>
              <c:layout>
                <c:manualLayout>
                  <c:x val="0.1556923280273419"/>
                  <c:y val="3.884501765215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A53-43F1-A603-703B46663177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3333CC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LPIO!$B$54:$E$55</c:f>
              <c:multiLvlStrCache>
                <c:ptCount val="4"/>
                <c:lvl>
                  <c:pt idx="3">
                    <c:v>ne vem</c:v>
                  </c:pt>
                </c:lvl>
                <c:lvl>
                  <c:pt idx="0">
                    <c:v>Da</c:v>
                  </c:pt>
                  <c:pt idx="1">
                    <c:v>Ne </c:v>
                  </c:pt>
                  <c:pt idx="2">
                    <c:v>Načrt</c:v>
                  </c:pt>
                  <c:pt idx="3">
                    <c:v>Ni odg, </c:v>
                  </c:pt>
                </c:lvl>
              </c:multiLvlStrCache>
            </c:multiLvlStrRef>
          </c:cat>
          <c:val>
            <c:numRef>
              <c:f>LPIO!$B$56:$E$56</c:f>
              <c:numCache>
                <c:formatCode>General</c:formatCode>
                <c:ptCount val="4"/>
                <c:pt idx="0">
                  <c:v>8</c:v>
                </c:pt>
                <c:pt idx="1">
                  <c:v>23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A53-43F1-A603-703B466631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sz="2800" dirty="0">
                <a:solidFill>
                  <a:srgbClr val="3333CC"/>
                </a:solidFill>
              </a:rPr>
              <a:t>Sprejeti LPIO, %</a:t>
            </a:r>
          </a:p>
        </c:rich>
      </c:tx>
      <c:layout>
        <c:manualLayout>
          <c:xMode val="edge"/>
          <c:yMode val="edge"/>
          <c:x val="0.40137189365287823"/>
          <c:y val="2.442002442002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657108899123454E-2"/>
          <c:y val="0.21256376566374582"/>
          <c:w val="0.81965433566087254"/>
          <c:h val="0.58589829632640456"/>
        </c:manualLayout>
      </c:layout>
      <c:pie3DChart>
        <c:varyColors val="1"/>
        <c:ser>
          <c:idx val="0"/>
          <c:order val="0"/>
          <c:explosion val="8"/>
          <c:dPt>
            <c:idx val="0"/>
            <c:bubble3D val="0"/>
            <c:explosion val="9"/>
            <c:spPr>
              <a:solidFill>
                <a:srgbClr val="EE02B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29F-4C2C-AC10-CFAF0F25FE4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29F-4C2C-AC10-CFAF0F25FE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29F-4C2C-AC10-CFAF0F25FE4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LPIO!$C$55:$E$55</c:f>
              <c:strCache>
                <c:ptCount val="3"/>
                <c:pt idx="0">
                  <c:v>Sprejeti</c:v>
                </c:pt>
                <c:pt idx="1">
                  <c:v>Načrtovani</c:v>
                </c:pt>
                <c:pt idx="2">
                  <c:v>Ne </c:v>
                </c:pt>
              </c:strCache>
            </c:strRef>
          </c:cat>
          <c:val>
            <c:numRef>
              <c:f>LPIO!$C$56:$E$56</c:f>
              <c:numCache>
                <c:formatCode>0.0</c:formatCode>
                <c:ptCount val="3"/>
                <c:pt idx="0">
                  <c:v>8.8888888888888893</c:v>
                </c:pt>
                <c:pt idx="1">
                  <c:v>13.333333333333334</c:v>
                </c:pt>
                <c:pt idx="2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29F-4C2C-AC10-CFAF0F25F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0.51942</cdr:x>
      <cdr:y>0.49134</cdr:y>
    </cdr:from>
    <cdr:to>
      <cdr:x>0.72806</cdr:x>
      <cdr:y>0.50438</cdr:y>
    </cdr:to>
    <cdr:sp macro="" textlink="">
      <cdr:nvSpPr>
        <cdr:cNvPr id="3" name="PoljeZBesedilom 2">
          <a:extLst xmlns:a="http://schemas.openxmlformats.org/drawingml/2006/main">
            <a:ext uri="{FF2B5EF4-FFF2-40B4-BE49-F238E27FC236}">
              <a16:creationId xmlns:a16="http://schemas.microsoft.com/office/drawing/2014/main" xmlns="" id="{AD5A0BC1-57BA-4400-A4FB-C2E0D7555D92}"/>
            </a:ext>
          </a:extLst>
        </cdr:cNvPr>
        <cdr:cNvSpPr txBox="1"/>
      </cdr:nvSpPr>
      <cdr:spPr>
        <a:xfrm xmlns:a="http://schemas.openxmlformats.org/drawingml/2006/main">
          <a:off x="2750820" y="1722120"/>
          <a:ext cx="110490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1100" dirty="0"/>
            <a:t>da</a:t>
          </a:r>
        </a:p>
      </cdr:txBody>
    </cdr:sp>
  </cdr:relSizeAnchor>
  <cdr:relSizeAnchor xmlns:cdr="http://schemas.openxmlformats.org/drawingml/2006/chartDrawing">
    <cdr:from>
      <cdr:x>0.53669</cdr:x>
      <cdr:y>0.23697</cdr:y>
    </cdr:from>
    <cdr:to>
      <cdr:x>0.74676</cdr:x>
      <cdr:y>0.31741</cdr:y>
    </cdr:to>
    <cdr:sp macro="" textlink="">
      <cdr:nvSpPr>
        <cdr:cNvPr id="4" name="PoljeZBesedilom 3">
          <a:extLst xmlns:a="http://schemas.openxmlformats.org/drawingml/2006/main">
            <a:ext uri="{FF2B5EF4-FFF2-40B4-BE49-F238E27FC236}">
              <a16:creationId xmlns:a16="http://schemas.microsoft.com/office/drawing/2014/main" xmlns="" id="{DDB7BFD2-42F5-46BE-A95D-F64BF0124805}"/>
            </a:ext>
          </a:extLst>
        </cdr:cNvPr>
        <cdr:cNvSpPr txBox="1"/>
      </cdr:nvSpPr>
      <cdr:spPr>
        <a:xfrm xmlns:a="http://schemas.openxmlformats.org/drawingml/2006/main">
          <a:off x="2842260" y="830580"/>
          <a:ext cx="1112520" cy="281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1800" b="1" dirty="0">
              <a:solidFill>
                <a:schemeClr val="bg1"/>
              </a:solidFill>
            </a:rPr>
            <a:t>da</a:t>
          </a:r>
        </a:p>
      </cdr:txBody>
    </cdr:sp>
  </cdr:relSizeAnchor>
  <cdr:relSizeAnchor xmlns:cdr="http://schemas.openxmlformats.org/drawingml/2006/chartDrawing">
    <cdr:from>
      <cdr:x>0.45468</cdr:x>
      <cdr:y>0.5</cdr:y>
    </cdr:from>
    <cdr:to>
      <cdr:x>0.46331</cdr:x>
      <cdr:y>0.51304</cdr:y>
    </cdr:to>
    <cdr:sp macro="" textlink="">
      <cdr:nvSpPr>
        <cdr:cNvPr id="5" name="PoljeZBesedilom 4">
          <a:extLst xmlns:a="http://schemas.openxmlformats.org/drawingml/2006/main">
            <a:ext uri="{FF2B5EF4-FFF2-40B4-BE49-F238E27FC236}">
              <a16:creationId xmlns:a16="http://schemas.microsoft.com/office/drawing/2014/main" xmlns="" id="{1428DA6B-69F3-442B-BEB9-FD1F1D58C1BF}"/>
            </a:ext>
          </a:extLst>
        </cdr:cNvPr>
        <cdr:cNvSpPr txBox="1"/>
      </cdr:nvSpPr>
      <cdr:spPr>
        <a:xfrm xmlns:a="http://schemas.openxmlformats.org/drawingml/2006/main">
          <a:off x="2407920" y="1752477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1100" dirty="0"/>
            <a:t>Ne</a:t>
          </a:r>
        </a:p>
        <a:p xmlns:a="http://schemas.openxmlformats.org/drawingml/2006/main">
          <a:endParaRPr lang="sl-SI" sz="1100" dirty="0"/>
        </a:p>
      </cdr:txBody>
    </cdr:sp>
  </cdr:relSizeAnchor>
  <cdr:relSizeAnchor xmlns:cdr="http://schemas.openxmlformats.org/drawingml/2006/chartDrawing">
    <cdr:from>
      <cdr:x>0.43176</cdr:x>
      <cdr:y>0.57178</cdr:y>
    </cdr:from>
    <cdr:to>
      <cdr:x>0.44039</cdr:x>
      <cdr:y>0.58917</cdr:y>
    </cdr:to>
    <cdr:sp macro="" textlink="">
      <cdr:nvSpPr>
        <cdr:cNvPr id="6" name="PoljeZBesedilom 5">
          <a:extLst xmlns:a="http://schemas.openxmlformats.org/drawingml/2006/main">
            <a:ext uri="{FF2B5EF4-FFF2-40B4-BE49-F238E27FC236}">
              <a16:creationId xmlns:a16="http://schemas.microsoft.com/office/drawing/2014/main" xmlns="" id="{0798121B-FB76-41E2-B145-DD7177F31D90}"/>
            </a:ext>
          </a:extLst>
        </cdr:cNvPr>
        <cdr:cNvSpPr txBox="1"/>
      </cdr:nvSpPr>
      <cdr:spPr>
        <a:xfrm xmlns:a="http://schemas.openxmlformats.org/drawingml/2006/main">
          <a:off x="2286553" y="2004060"/>
          <a:ext cx="45719" cy="60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l-SI" sz="1100" dirty="0"/>
        </a:p>
      </cdr:txBody>
    </cdr:sp>
  </cdr:relSizeAnchor>
  <cdr:relSizeAnchor xmlns:cdr="http://schemas.openxmlformats.org/drawingml/2006/chartDrawing">
    <cdr:from>
      <cdr:x>0.5482</cdr:x>
      <cdr:y>0.48047</cdr:y>
    </cdr:from>
    <cdr:to>
      <cdr:x>0.72086</cdr:x>
      <cdr:y>0.74136</cdr:y>
    </cdr:to>
    <cdr:sp macro="" textlink="">
      <cdr:nvSpPr>
        <cdr:cNvPr id="7" name="PoljeZBesedilom 6">
          <a:extLst xmlns:a="http://schemas.openxmlformats.org/drawingml/2006/main">
            <a:ext uri="{FF2B5EF4-FFF2-40B4-BE49-F238E27FC236}">
              <a16:creationId xmlns:a16="http://schemas.microsoft.com/office/drawing/2014/main" xmlns="" id="{04C8F9A0-AD78-4181-B8A9-E5F341865FAB}"/>
            </a:ext>
          </a:extLst>
        </cdr:cNvPr>
        <cdr:cNvSpPr txBox="1"/>
      </cdr:nvSpPr>
      <cdr:spPr>
        <a:xfrm xmlns:a="http://schemas.openxmlformats.org/drawingml/2006/main">
          <a:off x="2903220" y="168402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2000" b="1" dirty="0">
              <a:solidFill>
                <a:schemeClr val="bg1"/>
              </a:solidFill>
            </a:rPr>
            <a:t>ne</a:t>
          </a:r>
        </a:p>
      </cdr:txBody>
    </cdr:sp>
  </cdr:relSizeAnchor>
  <cdr:relSizeAnchor xmlns:cdr="http://schemas.openxmlformats.org/drawingml/2006/chartDrawing">
    <cdr:from>
      <cdr:x>0.01727</cdr:x>
      <cdr:y>0.34568</cdr:y>
    </cdr:from>
    <cdr:to>
      <cdr:x>0.0259</cdr:x>
      <cdr:y>0.35872</cdr:y>
    </cdr:to>
    <cdr:sp macro="" textlink="">
      <cdr:nvSpPr>
        <cdr:cNvPr id="9" name="PoljeZBesedilom 8">
          <a:extLst xmlns:a="http://schemas.openxmlformats.org/drawingml/2006/main">
            <a:ext uri="{FF2B5EF4-FFF2-40B4-BE49-F238E27FC236}">
              <a16:creationId xmlns:a16="http://schemas.microsoft.com/office/drawing/2014/main" xmlns="" id="{1617066A-5DB4-4F1E-A456-BA9BD8FEFC90}"/>
            </a:ext>
          </a:extLst>
        </cdr:cNvPr>
        <cdr:cNvSpPr txBox="1"/>
      </cdr:nvSpPr>
      <cdr:spPr>
        <a:xfrm xmlns:a="http://schemas.openxmlformats.org/drawingml/2006/main">
          <a:off x="91440" y="1211580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l-SI" sz="1100" dirty="0"/>
        </a:p>
      </cdr:txBody>
    </cdr:sp>
  </cdr:relSizeAnchor>
  <cdr:relSizeAnchor xmlns:cdr="http://schemas.openxmlformats.org/drawingml/2006/chartDrawing">
    <cdr:from>
      <cdr:x>0.41367</cdr:x>
      <cdr:y>0.36956</cdr:y>
    </cdr:from>
    <cdr:to>
      <cdr:x>0.58633</cdr:x>
      <cdr:y>0.63044</cdr:y>
    </cdr:to>
    <cdr:sp macro="" textlink="">
      <cdr:nvSpPr>
        <cdr:cNvPr id="10" name="PoljeZBesedilom 9">
          <a:extLst xmlns:a="http://schemas.openxmlformats.org/drawingml/2006/main">
            <a:ext uri="{FF2B5EF4-FFF2-40B4-BE49-F238E27FC236}">
              <a16:creationId xmlns:a16="http://schemas.microsoft.com/office/drawing/2014/main" xmlns="" id="{F3EB10BB-4098-495B-AF6E-EA00D00B9B05}"/>
            </a:ext>
          </a:extLst>
        </cdr:cNvPr>
        <cdr:cNvSpPr txBox="1"/>
      </cdr:nvSpPr>
      <cdr:spPr>
        <a:xfrm xmlns:a="http://schemas.openxmlformats.org/drawingml/2006/main">
          <a:off x="2190750" y="129527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l-SI" sz="1100" dirty="0"/>
        </a:p>
      </cdr:txBody>
    </cdr:sp>
  </cdr:relSizeAnchor>
  <cdr:relSizeAnchor xmlns:cdr="http://schemas.openxmlformats.org/drawingml/2006/chartDrawing">
    <cdr:from>
      <cdr:x>0.00553</cdr:x>
      <cdr:y>0.04682</cdr:y>
    </cdr:from>
    <cdr:to>
      <cdr:x>0.2649</cdr:x>
      <cdr:y>0.18161</cdr:y>
    </cdr:to>
    <cdr:sp macro="" textlink="">
      <cdr:nvSpPr>
        <cdr:cNvPr id="11" name="PoljeZBesedilom 10">
          <a:extLst xmlns:a="http://schemas.openxmlformats.org/drawingml/2006/main">
            <a:ext uri="{FF2B5EF4-FFF2-40B4-BE49-F238E27FC236}">
              <a16:creationId xmlns:a16="http://schemas.microsoft.com/office/drawing/2014/main" xmlns="" id="{EAF3B9BE-303F-4C5F-A282-AFCF0F5A1979}"/>
            </a:ext>
          </a:extLst>
        </cdr:cNvPr>
        <cdr:cNvSpPr txBox="1"/>
      </cdr:nvSpPr>
      <cdr:spPr>
        <a:xfrm xmlns:a="http://schemas.openxmlformats.org/drawingml/2006/main">
          <a:off x="29305" y="164114"/>
          <a:ext cx="1373598" cy="472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1800" b="1" dirty="0">
              <a:solidFill>
                <a:srgbClr val="3333CC"/>
              </a:solidFill>
            </a:rPr>
            <a:t>ni odgovora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56FC50E-A1A7-4CA7-BA46-609A0BF6F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44DF3FBB-554D-478C-AE53-78E2ACC84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4EDD0C34-6D76-44BD-9233-5B4516585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A298C289-8CAC-401F-9BD7-E73D93390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C6EA3288-A49F-4ECB-A6D3-57EAB9F5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237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F90A748-87B5-4757-8E9E-780D17DAC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8EBE819E-801D-4DBC-83C4-CBBDF4060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0E4F855D-5D4A-4AAE-BA2F-DF1A77BED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557DB4B0-CD50-4756-8351-832D0EA6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CE110AFB-53EE-4AD6-AB67-9F004919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386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xmlns="" id="{359AED8B-FF10-475D-9C46-54FA9A69BF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0C9173BE-0D72-42EB-B925-105D632CA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7824A770-69C6-43AB-9E29-8BA1F054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BB4D7B5E-4612-4D28-9722-0A89A25FC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CBD43448-6241-4F89-BE99-F7D3EAD5B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048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B5E4CC-0108-4293-8526-47512647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ED432017-543A-41F4-A83C-1B572D52E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C5479078-4BB5-44DD-8882-EC448EB0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7C500526-A6FC-413B-B22F-63E64581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D10C967C-65B9-4376-BD81-BD4B01C18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663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447DC07-456A-466A-8804-BB94FAA5A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AA7D2FD8-4D3F-4556-940E-4882503B7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C354B6B3-792D-49AB-AFA1-5E2017B9E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E9FA269F-4865-4992-B55F-355B20A6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2729BFDA-43A3-4D7F-9D38-9B0F4ED59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163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783AC01-6768-4209-B66B-457DBAC7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41C7A31E-8CE5-4C6C-9FDD-C2C63EA0AD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B2BAFD63-016C-45A0-A49E-E0628BCA3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318FD110-ADF4-48F1-AEEB-D377561D5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9A914898-6154-4F3D-99B4-E28856EC4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BFFBE76D-2FD4-47A8-A866-9C28C27E2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868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F7628C5-E667-4454-824B-158D4AF4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B8DE7C61-ADB5-461A-86DC-7CA1C721D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DA383ACE-7F44-44C9-B959-D43ADF045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xmlns="" id="{44455C73-0C2E-4FE8-B0D5-643E866FDE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xmlns="" id="{F954BE06-E0F7-4884-ACD9-6406808E6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xmlns="" id="{B85F2BC8-49C0-4403-88E3-4BFC28682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xmlns="" id="{FC01530A-B92F-4A73-9436-C01446DC6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xmlns="" id="{5CF98125-2D8A-4A7E-A3C5-DB5BBA37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345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13F1428-7C06-4A8B-BDE6-D8ACF4E31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xmlns="" id="{9E0E2FB0-B4E7-4269-9EA3-376F14486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xmlns="" id="{703A30C7-483A-4794-9A28-F855718C9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xmlns="" id="{D15C72B4-4638-4148-A597-FAE4F487D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6849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xmlns="" id="{CF87D143-6BC8-4AD1-B9E0-00569FA3C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xmlns="" id="{F42043EA-0D2C-46D1-AD96-837415A21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xmlns="" id="{4BF8C112-76D1-4A2E-A3AF-77B9B9C41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546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352FEE4-9FBF-47B4-8DF4-8ED29621A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93A4109A-A3D5-49B8-A9C6-ECCAB22B9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D5D5D66D-99FF-423E-89E6-809E8B2A2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1140CABD-2C6C-43CE-87E0-E6116287D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246460DB-D8B1-43A4-AC61-6DC19432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CB4A29A1-DB3D-4E06-BC3E-6CFD7EF1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662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B82CF23-A14D-42B9-BFD3-B6900FE48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xmlns="" id="{88600DE4-9B28-4331-960C-347130CDE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47835171-34FF-42C6-8675-AEE4969EC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ABAA8DFA-780A-4FE0-8E4A-EC4D6D324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6CE2BFFB-B8CE-4E48-BF38-F369C5C5C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73D12EB7-BF2C-4E4F-BEC1-69811D46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25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xmlns="" id="{DCAB5344-E840-47AB-830E-A486767B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34716D62-623C-43DA-B213-F40482534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19949877-1A8B-45A7-A586-26F29813D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E6A8C-BAC8-4292-8819-D8921A35D053}" type="datetimeFigureOut">
              <a:rPr lang="sl-SI" smtClean="0"/>
              <a:t>17.12.2021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21DD6F59-D4D9-4BA0-915A-B85954A14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5C8E0C9A-B75F-4EC4-9AA1-1C7480479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94084-5BE9-4B08-BB7C-90B73D1005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037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tzo.si/usposabljanj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64045" y="1757363"/>
            <a:ext cx="7772400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sl-SI" altLang="sl-SI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 Drofenik</a:t>
            </a:r>
          </a:p>
          <a:p>
            <a:pPr algn="ctr" eaLnBrk="1" hangingPunct="1">
              <a:buFontTx/>
              <a:buNone/>
              <a:defRPr/>
            </a:pPr>
            <a:endParaRPr lang="sl-SI" altLang="sl-SI" sz="1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sl-SI" altLang="sl-SI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vključenosti univerz za tretje življenjsko obdobje v občinske letne programe izobraževanja odraslih</a:t>
            </a:r>
          </a:p>
          <a:p>
            <a:pPr algn="ctr" eaLnBrk="1" hangingPunct="1">
              <a:buFontTx/>
              <a:buNone/>
              <a:defRPr/>
            </a:pPr>
            <a:endParaRPr lang="sl-SI" altLang="sl-SI" sz="10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Predstavitev</a:t>
            </a:r>
          </a:p>
          <a:p>
            <a:pPr algn="ctr" eaLnBrk="1" hangingPunct="1">
              <a:buFontTx/>
              <a:buNone/>
              <a:defRPr/>
            </a:pPr>
            <a:endParaRPr lang="sl-SI" altLang="sl-SI" sz="10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sl-SI" altLang="sl-SI" sz="20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Strokovni svet za izobraževanje odraslih</a:t>
            </a:r>
          </a:p>
          <a:p>
            <a:pPr algn="ctr" eaLnBrk="1" hangingPunct="1">
              <a:buFontTx/>
              <a:buNone/>
              <a:defRPr/>
            </a:pPr>
            <a:r>
              <a:rPr lang="sl-SI" altLang="sl-SI" sz="20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Januar 2021</a:t>
            </a:r>
          </a:p>
          <a:p>
            <a:pPr algn="ctr" eaLnBrk="1" hangingPunct="1">
              <a:buFontTx/>
              <a:buNone/>
              <a:defRPr/>
            </a:pPr>
            <a:endParaRPr lang="sl-SI" altLang="sl-SI" sz="1600" dirty="0">
              <a:solidFill>
                <a:srgbClr val="3333CC"/>
              </a:solidFill>
              <a:latin typeface="Trebuchet MS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sl-SI" altLang="sl-SI" sz="1800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9" y="333375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9560" y="1997047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Niso sprejeti, dejansko 27  od 46 občin (58,7%) </a:t>
            </a:r>
          </a:p>
          <a:p>
            <a:pPr marL="0" indent="0" algn="ctr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Pobuda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Da</a:t>
            </a: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		</a:t>
            </a:r>
            <a:r>
              <a:rPr lang="sl-SI" altLang="sl-SI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Čakajo odgovor</a:t>
            </a: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	</a:t>
            </a:r>
            <a:r>
              <a:rPr lang="sl-SI" altLang="sl-SI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Ne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Izola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Sežana		Hrpelje Kozina		M. Sobota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Ribnica		Sežana			Logatec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Sodražica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Loški Potok</a:t>
            </a: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sl-SI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lipsa 1">
            <a:extLst>
              <a:ext uri="{FF2B5EF4-FFF2-40B4-BE49-F238E27FC236}">
                <a16:creationId xmlns:a16="http://schemas.microsoft.com/office/drawing/2014/main" xmlns="" id="{0D7FCCCD-C94C-4D65-8943-086112A8B7CC}"/>
              </a:ext>
            </a:extLst>
          </p:cNvPr>
          <p:cNvSpPr/>
          <p:nvPr/>
        </p:nvSpPr>
        <p:spPr>
          <a:xfrm>
            <a:off x="2163097" y="206477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826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98550"/>
            <a:ext cx="7772400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 algn="ctr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Načrtujejo sprejetje</a:t>
            </a:r>
          </a:p>
          <a:p>
            <a:pPr marL="0" indent="0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Ivančna Gorica</a:t>
            </a: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Izola</a:t>
            </a: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Log Dragomer</a:t>
            </a: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Nova Gorica</a:t>
            </a: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Rogaška Slatina	</a:t>
            </a: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Škofja Loka	</a:t>
            </a:r>
          </a:p>
          <a:p>
            <a:pPr marL="0" indent="0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sl-SI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261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6329" y="1628212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 algn="ctr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Vključenost u3 v LPIO</a:t>
            </a:r>
          </a:p>
          <a:p>
            <a:pPr marL="0" indent="0" algn="ctr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sl-SI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7831FD96-9467-4398-AD8A-4D8FF6658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605656"/>
              </p:ext>
            </p:extLst>
          </p:nvPr>
        </p:nvGraphicFramePr>
        <p:xfrm>
          <a:off x="2157266" y="2823503"/>
          <a:ext cx="7943850" cy="2476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2554">
                  <a:extLst>
                    <a:ext uri="{9D8B030D-6E8A-4147-A177-3AD203B41FA5}">
                      <a16:colId xmlns:a16="http://schemas.microsoft.com/office/drawing/2014/main" xmlns="" val="1623191921"/>
                    </a:ext>
                  </a:extLst>
                </a:gridCol>
                <a:gridCol w="1864087">
                  <a:extLst>
                    <a:ext uri="{9D8B030D-6E8A-4147-A177-3AD203B41FA5}">
                      <a16:colId xmlns:a16="http://schemas.microsoft.com/office/drawing/2014/main" xmlns="" val="865444743"/>
                    </a:ext>
                  </a:extLst>
                </a:gridCol>
                <a:gridCol w="1539669">
                  <a:extLst>
                    <a:ext uri="{9D8B030D-6E8A-4147-A177-3AD203B41FA5}">
                      <a16:colId xmlns:a16="http://schemas.microsoft.com/office/drawing/2014/main" xmlns="" val="1076515088"/>
                    </a:ext>
                  </a:extLst>
                </a:gridCol>
                <a:gridCol w="1588770">
                  <a:extLst>
                    <a:ext uri="{9D8B030D-6E8A-4147-A177-3AD203B41FA5}">
                      <a16:colId xmlns:a16="http://schemas.microsoft.com/office/drawing/2014/main" xmlns="" val="2110315904"/>
                    </a:ext>
                  </a:extLst>
                </a:gridCol>
                <a:gridCol w="1588770">
                  <a:extLst>
                    <a:ext uri="{9D8B030D-6E8A-4147-A177-3AD203B41FA5}">
                      <a16:colId xmlns:a16="http://schemas.microsoft.com/office/drawing/2014/main" xmlns="" val="686479436"/>
                    </a:ext>
                  </a:extLst>
                </a:gridCol>
              </a:tblGrid>
              <a:tr h="612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dirty="0">
                          <a:effectLst/>
                        </a:rPr>
                        <a:t> Ajdovščina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Ljubljana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Maribor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06575823"/>
                  </a:ext>
                </a:extLst>
              </a:tr>
              <a:tr h="612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dirty="0">
                          <a:effectLst/>
                        </a:rPr>
                        <a:t>ne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dirty="0">
                          <a:effectLst/>
                        </a:rPr>
                        <a:t>da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dirty="0">
                          <a:effectLst/>
                        </a:rPr>
                        <a:t>da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dirty="0">
                          <a:effectLst/>
                        </a:rPr>
                        <a:t>ne 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92987700"/>
                  </a:ext>
                </a:extLst>
              </a:tr>
              <a:tr h="1252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dirty="0">
                          <a:effectLst/>
                        </a:rPr>
                        <a:t>Opombe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800" b="1" kern="1200" dirty="0">
                          <a:solidFill>
                            <a:srgbClr val="EE02B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Predlog U3 županu, da jo vključi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800" dirty="0">
                          <a:solidFill>
                            <a:srgbClr val="EE02B0"/>
                          </a:solidFill>
                          <a:effectLst/>
                        </a:rPr>
                        <a:t> (ne več v 2021) – enostavčna odpoved</a:t>
                      </a:r>
                      <a:endParaRPr lang="sl-SI" sz="1800" dirty="0">
                        <a:solidFill>
                          <a:srgbClr val="EE02B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800" dirty="0">
                          <a:solidFill>
                            <a:srgbClr val="EE02B0"/>
                          </a:solidFill>
                          <a:effectLst/>
                        </a:rPr>
                        <a:t> </a:t>
                      </a:r>
                      <a:r>
                        <a:rPr lang="sl-SI" sz="1800" b="1" kern="1200" dirty="0">
                          <a:solidFill>
                            <a:srgbClr val="EE02B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samo U3 v LU, ne pa v Dobi in knjižnici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800" b="1" kern="1200" dirty="0">
                          <a:solidFill>
                            <a:srgbClr val="EE02B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LPIO = letni program LU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15068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662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6329" y="1628212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Programi LU namesto LPIO</a:t>
            </a:r>
          </a:p>
          <a:p>
            <a:pPr marL="0" indent="0">
              <a:buNone/>
              <a:defRPr/>
            </a:pPr>
            <a:endParaRPr lang="sl-SI" altLang="sl-SI" sz="9600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Programi LU niso v skladu z določili zakona o dostopu do informacij  javnega značaja – 10. člen, ne z ZIO - 50. in 51. člen</a:t>
            </a:r>
          </a:p>
          <a:p>
            <a:pPr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tolmačenje 59. člena ZIO? </a:t>
            </a:r>
            <a:r>
              <a:rPr lang="sl-SI" altLang="sl-SI" sz="9600" dirty="0">
                <a:solidFill>
                  <a:srgbClr val="FF0000"/>
                </a:solidFill>
                <a:latin typeface="Trebuchet MS" pitchFamily="34" charset="0"/>
              </a:rPr>
              <a:t>Dobesedna izpeljava?</a:t>
            </a:r>
            <a:endParaRPr lang="sl-SI" altLang="sl-SI" sz="9600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endParaRPr lang="sl-SI" altLang="sl-SI" sz="9600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LU Kranj</a:t>
            </a:r>
          </a:p>
          <a:p>
            <a:pPr marL="0" indent="0">
              <a:buNone/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LU Krško</a:t>
            </a:r>
          </a:p>
          <a:p>
            <a:pPr marL="0" indent="0">
              <a:buNone/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LU Ptuj</a:t>
            </a:r>
          </a:p>
          <a:p>
            <a:pPr marL="0" indent="0">
              <a:buNone/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LU Radovljica</a:t>
            </a: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- 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			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172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4511" y="1628212"/>
            <a:ext cx="8602979" cy="4909748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Podpora občin IO in U3 </a:t>
            </a:r>
            <a:r>
              <a:rPr lang="sl-SI" altLang="sl-SI" sz="9600" dirty="0">
                <a:solidFill>
                  <a:srgbClr val="EE02B0"/>
                </a:solidFill>
                <a:latin typeface="Trebuchet MS" pitchFamily="34" charset="0"/>
              </a:rPr>
              <a:t>(</a:t>
            </a: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so-financiranje dejavnosti</a:t>
            </a:r>
            <a:r>
              <a:rPr lang="sl-SI" altLang="sl-SI" sz="9600" dirty="0">
                <a:solidFill>
                  <a:srgbClr val="EE02B0"/>
                </a:solidFill>
                <a:latin typeface="Trebuchet MS" pitchFamily="34" charset="0"/>
              </a:rPr>
              <a:t>*)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sl-SI" altLang="sl-SI" sz="9600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Samostojne U3 (22)</a:t>
            </a:r>
          </a:p>
          <a:p>
            <a:pPr marL="0" indent="0" algn="ctr">
              <a:lnSpc>
                <a:spcPct val="120000"/>
              </a:lnSpc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JR občin na različnih področjih (</a:t>
            </a:r>
            <a:r>
              <a:rPr lang="sl-SI" altLang="sl-SI" sz="9600" dirty="0" err="1">
                <a:solidFill>
                  <a:srgbClr val="3333CC"/>
                </a:solidFill>
                <a:latin typeface="Trebuchet MS" pitchFamily="34" charset="0"/>
              </a:rPr>
              <a:t>dd</a:t>
            </a: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, delovanje društev, neprofitnih organizacij, kultura, … </a:t>
            </a:r>
          </a:p>
          <a:p>
            <a:pPr>
              <a:lnSpc>
                <a:spcPct val="120000"/>
              </a:lnSpc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Dotacije iz občinskih proračunov (prošnje županu?)?</a:t>
            </a:r>
          </a:p>
          <a:p>
            <a:pPr>
              <a:lnSpc>
                <a:spcPct val="120000"/>
              </a:lnSpc>
              <a:defRPr/>
            </a:pPr>
            <a:endParaRPr lang="sl-SI" altLang="sl-SI" sz="9600" dirty="0">
              <a:solidFill>
                <a:srgbClr val="3333CC"/>
              </a:solidFill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sl-SI" altLang="sl-SI" sz="9600" dirty="0">
                <a:solidFill>
                  <a:srgbClr val="3333CC"/>
                </a:solidFill>
                <a:latin typeface="Trebuchet MS" pitchFamily="34" charset="0"/>
              </a:rPr>
              <a:t>Primeri dobrih praks podpore U3</a:t>
            </a:r>
            <a:endParaRPr lang="sl-SI" altLang="sl-SI" sz="4400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sl-SI" altLang="sl-SI" sz="9600" dirty="0">
                <a:solidFill>
                  <a:srgbClr val="EE02B0"/>
                </a:solidFill>
                <a:latin typeface="Trebuchet MS" pitchFamily="34" charset="0"/>
              </a:rPr>
              <a:t>* U3 se o tem poročale samoiniciativno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			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907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99139" y="1473994"/>
            <a:ext cx="8534399" cy="4894508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  <a:defRPr/>
            </a:pPr>
            <a:r>
              <a:rPr lang="sl-SI" altLang="sl-SI" sz="6400" b="1" dirty="0">
                <a:solidFill>
                  <a:srgbClr val="3333CC"/>
                </a:solidFill>
                <a:latin typeface="Trebuchet MS" pitchFamily="34" charset="0"/>
              </a:rPr>
              <a:t>PREDLOGI </a:t>
            </a:r>
            <a:r>
              <a:rPr lang="sl-SI" altLang="sl-SI" sz="9600" dirty="0">
                <a:solidFill>
                  <a:srgbClr val="3333CC"/>
                </a:solidFill>
              </a:rPr>
              <a:t>Za U3</a:t>
            </a:r>
          </a:p>
          <a:p>
            <a:pPr>
              <a:lnSpc>
                <a:spcPct val="120000"/>
              </a:lnSpc>
              <a:buFontTx/>
              <a:buChar char="-"/>
              <a:defRPr/>
            </a:pPr>
            <a:r>
              <a:rPr lang="sl-SI" altLang="sl-SI" sz="11200" dirty="0">
                <a:solidFill>
                  <a:srgbClr val="3333CC"/>
                </a:solidFill>
              </a:rPr>
              <a:t>opolnomočenje </a:t>
            </a:r>
          </a:p>
          <a:p>
            <a:pPr>
              <a:lnSpc>
                <a:spcPct val="120000"/>
              </a:lnSpc>
              <a:buFontTx/>
              <a:buChar char="-"/>
              <a:defRPr/>
            </a:pPr>
            <a:r>
              <a:rPr lang="sl-SI" altLang="sl-SI" sz="11200" dirty="0">
                <a:solidFill>
                  <a:srgbClr val="3333CC"/>
                </a:solidFill>
              </a:rPr>
              <a:t>kadrovsko močnejše U3 strokovne podlage za LPIO </a:t>
            </a:r>
          </a:p>
          <a:p>
            <a:pPr>
              <a:lnSpc>
                <a:spcPct val="120000"/>
              </a:lnSpc>
              <a:buFontTx/>
              <a:buChar char="-"/>
              <a:defRPr/>
            </a:pPr>
            <a:r>
              <a:rPr lang="sl-SI" altLang="sl-SI" sz="11200" dirty="0">
                <a:solidFill>
                  <a:srgbClr val="3333CC"/>
                </a:solidFill>
              </a:rPr>
              <a:t>pobuda OU za ustanovitev DS za pripravo LPIO (izvajalci IO, člani OU). Naloge</a:t>
            </a:r>
          </a:p>
          <a:p>
            <a:pPr lvl="1">
              <a:lnSpc>
                <a:spcPct val="120000"/>
              </a:lnSpc>
              <a:buFontTx/>
              <a:buChar char="-"/>
              <a:defRPr/>
            </a:pPr>
            <a:r>
              <a:rPr lang="sl-SI" altLang="sl-SI" sz="10800" dirty="0">
                <a:solidFill>
                  <a:srgbClr val="3333CC"/>
                </a:solidFill>
              </a:rPr>
              <a:t>umeščenost IO v strategiji razvoja občine </a:t>
            </a:r>
          </a:p>
          <a:p>
            <a:pPr lvl="1">
              <a:lnSpc>
                <a:spcPct val="120000"/>
              </a:lnSpc>
              <a:buFontTx/>
              <a:buChar char="-"/>
              <a:defRPr/>
            </a:pPr>
            <a:r>
              <a:rPr lang="sl-SI" altLang="sl-SI" sz="10800" dirty="0">
                <a:solidFill>
                  <a:srgbClr val="3333CC"/>
                </a:solidFill>
              </a:rPr>
              <a:t>pregled IP/dejavnosti/javnih in </a:t>
            </a:r>
            <a:r>
              <a:rPr lang="sl-SI" altLang="sl-SI" sz="10800" dirty="0" err="1">
                <a:solidFill>
                  <a:srgbClr val="3333CC"/>
                </a:solidFill>
              </a:rPr>
              <a:t>zas</a:t>
            </a:r>
            <a:r>
              <a:rPr lang="sl-SI" altLang="sl-SI" sz="10800" dirty="0">
                <a:solidFill>
                  <a:srgbClr val="3333CC"/>
                </a:solidFill>
              </a:rPr>
              <a:t>. zavodov, NVO, ki jih občina že sofinancira</a:t>
            </a:r>
          </a:p>
          <a:p>
            <a:pPr lvl="1">
              <a:lnSpc>
                <a:spcPct val="120000"/>
              </a:lnSpc>
              <a:buFontTx/>
              <a:buChar char="-"/>
              <a:defRPr/>
            </a:pPr>
            <a:r>
              <a:rPr lang="sl-SI" altLang="sl-SI" sz="10800" dirty="0">
                <a:solidFill>
                  <a:srgbClr val="3333CC"/>
                </a:solidFill>
              </a:rPr>
              <a:t>priprava predloga LPIO</a:t>
            </a: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775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6329" y="1628212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Primera utečene prakse – izhodišče za LPIO</a:t>
            </a:r>
          </a:p>
          <a:p>
            <a:pPr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JR za zbiranje predlogov za sofinanciranje IO v letu 2019 (enako za 2020), Ravne/K</a:t>
            </a:r>
          </a:p>
          <a:p>
            <a:pPr lvl="1"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za </a:t>
            </a:r>
            <a:r>
              <a:rPr lang="sl-SI" dirty="0">
                <a:solidFill>
                  <a:srgbClr val="3333CC"/>
                </a:solidFill>
                <a:latin typeface="Trebuchet MS" pitchFamily="34" charset="0"/>
              </a:rPr>
              <a:t>zavode, gospodarske družbe, zasebnike in druge organizacije</a:t>
            </a: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>
              <a:buFontTx/>
              <a:buChar char="-"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JR za i</a:t>
            </a:r>
            <a:r>
              <a:rPr lang="sl-SI" dirty="0">
                <a:solidFill>
                  <a:srgbClr val="3333CC"/>
                </a:solidFill>
                <a:latin typeface="Trebuchet MS" pitchFamily="34" charset="0"/>
              </a:rPr>
              <a:t>zbor izobraževalnih programov in usposabljanj odraslih v letih 2019 in 2020 / Škofja Loka</a:t>
            </a:r>
          </a:p>
          <a:p>
            <a:pPr marL="0" indent="0">
              <a:buNone/>
              <a:defRPr/>
            </a:pPr>
            <a:r>
              <a:rPr lang="sl-SI" sz="1800" dirty="0">
                <a:solidFill>
                  <a:srgbClr val="3333CC"/>
                </a:solidFill>
                <a:latin typeface="Trebuchet MS" pitchFamily="34" charset="0"/>
                <a:ea typeface="Times New Roman" panose="02020603050405020304" pitchFamily="18" charset="0"/>
              </a:rPr>
              <a:t>	</a:t>
            </a:r>
            <a:r>
              <a:rPr lang="sl-SI" sz="2400" dirty="0">
                <a:solidFill>
                  <a:srgbClr val="3333CC"/>
                </a:solidFill>
                <a:latin typeface="Trebuchet MS" pitchFamily="34" charset="0"/>
                <a:ea typeface="Times New Roman" panose="02020603050405020304" pitchFamily="18" charset="0"/>
              </a:rPr>
              <a:t>z</a:t>
            </a:r>
            <a:r>
              <a:rPr lang="sl-SI" sz="2400" dirty="0">
                <a:solidFill>
                  <a:srgbClr val="3333CC"/>
                </a:solidFill>
                <a:latin typeface="Trebuchet MS" pitchFamily="34" charset="0"/>
              </a:rPr>
              <a:t>a nevladne in neprofitne org., društva in zasebne zavode </a:t>
            </a:r>
          </a:p>
          <a:p>
            <a:pPr marL="0" indent="0">
              <a:buNone/>
              <a:defRPr/>
            </a:pPr>
            <a:endParaRPr lang="sl-SI" sz="2400" dirty="0">
              <a:solidFill>
                <a:srgbClr val="3333CC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sl-SI" altLang="sl-SI" dirty="0">
                <a:solidFill>
                  <a:srgbClr val="EE02B0"/>
                </a:solidFill>
                <a:latin typeface="Times New Roman" panose="02020603050405020304" pitchFamily="18" charset="0"/>
              </a:rPr>
              <a:t>pogoji: registrirana dejavnost IO, sedež v občini; </a:t>
            </a:r>
          </a:p>
          <a:p>
            <a:pPr>
              <a:defRPr/>
            </a:pPr>
            <a:r>
              <a:rPr lang="sl-SI" altLang="sl-SI" dirty="0">
                <a:solidFill>
                  <a:srgbClr val="EE02B0"/>
                </a:solidFill>
                <a:latin typeface="Times New Roman" panose="02020603050405020304" pitchFamily="18" charset="0"/>
              </a:rPr>
              <a:t>podlaga za razpise Zakon o lokalni samoupravi, pravilnik o postopkih izvrševanja dr. proračuna, pravilnik za vrednotenje programov društev</a:t>
            </a: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903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6329" y="1628212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Primeri sprejetjih LPIO</a:t>
            </a:r>
            <a:endParaRPr lang="sl-SI" altLang="sl-SI" dirty="0">
              <a:solidFill>
                <a:srgbClr val="EE02B0"/>
              </a:solidFill>
              <a:latin typeface="Trebuchet MS" pitchFamily="34" charset="0"/>
            </a:endParaRPr>
          </a:p>
          <a:p>
            <a:pPr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Ajdovščina, MB</a:t>
            </a:r>
          </a:p>
          <a:p>
            <a:pPr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Ljubljana</a:t>
            </a:r>
          </a:p>
          <a:p>
            <a:pPr>
              <a:buFontTx/>
              <a:buChar char="-"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V postopku sprejemanja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Občina Log Dragomer	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5707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1252" y="1730477"/>
            <a:ext cx="7710948" cy="4365523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  <a:defRPr/>
            </a:pPr>
            <a:r>
              <a:rPr lang="sl-SI" altLang="sl-SI" dirty="0">
                <a:solidFill>
                  <a:srgbClr val="3333CC"/>
                </a:solidFill>
              </a:rPr>
              <a:t>AJDOVŠČINA:  </a:t>
            </a:r>
          </a:p>
          <a:p>
            <a:pPr eaLnBrk="1" hangingPunct="1">
              <a:buFontTx/>
              <a:buNone/>
              <a:defRPr/>
            </a:pPr>
            <a:r>
              <a:rPr lang="sl-SI" altLang="sl-SI" dirty="0">
                <a:solidFill>
                  <a:srgbClr val="EE02B0"/>
                </a:solidFill>
              </a:rPr>
              <a:t>Uvod</a:t>
            </a:r>
            <a:r>
              <a:rPr lang="sl-SI" altLang="sl-SI" dirty="0">
                <a:solidFill>
                  <a:srgbClr val="3333CC"/>
                </a:solidFill>
              </a:rPr>
              <a:t>: potrebe okolja, strateški cilji zavoda, </a:t>
            </a:r>
            <a:r>
              <a:rPr lang="sl-SI" altLang="sl-SI" dirty="0" err="1">
                <a:solidFill>
                  <a:srgbClr val="3333CC"/>
                </a:solidFill>
              </a:rPr>
              <a:t>nacion</a:t>
            </a:r>
            <a:r>
              <a:rPr lang="sl-SI" altLang="sl-SI" dirty="0">
                <a:solidFill>
                  <a:srgbClr val="3333CC"/>
                </a:solidFill>
              </a:rPr>
              <a:t>. in EU dokumenti</a:t>
            </a:r>
          </a:p>
          <a:p>
            <a:pPr eaLnBrk="1" hangingPunct="1">
              <a:buFontTx/>
              <a:buNone/>
              <a:defRPr/>
            </a:pPr>
            <a:r>
              <a:rPr lang="sl-SI" altLang="sl-SI" dirty="0">
                <a:solidFill>
                  <a:srgbClr val="EE02B0"/>
                </a:solidFill>
              </a:rPr>
              <a:t>Osnovni podatki o zavodu</a:t>
            </a:r>
          </a:p>
          <a:p>
            <a:pPr eaLnBrk="1" hangingPunct="1">
              <a:buFontTx/>
              <a:buNone/>
              <a:defRPr/>
            </a:pPr>
            <a:r>
              <a:rPr lang="sl-SI" altLang="sl-SI" dirty="0">
                <a:solidFill>
                  <a:srgbClr val="EE02B0"/>
                </a:solidFill>
              </a:rPr>
              <a:t>Programi</a:t>
            </a:r>
          </a:p>
          <a:p>
            <a:pPr algn="ctr" eaLnBrk="1" hangingPunct="1">
              <a:buFontTx/>
              <a:buNone/>
              <a:defRPr/>
            </a:pPr>
            <a:r>
              <a:rPr lang="sl-SI" altLang="sl-SI" dirty="0">
                <a:solidFill>
                  <a:srgbClr val="EE02B0"/>
                </a:solidFill>
              </a:rPr>
              <a:t>MARIBOR</a:t>
            </a:r>
          </a:p>
          <a:p>
            <a:pPr eaLnBrk="1" hangingPunct="1">
              <a:buFontTx/>
              <a:buNone/>
              <a:defRPr/>
            </a:pPr>
            <a:r>
              <a:rPr lang="sl-SI" altLang="sl-SI" dirty="0">
                <a:solidFill>
                  <a:srgbClr val="EE02B0"/>
                </a:solidFill>
              </a:rPr>
              <a:t>Uvod:</a:t>
            </a:r>
            <a:r>
              <a:rPr lang="sl-SI" altLang="sl-SI" dirty="0">
                <a:solidFill>
                  <a:srgbClr val="4C43F7"/>
                </a:solidFill>
              </a:rPr>
              <a:t> napoved sestave LPIO, realizacija ZIO, Re NPIO</a:t>
            </a:r>
          </a:p>
          <a:p>
            <a:pPr eaLnBrk="1" hangingPunct="1">
              <a:buFontTx/>
              <a:buNone/>
              <a:defRPr/>
            </a:pPr>
            <a:r>
              <a:rPr lang="sl-SI" altLang="sl-SI" dirty="0">
                <a:solidFill>
                  <a:srgbClr val="EE02B0"/>
                </a:solidFill>
              </a:rPr>
              <a:t>Cilji na letni ravni</a:t>
            </a:r>
          </a:p>
          <a:p>
            <a:pPr eaLnBrk="1" hangingPunct="1">
              <a:buFontTx/>
              <a:buNone/>
              <a:defRPr/>
            </a:pPr>
            <a:r>
              <a:rPr lang="sl-SI" altLang="sl-SI" dirty="0">
                <a:solidFill>
                  <a:srgbClr val="EE02B0"/>
                </a:solidFill>
              </a:rPr>
              <a:t>Ukrepi in kazalniki po prednostnih področjih</a:t>
            </a:r>
          </a:p>
          <a:p>
            <a:pPr eaLnBrk="1" hangingPunct="1">
              <a:buFontTx/>
              <a:buNone/>
              <a:defRPr/>
            </a:pPr>
            <a:r>
              <a:rPr lang="sl-SI" altLang="sl-SI" dirty="0">
                <a:solidFill>
                  <a:srgbClr val="EE02B0"/>
                </a:solidFill>
              </a:rPr>
              <a:t>Spremljanje in izvajanje </a:t>
            </a:r>
            <a:r>
              <a:rPr lang="sl-SI" altLang="sl-SI" dirty="0">
                <a:solidFill>
                  <a:srgbClr val="4C43F7"/>
                </a:solidFill>
              </a:rPr>
              <a:t>(pristojni organ)</a:t>
            </a:r>
            <a:endParaRPr lang="sl-SI" altLang="sl-SI" dirty="0">
              <a:solidFill>
                <a:srgbClr val="EE02B0"/>
              </a:solidFill>
            </a:endParaRPr>
          </a:p>
          <a:p>
            <a:pPr eaLnBrk="1" hangingPunct="1">
              <a:buFontTx/>
              <a:buChar char="-"/>
              <a:defRPr/>
            </a:pPr>
            <a:endParaRPr lang="sl-SI" altLang="sl-SI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795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5533" y="1635586"/>
            <a:ext cx="7772400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sl-SI" altLang="sl-SI" sz="8000" dirty="0">
                <a:solidFill>
                  <a:srgbClr val="3333CC"/>
                </a:solidFill>
              </a:rPr>
              <a:t>LJUBLJANA  </a:t>
            </a:r>
          </a:p>
          <a:p>
            <a:pPr marL="0" indent="0" eaLnBrk="1" hangingPunct="1">
              <a:buNone/>
              <a:defRPr/>
            </a:pPr>
            <a:r>
              <a:rPr lang="sl-SI" altLang="sl-SI" sz="8000" dirty="0">
                <a:solidFill>
                  <a:srgbClr val="EE02B0"/>
                </a:solidFill>
              </a:rPr>
              <a:t>Uvod</a:t>
            </a:r>
          </a:p>
          <a:p>
            <a:pPr marL="0" indent="0" eaLnBrk="1" hangingPunct="1">
              <a:buNone/>
              <a:defRPr/>
            </a:pPr>
            <a:r>
              <a:rPr lang="sl-SI" altLang="sl-SI" sz="8000" dirty="0">
                <a:solidFill>
                  <a:srgbClr val="EE02B0"/>
                </a:solidFill>
              </a:rPr>
              <a:t>Cilji</a:t>
            </a:r>
            <a:r>
              <a:rPr lang="sl-SI" altLang="sl-SI" sz="8000" dirty="0">
                <a:solidFill>
                  <a:srgbClr val="3333CC"/>
                </a:solidFill>
              </a:rPr>
              <a:t> (štirje) in </a:t>
            </a:r>
            <a:r>
              <a:rPr lang="sl-SI" altLang="sl-SI" sz="8000" dirty="0">
                <a:solidFill>
                  <a:srgbClr val="EE02B0"/>
                </a:solidFill>
              </a:rPr>
              <a:t>ukrepi po prednostnih področjih: </a:t>
            </a:r>
            <a:r>
              <a:rPr lang="sl-SI" altLang="sl-SI" sz="8000" dirty="0">
                <a:solidFill>
                  <a:srgbClr val="3333CC"/>
                </a:solidFill>
              </a:rPr>
              <a:t>(</a:t>
            </a:r>
            <a:r>
              <a:rPr lang="sl-SI" altLang="sl-SI" sz="9600" dirty="0">
                <a:solidFill>
                  <a:srgbClr val="4C43F7"/>
                </a:solidFill>
                <a:latin typeface="Trebuchet MS" pitchFamily="34" charset="0"/>
              </a:rPr>
              <a:t>vse vrste ustanov na</a:t>
            </a:r>
          </a:p>
          <a:p>
            <a:pPr marL="0" indent="0" eaLnBrk="1" hangingPunct="1">
              <a:buNone/>
              <a:defRPr/>
            </a:pPr>
            <a:r>
              <a:rPr lang="sl-SI" altLang="sl-SI" sz="9600" dirty="0">
                <a:solidFill>
                  <a:srgbClr val="4C43F7"/>
                </a:solidFill>
                <a:latin typeface="Trebuchet MS" pitchFamily="34" charset="0"/>
              </a:rPr>
              <a:t> vseh področjih, kjer potekajo izobraževanja za odrasle (IO,</a:t>
            </a:r>
          </a:p>
          <a:p>
            <a:pPr marL="0" indent="0" eaLnBrk="1" hangingPunct="1">
              <a:buNone/>
              <a:defRPr/>
            </a:pPr>
            <a:r>
              <a:rPr lang="sl-SI" altLang="sl-SI" sz="9600" dirty="0">
                <a:solidFill>
                  <a:srgbClr val="4C43F7"/>
                </a:solidFill>
                <a:latin typeface="Trebuchet MS" pitchFamily="34" charset="0"/>
              </a:rPr>
              <a:t> kultura, vključena tudi UTŽO kot samostojna postavka, ne več v 2021) </a:t>
            </a:r>
          </a:p>
          <a:p>
            <a:pPr eaLnBrk="1" hangingPunct="1">
              <a:buFontTx/>
              <a:buNone/>
              <a:defRPr/>
            </a:pPr>
            <a:endParaRPr lang="sl-SI" altLang="sl-SI" sz="8000" dirty="0">
              <a:solidFill>
                <a:srgbClr val="3333CC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sl-SI" altLang="sl-SI" sz="8000" dirty="0">
                <a:solidFill>
                  <a:srgbClr val="EE02B0"/>
                </a:solidFill>
              </a:rPr>
              <a:t>Zaključek </a:t>
            </a:r>
            <a:r>
              <a:rPr lang="sl-SI" altLang="sl-SI" sz="8000" dirty="0">
                <a:solidFill>
                  <a:srgbClr val="4C43F7"/>
                </a:solidFill>
              </a:rPr>
              <a:t>(odgovorni za spremljanje) – </a:t>
            </a:r>
            <a:r>
              <a:rPr lang="sl-SI" altLang="sl-SI" sz="11200" dirty="0">
                <a:solidFill>
                  <a:srgbClr val="4C43F7"/>
                </a:solidFill>
              </a:rPr>
              <a:t>organi MU U in javni zavodi</a:t>
            </a:r>
          </a:p>
          <a:p>
            <a:pPr marL="0" indent="0" eaLnBrk="1" hangingPunct="1">
              <a:buNone/>
              <a:defRPr/>
            </a:pPr>
            <a:endParaRPr lang="sl-SI" altLang="sl-SI" sz="8000" dirty="0">
              <a:solidFill>
                <a:srgbClr val="EE02B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sl-SI" altLang="sl-SI" sz="4800" dirty="0">
                <a:solidFill>
                  <a:srgbClr val="4C43F7"/>
                </a:solidFill>
                <a:latin typeface="Trebuchet MS" pitchFamily="34" charset="0"/>
              </a:rPr>
              <a:t>https://www.ljubljana.si/assets/Uploads/9.-tocka-Letni-programi-izobrazevanja-odraslih.pdf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32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73238"/>
            <a:ext cx="7772400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sl-SI" altLang="sl-SI" dirty="0">
                <a:solidFill>
                  <a:srgbClr val="3333CC"/>
                </a:solidFill>
              </a:rPr>
              <a:t>UVOD</a:t>
            </a:r>
          </a:p>
          <a:p>
            <a:pPr algn="ctr" eaLnBrk="1" hangingPunct="1"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zakonske podlage</a:t>
            </a:r>
          </a:p>
          <a:p>
            <a:pPr algn="ctr" eaLnBrk="1" hangingPunct="1"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vključenost U3 v analizo</a:t>
            </a:r>
          </a:p>
          <a:p>
            <a:pPr algn="ctr" eaLnBrk="1" hangingPunct="1">
              <a:buFontTx/>
              <a:buChar char="-"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algn="ctr">
              <a:buNone/>
              <a:defRPr/>
            </a:pPr>
            <a:r>
              <a:rPr lang="sl-SI" altLang="sl-SI" dirty="0">
                <a:solidFill>
                  <a:srgbClr val="3333CC"/>
                </a:solidFill>
              </a:rPr>
              <a:t>ANALIZA ODGOVOROV O LPIO</a:t>
            </a:r>
          </a:p>
          <a:p>
            <a:pPr algn="ctr"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algn="ctr">
              <a:buNone/>
              <a:defRPr/>
            </a:pPr>
            <a:r>
              <a:rPr lang="sl-SI" altLang="sl-SI" dirty="0">
                <a:solidFill>
                  <a:srgbClr val="3333CC"/>
                </a:solidFill>
              </a:rPr>
              <a:t>UGOTOVITVE IN PREDLOGI</a:t>
            </a:r>
          </a:p>
          <a:p>
            <a:pPr algn="ctr"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eaLnBrk="1" hangingPunct="1">
              <a:buFontTx/>
              <a:buChar char="-"/>
              <a:defRPr/>
            </a:pPr>
            <a:endParaRPr lang="sl-SI" altLang="sl-SI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784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73238"/>
            <a:ext cx="7772400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buFontTx/>
              <a:buNone/>
              <a:defRPr/>
            </a:pPr>
            <a:r>
              <a:rPr lang="sl-SI" altLang="sl-SI" dirty="0">
                <a:solidFill>
                  <a:srgbClr val="3333CC"/>
                </a:solidFill>
              </a:rPr>
              <a:t>LJUBLJANA  </a:t>
            </a:r>
          </a:p>
          <a:p>
            <a:pPr algn="ctr" eaLnBrk="1" hangingPunct="1">
              <a:buFontTx/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marL="0" indent="0">
              <a:buNone/>
              <a:defRPr/>
            </a:pPr>
            <a:r>
              <a:rPr lang="sl-SI" dirty="0">
                <a:solidFill>
                  <a:srgbClr val="4C43F7"/>
                </a:solidFill>
                <a:latin typeface="Trebuchet MS" pitchFamily="34" charset="0"/>
              </a:rPr>
              <a:t>nima neposrednih finančnih posledic, sredstva  za IO v organih MU za 3 leta: 2020, 2021 in 2022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l-SI" sz="7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defRPr/>
            </a:pPr>
            <a:endParaRPr lang="sl-SI" dirty="0">
              <a:solidFill>
                <a:srgbClr val="4C43F7"/>
              </a:solidFill>
            </a:endParaRPr>
          </a:p>
          <a:p>
            <a:pPr eaLnBrk="1" hangingPunct="1">
              <a:buFontTx/>
              <a:buNone/>
              <a:defRPr/>
            </a:pPr>
            <a:endParaRPr lang="sl-SI" altLang="sl-SI" dirty="0">
              <a:solidFill>
                <a:srgbClr val="4C43F7"/>
              </a:solidFill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927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6329" y="1628212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Za MIZŠ</a:t>
            </a:r>
          </a:p>
          <a:p>
            <a:pPr marL="0" indent="0" algn="ctr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tolmačenje zakonskih določil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priporočila občinam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informiranje in osveščanje o nacionalni izobraževalni politiki (</a:t>
            </a:r>
            <a:r>
              <a:rPr lang="sl-SI" altLang="sl-SI" dirty="0" err="1">
                <a:solidFill>
                  <a:srgbClr val="3333CC"/>
                </a:solidFill>
                <a:latin typeface="Trebuchet MS" pitchFamily="34" charset="0"/>
              </a:rPr>
              <a:t>ReNPIO</a:t>
            </a: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) in zakonski ureditvi na področju izobraževanja odraslih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101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6329" y="1628212"/>
            <a:ext cx="8259343" cy="4879268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 algn="ctr">
              <a:lnSpc>
                <a:spcPct val="170000"/>
              </a:lnSpc>
              <a:buNone/>
              <a:defRPr/>
            </a:pPr>
            <a:r>
              <a:rPr lang="sl-SI" altLang="sl-SI" sz="4000" dirty="0">
                <a:solidFill>
                  <a:srgbClr val="3333CC"/>
                </a:solidFill>
                <a:latin typeface="Trebuchet MS" pitchFamily="34" charset="0"/>
              </a:rPr>
              <a:t>Hvala </a:t>
            </a:r>
          </a:p>
          <a:p>
            <a:pPr marL="0" indent="0" algn="ctr">
              <a:lnSpc>
                <a:spcPct val="170000"/>
              </a:lnSpc>
              <a:buNone/>
              <a:defRPr/>
            </a:pPr>
            <a:r>
              <a:rPr lang="sl-SI" altLang="sl-SI" sz="4000" dirty="0">
                <a:solidFill>
                  <a:srgbClr val="3333CC"/>
                </a:solidFill>
                <a:latin typeface="Trebuchet MS" pitchFamily="34" charset="0"/>
              </a:rPr>
              <a:t>za priložnost in pozornost!</a:t>
            </a:r>
          </a:p>
          <a:p>
            <a:pPr marL="0" indent="0" algn="ctr">
              <a:lnSpc>
                <a:spcPct val="170000"/>
              </a:lnSpc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Olga Drofenik</a:t>
            </a: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sz="2000" dirty="0">
                <a:solidFill>
                  <a:srgbClr val="3333CC"/>
                </a:solidFill>
                <a:latin typeface="Trebuchet MS" pitchFamily="34" charset="0"/>
              </a:rPr>
              <a:t>Analiza dostopna na  </a:t>
            </a:r>
            <a:r>
              <a:rPr lang="sl-SI" sz="1800" u="sng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http://www.utzo.si/usposabljanje/</a:t>
            </a:r>
            <a:r>
              <a:rPr lang="sl-SI" sz="1800" u="sng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sl-SI" altLang="sl-SI" sz="2000" dirty="0">
              <a:solidFill>
                <a:srgbClr val="3333CC"/>
              </a:solidFill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3364F588-893D-4EE9-90E8-E78A59B37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</a:t>
            </a: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0" descr="Glava.png">
            <a:extLst>
              <a:ext uri="{FF2B5EF4-FFF2-40B4-BE49-F238E27FC236}">
                <a16:creationId xmlns:a16="http://schemas.microsoft.com/office/drawing/2014/main" xmlns="" id="{82EBDC48-894E-4D7A-A9BD-49323D7858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02" r="4084"/>
          <a:stretch/>
        </p:blipFill>
        <p:spPr bwMode="auto">
          <a:xfrm>
            <a:off x="7531386" y="4749569"/>
            <a:ext cx="2428691" cy="96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22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1477" y="1704412"/>
            <a:ext cx="7772400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algn="ctr" eaLnBrk="1" hangingPunct="1">
              <a:buFontTx/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Zakonske podlage</a:t>
            </a:r>
          </a:p>
          <a:p>
            <a:pPr marL="0" indent="0" algn="ctr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Občina/več občin sprejem LPIO¸(50., 51. člen ZIO)</a:t>
            </a:r>
          </a:p>
          <a:p>
            <a:pPr marL="0" indent="0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Okvirna vsebina LPIO (44. člen ZIO)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cilji in kazalniki na letni ravni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ukrepi po prednostnih področjih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obseg proračunskih sredstev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način spremljanja izvajanja LPIO</a:t>
            </a: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eaLnBrk="1" hangingPunct="1">
              <a:buFontTx/>
              <a:buChar char="-"/>
              <a:defRPr/>
            </a:pPr>
            <a:endParaRPr lang="sl-SI" altLang="sl-SI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02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3242" y="1473994"/>
            <a:ext cx="8855177" cy="4632714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sl-SI" altLang="sl-SI" i="1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>
              <a:buNone/>
              <a:defRPr/>
            </a:pPr>
            <a:r>
              <a:rPr lang="sl-SI" altLang="sl-SI" i="1" dirty="0">
                <a:solidFill>
                  <a:srgbClr val="3333CC"/>
                </a:solidFill>
                <a:latin typeface="Trebuchet MS" pitchFamily="34" charset="0"/>
              </a:rPr>
              <a:t>Temelji analize odgovorov U3:</a:t>
            </a:r>
          </a:p>
          <a:p>
            <a:pPr marL="0" indent="0" algn="ctr">
              <a:buNone/>
              <a:defRPr/>
            </a:pPr>
            <a:r>
              <a:rPr lang="sl-SI" altLang="sl-SI" i="1" dirty="0">
                <a:solidFill>
                  <a:srgbClr val="3333CC"/>
                </a:solidFill>
                <a:latin typeface="Trebuchet MS" pitchFamily="34" charset="0"/>
              </a:rPr>
              <a:t>izpolnjevanje zakonskih določil</a:t>
            </a:r>
          </a:p>
          <a:p>
            <a:pPr marL="0" indent="0" algn="ctr">
              <a:buNone/>
              <a:defRPr/>
            </a:pPr>
            <a:endParaRPr lang="sl-SI" altLang="sl-SI" i="1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>
              <a:buNone/>
              <a:defRPr/>
            </a:pPr>
            <a:r>
              <a:rPr lang="sl-SI" altLang="sl-SI" i="1" dirty="0">
                <a:solidFill>
                  <a:srgbClr val="3333CC"/>
                </a:solidFill>
                <a:latin typeface="Trebuchet MS" pitchFamily="34" charset="0"/>
              </a:rPr>
              <a:t>Zakon o dostopu do informacij javnega značaja </a:t>
            </a:r>
          </a:p>
          <a:p>
            <a:pPr marL="0" indent="0" algn="ctr">
              <a:buNone/>
              <a:defRPr/>
            </a:pPr>
            <a:r>
              <a:rPr lang="sl-SI" altLang="sl-SI" i="1" dirty="0">
                <a:solidFill>
                  <a:srgbClr val="3333CC"/>
                </a:solidFill>
                <a:latin typeface="Trebuchet MS" pitchFamily="34" charset="0"/>
              </a:rPr>
              <a:t>10. čl.</a:t>
            </a:r>
          </a:p>
          <a:p>
            <a:pPr marL="0" indent="0" algn="ctr">
              <a:buNone/>
              <a:defRPr/>
            </a:pPr>
            <a:r>
              <a:rPr lang="sl-SI" altLang="sl-SI" i="1" dirty="0">
                <a:solidFill>
                  <a:srgbClr val="3333CC"/>
                </a:solidFill>
                <a:latin typeface="Trebuchet MS" pitchFamily="34" charset="0"/>
              </a:rPr>
              <a:t>Zakon o izobraževanju odraslih </a:t>
            </a:r>
          </a:p>
          <a:p>
            <a:pPr marL="0" indent="0" algn="ctr">
              <a:buNone/>
              <a:defRPr/>
            </a:pPr>
            <a:r>
              <a:rPr lang="sl-SI" altLang="sl-SI" i="1" dirty="0">
                <a:solidFill>
                  <a:srgbClr val="3333CC"/>
                </a:solidFill>
                <a:latin typeface="Trebuchet MS" pitchFamily="34" charset="0"/>
              </a:rPr>
              <a:t>50., 51, 44. člen</a:t>
            </a:r>
          </a:p>
          <a:p>
            <a:pPr marL="0" indent="0" algn="ctr">
              <a:buNone/>
              <a:defRPr/>
            </a:pPr>
            <a:endParaRPr lang="sl-SI" altLang="sl-SI" i="1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>
              <a:buNone/>
              <a:defRPr/>
            </a:pPr>
            <a:endParaRPr lang="sl-SI" altLang="sl-SI" i="1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>
              <a:buNone/>
              <a:defRPr/>
            </a:pPr>
            <a:endParaRPr lang="sl-SI" altLang="sl-SI" i="1" dirty="0">
              <a:solidFill>
                <a:srgbClr val="3333CC"/>
              </a:solidFill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05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6329" y="1657738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UGOTOVITVE </a:t>
            </a:r>
          </a:p>
          <a:p>
            <a:pPr marL="0" indent="0" algn="ctr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Zajetje</a:t>
            </a:r>
          </a:p>
          <a:p>
            <a:pPr marL="0" indent="0" algn="ctr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Stanje LPIO 	</a:t>
            </a:r>
          </a:p>
          <a:p>
            <a:pPr marL="0" indent="0" algn="ctr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       Podpora IO in U3 v občinah 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Komunikacija: Čustvenčki namesto besed? - Zanimivosti - Govori.se">
            <a:extLst>
              <a:ext uri="{FF2B5EF4-FFF2-40B4-BE49-F238E27FC236}">
                <a16:creationId xmlns:a16="http://schemas.microsoft.com/office/drawing/2014/main" xmlns="" id="{A54F28A9-110E-4EBE-AB7C-58E6AA7A0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61" y="3091954"/>
            <a:ext cx="1913213" cy="1594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Nasvet 1: Kako narediti čustvene simbole na tipkovnici - Drugo - 2020">
            <a:extLst>
              <a:ext uri="{FF2B5EF4-FFF2-40B4-BE49-F238E27FC236}">
                <a16:creationId xmlns:a16="http://schemas.microsoft.com/office/drawing/2014/main" xmlns="" id="{249C2197-AE1A-4E36-8B2E-2308BB52E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506" y="3889127"/>
            <a:ext cx="1682156" cy="167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93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6329" y="1628212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Zajetje:</a:t>
            </a:r>
            <a:endParaRPr lang="sl-SI" altLang="sl-SI" dirty="0">
              <a:solidFill>
                <a:srgbClr val="3333CC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38 u3 (72 %) </a:t>
            </a: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46 občin (21 %)</a:t>
            </a:r>
          </a:p>
          <a:p>
            <a:pPr marL="0" indent="0" algn="ctr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1.116.755 prebivalcev (53,2 %) </a:t>
            </a: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  </a:t>
            </a:r>
          </a:p>
          <a:p>
            <a:pPr marL="457200" lvl="1" indent="0" algn="ctr">
              <a:buNone/>
              <a:defRPr/>
            </a:pPr>
            <a:r>
              <a:rPr lang="sl-SI" altLang="sl-SI" sz="2800" dirty="0">
                <a:solidFill>
                  <a:srgbClr val="3333CC"/>
                </a:solidFill>
                <a:latin typeface="Trebuchet MS" pitchFamily="34" charset="0"/>
              </a:rPr>
              <a:t>v 43 občinah 710.755  (34 %)</a:t>
            </a:r>
          </a:p>
          <a:p>
            <a:pPr marL="457200" lvl="1" indent="0" algn="ctr">
              <a:buNone/>
              <a:defRPr/>
            </a:pPr>
            <a:r>
              <a:rPr lang="sl-SI" altLang="sl-SI" sz="2800" dirty="0">
                <a:solidFill>
                  <a:srgbClr val="3333CC"/>
                </a:solidFill>
                <a:latin typeface="Trebuchet MS" pitchFamily="34" charset="0"/>
              </a:rPr>
              <a:t>v LJ in MB 406.000 (19 %)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836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6420" y="1688123"/>
            <a:ext cx="8519160" cy="4755254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buFontTx/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Ali ima občina LPIO, št. </a:t>
            </a:r>
          </a:p>
          <a:p>
            <a:pPr marL="0" indent="0" algn="ctr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algn="ctr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sl-SI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xmlns="" id="{F1F8AD23-3502-4F4D-A728-CB8C7F80BD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5352900"/>
              </p:ext>
            </p:extLst>
          </p:nvPr>
        </p:nvGraphicFramePr>
        <p:xfrm>
          <a:off x="3154093" y="2576732"/>
          <a:ext cx="5295900" cy="3504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oljeZBesedilom 1">
            <a:extLst>
              <a:ext uri="{FF2B5EF4-FFF2-40B4-BE49-F238E27FC236}">
                <a16:creationId xmlns:a16="http://schemas.microsoft.com/office/drawing/2014/main" xmlns="" id="{F985291B-1430-483F-9069-F1D55DD0F9F4}"/>
              </a:ext>
            </a:extLst>
          </p:cNvPr>
          <p:cNvSpPr txBox="1"/>
          <p:nvPr/>
        </p:nvSpPr>
        <p:spPr>
          <a:xfrm>
            <a:off x="1934125" y="3800488"/>
            <a:ext cx="410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>
                <a:solidFill>
                  <a:srgbClr val="00B050"/>
                </a:solidFill>
              </a:rPr>
              <a:t>načrtuje</a:t>
            </a:r>
          </a:p>
        </p:txBody>
      </p:sp>
    </p:spTree>
    <p:extLst>
      <p:ext uri="{BB962C8B-B14F-4D97-AF65-F5344CB8AC3E}">
        <p14:creationId xmlns:p14="http://schemas.microsoft.com/office/powerpoint/2010/main" val="3077616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4606" y="1567779"/>
            <a:ext cx="8259343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				</a:t>
            </a: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afikon 6">
            <a:extLst>
              <a:ext uri="{FF2B5EF4-FFF2-40B4-BE49-F238E27FC236}">
                <a16:creationId xmlns:a16="http://schemas.microsoft.com/office/drawing/2014/main" xmlns="" id="{A70E0B07-B20B-4120-9409-EA7676155D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102661"/>
              </p:ext>
            </p:extLst>
          </p:nvPr>
        </p:nvGraphicFramePr>
        <p:xfrm>
          <a:off x="3279531" y="2095794"/>
          <a:ext cx="5322570" cy="3120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8199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298E163-CDF9-4719-9EE2-AA663235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584191"/>
            <a:ext cx="7772400" cy="4322762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sl-SI" altLang="sl-SI" sz="2000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marL="0" indent="0" algn="ctr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DA</a:t>
            </a:r>
          </a:p>
          <a:p>
            <a:pPr marL="0" indent="0" eaLnBrk="1" hangingPunct="1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Ajdovščina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Ljubljana</a:t>
            </a:r>
          </a:p>
          <a:p>
            <a:pPr marL="0" indent="0" eaLnBrk="1" hangingPunct="1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Maribor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Postojna</a:t>
            </a:r>
          </a:p>
          <a:p>
            <a:pPr marL="0" indent="0">
              <a:buNone/>
              <a:defRPr/>
            </a:pPr>
            <a:r>
              <a:rPr lang="sl-SI" altLang="sl-SI" dirty="0">
                <a:solidFill>
                  <a:srgbClr val="3333CC"/>
                </a:solidFill>
                <a:latin typeface="Trebuchet MS" pitchFamily="34" charset="0"/>
              </a:rPr>
              <a:t>In ne 8 občin, kot so navedle U3</a:t>
            </a:r>
          </a:p>
          <a:p>
            <a:pPr marL="0" indent="0" algn="ctr">
              <a:buNone/>
              <a:defRPr/>
            </a:pPr>
            <a:endParaRPr lang="sl-SI" altLang="sl-SI" dirty="0">
              <a:solidFill>
                <a:srgbClr val="3333CC"/>
              </a:solidFill>
              <a:latin typeface="Trebuchet MS" pitchFamily="34" charset="0"/>
            </a:endParaRPr>
          </a:p>
          <a:p>
            <a:pPr marL="0" indent="0">
              <a:buNone/>
              <a:defRPr/>
            </a:pPr>
            <a:endParaRPr lang="sl-SI" altLang="sl-SI" dirty="0">
              <a:solidFill>
                <a:srgbClr val="3333CC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sl-SI" dirty="0">
              <a:latin typeface="Trebuchet MS" pitchFamily="34" charset="0"/>
            </a:endParaRPr>
          </a:p>
        </p:txBody>
      </p:sp>
      <p:pic>
        <p:nvPicPr>
          <p:cNvPr id="5124" name="Slika 1">
            <a:extLst>
              <a:ext uri="{FF2B5EF4-FFF2-40B4-BE49-F238E27FC236}">
                <a16:creationId xmlns:a16="http://schemas.microsoft.com/office/drawing/2014/main" xmlns="" id="{76012D66-CEBB-45EA-B7CA-B320A07D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96" y="50006"/>
            <a:ext cx="21494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0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598</Words>
  <Application>Microsoft Office PowerPoint</Application>
  <PresentationFormat>Širokozaslonsko</PresentationFormat>
  <Paragraphs>193</Paragraphs>
  <Slides>22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Trebuchet MS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Mihael</dc:creator>
  <cp:lastModifiedBy>Borut Dobnikar</cp:lastModifiedBy>
  <cp:revision>95</cp:revision>
  <cp:lastPrinted>2021-01-20T06:16:40Z</cp:lastPrinted>
  <dcterms:created xsi:type="dcterms:W3CDTF">2020-09-21T04:20:10Z</dcterms:created>
  <dcterms:modified xsi:type="dcterms:W3CDTF">2021-12-17T14:29:08Z</dcterms:modified>
</cp:coreProperties>
</file>