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58"/>
  </p:notesMasterIdLst>
  <p:handoutMasterIdLst>
    <p:handoutMasterId r:id="rId59"/>
  </p:handoutMasterIdLst>
  <p:sldIdLst>
    <p:sldId id="256" r:id="rId2"/>
    <p:sldId id="258" r:id="rId3"/>
    <p:sldId id="259" r:id="rId4"/>
    <p:sldId id="260" r:id="rId5"/>
    <p:sldId id="268" r:id="rId6"/>
    <p:sldId id="269" r:id="rId7"/>
    <p:sldId id="270" r:id="rId8"/>
    <p:sldId id="301" r:id="rId9"/>
    <p:sldId id="273" r:id="rId10"/>
    <p:sldId id="274" r:id="rId11"/>
    <p:sldId id="299" r:id="rId12"/>
    <p:sldId id="266" r:id="rId13"/>
    <p:sldId id="265" r:id="rId14"/>
    <p:sldId id="267" r:id="rId15"/>
    <p:sldId id="298" r:id="rId16"/>
    <p:sldId id="262" r:id="rId17"/>
    <p:sldId id="261" r:id="rId18"/>
    <p:sldId id="283" r:id="rId19"/>
    <p:sldId id="285" r:id="rId20"/>
    <p:sldId id="276" r:id="rId21"/>
    <p:sldId id="277" r:id="rId22"/>
    <p:sldId id="278" r:id="rId23"/>
    <p:sldId id="279" r:id="rId24"/>
    <p:sldId id="281" r:id="rId25"/>
    <p:sldId id="282" r:id="rId26"/>
    <p:sldId id="286" r:id="rId27"/>
    <p:sldId id="287" r:id="rId28"/>
    <p:sldId id="288" r:id="rId29"/>
    <p:sldId id="290" r:id="rId30"/>
    <p:sldId id="330" r:id="rId31"/>
    <p:sldId id="275" r:id="rId32"/>
    <p:sldId id="308" r:id="rId33"/>
    <p:sldId id="289" r:id="rId34"/>
    <p:sldId id="291" r:id="rId35"/>
    <p:sldId id="292" r:id="rId36"/>
    <p:sldId id="294" r:id="rId37"/>
    <p:sldId id="302" r:id="rId38"/>
    <p:sldId id="303" r:id="rId39"/>
    <p:sldId id="323" r:id="rId40"/>
    <p:sldId id="305" r:id="rId41"/>
    <p:sldId id="306" r:id="rId42"/>
    <p:sldId id="307" r:id="rId43"/>
    <p:sldId id="324" r:id="rId44"/>
    <p:sldId id="325" r:id="rId45"/>
    <p:sldId id="326" r:id="rId46"/>
    <p:sldId id="312" r:id="rId47"/>
    <p:sldId id="327" r:id="rId48"/>
    <p:sldId id="314" r:id="rId49"/>
    <p:sldId id="328" r:id="rId50"/>
    <p:sldId id="316" r:id="rId51"/>
    <p:sldId id="317" r:id="rId52"/>
    <p:sldId id="318" r:id="rId53"/>
    <p:sldId id="329" r:id="rId54"/>
    <p:sldId id="320" r:id="rId55"/>
    <p:sldId id="321" r:id="rId56"/>
    <p:sldId id="322" r:id="rId57"/>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porabni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B87"/>
    <a:srgbClr val="E8E561"/>
    <a:srgbClr val="F8F8D4"/>
    <a:srgbClr val="860000"/>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rednji slog 1 – poudare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Srednji slog 4 – poudare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Svetel slog 3 – poudarek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Svetel slog 3 – poudarek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505E3EF-67EA-436B-97B2-0124C06EBD24}" styleName="Srednji slog 4 – poudarek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00" autoAdjust="0"/>
    <p:restoredTop sz="96525" autoAdjust="0"/>
  </p:normalViewPr>
  <p:slideViewPr>
    <p:cSldViewPr snapToGrid="0" snapToObjects="1">
      <p:cViewPr varScale="1">
        <p:scale>
          <a:sx n="118" d="100"/>
          <a:sy n="118" d="100"/>
        </p:scale>
        <p:origin x="85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3" d="100"/>
          <a:sy n="83" d="100"/>
        </p:scale>
        <p:origin x="-1992"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charset="0"/>
              </a:defRPr>
            </a:lvl1pPr>
          </a:lstStyle>
          <a:p>
            <a:pPr>
              <a:defRPr/>
            </a:pPr>
            <a:endParaRPr lang="sl-SI"/>
          </a:p>
        </p:txBody>
      </p:sp>
      <p:sp>
        <p:nvSpPr>
          <p:cNvPr id="3" name="Ograda datuma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latin typeface="Arial" charset="0"/>
              </a:defRPr>
            </a:lvl1pPr>
          </a:lstStyle>
          <a:p>
            <a:pPr>
              <a:defRPr/>
            </a:pPr>
            <a:fld id="{2BEF8361-FAF8-4256-B532-847030F170F9}" type="datetimeFigureOut">
              <a:rPr lang="sl-SI"/>
              <a:pPr>
                <a:defRPr/>
              </a:pPr>
              <a:t>7.7.2020</a:t>
            </a:fld>
            <a:endParaRPr lang="sl-SI"/>
          </a:p>
        </p:txBody>
      </p:sp>
      <p:sp>
        <p:nvSpPr>
          <p:cNvPr id="4" name="Ograda noge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charset="0"/>
              </a:defRPr>
            </a:lvl1pPr>
          </a:lstStyle>
          <a:p>
            <a:pPr>
              <a:defRPr/>
            </a:pPr>
            <a:endParaRPr lang="sl-SI"/>
          </a:p>
        </p:txBody>
      </p:sp>
      <p:sp>
        <p:nvSpPr>
          <p:cNvPr id="5" name="Ograda številke diapozitiva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C16D062C-74FB-4988-A811-BD30D7026CF1}" type="slidenum">
              <a:rPr lang="sl-SI" altLang="sl-SI"/>
              <a:pPr/>
              <a:t>‹#›</a:t>
            </a:fld>
            <a:endParaRPr lang="sl-SI" altLang="sl-SI"/>
          </a:p>
        </p:txBody>
      </p:sp>
    </p:spTree>
    <p:extLst>
      <p:ext uri="{BB962C8B-B14F-4D97-AF65-F5344CB8AC3E}">
        <p14:creationId xmlns:p14="http://schemas.microsoft.com/office/powerpoint/2010/main" val="404895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charset="0"/>
              </a:defRPr>
            </a:lvl1pPr>
          </a:lstStyle>
          <a:p>
            <a:pPr>
              <a:defRPr/>
            </a:pPr>
            <a:endParaRPr lang="en-US"/>
          </a:p>
        </p:txBody>
      </p:sp>
      <p:sp>
        <p:nvSpPr>
          <p:cNvPr id="3" name="Ograda datuma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hangingPunct="1">
              <a:defRPr sz="1200">
                <a:latin typeface="Arial" charset="0"/>
              </a:defRPr>
            </a:lvl1pPr>
          </a:lstStyle>
          <a:p>
            <a:pPr>
              <a:defRPr/>
            </a:pPr>
            <a:fld id="{C491B3C9-AD67-4985-96EE-A76147DF575F}" type="datetimeFigureOut">
              <a:rPr lang="en-US"/>
              <a:pPr>
                <a:defRPr/>
              </a:pPr>
              <a:t>7/7/2020</a:t>
            </a:fld>
            <a:endParaRPr lang="en-US"/>
          </a:p>
        </p:txBody>
      </p:sp>
      <p:sp>
        <p:nvSpPr>
          <p:cNvPr id="4" name="Ograda stranske slike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Ograda opomb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sl-SI" noProof="0"/>
              <a:t>Uredite sloge besedila matrice</a:t>
            </a:r>
          </a:p>
          <a:p>
            <a:pPr lvl="1"/>
            <a:r>
              <a:rPr lang="sl-SI" noProof="0"/>
              <a:t>Druga raven</a:t>
            </a:r>
          </a:p>
          <a:p>
            <a:pPr lvl="2"/>
            <a:r>
              <a:rPr lang="sl-SI" noProof="0"/>
              <a:t>Tretja raven</a:t>
            </a:r>
          </a:p>
          <a:p>
            <a:pPr lvl="3"/>
            <a:r>
              <a:rPr lang="sl-SI" noProof="0"/>
              <a:t>Četrta raven</a:t>
            </a:r>
          </a:p>
          <a:p>
            <a:pPr lvl="4"/>
            <a:r>
              <a:rPr lang="sl-SI" noProof="0"/>
              <a:t>Peta raven</a:t>
            </a:r>
            <a:endParaRPr lang="en-US" noProof="0"/>
          </a:p>
        </p:txBody>
      </p:sp>
      <p:sp>
        <p:nvSpPr>
          <p:cNvPr id="6" name="Ograda noge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charset="0"/>
              </a:defRPr>
            </a:lvl1pPr>
          </a:lstStyle>
          <a:p>
            <a:pPr>
              <a:defRPr/>
            </a:pPr>
            <a:endParaRPr lang="en-US"/>
          </a:p>
        </p:txBody>
      </p:sp>
      <p:sp>
        <p:nvSpPr>
          <p:cNvPr id="7" name="Ograda številke diapozitiva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2B697146-23AA-491D-99C1-A0A914D0FC84}" type="slidenum">
              <a:rPr lang="en-US" altLang="sl-SI"/>
              <a:pPr/>
              <a:t>‹#›</a:t>
            </a:fld>
            <a:endParaRPr lang="en-US" altLang="sl-SI"/>
          </a:p>
        </p:txBody>
      </p:sp>
    </p:spTree>
    <p:extLst>
      <p:ext uri="{BB962C8B-B14F-4D97-AF65-F5344CB8AC3E}">
        <p14:creationId xmlns:p14="http://schemas.microsoft.com/office/powerpoint/2010/main" val="38295729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512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B261753-69FD-45A0-8456-46493232E4AE}" type="slidenum">
              <a:rPr lang="en-US" altLang="sl-SI"/>
              <a:pPr/>
              <a:t>1</a:t>
            </a:fld>
            <a:endParaRPr lang="en-US" altLang="sl-SI"/>
          </a:p>
        </p:txBody>
      </p:sp>
    </p:spTree>
    <p:extLst>
      <p:ext uri="{BB962C8B-B14F-4D97-AF65-F5344CB8AC3E}">
        <p14:creationId xmlns:p14="http://schemas.microsoft.com/office/powerpoint/2010/main" val="3363412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Označba mesta opomb 2"/>
          <p:cNvSpPr>
            <a:spLocks noGrp="1"/>
          </p:cNvSpPr>
          <p:nvPr>
            <p:ph type="body" idx="1"/>
          </p:nvPr>
        </p:nvSpPr>
        <p:spPr/>
        <p:txBody>
          <a:bodyPr/>
          <a:lstStyle/>
          <a:p>
            <a:pPr>
              <a:defRPr/>
            </a:pPr>
            <a:r>
              <a:rPr lang="sl-SI" b="1" dirty="0" err="1">
                <a:solidFill>
                  <a:schemeClr val="bg2">
                    <a:lumMod val="25000"/>
                  </a:schemeClr>
                </a:solidFill>
              </a:rPr>
              <a:t>Konzorcijski</a:t>
            </a:r>
            <a:r>
              <a:rPr lang="sl-SI" b="1" dirty="0">
                <a:solidFill>
                  <a:schemeClr val="bg2">
                    <a:lumMod val="25000"/>
                  </a:schemeClr>
                </a:solidFill>
              </a:rPr>
              <a:t> partner </a:t>
            </a:r>
            <a:r>
              <a:rPr lang="sl-SI" dirty="0">
                <a:solidFill>
                  <a:schemeClr val="bg2">
                    <a:lumMod val="25000"/>
                  </a:schemeClr>
                </a:solidFill>
              </a:rPr>
              <a:t>v tem sklopu je lahko javna organizacija za izobraževanje odraslih, zasebna organizacija za izobraževanje odraslih in društvo, katerega glavna dejavnost je strokovno delo na področju izobraževanja odraslih, ki ima dejavnost izobraževanja odraslih opredeljeno v svojem temeljnem aktu in ima status društva v javnem interesu na področju vzgoje in izobraževanja.</a:t>
            </a:r>
          </a:p>
          <a:p>
            <a:pPr>
              <a:defRPr/>
            </a:pPr>
            <a:endParaRPr lang="en-US" dirty="0"/>
          </a:p>
        </p:txBody>
      </p:sp>
      <p:sp>
        <p:nvSpPr>
          <p:cNvPr id="2150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840078BF-62C6-46C6-AB2E-61A027C9DD7F}" type="slidenum">
              <a:rPr lang="en-US" altLang="sl-SI"/>
              <a:pPr/>
              <a:t>10</a:t>
            </a:fld>
            <a:endParaRPr lang="en-US" altLang="sl-SI"/>
          </a:p>
        </p:txBody>
      </p:sp>
    </p:spTree>
    <p:extLst>
      <p:ext uri="{BB962C8B-B14F-4D97-AF65-F5344CB8AC3E}">
        <p14:creationId xmlns:p14="http://schemas.microsoft.com/office/powerpoint/2010/main" val="4221187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2355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E479BE10-F038-4091-8E08-B89FDE623FFC}" type="slidenum">
              <a:rPr lang="en-US" altLang="sl-SI"/>
              <a:pPr/>
              <a:t>11</a:t>
            </a:fld>
            <a:endParaRPr lang="en-US" altLang="sl-SI"/>
          </a:p>
        </p:txBody>
      </p:sp>
    </p:spTree>
    <p:extLst>
      <p:ext uri="{BB962C8B-B14F-4D97-AF65-F5344CB8AC3E}">
        <p14:creationId xmlns:p14="http://schemas.microsoft.com/office/powerpoint/2010/main" val="3865361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2560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4AC5F8D-F7B3-4091-8F5E-425D125EDF7A}" type="slidenum">
              <a:rPr lang="en-US" altLang="sl-SI"/>
              <a:pPr/>
              <a:t>12</a:t>
            </a:fld>
            <a:endParaRPr lang="en-US" altLang="sl-SI"/>
          </a:p>
        </p:txBody>
      </p:sp>
    </p:spTree>
    <p:extLst>
      <p:ext uri="{BB962C8B-B14F-4D97-AF65-F5344CB8AC3E}">
        <p14:creationId xmlns:p14="http://schemas.microsoft.com/office/powerpoint/2010/main" val="113336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2765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5415545-A4E9-49D6-86D9-C0E4AB5DCE11}" type="slidenum">
              <a:rPr lang="en-US" altLang="sl-SI"/>
              <a:pPr/>
              <a:t>13</a:t>
            </a:fld>
            <a:endParaRPr lang="en-US" altLang="sl-SI"/>
          </a:p>
        </p:txBody>
      </p:sp>
    </p:spTree>
    <p:extLst>
      <p:ext uri="{BB962C8B-B14F-4D97-AF65-F5344CB8AC3E}">
        <p14:creationId xmlns:p14="http://schemas.microsoft.com/office/powerpoint/2010/main" val="909549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2970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BF5BC01-5C15-4D46-9BB4-249FF4736A4B}" type="slidenum">
              <a:rPr lang="en-US" altLang="sl-SI"/>
              <a:pPr/>
              <a:t>14</a:t>
            </a:fld>
            <a:endParaRPr lang="en-US" altLang="sl-SI"/>
          </a:p>
        </p:txBody>
      </p:sp>
    </p:spTree>
    <p:extLst>
      <p:ext uri="{BB962C8B-B14F-4D97-AF65-F5344CB8AC3E}">
        <p14:creationId xmlns:p14="http://schemas.microsoft.com/office/powerpoint/2010/main" val="1319457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3174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19A70A83-8563-4A17-A7FB-978AE4173B98}" type="slidenum">
              <a:rPr lang="en-US" altLang="sl-SI"/>
              <a:pPr/>
              <a:t>15</a:t>
            </a:fld>
            <a:endParaRPr lang="en-US" altLang="sl-SI"/>
          </a:p>
        </p:txBody>
      </p:sp>
    </p:spTree>
    <p:extLst>
      <p:ext uri="{BB962C8B-B14F-4D97-AF65-F5344CB8AC3E}">
        <p14:creationId xmlns:p14="http://schemas.microsoft.com/office/powerpoint/2010/main" val="2666647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3584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C34AFE9-8A2E-4571-9D02-6919DA787608}" type="slidenum">
              <a:rPr lang="en-US" altLang="sl-SI"/>
              <a:pPr/>
              <a:t>16</a:t>
            </a:fld>
            <a:endParaRPr lang="en-US" altLang="sl-SI"/>
          </a:p>
        </p:txBody>
      </p:sp>
    </p:spTree>
    <p:extLst>
      <p:ext uri="{BB962C8B-B14F-4D97-AF65-F5344CB8AC3E}">
        <p14:creationId xmlns:p14="http://schemas.microsoft.com/office/powerpoint/2010/main" val="826103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3379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7BDAB72-11E1-4583-ADDE-245F99BDB3EE}" type="slidenum">
              <a:rPr lang="en-US" altLang="sl-SI"/>
              <a:pPr/>
              <a:t>17</a:t>
            </a:fld>
            <a:endParaRPr lang="en-US" altLang="sl-SI"/>
          </a:p>
        </p:txBody>
      </p:sp>
    </p:spTree>
    <p:extLst>
      <p:ext uri="{BB962C8B-B14F-4D97-AF65-F5344CB8AC3E}">
        <p14:creationId xmlns:p14="http://schemas.microsoft.com/office/powerpoint/2010/main" val="133473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3994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978F80AB-FEBF-4F73-8918-4CD5DB395E54}" type="slidenum">
              <a:rPr lang="en-US" altLang="sl-SI"/>
              <a:pPr/>
              <a:t>18</a:t>
            </a:fld>
            <a:endParaRPr lang="en-US" altLang="sl-SI"/>
          </a:p>
        </p:txBody>
      </p:sp>
    </p:spTree>
    <p:extLst>
      <p:ext uri="{BB962C8B-B14F-4D97-AF65-F5344CB8AC3E}">
        <p14:creationId xmlns:p14="http://schemas.microsoft.com/office/powerpoint/2010/main" val="1005500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4198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CB248BB-2C00-49A7-8FDB-17DE62149F0D}" type="slidenum">
              <a:rPr lang="en-US" altLang="sl-SI"/>
              <a:pPr/>
              <a:t>19</a:t>
            </a:fld>
            <a:endParaRPr lang="en-US" altLang="sl-SI"/>
          </a:p>
        </p:txBody>
      </p:sp>
    </p:spTree>
    <p:extLst>
      <p:ext uri="{BB962C8B-B14F-4D97-AF65-F5344CB8AC3E}">
        <p14:creationId xmlns:p14="http://schemas.microsoft.com/office/powerpoint/2010/main" val="1194928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717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91A3CEC-76EC-4683-BC54-5B556415BBDE}" type="slidenum">
              <a:rPr lang="en-US" altLang="sl-SI"/>
              <a:pPr/>
              <a:t>2</a:t>
            </a:fld>
            <a:endParaRPr lang="en-US" altLang="sl-SI"/>
          </a:p>
        </p:txBody>
      </p:sp>
    </p:spTree>
    <p:extLst>
      <p:ext uri="{BB962C8B-B14F-4D97-AF65-F5344CB8AC3E}">
        <p14:creationId xmlns:p14="http://schemas.microsoft.com/office/powerpoint/2010/main" val="2467955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4608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4A2F337D-299A-49B2-96C6-4E5F57F29669}" type="slidenum">
              <a:rPr lang="en-US" altLang="sl-SI"/>
              <a:pPr/>
              <a:t>20</a:t>
            </a:fld>
            <a:endParaRPr lang="en-US" altLang="sl-SI"/>
          </a:p>
        </p:txBody>
      </p:sp>
    </p:spTree>
    <p:extLst>
      <p:ext uri="{BB962C8B-B14F-4D97-AF65-F5344CB8AC3E}">
        <p14:creationId xmlns:p14="http://schemas.microsoft.com/office/powerpoint/2010/main" val="4265806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4813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49F6F92-8560-4F85-8EDC-F126F3779A67}" type="slidenum">
              <a:rPr lang="en-US" altLang="sl-SI"/>
              <a:pPr/>
              <a:t>21</a:t>
            </a:fld>
            <a:endParaRPr lang="en-US" altLang="sl-SI"/>
          </a:p>
        </p:txBody>
      </p:sp>
    </p:spTree>
    <p:extLst>
      <p:ext uri="{BB962C8B-B14F-4D97-AF65-F5344CB8AC3E}">
        <p14:creationId xmlns:p14="http://schemas.microsoft.com/office/powerpoint/2010/main" val="361613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5018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DB146E84-1B16-491E-B6D4-06B7E399A3AF}" type="slidenum">
              <a:rPr lang="en-US" altLang="sl-SI"/>
              <a:pPr/>
              <a:t>22</a:t>
            </a:fld>
            <a:endParaRPr lang="en-US" altLang="sl-SI"/>
          </a:p>
        </p:txBody>
      </p:sp>
    </p:spTree>
    <p:extLst>
      <p:ext uri="{BB962C8B-B14F-4D97-AF65-F5344CB8AC3E}">
        <p14:creationId xmlns:p14="http://schemas.microsoft.com/office/powerpoint/2010/main" val="808748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3789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65D9FD51-F176-400B-BB27-BF6A4948FF24}" type="slidenum">
              <a:rPr lang="en-US" altLang="sl-SI"/>
              <a:pPr/>
              <a:t>23</a:t>
            </a:fld>
            <a:endParaRPr lang="en-US" altLang="sl-SI"/>
          </a:p>
        </p:txBody>
      </p:sp>
    </p:spTree>
    <p:extLst>
      <p:ext uri="{BB962C8B-B14F-4D97-AF65-F5344CB8AC3E}">
        <p14:creationId xmlns:p14="http://schemas.microsoft.com/office/powerpoint/2010/main" val="2360007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5222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9D747856-DFB8-4427-A207-8D55CB6A9A9F}" type="slidenum">
              <a:rPr lang="en-US" altLang="sl-SI"/>
              <a:pPr/>
              <a:t>24</a:t>
            </a:fld>
            <a:endParaRPr lang="en-US" altLang="sl-SI"/>
          </a:p>
        </p:txBody>
      </p:sp>
    </p:spTree>
    <p:extLst>
      <p:ext uri="{BB962C8B-B14F-4D97-AF65-F5344CB8AC3E}">
        <p14:creationId xmlns:p14="http://schemas.microsoft.com/office/powerpoint/2010/main" val="24747476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5427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FDE0FBBC-D1D1-4299-9189-57AC2485954B}" type="slidenum">
              <a:rPr lang="en-US" altLang="sl-SI"/>
              <a:pPr/>
              <a:t>25</a:t>
            </a:fld>
            <a:endParaRPr lang="en-US" altLang="sl-SI"/>
          </a:p>
        </p:txBody>
      </p:sp>
    </p:spTree>
    <p:extLst>
      <p:ext uri="{BB962C8B-B14F-4D97-AF65-F5344CB8AC3E}">
        <p14:creationId xmlns:p14="http://schemas.microsoft.com/office/powerpoint/2010/main" val="21086776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5632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8E17DCF-60D3-404B-A146-E0974563F011}" type="slidenum">
              <a:rPr lang="en-US" altLang="sl-SI"/>
              <a:pPr/>
              <a:t>26</a:t>
            </a:fld>
            <a:endParaRPr lang="en-US" altLang="sl-SI"/>
          </a:p>
        </p:txBody>
      </p:sp>
    </p:spTree>
    <p:extLst>
      <p:ext uri="{BB962C8B-B14F-4D97-AF65-F5344CB8AC3E}">
        <p14:creationId xmlns:p14="http://schemas.microsoft.com/office/powerpoint/2010/main" val="22843301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5837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8C4CB8A-0C0C-4009-88B2-BF1B8EC51999}" type="slidenum">
              <a:rPr lang="en-US" altLang="sl-SI"/>
              <a:pPr/>
              <a:t>27</a:t>
            </a:fld>
            <a:endParaRPr lang="en-US" altLang="sl-SI"/>
          </a:p>
        </p:txBody>
      </p:sp>
    </p:spTree>
    <p:extLst>
      <p:ext uri="{BB962C8B-B14F-4D97-AF65-F5344CB8AC3E}">
        <p14:creationId xmlns:p14="http://schemas.microsoft.com/office/powerpoint/2010/main" val="1907234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6246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3A31260A-77BF-4524-8885-14E079C83053}" type="slidenum">
              <a:rPr lang="en-US" altLang="sl-SI"/>
              <a:pPr/>
              <a:t>28</a:t>
            </a:fld>
            <a:endParaRPr lang="en-US" altLang="sl-SI"/>
          </a:p>
        </p:txBody>
      </p:sp>
    </p:spTree>
    <p:extLst>
      <p:ext uri="{BB962C8B-B14F-4D97-AF65-F5344CB8AC3E}">
        <p14:creationId xmlns:p14="http://schemas.microsoft.com/office/powerpoint/2010/main" val="38595567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6451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03CF8DB6-ABFD-4FC0-ABCB-06381357C109}" type="slidenum">
              <a:rPr lang="en-US" altLang="sl-SI"/>
              <a:pPr/>
              <a:t>29</a:t>
            </a:fld>
            <a:endParaRPr lang="en-US" altLang="sl-SI"/>
          </a:p>
        </p:txBody>
      </p:sp>
    </p:spTree>
    <p:extLst>
      <p:ext uri="{BB962C8B-B14F-4D97-AF65-F5344CB8AC3E}">
        <p14:creationId xmlns:p14="http://schemas.microsoft.com/office/powerpoint/2010/main" val="3303945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922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8EFFE5DE-EC84-4D8C-9DC4-C6B6DDB576C2}" type="slidenum">
              <a:rPr lang="en-US" altLang="sl-SI"/>
              <a:pPr/>
              <a:t>3</a:t>
            </a:fld>
            <a:endParaRPr lang="en-US" altLang="sl-SI"/>
          </a:p>
        </p:txBody>
      </p:sp>
    </p:spTree>
    <p:extLst>
      <p:ext uri="{BB962C8B-B14F-4D97-AF65-F5344CB8AC3E}">
        <p14:creationId xmlns:p14="http://schemas.microsoft.com/office/powerpoint/2010/main" val="25862326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6042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27C488E-AEB6-49E1-9992-03B4A50E6AAD}" type="slidenum">
              <a:rPr lang="en-US" altLang="sl-SI"/>
              <a:pPr/>
              <a:t>31</a:t>
            </a:fld>
            <a:endParaRPr lang="en-US" altLang="sl-SI"/>
          </a:p>
        </p:txBody>
      </p:sp>
    </p:spTree>
    <p:extLst>
      <p:ext uri="{BB962C8B-B14F-4D97-AF65-F5344CB8AC3E}">
        <p14:creationId xmlns:p14="http://schemas.microsoft.com/office/powerpoint/2010/main" val="10163134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7475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D17F5EF-A40B-469D-B664-5F73C1C3F8DF}" type="slidenum">
              <a:rPr lang="en-US" altLang="sl-SI"/>
              <a:pPr/>
              <a:t>33</a:t>
            </a:fld>
            <a:endParaRPr lang="en-US" altLang="sl-SI"/>
          </a:p>
        </p:txBody>
      </p:sp>
    </p:spTree>
    <p:extLst>
      <p:ext uri="{BB962C8B-B14F-4D97-AF65-F5344CB8AC3E}">
        <p14:creationId xmlns:p14="http://schemas.microsoft.com/office/powerpoint/2010/main" val="8945197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7680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FDF3F3FF-B6AD-4C10-A80C-E3E6823AF124}" type="slidenum">
              <a:rPr lang="en-US" altLang="sl-SI"/>
              <a:pPr/>
              <a:t>34</a:t>
            </a:fld>
            <a:endParaRPr lang="en-US" altLang="sl-SI"/>
          </a:p>
        </p:txBody>
      </p:sp>
    </p:spTree>
    <p:extLst>
      <p:ext uri="{BB962C8B-B14F-4D97-AF65-F5344CB8AC3E}">
        <p14:creationId xmlns:p14="http://schemas.microsoft.com/office/powerpoint/2010/main" val="6941008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7885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EC330A39-6623-466C-A7FC-59899F18CDD1}" type="slidenum">
              <a:rPr lang="en-US" altLang="sl-SI"/>
              <a:pPr/>
              <a:t>35</a:t>
            </a:fld>
            <a:endParaRPr lang="en-US" altLang="sl-SI"/>
          </a:p>
        </p:txBody>
      </p:sp>
    </p:spTree>
    <p:extLst>
      <p:ext uri="{BB962C8B-B14F-4D97-AF65-F5344CB8AC3E}">
        <p14:creationId xmlns:p14="http://schemas.microsoft.com/office/powerpoint/2010/main" val="2001848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8090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348785ED-C31A-48F9-9D8B-CD116650B7F6}" type="slidenum">
              <a:rPr lang="en-US" altLang="sl-SI"/>
              <a:pPr/>
              <a:t>36</a:t>
            </a:fld>
            <a:endParaRPr lang="en-US" altLang="sl-SI"/>
          </a:p>
        </p:txBody>
      </p:sp>
    </p:spTree>
    <p:extLst>
      <p:ext uri="{BB962C8B-B14F-4D97-AF65-F5344CB8AC3E}">
        <p14:creationId xmlns:p14="http://schemas.microsoft.com/office/powerpoint/2010/main" val="16309975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6656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940B0E73-24CB-40C1-864D-35D55D286808}" type="slidenum">
              <a:rPr lang="en-US" altLang="sl-SI" smtClean="0"/>
              <a:pPr/>
              <a:t>37</a:t>
            </a:fld>
            <a:endParaRPr lang="en-US" altLang="sl-SI"/>
          </a:p>
        </p:txBody>
      </p:sp>
    </p:spTree>
    <p:extLst>
      <p:ext uri="{BB962C8B-B14F-4D97-AF65-F5344CB8AC3E}">
        <p14:creationId xmlns:p14="http://schemas.microsoft.com/office/powerpoint/2010/main" val="8978158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6656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940B0E73-24CB-40C1-864D-35D55D286808}" type="slidenum">
              <a:rPr lang="en-US" altLang="sl-SI" smtClean="0"/>
              <a:pPr/>
              <a:t>39</a:t>
            </a:fld>
            <a:endParaRPr lang="en-US" altLang="sl-SI"/>
          </a:p>
        </p:txBody>
      </p:sp>
    </p:spTree>
    <p:extLst>
      <p:ext uri="{BB962C8B-B14F-4D97-AF65-F5344CB8AC3E}">
        <p14:creationId xmlns:p14="http://schemas.microsoft.com/office/powerpoint/2010/main" val="8929698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6861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F15E539-06F7-4F70-A7FE-43802E4D0D45}" type="slidenum">
              <a:rPr lang="en-US" altLang="sl-SI" smtClean="0"/>
              <a:pPr/>
              <a:t>41</a:t>
            </a:fld>
            <a:endParaRPr lang="en-US" altLang="sl-SI"/>
          </a:p>
        </p:txBody>
      </p:sp>
    </p:spTree>
    <p:extLst>
      <p:ext uri="{BB962C8B-B14F-4D97-AF65-F5344CB8AC3E}">
        <p14:creationId xmlns:p14="http://schemas.microsoft.com/office/powerpoint/2010/main" val="29363155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2B697146-23AA-491D-99C1-A0A914D0FC84}" type="slidenum">
              <a:rPr lang="en-US" altLang="sl-SI" smtClean="0"/>
              <a:pPr/>
              <a:t>42</a:t>
            </a:fld>
            <a:endParaRPr lang="en-US" altLang="sl-SI"/>
          </a:p>
        </p:txBody>
      </p:sp>
    </p:spTree>
    <p:extLst>
      <p:ext uri="{BB962C8B-B14F-4D97-AF65-F5344CB8AC3E}">
        <p14:creationId xmlns:p14="http://schemas.microsoft.com/office/powerpoint/2010/main" val="11800598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6861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F15E539-06F7-4F70-A7FE-43802E4D0D45}" type="slidenum">
              <a:rPr lang="en-US" altLang="sl-SI" smtClean="0"/>
              <a:pPr/>
              <a:t>43</a:t>
            </a:fld>
            <a:endParaRPr lang="en-US" altLang="sl-SI"/>
          </a:p>
        </p:txBody>
      </p:sp>
    </p:spTree>
    <p:extLst>
      <p:ext uri="{BB962C8B-B14F-4D97-AF65-F5344CB8AC3E}">
        <p14:creationId xmlns:p14="http://schemas.microsoft.com/office/powerpoint/2010/main" val="2738799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1126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A48D2DD7-7E78-45EE-8DC1-091D94F7E6D5}" type="slidenum">
              <a:rPr lang="en-US" altLang="sl-SI"/>
              <a:pPr/>
              <a:t>4</a:t>
            </a:fld>
            <a:endParaRPr lang="en-US" altLang="sl-SI"/>
          </a:p>
        </p:txBody>
      </p:sp>
    </p:spTree>
    <p:extLst>
      <p:ext uri="{BB962C8B-B14F-4D97-AF65-F5344CB8AC3E}">
        <p14:creationId xmlns:p14="http://schemas.microsoft.com/office/powerpoint/2010/main" val="15947315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2B697146-23AA-491D-99C1-A0A914D0FC84}" type="slidenum">
              <a:rPr lang="en-US" altLang="sl-SI" smtClean="0"/>
              <a:pPr/>
              <a:t>44</a:t>
            </a:fld>
            <a:endParaRPr lang="en-US" altLang="sl-SI"/>
          </a:p>
        </p:txBody>
      </p:sp>
    </p:spTree>
    <p:extLst>
      <p:ext uri="{BB962C8B-B14F-4D97-AF65-F5344CB8AC3E}">
        <p14:creationId xmlns:p14="http://schemas.microsoft.com/office/powerpoint/2010/main" val="35084079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6861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F15E539-06F7-4F70-A7FE-43802E4D0D45}" type="slidenum">
              <a:rPr lang="en-US" altLang="sl-SI" smtClean="0"/>
              <a:pPr/>
              <a:t>45</a:t>
            </a:fld>
            <a:endParaRPr lang="en-US" altLang="sl-SI"/>
          </a:p>
        </p:txBody>
      </p:sp>
    </p:spTree>
    <p:extLst>
      <p:ext uri="{BB962C8B-B14F-4D97-AF65-F5344CB8AC3E}">
        <p14:creationId xmlns:p14="http://schemas.microsoft.com/office/powerpoint/2010/main" val="11574973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6861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F15E539-06F7-4F70-A7FE-43802E4D0D45}" type="slidenum">
              <a:rPr lang="en-US" altLang="sl-SI" smtClean="0"/>
              <a:pPr/>
              <a:t>47</a:t>
            </a:fld>
            <a:endParaRPr lang="en-US" altLang="sl-SI"/>
          </a:p>
        </p:txBody>
      </p:sp>
    </p:spTree>
    <p:extLst>
      <p:ext uri="{BB962C8B-B14F-4D97-AF65-F5344CB8AC3E}">
        <p14:creationId xmlns:p14="http://schemas.microsoft.com/office/powerpoint/2010/main" val="22830345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2B697146-23AA-491D-99C1-A0A914D0FC84}" type="slidenum">
              <a:rPr lang="en-US" altLang="sl-SI" smtClean="0"/>
              <a:pPr/>
              <a:t>48</a:t>
            </a:fld>
            <a:endParaRPr lang="en-US" altLang="sl-SI"/>
          </a:p>
        </p:txBody>
      </p:sp>
    </p:spTree>
    <p:extLst>
      <p:ext uri="{BB962C8B-B14F-4D97-AF65-F5344CB8AC3E}">
        <p14:creationId xmlns:p14="http://schemas.microsoft.com/office/powerpoint/2010/main" val="33405148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dirty="0"/>
          </a:p>
        </p:txBody>
      </p:sp>
      <p:sp>
        <p:nvSpPr>
          <p:cNvPr id="6861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F15E539-06F7-4F70-A7FE-43802E4D0D45}" type="slidenum">
              <a:rPr lang="en-US" altLang="sl-SI" smtClean="0"/>
              <a:pPr/>
              <a:t>49</a:t>
            </a:fld>
            <a:endParaRPr lang="en-US" altLang="sl-SI"/>
          </a:p>
        </p:txBody>
      </p:sp>
    </p:spTree>
    <p:extLst>
      <p:ext uri="{BB962C8B-B14F-4D97-AF65-F5344CB8AC3E}">
        <p14:creationId xmlns:p14="http://schemas.microsoft.com/office/powerpoint/2010/main" val="41405387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7066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F7D78E-4C6D-4C37-94CA-387A3109F2EC}" type="slidenum">
              <a:rPr lang="en-US" altLang="sl-SI" smtClean="0"/>
              <a:pPr/>
              <a:t>51</a:t>
            </a:fld>
            <a:endParaRPr lang="en-US" altLang="sl-SI"/>
          </a:p>
        </p:txBody>
      </p:sp>
    </p:spTree>
    <p:extLst>
      <p:ext uri="{BB962C8B-B14F-4D97-AF65-F5344CB8AC3E}">
        <p14:creationId xmlns:p14="http://schemas.microsoft.com/office/powerpoint/2010/main" val="11047790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7066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F7D78E-4C6D-4C37-94CA-387A3109F2EC}" type="slidenum">
              <a:rPr lang="en-US" altLang="sl-SI" smtClean="0"/>
              <a:pPr/>
              <a:t>53</a:t>
            </a:fld>
            <a:endParaRPr lang="en-US" altLang="sl-SI"/>
          </a:p>
        </p:txBody>
      </p:sp>
    </p:spTree>
    <p:extLst>
      <p:ext uri="{BB962C8B-B14F-4D97-AF65-F5344CB8AC3E}">
        <p14:creationId xmlns:p14="http://schemas.microsoft.com/office/powerpoint/2010/main" val="14247524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72708"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8E06EBB-81B7-4D31-98CD-1814B214D116}" type="slidenum">
              <a:rPr lang="en-US" altLang="sl-SI" smtClean="0"/>
              <a:pPr/>
              <a:t>55</a:t>
            </a:fld>
            <a:endParaRPr lang="en-US" altLang="sl-SI"/>
          </a:p>
        </p:txBody>
      </p:sp>
    </p:spTree>
    <p:extLst>
      <p:ext uri="{BB962C8B-B14F-4D97-AF65-F5344CB8AC3E}">
        <p14:creationId xmlns:p14="http://schemas.microsoft.com/office/powerpoint/2010/main" val="3497973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1331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7DD95D9-866C-478A-902C-24321E371400}" type="slidenum">
              <a:rPr lang="en-US" altLang="sl-SI"/>
              <a:pPr/>
              <a:t>5</a:t>
            </a:fld>
            <a:endParaRPr lang="en-US" altLang="sl-SI"/>
          </a:p>
        </p:txBody>
      </p:sp>
    </p:spTree>
    <p:extLst>
      <p:ext uri="{BB962C8B-B14F-4D97-AF65-F5344CB8AC3E}">
        <p14:creationId xmlns:p14="http://schemas.microsoft.com/office/powerpoint/2010/main" val="2249277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15364"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6D0B253-0DD6-46AB-9C75-EE2FEF088C27}" type="slidenum">
              <a:rPr lang="en-US" altLang="sl-SI"/>
              <a:pPr/>
              <a:t>6</a:t>
            </a:fld>
            <a:endParaRPr lang="en-US" altLang="sl-SI"/>
          </a:p>
        </p:txBody>
      </p:sp>
    </p:spTree>
    <p:extLst>
      <p:ext uri="{BB962C8B-B14F-4D97-AF65-F5344CB8AC3E}">
        <p14:creationId xmlns:p14="http://schemas.microsoft.com/office/powerpoint/2010/main" val="1114986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17412"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CCEF2A0-C622-42C3-81C7-DC7FEAB6C345}" type="slidenum">
              <a:rPr lang="en-US" altLang="sl-SI"/>
              <a:pPr/>
              <a:t>7</a:t>
            </a:fld>
            <a:endParaRPr lang="en-US" altLang="sl-SI"/>
          </a:p>
        </p:txBody>
      </p:sp>
    </p:spTree>
    <p:extLst>
      <p:ext uri="{BB962C8B-B14F-4D97-AF65-F5344CB8AC3E}">
        <p14:creationId xmlns:p14="http://schemas.microsoft.com/office/powerpoint/2010/main" val="921805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l-SI" altLang="sl-SI"/>
          </a:p>
        </p:txBody>
      </p:sp>
      <p:sp>
        <p:nvSpPr>
          <p:cNvPr id="13316"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7DD95D9-866C-478A-902C-24321E371400}" type="slidenum">
              <a:rPr lang="en-US" altLang="sl-SI"/>
              <a:pPr/>
              <a:t>8</a:t>
            </a:fld>
            <a:endParaRPr lang="en-US" altLang="sl-SI"/>
          </a:p>
        </p:txBody>
      </p:sp>
    </p:spTree>
    <p:extLst>
      <p:ext uri="{BB962C8B-B14F-4D97-AF65-F5344CB8AC3E}">
        <p14:creationId xmlns:p14="http://schemas.microsoft.com/office/powerpoint/2010/main" val="2455541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značba mesta stranske slik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Označba mesta opomb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sl-SI" altLang="sl-SI" dirty="0"/>
              <a:t>*</a:t>
            </a:r>
            <a:r>
              <a:rPr lang="sl-SI" altLang="sl-SI" i="1" dirty="0"/>
              <a:t>Javna organizacija se lahko ustanovi, kot javni zavod za izobraževanje odraslih ali organizira kot organizacijska enota drugega javnega zavoda, ki ga je ustanovila samoupravna lokalna skupnost (27. člen Zakona o izobraževanju odraslih (Uradni list RS, št. 6/18))</a:t>
            </a:r>
            <a:endParaRPr lang="en-US" altLang="sl-SI" dirty="0"/>
          </a:p>
        </p:txBody>
      </p:sp>
      <p:sp>
        <p:nvSpPr>
          <p:cNvPr id="19460" name="Označba mesta številke diapoz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defRPr>
            </a:lvl9pPr>
          </a:lstStyle>
          <a:p>
            <a:fld id="{69A43304-3103-444B-B5EC-46F24B3491A1}" type="slidenum">
              <a:rPr lang="en-US" altLang="sl-SI"/>
              <a:pPr/>
              <a:t>9</a:t>
            </a:fld>
            <a:endParaRPr lang="en-US" altLang="sl-SI"/>
          </a:p>
        </p:txBody>
      </p:sp>
    </p:spTree>
    <p:extLst>
      <p:ext uri="{BB962C8B-B14F-4D97-AF65-F5344CB8AC3E}">
        <p14:creationId xmlns:p14="http://schemas.microsoft.com/office/powerpoint/2010/main" val="23286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143000" y="1122363"/>
            <a:ext cx="6858000" cy="2387600"/>
          </a:xfrm>
        </p:spPr>
        <p:txBody>
          <a:bodyPr anchor="b"/>
          <a:lstStyle>
            <a:lvl1pPr algn="ctr">
              <a:defRPr sz="4500"/>
            </a:lvl1pPr>
          </a:lstStyle>
          <a:p>
            <a:r>
              <a:rPr lang="sl-SI"/>
              <a:t>Uredite slog naslova matrice</a:t>
            </a:r>
            <a:endParaRPr lang="en-US"/>
          </a:p>
        </p:txBody>
      </p:sp>
      <p:sp>
        <p:nvSpPr>
          <p:cNvPr id="3" name="Podnaslov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l-SI"/>
              <a:t>Uredite slog podnaslova matrice</a:t>
            </a:r>
            <a:endParaRPr lang="en-US"/>
          </a:p>
        </p:txBody>
      </p:sp>
      <p:sp>
        <p:nvSpPr>
          <p:cNvPr id="4" name="Označba mesta datuma 3"/>
          <p:cNvSpPr>
            <a:spLocks noGrp="1"/>
          </p:cNvSpPr>
          <p:nvPr>
            <p:ph type="dt" sz="half" idx="10"/>
          </p:nvPr>
        </p:nvSpPr>
        <p:spPr/>
        <p:txBody>
          <a:bodyPr/>
          <a:lstStyle/>
          <a:p>
            <a:pPr>
              <a:defRPr/>
            </a:pPr>
            <a:fld id="{5EDAC43E-8736-4EE1-ABBB-6542151F9EB7}" type="datetime1">
              <a:rPr lang="en-US" smtClean="0"/>
              <a:t>7/7/2020</a:t>
            </a:fld>
            <a:endParaRPr lang="en-US" dirty="0"/>
          </a:p>
        </p:txBody>
      </p:sp>
      <p:sp>
        <p:nvSpPr>
          <p:cNvPr id="5" name="Označba mesta noge 4"/>
          <p:cNvSpPr>
            <a:spLocks noGrp="1"/>
          </p:cNvSpPr>
          <p:nvPr>
            <p:ph type="ftr" sz="quarter" idx="11"/>
          </p:nvPr>
        </p:nvSpPr>
        <p:spPr/>
        <p:txBody>
          <a:bodyPr/>
          <a:lstStyle/>
          <a:p>
            <a:pPr>
              <a:defRPr/>
            </a:pPr>
            <a:endParaRPr lang="en-US"/>
          </a:p>
        </p:txBody>
      </p:sp>
      <p:sp>
        <p:nvSpPr>
          <p:cNvPr id="6" name="Označba mesta številke diapozitiva 5"/>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1956403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pPr>
              <a:defRPr/>
            </a:pPr>
            <a:fld id="{050261C2-DA75-4646-B3B4-1D74D48E31D9}" type="datetime1">
              <a:rPr lang="en-US" smtClean="0"/>
              <a:t>7/7/2020</a:t>
            </a:fld>
            <a:endParaRPr lang="en-US" dirty="0"/>
          </a:p>
        </p:txBody>
      </p:sp>
      <p:sp>
        <p:nvSpPr>
          <p:cNvPr id="5" name="Označba mesta noge 4"/>
          <p:cNvSpPr>
            <a:spLocks noGrp="1"/>
          </p:cNvSpPr>
          <p:nvPr>
            <p:ph type="ftr" sz="quarter" idx="11"/>
          </p:nvPr>
        </p:nvSpPr>
        <p:spPr/>
        <p:txBody>
          <a:bodyPr/>
          <a:lstStyle/>
          <a:p>
            <a:pPr>
              <a:defRPr/>
            </a:pPr>
            <a:endParaRPr lang="en-US"/>
          </a:p>
        </p:txBody>
      </p:sp>
      <p:sp>
        <p:nvSpPr>
          <p:cNvPr id="6" name="Označba mesta številke diapozitiva 5"/>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728436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543675" y="365125"/>
            <a:ext cx="1971675"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628650" y="365125"/>
            <a:ext cx="5800725"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pPr>
              <a:defRPr/>
            </a:pPr>
            <a:fld id="{003ADEE1-6091-45C6-AFE2-ADF8B3786738}" type="datetime1">
              <a:rPr lang="en-US" smtClean="0"/>
              <a:t>7/7/2020</a:t>
            </a:fld>
            <a:endParaRPr lang="en-US" dirty="0"/>
          </a:p>
        </p:txBody>
      </p:sp>
      <p:sp>
        <p:nvSpPr>
          <p:cNvPr id="5" name="Označba mesta noge 4"/>
          <p:cNvSpPr>
            <a:spLocks noGrp="1"/>
          </p:cNvSpPr>
          <p:nvPr>
            <p:ph type="ftr" sz="quarter" idx="11"/>
          </p:nvPr>
        </p:nvSpPr>
        <p:spPr/>
        <p:txBody>
          <a:bodyPr/>
          <a:lstStyle/>
          <a:p>
            <a:pPr>
              <a:defRPr/>
            </a:pPr>
            <a:endParaRPr lang="en-US"/>
          </a:p>
        </p:txBody>
      </p:sp>
      <p:sp>
        <p:nvSpPr>
          <p:cNvPr id="6" name="Označba mesta številke diapozitiva 5"/>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1463369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pPr>
              <a:defRPr/>
            </a:pPr>
            <a:fld id="{53EE6289-AD98-46AB-8D5D-2D23B4533B88}" type="datetime1">
              <a:rPr lang="en-US" smtClean="0"/>
              <a:t>7/7/2020</a:t>
            </a:fld>
            <a:endParaRPr lang="en-US" dirty="0"/>
          </a:p>
        </p:txBody>
      </p:sp>
      <p:sp>
        <p:nvSpPr>
          <p:cNvPr id="5" name="Označba mesta noge 4"/>
          <p:cNvSpPr>
            <a:spLocks noGrp="1"/>
          </p:cNvSpPr>
          <p:nvPr>
            <p:ph type="ftr" sz="quarter" idx="11"/>
          </p:nvPr>
        </p:nvSpPr>
        <p:spPr/>
        <p:txBody>
          <a:bodyPr/>
          <a:lstStyle/>
          <a:p>
            <a:pPr>
              <a:defRPr/>
            </a:pPr>
            <a:endParaRPr lang="en-US"/>
          </a:p>
        </p:txBody>
      </p:sp>
      <p:sp>
        <p:nvSpPr>
          <p:cNvPr id="6" name="Označba mesta številke diapozitiva 5"/>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646985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623888" y="1709739"/>
            <a:ext cx="7886700" cy="2852737"/>
          </a:xfrm>
        </p:spPr>
        <p:txBody>
          <a:bodyPr anchor="b"/>
          <a:lstStyle>
            <a:lvl1pPr>
              <a:defRPr sz="4500"/>
            </a:lvl1pPr>
          </a:lstStyle>
          <a:p>
            <a:r>
              <a:rPr lang="sl-SI"/>
              <a:t>Uredite slog naslova matrice</a:t>
            </a:r>
          </a:p>
        </p:txBody>
      </p:sp>
      <p:sp>
        <p:nvSpPr>
          <p:cNvPr id="3" name="Označba mesta besedila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pPr>
              <a:defRPr/>
            </a:pPr>
            <a:fld id="{AB37C0B1-23F4-4BC1-8BC5-46FF03F3BE30}" type="datetime1">
              <a:rPr lang="en-US" smtClean="0"/>
              <a:t>7/7/2020</a:t>
            </a:fld>
            <a:endParaRPr lang="en-US" dirty="0"/>
          </a:p>
        </p:txBody>
      </p:sp>
      <p:sp>
        <p:nvSpPr>
          <p:cNvPr id="5" name="Označba mesta noge 4"/>
          <p:cNvSpPr>
            <a:spLocks noGrp="1"/>
          </p:cNvSpPr>
          <p:nvPr>
            <p:ph type="ftr" sz="quarter" idx="11"/>
          </p:nvPr>
        </p:nvSpPr>
        <p:spPr/>
        <p:txBody>
          <a:bodyPr/>
          <a:lstStyle/>
          <a:p>
            <a:pPr>
              <a:defRPr/>
            </a:pPr>
            <a:endParaRPr lang="en-US"/>
          </a:p>
        </p:txBody>
      </p:sp>
      <p:sp>
        <p:nvSpPr>
          <p:cNvPr id="6" name="Označba mesta številke diapozitiva 5"/>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176097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6286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46291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pPr>
              <a:defRPr/>
            </a:pPr>
            <a:fld id="{4AE92DE4-7AC2-4B86-9F5A-92DBD62E25A6}" type="datetime1">
              <a:rPr lang="en-US" smtClean="0"/>
              <a:t>7/7/2020</a:t>
            </a:fld>
            <a:endParaRPr lang="en-US" dirty="0"/>
          </a:p>
        </p:txBody>
      </p:sp>
      <p:sp>
        <p:nvSpPr>
          <p:cNvPr id="6" name="Označba mesta noge 5"/>
          <p:cNvSpPr>
            <a:spLocks noGrp="1"/>
          </p:cNvSpPr>
          <p:nvPr>
            <p:ph type="ftr" sz="quarter" idx="11"/>
          </p:nvPr>
        </p:nvSpPr>
        <p:spPr/>
        <p:txBody>
          <a:bodyPr/>
          <a:lstStyle/>
          <a:p>
            <a:pPr>
              <a:defRPr/>
            </a:pPr>
            <a:endParaRPr lang="en-US"/>
          </a:p>
        </p:txBody>
      </p:sp>
      <p:sp>
        <p:nvSpPr>
          <p:cNvPr id="7" name="Označba mesta številke diapozitiva 6"/>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407736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629841" y="365126"/>
            <a:ext cx="7886700" cy="1325563"/>
          </a:xfrm>
        </p:spPr>
        <p:txBody>
          <a:bodyPr/>
          <a:lstStyle/>
          <a:p>
            <a:r>
              <a:rPr lang="sl-SI"/>
              <a:t>Uredite slog naslova matrice</a:t>
            </a:r>
          </a:p>
        </p:txBody>
      </p:sp>
      <p:sp>
        <p:nvSpPr>
          <p:cNvPr id="3" name="Označba mesta besedila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4" name="Označba mesta vsebine 3"/>
          <p:cNvSpPr>
            <a:spLocks noGrp="1"/>
          </p:cNvSpPr>
          <p:nvPr>
            <p:ph sz="half" idx="2"/>
          </p:nvPr>
        </p:nvSpPr>
        <p:spPr>
          <a:xfrm>
            <a:off x="629842" y="2505075"/>
            <a:ext cx="3868340"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6" name="Označba mesta vsebine 5"/>
          <p:cNvSpPr>
            <a:spLocks noGrp="1"/>
          </p:cNvSpPr>
          <p:nvPr>
            <p:ph sz="quarter" idx="4"/>
          </p:nvPr>
        </p:nvSpPr>
        <p:spPr>
          <a:xfrm>
            <a:off x="4629150" y="2505075"/>
            <a:ext cx="3887391"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pPr>
              <a:defRPr/>
            </a:pPr>
            <a:fld id="{89CDF161-1576-42B4-9B22-E47232CD9791}" type="datetime1">
              <a:rPr lang="en-US" smtClean="0"/>
              <a:t>7/7/2020</a:t>
            </a:fld>
            <a:endParaRPr lang="en-US" dirty="0"/>
          </a:p>
        </p:txBody>
      </p:sp>
      <p:sp>
        <p:nvSpPr>
          <p:cNvPr id="8" name="Označba mesta noge 7"/>
          <p:cNvSpPr>
            <a:spLocks noGrp="1"/>
          </p:cNvSpPr>
          <p:nvPr>
            <p:ph type="ftr" sz="quarter" idx="11"/>
          </p:nvPr>
        </p:nvSpPr>
        <p:spPr/>
        <p:txBody>
          <a:bodyPr/>
          <a:lstStyle/>
          <a:p>
            <a:pPr>
              <a:defRPr/>
            </a:pPr>
            <a:endParaRPr lang="en-US"/>
          </a:p>
        </p:txBody>
      </p:sp>
      <p:sp>
        <p:nvSpPr>
          <p:cNvPr id="9" name="Označba mesta številke diapozitiva 8"/>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313307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pPr>
              <a:defRPr/>
            </a:pPr>
            <a:fld id="{CA4CD5D4-94D4-4866-B9F3-BFEBD1025A5B}" type="datetime1">
              <a:rPr lang="en-US" smtClean="0"/>
              <a:t>7/7/2020</a:t>
            </a:fld>
            <a:endParaRPr lang="en-US" dirty="0"/>
          </a:p>
        </p:txBody>
      </p:sp>
      <p:sp>
        <p:nvSpPr>
          <p:cNvPr id="4" name="Označba mesta noge 3"/>
          <p:cNvSpPr>
            <a:spLocks noGrp="1"/>
          </p:cNvSpPr>
          <p:nvPr>
            <p:ph type="ftr" sz="quarter" idx="11"/>
          </p:nvPr>
        </p:nvSpPr>
        <p:spPr/>
        <p:txBody>
          <a:bodyPr/>
          <a:lstStyle/>
          <a:p>
            <a:pPr>
              <a:defRPr/>
            </a:pPr>
            <a:endParaRPr lang="en-US"/>
          </a:p>
        </p:txBody>
      </p:sp>
      <p:sp>
        <p:nvSpPr>
          <p:cNvPr id="5" name="Označba mesta številke diapozitiva 4"/>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1832898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pPr>
              <a:defRPr/>
            </a:pPr>
            <a:fld id="{EABDA09B-6E9B-4256-AB0C-F8D58CB7142D}" type="datetime1">
              <a:rPr lang="en-US" smtClean="0"/>
              <a:t>7/7/2020</a:t>
            </a:fld>
            <a:endParaRPr lang="en-US" dirty="0"/>
          </a:p>
        </p:txBody>
      </p:sp>
      <p:sp>
        <p:nvSpPr>
          <p:cNvPr id="3" name="Označba mesta noge 2"/>
          <p:cNvSpPr>
            <a:spLocks noGrp="1"/>
          </p:cNvSpPr>
          <p:nvPr>
            <p:ph type="ftr" sz="quarter" idx="11"/>
          </p:nvPr>
        </p:nvSpPr>
        <p:spPr/>
        <p:txBody>
          <a:bodyPr/>
          <a:lstStyle/>
          <a:p>
            <a:pPr>
              <a:defRPr/>
            </a:pPr>
            <a:endParaRPr lang="en-US"/>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a:t>
            </a:fld>
            <a:endParaRPr lang="en-US" altLang="sl-SI"/>
          </a:p>
        </p:txBody>
      </p:sp>
    </p:spTree>
    <p:extLst>
      <p:ext uri="{BB962C8B-B14F-4D97-AF65-F5344CB8AC3E}">
        <p14:creationId xmlns:p14="http://schemas.microsoft.com/office/powerpoint/2010/main" val="291782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29841" y="457200"/>
            <a:ext cx="2949178" cy="1600200"/>
          </a:xfrm>
        </p:spPr>
        <p:txBody>
          <a:bodyPr anchor="b"/>
          <a:lstStyle>
            <a:lvl1pPr>
              <a:defRPr sz="2400"/>
            </a:lvl1pPr>
          </a:lstStyle>
          <a:p>
            <a:r>
              <a:rPr lang="sl-SI"/>
              <a:t>Uredite slog naslova matrice</a:t>
            </a:r>
          </a:p>
        </p:txBody>
      </p:sp>
      <p:sp>
        <p:nvSpPr>
          <p:cNvPr id="3" name="Označba mesta vsebine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l-SI"/>
              <a:t>Uredite sloge besedila matrice</a:t>
            </a:r>
          </a:p>
        </p:txBody>
      </p:sp>
      <p:sp>
        <p:nvSpPr>
          <p:cNvPr id="5" name="Označba mesta datuma 4"/>
          <p:cNvSpPr>
            <a:spLocks noGrp="1"/>
          </p:cNvSpPr>
          <p:nvPr>
            <p:ph type="dt" sz="half" idx="10"/>
          </p:nvPr>
        </p:nvSpPr>
        <p:spPr/>
        <p:txBody>
          <a:bodyPr/>
          <a:lstStyle/>
          <a:p>
            <a:pPr>
              <a:defRPr/>
            </a:pPr>
            <a:fld id="{5180CA9F-0D52-442E-9414-AFA62F1B26E3}" type="datetime1">
              <a:rPr lang="en-US" smtClean="0"/>
              <a:t>7/7/2020</a:t>
            </a:fld>
            <a:endParaRPr lang="en-US" dirty="0"/>
          </a:p>
        </p:txBody>
      </p:sp>
      <p:sp>
        <p:nvSpPr>
          <p:cNvPr id="6" name="Označba mesta noge 5"/>
          <p:cNvSpPr>
            <a:spLocks noGrp="1"/>
          </p:cNvSpPr>
          <p:nvPr>
            <p:ph type="ftr" sz="quarter" idx="11"/>
          </p:nvPr>
        </p:nvSpPr>
        <p:spPr/>
        <p:txBody>
          <a:bodyPr/>
          <a:lstStyle/>
          <a:p>
            <a:pPr>
              <a:defRPr/>
            </a:pPr>
            <a:endParaRPr lang="en-US"/>
          </a:p>
        </p:txBody>
      </p:sp>
      <p:sp>
        <p:nvSpPr>
          <p:cNvPr id="7" name="Označba mesta številke diapozitiva 6"/>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2579595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29841" y="457200"/>
            <a:ext cx="2949178" cy="1600200"/>
          </a:xfrm>
        </p:spPr>
        <p:txBody>
          <a:bodyPr anchor="b"/>
          <a:lstStyle>
            <a:lvl1pPr>
              <a:defRPr sz="2400"/>
            </a:lvl1pPr>
          </a:lstStyle>
          <a:p>
            <a:r>
              <a:rPr lang="sl-SI"/>
              <a:t>Uredite slog naslova matrice</a:t>
            </a:r>
          </a:p>
        </p:txBody>
      </p:sp>
      <p:sp>
        <p:nvSpPr>
          <p:cNvPr id="3" name="Označba mesta slik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l-SI"/>
          </a:p>
        </p:txBody>
      </p:sp>
      <p:sp>
        <p:nvSpPr>
          <p:cNvPr id="4" name="Označba mesta besedila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l-SI"/>
              <a:t>Uredite sloge besedila matrice</a:t>
            </a:r>
          </a:p>
        </p:txBody>
      </p:sp>
      <p:sp>
        <p:nvSpPr>
          <p:cNvPr id="5" name="Označba mesta datuma 4"/>
          <p:cNvSpPr>
            <a:spLocks noGrp="1"/>
          </p:cNvSpPr>
          <p:nvPr>
            <p:ph type="dt" sz="half" idx="10"/>
          </p:nvPr>
        </p:nvSpPr>
        <p:spPr/>
        <p:txBody>
          <a:bodyPr/>
          <a:lstStyle/>
          <a:p>
            <a:pPr>
              <a:defRPr/>
            </a:pPr>
            <a:fld id="{CDC1FCAF-FB70-4815-AE07-BA48C3559C0D}" type="datetime1">
              <a:rPr lang="en-US" smtClean="0"/>
              <a:t>7/7/2020</a:t>
            </a:fld>
            <a:endParaRPr lang="en-US" dirty="0"/>
          </a:p>
        </p:txBody>
      </p:sp>
      <p:sp>
        <p:nvSpPr>
          <p:cNvPr id="6" name="Označba mesta noge 5"/>
          <p:cNvSpPr>
            <a:spLocks noGrp="1"/>
          </p:cNvSpPr>
          <p:nvPr>
            <p:ph type="ftr" sz="quarter" idx="11"/>
          </p:nvPr>
        </p:nvSpPr>
        <p:spPr/>
        <p:txBody>
          <a:bodyPr/>
          <a:lstStyle/>
          <a:p>
            <a:pPr>
              <a:defRPr/>
            </a:pPr>
            <a:endParaRPr lang="en-US"/>
          </a:p>
        </p:txBody>
      </p:sp>
      <p:sp>
        <p:nvSpPr>
          <p:cNvPr id="7" name="Označba mesta številke diapozitiva 6"/>
          <p:cNvSpPr>
            <a:spLocks noGrp="1"/>
          </p:cNvSpPr>
          <p:nvPr>
            <p:ph type="sldNum" sz="quarter" idx="12"/>
          </p:nvPr>
        </p:nvSpPr>
        <p:spPr/>
        <p:txBody>
          <a:bodyPr/>
          <a:lstStyle/>
          <a:p>
            <a:fld id="{E59AD738-9E58-42E8-8F8C-A60A6DAFD8EC}" type="slidenum">
              <a:rPr lang="en-US" altLang="sl-SI" smtClean="0"/>
              <a:pPr/>
              <a:t>‹#›</a:t>
            </a:fld>
            <a:endParaRPr lang="en-US" altLang="sl-SI"/>
          </a:p>
        </p:txBody>
      </p:sp>
    </p:spTree>
    <p:extLst>
      <p:ext uri="{BB962C8B-B14F-4D97-AF65-F5344CB8AC3E}">
        <p14:creationId xmlns:p14="http://schemas.microsoft.com/office/powerpoint/2010/main" val="220264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a:t>Uredite slog naslova matrice</a:t>
            </a:r>
            <a:endParaRPr lang="en-US"/>
          </a:p>
        </p:txBody>
      </p:sp>
      <p:sp>
        <p:nvSpPr>
          <p:cNvPr id="3" name="Označba mesta besedila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značba mesta datum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7C1DFCA9-08FB-4DF0-87E9-5492DCFA9E14}" type="datetime1">
              <a:rPr lang="en-US" smtClean="0"/>
              <a:t>7/7/2020</a:t>
            </a:fld>
            <a:endParaRPr lang="en-US" dirty="0"/>
          </a:p>
        </p:txBody>
      </p:sp>
      <p:sp>
        <p:nvSpPr>
          <p:cNvPr id="5" name="Označba mesta no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Označba mesta številke diapoz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9AD738-9E58-42E8-8F8C-A60A6DAFD8EC}" type="slidenum">
              <a:rPr lang="en-US" altLang="sl-SI" smtClean="0"/>
              <a:pPr/>
              <a:t>‹#›</a:t>
            </a:fld>
            <a:endParaRPr lang="en-US" altLang="sl-SI"/>
          </a:p>
        </p:txBody>
      </p:sp>
      <p:pic>
        <p:nvPicPr>
          <p:cNvPr id="7" name="Slika 8"/>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8500" y="514350"/>
            <a:ext cx="28876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Slika 1"/>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35700" y="207963"/>
            <a:ext cx="2232025"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96145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l-S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mailto:nina.jug1@gov.si"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idx="4294967295"/>
          </p:nvPr>
        </p:nvSpPr>
        <p:spPr bwMode="auto">
          <a:xfrm>
            <a:off x="403225" y="2236788"/>
            <a:ext cx="8740775" cy="1768475"/>
          </a:xfrm>
          <a:prstGeom prst="rect">
            <a:avLst/>
          </a:prstGeom>
        </p:spPr>
        <p:txBody>
          <a:bodyPr lIns="0" tIns="0" rIns="0" bIns="0"/>
          <a:lstStyle/>
          <a:p>
            <a:pPr algn="ctr">
              <a:defRPr/>
            </a:pPr>
            <a:r>
              <a:rPr lang="sl-SI" sz="2000" b="1" dirty="0">
                <a:solidFill>
                  <a:srgbClr val="0070C0"/>
                </a:solidFill>
                <a:latin typeface="Arial" panose="020B0604020202020204" pitchFamily="34" charset="0"/>
                <a:cs typeface="Arial" panose="020B0604020202020204" pitchFamily="34" charset="0"/>
              </a:rPr>
              <a:t>Javni razpis za izpopolnjevanje strokovnih delavcev v višjem strokovnem izobraževanju in izobraževalcev v neformalnih izobraževalnih programih za odrasle od 2020 do 2022 </a:t>
            </a:r>
            <a:br>
              <a:rPr lang="sl-SI" sz="2000" b="1" dirty="0">
                <a:solidFill>
                  <a:srgbClr val="0070C0"/>
                </a:solidFill>
                <a:latin typeface="Arial" panose="020B0604020202020204" pitchFamily="34" charset="0"/>
                <a:cs typeface="Arial" panose="020B0604020202020204" pitchFamily="34" charset="0"/>
              </a:rPr>
            </a:br>
            <a:r>
              <a:rPr lang="sl-SI" sz="2000" dirty="0">
                <a:solidFill>
                  <a:srgbClr val="0070C0"/>
                </a:solidFill>
                <a:latin typeface="Arial" panose="020B0604020202020204" pitchFamily="34" charset="0"/>
                <a:cs typeface="Arial" panose="020B0604020202020204" pitchFamily="34" charset="0"/>
              </a:rPr>
              <a:t/>
            </a:r>
            <a:br>
              <a:rPr lang="sl-SI" sz="2000" dirty="0">
                <a:solidFill>
                  <a:srgbClr val="0070C0"/>
                </a:solidFill>
                <a:latin typeface="Arial" panose="020B0604020202020204" pitchFamily="34" charset="0"/>
                <a:cs typeface="Arial" panose="020B0604020202020204" pitchFamily="34" charset="0"/>
              </a:rPr>
            </a:br>
            <a:r>
              <a:rPr lang="sl-SI" sz="1800" dirty="0">
                <a:latin typeface="Arial" panose="020B0604020202020204" pitchFamily="34" charset="0"/>
                <a:cs typeface="Arial" panose="020B0604020202020204" pitchFamily="34" charset="0"/>
              </a:rPr>
              <a:t>(Uradni list RS, št. 89/2020, z dne 19. 6. 2020)</a:t>
            </a:r>
          </a:p>
        </p:txBody>
      </p:sp>
      <p:sp>
        <p:nvSpPr>
          <p:cNvPr id="4099" name="TextBox 5"/>
          <p:cNvSpPr txBox="1">
            <a:spLocks noChangeArrowheads="1"/>
          </p:cNvSpPr>
          <p:nvPr/>
        </p:nvSpPr>
        <p:spPr bwMode="auto">
          <a:xfrm>
            <a:off x="685800" y="604838"/>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sl-SI" sz="2000" dirty="0">
                <a:cs typeface="Arial" panose="020B0604020202020204" pitchFamily="34" charset="0"/>
              </a:rPr>
              <a:t></a:t>
            </a:r>
          </a:p>
        </p:txBody>
      </p:sp>
      <p:sp>
        <p:nvSpPr>
          <p:cNvPr id="4100" name="TextBox 7"/>
          <p:cNvSpPr txBox="1">
            <a:spLocks noChangeArrowheads="1"/>
          </p:cNvSpPr>
          <p:nvPr/>
        </p:nvSpPr>
        <p:spPr bwMode="auto">
          <a:xfrm>
            <a:off x="1331913" y="1281113"/>
            <a:ext cx="19161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l-SI" altLang="sl-SI" sz="1600" dirty="0">
                <a:cs typeface="Arial" panose="020B0604020202020204" pitchFamily="34" charset="0"/>
              </a:rPr>
              <a:t></a:t>
            </a:r>
          </a:p>
        </p:txBody>
      </p:sp>
      <p:sp>
        <p:nvSpPr>
          <p:cNvPr id="3" name="PoljeZBesedilom 2"/>
          <p:cNvSpPr txBox="1"/>
          <p:nvPr/>
        </p:nvSpPr>
        <p:spPr>
          <a:xfrm>
            <a:off x="1643063" y="4275138"/>
            <a:ext cx="5737225" cy="707886"/>
          </a:xfrm>
          <a:prstGeom prst="rect">
            <a:avLst/>
          </a:prstGeom>
          <a:noFill/>
        </p:spPr>
        <p:txBody>
          <a:bodyPr>
            <a:spAutoFit/>
          </a:bodyPr>
          <a:lstStyle/>
          <a:p>
            <a:pPr eaLnBrk="1" hangingPunct="1">
              <a:defRPr/>
            </a:pPr>
            <a:r>
              <a:rPr lang="sl-SI" sz="2000" b="1" dirty="0">
                <a:solidFill>
                  <a:srgbClr val="0070C0"/>
                </a:solidFill>
                <a:ea typeface="+mj-ea"/>
                <a:cs typeface="Arial" panose="020B0604020202020204" pitchFamily="34" charset="0"/>
              </a:rPr>
              <a:t>Informativni dan za potencialne prijavitelje </a:t>
            </a:r>
          </a:p>
          <a:p>
            <a:pPr algn="ctr" eaLnBrk="1" hangingPunct="1">
              <a:defRPr/>
            </a:pPr>
            <a:r>
              <a:rPr lang="sl-SI" sz="2000" dirty="0">
                <a:solidFill>
                  <a:schemeClr val="bg2">
                    <a:lumMod val="25000"/>
                  </a:schemeClr>
                </a:solidFill>
                <a:ea typeface="+mj-ea"/>
                <a:cs typeface="Arial" panose="020B0604020202020204" pitchFamily="34" charset="0"/>
              </a:rPr>
              <a:t>Ljubljana, 3. 7. 2020</a:t>
            </a:r>
            <a:endParaRPr lang="en-US" sz="2000" dirty="0">
              <a:solidFill>
                <a:schemeClr val="bg2">
                  <a:lumMod val="25000"/>
                </a:schemeClr>
              </a:solidFill>
              <a:ea typeface="+mj-ea"/>
              <a:cs typeface="Arial" panose="020B0604020202020204" pitchFamily="34" charset="0"/>
            </a:endParaRPr>
          </a:p>
        </p:txBody>
      </p:sp>
      <p:sp>
        <p:nvSpPr>
          <p:cNvPr id="4" name="PoljeZBesedilom 3"/>
          <p:cNvSpPr txBox="1"/>
          <p:nvPr/>
        </p:nvSpPr>
        <p:spPr>
          <a:xfrm>
            <a:off x="201613" y="5576888"/>
            <a:ext cx="8740775" cy="954107"/>
          </a:xfrm>
          <a:prstGeom prst="rect">
            <a:avLst/>
          </a:prstGeom>
          <a:noFill/>
        </p:spPr>
        <p:txBody>
          <a:bodyPr>
            <a:spAutoFit/>
          </a:bodyPr>
          <a:lstStyle/>
          <a:p>
            <a:pPr algn="ctr" eaLnBrk="1" hangingPunct="1">
              <a:defRPr/>
            </a:pPr>
            <a:r>
              <a:rPr lang="sl-SI" sz="1400" dirty="0">
                <a:cs typeface="Arial" panose="020B0604020202020204" pitchFamily="34" charset="0"/>
              </a:rPr>
              <a:t>mag. Katja </a:t>
            </a:r>
            <a:r>
              <a:rPr lang="sl-SI" sz="1400" dirty="0" err="1">
                <a:cs typeface="Arial" panose="020B0604020202020204" pitchFamily="34" charset="0"/>
              </a:rPr>
              <a:t>Dovžak</a:t>
            </a:r>
            <a:r>
              <a:rPr lang="sl-SI" sz="1400" dirty="0">
                <a:cs typeface="Arial" panose="020B0604020202020204" pitchFamily="34" charset="0"/>
              </a:rPr>
              <a:t>, Nina Jug, Maja Kobal Merkun</a:t>
            </a:r>
          </a:p>
          <a:p>
            <a:pPr algn="ctr" eaLnBrk="1" hangingPunct="1">
              <a:defRPr/>
            </a:pPr>
            <a:endParaRPr lang="sl-SI" sz="1400" dirty="0">
              <a:cs typeface="Arial" panose="020B0604020202020204" pitchFamily="34" charset="0"/>
            </a:endParaRPr>
          </a:p>
          <a:p>
            <a:pPr algn="ctr" eaLnBrk="1" hangingPunct="1">
              <a:defRPr/>
            </a:pPr>
            <a:r>
              <a:rPr lang="sl-SI" sz="1400" dirty="0">
                <a:cs typeface="Arial" panose="020B0604020202020204" pitchFamily="34" charset="0"/>
              </a:rPr>
              <a:t>Direktorat za srednje in višje šolstvo ter izobraževanje odraslih </a:t>
            </a:r>
          </a:p>
          <a:p>
            <a:pPr algn="ctr" eaLnBrk="1" hangingPunct="1">
              <a:defRPr/>
            </a:pPr>
            <a:r>
              <a:rPr lang="sl-SI" sz="1400" b="1" dirty="0">
                <a:cs typeface="Arial" panose="020B0604020202020204" pitchFamily="34" charset="0"/>
              </a:rPr>
              <a:t>Sektor za višje šolstvo in izobraževanje odraslih </a:t>
            </a:r>
            <a:endParaRPr lang="en-US" sz="1400" b="1" dirty="0">
              <a:cs typeface="Arial" panose="020B0604020202020204" pitchFamily="34" charset="0"/>
            </a:endParaRPr>
          </a:p>
        </p:txBody>
      </p:sp>
      <p:sp>
        <p:nvSpPr>
          <p:cNvPr id="8" name="Title 1"/>
          <p:cNvSpPr txBox="1">
            <a:spLocks/>
          </p:cNvSpPr>
          <p:nvPr/>
        </p:nvSpPr>
        <p:spPr bwMode="auto">
          <a:xfrm>
            <a:off x="109538" y="1482725"/>
            <a:ext cx="8740775" cy="638175"/>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1600" dirty="0">
                <a:solidFill>
                  <a:schemeClr val="tx1">
                    <a:lumMod val="50000"/>
                  </a:schemeClr>
                </a:solidFill>
                <a:latin typeface="Arial" panose="020B0604020202020204" pitchFamily="34" charset="0"/>
                <a:cs typeface="Arial" panose="020B0604020202020204" pitchFamily="34" charset="0"/>
              </a:rPr>
              <a:t>Operativni program za izvajanje Evropske kohezijske politike v obdobju 2014-2020  (OP 14-20</a:t>
            </a:r>
            <a:r>
              <a:rPr lang="sl-SI" sz="1800" dirty="0">
                <a:solidFill>
                  <a:schemeClr val="tx1">
                    <a:lumMod val="50000"/>
                  </a:schemeClr>
                </a:solidFill>
                <a:latin typeface="Arial" panose="020B0604020202020204" pitchFamily="34" charset="0"/>
                <a:cs typeface="Arial" panose="020B0604020202020204" pitchFamily="34" charset="0"/>
              </a:rPr>
              <a:t>)</a:t>
            </a:r>
          </a:p>
          <a:p>
            <a:pPr>
              <a:defRPr/>
            </a:pPr>
            <a:r>
              <a:rPr lang="sl-SI" sz="2000" b="1" dirty="0">
                <a:solidFill>
                  <a:schemeClr val="tx1">
                    <a:lumMod val="50000"/>
                  </a:schemeClr>
                </a:solidFill>
                <a:latin typeface="Arial" panose="020B0604020202020204" pitchFamily="34" charset="0"/>
                <a:cs typeface="Arial" panose="020B0604020202020204" pitchFamily="34" charset="0"/>
              </a:rPr>
              <a:t> </a:t>
            </a:r>
            <a:br>
              <a:rPr lang="sl-SI" sz="2000" b="1" dirty="0">
                <a:solidFill>
                  <a:schemeClr val="tx1">
                    <a:lumMod val="50000"/>
                  </a:schemeClr>
                </a:solidFill>
                <a:latin typeface="Arial" panose="020B0604020202020204" pitchFamily="34" charset="0"/>
                <a:cs typeface="Arial" panose="020B0604020202020204" pitchFamily="34" charset="0"/>
              </a:rPr>
            </a:br>
            <a:r>
              <a:rPr lang="sl-SI" sz="2000" b="1" dirty="0">
                <a:solidFill>
                  <a:schemeClr val="tx1">
                    <a:lumMod val="50000"/>
                  </a:schemeClr>
                </a:solidFill>
                <a:latin typeface="Arial" panose="020B0604020202020204" pitchFamily="34" charset="0"/>
                <a:cs typeface="Arial" panose="020B0604020202020204" pitchFamily="34" charset="0"/>
              </a:rPr>
              <a:t>             </a:t>
            </a: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1</a:t>
            </a:fld>
            <a:endParaRPr lang="en-US" altLang="sl-SI"/>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79234686"/>
              </p:ext>
            </p:extLst>
          </p:nvPr>
        </p:nvGraphicFramePr>
        <p:xfrm>
          <a:off x="41665" y="1241125"/>
          <a:ext cx="8914620" cy="5335411"/>
        </p:xfrm>
        <a:graphic>
          <a:graphicData uri="http://schemas.openxmlformats.org/drawingml/2006/table">
            <a:tbl>
              <a:tblPr firstRow="1" firstCol="1" bandRow="1">
                <a:tableStyleId>{5C22544A-7EE6-4342-B048-85BDC9FD1C3A}</a:tableStyleId>
              </a:tblPr>
              <a:tblGrid>
                <a:gridCol w="317924">
                  <a:extLst>
                    <a:ext uri="{9D8B030D-6E8A-4147-A177-3AD203B41FA5}">
                      <a16:colId xmlns:a16="http://schemas.microsoft.com/office/drawing/2014/main" xmlns="" val="20000"/>
                    </a:ext>
                  </a:extLst>
                </a:gridCol>
                <a:gridCol w="5152691">
                  <a:extLst>
                    <a:ext uri="{9D8B030D-6E8A-4147-A177-3AD203B41FA5}">
                      <a16:colId xmlns:a16="http://schemas.microsoft.com/office/drawing/2014/main" xmlns="" val="20001"/>
                    </a:ext>
                  </a:extLst>
                </a:gridCol>
                <a:gridCol w="3444005">
                  <a:extLst>
                    <a:ext uri="{9D8B030D-6E8A-4147-A177-3AD203B41FA5}">
                      <a16:colId xmlns:a16="http://schemas.microsoft.com/office/drawing/2014/main" xmlns="" val="20002"/>
                    </a:ext>
                  </a:extLst>
                </a:gridCol>
              </a:tblGrid>
              <a:tr h="256032">
                <a:tc>
                  <a:txBody>
                    <a:bodyPr/>
                    <a:lstStyle/>
                    <a:p>
                      <a:pPr algn="just">
                        <a:lnSpc>
                          <a:spcPct val="120000"/>
                        </a:lnSpc>
                        <a:spcAft>
                          <a:spcPts val="0"/>
                        </a:spcAft>
                      </a:pPr>
                      <a:r>
                        <a:rPr lang="sl-SI" sz="1200" dirty="0">
                          <a:solidFill>
                            <a:schemeClr val="bg2">
                              <a:lumMod val="25000"/>
                            </a:schemeClr>
                          </a:solidFill>
                          <a:effectLst/>
                          <a:latin typeface="Arial" panose="020B0604020202020204" pitchFamily="34" charset="0"/>
                          <a:cs typeface="Arial" panose="020B0604020202020204" pitchFamily="34" charset="0"/>
                        </a:rPr>
                        <a:t> </a:t>
                      </a:r>
                      <a:endParaRPr lang="sl-SI" sz="12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tc>
                  <a:txBody>
                    <a:bodyPr/>
                    <a:lstStyle/>
                    <a:p>
                      <a:pPr algn="just">
                        <a:spcAft>
                          <a:spcPts val="0"/>
                        </a:spcAft>
                      </a:pPr>
                      <a:r>
                        <a:rPr lang="sl-SI" sz="1200">
                          <a:solidFill>
                            <a:schemeClr val="bg1"/>
                          </a:solidFill>
                          <a:effectLst/>
                          <a:latin typeface="Arial" panose="020B0604020202020204" pitchFamily="34" charset="0"/>
                          <a:cs typeface="Arial" panose="020B0604020202020204" pitchFamily="34" charset="0"/>
                        </a:rPr>
                        <a:t>Pogoji:</a:t>
                      </a:r>
                      <a:endParaRPr lang="sl-SI" sz="12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tc>
                  <a:txBody>
                    <a:bodyPr/>
                    <a:lstStyle/>
                    <a:p>
                      <a:pPr algn="just">
                        <a:lnSpc>
                          <a:spcPct val="120000"/>
                        </a:lnSpc>
                        <a:spcAft>
                          <a:spcPts val="0"/>
                        </a:spcAft>
                      </a:pPr>
                      <a:r>
                        <a:rPr lang="sl-SI" sz="1200" dirty="0">
                          <a:solidFill>
                            <a:schemeClr val="bg1"/>
                          </a:solidFill>
                          <a:effectLst/>
                          <a:latin typeface="Arial" panose="020B0604020202020204" pitchFamily="34" charset="0"/>
                          <a:cs typeface="Arial" panose="020B0604020202020204" pitchFamily="34" charset="0"/>
                        </a:rPr>
                        <a:t>Dokazila:</a:t>
                      </a:r>
                      <a:endParaRPr lang="sl-SI" sz="12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extLst>
                  <a:ext uri="{0D108BD9-81ED-4DB2-BD59-A6C34878D82A}">
                    <a16:rowId xmlns:a16="http://schemas.microsoft.com/office/drawing/2014/main" xmlns="" val="10000"/>
                  </a:ext>
                </a:extLst>
              </a:tr>
              <a:tr h="1975092">
                <a:tc>
                  <a:txBody>
                    <a:bodyPr/>
                    <a:lstStyle/>
                    <a:p>
                      <a:pPr algn="just">
                        <a:lnSpc>
                          <a:spcPct val="120000"/>
                        </a:lnSpc>
                        <a:spcAft>
                          <a:spcPts val="0"/>
                        </a:spcAft>
                      </a:pPr>
                      <a:r>
                        <a:rPr lang="sl-SI" sz="1200">
                          <a:solidFill>
                            <a:schemeClr val="bg2">
                              <a:lumMod val="25000"/>
                            </a:schemeClr>
                          </a:solidFill>
                          <a:effectLst/>
                          <a:latin typeface="Arial" panose="020B0604020202020204" pitchFamily="34" charset="0"/>
                          <a:cs typeface="Arial" panose="020B0604020202020204" pitchFamily="34" charset="0"/>
                        </a:rPr>
                        <a:t>1.</a:t>
                      </a:r>
                      <a:endParaRPr lang="sl-SI" sz="12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tc>
                  <a:txBody>
                    <a:bodyPr/>
                    <a:lstStyle/>
                    <a:p>
                      <a:pPr algn="just"/>
                      <a:r>
                        <a:rPr lang="sl-SI" sz="1200" dirty="0">
                          <a:solidFill>
                            <a:schemeClr val="bg2">
                              <a:lumMod val="25000"/>
                            </a:schemeClr>
                          </a:solidFill>
                          <a:effectLst/>
                          <a:latin typeface="Arial" panose="020B0604020202020204" pitchFamily="34" charset="0"/>
                          <a:cs typeface="Arial" panose="020B0604020202020204" pitchFamily="34" charset="0"/>
                        </a:rPr>
                        <a:t>(a) Javna organizacija za izobraževanje odraslih, ki je registrirana za opravljanje izobraževalne dejavnosti pod šifro 85.590 pri pristojnem sodišču in izvaja svoje dejavnosti na območju Republike Slovenije. </a:t>
                      </a:r>
                    </a:p>
                    <a:p>
                      <a:pPr algn="just"/>
                      <a:r>
                        <a:rPr lang="sl-SI" sz="1200" dirty="0">
                          <a:solidFill>
                            <a:schemeClr val="bg2">
                              <a:lumMod val="25000"/>
                            </a:schemeClr>
                          </a:solidFill>
                          <a:effectLst/>
                          <a:latin typeface="Arial" panose="020B0604020202020204" pitchFamily="34" charset="0"/>
                          <a:cs typeface="Arial" panose="020B0604020202020204" pitchFamily="34" charset="0"/>
                        </a:rPr>
                        <a:t>(b) Zasebna organizacija za izobraževanje odraslih, ki je registrirana za opravljanje izobraževalne dejavnosti pod šifro 85.590 pri pristojnem sodišču in izvaja svoje dejavnosti na območju Republike Slovenije.</a:t>
                      </a:r>
                    </a:p>
                    <a:p>
                      <a:pPr algn="just"/>
                      <a:r>
                        <a:rPr lang="sl-SI" sz="1200" dirty="0">
                          <a:solidFill>
                            <a:schemeClr val="bg2">
                              <a:lumMod val="25000"/>
                            </a:schemeClr>
                          </a:solidFill>
                          <a:effectLst/>
                          <a:latin typeface="Arial" panose="020B0604020202020204" pitchFamily="34" charset="0"/>
                          <a:cs typeface="Arial" panose="020B0604020202020204" pitchFamily="34" charset="0"/>
                        </a:rPr>
                        <a:t>(c) Društvo, katerega glavna dejavnost je strokovno delo na področju izobraževanja odraslih, ki ima dejavnost izobraževanja odraslih opredeljeno v svojem temeljnem aktu in ima status društva v javnem interesu na področju vzgoje in izobraževanja.</a:t>
                      </a:r>
                    </a:p>
                  </a:txBody>
                  <a:tcPr marL="50218" marR="50218" marT="0" marB="0"/>
                </a:tc>
                <a:tc>
                  <a:txBody>
                    <a:bodyPr/>
                    <a:lstStyle/>
                    <a:p>
                      <a:pPr marL="342900" lvl="0" indent="-342900" algn="l">
                        <a:spcAft>
                          <a:spcPts val="0"/>
                        </a:spcAft>
                        <a:buFont typeface="Arial" panose="020B0604020202020204" pitchFamily="34" charset="0"/>
                        <a:buChar char="•"/>
                        <a:tabLst>
                          <a:tab pos="457200" algn="l"/>
                          <a:tab pos="449580" algn="l"/>
                        </a:tabLst>
                      </a:pPr>
                      <a:r>
                        <a:rPr lang="sl-SI" sz="1200" dirty="0">
                          <a:solidFill>
                            <a:schemeClr val="bg2">
                              <a:lumMod val="25000"/>
                            </a:schemeClr>
                          </a:solidFill>
                          <a:effectLst/>
                          <a:latin typeface="Arial" panose="020B0604020202020204" pitchFamily="34" charset="0"/>
                          <a:cs typeface="Arial" panose="020B0604020202020204" pitchFamily="34" charset="0"/>
                        </a:rPr>
                        <a:t>(a, b, c) izpis iz AJPES-a, iz katerega je razvidna ustrezna šifra,</a:t>
                      </a:r>
                    </a:p>
                    <a:p>
                      <a:pPr marL="342900" lvl="0" indent="-342900" algn="l">
                        <a:spcAft>
                          <a:spcPts val="0"/>
                        </a:spcAft>
                        <a:buFont typeface="Arial" panose="020B0604020202020204" pitchFamily="34" charset="0"/>
                        <a:buChar char="•"/>
                      </a:pPr>
                      <a:r>
                        <a:rPr lang="sl-SI" sz="1200" dirty="0">
                          <a:solidFill>
                            <a:schemeClr val="bg2">
                              <a:lumMod val="25000"/>
                            </a:schemeClr>
                          </a:solidFill>
                          <a:effectLst/>
                          <a:latin typeface="Arial" panose="020B0604020202020204" pitchFamily="34" charset="0"/>
                          <a:cs typeface="Arial" panose="020B0604020202020204" pitchFamily="34" charset="0"/>
                        </a:rPr>
                        <a:t>(c) temeljni akt društva,</a:t>
                      </a:r>
                    </a:p>
                    <a:p>
                      <a:pPr marL="342900" lvl="0" indent="-342900" algn="l">
                        <a:spcAft>
                          <a:spcPts val="0"/>
                        </a:spcAft>
                        <a:buFont typeface="Arial" panose="020B0604020202020204" pitchFamily="34" charset="0"/>
                        <a:buChar char="•"/>
                      </a:pPr>
                      <a:r>
                        <a:rPr lang="sl-SI" sz="1200" dirty="0">
                          <a:solidFill>
                            <a:schemeClr val="bg2">
                              <a:lumMod val="25000"/>
                            </a:schemeClr>
                          </a:solidFill>
                          <a:effectLst/>
                          <a:latin typeface="Arial" panose="020B0604020202020204" pitchFamily="34" charset="0"/>
                          <a:cs typeface="Arial" panose="020B0604020202020204" pitchFamily="34" charset="0"/>
                        </a:rPr>
                        <a:t>(c) status društva v javnem interesu na področju vzgoje in izobraževanja bo preverilo ministrstvo v evidencah AJPES-a </a:t>
                      </a:r>
                    </a:p>
                    <a:p>
                      <a:pPr marL="228600" indent="-228600">
                        <a:spcAft>
                          <a:spcPts val="0"/>
                        </a:spcAft>
                        <a:tabLst>
                          <a:tab pos="457200" algn="l"/>
                          <a:tab pos="449580" algn="l"/>
                        </a:tabLst>
                      </a:pPr>
                      <a:r>
                        <a:rPr lang="sl-SI" sz="1200" dirty="0">
                          <a:solidFill>
                            <a:schemeClr val="bg2">
                              <a:lumMod val="25000"/>
                            </a:schemeClr>
                          </a:solidFill>
                          <a:effectLst/>
                          <a:latin typeface="Arial" panose="020B0604020202020204" pitchFamily="34" charset="0"/>
                          <a:cs typeface="Arial" panose="020B0604020202020204" pitchFamily="34" charset="0"/>
                        </a:rPr>
                        <a:t> </a:t>
                      </a:r>
                    </a:p>
                    <a:p>
                      <a:pPr marL="457200" indent="-228600">
                        <a:spcAft>
                          <a:spcPts val="0"/>
                        </a:spcAft>
                        <a:tabLst>
                          <a:tab pos="457200" algn="l"/>
                          <a:tab pos="449580" algn="l"/>
                        </a:tabLst>
                      </a:pPr>
                      <a:r>
                        <a:rPr lang="sl-SI" sz="1200" dirty="0">
                          <a:solidFill>
                            <a:schemeClr val="bg2">
                              <a:lumMod val="25000"/>
                            </a:schemeClr>
                          </a:solidFill>
                          <a:effectLst/>
                          <a:latin typeface="Arial" panose="020B0604020202020204" pitchFamily="34" charset="0"/>
                          <a:cs typeface="Arial" panose="020B0604020202020204" pitchFamily="34" charset="0"/>
                        </a:rPr>
                        <a:t> </a:t>
                      </a:r>
                      <a:endParaRPr lang="sl-SI" sz="12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nchor="ctr"/>
                </a:tc>
                <a:extLst>
                  <a:ext uri="{0D108BD9-81ED-4DB2-BD59-A6C34878D82A}">
                    <a16:rowId xmlns:a16="http://schemas.microsoft.com/office/drawing/2014/main" xmlns="" val="10001"/>
                  </a:ext>
                </a:extLst>
              </a:tr>
              <a:tr h="654908">
                <a:tc>
                  <a:txBody>
                    <a:bodyPr/>
                    <a:lstStyle/>
                    <a:p>
                      <a:pPr algn="just">
                        <a:lnSpc>
                          <a:spcPct val="120000"/>
                        </a:lnSpc>
                        <a:spcAft>
                          <a:spcPts val="0"/>
                        </a:spcAft>
                      </a:pPr>
                      <a:r>
                        <a:rPr lang="sl-SI" sz="1200">
                          <a:solidFill>
                            <a:schemeClr val="bg2">
                              <a:lumMod val="25000"/>
                            </a:schemeClr>
                          </a:solidFill>
                          <a:effectLst/>
                          <a:latin typeface="Arial" panose="020B0604020202020204" pitchFamily="34" charset="0"/>
                          <a:cs typeface="Arial" panose="020B0604020202020204" pitchFamily="34" charset="0"/>
                        </a:rPr>
                        <a:t>2.</a:t>
                      </a:r>
                      <a:endParaRPr lang="sl-SI" sz="12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tc>
                  <a:txBody>
                    <a:bodyPr/>
                    <a:lstStyle/>
                    <a:p>
                      <a:pPr marL="0" indent="-228600" algn="just" defTabSz="457200" rtl="0" eaLnBrk="1" latinLnBrk="0" hangingPunct="1">
                        <a:spcAft>
                          <a:spcPts val="0"/>
                        </a:spcAft>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Za stroške, ki so predmet javnega razpisa, ni pridobil in ni v postopku pridobivanja sofinanciranja istih stroškov iz drugih javnih virov, </a:t>
                      </a:r>
                      <a:r>
                        <a:rPr lang="sl-SI" sz="1200" kern="1200" dirty="0" err="1">
                          <a:solidFill>
                            <a:schemeClr val="bg2">
                              <a:lumMod val="25000"/>
                            </a:schemeClr>
                          </a:solidFill>
                          <a:effectLst/>
                          <a:latin typeface="Arial" panose="020B0604020202020204" pitchFamily="34" charset="0"/>
                          <a:ea typeface="+mn-ea"/>
                          <a:cs typeface="Arial" panose="020B0604020202020204" pitchFamily="34" charset="0"/>
                        </a:rPr>
                        <a:t>t.j</a:t>
                      </a: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iz javnih finančnih sredstev evropskega, državnega ali občinskega proračuna.</a:t>
                      </a:r>
                    </a:p>
                  </a:txBody>
                  <a:tcPr marL="50218" marR="50218" marT="0" marB="0"/>
                </a:tc>
                <a:tc>
                  <a:txBody>
                    <a:bodyPr/>
                    <a:lstStyle/>
                    <a:p>
                      <a:pPr marL="342900" lvl="0" indent="-342900" defTabSz="457200" rtl="0" eaLnBrk="1" latinLnBrk="0" hangingPunct="1">
                        <a:spcAft>
                          <a:spcPts val="0"/>
                        </a:spcAft>
                        <a:buFont typeface="Arial" panose="020B0604020202020204" pitchFamily="34" charset="0"/>
                        <a:buChar char="•"/>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Priloga 4: Izjava o izpolnjevanju splošnih pogojev </a:t>
                      </a:r>
                      <a:r>
                        <a:rPr lang="sl-SI" sz="12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a:t>
                      </a:r>
                    </a:p>
                  </a:txBody>
                  <a:tcPr marL="50218" marR="50218" marT="0" marB="0" anchor="ctr"/>
                </a:tc>
                <a:extLst>
                  <a:ext uri="{0D108BD9-81ED-4DB2-BD59-A6C34878D82A}">
                    <a16:rowId xmlns:a16="http://schemas.microsoft.com/office/drawing/2014/main" xmlns="" val="10002"/>
                  </a:ext>
                </a:extLst>
              </a:tr>
              <a:tr h="963827">
                <a:tc>
                  <a:txBody>
                    <a:bodyPr/>
                    <a:lstStyle/>
                    <a:p>
                      <a:pPr algn="just">
                        <a:lnSpc>
                          <a:spcPct val="120000"/>
                        </a:lnSpc>
                        <a:spcAft>
                          <a:spcPts val="0"/>
                        </a:spcAft>
                      </a:pPr>
                      <a:r>
                        <a:rPr lang="sl-SI" sz="1200">
                          <a:solidFill>
                            <a:schemeClr val="bg2">
                              <a:lumMod val="25000"/>
                            </a:schemeClr>
                          </a:solidFill>
                          <a:effectLst/>
                          <a:latin typeface="Arial" panose="020B0604020202020204" pitchFamily="34" charset="0"/>
                          <a:cs typeface="Arial" panose="020B0604020202020204" pitchFamily="34" charset="0"/>
                        </a:rPr>
                        <a:t>3.</a:t>
                      </a:r>
                      <a:endParaRPr lang="sl-SI" sz="12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tc>
                  <a:txBody>
                    <a:bodyPr/>
                    <a:lstStyle/>
                    <a:p>
                      <a:pPr marL="0" indent="-228600" algn="just" defTabSz="457200" rtl="0" eaLnBrk="1" latinLnBrk="0" hangingPunct="1">
                        <a:spcAft>
                          <a:spcPts val="0"/>
                        </a:spcAft>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Ima na dan podpisa izjave o izpolnjevanju splošnih pogojev </a:t>
                      </a:r>
                      <a:r>
                        <a:rPr lang="sl-SI" sz="12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poravnave vse davke, prispevke in druge dajatve, določene z zakonom, ki ureja davčni postopek oziroma vrednost ne znaša 50 eurov ali več.</a:t>
                      </a:r>
                    </a:p>
                  </a:txBody>
                  <a:tcPr marL="50218" marR="50218"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potrdilo Finančne uprave RS o plačanih obveznostih,</a:t>
                      </a:r>
                    </a:p>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Priloga 4: Izjava o izpolnjevanju splošnih pogojev </a:t>
                      </a:r>
                      <a:r>
                        <a:rPr lang="sl-SI" sz="12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a:t>
                      </a:r>
                    </a:p>
                  </a:txBody>
                  <a:tcPr marL="50218" marR="50218" marT="0" marB="0" anchor="ctr"/>
                </a:tc>
                <a:extLst>
                  <a:ext uri="{0D108BD9-81ED-4DB2-BD59-A6C34878D82A}">
                    <a16:rowId xmlns:a16="http://schemas.microsoft.com/office/drawing/2014/main" xmlns="" val="10003"/>
                  </a:ext>
                </a:extLst>
              </a:tr>
              <a:tr h="951470">
                <a:tc>
                  <a:txBody>
                    <a:bodyPr/>
                    <a:lstStyle/>
                    <a:p>
                      <a:pPr algn="just">
                        <a:lnSpc>
                          <a:spcPct val="120000"/>
                        </a:lnSpc>
                        <a:spcAft>
                          <a:spcPts val="0"/>
                        </a:spcAft>
                      </a:pPr>
                      <a:r>
                        <a:rPr lang="sl-SI" sz="1200">
                          <a:solidFill>
                            <a:schemeClr val="bg2">
                              <a:lumMod val="25000"/>
                            </a:schemeClr>
                          </a:solidFill>
                          <a:effectLst/>
                          <a:latin typeface="Arial" panose="020B0604020202020204" pitchFamily="34" charset="0"/>
                          <a:cs typeface="Arial" panose="020B0604020202020204" pitchFamily="34" charset="0"/>
                        </a:rPr>
                        <a:t>4.</a:t>
                      </a:r>
                      <a:endParaRPr lang="sl-SI" sz="12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50218" marR="50218" marT="0" marB="0"/>
                </a:tc>
                <a:tc>
                  <a:txBody>
                    <a:bodyPr/>
                    <a:lstStyle/>
                    <a:p>
                      <a:pPr marL="0" indent="-228600" algn="just" defTabSz="457200" rtl="0" eaLnBrk="1" latinLnBrk="0" hangingPunct="1">
                        <a:spcAft>
                          <a:spcPts val="0"/>
                        </a:spcAft>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Mu ni bila, vključno njegovi odgovorni osebi, izrečena pravnomočna sodba, ki ima elemente kaznivih dejanj, taksativno naštetih v prvem odstavku 75. člena Zakona o javnem naročanju (Uradni list RS, št. 91/15 in 14/18).</a:t>
                      </a:r>
                    </a:p>
                    <a:p>
                      <a:pPr marL="0" indent="-228600" algn="just" defTabSz="457200" rtl="0" eaLnBrk="1" latinLnBrk="0" hangingPunct="1">
                        <a:spcAft>
                          <a:spcPts val="0"/>
                        </a:spcAft>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a:t>
                      </a:r>
                    </a:p>
                  </a:txBody>
                  <a:tcPr marL="50218" marR="50218"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dokazilo Ministrstva za pravosodje o nekaznovanosti,</a:t>
                      </a:r>
                    </a:p>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Priloga 4: Izjava o izpolnjevanju splošnih pogojev </a:t>
                      </a:r>
                      <a:r>
                        <a:rPr lang="sl-SI" sz="12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a:t>
                      </a:r>
                    </a:p>
                  </a:txBody>
                  <a:tcPr marL="50218" marR="50218" marT="0" marB="0" anchor="ctr"/>
                </a:tc>
                <a:extLst>
                  <a:ext uri="{0D108BD9-81ED-4DB2-BD59-A6C34878D82A}">
                    <a16:rowId xmlns:a16="http://schemas.microsoft.com/office/drawing/2014/main" xmlns="" val="10004"/>
                  </a:ext>
                </a:extLst>
              </a:tr>
              <a:tr h="534082">
                <a:tc>
                  <a:txBody>
                    <a:bodyPr/>
                    <a:lstStyle/>
                    <a:p>
                      <a:pPr algn="just">
                        <a:lnSpc>
                          <a:spcPct val="120000"/>
                        </a:lnSpc>
                        <a:spcAft>
                          <a:spcPts val="0"/>
                        </a:spcAft>
                      </a:pPr>
                      <a:r>
                        <a:rPr lang="sl-SI" sz="12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rPr>
                        <a:t>5. </a:t>
                      </a:r>
                    </a:p>
                  </a:txBody>
                  <a:tcPr marL="50218" marR="50218" marT="0" marB="0"/>
                </a:tc>
                <a:tc>
                  <a:txBody>
                    <a:bodyPr/>
                    <a:lstStyle/>
                    <a:p>
                      <a:pPr marL="0" indent="-228600" algn="just" defTabSz="457200" rtl="0" eaLnBrk="1" latinLnBrk="0" hangingPunct="1">
                        <a:spcAft>
                          <a:spcPts val="0"/>
                        </a:spcAft>
                        <a:tabLst>
                          <a:tab pos="457200" algn="l"/>
                          <a:tab pos="449580" algn="l"/>
                        </a:tabLst>
                      </a:pPr>
                      <a:r>
                        <a:rPr lang="sl-SI" sz="1200" kern="1200" dirty="0" err="1">
                          <a:solidFill>
                            <a:schemeClr val="bg2">
                              <a:lumMod val="25000"/>
                            </a:schemeClr>
                          </a:solidFill>
                          <a:effectLst/>
                          <a:latin typeface="Arial" panose="020B0604020202020204" pitchFamily="34" charset="0"/>
                          <a:ea typeface="+mn-ea"/>
                          <a:cs typeface="Arial" panose="020B0604020202020204" pitchFamily="34" charset="0"/>
                        </a:rPr>
                        <a:t>Konzorcijski</a:t>
                      </a:r>
                      <a:r>
                        <a:rPr lang="sl-SI" sz="1200" kern="1200" dirty="0">
                          <a:solidFill>
                            <a:schemeClr val="bg2">
                              <a:lumMod val="25000"/>
                            </a:schemeClr>
                          </a:solidFill>
                          <a:effectLst/>
                          <a:latin typeface="Arial" panose="020B0604020202020204" pitchFamily="34" charset="0"/>
                          <a:ea typeface="+mn-ea"/>
                          <a:cs typeface="Arial" panose="020B0604020202020204" pitchFamily="34" charset="0"/>
                        </a:rPr>
                        <a:t> partnerji, vključno s prijaviteljem so registrirani in opravljajo svoje aktivnosti v isti kohezijski regiji kot prijavitelj.</a:t>
                      </a:r>
                    </a:p>
                  </a:txBody>
                  <a:tcPr marL="50218" marR="50218"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pl-PL" sz="1200" kern="1200" dirty="0">
                          <a:solidFill>
                            <a:schemeClr val="bg2">
                              <a:lumMod val="25000"/>
                            </a:schemeClr>
                          </a:solidFill>
                          <a:effectLst/>
                          <a:latin typeface="Arial" panose="020B0604020202020204" pitchFamily="34" charset="0"/>
                          <a:ea typeface="+mn-ea"/>
                          <a:cs typeface="Arial" panose="020B0604020202020204" pitchFamily="34" charset="0"/>
                        </a:rPr>
                        <a:t>izpis iz AJPES-a, iz katerega je razvidna lokacija registracije*</a:t>
                      </a:r>
                      <a:endParaRPr lang="sl-SI" sz="1200" kern="1200" dirty="0">
                        <a:solidFill>
                          <a:schemeClr val="bg2">
                            <a:lumMod val="25000"/>
                          </a:schemeClr>
                        </a:solidFill>
                        <a:effectLst/>
                        <a:latin typeface="Arial" panose="020B0604020202020204" pitchFamily="34" charset="0"/>
                        <a:ea typeface="+mn-ea"/>
                        <a:cs typeface="Arial" panose="020B0604020202020204" pitchFamily="34" charset="0"/>
                      </a:endParaRPr>
                    </a:p>
                  </a:txBody>
                  <a:tcPr marL="50218" marR="50218" marT="0" marB="0" anchor="ctr"/>
                </a:tc>
                <a:extLst>
                  <a:ext uri="{0D108BD9-81ED-4DB2-BD59-A6C34878D82A}">
                    <a16:rowId xmlns:a16="http://schemas.microsoft.com/office/drawing/2014/main" xmlns="" val="10005"/>
                  </a:ext>
                </a:extLst>
              </a:tr>
            </a:tbl>
          </a:graphicData>
        </a:graphic>
      </p:graphicFrame>
      <p:sp>
        <p:nvSpPr>
          <p:cNvPr id="20512" name="Rectangle 1"/>
          <p:cNvSpPr>
            <a:spLocks noChangeArrowheads="1"/>
          </p:cNvSpPr>
          <p:nvPr/>
        </p:nvSpPr>
        <p:spPr bwMode="auto">
          <a:xfrm>
            <a:off x="2559050" y="1825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a:t/>
            </a:r>
            <a:br>
              <a:rPr lang="sl-SI" altLang="sl-SI"/>
            </a:br>
            <a:endParaRPr lang="sl-SI" altLang="sl-SI"/>
          </a:p>
        </p:txBody>
      </p:sp>
      <p:sp>
        <p:nvSpPr>
          <p:cNvPr id="6" name="Pravokotnik 5"/>
          <p:cNvSpPr/>
          <p:nvPr/>
        </p:nvSpPr>
        <p:spPr>
          <a:xfrm>
            <a:off x="141288" y="100013"/>
            <a:ext cx="8715375" cy="1009507"/>
          </a:xfrm>
          <a:prstGeom prst="rect">
            <a:avLst/>
          </a:prstGeom>
          <a:noFill/>
        </p:spPr>
        <p:txBody>
          <a:bodyPr>
            <a:spAutoFit/>
          </a:bodyPr>
          <a:lstStyle/>
          <a:p>
            <a:pPr algn="just" defTabSz="914400">
              <a:spcBef>
                <a:spcPct val="30000"/>
              </a:spcBef>
              <a:defRPr/>
            </a:pPr>
            <a:r>
              <a:rPr lang="sl-SI" sz="2000" b="1" dirty="0" err="1">
                <a:solidFill>
                  <a:srgbClr val="860000"/>
                </a:solidFill>
                <a:cs typeface="Arial" panose="020B0604020202020204" pitchFamily="34" charset="0"/>
              </a:rPr>
              <a:t>Konzorcijski</a:t>
            </a:r>
            <a:r>
              <a:rPr lang="sl-SI" sz="2000" b="1" dirty="0">
                <a:solidFill>
                  <a:srgbClr val="860000"/>
                </a:solidFill>
                <a:cs typeface="Arial" panose="020B0604020202020204" pitchFamily="34" charset="0"/>
              </a:rPr>
              <a:t> partner v sklopu B:</a:t>
            </a:r>
          </a:p>
          <a:p>
            <a:pPr algn="just" defTabSz="914400">
              <a:spcBef>
                <a:spcPct val="30000"/>
              </a:spcBef>
              <a:defRPr/>
            </a:pPr>
            <a:r>
              <a:rPr lang="sl-SI" sz="1200" dirty="0">
                <a:solidFill>
                  <a:schemeClr val="bg2">
                    <a:lumMod val="25000"/>
                  </a:schemeClr>
                </a:solidFill>
              </a:rPr>
              <a:t>javna organizacija za izobraževanje odraslih, zasebna organizacija za izobraževanje odraslih in društvo, katerega glavna dejavnost je strokovno delo na področju izobraževanja odraslih, ki ima dejavnost izobraževanja odraslih opredeljeno v svojem temeljnem aktu in ima status društva v javnem interesu na področju vzgoje in izobraževanja</a:t>
            </a:r>
            <a:r>
              <a:rPr lang="sl-SI" sz="1200" b="1" dirty="0">
                <a:solidFill>
                  <a:schemeClr val="bg2">
                    <a:lumMod val="25000"/>
                  </a:schemeClr>
                </a:solidFill>
                <a:cs typeface="Arial" panose="020B0604020202020204" pitchFamily="34" charset="0"/>
              </a:rPr>
              <a:t>.</a:t>
            </a: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10</a:t>
            </a:fld>
            <a:endParaRPr lang="en-US" altLang="sl-SI"/>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PoljeZBesedilom 1"/>
          <p:cNvSpPr txBox="1">
            <a:spLocks noChangeArrowheads="1"/>
          </p:cNvSpPr>
          <p:nvPr/>
        </p:nvSpPr>
        <p:spPr bwMode="auto">
          <a:xfrm>
            <a:off x="26988" y="0"/>
            <a:ext cx="9040812" cy="6001643"/>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endParaRPr lang="sl-SI" altLang="sl-SI" sz="2000" b="1" dirty="0">
              <a:solidFill>
                <a:srgbClr val="7030A0"/>
              </a:solidFill>
              <a:latin typeface="Calibri" panose="020F0502020204030204" pitchFamily="34" charset="0"/>
            </a:endParaRPr>
          </a:p>
          <a:p>
            <a:pPr algn="ctr" eaLnBrk="1" hangingPunct="1">
              <a:defRPr/>
            </a:pPr>
            <a:r>
              <a:rPr lang="sl-SI" altLang="sl-SI" sz="2400" b="1" dirty="0">
                <a:solidFill>
                  <a:srgbClr val="860000"/>
                </a:solidFill>
                <a:latin typeface="Calibri" panose="020F0502020204030204" pitchFamily="34" charset="0"/>
              </a:rPr>
              <a:t>Način izvajanja operacij </a:t>
            </a:r>
          </a:p>
          <a:p>
            <a:pPr marL="342900" indent="-342900" algn="just" eaLnBrk="1" hangingPunct="1">
              <a:buFont typeface="Wingdings" panose="05000000000000000000" pitchFamily="2" charset="2"/>
              <a:buChar char="Ø"/>
              <a:defRPr/>
            </a:pPr>
            <a:endParaRPr lang="sl-SI" altLang="sl-SI" sz="2000" b="1" dirty="0">
              <a:solidFill>
                <a:srgbClr val="404040"/>
              </a:solidFill>
              <a:latin typeface="Calibri" panose="020F0502020204030204" pitchFamily="34" charset="0"/>
            </a:endParaRPr>
          </a:p>
          <a:p>
            <a:pPr algn="ctr" eaLnBrk="1" hangingPunct="1">
              <a:defRPr/>
            </a:pPr>
            <a:endParaRPr lang="sl-SI" altLang="sl-SI" sz="2000" b="1" dirty="0">
              <a:solidFill>
                <a:srgbClr val="404040"/>
              </a:solidFill>
              <a:latin typeface="Calibri" panose="020F0502020204030204" pitchFamily="34" charset="0"/>
            </a:endParaRPr>
          </a:p>
          <a:p>
            <a:pPr eaLnBrk="1" hangingPunct="1">
              <a:defRPr/>
            </a:pPr>
            <a:r>
              <a:rPr lang="sl-SI" sz="2000" dirty="0">
                <a:solidFill>
                  <a:schemeClr val="bg2">
                    <a:lumMod val="25000"/>
                  </a:schemeClr>
                </a:solidFill>
                <a:latin typeface="+mn-lt"/>
              </a:rPr>
              <a:t>                                                     </a:t>
            </a:r>
          </a:p>
          <a:p>
            <a:pPr algn="ctr" eaLnBrk="1" hangingPunct="1">
              <a:defRPr/>
            </a:pPr>
            <a:r>
              <a:rPr lang="sl-SI" sz="2000" dirty="0">
                <a:solidFill>
                  <a:schemeClr val="bg2">
                    <a:lumMod val="25000"/>
                  </a:schemeClr>
                </a:solidFill>
                <a:latin typeface="+mn-lt"/>
              </a:rPr>
              <a:t> </a:t>
            </a:r>
            <a:r>
              <a:rPr lang="sl-SI" sz="2400" dirty="0">
                <a:solidFill>
                  <a:schemeClr val="bg2">
                    <a:lumMod val="25000"/>
                  </a:schemeClr>
                </a:solidFill>
                <a:latin typeface="+mn-lt"/>
              </a:rPr>
              <a:t>Največ </a:t>
            </a:r>
            <a:r>
              <a:rPr lang="sl-SI" sz="2400" b="1" dirty="0">
                <a:solidFill>
                  <a:schemeClr val="bg2">
                    <a:lumMod val="25000"/>
                  </a:schemeClr>
                </a:solidFill>
                <a:latin typeface="+mn-lt"/>
              </a:rPr>
              <a:t>3 konzorciji</a:t>
            </a:r>
            <a:r>
              <a:rPr lang="sl-SI" sz="2000" b="1" dirty="0">
                <a:solidFill>
                  <a:schemeClr val="bg2">
                    <a:lumMod val="25000"/>
                  </a:schemeClr>
                </a:solidFill>
                <a:latin typeface="+mn-lt"/>
              </a:rPr>
              <a:t>.</a:t>
            </a:r>
          </a:p>
          <a:p>
            <a:pPr eaLnBrk="1" hangingPunct="1">
              <a:defRPr/>
            </a:pPr>
            <a:endParaRPr lang="sl-SI" sz="2000" b="1" dirty="0">
              <a:solidFill>
                <a:schemeClr val="bg2">
                  <a:lumMod val="25000"/>
                </a:schemeClr>
              </a:solidFill>
              <a:latin typeface="+mn-lt"/>
            </a:endParaRPr>
          </a:p>
          <a:p>
            <a:pPr eaLnBrk="1" hangingPunct="1">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algn="ctr" eaLnBrk="1" hangingPunct="1">
              <a:defRPr/>
            </a:pPr>
            <a:endParaRPr lang="sl-SI" sz="2000" dirty="0">
              <a:solidFill>
                <a:schemeClr val="bg2">
                  <a:lumMod val="25000"/>
                </a:schemeClr>
              </a:solidFill>
              <a:latin typeface="+mn-lt"/>
            </a:endParaRPr>
          </a:p>
          <a:p>
            <a:pPr algn="ctr" eaLnBrk="1" hangingPunct="1">
              <a:defRPr/>
            </a:pPr>
            <a:endParaRPr lang="sl-SI" sz="2000" dirty="0">
              <a:solidFill>
                <a:schemeClr val="bg2">
                  <a:lumMod val="25000"/>
                </a:schemeClr>
              </a:solidFill>
              <a:latin typeface="+mn-lt"/>
            </a:endParaRPr>
          </a:p>
          <a:p>
            <a:pPr algn="ctr" eaLnBrk="1" hangingPunct="1">
              <a:defRPr/>
            </a:pPr>
            <a:endParaRPr lang="sl-SI" altLang="sl-SI" sz="2000" b="1" dirty="0">
              <a:solidFill>
                <a:srgbClr val="254061"/>
              </a:solidFill>
            </a:endParaRPr>
          </a:p>
          <a:p>
            <a:pPr marL="342900" indent="-342900" algn="ctr" eaLnBrk="1" hangingPunct="1">
              <a:buFont typeface="Wingdings" panose="05000000000000000000" pitchFamily="2" charset="2"/>
              <a:buChar char="Ø"/>
              <a:defRPr/>
            </a:pPr>
            <a:endParaRPr lang="sl-SI" altLang="sl-SI" sz="2000" b="1" dirty="0">
              <a:solidFill>
                <a:srgbClr val="254061"/>
              </a:solidFill>
            </a:endParaRPr>
          </a:p>
          <a:p>
            <a:pPr marL="285750" indent="-285750" algn="just" eaLnBrk="1" hangingPunct="1">
              <a:buFont typeface="Wingdings" panose="05000000000000000000" pitchFamily="2" charset="2"/>
              <a:buChar char="Ø"/>
              <a:defRPr/>
            </a:pPr>
            <a:endParaRPr lang="en-US" altLang="sl-SI" sz="1600" dirty="0">
              <a:solidFill>
                <a:srgbClr val="404040"/>
              </a:solidFill>
              <a:latin typeface="Calibri" panose="020F0502020204030204" pitchFamily="34" charset="0"/>
            </a:endParaRPr>
          </a:p>
        </p:txBody>
      </p:sp>
      <p:sp>
        <p:nvSpPr>
          <p:cNvPr id="4" name="Arrow: Down 3"/>
          <p:cNvSpPr/>
          <p:nvPr/>
        </p:nvSpPr>
        <p:spPr>
          <a:xfrm>
            <a:off x="4294613" y="859777"/>
            <a:ext cx="484187" cy="72349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Arrow: Down 6"/>
          <p:cNvSpPr/>
          <p:nvPr/>
        </p:nvSpPr>
        <p:spPr>
          <a:xfrm rot="2649241">
            <a:off x="2500965" y="1897165"/>
            <a:ext cx="484187" cy="1155421"/>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Arrow: Down 7"/>
          <p:cNvSpPr/>
          <p:nvPr/>
        </p:nvSpPr>
        <p:spPr>
          <a:xfrm rot="18989651">
            <a:off x="5978966" y="1957145"/>
            <a:ext cx="484188" cy="1093551"/>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Rectangle 1"/>
          <p:cNvSpPr/>
          <p:nvPr/>
        </p:nvSpPr>
        <p:spPr>
          <a:xfrm>
            <a:off x="4308475" y="3140075"/>
            <a:ext cx="4598988" cy="3333750"/>
          </a:xfrm>
          <a:prstGeom prst="rect">
            <a:avLst/>
          </a:prstGeom>
          <a:solidFill>
            <a:srgbClr val="F8F8D4"/>
          </a:solidFill>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r>
              <a:rPr lang="sl-SI" sz="2000" b="1" dirty="0">
                <a:solidFill>
                  <a:srgbClr val="860000"/>
                </a:solidFill>
              </a:rPr>
              <a:t>Sklop B:</a:t>
            </a:r>
          </a:p>
          <a:p>
            <a:pPr eaLnBrk="1" hangingPunct="1">
              <a:defRPr/>
            </a:pPr>
            <a:r>
              <a:rPr lang="sl-SI" sz="2000" b="1" dirty="0">
                <a:solidFill>
                  <a:srgbClr val="0070C0"/>
                </a:solidFill>
              </a:rPr>
              <a:t>2 konzorcija</a:t>
            </a:r>
            <a:r>
              <a:rPr lang="sl-SI" sz="2000" dirty="0">
                <a:solidFill>
                  <a:srgbClr val="0070C0"/>
                </a:solidFill>
              </a:rPr>
              <a:t>:</a:t>
            </a:r>
          </a:p>
          <a:p>
            <a:pPr marL="285750" indent="-285750" eaLnBrk="1" hangingPunct="1">
              <a:buFont typeface="Arial" panose="020B0604020202020204" pitchFamily="34" charset="0"/>
              <a:buChar char="•"/>
              <a:defRPr/>
            </a:pPr>
            <a:r>
              <a:rPr lang="sl-SI" sz="2000" b="1" dirty="0">
                <a:solidFill>
                  <a:schemeClr val="bg2">
                    <a:lumMod val="25000"/>
                  </a:schemeClr>
                </a:solidFill>
              </a:rPr>
              <a:t>1 v KRVS: </a:t>
            </a:r>
            <a:r>
              <a:rPr lang="sl-SI" b="1" dirty="0">
                <a:solidFill>
                  <a:schemeClr val="bg2">
                    <a:lumMod val="25000"/>
                  </a:schemeClr>
                </a:solidFill>
              </a:rPr>
              <a:t>6 do 7 </a:t>
            </a:r>
            <a:r>
              <a:rPr lang="sl-SI" b="1" dirty="0" err="1">
                <a:solidFill>
                  <a:schemeClr val="bg2">
                    <a:lumMod val="25000"/>
                  </a:schemeClr>
                </a:solidFill>
              </a:rPr>
              <a:t>konzorcijskih</a:t>
            </a:r>
            <a:r>
              <a:rPr lang="sl-SI" b="1" dirty="0">
                <a:solidFill>
                  <a:schemeClr val="bg2">
                    <a:lumMod val="25000"/>
                  </a:schemeClr>
                </a:solidFill>
              </a:rPr>
              <a:t> partnerjev</a:t>
            </a:r>
            <a:r>
              <a:rPr lang="sl-SI" dirty="0">
                <a:solidFill>
                  <a:schemeClr val="bg2">
                    <a:lumMod val="25000"/>
                  </a:schemeClr>
                </a:solidFill>
              </a:rPr>
              <a:t>, od teh en </a:t>
            </a:r>
            <a:r>
              <a:rPr lang="sl-SI" dirty="0" err="1">
                <a:solidFill>
                  <a:schemeClr val="bg2">
                    <a:lumMod val="25000"/>
                  </a:schemeClr>
                </a:solidFill>
              </a:rPr>
              <a:t>poslovodeči</a:t>
            </a:r>
            <a:r>
              <a:rPr lang="sl-SI" dirty="0">
                <a:solidFill>
                  <a:schemeClr val="bg2">
                    <a:lumMod val="25000"/>
                  </a:schemeClr>
                </a:solidFill>
              </a:rPr>
              <a:t>.</a:t>
            </a:r>
          </a:p>
          <a:p>
            <a:pPr marL="285750" indent="-285750" eaLnBrk="1" hangingPunct="1">
              <a:buFont typeface="Arial" panose="020B0604020202020204" pitchFamily="34" charset="0"/>
              <a:buChar char="•"/>
              <a:defRPr/>
            </a:pPr>
            <a:endParaRPr lang="sl-SI" dirty="0">
              <a:solidFill>
                <a:schemeClr val="bg2">
                  <a:lumMod val="25000"/>
                </a:schemeClr>
              </a:solidFill>
            </a:endParaRPr>
          </a:p>
          <a:p>
            <a:pPr marL="285750" indent="-285750" eaLnBrk="1" hangingPunct="1">
              <a:buFont typeface="Arial" panose="020B0604020202020204" pitchFamily="34" charset="0"/>
              <a:buChar char="•"/>
              <a:defRPr/>
            </a:pPr>
            <a:r>
              <a:rPr lang="sl-SI" sz="2000" b="1" dirty="0">
                <a:solidFill>
                  <a:schemeClr val="bg2">
                    <a:lumMod val="25000"/>
                  </a:schemeClr>
                </a:solidFill>
              </a:rPr>
              <a:t>1 v KRZS: </a:t>
            </a:r>
            <a:r>
              <a:rPr lang="sl-SI" b="1" dirty="0">
                <a:solidFill>
                  <a:schemeClr val="bg2">
                    <a:lumMod val="25000"/>
                  </a:schemeClr>
                </a:solidFill>
              </a:rPr>
              <a:t>4 do 5 </a:t>
            </a:r>
            <a:r>
              <a:rPr lang="sl-SI" b="1" dirty="0" err="1">
                <a:solidFill>
                  <a:schemeClr val="bg2">
                    <a:lumMod val="25000"/>
                  </a:schemeClr>
                </a:solidFill>
              </a:rPr>
              <a:t>konzorcijskih</a:t>
            </a:r>
            <a:r>
              <a:rPr lang="sl-SI" b="1" dirty="0">
                <a:solidFill>
                  <a:schemeClr val="bg2">
                    <a:lumMod val="25000"/>
                  </a:schemeClr>
                </a:solidFill>
              </a:rPr>
              <a:t> partnerjev</a:t>
            </a:r>
            <a:r>
              <a:rPr lang="sl-SI" dirty="0">
                <a:solidFill>
                  <a:schemeClr val="bg2">
                    <a:lumMod val="25000"/>
                  </a:schemeClr>
                </a:solidFill>
              </a:rPr>
              <a:t>, od teh en partner </a:t>
            </a:r>
            <a:r>
              <a:rPr lang="sl-SI" dirty="0" err="1">
                <a:solidFill>
                  <a:schemeClr val="bg2">
                    <a:lumMod val="25000"/>
                  </a:schemeClr>
                </a:solidFill>
              </a:rPr>
              <a:t>poslovodeči</a:t>
            </a:r>
            <a:r>
              <a:rPr lang="sl-SI" dirty="0">
                <a:solidFill>
                  <a:schemeClr val="bg2">
                    <a:lumMod val="25000"/>
                  </a:schemeClr>
                </a:solidFill>
              </a:rPr>
              <a:t>.</a:t>
            </a:r>
          </a:p>
          <a:p>
            <a:pPr marL="285750" indent="-285750" eaLnBrk="1" hangingPunct="1">
              <a:buFont typeface="Arial" panose="020B0604020202020204" pitchFamily="34" charset="0"/>
              <a:buChar char="•"/>
              <a:defRPr/>
            </a:pPr>
            <a:endParaRPr lang="sl-SI" dirty="0">
              <a:solidFill>
                <a:schemeClr val="bg2">
                  <a:lumMod val="25000"/>
                </a:schemeClr>
              </a:solidFill>
            </a:endParaRPr>
          </a:p>
          <a:p>
            <a:pPr eaLnBrk="1" hangingPunct="1">
              <a:defRPr/>
            </a:pPr>
            <a:r>
              <a:rPr lang="sl-SI" dirty="0" err="1">
                <a:solidFill>
                  <a:schemeClr val="bg2">
                    <a:lumMod val="25000"/>
                  </a:schemeClr>
                </a:solidFill>
              </a:rPr>
              <a:t>Konzorcijski</a:t>
            </a:r>
            <a:r>
              <a:rPr lang="sl-SI" dirty="0">
                <a:solidFill>
                  <a:schemeClr val="bg2">
                    <a:lumMod val="25000"/>
                  </a:schemeClr>
                </a:solidFill>
              </a:rPr>
              <a:t> partnerji vključno z </a:t>
            </a:r>
            <a:r>
              <a:rPr lang="sl-SI" dirty="0" err="1">
                <a:solidFill>
                  <a:schemeClr val="bg2">
                    <a:lumMod val="25000"/>
                  </a:schemeClr>
                </a:solidFill>
              </a:rPr>
              <a:t>poslovodečim</a:t>
            </a:r>
            <a:r>
              <a:rPr lang="sl-SI" dirty="0">
                <a:solidFill>
                  <a:schemeClr val="bg2">
                    <a:lumMod val="25000"/>
                  </a:schemeClr>
                </a:solidFill>
              </a:rPr>
              <a:t> morajo biti registrirani in izvajati aktivnosti v isti kohezijski regiji. </a:t>
            </a:r>
            <a:endParaRPr lang="en-US" dirty="0"/>
          </a:p>
        </p:txBody>
      </p:sp>
      <p:sp>
        <p:nvSpPr>
          <p:cNvPr id="10" name="Rectangle 9"/>
          <p:cNvSpPr/>
          <p:nvPr/>
        </p:nvSpPr>
        <p:spPr>
          <a:xfrm>
            <a:off x="171450" y="3140075"/>
            <a:ext cx="3990975" cy="2185988"/>
          </a:xfrm>
          <a:prstGeom prst="rect">
            <a:avLst/>
          </a:prstGeom>
          <a:solidFill>
            <a:srgbClr val="F8F8D4"/>
          </a:solidFill>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r>
              <a:rPr lang="sl-SI" sz="2000" b="1" dirty="0">
                <a:solidFill>
                  <a:srgbClr val="860000"/>
                </a:solidFill>
              </a:rPr>
              <a:t>Sklop A:</a:t>
            </a:r>
          </a:p>
          <a:p>
            <a:pPr eaLnBrk="1" hangingPunct="1">
              <a:defRPr/>
            </a:pPr>
            <a:r>
              <a:rPr lang="sl-SI" sz="2000" b="1" dirty="0">
                <a:solidFill>
                  <a:srgbClr val="0070C0"/>
                </a:solidFill>
              </a:rPr>
              <a:t>1 konzorcij, ki bo deloval v KRVS in v KRZS</a:t>
            </a:r>
            <a:r>
              <a:rPr lang="sl-SI" sz="2000" dirty="0">
                <a:solidFill>
                  <a:schemeClr val="bg2">
                    <a:lumMod val="25000"/>
                  </a:schemeClr>
                </a:solidFill>
              </a:rPr>
              <a:t>:          </a:t>
            </a:r>
          </a:p>
          <a:p>
            <a:pPr eaLnBrk="1" hangingPunct="1">
              <a:defRPr/>
            </a:pPr>
            <a:r>
              <a:rPr lang="sl-SI" sz="2000" dirty="0">
                <a:solidFill>
                  <a:schemeClr val="bg2">
                    <a:lumMod val="25000"/>
                  </a:schemeClr>
                </a:solidFill>
              </a:rPr>
              <a:t>                   </a:t>
            </a:r>
          </a:p>
          <a:p>
            <a:pPr eaLnBrk="1" hangingPunct="1">
              <a:defRPr/>
            </a:pPr>
            <a:r>
              <a:rPr lang="sl-SI" b="1" dirty="0">
                <a:solidFill>
                  <a:schemeClr val="bg2">
                    <a:lumMod val="25000"/>
                  </a:schemeClr>
                </a:solidFill>
              </a:rPr>
              <a:t>3 do 5 </a:t>
            </a:r>
            <a:r>
              <a:rPr lang="sl-SI" b="1" dirty="0" err="1">
                <a:solidFill>
                  <a:schemeClr val="bg2">
                    <a:lumMod val="25000"/>
                  </a:schemeClr>
                </a:solidFill>
              </a:rPr>
              <a:t>konzorcijskih</a:t>
            </a:r>
            <a:r>
              <a:rPr lang="sl-SI" b="1" dirty="0">
                <a:solidFill>
                  <a:schemeClr val="bg2">
                    <a:lumMod val="25000"/>
                  </a:schemeClr>
                </a:solidFill>
              </a:rPr>
              <a:t> partnerjev</a:t>
            </a:r>
            <a:r>
              <a:rPr lang="sl-SI" dirty="0">
                <a:solidFill>
                  <a:schemeClr val="bg2">
                    <a:lumMod val="25000"/>
                  </a:schemeClr>
                </a:solidFill>
              </a:rPr>
              <a:t>, </a:t>
            </a:r>
          </a:p>
          <a:p>
            <a:pPr eaLnBrk="1" hangingPunct="1">
              <a:defRPr/>
            </a:pPr>
            <a:r>
              <a:rPr lang="sl-SI" dirty="0">
                <a:solidFill>
                  <a:schemeClr val="bg2">
                    <a:lumMod val="25000"/>
                  </a:schemeClr>
                </a:solidFill>
              </a:rPr>
              <a:t>od teh en </a:t>
            </a:r>
            <a:r>
              <a:rPr lang="sl-SI" dirty="0" err="1">
                <a:solidFill>
                  <a:schemeClr val="bg2">
                    <a:lumMod val="25000"/>
                  </a:schemeClr>
                </a:solidFill>
              </a:rPr>
              <a:t>poslovodeči</a:t>
            </a:r>
            <a:r>
              <a:rPr lang="sl-SI" dirty="0">
                <a:solidFill>
                  <a:schemeClr val="bg2">
                    <a:lumMod val="25000"/>
                  </a:schemeClr>
                </a:solidFill>
              </a:rPr>
              <a:t>. </a:t>
            </a:r>
          </a:p>
          <a:p>
            <a:pPr algn="ctr">
              <a:defRPr/>
            </a:pPr>
            <a:endParaRPr lang="en-US" dirty="0"/>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11</a:t>
            </a:fld>
            <a:endParaRPr lang="en-US" altLang="sl-SI"/>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433387" y="414338"/>
            <a:ext cx="7944493" cy="776287"/>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Organiziranost in naloge konzorcija</a:t>
            </a:r>
          </a:p>
          <a:p>
            <a:pPr algn="l">
              <a:defRPr/>
            </a:pPr>
            <a:endParaRPr lang="sl-SI" altLang="sl-SI" sz="2400" b="1" dirty="0">
              <a:solidFill>
                <a:schemeClr val="tx1">
                  <a:lumMod val="50000"/>
                </a:schemeClr>
              </a:solidFill>
              <a:latin typeface="Arial" panose="020B0604020202020204" pitchFamily="34" charset="0"/>
              <a:cs typeface="Arial" panose="020B0604020202020204" pitchFamily="34" charset="0"/>
            </a:endParaRPr>
          </a:p>
          <a:p>
            <a:pPr>
              <a:defRPr/>
            </a:pPr>
            <a:endParaRPr lang="sl-SI" sz="2400" b="1" dirty="0">
              <a:solidFill>
                <a:schemeClr val="tx1">
                  <a:lumMod val="50000"/>
                </a:schemeClr>
              </a:solidFill>
              <a:latin typeface="Arial" panose="020B0604020202020204" pitchFamily="34" charset="0"/>
              <a:cs typeface="Arial" panose="020B0604020202020204" pitchFamily="34" charset="0"/>
            </a:endParaRPr>
          </a:p>
        </p:txBody>
      </p:sp>
      <p:sp>
        <p:nvSpPr>
          <p:cNvPr id="3" name="Pravokotnik 2"/>
          <p:cNvSpPr/>
          <p:nvPr/>
        </p:nvSpPr>
        <p:spPr>
          <a:xfrm>
            <a:off x="433388" y="1190625"/>
            <a:ext cx="8077200" cy="5570756"/>
          </a:xfrm>
          <a:prstGeom prst="rect">
            <a:avLst/>
          </a:prstGeom>
        </p:spPr>
        <p:txBody>
          <a:bodyPr>
            <a:spAutoFit/>
          </a:bodyPr>
          <a:lstStyle/>
          <a:p>
            <a:pPr eaLnBrk="1" hangingPunct="1">
              <a:defRPr/>
            </a:pPr>
            <a:r>
              <a:rPr lang="sl-SI" altLang="sl-SI" sz="2000" b="1" dirty="0">
                <a:solidFill>
                  <a:srgbClr val="0070C0"/>
                </a:solidFill>
                <a:cs typeface="Arial" panose="020B0604020202020204" pitchFamily="34" charset="0"/>
              </a:rPr>
              <a:t>Za vodenje konzorcija se organizira projekta pisarna. </a:t>
            </a: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r>
              <a:rPr lang="sl-SI" sz="2000" b="1" dirty="0">
                <a:solidFill>
                  <a:srgbClr val="0070C0"/>
                </a:solidFill>
                <a:cs typeface="Arial" panose="020B0604020202020204" pitchFamily="34" charset="0"/>
              </a:rPr>
              <a:t>Vodja konzorcija je dolžan:</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usmerjati in koordinirati delo,</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načrtovati in spremljati vsebinski in finančni napredek,</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pripravljati zahtevke za izplačilo, pripravljati letna in končno poročilo,</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izvajati promocijske in animacijske aktivnosti, sodelovati s ključnimi deležniki,</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sodelovati z ministrstvom, v skladu z elaboratom, </a:t>
            </a:r>
            <a:r>
              <a:rPr lang="sl-SI" sz="2000" dirty="0" err="1">
                <a:solidFill>
                  <a:schemeClr val="bg2">
                    <a:lumMod val="25000"/>
                  </a:schemeClr>
                </a:solidFill>
                <a:cs typeface="Arial" panose="020B0604020202020204" pitchFamily="34" charset="0"/>
              </a:rPr>
              <a:t>konzorcijsko</a:t>
            </a:r>
            <a:r>
              <a:rPr lang="sl-SI" sz="2000" dirty="0">
                <a:solidFill>
                  <a:schemeClr val="bg2">
                    <a:lumMod val="25000"/>
                  </a:schemeClr>
                </a:solidFill>
                <a:cs typeface="Arial" panose="020B0604020202020204" pitchFamily="34" charset="0"/>
              </a:rPr>
              <a:t> pogodbo, Navodili MIZŠ, ipd.</a:t>
            </a:r>
          </a:p>
          <a:p>
            <a:pPr marL="285750" indent="-285750" eaLnBrk="1" hangingPunct="1">
              <a:buFont typeface="Arial" panose="020B0604020202020204" pitchFamily="34" charset="0"/>
              <a:buChar char="•"/>
              <a:defRPr/>
            </a:pPr>
            <a:endParaRPr lang="sl-SI" sz="2000" dirty="0">
              <a:solidFill>
                <a:schemeClr val="bg2">
                  <a:lumMod val="25000"/>
                </a:schemeClr>
              </a:solidFill>
              <a:cs typeface="Arial" panose="020B0604020202020204" pitchFamily="34" charset="0"/>
            </a:endParaRPr>
          </a:p>
          <a:p>
            <a:pPr eaLnBrk="1" hangingPunct="1">
              <a:defRPr/>
            </a:pPr>
            <a:r>
              <a:rPr lang="sl-SI" sz="2000" b="1" dirty="0" err="1">
                <a:solidFill>
                  <a:srgbClr val="0070C0"/>
                </a:solidFill>
                <a:cs typeface="Arial" panose="020B0604020202020204" pitchFamily="34" charset="0"/>
              </a:rPr>
              <a:t>Konzorcijski</a:t>
            </a:r>
            <a:r>
              <a:rPr lang="sl-SI" sz="2000" b="1" dirty="0">
                <a:solidFill>
                  <a:srgbClr val="0070C0"/>
                </a:solidFill>
                <a:cs typeface="Arial" panose="020B0604020202020204" pitchFamily="34" charset="0"/>
              </a:rPr>
              <a:t> partnerji so dolžni</a:t>
            </a:r>
            <a:r>
              <a:rPr lang="sl-SI" sz="2000" dirty="0">
                <a:solidFill>
                  <a:srgbClr val="0070C0"/>
                </a:solidFill>
                <a:cs typeface="Arial" panose="020B0604020202020204" pitchFamily="34" charset="0"/>
              </a:rPr>
              <a:t>:</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sodelovati z deležniki v lokalnem okolju z namen seznanja o možnostih brezplačnega izpopolnjevanja, </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motivirati in animirati ciljno skupino za vključitev,</a:t>
            </a: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sodelovati pri pripravi strokovnih podlag, ipd.</a:t>
            </a:r>
          </a:p>
          <a:p>
            <a:pPr eaLnBrk="1" hangingPunct="1">
              <a:defRPr/>
            </a:pPr>
            <a:endParaRPr lang="sl-SI" sz="1600" dirty="0">
              <a:solidFill>
                <a:schemeClr val="bg2">
                  <a:lumMod val="25000"/>
                </a:schemeClr>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12</a:t>
            </a:fld>
            <a:endParaRPr lang="en-US" altLang="sl-SI"/>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3889373284"/>
              </p:ext>
            </p:extLst>
          </p:nvPr>
        </p:nvGraphicFramePr>
        <p:xfrm>
          <a:off x="603850" y="1630393"/>
          <a:ext cx="8076599" cy="4097293"/>
        </p:xfrm>
        <a:graphic>
          <a:graphicData uri="http://schemas.openxmlformats.org/drawingml/2006/table">
            <a:tbl>
              <a:tblPr>
                <a:tableStyleId>{5C22544A-7EE6-4342-B048-85BDC9FD1C3A}</a:tableStyleId>
              </a:tblPr>
              <a:tblGrid>
                <a:gridCol w="826833">
                  <a:extLst>
                    <a:ext uri="{9D8B030D-6E8A-4147-A177-3AD203B41FA5}">
                      <a16:colId xmlns:a16="http://schemas.microsoft.com/office/drawing/2014/main" xmlns="" val="20000"/>
                    </a:ext>
                  </a:extLst>
                </a:gridCol>
                <a:gridCol w="1797463">
                  <a:extLst>
                    <a:ext uri="{9D8B030D-6E8A-4147-A177-3AD203B41FA5}">
                      <a16:colId xmlns:a16="http://schemas.microsoft.com/office/drawing/2014/main" xmlns="" val="20001"/>
                    </a:ext>
                  </a:extLst>
                </a:gridCol>
                <a:gridCol w="754934">
                  <a:extLst>
                    <a:ext uri="{9D8B030D-6E8A-4147-A177-3AD203B41FA5}">
                      <a16:colId xmlns:a16="http://schemas.microsoft.com/office/drawing/2014/main" xmlns="" val="20002"/>
                    </a:ext>
                  </a:extLst>
                </a:gridCol>
                <a:gridCol w="659069">
                  <a:extLst>
                    <a:ext uri="{9D8B030D-6E8A-4147-A177-3AD203B41FA5}">
                      <a16:colId xmlns:a16="http://schemas.microsoft.com/office/drawing/2014/main" xmlns="" val="20003"/>
                    </a:ext>
                  </a:extLst>
                </a:gridCol>
                <a:gridCol w="970630">
                  <a:extLst>
                    <a:ext uri="{9D8B030D-6E8A-4147-A177-3AD203B41FA5}">
                      <a16:colId xmlns:a16="http://schemas.microsoft.com/office/drawing/2014/main" xmlns="" val="20004"/>
                    </a:ext>
                  </a:extLst>
                </a:gridCol>
                <a:gridCol w="1030545">
                  <a:extLst>
                    <a:ext uri="{9D8B030D-6E8A-4147-A177-3AD203B41FA5}">
                      <a16:colId xmlns:a16="http://schemas.microsoft.com/office/drawing/2014/main" xmlns="" val="20005"/>
                    </a:ext>
                  </a:extLst>
                </a:gridCol>
                <a:gridCol w="1090461">
                  <a:extLst>
                    <a:ext uri="{9D8B030D-6E8A-4147-A177-3AD203B41FA5}">
                      <a16:colId xmlns:a16="http://schemas.microsoft.com/office/drawing/2014/main" xmlns="" val="20006"/>
                    </a:ext>
                  </a:extLst>
                </a:gridCol>
                <a:gridCol w="946664">
                  <a:extLst>
                    <a:ext uri="{9D8B030D-6E8A-4147-A177-3AD203B41FA5}">
                      <a16:colId xmlns:a16="http://schemas.microsoft.com/office/drawing/2014/main" xmlns="" val="20007"/>
                    </a:ext>
                  </a:extLst>
                </a:gridCol>
              </a:tblGrid>
              <a:tr h="823187">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ID</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Kazalnik učinka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a:solidFill>
                            <a:schemeClr val="tx1"/>
                          </a:solidFill>
                          <a:effectLst/>
                          <a:latin typeface="Arial" panose="020B0604020202020204" pitchFamily="34" charset="0"/>
                          <a:cs typeface="Arial" panose="020B0604020202020204" pitchFamily="34" charset="0"/>
                        </a:rPr>
                        <a:t>Merska enota </a:t>
                      </a:r>
                      <a:endParaRPr lang="sl-SI"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a:solidFill>
                            <a:schemeClr val="tx1"/>
                          </a:solidFill>
                          <a:effectLst/>
                          <a:latin typeface="Arial" panose="020B0604020202020204" pitchFamily="34" charset="0"/>
                          <a:cs typeface="Arial" panose="020B0604020202020204" pitchFamily="34" charset="0"/>
                        </a:rPr>
                        <a:t>Sklad </a:t>
                      </a:r>
                      <a:endParaRPr lang="sl-SI"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a:solidFill>
                            <a:schemeClr val="tx1"/>
                          </a:solidFill>
                          <a:effectLst/>
                          <a:latin typeface="Arial" panose="020B0604020202020204" pitchFamily="34" charset="0"/>
                          <a:cs typeface="Arial" panose="020B0604020202020204" pitchFamily="34" charset="0"/>
                        </a:rPr>
                        <a:t>Kategorija regije </a:t>
                      </a:r>
                      <a:endParaRPr lang="sl-SI"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a:solidFill>
                            <a:schemeClr val="tx1"/>
                          </a:solidFill>
                          <a:effectLst/>
                          <a:latin typeface="Arial" panose="020B0604020202020204" pitchFamily="34" charset="0"/>
                          <a:cs typeface="Arial" panose="020B0604020202020204" pitchFamily="34" charset="0"/>
                        </a:rPr>
                        <a:t>Ciljna vrednost (2022) </a:t>
                      </a:r>
                      <a:endParaRPr lang="sl-SI"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Vir podatka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Pogostost poročanja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extLst>
                  <a:ext uri="{0D108BD9-81ED-4DB2-BD59-A6C34878D82A}">
                    <a16:rowId xmlns:a16="http://schemas.microsoft.com/office/drawing/2014/main" xmlns="" val="10000"/>
                  </a:ext>
                </a:extLst>
              </a:tr>
              <a:tr h="1637053">
                <a:tc>
                  <a:txBody>
                    <a:bodyPr/>
                    <a:lstStyle/>
                    <a:p>
                      <a:pPr>
                        <a:spcAft>
                          <a:spcPts val="0"/>
                        </a:spcAft>
                      </a:pPr>
                      <a:r>
                        <a:rPr lang="sl-SI" sz="1400">
                          <a:solidFill>
                            <a:schemeClr val="tx1"/>
                          </a:solidFill>
                          <a:effectLst/>
                          <a:latin typeface="Arial" panose="020B0604020202020204" pitchFamily="34" charset="0"/>
                          <a:cs typeface="Arial" panose="020B0604020202020204" pitchFamily="34" charset="0"/>
                        </a:rPr>
                        <a:t>10.10</a:t>
                      </a:r>
                      <a:endParaRPr lang="sl-SI"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Število vključenih v programe usposabljanj, specializacij, dodatnih kvalifikacij in prekvalifikacij</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a:solidFill>
                            <a:schemeClr val="tx1"/>
                          </a:solidFill>
                          <a:effectLst/>
                          <a:latin typeface="Arial" panose="020B0604020202020204" pitchFamily="34" charset="0"/>
                          <a:cs typeface="Arial" panose="020B0604020202020204" pitchFamily="34" charset="0"/>
                        </a:rPr>
                        <a:t>Število </a:t>
                      </a:r>
                      <a:endParaRPr lang="sl-SI"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ESS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Vzhod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b="1" dirty="0">
                          <a:solidFill>
                            <a:srgbClr val="C00000"/>
                          </a:solidFill>
                          <a:effectLst/>
                          <a:latin typeface="Arial" panose="020B0604020202020204" pitchFamily="34" charset="0"/>
                          <a:cs typeface="Arial" panose="020B0604020202020204" pitchFamily="34" charset="0"/>
                        </a:rPr>
                        <a:t>1.440</a:t>
                      </a:r>
                      <a:endParaRPr lang="sl-SI" sz="14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spremljanje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Letno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extLst>
                  <a:ext uri="{0D108BD9-81ED-4DB2-BD59-A6C34878D82A}">
                    <a16:rowId xmlns:a16="http://schemas.microsoft.com/office/drawing/2014/main" xmlns="" val="10001"/>
                  </a:ext>
                </a:extLst>
              </a:tr>
              <a:tr h="1637053">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10.10</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Število vključenih v programe usposabljanj, specializacij, dodatnih kvalifikacij in prekvalifikacij</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Število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ESS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Zahod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b="1" dirty="0">
                          <a:solidFill>
                            <a:srgbClr val="C00000"/>
                          </a:solidFill>
                          <a:effectLst/>
                          <a:latin typeface="Arial" panose="020B0604020202020204" pitchFamily="34" charset="0"/>
                          <a:cs typeface="Arial" panose="020B0604020202020204" pitchFamily="34" charset="0"/>
                        </a:rPr>
                        <a:t>960</a:t>
                      </a:r>
                      <a:endParaRPr lang="sl-SI" sz="14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spremljanje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tc>
                  <a:txBody>
                    <a:bodyPr/>
                    <a:lstStyle/>
                    <a:p>
                      <a:pPr>
                        <a:spcAft>
                          <a:spcPts val="0"/>
                        </a:spcAft>
                      </a:pPr>
                      <a:r>
                        <a:rPr lang="sl-SI" sz="1400" dirty="0">
                          <a:solidFill>
                            <a:schemeClr val="tx1"/>
                          </a:solidFill>
                          <a:effectLst/>
                          <a:latin typeface="Arial" panose="020B0604020202020204" pitchFamily="34" charset="0"/>
                          <a:cs typeface="Arial" panose="020B0604020202020204" pitchFamily="34" charset="0"/>
                        </a:rPr>
                        <a:t>Letno </a:t>
                      </a:r>
                      <a:endParaRPr lang="sl-SI"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74" marR="68574" marT="0" marB="0"/>
                </a:tc>
                <a:extLst>
                  <a:ext uri="{0D108BD9-81ED-4DB2-BD59-A6C34878D82A}">
                    <a16:rowId xmlns:a16="http://schemas.microsoft.com/office/drawing/2014/main" xmlns="" val="10002"/>
                  </a:ext>
                </a:extLst>
              </a:tr>
            </a:tbl>
          </a:graphicData>
        </a:graphic>
      </p:graphicFrame>
      <p:sp>
        <p:nvSpPr>
          <p:cNvPr id="4" name="PoljeZBesedilom 3"/>
          <p:cNvSpPr txBox="1"/>
          <p:nvPr/>
        </p:nvSpPr>
        <p:spPr>
          <a:xfrm>
            <a:off x="1894030" y="588640"/>
            <a:ext cx="5186362" cy="401637"/>
          </a:xfrm>
          <a:prstGeom prst="rect">
            <a:avLst/>
          </a:prstGeom>
          <a:noFill/>
        </p:spPr>
        <p:txBody>
          <a:bodyPr>
            <a:spAutoFit/>
          </a:bodyPr>
          <a:lstStyle/>
          <a:p>
            <a:pPr eaLnBrk="1" hangingPunct="1">
              <a:defRPr/>
            </a:pPr>
            <a:r>
              <a:rPr lang="sl-SI" sz="2000" b="1" dirty="0">
                <a:solidFill>
                  <a:srgbClr val="C00000"/>
                </a:solidFill>
                <a:cs typeface="Arial" panose="020B0604020202020204" pitchFamily="34" charset="0"/>
              </a:rPr>
              <a:t>Kazalnik učinka na ravni JR </a:t>
            </a:r>
            <a:r>
              <a:rPr lang="sl-SI" sz="2000" dirty="0">
                <a:cs typeface="Arial" panose="020B0604020202020204" pitchFamily="34" charset="0"/>
              </a:rPr>
              <a:t>(</a:t>
            </a:r>
            <a:r>
              <a:rPr lang="sl-SI" sz="2000" dirty="0" err="1">
                <a:cs typeface="Arial" panose="020B0604020202020204" pitchFamily="34" charset="0"/>
              </a:rPr>
              <a:t>tč</a:t>
            </a:r>
            <a:r>
              <a:rPr lang="sl-SI" sz="2000" dirty="0">
                <a:cs typeface="Arial" panose="020B0604020202020204" pitchFamily="34" charset="0"/>
              </a:rPr>
              <a:t> 8.1 JR) </a:t>
            </a:r>
            <a:endParaRPr lang="en-US" sz="2000" dirty="0">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13</a:t>
            </a:fld>
            <a:endParaRPr lang="en-US" altLang="sl-SI"/>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ljeZBesedilom 1"/>
          <p:cNvSpPr txBox="1"/>
          <p:nvPr/>
        </p:nvSpPr>
        <p:spPr>
          <a:xfrm>
            <a:off x="322263" y="4243858"/>
            <a:ext cx="8575675" cy="2000548"/>
          </a:xfrm>
          <a:prstGeom prst="rect">
            <a:avLst/>
          </a:prstGeom>
          <a:noFill/>
        </p:spPr>
        <p:txBody>
          <a:bodyPr>
            <a:spAutoFit/>
          </a:bodyPr>
          <a:lstStyle/>
          <a:p>
            <a:pPr eaLnBrk="1" hangingPunct="1">
              <a:defRPr/>
            </a:pPr>
            <a:endParaRPr lang="sl-SI" sz="1600" b="1" dirty="0">
              <a:solidFill>
                <a:srgbClr val="C00000"/>
              </a:solidFill>
              <a:cs typeface="Arial" panose="020B0604020202020204" pitchFamily="34" charset="0"/>
            </a:endParaRPr>
          </a:p>
          <a:p>
            <a:pPr eaLnBrk="1" hangingPunct="1">
              <a:defRPr/>
            </a:pPr>
            <a:endParaRPr lang="sl-SI" sz="1600" b="1" dirty="0">
              <a:solidFill>
                <a:srgbClr val="C00000"/>
              </a:solidFill>
              <a:cs typeface="Arial" panose="020B0604020202020204" pitchFamily="34" charset="0"/>
            </a:endParaRPr>
          </a:p>
          <a:p>
            <a:pPr eaLnBrk="1" hangingPunct="1">
              <a:defRPr/>
            </a:pPr>
            <a:endParaRPr lang="sl-SI" sz="1600" b="1" dirty="0">
              <a:solidFill>
                <a:srgbClr val="C00000"/>
              </a:solidFill>
              <a:cs typeface="Arial" panose="020B0604020202020204" pitchFamily="34" charset="0"/>
            </a:endParaRPr>
          </a:p>
          <a:p>
            <a:pPr eaLnBrk="1" hangingPunct="1">
              <a:defRPr/>
            </a:pPr>
            <a:r>
              <a:rPr lang="sl-SI" sz="2000" b="1" dirty="0">
                <a:solidFill>
                  <a:srgbClr val="C00000"/>
                </a:solidFill>
                <a:cs typeface="Arial" panose="020B0604020202020204" pitchFamily="34" charset="0"/>
              </a:rPr>
              <a:t>Kazalnik rezultata</a:t>
            </a:r>
            <a:r>
              <a:rPr lang="sl-SI" sz="2000" dirty="0">
                <a:solidFill>
                  <a:srgbClr val="C00000"/>
                </a:solidFill>
                <a:cs typeface="Arial" panose="020B0604020202020204" pitchFamily="34" charset="0"/>
              </a:rPr>
              <a:t> (</a:t>
            </a:r>
            <a:r>
              <a:rPr lang="sl-SI" sz="2000" dirty="0" err="1">
                <a:solidFill>
                  <a:srgbClr val="C00000"/>
                </a:solidFill>
                <a:cs typeface="Arial" panose="020B0604020202020204" pitchFamily="34" charset="0"/>
              </a:rPr>
              <a:t>tč</a:t>
            </a:r>
            <a:r>
              <a:rPr lang="sl-SI" sz="2000" dirty="0">
                <a:solidFill>
                  <a:srgbClr val="C00000"/>
                </a:solidFill>
                <a:cs typeface="Arial" panose="020B0604020202020204" pitchFamily="34" charset="0"/>
              </a:rPr>
              <a:t> 8.1. JR) </a:t>
            </a:r>
            <a:r>
              <a:rPr lang="sl-SI" sz="2000" b="1" dirty="0">
                <a:solidFill>
                  <a:srgbClr val="00B050"/>
                </a:solidFill>
                <a:cs typeface="Arial" panose="020B0604020202020204" pitchFamily="34" charset="0"/>
              </a:rPr>
              <a:t>- uspešno zaključili program. </a:t>
            </a:r>
          </a:p>
          <a:p>
            <a:pPr eaLnBrk="1" hangingPunct="1">
              <a:defRPr/>
            </a:pPr>
            <a:endParaRPr lang="sl-SI" sz="2000" b="1" dirty="0">
              <a:solidFill>
                <a:srgbClr val="00B050"/>
              </a:solidFill>
              <a:cs typeface="Arial" panose="020B0604020202020204" pitchFamily="34" charset="0"/>
            </a:endParaRPr>
          </a:p>
          <a:p>
            <a:pPr eaLnBrk="1" hangingPunct="1">
              <a:defRPr/>
            </a:pPr>
            <a:r>
              <a:rPr lang="sl-SI" sz="1600" i="1" dirty="0">
                <a:cs typeface="Arial" panose="020B0604020202020204" pitchFamily="34" charset="0"/>
              </a:rPr>
              <a:t>Pričakuje se, da bo program izpopolnjevanja uspešno zaključilo najmanj 98 odstotkov od vključenih.</a:t>
            </a:r>
            <a:endParaRPr lang="en-US" sz="1600" i="1" dirty="0">
              <a:cs typeface="Arial" panose="020B0604020202020204" pitchFamily="34" charset="0"/>
            </a:endParaRPr>
          </a:p>
        </p:txBody>
      </p:sp>
      <p:sp>
        <p:nvSpPr>
          <p:cNvPr id="4" name="Zaobljeni pravokotnik 3"/>
          <p:cNvSpPr/>
          <p:nvPr/>
        </p:nvSpPr>
        <p:spPr>
          <a:xfrm>
            <a:off x="4932171" y="4156576"/>
            <a:ext cx="3965767" cy="793750"/>
          </a:xfrm>
          <a:prstGeom prst="roundRect">
            <a:avLst/>
          </a:prstGeom>
          <a:solidFill>
            <a:srgbClr val="F8F8D4"/>
          </a:solidFill>
        </p:spPr>
        <p:style>
          <a:lnRef idx="1">
            <a:schemeClr val="dk1"/>
          </a:lnRef>
          <a:fillRef idx="3">
            <a:schemeClr val="dk1"/>
          </a:fillRef>
          <a:effectRef idx="2">
            <a:schemeClr val="dk1"/>
          </a:effectRef>
          <a:fontRef idx="minor">
            <a:schemeClr val="lt1"/>
          </a:fontRef>
        </p:style>
        <p:txBody>
          <a:bodyPr anchor="ctr"/>
          <a:lstStyle/>
          <a:p>
            <a:pPr algn="ctr" eaLnBrk="1" hangingPunct="1">
              <a:defRPr/>
            </a:pPr>
            <a:r>
              <a:rPr lang="sl-SI" sz="1600" dirty="0">
                <a:solidFill>
                  <a:schemeClr val="tx1"/>
                </a:solidFill>
                <a:latin typeface="Arial" panose="020B0604020202020204" pitchFamily="34" charset="0"/>
                <a:cs typeface="Arial" panose="020B0604020202020204" pitchFamily="34" charset="0"/>
              </a:rPr>
              <a:t>Uspešno zaključen program pomeni </a:t>
            </a:r>
          </a:p>
          <a:p>
            <a:pPr algn="ctr" eaLnBrk="1" hangingPunct="1">
              <a:defRPr/>
            </a:pPr>
            <a:r>
              <a:rPr lang="sl-SI" sz="1600" b="1" dirty="0">
                <a:solidFill>
                  <a:schemeClr val="tx1"/>
                </a:solidFill>
                <a:latin typeface="Arial" panose="020B0604020202020204" pitchFamily="34" charset="0"/>
                <a:cs typeface="Arial" panose="020B0604020202020204" pitchFamily="34" charset="0"/>
              </a:rPr>
              <a:t>80 % prisotnost</a:t>
            </a:r>
          </a:p>
        </p:txBody>
      </p:sp>
      <p:sp>
        <p:nvSpPr>
          <p:cNvPr id="5" name="PoljeZBesedilom 4"/>
          <p:cNvSpPr txBox="1"/>
          <p:nvPr/>
        </p:nvSpPr>
        <p:spPr>
          <a:xfrm>
            <a:off x="225399" y="1768475"/>
            <a:ext cx="8308975" cy="2062103"/>
          </a:xfrm>
          <a:prstGeom prst="rect">
            <a:avLst/>
          </a:prstGeom>
          <a:noFill/>
        </p:spPr>
        <p:txBody>
          <a:bodyPr>
            <a:spAutoFit/>
          </a:bodyPr>
          <a:lstStyle/>
          <a:p>
            <a:pPr eaLnBrk="1" hangingPunct="1">
              <a:defRPr/>
            </a:pPr>
            <a:r>
              <a:rPr lang="sl-SI" sz="2000" b="1" dirty="0">
                <a:solidFill>
                  <a:srgbClr val="C00000"/>
                </a:solidFill>
                <a:cs typeface="Arial" panose="020B0604020202020204" pitchFamily="34" charset="0"/>
              </a:rPr>
              <a:t>Kazalnik učinka </a:t>
            </a:r>
            <a:r>
              <a:rPr lang="sl-SI" sz="2000" dirty="0">
                <a:solidFill>
                  <a:srgbClr val="C00000"/>
                </a:solidFill>
                <a:cs typeface="Arial" panose="020B0604020202020204" pitchFamily="34" charset="0"/>
              </a:rPr>
              <a:t>(</a:t>
            </a:r>
            <a:r>
              <a:rPr lang="sl-SI" sz="2000" dirty="0" err="1">
                <a:solidFill>
                  <a:srgbClr val="C00000"/>
                </a:solidFill>
                <a:cs typeface="Arial" panose="020B0604020202020204" pitchFamily="34" charset="0"/>
              </a:rPr>
              <a:t>tč</a:t>
            </a:r>
            <a:r>
              <a:rPr lang="sl-SI" sz="2000" dirty="0">
                <a:solidFill>
                  <a:srgbClr val="C00000"/>
                </a:solidFill>
                <a:cs typeface="Arial" panose="020B0604020202020204" pitchFamily="34" charset="0"/>
              </a:rPr>
              <a:t> 8.1. JR) </a:t>
            </a:r>
            <a:r>
              <a:rPr lang="sl-SI" sz="2000" b="1" dirty="0">
                <a:solidFill>
                  <a:srgbClr val="00B050"/>
                </a:solidFill>
                <a:cs typeface="Arial" panose="020B0604020202020204" pitchFamily="34" charset="0"/>
              </a:rPr>
              <a:t>– število vključenih</a:t>
            </a:r>
          </a:p>
          <a:p>
            <a:pPr eaLnBrk="1" hangingPunct="1">
              <a:defRPr/>
            </a:pPr>
            <a:r>
              <a:rPr lang="sl-SI" b="1" dirty="0">
                <a:solidFill>
                  <a:srgbClr val="C00000"/>
                </a:solidFill>
                <a:cs typeface="Arial" panose="020B0604020202020204" pitchFamily="34" charset="0"/>
              </a:rPr>
              <a:t>Sklop A: </a:t>
            </a:r>
            <a:r>
              <a:rPr lang="sl-SI" b="1" dirty="0">
                <a:solidFill>
                  <a:srgbClr val="0070C0"/>
                </a:solidFill>
                <a:cs typeface="Arial" panose="020B0604020202020204" pitchFamily="34" charset="0"/>
              </a:rPr>
              <a:t>600 udeležencev VIŠ</a:t>
            </a:r>
            <a:r>
              <a:rPr lang="sl-SI" dirty="0">
                <a:cs typeface="Arial" panose="020B0604020202020204" pitchFamily="34" charset="0"/>
              </a:rPr>
              <a:t>, od tega </a:t>
            </a:r>
            <a:r>
              <a:rPr lang="sl-SI" b="1" dirty="0">
                <a:solidFill>
                  <a:srgbClr val="0070C0"/>
                </a:solidFill>
                <a:cs typeface="Arial" panose="020B0604020202020204" pitchFamily="34" charset="0"/>
              </a:rPr>
              <a:t>360 v KRVS in 240 v KRZS </a:t>
            </a:r>
            <a:endParaRPr lang="sl-SI" dirty="0">
              <a:solidFill>
                <a:schemeClr val="tx2">
                  <a:lumMod val="85000"/>
                  <a:lumOff val="15000"/>
                </a:schemeClr>
              </a:solidFill>
              <a:cs typeface="Arial" panose="020B0604020202020204" pitchFamily="34" charset="0"/>
            </a:endParaRPr>
          </a:p>
          <a:p>
            <a:pPr eaLnBrk="1" hangingPunct="1">
              <a:defRPr/>
            </a:pPr>
            <a:r>
              <a:rPr lang="sl-SI" b="1" dirty="0">
                <a:solidFill>
                  <a:srgbClr val="C00000"/>
                </a:solidFill>
                <a:cs typeface="Arial" panose="020B0604020202020204" pitchFamily="34" charset="0"/>
              </a:rPr>
              <a:t>Sklop B: </a:t>
            </a:r>
            <a:r>
              <a:rPr lang="sl-SI" b="1" dirty="0">
                <a:solidFill>
                  <a:srgbClr val="0070C0"/>
                </a:solidFill>
                <a:cs typeface="Arial" panose="020B0604020202020204" pitchFamily="34" charset="0"/>
              </a:rPr>
              <a:t>1.800 udeležencev NIPO</a:t>
            </a:r>
            <a:r>
              <a:rPr lang="sl-SI" dirty="0">
                <a:cs typeface="Arial" panose="020B0604020202020204" pitchFamily="34" charset="0"/>
              </a:rPr>
              <a:t>, od tega </a:t>
            </a:r>
            <a:r>
              <a:rPr lang="sl-SI" b="1" dirty="0">
                <a:solidFill>
                  <a:srgbClr val="0070C0"/>
                </a:solidFill>
                <a:cs typeface="Arial" panose="020B0604020202020204" pitchFamily="34" charset="0"/>
              </a:rPr>
              <a:t>1.080 za konzorcij v KRVS in 720 za konzorcij v KRZS.</a:t>
            </a:r>
          </a:p>
          <a:p>
            <a:pPr eaLnBrk="1" hangingPunct="1">
              <a:defRPr/>
            </a:pPr>
            <a:endParaRPr lang="sl-SI" b="1" dirty="0">
              <a:solidFill>
                <a:srgbClr val="0070C0"/>
              </a:solidFill>
              <a:cs typeface="Arial" panose="020B0604020202020204" pitchFamily="34" charset="0"/>
            </a:endParaRPr>
          </a:p>
          <a:p>
            <a:pPr eaLnBrk="1" hangingPunct="1">
              <a:defRPr/>
            </a:pPr>
            <a:r>
              <a:rPr lang="sl-SI" sz="1600" b="1" i="1" dirty="0">
                <a:cs typeface="Arial" panose="020B0604020202020204" pitchFamily="34" charset="0"/>
              </a:rPr>
              <a:t>Skupni kazalniki učinka </a:t>
            </a:r>
            <a:r>
              <a:rPr lang="sl-SI" sz="1600" i="1" dirty="0">
                <a:cs typeface="Arial" panose="020B0604020202020204" pitchFamily="34" charset="0"/>
              </a:rPr>
              <a:t>(</a:t>
            </a:r>
            <a:r>
              <a:rPr lang="sl-SI" sz="1600" i="1" dirty="0" err="1">
                <a:cs typeface="Arial" panose="020B0604020202020204" pitchFamily="34" charset="0"/>
              </a:rPr>
              <a:t>tč</a:t>
            </a:r>
            <a:r>
              <a:rPr lang="sl-SI" sz="1600" i="1" dirty="0">
                <a:cs typeface="Arial" panose="020B0604020202020204" pitchFamily="34" charset="0"/>
              </a:rPr>
              <a:t> 8.2 JR) se spremljajo ob vstopu udeleženca v program izpopolnjevanja. – Vprašalnik – Priloga 7 k navodilom MIZŠ.</a:t>
            </a:r>
            <a:endParaRPr lang="en-US" sz="1600" i="1" dirty="0">
              <a:cs typeface="Arial" panose="020B0604020202020204" pitchFamily="34" charset="0"/>
            </a:endParaRPr>
          </a:p>
        </p:txBody>
      </p:sp>
      <p:sp>
        <p:nvSpPr>
          <p:cNvPr id="6" name="Zaobljeni pravokotnik 5"/>
          <p:cNvSpPr/>
          <p:nvPr/>
        </p:nvSpPr>
        <p:spPr>
          <a:xfrm>
            <a:off x="5174393" y="860425"/>
            <a:ext cx="3751563" cy="908050"/>
          </a:xfrm>
          <a:prstGeom prst="roundRect">
            <a:avLst/>
          </a:prstGeom>
          <a:solidFill>
            <a:srgbClr val="F8F8D4"/>
          </a:solidFill>
        </p:spPr>
        <p:style>
          <a:lnRef idx="1">
            <a:schemeClr val="dk1"/>
          </a:lnRef>
          <a:fillRef idx="3">
            <a:schemeClr val="dk1"/>
          </a:fillRef>
          <a:effectRef idx="2">
            <a:schemeClr val="dk1"/>
          </a:effectRef>
          <a:fontRef idx="minor">
            <a:schemeClr val="lt1"/>
          </a:fontRef>
        </p:style>
        <p:txBody>
          <a:bodyPr anchor="ctr"/>
          <a:lstStyle/>
          <a:p>
            <a:pPr algn="ctr" eaLnBrk="1" hangingPunct="1">
              <a:defRPr/>
            </a:pPr>
            <a:r>
              <a:rPr lang="sl-SI" sz="1600" b="1" dirty="0">
                <a:solidFill>
                  <a:schemeClr val="tx1"/>
                </a:solidFill>
                <a:latin typeface="Arial" panose="020B0604020202020204" pitchFamily="34" charset="0"/>
                <a:cs typeface="Arial" panose="020B0604020202020204" pitchFamily="34" charset="0"/>
              </a:rPr>
              <a:t>Posamezniki se štejejo večkrat </a:t>
            </a:r>
            <a:r>
              <a:rPr lang="sl-SI" sz="1600" dirty="0">
                <a:solidFill>
                  <a:schemeClr val="tx1"/>
                </a:solidFill>
                <a:latin typeface="Arial" panose="020B0604020202020204" pitchFamily="34" charset="0"/>
                <a:cs typeface="Arial" panose="020B0604020202020204" pitchFamily="34" charset="0"/>
              </a:rPr>
              <a:t>na operacijo, ob vključitvi v različne programe izpopolnjevanja</a:t>
            </a:r>
            <a:r>
              <a:rPr lang="en-US" sz="1600" i="1" dirty="0">
                <a:solidFill>
                  <a:schemeClr val="tx1"/>
                </a:solidFill>
                <a:latin typeface="Arial" panose="020B0604020202020204" pitchFamily="34" charset="0"/>
                <a:cs typeface="Arial" panose="020B0604020202020204" pitchFamily="34" charset="0"/>
              </a:rPr>
              <a:t> </a:t>
            </a:r>
            <a:r>
              <a:rPr lang="sl-SI" sz="1600" dirty="0">
                <a:solidFill>
                  <a:schemeClr val="tx1"/>
                </a:solidFill>
                <a:latin typeface="Arial" panose="020B0604020202020204" pitchFamily="34" charset="0"/>
                <a:cs typeface="Arial" panose="020B0604020202020204" pitchFamily="34" charset="0"/>
              </a:rPr>
              <a:t> </a:t>
            </a:r>
            <a:r>
              <a:rPr lang="en-US" sz="1600" i="1" dirty="0">
                <a:solidFill>
                  <a:schemeClr val="tx1"/>
                </a:solidFill>
                <a:latin typeface="Arial" panose="020B0604020202020204" pitchFamily="34" charset="0"/>
                <a:cs typeface="Arial" panose="020B0604020202020204" pitchFamily="34" charset="0"/>
              </a:rPr>
              <a:t> </a:t>
            </a:r>
            <a:endParaRPr lang="sl-SI" sz="1600" dirty="0">
              <a:solidFill>
                <a:schemeClr val="tx1"/>
              </a:solidFill>
              <a:latin typeface="Arial" panose="020B0604020202020204" pitchFamily="34" charset="0"/>
              <a:cs typeface="Arial" panose="020B0604020202020204" pitchFamily="34" charset="0"/>
            </a:endParaRPr>
          </a:p>
        </p:txBody>
      </p:sp>
      <p:sp>
        <p:nvSpPr>
          <p:cNvPr id="7" name="Title 1"/>
          <p:cNvSpPr txBox="1">
            <a:spLocks/>
          </p:cNvSpPr>
          <p:nvPr/>
        </p:nvSpPr>
        <p:spPr bwMode="auto">
          <a:xfrm>
            <a:off x="323851" y="168093"/>
            <a:ext cx="8310563" cy="541127"/>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Kazalniki in spremljanje izvajanja </a:t>
            </a:r>
            <a:r>
              <a:rPr lang="sl-SI" sz="2400" b="1" dirty="0" smtClean="0">
                <a:solidFill>
                  <a:srgbClr val="860000"/>
                </a:solidFill>
                <a:latin typeface="Arial" panose="020B0604020202020204" pitchFamily="34" charset="0"/>
                <a:cs typeface="Arial" panose="020B0604020202020204" pitchFamily="34" charset="0"/>
              </a:rPr>
              <a:t>operacij</a:t>
            </a:r>
            <a:r>
              <a:rPr lang="sl-SI" sz="2000" b="1" dirty="0">
                <a:solidFill>
                  <a:srgbClr val="C00000"/>
                </a:solidFill>
                <a:latin typeface="Arial" panose="020B0604020202020204" pitchFamily="34" charset="0"/>
                <a:cs typeface="Arial" panose="020B0604020202020204" pitchFamily="34" charset="0"/>
              </a:rPr>
              <a:t/>
            </a:r>
            <a:br>
              <a:rPr lang="sl-SI" sz="2000" b="1" dirty="0">
                <a:solidFill>
                  <a:srgbClr val="C00000"/>
                </a:solidFill>
                <a:latin typeface="Arial" panose="020B0604020202020204" pitchFamily="34" charset="0"/>
                <a:cs typeface="Arial" panose="020B0604020202020204" pitchFamily="34" charset="0"/>
              </a:rPr>
            </a:br>
            <a:endParaRPr lang="sl-SI" sz="2000" b="1" dirty="0">
              <a:solidFill>
                <a:srgbClr val="C00000"/>
              </a:solidFill>
              <a:latin typeface="Arial" panose="020B0604020202020204" pitchFamily="34" charset="0"/>
              <a:cs typeface="Arial" panose="020B0604020202020204" pitchFamily="34" charset="0"/>
            </a:endParaRPr>
          </a:p>
        </p:txBody>
      </p:sp>
      <p:sp>
        <p:nvSpPr>
          <p:cNvPr id="8" name="Arrow: Down 7">
            <a:extLst>
              <a:ext uri="{FF2B5EF4-FFF2-40B4-BE49-F238E27FC236}">
                <a16:creationId xmlns:a16="http://schemas.microsoft.com/office/drawing/2014/main" xmlns="" id="{5BA8D1A7-459E-466D-A13F-93B35B797255}"/>
              </a:ext>
            </a:extLst>
          </p:cNvPr>
          <p:cNvSpPr/>
          <p:nvPr/>
        </p:nvSpPr>
        <p:spPr>
          <a:xfrm rot="15332500">
            <a:off x="4448383" y="765188"/>
            <a:ext cx="323435" cy="135457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Arrow: Down 8">
            <a:extLst>
              <a:ext uri="{FF2B5EF4-FFF2-40B4-BE49-F238E27FC236}">
                <a16:creationId xmlns:a16="http://schemas.microsoft.com/office/drawing/2014/main" xmlns="" id="{F39F91A0-DC1D-46CF-8A9B-3905D47465F6}"/>
              </a:ext>
            </a:extLst>
          </p:cNvPr>
          <p:cNvSpPr/>
          <p:nvPr/>
        </p:nvSpPr>
        <p:spPr>
          <a:xfrm rot="15332500">
            <a:off x="4218168" y="4061339"/>
            <a:ext cx="323435" cy="135457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14</a:t>
            </a:fld>
            <a:endParaRPr lang="en-US" altLang="sl-SI"/>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PoljeZBesedilom 1"/>
          <p:cNvSpPr txBox="1">
            <a:spLocks noChangeArrowheads="1"/>
          </p:cNvSpPr>
          <p:nvPr/>
        </p:nvSpPr>
        <p:spPr bwMode="auto">
          <a:xfrm>
            <a:off x="119848" y="685357"/>
            <a:ext cx="8904303" cy="5909310"/>
          </a:xfrm>
          <a:prstGeom prst="rect">
            <a:avLst/>
          </a:prstGeom>
          <a:no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endParaRPr lang="sl-SI" altLang="sl-SI" sz="2000" b="1" dirty="0">
              <a:solidFill>
                <a:srgbClr val="7030A0"/>
              </a:solidFill>
              <a:cs typeface="Arial" panose="020B0604020202020204" pitchFamily="34" charset="0"/>
            </a:endParaRPr>
          </a:p>
          <a:p>
            <a:pPr algn="ctr" eaLnBrk="1" hangingPunct="1">
              <a:defRPr/>
            </a:pPr>
            <a:endParaRPr lang="sl-SI" altLang="sl-SI" sz="2000" dirty="0">
              <a:solidFill>
                <a:schemeClr val="tx2"/>
              </a:solidFill>
              <a:cs typeface="Arial" panose="020B0604020202020204" pitchFamily="34" charset="0"/>
            </a:endParaRP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Program</a:t>
            </a:r>
            <a:r>
              <a:rPr lang="sl-SI" altLang="sl-SI" b="1" dirty="0">
                <a:solidFill>
                  <a:schemeClr val="tx2"/>
                </a:solidFill>
                <a:cs typeface="Arial" panose="020B0604020202020204" pitchFamily="34" charset="0"/>
              </a:rPr>
              <a:t> </a:t>
            </a:r>
            <a:r>
              <a:rPr lang="sl-SI" altLang="sl-SI" b="1" dirty="0">
                <a:cs typeface="Arial" panose="020B0604020202020204" pitchFamily="34" charset="0"/>
              </a:rPr>
              <a:t>mora imeti vključeni</a:t>
            </a:r>
            <a:r>
              <a:rPr lang="sl-SI" altLang="sl-SI" b="1" dirty="0">
                <a:solidFill>
                  <a:schemeClr val="tx2"/>
                </a:solidFill>
                <a:cs typeface="Arial" panose="020B0604020202020204" pitchFamily="34" charset="0"/>
              </a:rPr>
              <a:t> </a:t>
            </a:r>
            <a:r>
              <a:rPr lang="sl-SI" altLang="sl-SI" b="1" dirty="0">
                <a:solidFill>
                  <a:srgbClr val="0070C0"/>
                </a:solidFill>
                <a:cs typeface="Arial" panose="020B0604020202020204" pitchFamily="34" charset="0"/>
              </a:rPr>
              <a:t>dve ali več vsebin navedenih v JR</a:t>
            </a:r>
            <a:endParaRPr lang="sl-SI" altLang="sl-SI" dirty="0">
              <a:solidFill>
                <a:schemeClr val="tx2"/>
              </a:solidFill>
              <a:cs typeface="Arial" panose="020B0604020202020204" pitchFamily="34" charset="0"/>
            </a:endParaRP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Strokovne podlage </a:t>
            </a:r>
            <a:r>
              <a:rPr lang="sl-SI" altLang="sl-SI" b="1" dirty="0">
                <a:cs typeface="Arial" panose="020B0604020202020204" pitchFamily="34" charset="0"/>
              </a:rPr>
              <a:t>morajo vsebovati </a:t>
            </a:r>
            <a:r>
              <a:rPr lang="sl-SI" altLang="sl-SI" b="1" dirty="0">
                <a:solidFill>
                  <a:srgbClr val="0070C0"/>
                </a:solidFill>
                <a:cs typeface="Arial" panose="020B0604020202020204" pitchFamily="34" charset="0"/>
              </a:rPr>
              <a:t>najmanj analizo potreb in teoretski model</a:t>
            </a:r>
            <a:r>
              <a:rPr lang="sl-SI" altLang="sl-SI" dirty="0">
                <a:solidFill>
                  <a:srgbClr val="0070C0"/>
                </a:solidFill>
                <a:cs typeface="Arial" panose="020B0604020202020204" pitchFamily="34" charset="0"/>
              </a:rPr>
              <a:t>.</a:t>
            </a: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Program mora imeti zahtevane elemente</a:t>
            </a:r>
            <a:r>
              <a:rPr lang="sl-SI" altLang="sl-SI" dirty="0">
                <a:solidFill>
                  <a:srgbClr val="0070C0"/>
                </a:solidFill>
                <a:cs typeface="Arial" panose="020B0604020202020204" pitchFamily="34" charset="0"/>
              </a:rPr>
              <a:t>. </a:t>
            </a:r>
          </a:p>
          <a:p>
            <a:pPr marL="285750" indent="-285750" algn="just" eaLnBrk="1" hangingPunct="1">
              <a:buFont typeface="Wingdings" panose="05000000000000000000" pitchFamily="2" charset="2"/>
              <a:buChar char="§"/>
              <a:defRPr/>
            </a:pPr>
            <a:endParaRPr lang="sl-SI" altLang="sl-SI" dirty="0">
              <a:solidFill>
                <a:srgbClr val="0070C0"/>
              </a:solidFill>
              <a:cs typeface="Arial" panose="020B0604020202020204" pitchFamily="34" charset="0"/>
            </a:endParaRP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Program traja najmanj </a:t>
            </a:r>
            <a:r>
              <a:rPr lang="sl-SI" altLang="sl-SI" b="1" dirty="0">
                <a:solidFill>
                  <a:srgbClr val="7030A0"/>
                </a:solidFill>
                <a:cs typeface="Arial" panose="020B0604020202020204" pitchFamily="34" charset="0"/>
              </a:rPr>
              <a:t>20 ur </a:t>
            </a:r>
            <a:r>
              <a:rPr lang="sl-SI" altLang="sl-SI" dirty="0">
                <a:cs typeface="Arial" panose="020B0604020202020204" pitchFamily="34" charset="0"/>
              </a:rPr>
              <a:t>(20% prilagajanja).</a:t>
            </a: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Prilagoditve programa oblikujejo prijavitelj in k. partnerji. </a:t>
            </a:r>
            <a:r>
              <a:rPr lang="sl-SI" altLang="sl-SI" dirty="0">
                <a:cs typeface="Arial" panose="020B0604020202020204" pitchFamily="34" charset="0"/>
              </a:rPr>
              <a:t>Hrani prijavitelj.</a:t>
            </a: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Prijavnici se </a:t>
            </a:r>
            <a:r>
              <a:rPr lang="sl-SI" altLang="sl-SI" b="1" dirty="0">
                <a:solidFill>
                  <a:srgbClr val="7030A0"/>
                </a:solidFill>
                <a:cs typeface="Arial" panose="020B0604020202020204" pitchFamily="34" charset="0"/>
              </a:rPr>
              <a:t>priloži en program</a:t>
            </a:r>
            <a:r>
              <a:rPr lang="sl-SI" altLang="sl-SI" b="1" dirty="0">
                <a:solidFill>
                  <a:srgbClr val="0070C0"/>
                </a:solidFill>
                <a:cs typeface="Arial" panose="020B0604020202020204" pitchFamily="34" charset="0"/>
              </a:rPr>
              <a:t>, ki mora biti potrjen pri prijavitelju. </a:t>
            </a:r>
          </a:p>
          <a:p>
            <a:pPr algn="just" eaLnBrk="1" hangingPunct="1">
              <a:defRPr/>
            </a:pPr>
            <a:r>
              <a:rPr lang="sl-SI" altLang="sl-SI" b="1" dirty="0">
                <a:solidFill>
                  <a:srgbClr val="0070C0"/>
                </a:solidFill>
                <a:cs typeface="Arial" panose="020B0604020202020204" pitchFamily="34" charset="0"/>
              </a:rPr>
              <a:t>      </a:t>
            </a:r>
            <a:r>
              <a:rPr lang="sl-SI" altLang="sl-SI" dirty="0">
                <a:cs typeface="Arial" panose="020B0604020202020204" pitchFamily="34" charset="0"/>
              </a:rPr>
              <a:t>Hrani prijavitelj.</a:t>
            </a: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Programi morajo biti potrjeni do 30. </a:t>
            </a:r>
            <a:r>
              <a:rPr lang="sl-SI" altLang="sl-SI" b="1" dirty="0" smtClean="0">
                <a:solidFill>
                  <a:srgbClr val="0070C0"/>
                </a:solidFill>
                <a:cs typeface="Arial" panose="020B0604020202020204" pitchFamily="34" charset="0"/>
              </a:rPr>
              <a:t>7. </a:t>
            </a:r>
            <a:r>
              <a:rPr lang="sl-SI" altLang="sl-SI" b="1" dirty="0">
                <a:solidFill>
                  <a:srgbClr val="0070C0"/>
                </a:solidFill>
                <a:cs typeface="Arial" panose="020B0604020202020204" pitchFamily="34" charset="0"/>
              </a:rPr>
              <a:t>2021.</a:t>
            </a:r>
          </a:p>
          <a:p>
            <a:pPr marL="342900" indent="-342900" algn="just" eaLnBrk="1" hangingPunct="1">
              <a:buFont typeface="Wingdings" panose="05000000000000000000" pitchFamily="2" charset="2"/>
              <a:buChar char="§"/>
              <a:defRPr/>
            </a:pPr>
            <a:r>
              <a:rPr lang="sl-SI" b="1" dirty="0">
                <a:solidFill>
                  <a:srgbClr val="0070C0"/>
                </a:solidFill>
                <a:cs typeface="Arial" panose="020B0604020202020204" pitchFamily="34" charset="0"/>
              </a:rPr>
              <a:t>Program izpopolnjevanja se lahko izvede večkrat.</a:t>
            </a:r>
          </a:p>
          <a:p>
            <a:pPr marL="285750" indent="-285750" algn="just" eaLnBrk="1" hangingPunct="1">
              <a:buFont typeface="Wingdings" panose="05000000000000000000" pitchFamily="2" charset="2"/>
              <a:buChar char="§"/>
              <a:defRPr/>
            </a:pPr>
            <a:endParaRPr lang="sl-SI" altLang="sl-SI" b="1" dirty="0">
              <a:cs typeface="Arial" panose="020B0604020202020204" pitchFamily="34" charset="0"/>
            </a:endParaRPr>
          </a:p>
          <a:p>
            <a:pPr marL="342900" indent="-342900" algn="just" eaLnBrk="1" hangingPunct="1">
              <a:buFont typeface="Wingdings" panose="05000000000000000000" pitchFamily="2" charset="2"/>
              <a:buChar char="§"/>
              <a:defRPr/>
            </a:pPr>
            <a:r>
              <a:rPr lang="sl-SI" altLang="sl-SI" dirty="0">
                <a:cs typeface="Arial" panose="020B0604020202020204" pitchFamily="34" charset="0"/>
              </a:rPr>
              <a:t>K. partnerji na spletni strani </a:t>
            </a:r>
            <a:r>
              <a:rPr lang="sl-SI" altLang="sl-SI" b="1" dirty="0">
                <a:solidFill>
                  <a:srgbClr val="0070C0"/>
                </a:solidFill>
                <a:cs typeface="Arial" panose="020B0604020202020204" pitchFamily="34" charset="0"/>
              </a:rPr>
              <a:t>objavljajo informacije o programih….</a:t>
            </a:r>
          </a:p>
          <a:p>
            <a:pPr marL="342900" indent="-342900" algn="just" eaLnBrk="1" hangingPunct="1">
              <a:buFont typeface="Wingdings" panose="05000000000000000000" pitchFamily="2" charset="2"/>
              <a:buChar char="§"/>
              <a:defRPr/>
            </a:pPr>
            <a:r>
              <a:rPr lang="sl-SI" altLang="sl-SI" dirty="0">
                <a:cs typeface="Arial" panose="020B0604020202020204" pitchFamily="34" charset="0"/>
              </a:rPr>
              <a:t>V skupini  je največ </a:t>
            </a:r>
            <a:r>
              <a:rPr lang="sl-SI" altLang="sl-SI" b="1" dirty="0">
                <a:solidFill>
                  <a:srgbClr val="0070C0"/>
                </a:solidFill>
                <a:cs typeface="Arial" panose="020B0604020202020204" pitchFamily="34" charset="0"/>
              </a:rPr>
              <a:t>15 udeležencev </a:t>
            </a:r>
            <a:r>
              <a:rPr lang="sl-SI" altLang="sl-SI" dirty="0">
                <a:cs typeface="Arial" panose="020B0604020202020204" pitchFamily="34" charset="0"/>
              </a:rPr>
              <a:t>(mogoče nadomeščanje).</a:t>
            </a: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Potrdilo</a:t>
            </a:r>
            <a:r>
              <a:rPr lang="sl-SI" altLang="sl-SI" dirty="0">
                <a:solidFill>
                  <a:schemeClr val="tx2"/>
                </a:solidFill>
                <a:cs typeface="Arial" panose="020B0604020202020204" pitchFamily="34" charset="0"/>
              </a:rPr>
              <a:t> </a:t>
            </a:r>
            <a:r>
              <a:rPr lang="sl-SI" altLang="sl-SI" dirty="0">
                <a:cs typeface="Arial" panose="020B0604020202020204" pitchFamily="34" charset="0"/>
              </a:rPr>
              <a:t>o uspešno zaključenem programu (najmanj 80% prisotnost).</a:t>
            </a:r>
          </a:p>
          <a:p>
            <a:pPr marL="342900" indent="-342900" algn="just" eaLnBrk="1" hangingPunct="1">
              <a:buFont typeface="Wingdings" panose="05000000000000000000" pitchFamily="2" charset="2"/>
              <a:buChar char="Ø"/>
              <a:defRPr/>
            </a:pPr>
            <a:endParaRPr lang="sl-SI" altLang="sl-SI" b="1" dirty="0">
              <a:solidFill>
                <a:srgbClr val="0070C0"/>
              </a:solidFill>
              <a:cs typeface="Arial" panose="020B0604020202020204" pitchFamily="34" charset="0"/>
            </a:endParaRPr>
          </a:p>
          <a:p>
            <a:pPr algn="just" eaLnBrk="1" hangingPunct="1">
              <a:defRPr/>
            </a:pPr>
            <a:r>
              <a:rPr lang="sl-SI" dirty="0">
                <a:solidFill>
                  <a:srgbClr val="7030A0"/>
                </a:solidFill>
                <a:cs typeface="Arial" panose="020B0604020202020204" pitchFamily="34" charset="0"/>
              </a:rPr>
              <a:t>Programi izpopolnjevanja, ki se izvajajo na osnovi JR, so za udeležence VIŠ in udeležence NIPO</a:t>
            </a:r>
            <a:r>
              <a:rPr lang="sl-SI" b="1" dirty="0">
                <a:solidFill>
                  <a:srgbClr val="7030A0"/>
                </a:solidFill>
                <a:cs typeface="Arial" panose="020B0604020202020204" pitchFamily="34" charset="0"/>
              </a:rPr>
              <a:t> brezplačni</a:t>
            </a:r>
            <a:r>
              <a:rPr lang="sl-SI" dirty="0">
                <a:solidFill>
                  <a:srgbClr val="7030A0"/>
                </a:solidFill>
                <a:cs typeface="Arial" panose="020B0604020202020204" pitchFamily="34" charset="0"/>
              </a:rPr>
              <a:t>.</a:t>
            </a:r>
            <a:endParaRPr lang="sl-SI" altLang="sl-SI" sz="1400" b="1" dirty="0">
              <a:solidFill>
                <a:srgbClr val="254061"/>
              </a:solidFill>
              <a:cs typeface="Arial" panose="020B0604020202020204" pitchFamily="34" charset="0"/>
            </a:endParaRPr>
          </a:p>
          <a:p>
            <a:pPr marL="285750" indent="-285750" algn="just" eaLnBrk="1" hangingPunct="1">
              <a:buFont typeface="Wingdings" panose="05000000000000000000" pitchFamily="2" charset="2"/>
              <a:buChar char="Ø"/>
              <a:defRPr/>
            </a:pPr>
            <a:endParaRPr lang="en-US" altLang="sl-SI" sz="1400" dirty="0">
              <a:solidFill>
                <a:srgbClr val="404040"/>
              </a:solidFill>
              <a:cs typeface="Arial" panose="020B0604020202020204" pitchFamily="34" charset="0"/>
            </a:endParaRPr>
          </a:p>
        </p:txBody>
      </p:sp>
      <p:sp>
        <p:nvSpPr>
          <p:cNvPr id="3" name="TextBox 2">
            <a:extLst>
              <a:ext uri="{FF2B5EF4-FFF2-40B4-BE49-F238E27FC236}">
                <a16:creationId xmlns:a16="http://schemas.microsoft.com/office/drawing/2014/main" xmlns="" id="{6B4FD8E7-D692-4104-953B-533AAF886ACB}"/>
              </a:ext>
            </a:extLst>
          </p:cNvPr>
          <p:cNvSpPr txBox="1"/>
          <p:nvPr/>
        </p:nvSpPr>
        <p:spPr>
          <a:xfrm>
            <a:off x="621792" y="365760"/>
            <a:ext cx="7656575" cy="461665"/>
          </a:xfrm>
          <a:prstGeom prst="rect">
            <a:avLst/>
          </a:prstGeom>
          <a:solidFill>
            <a:srgbClr val="EDEB87"/>
          </a:solidFill>
        </p:spPr>
        <p:txBody>
          <a:bodyPr>
            <a:spAutoFit/>
          </a:bodyPr>
          <a:lstStyle/>
          <a:p>
            <a:pPr algn="ctr" eaLnBrk="1" hangingPunct="1">
              <a:defRPr/>
            </a:pPr>
            <a:r>
              <a:rPr lang="sl-SI" sz="2400" b="1" dirty="0">
                <a:solidFill>
                  <a:srgbClr val="860000"/>
                </a:solidFill>
                <a:cs typeface="Arial" panose="020B0604020202020204" pitchFamily="34" charset="0"/>
              </a:rPr>
              <a:t>Pozornost pri načrtovanju </a:t>
            </a:r>
            <a:r>
              <a:rPr lang="sl-SI" altLang="sl-SI" sz="2400" dirty="0" smtClean="0">
                <a:cs typeface="Arial" panose="020B0604020202020204" pitchFamily="34" charset="0"/>
              </a:rPr>
              <a:t>(</a:t>
            </a:r>
            <a:r>
              <a:rPr lang="sl-SI" altLang="sl-SI" sz="2400" dirty="0">
                <a:cs typeface="Arial" panose="020B0604020202020204" pitchFamily="34" charset="0"/>
              </a:rPr>
              <a:t>tč. 5 JR):</a:t>
            </a:r>
            <a:endParaRPr lang="sl-SI" altLang="sl-SI" sz="2400" dirty="0">
              <a:highlight>
                <a:srgbClr val="FFFF00"/>
              </a:highlight>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15</a:t>
            </a:fld>
            <a:endParaRPr lang="en-US" altLang="sl-SI"/>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ljeZBesedilom 2"/>
          <p:cNvSpPr txBox="1"/>
          <p:nvPr/>
        </p:nvSpPr>
        <p:spPr>
          <a:xfrm>
            <a:off x="560952" y="1039880"/>
            <a:ext cx="8085137" cy="708025"/>
          </a:xfrm>
          <a:prstGeom prst="rect">
            <a:avLst/>
          </a:prstGeom>
          <a:noFill/>
        </p:spPr>
        <p:txBody>
          <a:bodyPr>
            <a:spAutoFit/>
          </a:bodyPr>
          <a:lstStyle/>
          <a:p>
            <a:pPr eaLnBrk="1" hangingPunct="1">
              <a:defRPr/>
            </a:pPr>
            <a:r>
              <a:rPr lang="sl-SI" sz="2000" b="1" dirty="0">
                <a:solidFill>
                  <a:srgbClr val="0070C0"/>
                </a:solidFill>
                <a:cs typeface="Arial" panose="020B0604020202020204" pitchFamily="34" charset="0"/>
              </a:rPr>
              <a:t>Načrtovati sofinanciranje </a:t>
            </a:r>
            <a:r>
              <a:rPr lang="sl-SI" sz="2000" b="1" dirty="0">
                <a:solidFill>
                  <a:srgbClr val="C00000"/>
                </a:solidFill>
                <a:cs typeface="Arial" panose="020B0604020202020204" pitchFamily="34" charset="0"/>
              </a:rPr>
              <a:t>vsaj 3 različnih programov</a:t>
            </a:r>
            <a:r>
              <a:rPr lang="sl-SI" sz="2000" b="1" dirty="0">
                <a:solidFill>
                  <a:srgbClr val="0070C0"/>
                </a:solidFill>
                <a:cs typeface="Arial" panose="020B0604020202020204" pitchFamily="34" charset="0"/>
              </a:rPr>
              <a:t>, ki morajo vključevati </a:t>
            </a:r>
            <a:r>
              <a:rPr lang="sl-SI" sz="2000" b="1" dirty="0">
                <a:solidFill>
                  <a:srgbClr val="C00000"/>
                </a:solidFill>
                <a:cs typeface="Arial" panose="020B0604020202020204" pitchFamily="34" charset="0"/>
              </a:rPr>
              <a:t>dve ali več navedenih vsebin</a:t>
            </a:r>
            <a:r>
              <a:rPr lang="sl-SI" sz="2000" b="1" dirty="0">
                <a:solidFill>
                  <a:srgbClr val="0070C0"/>
                </a:solidFill>
                <a:cs typeface="Arial" panose="020B0604020202020204" pitchFamily="34" charset="0"/>
              </a:rPr>
              <a:t>:</a:t>
            </a:r>
          </a:p>
        </p:txBody>
      </p:sp>
      <p:sp>
        <p:nvSpPr>
          <p:cNvPr id="4" name="PoljeZBesedilom 3"/>
          <p:cNvSpPr txBox="1"/>
          <p:nvPr/>
        </p:nvSpPr>
        <p:spPr>
          <a:xfrm>
            <a:off x="186431" y="2192784"/>
            <a:ext cx="4065973" cy="3602184"/>
          </a:xfrm>
          <a:prstGeom prst="rect">
            <a:avLst/>
          </a:prstGeom>
          <a:noFill/>
        </p:spPr>
        <p:txBody>
          <a:bodyPr wrap="square">
            <a:spAutoFit/>
          </a:bodyPr>
          <a:lstStyle/>
          <a:p>
            <a:pPr eaLnBrk="1" hangingPunct="1">
              <a:defRPr/>
            </a:pPr>
            <a:r>
              <a:rPr lang="sl-SI" sz="1300" b="1" dirty="0">
                <a:solidFill>
                  <a:schemeClr val="accent1">
                    <a:lumMod val="50000"/>
                  </a:schemeClr>
                </a:solidFill>
                <a:cs typeface="Arial" panose="020B0604020202020204" pitchFamily="34" charset="0"/>
              </a:rPr>
              <a:t>Sklop A:</a:t>
            </a:r>
          </a:p>
          <a:p>
            <a:pPr marL="342900" indent="-342900" eaLnBrk="1" hangingPunct="1">
              <a:buFont typeface="+mj-lt"/>
              <a:buAutoNum type="alphaLcPeriod"/>
              <a:defRPr/>
            </a:pPr>
            <a:r>
              <a:rPr lang="sl-SI" sz="1300" dirty="0">
                <a:cs typeface="Arial" panose="020B0604020202020204" pitchFamily="34" charset="0"/>
              </a:rPr>
              <a:t>pedagoško-andragoško izpopolnjevanje,</a:t>
            </a:r>
          </a:p>
          <a:p>
            <a:pPr marL="342900" indent="-342900" eaLnBrk="1" hangingPunct="1">
              <a:buFont typeface="+mj-lt"/>
              <a:buAutoNum type="alphaLcPeriod"/>
              <a:defRPr/>
            </a:pPr>
            <a:r>
              <a:rPr lang="sl-SI" sz="1300" dirty="0">
                <a:cs typeface="Arial" panose="020B0604020202020204" pitchFamily="34" charset="0"/>
              </a:rPr>
              <a:t>uvajanja in zagotavljanja kakovosti in izpolnjevanje zahtev NAKVIS,</a:t>
            </a:r>
          </a:p>
          <a:p>
            <a:pPr marL="342900" indent="-342900" eaLnBrk="1" hangingPunct="1">
              <a:buFont typeface="+mj-lt"/>
              <a:buAutoNum type="alphaLcPeriod"/>
              <a:defRPr/>
            </a:pPr>
            <a:r>
              <a:rPr lang="sl-SI" sz="1300" dirty="0">
                <a:cs typeface="Arial" panose="020B0604020202020204" pitchFamily="34" charset="0"/>
              </a:rPr>
              <a:t>kakovostno vodenje višje strokovne šole, </a:t>
            </a:r>
          </a:p>
          <a:p>
            <a:pPr marL="342900" indent="-342900" eaLnBrk="1" hangingPunct="1">
              <a:buFont typeface="+mj-lt"/>
              <a:buAutoNum type="alphaLcPeriod"/>
              <a:defRPr/>
            </a:pPr>
            <a:r>
              <a:rPr lang="sl-SI" sz="1300" dirty="0">
                <a:cs typeface="Arial" panose="020B0604020202020204" pitchFamily="34" charset="0"/>
              </a:rPr>
              <a:t>inovativne metode poučevanja, </a:t>
            </a:r>
          </a:p>
          <a:p>
            <a:pPr marL="342900" indent="-342900" eaLnBrk="1" hangingPunct="1">
              <a:buFont typeface="+mj-lt"/>
              <a:buAutoNum type="alphaLcPeriod"/>
              <a:defRPr/>
            </a:pPr>
            <a:r>
              <a:rPr lang="sl-SI" sz="1300" dirty="0">
                <a:cs typeface="Arial" panose="020B0604020202020204" pitchFamily="34" charset="0"/>
              </a:rPr>
              <a:t>priprava višješolskih študijskih programov, </a:t>
            </a:r>
          </a:p>
          <a:p>
            <a:pPr marL="342900" indent="-342900" eaLnBrk="1" hangingPunct="1">
              <a:buFont typeface="+mj-lt"/>
              <a:buAutoNum type="alphaLcPeriod"/>
              <a:defRPr/>
            </a:pPr>
            <a:r>
              <a:rPr lang="sl-SI" sz="1300" dirty="0">
                <a:cs typeface="Arial" panose="020B0604020202020204" pitchFamily="34" charset="0"/>
              </a:rPr>
              <a:t>spremljanje in evalvacija praktičnega izobraževanja, </a:t>
            </a:r>
          </a:p>
          <a:p>
            <a:pPr marL="342900" indent="-342900" eaLnBrk="1" hangingPunct="1">
              <a:buFont typeface="+mj-lt"/>
              <a:buAutoNum type="alphaLcPeriod"/>
              <a:defRPr/>
            </a:pPr>
            <a:r>
              <a:rPr lang="sl-SI" sz="1300" dirty="0">
                <a:cs typeface="Arial" panose="020B0604020202020204" pitchFamily="34" charset="0"/>
              </a:rPr>
              <a:t>sodelovanje z delodajalci, </a:t>
            </a:r>
          </a:p>
          <a:p>
            <a:pPr marL="342900" indent="-342900" eaLnBrk="1" hangingPunct="1">
              <a:buFont typeface="+mj-lt"/>
              <a:buAutoNum type="alphaLcPeriod"/>
              <a:defRPr/>
            </a:pPr>
            <a:r>
              <a:rPr lang="sl-SI" sz="1300" dirty="0">
                <a:cs typeface="Arial" panose="020B0604020202020204" pitchFamily="34" charset="0"/>
              </a:rPr>
              <a:t>uporaba informacijsko komunikacijske tehnologije v izobraževanju in e-učenje. </a:t>
            </a:r>
          </a:p>
          <a:p>
            <a:pPr marL="342900" indent="-342900" eaLnBrk="1" hangingPunct="1">
              <a:buFont typeface="+mj-lt"/>
              <a:buAutoNum type="alphaLcPeriod"/>
              <a:defRPr/>
            </a:pPr>
            <a:r>
              <a:rPr lang="sl-SI" sz="1300" dirty="0">
                <a:cs typeface="Arial" panose="020B0604020202020204" pitchFamily="34" charset="0"/>
              </a:rPr>
              <a:t>komuniciranje in odnosi z javnostmi, </a:t>
            </a:r>
          </a:p>
          <a:p>
            <a:pPr marL="342900" indent="-342900" eaLnBrk="1" hangingPunct="1">
              <a:buFont typeface="+mj-lt"/>
              <a:buAutoNum type="alphaLcPeriod"/>
              <a:defRPr/>
            </a:pPr>
            <a:r>
              <a:rPr lang="sl-SI" sz="1300" dirty="0">
                <a:cs typeface="Arial" panose="020B0604020202020204" pitchFamily="34" charset="0"/>
              </a:rPr>
              <a:t>raba slovenskega jezika, </a:t>
            </a:r>
          </a:p>
          <a:p>
            <a:pPr marL="342900" indent="-342900" eaLnBrk="1" hangingPunct="1">
              <a:buFont typeface="+mj-lt"/>
              <a:buAutoNum type="alphaLcPeriod"/>
              <a:defRPr/>
            </a:pPr>
            <a:r>
              <a:rPr lang="sl-SI" sz="1300" dirty="0">
                <a:cs typeface="Arial" panose="020B0604020202020204" pitchFamily="34" charset="0"/>
              </a:rPr>
              <a:t>mednarodno sodelovanje in projekti,</a:t>
            </a:r>
          </a:p>
          <a:p>
            <a:pPr marL="342900" indent="-342900" eaLnBrk="1" hangingPunct="1">
              <a:buFont typeface="+mj-lt"/>
              <a:buAutoNum type="alphaLcPeriod"/>
              <a:defRPr/>
            </a:pPr>
            <a:r>
              <a:rPr lang="sl-SI" sz="1300" dirty="0">
                <a:cs typeface="Arial" panose="020B0604020202020204" pitchFamily="34" charset="0"/>
              </a:rPr>
              <a:t>izvajanje izrednega izobraževanja.</a:t>
            </a:r>
          </a:p>
          <a:p>
            <a:pPr eaLnBrk="1" hangingPunct="1">
              <a:defRPr/>
            </a:pPr>
            <a:endParaRPr lang="en-US" sz="1300" dirty="0">
              <a:solidFill>
                <a:schemeClr val="bg2">
                  <a:lumMod val="25000"/>
                </a:schemeClr>
              </a:solidFill>
              <a:cs typeface="Arial" panose="020B0604020202020204" pitchFamily="34" charset="0"/>
            </a:endParaRPr>
          </a:p>
        </p:txBody>
      </p:sp>
      <p:sp>
        <p:nvSpPr>
          <p:cNvPr id="5" name="PoljeZBesedilom 4"/>
          <p:cNvSpPr txBox="1"/>
          <p:nvPr/>
        </p:nvSpPr>
        <p:spPr>
          <a:xfrm>
            <a:off x="4450079" y="2131612"/>
            <a:ext cx="4506391" cy="4493538"/>
          </a:xfrm>
          <a:prstGeom prst="rect">
            <a:avLst/>
          </a:prstGeom>
          <a:noFill/>
        </p:spPr>
        <p:txBody>
          <a:bodyPr wrap="square">
            <a:spAutoFit/>
          </a:bodyPr>
          <a:lstStyle/>
          <a:p>
            <a:pPr eaLnBrk="1" hangingPunct="1">
              <a:defRPr/>
            </a:pPr>
            <a:r>
              <a:rPr lang="sl-SI" sz="1300" b="1" dirty="0">
                <a:solidFill>
                  <a:schemeClr val="accent1">
                    <a:lumMod val="50000"/>
                  </a:schemeClr>
                </a:solidFill>
                <a:cs typeface="Arial" panose="020B0604020202020204" pitchFamily="34" charset="0"/>
              </a:rPr>
              <a:t>Sklop B: </a:t>
            </a:r>
          </a:p>
          <a:p>
            <a:pPr marL="228600" indent="-228600" eaLnBrk="1" hangingPunct="1">
              <a:buFont typeface="+mj-lt"/>
              <a:buAutoNum type="alphaLcPeriod"/>
              <a:defRPr/>
            </a:pPr>
            <a:r>
              <a:rPr lang="sl-SI" sz="1300" dirty="0">
                <a:cs typeface="Arial" panose="020B0604020202020204" pitchFamily="34" charset="0"/>
              </a:rPr>
              <a:t>ugotavljanje izobraževalnih potreb ranljivih skupin odraslih,</a:t>
            </a:r>
          </a:p>
          <a:p>
            <a:pPr marL="228600" indent="-228600" eaLnBrk="1" hangingPunct="1">
              <a:buFont typeface="+mj-lt"/>
              <a:buAutoNum type="alphaLcPeriod"/>
              <a:defRPr/>
            </a:pPr>
            <a:r>
              <a:rPr lang="sl-SI" sz="1300" dirty="0">
                <a:cs typeface="Arial" panose="020B0604020202020204" pitchFamily="34" charset="0"/>
              </a:rPr>
              <a:t>izbira in uporaba andragoških metod in didaktičnih pristopov, </a:t>
            </a:r>
          </a:p>
          <a:p>
            <a:pPr marL="228600" indent="-228600" eaLnBrk="1" hangingPunct="1">
              <a:buFont typeface="+mj-lt"/>
              <a:buAutoNum type="alphaLcPeriod"/>
              <a:defRPr/>
            </a:pPr>
            <a:r>
              <a:rPr lang="sl-SI" sz="1300" dirty="0">
                <a:cs typeface="Arial" panose="020B0604020202020204" pitchFamily="34" charset="0"/>
              </a:rPr>
              <a:t>spodbujanje timskega dela in samostojnega učenja,</a:t>
            </a:r>
          </a:p>
          <a:p>
            <a:pPr marL="228600" indent="-228600" eaLnBrk="1" hangingPunct="1">
              <a:buFont typeface="+mj-lt"/>
              <a:buAutoNum type="alphaLcPeriod"/>
              <a:defRPr/>
            </a:pPr>
            <a:r>
              <a:rPr lang="sl-SI" sz="1300" dirty="0">
                <a:cs typeface="Arial" panose="020B0604020202020204" pitchFamily="34" charset="0"/>
              </a:rPr>
              <a:t>povezovanje razvoja pismenosti in temeljnih zmožnosti z življenjskimi področji (osebno in poklicno življenje in sodelovanje v družbi),</a:t>
            </a:r>
          </a:p>
          <a:p>
            <a:pPr marL="228600" indent="-228600" eaLnBrk="1" hangingPunct="1">
              <a:buFont typeface="+mj-lt"/>
              <a:buAutoNum type="alphaLcPeriod"/>
              <a:defRPr/>
            </a:pPr>
            <a:r>
              <a:rPr lang="sl-SI" sz="1300" dirty="0">
                <a:cs typeface="Arial" panose="020B0604020202020204" pitchFamily="34" charset="0"/>
              </a:rPr>
              <a:t>teoretski temelji, ki so pomembni za delo s ciljnimi skupinami,</a:t>
            </a:r>
          </a:p>
          <a:p>
            <a:pPr marL="228600" indent="-228600" eaLnBrk="1" hangingPunct="1">
              <a:buFont typeface="+mj-lt"/>
              <a:buAutoNum type="alphaLcPeriod"/>
              <a:defRPr/>
            </a:pPr>
            <a:r>
              <a:rPr lang="sl-SI" sz="1300" dirty="0">
                <a:cs typeface="Arial" panose="020B0604020202020204" pitchFamily="34" charset="0"/>
              </a:rPr>
              <a:t>značilnosti različnih ciljnih skupin (sociološki in antropološki vidiki),</a:t>
            </a:r>
          </a:p>
          <a:p>
            <a:pPr marL="228600" indent="-228600" eaLnBrk="1" hangingPunct="1">
              <a:buFont typeface="+mj-lt"/>
              <a:buAutoNum type="alphaLcPeriod"/>
              <a:defRPr/>
            </a:pPr>
            <a:r>
              <a:rPr lang="sl-SI" sz="1300" dirty="0">
                <a:cs typeface="Arial" panose="020B0604020202020204" pitchFamily="34" charset="0"/>
              </a:rPr>
              <a:t>spremljanje napredovanja in priprava popisa pridobljenih kompetenc,</a:t>
            </a:r>
          </a:p>
          <a:p>
            <a:pPr marL="228600" indent="-228600" eaLnBrk="1" hangingPunct="1">
              <a:buFont typeface="+mj-lt"/>
              <a:buAutoNum type="alphaLcPeriod"/>
              <a:defRPr/>
            </a:pPr>
            <a:r>
              <a:rPr lang="sl-SI" sz="1300" dirty="0">
                <a:cs typeface="Arial" panose="020B0604020202020204" pitchFamily="34" charset="0"/>
              </a:rPr>
              <a:t>izvedbeno načrtovanje na ravni skupine in posameznika, ki upošteva značilnosti ranljivih ciljnih skupin in odpravlja ovire teh skupin v izobraževanju, </a:t>
            </a:r>
          </a:p>
          <a:p>
            <a:pPr marL="228600" indent="-228600" eaLnBrk="1" hangingPunct="1">
              <a:buFont typeface="+mj-lt"/>
              <a:buAutoNum type="alphaLcPeriod"/>
              <a:defRPr/>
            </a:pPr>
            <a:r>
              <a:rPr lang="sl-SI" sz="1300" dirty="0">
                <a:cs typeface="Arial" panose="020B0604020202020204" pitchFamily="34" charset="0"/>
              </a:rPr>
              <a:t>poučevanje priseljencev, </a:t>
            </a:r>
          </a:p>
          <a:p>
            <a:pPr marL="228600" indent="-228600" eaLnBrk="1" hangingPunct="1">
              <a:buFont typeface="+mj-lt"/>
              <a:buAutoNum type="alphaLcPeriod"/>
              <a:defRPr/>
            </a:pPr>
            <a:r>
              <a:rPr lang="sl-SI" sz="1300" dirty="0">
                <a:cs typeface="Arial" panose="020B0604020202020204" pitchFamily="34" charset="0"/>
              </a:rPr>
              <a:t>medkulturne razlike, </a:t>
            </a:r>
          </a:p>
          <a:p>
            <a:pPr marL="228600" indent="-228600" eaLnBrk="1" hangingPunct="1">
              <a:buFont typeface="+mj-lt"/>
              <a:buAutoNum type="alphaLcPeriod"/>
              <a:defRPr/>
            </a:pPr>
            <a:r>
              <a:rPr lang="sl-SI" sz="1300" dirty="0">
                <a:cs typeface="Arial" panose="020B0604020202020204" pitchFamily="34" charset="0"/>
              </a:rPr>
              <a:t>uporaba informacijsko komunikacijske tehnologije v izobraževanju in e-učenje. </a:t>
            </a:r>
            <a:endParaRPr lang="en-US" sz="1300" dirty="0">
              <a:cs typeface="Arial" panose="020B0604020202020204" pitchFamily="34" charset="0"/>
            </a:endParaRPr>
          </a:p>
        </p:txBody>
      </p:sp>
      <p:sp>
        <p:nvSpPr>
          <p:cNvPr id="6" name="TextBox 5"/>
          <p:cNvSpPr txBox="1"/>
          <p:nvPr/>
        </p:nvSpPr>
        <p:spPr>
          <a:xfrm>
            <a:off x="621792" y="365760"/>
            <a:ext cx="7656575" cy="461665"/>
          </a:xfrm>
          <a:prstGeom prst="rect">
            <a:avLst/>
          </a:prstGeom>
          <a:solidFill>
            <a:srgbClr val="EDEB87"/>
          </a:solidFill>
        </p:spPr>
        <p:txBody>
          <a:bodyPr>
            <a:spAutoFit/>
          </a:bodyPr>
          <a:lstStyle/>
          <a:p>
            <a:pPr algn="ctr" eaLnBrk="1" hangingPunct="1">
              <a:defRPr/>
            </a:pPr>
            <a:r>
              <a:rPr lang="sl-SI" sz="2400" b="1" dirty="0">
                <a:solidFill>
                  <a:srgbClr val="860000"/>
                </a:solidFill>
                <a:cs typeface="Arial" panose="020B0604020202020204" pitchFamily="34" charset="0"/>
              </a:rPr>
              <a:t>Pozornost pri načrtovanju </a:t>
            </a:r>
            <a:r>
              <a:rPr lang="sl-SI" altLang="sl-SI" sz="2400" dirty="0" smtClean="0">
                <a:cs typeface="Arial" panose="020B0604020202020204" pitchFamily="34" charset="0"/>
              </a:rPr>
              <a:t>(</a:t>
            </a:r>
            <a:r>
              <a:rPr lang="sl-SI" altLang="sl-SI" sz="2400" dirty="0">
                <a:cs typeface="Arial" panose="020B0604020202020204" pitchFamily="34" charset="0"/>
              </a:rPr>
              <a:t>tč. 5 JR):</a:t>
            </a:r>
            <a:endParaRPr lang="sl-SI" altLang="sl-SI" sz="2400" dirty="0">
              <a:highlight>
                <a:srgbClr val="FFFF00"/>
              </a:highlight>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16</a:t>
            </a:fld>
            <a:endParaRPr lang="en-US" altLang="sl-SI"/>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ljeZBesedilom 2"/>
          <p:cNvSpPr txBox="1"/>
          <p:nvPr/>
        </p:nvSpPr>
        <p:spPr>
          <a:xfrm>
            <a:off x="408373" y="1296140"/>
            <a:ext cx="8303827" cy="4801314"/>
          </a:xfrm>
          <a:prstGeom prst="rect">
            <a:avLst/>
          </a:prstGeom>
          <a:noFill/>
        </p:spPr>
        <p:txBody>
          <a:bodyPr wrap="square">
            <a:spAutoFit/>
          </a:bodyPr>
          <a:lstStyle/>
          <a:p>
            <a:pPr eaLnBrk="1" hangingPunct="1">
              <a:defRPr/>
            </a:pPr>
            <a:r>
              <a:rPr lang="sl-SI" sz="2000" b="1" dirty="0">
                <a:solidFill>
                  <a:srgbClr val="0070C0"/>
                </a:solidFill>
                <a:cs typeface="Arial" panose="020B0604020202020204" pitchFamily="34" charset="0"/>
              </a:rPr>
              <a:t>Elementi programa so:</a:t>
            </a:r>
          </a:p>
          <a:p>
            <a:pPr eaLnBrk="1" hangingPunct="1">
              <a:defRPr/>
            </a:pPr>
            <a:endParaRPr lang="sl-SI" dirty="0">
              <a:solidFill>
                <a:schemeClr val="bg2">
                  <a:lumMod val="25000"/>
                </a:schemeClr>
              </a:solidFill>
              <a:cs typeface="Arial" panose="020B0604020202020204" pitchFamily="34" charset="0"/>
            </a:endParaRP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namen programa izpopolnjevanja, </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ciljno skupino, </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cilje programa izpopolnjevanja,</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vsebino programa izpopolnjevanja (točka 5 tega javnega razpisa), </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kompetence, ki jih udeleženci VIŠ ali udeleženci NIPO pridobijo s programom izpopolnjevanja, </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trajanje programa izpopolnjevanja,</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pogoji za vključitev,</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pogoji za zaključek programa izpopolnjevanja, </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organizacija izobraževanja (oblike, metode, minimalni obseg individualnega in skupinskega dela idr.),</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znanje izobraževalcev programa izpopolnjevanja in/ali opis delovnih izkušenj pri izvajanju tovrstnih programov izpopolnjevanja ter</a:t>
            </a:r>
          </a:p>
          <a:p>
            <a:pPr marL="342900" indent="-342900" eaLnBrk="1" hangingPunct="1">
              <a:buFont typeface="+mj-lt"/>
              <a:buAutoNum type="alphaLcPeriod"/>
              <a:defRPr/>
            </a:pPr>
            <a:r>
              <a:rPr lang="sl-SI" dirty="0">
                <a:solidFill>
                  <a:schemeClr val="bg2">
                    <a:lumMod val="25000"/>
                  </a:schemeClr>
                </a:solidFill>
                <a:cs typeface="Arial" panose="020B0604020202020204" pitchFamily="34" charset="0"/>
              </a:rPr>
              <a:t>spremljanje in evalvacijo.</a:t>
            </a:r>
          </a:p>
          <a:p>
            <a:pPr eaLnBrk="1" hangingPunct="1">
              <a:defRPr/>
            </a:pPr>
            <a:endParaRPr lang="en-US" sz="1600" dirty="0">
              <a:solidFill>
                <a:schemeClr val="bg2">
                  <a:lumMod val="25000"/>
                </a:schemeClr>
              </a:solidFill>
              <a:cs typeface="Arial" panose="020B0604020202020204" pitchFamily="34" charset="0"/>
            </a:endParaRPr>
          </a:p>
        </p:txBody>
      </p:sp>
      <p:sp>
        <p:nvSpPr>
          <p:cNvPr id="6" name="TextBox 5">
            <a:extLst>
              <a:ext uri="{FF2B5EF4-FFF2-40B4-BE49-F238E27FC236}">
                <a16:creationId xmlns:a16="http://schemas.microsoft.com/office/drawing/2014/main" xmlns="" id="{6F533AC9-23CD-4B74-80FA-447BC17BEF7E}"/>
              </a:ext>
            </a:extLst>
          </p:cNvPr>
          <p:cNvSpPr txBox="1"/>
          <p:nvPr/>
        </p:nvSpPr>
        <p:spPr>
          <a:xfrm>
            <a:off x="621792" y="324683"/>
            <a:ext cx="7656575" cy="461665"/>
          </a:xfrm>
          <a:prstGeom prst="rect">
            <a:avLst/>
          </a:prstGeom>
          <a:solidFill>
            <a:srgbClr val="EDEB87"/>
          </a:solidFill>
        </p:spPr>
        <p:txBody>
          <a:bodyPr>
            <a:spAutoFit/>
          </a:bodyPr>
          <a:lstStyle/>
          <a:p>
            <a:pPr algn="ctr" eaLnBrk="1" hangingPunct="1">
              <a:defRPr/>
            </a:pPr>
            <a:r>
              <a:rPr lang="sl-SI" sz="2400" b="1" dirty="0">
                <a:solidFill>
                  <a:srgbClr val="860000"/>
                </a:solidFill>
                <a:cs typeface="Arial" panose="020B0604020202020204" pitchFamily="34" charset="0"/>
              </a:rPr>
              <a:t>Pozornost pri načrtovanju </a:t>
            </a:r>
            <a:r>
              <a:rPr lang="sl-SI" altLang="sl-SI" sz="2400" dirty="0" smtClean="0">
                <a:cs typeface="Arial" panose="020B0604020202020204" pitchFamily="34" charset="0"/>
              </a:rPr>
              <a:t>(</a:t>
            </a:r>
            <a:r>
              <a:rPr lang="sl-SI" altLang="sl-SI" sz="2400" dirty="0">
                <a:cs typeface="Arial" panose="020B0604020202020204" pitchFamily="34" charset="0"/>
              </a:rPr>
              <a:t>tč. 5 JR):</a:t>
            </a:r>
            <a:endParaRPr lang="sl-SI" altLang="sl-SI" sz="2400" dirty="0">
              <a:highlight>
                <a:srgbClr val="FFFF00"/>
              </a:highlight>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17</a:t>
            </a:fld>
            <a:endParaRPr lang="en-US" altLang="sl-SI"/>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71550" y="1182688"/>
            <a:ext cx="7200900" cy="427037"/>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000" b="1" dirty="0">
                <a:solidFill>
                  <a:srgbClr val="0070C0"/>
                </a:solidFill>
                <a:latin typeface="Arial" panose="020B0604020202020204" pitchFamily="34" charset="0"/>
                <a:cs typeface="Arial" panose="020B0604020202020204" pitchFamily="34" charset="0"/>
              </a:rPr>
              <a:t>Priprava strokovnih podlag – Sklop A</a:t>
            </a:r>
          </a:p>
          <a:p>
            <a:pPr>
              <a:defRPr/>
            </a:pPr>
            <a:r>
              <a:rPr lang="sl-SI" sz="2000" b="1" dirty="0">
                <a:solidFill>
                  <a:srgbClr val="0070C0"/>
                </a:solidFill>
                <a:latin typeface="Arial" panose="020B0604020202020204" pitchFamily="34" charset="0"/>
                <a:cs typeface="Arial" panose="020B0604020202020204" pitchFamily="34" charset="0"/>
              </a:rPr>
              <a:t/>
            </a:r>
            <a:br>
              <a:rPr lang="sl-SI" sz="2000" b="1" dirty="0">
                <a:solidFill>
                  <a:srgbClr val="0070C0"/>
                </a:solidFill>
                <a:latin typeface="Arial" panose="020B0604020202020204" pitchFamily="34" charset="0"/>
                <a:cs typeface="Arial" panose="020B0604020202020204" pitchFamily="34" charset="0"/>
              </a:rPr>
            </a:br>
            <a:endParaRPr lang="sl-SI" sz="2000" b="1" dirty="0">
              <a:solidFill>
                <a:srgbClr val="0070C0"/>
              </a:solidFill>
              <a:latin typeface="Arial" panose="020B0604020202020204" pitchFamily="34" charset="0"/>
              <a:cs typeface="Arial" panose="020B0604020202020204" pitchFamily="34" charset="0"/>
            </a:endParaRPr>
          </a:p>
        </p:txBody>
      </p:sp>
      <p:sp>
        <p:nvSpPr>
          <p:cNvPr id="3" name="Pravokotnik 2"/>
          <p:cNvSpPr/>
          <p:nvPr/>
        </p:nvSpPr>
        <p:spPr>
          <a:xfrm>
            <a:off x="327025" y="1751732"/>
            <a:ext cx="8489950" cy="4770537"/>
          </a:xfrm>
          <a:prstGeom prst="rect">
            <a:avLst/>
          </a:prstGeom>
        </p:spPr>
        <p:txBody>
          <a:bodyPr>
            <a:spAutoFit/>
          </a:bodyPr>
          <a:lstStyle/>
          <a:p>
            <a:pPr marL="457200" eaLnBrk="1" hangingPunct="1">
              <a:defRPr/>
            </a:pPr>
            <a:r>
              <a:rPr lang="sl-SI" sz="1600" dirty="0">
                <a:solidFill>
                  <a:schemeClr val="bg2">
                    <a:lumMod val="25000"/>
                  </a:schemeClr>
                </a:solidFill>
                <a:cs typeface="Arial" panose="020B0604020202020204" pitchFamily="34" charset="0"/>
              </a:rPr>
              <a:t>Strokovne podlage morajo vključevati najmanj:</a:t>
            </a:r>
          </a:p>
          <a:p>
            <a:pPr marL="457200" eaLnBrk="1" hangingPunct="1">
              <a:defRPr/>
            </a:pPr>
            <a:endParaRPr lang="sl-SI" sz="1600" dirty="0">
              <a:solidFill>
                <a:schemeClr val="bg2">
                  <a:lumMod val="25000"/>
                </a:schemeClr>
              </a:solidFill>
              <a:cs typeface="Arial" panose="020B0604020202020204" pitchFamily="34" charset="0"/>
            </a:endParaRPr>
          </a:p>
          <a:p>
            <a:pPr marL="800100" indent="-342900" eaLnBrk="1" hangingPunct="1">
              <a:buFont typeface="+mj-lt"/>
              <a:buAutoNum type="alphaLcPeriod"/>
              <a:defRPr/>
            </a:pPr>
            <a:r>
              <a:rPr lang="sl-SI" sz="1600" b="1" u="sng" dirty="0">
                <a:solidFill>
                  <a:srgbClr val="C00000"/>
                </a:solidFill>
                <a:cs typeface="Arial" panose="020B0604020202020204" pitchFamily="34" charset="0"/>
              </a:rPr>
              <a:t>Analizo potreb po izpopolnjevanju </a:t>
            </a:r>
            <a:r>
              <a:rPr lang="sl-SI" sz="1600" dirty="0">
                <a:solidFill>
                  <a:schemeClr val="bg2">
                    <a:lumMod val="25000"/>
                  </a:schemeClr>
                </a:solidFill>
                <a:cs typeface="Arial" panose="020B0604020202020204" pitchFamily="34" charset="0"/>
              </a:rPr>
              <a:t>znanja strokovnih delavcev v višjem strokovnem izobraževanju, ki obsega najmanj: </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za zaposlene strokovne delavce v javnih in zasebnih višjih strokovnih šolah, </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zaposlenih, ki izven rednega delovnega časa opravljajo izobraževalno delo v višjih strokovnih šolah,</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v zvezi interdisciplinarnim povezovanjem različnih vsebin (npr.: medpredmetno povezovanje),</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potrebe po izpopolnjevanju znanja po statističnih regijah,</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potrebe po izpopolnjevanju znanja po izvajalcih višješolskih študijskih programov.</a:t>
            </a:r>
          </a:p>
          <a:p>
            <a:pPr marL="914400" lvl="1" eaLnBrk="1" hangingPunct="1">
              <a:defRPr/>
            </a:pPr>
            <a:endParaRPr lang="sl-SI" sz="1600" dirty="0">
              <a:solidFill>
                <a:schemeClr val="bg2">
                  <a:lumMod val="25000"/>
                </a:schemeClr>
              </a:solidFill>
              <a:cs typeface="Arial" panose="020B0604020202020204" pitchFamily="34" charset="0"/>
            </a:endParaRPr>
          </a:p>
          <a:p>
            <a:pPr marL="800100" indent="-342900" eaLnBrk="1" hangingPunct="1">
              <a:buFont typeface="+mj-lt"/>
              <a:buAutoNum type="alphaLcPeriod"/>
              <a:defRPr/>
            </a:pPr>
            <a:r>
              <a:rPr lang="sl-SI" sz="1600" b="1" u="sng" dirty="0">
                <a:solidFill>
                  <a:srgbClr val="C00000"/>
                </a:solidFill>
                <a:cs typeface="Arial" panose="020B0604020202020204" pitchFamily="34" charset="0"/>
              </a:rPr>
              <a:t>Teoretski model za vzpostavitev informacijskega sistema</a:t>
            </a:r>
            <a:r>
              <a:rPr lang="sl-SI" sz="1600" dirty="0">
                <a:solidFill>
                  <a:schemeClr val="bg2">
                    <a:lumMod val="25000"/>
                  </a:schemeClr>
                </a:solidFill>
                <a:cs typeface="Arial" panose="020B0604020202020204" pitchFamily="34" charset="0"/>
              </a:rPr>
              <a:t>: </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modul za sistemsko spremljanje potreb po izpopolnjevanju znanja strokovnih delavcev v višjem strokovnem izobraževanju,</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modul za bazo programov izpopolnjevanja znanja in učnih vsebin za potrebe samostojnega učenja strokovnih delavcev.</a:t>
            </a:r>
          </a:p>
        </p:txBody>
      </p:sp>
      <p:sp>
        <p:nvSpPr>
          <p:cNvPr id="5" name="TextBox 4">
            <a:extLst>
              <a:ext uri="{FF2B5EF4-FFF2-40B4-BE49-F238E27FC236}">
                <a16:creationId xmlns:a16="http://schemas.microsoft.com/office/drawing/2014/main" xmlns="" id="{E83311CB-F725-4C80-AAAE-BF45CD757F9B}"/>
              </a:ext>
            </a:extLst>
          </p:cNvPr>
          <p:cNvSpPr txBox="1"/>
          <p:nvPr/>
        </p:nvSpPr>
        <p:spPr>
          <a:xfrm>
            <a:off x="774192" y="419187"/>
            <a:ext cx="7656575" cy="461665"/>
          </a:xfrm>
          <a:prstGeom prst="rect">
            <a:avLst/>
          </a:prstGeom>
          <a:solidFill>
            <a:srgbClr val="EDEB87"/>
          </a:solidFill>
        </p:spPr>
        <p:txBody>
          <a:bodyPr>
            <a:spAutoFit/>
          </a:bodyPr>
          <a:lstStyle/>
          <a:p>
            <a:pPr algn="ctr" eaLnBrk="1" hangingPunct="1">
              <a:defRPr/>
            </a:pPr>
            <a:r>
              <a:rPr lang="sl-SI" sz="2400" b="1" dirty="0">
                <a:solidFill>
                  <a:srgbClr val="860000"/>
                </a:solidFill>
                <a:cs typeface="Arial" panose="020B0604020202020204" pitchFamily="34" charset="0"/>
              </a:rPr>
              <a:t>Pozornost pri načrtovanju </a:t>
            </a:r>
            <a:r>
              <a:rPr lang="sl-SI" altLang="sl-SI" sz="2400" dirty="0" smtClean="0">
                <a:cs typeface="Arial" panose="020B0604020202020204" pitchFamily="34" charset="0"/>
              </a:rPr>
              <a:t>(</a:t>
            </a:r>
            <a:r>
              <a:rPr lang="sl-SI" altLang="sl-SI" sz="2400" dirty="0">
                <a:cs typeface="Arial" panose="020B0604020202020204" pitchFamily="34" charset="0"/>
              </a:rPr>
              <a:t>tč. 5 JR):</a:t>
            </a:r>
            <a:endParaRPr lang="sl-SI" altLang="sl-SI" sz="2400" dirty="0">
              <a:highlight>
                <a:srgbClr val="FFFF00"/>
              </a:highlight>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18</a:t>
            </a:fld>
            <a:endParaRPr lang="en-US" altLang="sl-SI"/>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71550" y="1182688"/>
            <a:ext cx="7200900" cy="468312"/>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000" b="1" dirty="0">
                <a:solidFill>
                  <a:srgbClr val="0070C0"/>
                </a:solidFill>
                <a:latin typeface="Arial" panose="020B0604020202020204" pitchFamily="34" charset="0"/>
                <a:cs typeface="Arial" panose="020B0604020202020204" pitchFamily="34" charset="0"/>
              </a:rPr>
              <a:t>Priprava strokovnih podlag – Sklop B</a:t>
            </a:r>
          </a:p>
          <a:p>
            <a:pPr>
              <a:defRPr/>
            </a:pPr>
            <a:r>
              <a:rPr lang="sl-SI" sz="2000" b="1" dirty="0">
                <a:solidFill>
                  <a:srgbClr val="0070C0"/>
                </a:solidFill>
                <a:latin typeface="Arial" panose="020B0604020202020204" pitchFamily="34" charset="0"/>
                <a:cs typeface="Arial" panose="020B0604020202020204" pitchFamily="34" charset="0"/>
              </a:rPr>
              <a:t/>
            </a:r>
            <a:br>
              <a:rPr lang="sl-SI" sz="2000" b="1" dirty="0">
                <a:solidFill>
                  <a:srgbClr val="0070C0"/>
                </a:solidFill>
                <a:latin typeface="Arial" panose="020B0604020202020204" pitchFamily="34" charset="0"/>
                <a:cs typeface="Arial" panose="020B0604020202020204" pitchFamily="34" charset="0"/>
              </a:rPr>
            </a:br>
            <a:endParaRPr lang="sl-SI" sz="2000" b="1" dirty="0">
              <a:solidFill>
                <a:srgbClr val="0070C0"/>
              </a:solidFill>
              <a:latin typeface="Arial" panose="020B0604020202020204" pitchFamily="34" charset="0"/>
              <a:cs typeface="Arial" panose="020B0604020202020204" pitchFamily="34" charset="0"/>
            </a:endParaRPr>
          </a:p>
        </p:txBody>
      </p:sp>
      <p:sp>
        <p:nvSpPr>
          <p:cNvPr id="3" name="Pravokotnik 2"/>
          <p:cNvSpPr/>
          <p:nvPr/>
        </p:nvSpPr>
        <p:spPr>
          <a:xfrm>
            <a:off x="327026" y="1651000"/>
            <a:ext cx="8489950" cy="4524315"/>
          </a:xfrm>
          <a:prstGeom prst="rect">
            <a:avLst/>
          </a:prstGeom>
        </p:spPr>
        <p:txBody>
          <a:bodyPr>
            <a:spAutoFit/>
          </a:bodyPr>
          <a:lstStyle/>
          <a:p>
            <a:pPr marL="457200" eaLnBrk="1" hangingPunct="1">
              <a:defRPr/>
            </a:pPr>
            <a:r>
              <a:rPr lang="sl-SI" sz="1600" dirty="0">
                <a:solidFill>
                  <a:schemeClr val="bg2">
                    <a:lumMod val="25000"/>
                  </a:schemeClr>
                </a:solidFill>
                <a:cs typeface="Arial" panose="020B0604020202020204" pitchFamily="34" charset="0"/>
              </a:rPr>
              <a:t>Strokovne podlage morajo vključevat najmanj:</a:t>
            </a:r>
          </a:p>
          <a:p>
            <a:pPr marL="457200" eaLnBrk="1" hangingPunct="1">
              <a:defRPr/>
            </a:pPr>
            <a:endParaRPr lang="sl-SI" sz="1600" dirty="0">
              <a:solidFill>
                <a:schemeClr val="bg2">
                  <a:lumMod val="25000"/>
                </a:schemeClr>
              </a:solidFill>
              <a:cs typeface="Arial" panose="020B0604020202020204" pitchFamily="34" charset="0"/>
            </a:endParaRPr>
          </a:p>
          <a:p>
            <a:pPr marL="800100" indent="-342900" eaLnBrk="1" hangingPunct="1">
              <a:buFont typeface="+mj-lt"/>
              <a:buAutoNum type="alphaLcPeriod"/>
              <a:defRPr/>
            </a:pPr>
            <a:r>
              <a:rPr lang="sl-SI" sz="1600" b="1" u="sng" dirty="0">
                <a:solidFill>
                  <a:srgbClr val="C00000"/>
                </a:solidFill>
                <a:cs typeface="Arial" panose="020B0604020202020204" pitchFamily="34" charset="0"/>
              </a:rPr>
              <a:t>Analizo potreb po izpopolnjevanju </a:t>
            </a:r>
            <a:r>
              <a:rPr lang="sl-SI" sz="1600" dirty="0">
                <a:solidFill>
                  <a:schemeClr val="bg2">
                    <a:lumMod val="25000"/>
                  </a:schemeClr>
                </a:solidFill>
                <a:cs typeface="Arial" panose="020B0604020202020204" pitchFamily="34" charset="0"/>
              </a:rPr>
              <a:t>znanja izobraževalcev odraslih, ki obsega najmanj:</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za zaposlene v javnih in zasebnih organizacijah za izobraževanje odraslih, društvih in združenjih,</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zaposlenih, ki izven rednega delovnega časa opravljajo izobraževalno delo kot izobraževalci odraslih,</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po vrstah programov (npr.: študijski krožki, </a:t>
            </a:r>
            <a:r>
              <a:rPr lang="sl-SI" sz="1600" dirty="0" err="1">
                <a:solidFill>
                  <a:schemeClr val="bg2">
                    <a:lumMod val="25000"/>
                  </a:schemeClr>
                </a:solidFill>
                <a:cs typeface="Arial" panose="020B0604020202020204" pitchFamily="34" charset="0"/>
              </a:rPr>
              <a:t>predupokojitveni</a:t>
            </a:r>
            <a:r>
              <a:rPr lang="sl-SI" sz="1600" dirty="0">
                <a:solidFill>
                  <a:schemeClr val="bg2">
                    <a:lumMod val="25000"/>
                  </a:schemeClr>
                </a:solidFill>
                <a:cs typeface="Arial" panose="020B0604020202020204" pitchFamily="34" charset="0"/>
              </a:rPr>
              <a:t> programi),</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potrebno dodatno znanje po vsebinskih področjih in interdisciplinarnem povezovanjem različnih vsebin (npr.: kultura, zdravje, okolje),</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potrebe po izpopolnjevanju znanja po statističnih regijah.</a:t>
            </a:r>
          </a:p>
          <a:p>
            <a:pPr marL="914400" lvl="1" eaLnBrk="1" hangingPunct="1">
              <a:defRPr/>
            </a:pPr>
            <a:endParaRPr lang="sl-SI" sz="1600" dirty="0">
              <a:solidFill>
                <a:schemeClr val="bg2">
                  <a:lumMod val="25000"/>
                </a:schemeClr>
              </a:solidFill>
              <a:cs typeface="Arial" panose="020B0604020202020204" pitchFamily="34" charset="0"/>
            </a:endParaRPr>
          </a:p>
          <a:p>
            <a:pPr marL="800100" indent="-342900" eaLnBrk="1" hangingPunct="1">
              <a:buFont typeface="+mj-lt"/>
              <a:buAutoNum type="alphaLcPeriod"/>
              <a:defRPr/>
            </a:pPr>
            <a:r>
              <a:rPr lang="sl-SI" sz="1600" b="1" u="sng" dirty="0">
                <a:solidFill>
                  <a:srgbClr val="C00000"/>
                </a:solidFill>
                <a:cs typeface="Arial" panose="020B0604020202020204" pitchFamily="34" charset="0"/>
              </a:rPr>
              <a:t>Teoretski model za vzpostavitev informacijskega sistema</a:t>
            </a:r>
            <a:r>
              <a:rPr lang="sl-SI" sz="1600" dirty="0">
                <a:solidFill>
                  <a:schemeClr val="bg2">
                    <a:lumMod val="25000"/>
                  </a:schemeClr>
                </a:solidFill>
                <a:cs typeface="Arial" panose="020B0604020202020204" pitchFamily="34" charset="0"/>
              </a:rPr>
              <a:t>:</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modul za sistemsko spremljanje potreb po izpopolnjevanju znanja,</a:t>
            </a:r>
          </a:p>
          <a:p>
            <a:pPr marL="1200150" lvl="1" indent="-285750" eaLnBrk="1" hangingPunct="1">
              <a:buFont typeface="Arial" panose="020B0604020202020204" pitchFamily="34" charset="0"/>
              <a:buChar char="•"/>
              <a:defRPr/>
            </a:pPr>
            <a:r>
              <a:rPr lang="sl-SI" sz="1600" dirty="0">
                <a:solidFill>
                  <a:schemeClr val="bg2">
                    <a:lumMod val="25000"/>
                  </a:schemeClr>
                </a:solidFill>
                <a:cs typeface="Arial" panose="020B0604020202020204" pitchFamily="34" charset="0"/>
              </a:rPr>
              <a:t>modul za bazo programov izpopolnjevanja znanja in učnih vsebin za potrebe samostojnega učenja izobraževalcev odraslih</a:t>
            </a:r>
          </a:p>
        </p:txBody>
      </p:sp>
      <p:sp>
        <p:nvSpPr>
          <p:cNvPr id="6" name="TextBox 5">
            <a:extLst>
              <a:ext uri="{FF2B5EF4-FFF2-40B4-BE49-F238E27FC236}">
                <a16:creationId xmlns:a16="http://schemas.microsoft.com/office/drawing/2014/main" xmlns="" id="{1669F8D7-691B-4D19-99E1-360C76F0D859}"/>
              </a:ext>
            </a:extLst>
          </p:cNvPr>
          <p:cNvSpPr txBox="1"/>
          <p:nvPr/>
        </p:nvSpPr>
        <p:spPr>
          <a:xfrm>
            <a:off x="743712" y="486867"/>
            <a:ext cx="7656575" cy="461665"/>
          </a:xfrm>
          <a:prstGeom prst="rect">
            <a:avLst/>
          </a:prstGeom>
          <a:solidFill>
            <a:srgbClr val="EDEB87"/>
          </a:solidFill>
        </p:spPr>
        <p:txBody>
          <a:bodyPr>
            <a:spAutoFit/>
          </a:bodyPr>
          <a:lstStyle/>
          <a:p>
            <a:pPr algn="ctr" eaLnBrk="1" hangingPunct="1">
              <a:defRPr/>
            </a:pPr>
            <a:r>
              <a:rPr lang="sl-SI" sz="2400" b="1" dirty="0">
                <a:solidFill>
                  <a:srgbClr val="860000"/>
                </a:solidFill>
                <a:cs typeface="Arial" panose="020B0604020202020204" pitchFamily="34" charset="0"/>
              </a:rPr>
              <a:t>Pozornost pri načrtovanju</a:t>
            </a:r>
            <a:r>
              <a:rPr lang="sl-SI" dirty="0">
                <a:solidFill>
                  <a:srgbClr val="860000"/>
                </a:solidFill>
                <a:cs typeface="Arial" panose="020B0604020202020204" pitchFamily="34" charset="0"/>
              </a:rPr>
              <a:t> </a:t>
            </a:r>
            <a:r>
              <a:rPr lang="sl-SI" altLang="sl-SI" sz="2400" dirty="0" smtClean="0">
                <a:cs typeface="Arial" panose="020B0604020202020204" pitchFamily="34" charset="0"/>
              </a:rPr>
              <a:t>(</a:t>
            </a:r>
            <a:r>
              <a:rPr lang="sl-SI" altLang="sl-SI" sz="2400" dirty="0">
                <a:cs typeface="Arial" panose="020B0604020202020204" pitchFamily="34" charset="0"/>
              </a:rPr>
              <a:t>tč. 5 JR):</a:t>
            </a:r>
            <a:endParaRPr lang="sl-SI" altLang="sl-SI" sz="2400" dirty="0">
              <a:highlight>
                <a:srgbClr val="FFFF00"/>
              </a:highlight>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19</a:t>
            </a:fld>
            <a:endParaRPr lang="en-US" altLang="sl-SI"/>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ljeZBesedilom 2"/>
          <p:cNvSpPr txBox="1"/>
          <p:nvPr/>
        </p:nvSpPr>
        <p:spPr>
          <a:xfrm>
            <a:off x="0" y="227013"/>
            <a:ext cx="9144000" cy="2677656"/>
          </a:xfrm>
          <a:prstGeom prst="rect">
            <a:avLst/>
          </a:prstGeom>
          <a:solidFill>
            <a:schemeClr val="accent3">
              <a:lumMod val="20000"/>
              <a:lumOff val="80000"/>
            </a:schemeClr>
          </a:solidFill>
        </p:spPr>
        <p:txBody>
          <a:bodyPr>
            <a:spAutoFit/>
          </a:bodyPr>
          <a:lstStyle/>
          <a:p>
            <a:pPr eaLnBrk="1" hangingPunct="1">
              <a:defRPr/>
            </a:pPr>
            <a:r>
              <a:rPr lang="sl-SI" b="1" dirty="0">
                <a:solidFill>
                  <a:schemeClr val="bg2">
                    <a:lumMod val="25000"/>
                  </a:schemeClr>
                </a:solidFill>
                <a:cs typeface="Arial" panose="020B0604020202020204" pitchFamily="34" charset="0"/>
              </a:rPr>
              <a:t>10. Prednostno os: </a:t>
            </a:r>
            <a:r>
              <a:rPr lang="sl-SI" b="1" dirty="0">
                <a:solidFill>
                  <a:srgbClr val="0070C0"/>
                </a:solidFill>
                <a:cs typeface="Arial" panose="020B0604020202020204" pitchFamily="34" charset="0"/>
              </a:rPr>
              <a:t>Znanje, spretnosti in vseživljenjsko učenje za boljšo zaposljivost.</a:t>
            </a:r>
          </a:p>
          <a:p>
            <a:pPr eaLnBrk="1" hangingPunct="1">
              <a:defRPr/>
            </a:pPr>
            <a:r>
              <a:rPr lang="sl-SI" dirty="0">
                <a:solidFill>
                  <a:schemeClr val="bg2">
                    <a:lumMod val="25000"/>
                  </a:schemeClr>
                </a:solidFill>
                <a:cs typeface="Arial" panose="020B0604020202020204" pitchFamily="34" charset="0"/>
              </a:rPr>
              <a:t> </a:t>
            </a:r>
          </a:p>
          <a:p>
            <a:pPr eaLnBrk="1" hangingPunct="1">
              <a:defRPr/>
            </a:pPr>
            <a:r>
              <a:rPr lang="sl-SI" b="1" dirty="0">
                <a:solidFill>
                  <a:schemeClr val="bg2">
                    <a:lumMod val="25000"/>
                  </a:schemeClr>
                </a:solidFill>
                <a:cs typeface="Arial" panose="020B0604020202020204" pitchFamily="34" charset="0"/>
              </a:rPr>
              <a:t>10.1 prednostno naložbo:</a:t>
            </a:r>
            <a:r>
              <a:rPr lang="sl-SI" dirty="0">
                <a:solidFill>
                  <a:schemeClr val="bg2">
                    <a:lumMod val="25000"/>
                  </a:schemeClr>
                </a:solidFill>
                <a:cs typeface="Arial" panose="020B0604020202020204" pitchFamily="34" charset="0"/>
              </a:rPr>
              <a:t> </a:t>
            </a:r>
            <a:r>
              <a:rPr lang="sl-SI" b="1" dirty="0">
                <a:solidFill>
                  <a:srgbClr val="0070C0"/>
                </a:solidFill>
                <a:cs typeface="Arial" panose="020B0604020202020204" pitchFamily="34" charset="0"/>
              </a:rPr>
              <a:t>Izboljšanje enakega dostopa do vseživljenjskega učenja </a:t>
            </a:r>
            <a:r>
              <a:rPr lang="sl-SI" sz="1400" b="1" dirty="0">
                <a:solidFill>
                  <a:srgbClr val="0070C0"/>
                </a:solidFill>
                <a:cs typeface="Arial" panose="020B0604020202020204" pitchFamily="34" charset="0"/>
              </a:rPr>
              <a:t>z</a:t>
            </a:r>
            <a:r>
              <a:rPr lang="sl-SI" sz="1400" dirty="0">
                <a:solidFill>
                  <a:schemeClr val="bg2">
                    <a:lumMod val="25000"/>
                  </a:schemeClr>
                </a:solidFill>
                <a:cs typeface="Arial" panose="020B0604020202020204" pitchFamily="34" charset="0"/>
              </a:rPr>
              <a:t>a vse starostne skupine pri formalnih, neformalnih in priložnostnih oblikah učenja, posodobitev znanja, spretnosti in kompetenc delovne sile ter spodbujanje prožnih oblik učenja, tudi s poklicnim svetovanjem in potrjevanjem pridobljenih kompetenc.</a:t>
            </a:r>
          </a:p>
          <a:p>
            <a:pPr eaLnBrk="1" hangingPunct="1">
              <a:defRPr/>
            </a:pPr>
            <a:r>
              <a:rPr lang="sl-SI" dirty="0">
                <a:solidFill>
                  <a:schemeClr val="bg2">
                    <a:lumMod val="25000"/>
                  </a:schemeClr>
                </a:solidFill>
                <a:cs typeface="Arial" panose="020B0604020202020204" pitchFamily="34" charset="0"/>
              </a:rPr>
              <a:t> </a:t>
            </a:r>
          </a:p>
          <a:p>
            <a:pPr eaLnBrk="1" hangingPunct="1">
              <a:defRPr/>
            </a:pPr>
            <a:r>
              <a:rPr lang="sl-SI" b="1" dirty="0">
                <a:solidFill>
                  <a:srgbClr val="860000"/>
                </a:solidFill>
                <a:cs typeface="Arial" panose="020B0604020202020204" pitchFamily="34" charset="0"/>
              </a:rPr>
              <a:t>Specifični cilj 2:</a:t>
            </a:r>
            <a:r>
              <a:rPr lang="sl-SI" dirty="0">
                <a:solidFill>
                  <a:srgbClr val="860000"/>
                </a:solidFill>
                <a:cs typeface="Arial" panose="020B0604020202020204" pitchFamily="34" charset="0"/>
              </a:rPr>
              <a:t> </a:t>
            </a:r>
            <a:r>
              <a:rPr lang="sl-SI" b="1" dirty="0">
                <a:solidFill>
                  <a:srgbClr val="0070C0"/>
                </a:solidFill>
                <a:cs typeface="Arial" panose="020B0604020202020204" pitchFamily="34" charset="0"/>
              </a:rPr>
              <a:t>Izboljšanje kompetenc zaposlenih za zmanjšanje neskladij med usposobljenostjo in potrebami trga dela.</a:t>
            </a:r>
          </a:p>
        </p:txBody>
      </p:sp>
      <p:sp>
        <p:nvSpPr>
          <p:cNvPr id="4" name="PoljeZBesedilom 3"/>
          <p:cNvSpPr txBox="1"/>
          <p:nvPr/>
        </p:nvSpPr>
        <p:spPr>
          <a:xfrm>
            <a:off x="0" y="3101975"/>
            <a:ext cx="9144000" cy="1631216"/>
          </a:xfrm>
          <a:prstGeom prst="rect">
            <a:avLst/>
          </a:prstGeom>
          <a:solidFill>
            <a:schemeClr val="accent2">
              <a:lumMod val="20000"/>
              <a:lumOff val="80000"/>
            </a:schemeClr>
          </a:solidFill>
        </p:spPr>
        <p:txBody>
          <a:bodyPr>
            <a:spAutoFit/>
          </a:bodyPr>
          <a:lstStyle/>
          <a:p>
            <a:pPr algn="ctr" eaLnBrk="1" hangingPunct="1">
              <a:defRPr/>
            </a:pPr>
            <a:r>
              <a:rPr lang="sl-SI" sz="2000" b="1" dirty="0">
                <a:solidFill>
                  <a:srgbClr val="0070C0"/>
                </a:solidFill>
                <a:cs typeface="Arial" panose="020B0604020202020204" pitchFamily="34" charset="0"/>
              </a:rPr>
              <a:t>Vrednost JR: </a:t>
            </a:r>
            <a:r>
              <a:rPr lang="sl-SI" sz="2000" b="1" dirty="0">
                <a:solidFill>
                  <a:srgbClr val="860000"/>
                </a:solidFill>
                <a:cs typeface="Arial" panose="020B0604020202020204" pitchFamily="34" charset="0"/>
              </a:rPr>
              <a:t>1.248.945,75 EUR</a:t>
            </a:r>
          </a:p>
          <a:p>
            <a:pPr algn="ctr" eaLnBrk="1" hangingPunct="1">
              <a:defRPr/>
            </a:pPr>
            <a:endParaRPr lang="sl-SI" sz="2000" b="1" dirty="0">
              <a:solidFill>
                <a:srgbClr val="860000"/>
              </a:solidFill>
              <a:cs typeface="Arial" panose="020B0604020202020204" pitchFamily="34" charset="0"/>
            </a:endParaRPr>
          </a:p>
          <a:p>
            <a:pPr algn="ctr" eaLnBrk="1" hangingPunct="1">
              <a:defRPr/>
            </a:pPr>
            <a:endParaRPr lang="sl-SI" sz="2000" b="1" dirty="0">
              <a:solidFill>
                <a:srgbClr val="860000"/>
              </a:solidFill>
              <a:cs typeface="Arial" panose="020B0604020202020204" pitchFamily="34" charset="0"/>
            </a:endParaRPr>
          </a:p>
          <a:p>
            <a:pPr algn="ctr" eaLnBrk="1" hangingPunct="1">
              <a:defRPr/>
            </a:pPr>
            <a:endParaRPr lang="sl-SI" sz="2000" b="1" dirty="0">
              <a:solidFill>
                <a:srgbClr val="860000"/>
              </a:solidFill>
              <a:cs typeface="Arial" panose="020B0604020202020204" pitchFamily="34" charset="0"/>
            </a:endParaRPr>
          </a:p>
          <a:p>
            <a:pPr algn="ctr" eaLnBrk="1" hangingPunct="1">
              <a:defRPr/>
            </a:pPr>
            <a:r>
              <a:rPr lang="sl-SI" sz="2000" b="1" dirty="0">
                <a:solidFill>
                  <a:schemeClr val="bg2">
                    <a:lumMod val="25000"/>
                  </a:schemeClr>
                </a:solidFill>
                <a:cs typeface="Arial" panose="020B0604020202020204" pitchFamily="34" charset="0"/>
              </a:rPr>
              <a:t>KRVS</a:t>
            </a:r>
            <a:r>
              <a:rPr lang="sl-SI" sz="2000" dirty="0">
                <a:solidFill>
                  <a:schemeClr val="bg2">
                    <a:lumMod val="25000"/>
                  </a:schemeClr>
                </a:solidFill>
                <a:cs typeface="Arial" panose="020B0604020202020204" pitchFamily="34" charset="0"/>
              </a:rPr>
              <a:t> (60%): </a:t>
            </a:r>
            <a:r>
              <a:rPr lang="sl-SI" sz="2000" b="1" dirty="0">
                <a:solidFill>
                  <a:srgbClr val="860000"/>
                </a:solidFill>
                <a:cs typeface="Arial" panose="020B0604020202020204" pitchFamily="34" charset="0"/>
              </a:rPr>
              <a:t>749.367,45 EUR</a:t>
            </a:r>
            <a:r>
              <a:rPr lang="sl-SI" sz="2000" dirty="0">
                <a:solidFill>
                  <a:schemeClr val="bg2">
                    <a:lumMod val="25000"/>
                  </a:schemeClr>
                </a:solidFill>
                <a:cs typeface="Arial" panose="020B0604020202020204" pitchFamily="34" charset="0"/>
              </a:rPr>
              <a:t>				</a:t>
            </a:r>
            <a:r>
              <a:rPr lang="sl-SI" sz="2000" b="1" dirty="0">
                <a:solidFill>
                  <a:schemeClr val="bg2">
                    <a:lumMod val="25000"/>
                  </a:schemeClr>
                </a:solidFill>
                <a:cs typeface="Arial" panose="020B0604020202020204" pitchFamily="34" charset="0"/>
              </a:rPr>
              <a:t>KRZS </a:t>
            </a:r>
            <a:r>
              <a:rPr lang="sl-SI" sz="2000" dirty="0">
                <a:solidFill>
                  <a:schemeClr val="bg2">
                    <a:lumMod val="25000"/>
                  </a:schemeClr>
                </a:solidFill>
                <a:cs typeface="Arial" panose="020B0604020202020204" pitchFamily="34" charset="0"/>
              </a:rPr>
              <a:t>(40%): </a:t>
            </a:r>
            <a:r>
              <a:rPr lang="sl-SI" sz="2000" b="1" dirty="0">
                <a:solidFill>
                  <a:srgbClr val="860000"/>
                </a:solidFill>
                <a:cs typeface="Arial" panose="020B0604020202020204" pitchFamily="34" charset="0"/>
              </a:rPr>
              <a:t>499.578,30 EUR</a:t>
            </a:r>
            <a:endParaRPr lang="en-US" sz="2000" b="1" dirty="0">
              <a:solidFill>
                <a:srgbClr val="860000"/>
              </a:solidFill>
              <a:cs typeface="Arial" panose="020B0604020202020204" pitchFamily="34" charset="0"/>
            </a:endParaRPr>
          </a:p>
        </p:txBody>
      </p:sp>
      <p:sp>
        <p:nvSpPr>
          <p:cNvPr id="5" name="PoljeZBesedilom 4"/>
          <p:cNvSpPr txBox="1"/>
          <p:nvPr/>
        </p:nvSpPr>
        <p:spPr>
          <a:xfrm>
            <a:off x="0" y="5145088"/>
            <a:ext cx="9144000" cy="1338828"/>
          </a:xfrm>
          <a:prstGeom prst="rect">
            <a:avLst/>
          </a:prstGeom>
          <a:solidFill>
            <a:schemeClr val="accent3">
              <a:lumMod val="20000"/>
              <a:lumOff val="80000"/>
            </a:schemeClr>
          </a:solidFill>
        </p:spPr>
        <p:txBody>
          <a:bodyPr>
            <a:spAutoFit/>
          </a:bodyPr>
          <a:lstStyle/>
          <a:p>
            <a:pPr algn="just" eaLnBrk="1" hangingPunct="1">
              <a:lnSpc>
                <a:spcPct val="150000"/>
              </a:lnSpc>
              <a:defRPr/>
            </a:pPr>
            <a:r>
              <a:rPr lang="sl-SI" b="1" dirty="0">
                <a:solidFill>
                  <a:srgbClr val="860000"/>
                </a:solidFill>
                <a:cs typeface="Arial" panose="020B0604020202020204" pitchFamily="34" charset="0"/>
              </a:rPr>
              <a:t>Obdobje izvajanja:                         	</a:t>
            </a:r>
            <a:r>
              <a:rPr lang="sl-SI" b="1" dirty="0">
                <a:solidFill>
                  <a:srgbClr val="0070C0"/>
                </a:solidFill>
                <a:cs typeface="Arial" panose="020B0604020202020204" pitchFamily="34" charset="0"/>
              </a:rPr>
              <a:t>od 19. 6. 2020 do dne 31. 10. 2022. </a:t>
            </a:r>
            <a:r>
              <a:rPr lang="en-US" b="1" dirty="0">
                <a:solidFill>
                  <a:srgbClr val="0070C0"/>
                </a:solidFill>
                <a:cs typeface="Arial" panose="020B0604020202020204" pitchFamily="34" charset="0"/>
              </a:rPr>
              <a:t> </a:t>
            </a:r>
            <a:endParaRPr lang="sl-SI" b="1" dirty="0">
              <a:solidFill>
                <a:srgbClr val="0070C0"/>
              </a:solidFill>
              <a:cs typeface="Arial" panose="020B0604020202020204" pitchFamily="34" charset="0"/>
            </a:endParaRPr>
          </a:p>
          <a:p>
            <a:pPr algn="just" eaLnBrk="1" hangingPunct="1">
              <a:lnSpc>
                <a:spcPct val="150000"/>
              </a:lnSpc>
              <a:defRPr/>
            </a:pPr>
            <a:r>
              <a:rPr lang="sl-SI" b="1" dirty="0">
                <a:solidFill>
                  <a:srgbClr val="860000"/>
                </a:solidFill>
                <a:cs typeface="Arial" panose="020B0604020202020204" pitchFamily="34" charset="0"/>
              </a:rPr>
              <a:t>Obdobje upravičenih stroškov:</a:t>
            </a:r>
            <a:r>
              <a:rPr lang="sl-SI" b="1" dirty="0">
                <a:solidFill>
                  <a:schemeClr val="tx2">
                    <a:lumMod val="75000"/>
                    <a:lumOff val="25000"/>
                  </a:schemeClr>
                </a:solidFill>
                <a:cs typeface="Arial" panose="020B0604020202020204" pitchFamily="34" charset="0"/>
              </a:rPr>
              <a:t>   	</a:t>
            </a:r>
            <a:r>
              <a:rPr lang="sl-SI" b="1" dirty="0">
                <a:solidFill>
                  <a:srgbClr val="0070C0"/>
                </a:solidFill>
                <a:cs typeface="Arial" panose="020B0604020202020204" pitchFamily="34" charset="0"/>
              </a:rPr>
              <a:t>od 19. 6. 2020 do dne 31. 10. 2022. </a:t>
            </a:r>
          </a:p>
          <a:p>
            <a:pPr algn="just" eaLnBrk="1" hangingPunct="1">
              <a:lnSpc>
                <a:spcPct val="150000"/>
              </a:lnSpc>
              <a:defRPr/>
            </a:pPr>
            <a:r>
              <a:rPr lang="sl-SI" b="1" dirty="0">
                <a:solidFill>
                  <a:srgbClr val="860000"/>
                </a:solidFill>
                <a:cs typeface="Arial" panose="020B0604020202020204" pitchFamily="34" charset="0"/>
              </a:rPr>
              <a:t>Obdobje upravičenih izdatkov:   	</a:t>
            </a:r>
            <a:r>
              <a:rPr lang="sl-SI" b="1" dirty="0">
                <a:solidFill>
                  <a:srgbClr val="0070C0"/>
                </a:solidFill>
                <a:cs typeface="Arial" panose="020B0604020202020204" pitchFamily="34" charset="0"/>
              </a:rPr>
              <a:t>od 19. 6. 2020 do dne 15. 11. 2022. </a:t>
            </a:r>
            <a:r>
              <a:rPr lang="en-US" b="1" dirty="0">
                <a:solidFill>
                  <a:srgbClr val="0070C0"/>
                </a:solidFill>
                <a:cs typeface="Arial" panose="020B0604020202020204" pitchFamily="34" charset="0"/>
              </a:rPr>
              <a:t> </a:t>
            </a:r>
          </a:p>
        </p:txBody>
      </p:sp>
      <p:sp>
        <p:nvSpPr>
          <p:cNvPr id="6" name="Arrow: Down 5"/>
          <p:cNvSpPr/>
          <p:nvPr/>
        </p:nvSpPr>
        <p:spPr>
          <a:xfrm rot="3308486">
            <a:off x="3280993" y="3490671"/>
            <a:ext cx="484187" cy="891491"/>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600">
              <a:latin typeface="Arial" panose="020B0604020202020204" pitchFamily="34" charset="0"/>
              <a:cs typeface="Arial" panose="020B0604020202020204" pitchFamily="34" charset="0"/>
            </a:endParaRPr>
          </a:p>
        </p:txBody>
      </p:sp>
      <p:sp>
        <p:nvSpPr>
          <p:cNvPr id="7" name="Arrow: Down 6"/>
          <p:cNvSpPr/>
          <p:nvPr/>
        </p:nvSpPr>
        <p:spPr>
          <a:xfrm rot="18240106">
            <a:off x="5689729" y="3491921"/>
            <a:ext cx="484187" cy="870157"/>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600">
              <a:latin typeface="Arial" panose="020B0604020202020204" pitchFamily="34" charset="0"/>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2</a:t>
            </a:fld>
            <a:endParaRPr lang="en-US" altLang="sl-SI"/>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531813" y="250826"/>
            <a:ext cx="8204200" cy="521532"/>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Okvirna finančna sredstva</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3" name="PoljeZBesedilom 2"/>
          <p:cNvSpPr txBox="1"/>
          <p:nvPr/>
        </p:nvSpPr>
        <p:spPr>
          <a:xfrm>
            <a:off x="531813" y="939740"/>
            <a:ext cx="8378824" cy="400110"/>
          </a:xfrm>
          <a:prstGeom prst="rect">
            <a:avLst/>
          </a:prstGeom>
          <a:noFill/>
        </p:spPr>
        <p:txBody>
          <a:bodyPr wrap="square">
            <a:spAutoFit/>
          </a:bodyPr>
          <a:lstStyle/>
          <a:p>
            <a:pPr eaLnBrk="1" hangingPunct="1">
              <a:defRPr/>
            </a:pPr>
            <a:r>
              <a:rPr lang="sl-SI" sz="2000" b="1" dirty="0">
                <a:solidFill>
                  <a:srgbClr val="C00000"/>
                </a:solidFill>
                <a:cs typeface="Arial" panose="020B0604020202020204" pitchFamily="34" charset="0"/>
              </a:rPr>
              <a:t>Sklop A:</a:t>
            </a:r>
            <a:r>
              <a:rPr lang="sl-SI" sz="2000" b="1" dirty="0">
                <a:solidFill>
                  <a:srgbClr val="0070C0"/>
                </a:solidFill>
                <a:cs typeface="Arial" panose="020B0604020202020204" pitchFamily="34" charset="0"/>
              </a:rPr>
              <a:t> največ 376.315,26 EUR</a:t>
            </a:r>
            <a:endParaRPr lang="en-US" sz="2000" dirty="0">
              <a:solidFill>
                <a:schemeClr val="bg2">
                  <a:lumMod val="25000"/>
                </a:schemeClr>
              </a:solidFill>
              <a:cs typeface="Arial" panose="020B0604020202020204" pitchFamily="34" charset="0"/>
            </a:endParaRPr>
          </a:p>
        </p:txBody>
      </p:sp>
      <p:sp>
        <p:nvSpPr>
          <p:cNvPr id="45087" name="Pravokotnik 4"/>
          <p:cNvSpPr>
            <a:spLocks noChangeArrowheads="1"/>
          </p:cNvSpPr>
          <p:nvPr/>
        </p:nvSpPr>
        <p:spPr bwMode="auto">
          <a:xfrm>
            <a:off x="416255" y="3817976"/>
            <a:ext cx="7902122" cy="400110"/>
          </a:xfrm>
          <a:prstGeom prst="rect">
            <a:avLst/>
          </a:prstGeom>
          <a:no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l-SI" altLang="sl-SI" sz="2000" b="1" dirty="0">
                <a:solidFill>
                  <a:srgbClr val="C00000"/>
                </a:solidFill>
                <a:cs typeface="Arial" panose="020B0604020202020204" pitchFamily="34" charset="0"/>
              </a:rPr>
              <a:t>Sklop B:</a:t>
            </a:r>
            <a:r>
              <a:rPr lang="sl-SI" altLang="sl-SI" sz="2000" b="1" dirty="0">
                <a:solidFill>
                  <a:srgbClr val="0070C0"/>
                </a:solidFill>
                <a:cs typeface="Arial" panose="020B0604020202020204" pitchFamily="34" charset="0"/>
              </a:rPr>
              <a:t> največ </a:t>
            </a:r>
            <a:r>
              <a:rPr lang="sl-SI" altLang="sl-SI" sz="2000" b="1" dirty="0" smtClean="0">
                <a:solidFill>
                  <a:srgbClr val="0070C0"/>
                </a:solidFill>
                <a:cs typeface="Arial" panose="020B0604020202020204" pitchFamily="34" charset="0"/>
              </a:rPr>
              <a:t>872.630,49 </a:t>
            </a:r>
            <a:r>
              <a:rPr lang="sl-SI" altLang="sl-SI" sz="2000" b="1" dirty="0">
                <a:solidFill>
                  <a:srgbClr val="0070C0"/>
                </a:solidFill>
                <a:cs typeface="Arial" panose="020B0604020202020204" pitchFamily="34" charset="0"/>
              </a:rPr>
              <a:t>EUR</a:t>
            </a:r>
            <a:r>
              <a:rPr lang="sl-SI" altLang="sl-SI" sz="2000" b="1" dirty="0">
                <a:solidFill>
                  <a:srgbClr val="363636"/>
                </a:solidFill>
                <a:cs typeface="Arial" panose="020B0604020202020204" pitchFamily="34" charset="0"/>
              </a:rPr>
              <a:t>                  </a:t>
            </a:r>
            <a:endParaRPr lang="en-US" altLang="sl-SI" sz="2000" b="1" dirty="0">
              <a:solidFill>
                <a:srgbClr val="0070C0"/>
              </a:solidFill>
              <a:cs typeface="Arial" panose="020B0604020202020204" pitchFamily="34" charset="0"/>
            </a:endParaRPr>
          </a:p>
        </p:txBody>
      </p:sp>
      <p:graphicFrame>
        <p:nvGraphicFramePr>
          <p:cNvPr id="5" name="Table 4">
            <a:extLst>
              <a:ext uri="{FF2B5EF4-FFF2-40B4-BE49-F238E27FC236}">
                <a16:creationId xmlns:a16="http://schemas.microsoft.com/office/drawing/2014/main" xmlns="" id="{CE1D791C-94D9-4FF8-8DE5-C8F4D86D62C9}"/>
              </a:ext>
            </a:extLst>
          </p:cNvPr>
          <p:cNvGraphicFramePr>
            <a:graphicFrameLocks noGrp="1"/>
          </p:cNvGraphicFramePr>
          <p:nvPr>
            <p:extLst>
              <p:ext uri="{D42A27DB-BD31-4B8C-83A1-F6EECF244321}">
                <p14:modId xmlns:p14="http://schemas.microsoft.com/office/powerpoint/2010/main" val="932844719"/>
              </p:ext>
            </p:extLst>
          </p:nvPr>
        </p:nvGraphicFramePr>
        <p:xfrm>
          <a:off x="416255" y="4253658"/>
          <a:ext cx="7573650" cy="2182266"/>
        </p:xfrm>
        <a:graphic>
          <a:graphicData uri="http://schemas.openxmlformats.org/drawingml/2006/table">
            <a:tbl>
              <a:tblPr firstRow="1" bandRow="1">
                <a:tableStyleId>{5C22544A-7EE6-4342-B048-85BDC9FD1C3A}</a:tableStyleId>
              </a:tblPr>
              <a:tblGrid>
                <a:gridCol w="2145970">
                  <a:extLst>
                    <a:ext uri="{9D8B030D-6E8A-4147-A177-3AD203B41FA5}">
                      <a16:colId xmlns:a16="http://schemas.microsoft.com/office/drawing/2014/main" xmlns="" val="770176306"/>
                    </a:ext>
                  </a:extLst>
                </a:gridCol>
                <a:gridCol w="1356920">
                  <a:extLst>
                    <a:ext uri="{9D8B030D-6E8A-4147-A177-3AD203B41FA5}">
                      <a16:colId xmlns:a16="http://schemas.microsoft.com/office/drawing/2014/main" xmlns="" val="964708289"/>
                    </a:ext>
                  </a:extLst>
                </a:gridCol>
                <a:gridCol w="1356920">
                  <a:extLst>
                    <a:ext uri="{9D8B030D-6E8A-4147-A177-3AD203B41FA5}">
                      <a16:colId xmlns:a16="http://schemas.microsoft.com/office/drawing/2014/main" xmlns="" val="1134972134"/>
                    </a:ext>
                  </a:extLst>
                </a:gridCol>
                <a:gridCol w="1356920">
                  <a:extLst>
                    <a:ext uri="{9D8B030D-6E8A-4147-A177-3AD203B41FA5}">
                      <a16:colId xmlns:a16="http://schemas.microsoft.com/office/drawing/2014/main" xmlns="" val="4273661254"/>
                    </a:ext>
                  </a:extLst>
                </a:gridCol>
                <a:gridCol w="1356920">
                  <a:extLst>
                    <a:ext uri="{9D8B030D-6E8A-4147-A177-3AD203B41FA5}">
                      <a16:colId xmlns:a16="http://schemas.microsoft.com/office/drawing/2014/main" xmlns="" val="3170630516"/>
                    </a:ext>
                  </a:extLst>
                </a:gridCol>
              </a:tblGrid>
              <a:tr h="378607">
                <a:tc>
                  <a:txBody>
                    <a:bodyPr/>
                    <a:lstStyle/>
                    <a:p>
                      <a:pPr algn="r" fontAlgn="t"/>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9525" marR="9525" marT="9525" marB="0"/>
                </a:tc>
                <a:tc>
                  <a:txBody>
                    <a:bodyPr/>
                    <a:lstStyle/>
                    <a:p>
                      <a:pPr algn="ctr" rtl="0" fontAlgn="ctr"/>
                      <a:r>
                        <a:rPr lang="en-US" sz="1800" u="none" strike="noStrike" dirty="0">
                          <a:effectLst/>
                        </a:rPr>
                        <a:t>2020</a:t>
                      </a:r>
                      <a:endParaRPr lang="en-US"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2021</a:t>
                      </a:r>
                      <a:endParaRPr lang="en-US"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2022</a:t>
                      </a:r>
                      <a:endParaRPr lang="en-US"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fontAlgn="b"/>
                      <a:r>
                        <a:rPr lang="en-US" sz="1800" u="none" strike="noStrike" dirty="0" err="1">
                          <a:effectLst/>
                        </a:rPr>
                        <a:t>Skupaj</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2153102185"/>
                  </a:ext>
                </a:extLst>
              </a:tr>
              <a:tr h="757215">
                <a:tc>
                  <a:txBody>
                    <a:bodyPr/>
                    <a:lstStyle/>
                    <a:p>
                      <a:pPr algn="l" rtl="0" fontAlgn="ctr"/>
                      <a:r>
                        <a:rPr lang="sl-SI" sz="1800" b="1" u="none" strike="noStrike" dirty="0" smtClean="0">
                          <a:solidFill>
                            <a:srgbClr val="C00000"/>
                          </a:solidFill>
                          <a:effectLst/>
                        </a:rPr>
                        <a:t>1 </a:t>
                      </a:r>
                      <a:r>
                        <a:rPr lang="sl-SI" sz="1800" b="1" u="none" strike="noStrike" dirty="0">
                          <a:solidFill>
                            <a:srgbClr val="C00000"/>
                          </a:solidFill>
                          <a:effectLst/>
                        </a:rPr>
                        <a:t>k</a:t>
                      </a:r>
                      <a:r>
                        <a:rPr lang="en-US" sz="1800" b="1" u="none" strike="noStrike" dirty="0" err="1">
                          <a:solidFill>
                            <a:srgbClr val="C00000"/>
                          </a:solidFill>
                          <a:effectLst/>
                        </a:rPr>
                        <a:t>onzorcij</a:t>
                      </a:r>
                      <a:r>
                        <a:rPr lang="en-US" sz="1800" b="1" u="none" strike="noStrike" dirty="0">
                          <a:solidFill>
                            <a:srgbClr val="C00000"/>
                          </a:solidFill>
                          <a:effectLst/>
                        </a:rPr>
                        <a:t> KRVS</a:t>
                      </a:r>
                      <a:endParaRPr lang="en-US" sz="1800" b="1" i="0" u="none" strike="noStrike" dirty="0">
                        <a:solidFill>
                          <a:srgbClr val="C00000"/>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125.764,86</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272.048,58</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125.764,86</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fontAlgn="b"/>
                      <a:r>
                        <a:rPr lang="en-US" sz="1800" b="1" u="none" strike="noStrike" dirty="0" smtClean="0">
                          <a:solidFill>
                            <a:srgbClr val="C00000"/>
                          </a:solidFill>
                          <a:effectLst/>
                        </a:rPr>
                        <a:t>523.578,</a:t>
                      </a:r>
                      <a:r>
                        <a:rPr lang="sl-SI" sz="1800" b="1" u="none" strike="noStrike" dirty="0" smtClean="0">
                          <a:solidFill>
                            <a:srgbClr val="C00000"/>
                          </a:solidFill>
                          <a:effectLst/>
                        </a:rPr>
                        <a:t>29</a:t>
                      </a:r>
                      <a:endParaRPr lang="en-US" sz="18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2937221450"/>
                  </a:ext>
                </a:extLst>
              </a:tr>
              <a:tr h="484578">
                <a:tc>
                  <a:txBody>
                    <a:bodyPr/>
                    <a:lstStyle/>
                    <a:p>
                      <a:pPr algn="l" rtl="0" fontAlgn="ctr"/>
                      <a:r>
                        <a:rPr lang="sl-SI" sz="1800" b="1" u="none" strike="noStrike" dirty="0" smtClean="0">
                          <a:solidFill>
                            <a:srgbClr val="C00000"/>
                          </a:solidFill>
                          <a:effectLst/>
                        </a:rPr>
                        <a:t>1 </a:t>
                      </a:r>
                      <a:r>
                        <a:rPr lang="sl-SI" sz="1800" b="1" u="none" strike="noStrike" dirty="0">
                          <a:solidFill>
                            <a:srgbClr val="C00000"/>
                          </a:solidFill>
                          <a:effectLst/>
                        </a:rPr>
                        <a:t>k</a:t>
                      </a:r>
                      <a:r>
                        <a:rPr lang="en-US" sz="1800" b="1" u="none" strike="noStrike" dirty="0" err="1">
                          <a:solidFill>
                            <a:srgbClr val="C00000"/>
                          </a:solidFill>
                          <a:effectLst/>
                        </a:rPr>
                        <a:t>onzorcij</a:t>
                      </a:r>
                      <a:r>
                        <a:rPr lang="en-US" sz="1800" b="1" u="none" strike="noStrike" dirty="0">
                          <a:solidFill>
                            <a:srgbClr val="C00000"/>
                          </a:solidFill>
                          <a:effectLst/>
                        </a:rPr>
                        <a:t> KRZS</a:t>
                      </a:r>
                      <a:endParaRPr lang="en-US" sz="1800" b="1" i="0" u="none" strike="noStrike" dirty="0">
                        <a:solidFill>
                          <a:srgbClr val="C00000"/>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83.843,24</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181.365,72</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83.843,24</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fontAlgn="b"/>
                      <a:r>
                        <a:rPr lang="en-US" sz="1800" b="1" u="none" strike="noStrike" dirty="0">
                          <a:solidFill>
                            <a:srgbClr val="C00000"/>
                          </a:solidFill>
                          <a:effectLst/>
                        </a:rPr>
                        <a:t>349.052,20</a:t>
                      </a:r>
                      <a:endParaRPr lang="en-US" sz="18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3676673135"/>
                  </a:ext>
                </a:extLst>
              </a:tr>
              <a:tr h="561866">
                <a:tc>
                  <a:txBody>
                    <a:bodyPr/>
                    <a:lstStyle/>
                    <a:p>
                      <a:pPr algn="l" fontAlgn="b"/>
                      <a:r>
                        <a:rPr lang="en-US" sz="1800" u="none" strike="noStrike" dirty="0" err="1">
                          <a:effectLst/>
                        </a:rPr>
                        <a:t>Skupaj</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dirty="0">
                          <a:effectLst/>
                        </a:rPr>
                        <a:t>209.608,10</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dirty="0">
                          <a:effectLst/>
                        </a:rPr>
                        <a:t>453.414,30</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dirty="0">
                          <a:effectLst/>
                        </a:rPr>
                        <a:t>209.608,10</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smtClean="0">
                          <a:effectLst/>
                        </a:rPr>
                        <a:t>872.630,</a:t>
                      </a:r>
                      <a:r>
                        <a:rPr lang="sl-SI" sz="1800" b="1" u="none" strike="noStrike" dirty="0" smtClean="0">
                          <a:effectLst/>
                        </a:rPr>
                        <a:t>49</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2833540893"/>
                  </a:ext>
                </a:extLst>
              </a:tr>
            </a:tbl>
          </a:graphicData>
        </a:graphic>
      </p:graphicFrame>
      <p:graphicFrame>
        <p:nvGraphicFramePr>
          <p:cNvPr id="7" name="Table 6">
            <a:extLst>
              <a:ext uri="{FF2B5EF4-FFF2-40B4-BE49-F238E27FC236}">
                <a16:creationId xmlns:a16="http://schemas.microsoft.com/office/drawing/2014/main" xmlns="" id="{355A80DB-4CD7-4171-B2D5-BECD323F8553}"/>
              </a:ext>
            </a:extLst>
          </p:cNvPr>
          <p:cNvGraphicFramePr>
            <a:graphicFrameLocks noGrp="1"/>
          </p:cNvGraphicFramePr>
          <p:nvPr>
            <p:extLst>
              <p:ext uri="{D42A27DB-BD31-4B8C-83A1-F6EECF244321}">
                <p14:modId xmlns:p14="http://schemas.microsoft.com/office/powerpoint/2010/main" val="1762553827"/>
              </p:ext>
            </p:extLst>
          </p:nvPr>
        </p:nvGraphicFramePr>
        <p:xfrm>
          <a:off x="531813" y="1339850"/>
          <a:ext cx="7395102" cy="1988600"/>
        </p:xfrm>
        <a:graphic>
          <a:graphicData uri="http://schemas.openxmlformats.org/drawingml/2006/table">
            <a:tbl>
              <a:tblPr firstRow="1" bandRow="1">
                <a:tableStyleId>{5C22544A-7EE6-4342-B048-85BDC9FD1C3A}</a:tableStyleId>
              </a:tblPr>
              <a:tblGrid>
                <a:gridCol w="1620596">
                  <a:extLst>
                    <a:ext uri="{9D8B030D-6E8A-4147-A177-3AD203B41FA5}">
                      <a16:colId xmlns:a16="http://schemas.microsoft.com/office/drawing/2014/main" xmlns="" val="1367979074"/>
                    </a:ext>
                  </a:extLst>
                </a:gridCol>
                <a:gridCol w="1464191">
                  <a:extLst>
                    <a:ext uri="{9D8B030D-6E8A-4147-A177-3AD203B41FA5}">
                      <a16:colId xmlns:a16="http://schemas.microsoft.com/office/drawing/2014/main" xmlns="" val="2643289974"/>
                    </a:ext>
                  </a:extLst>
                </a:gridCol>
                <a:gridCol w="1464191">
                  <a:extLst>
                    <a:ext uri="{9D8B030D-6E8A-4147-A177-3AD203B41FA5}">
                      <a16:colId xmlns:a16="http://schemas.microsoft.com/office/drawing/2014/main" xmlns="" val="3671271480"/>
                    </a:ext>
                  </a:extLst>
                </a:gridCol>
                <a:gridCol w="1464191">
                  <a:extLst>
                    <a:ext uri="{9D8B030D-6E8A-4147-A177-3AD203B41FA5}">
                      <a16:colId xmlns:a16="http://schemas.microsoft.com/office/drawing/2014/main" xmlns="" val="1093037416"/>
                    </a:ext>
                  </a:extLst>
                </a:gridCol>
                <a:gridCol w="1381933">
                  <a:extLst>
                    <a:ext uri="{9D8B030D-6E8A-4147-A177-3AD203B41FA5}">
                      <a16:colId xmlns:a16="http://schemas.microsoft.com/office/drawing/2014/main" xmlns="" val="1513462570"/>
                    </a:ext>
                  </a:extLst>
                </a:gridCol>
              </a:tblGrid>
              <a:tr h="550415">
                <a:tc>
                  <a:txBody>
                    <a:bodyPr/>
                    <a:lstStyle/>
                    <a:p>
                      <a:pPr algn="ctr" fontAlgn="t"/>
                      <a:r>
                        <a:rPr lang="sl-SI" sz="1800" u="none" strike="noStrike" dirty="0" smtClean="0">
                          <a:solidFill>
                            <a:srgbClr val="C00000"/>
                          </a:solidFill>
                          <a:effectLst/>
                        </a:rPr>
                        <a:t>1 </a:t>
                      </a:r>
                      <a:r>
                        <a:rPr lang="sl-SI" sz="1800" u="none" strike="noStrike" dirty="0">
                          <a:solidFill>
                            <a:srgbClr val="C00000"/>
                          </a:solidFill>
                          <a:effectLst/>
                        </a:rPr>
                        <a:t>konzorcij</a:t>
                      </a: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2020</a:t>
                      </a:r>
                      <a:endParaRPr lang="en-US"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2021</a:t>
                      </a:r>
                      <a:endParaRPr lang="en-US"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2022</a:t>
                      </a:r>
                      <a:endParaRPr lang="en-US" sz="1800" b="1" i="0" u="none" strike="noStrike" dirty="0">
                        <a:solidFill>
                          <a:srgbClr val="FFFFFF"/>
                        </a:solidFill>
                        <a:effectLst/>
                        <a:latin typeface="Arial" panose="020B0604020202020204" pitchFamily="34" charset="0"/>
                      </a:endParaRPr>
                    </a:p>
                  </a:txBody>
                  <a:tcPr marL="9525" marR="9525" marT="9525" marB="0" anchor="ctr"/>
                </a:tc>
                <a:tc>
                  <a:txBody>
                    <a:bodyPr/>
                    <a:lstStyle/>
                    <a:p>
                      <a:pPr algn="ctr" fontAlgn="b"/>
                      <a:r>
                        <a:rPr lang="en-US" sz="1800" u="none" strike="noStrike" dirty="0" err="1">
                          <a:effectLst/>
                        </a:rPr>
                        <a:t>Skupaj</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499774035"/>
                  </a:ext>
                </a:extLst>
              </a:tr>
              <a:tr h="479395">
                <a:tc>
                  <a:txBody>
                    <a:bodyPr/>
                    <a:lstStyle/>
                    <a:p>
                      <a:pPr algn="ctr" rtl="0" fontAlgn="ctr"/>
                      <a:r>
                        <a:rPr lang="en-US" sz="1800" u="none" strike="noStrike">
                          <a:effectLst/>
                        </a:rPr>
                        <a:t>KRVS</a:t>
                      </a:r>
                      <a:endParaRPr lang="en-US" sz="1800" b="0" i="0" u="none" strike="noStrike">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54.235,14</a:t>
                      </a:r>
                      <a:endParaRPr lang="en-US" sz="1800" b="0" i="0" u="none" strike="noStrike">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117.318,87</a:t>
                      </a:r>
                      <a:endParaRPr lang="en-US" sz="1800" b="0" i="0" u="none" strike="noStrike">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dirty="0">
                          <a:effectLst/>
                        </a:rPr>
                        <a:t>54.235,14</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fontAlgn="b"/>
                      <a:r>
                        <a:rPr lang="en-US" sz="1800" u="none" strike="noStrike" dirty="0" smtClean="0">
                          <a:effectLst/>
                        </a:rPr>
                        <a:t>225.789,1</a:t>
                      </a:r>
                      <a:r>
                        <a:rPr lang="sl-SI" sz="1800" u="none" strike="noStrike" dirty="0" smtClean="0">
                          <a:effectLst/>
                        </a:rPr>
                        <a:t>6</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321232169"/>
                  </a:ext>
                </a:extLst>
              </a:tr>
              <a:tr h="479395">
                <a:tc>
                  <a:txBody>
                    <a:bodyPr/>
                    <a:lstStyle/>
                    <a:p>
                      <a:pPr algn="ctr" rtl="0" fontAlgn="ctr"/>
                      <a:r>
                        <a:rPr lang="en-US" sz="1800" u="none" strike="noStrike" dirty="0">
                          <a:effectLst/>
                        </a:rPr>
                        <a:t>KRZS</a:t>
                      </a:r>
                      <a:endParaRPr lang="en-US" sz="1800" b="0" i="0" u="none" strike="noStrike" dirty="0">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36.156,76</a:t>
                      </a:r>
                      <a:endParaRPr lang="en-US" sz="1800" b="0" i="0" u="none" strike="noStrike">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78.212,58</a:t>
                      </a:r>
                      <a:endParaRPr lang="en-US" sz="1800" b="0" i="0" u="none" strike="noStrike">
                        <a:solidFill>
                          <a:srgbClr val="3B3838"/>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36.156,76</a:t>
                      </a:r>
                      <a:endParaRPr lang="en-US" sz="1800" b="0" i="0" u="none" strike="noStrike">
                        <a:solidFill>
                          <a:srgbClr val="3B3838"/>
                        </a:solidFill>
                        <a:effectLst/>
                        <a:latin typeface="Arial" panose="020B0604020202020204" pitchFamily="34" charset="0"/>
                      </a:endParaRPr>
                    </a:p>
                  </a:txBody>
                  <a:tcPr marL="9525" marR="9525" marT="9525" marB="0" anchor="ctr"/>
                </a:tc>
                <a:tc>
                  <a:txBody>
                    <a:bodyPr/>
                    <a:lstStyle/>
                    <a:p>
                      <a:pPr algn="ctr" fontAlgn="b"/>
                      <a:r>
                        <a:rPr lang="en-US" sz="1800" u="none" strike="noStrike" dirty="0">
                          <a:effectLst/>
                        </a:rPr>
                        <a:t>150.526,10</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3277760255"/>
                  </a:ext>
                </a:extLst>
              </a:tr>
              <a:tr h="479395">
                <a:tc>
                  <a:txBody>
                    <a:bodyPr/>
                    <a:lstStyle/>
                    <a:p>
                      <a:pPr algn="ctr" rtl="0" fontAlgn="ctr"/>
                      <a:r>
                        <a:rPr lang="en-US" sz="1800" u="none" strike="noStrike" dirty="0" err="1">
                          <a:effectLst/>
                        </a:rPr>
                        <a:t>Skupaj</a:t>
                      </a:r>
                      <a:endParaRPr lang="en-US" sz="1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90.391,90</a:t>
                      </a:r>
                      <a:endParaRPr lang="en-US" sz="1800" b="1"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195.531,45</a:t>
                      </a:r>
                      <a:endParaRPr lang="en-US" sz="1800" b="1"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ctr"/>
                      <a:r>
                        <a:rPr lang="en-US" sz="1800" u="none" strike="noStrike">
                          <a:effectLst/>
                        </a:rPr>
                        <a:t>90.391,90</a:t>
                      </a:r>
                      <a:endParaRPr lang="en-US" sz="18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b"/>
                      <a:r>
                        <a:rPr lang="en-US" sz="1800" b="1" u="none" strike="noStrike" dirty="0" smtClean="0">
                          <a:solidFill>
                            <a:srgbClr val="C00000"/>
                          </a:solidFill>
                          <a:effectLst/>
                        </a:rPr>
                        <a:t>376.315,2</a:t>
                      </a:r>
                      <a:r>
                        <a:rPr lang="sl-SI" sz="1800" b="1" u="none" strike="noStrike" dirty="0" smtClean="0">
                          <a:solidFill>
                            <a:srgbClr val="C00000"/>
                          </a:solidFill>
                          <a:effectLst/>
                        </a:rPr>
                        <a:t>6</a:t>
                      </a:r>
                      <a:endParaRPr lang="en-US" sz="18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608522437"/>
                  </a:ext>
                </a:extLst>
              </a:tr>
            </a:tbl>
          </a:graphicData>
        </a:graphic>
      </p:graphicFrame>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20</a:t>
            </a:fld>
            <a:endParaRPr lang="en-US" altLang="sl-SI"/>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55074" y="635536"/>
            <a:ext cx="7200900" cy="427037"/>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Upravičeni stroški in način financiranja</a:t>
            </a:r>
          </a:p>
        </p:txBody>
      </p:sp>
      <p:sp>
        <p:nvSpPr>
          <p:cNvPr id="47107" name="Pravokotnik 2"/>
          <p:cNvSpPr>
            <a:spLocks noChangeArrowheads="1"/>
          </p:cNvSpPr>
          <p:nvPr/>
        </p:nvSpPr>
        <p:spPr bwMode="auto">
          <a:xfrm>
            <a:off x="531704" y="1916560"/>
            <a:ext cx="8352439"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Calibri" panose="020F0502020204030204" pitchFamily="34" charset="0"/>
              <a:buAutoNum type="alphaLcPeriod"/>
            </a:pPr>
            <a:r>
              <a:rPr lang="sl-SI" altLang="sl-SI" b="1" dirty="0">
                <a:solidFill>
                  <a:srgbClr val="0070C0"/>
                </a:solidFill>
                <a:cs typeface="Arial" panose="020B0604020202020204" pitchFamily="34" charset="0"/>
              </a:rPr>
              <a:t> </a:t>
            </a:r>
            <a:r>
              <a:rPr lang="sl-SI" altLang="sl-SI" sz="2000" b="1" dirty="0">
                <a:solidFill>
                  <a:srgbClr val="0070C0"/>
                </a:solidFill>
                <a:cs typeface="Arial" panose="020B0604020202020204" pitchFamily="34" charset="0"/>
              </a:rPr>
              <a:t>Standardni strošek (SSE) na enoto za izvajanje programov,</a:t>
            </a:r>
          </a:p>
          <a:p>
            <a:pPr eaLnBrk="1" hangingPunct="1"/>
            <a:endParaRPr lang="sl-SI" altLang="sl-SI" sz="2000" b="1" dirty="0">
              <a:solidFill>
                <a:srgbClr val="0070C0"/>
              </a:solidFill>
              <a:cs typeface="Arial" panose="020B0604020202020204" pitchFamily="34" charset="0"/>
            </a:endParaRPr>
          </a:p>
          <a:p>
            <a:pPr eaLnBrk="1" hangingPunct="1"/>
            <a:r>
              <a:rPr lang="sl-SI" altLang="sl-SI" sz="2000" b="1" dirty="0">
                <a:solidFill>
                  <a:srgbClr val="0070C0"/>
                </a:solidFill>
                <a:cs typeface="Arial" panose="020B0604020202020204" pitchFamily="34" charset="0"/>
              </a:rPr>
              <a:t>b. Stroški plač in povračil stroškov v zvezi z delom </a:t>
            </a:r>
          </a:p>
          <a:p>
            <a:pPr eaLnBrk="1" hangingPunct="1"/>
            <a:endParaRPr lang="sl-SI" altLang="sl-SI" sz="2000" dirty="0">
              <a:solidFill>
                <a:srgbClr val="363636"/>
              </a:solidFill>
              <a:cs typeface="Arial" panose="020B0604020202020204" pitchFamily="34" charset="0"/>
            </a:endParaRPr>
          </a:p>
          <a:p>
            <a:pPr eaLnBrk="1" hangingPunct="1"/>
            <a:r>
              <a:rPr lang="sl-SI" altLang="sl-SI" sz="2000" b="1" dirty="0">
                <a:solidFill>
                  <a:srgbClr val="0070C0"/>
                </a:solidFill>
                <a:cs typeface="Arial" panose="020B0604020202020204" pitchFamily="34" charset="0"/>
              </a:rPr>
              <a:t>c. Strošek storitev zunanjih izvajalcev</a:t>
            </a:r>
            <a:r>
              <a:rPr lang="sl-SI" altLang="sl-SI" sz="2000" dirty="0">
                <a:solidFill>
                  <a:srgbClr val="0070C0"/>
                </a:solidFill>
                <a:cs typeface="Arial" panose="020B0604020202020204" pitchFamily="34" charset="0"/>
              </a:rPr>
              <a:t> </a:t>
            </a:r>
          </a:p>
          <a:p>
            <a:pPr eaLnBrk="1" hangingPunct="1"/>
            <a:endParaRPr lang="sl-SI" altLang="sl-SI" sz="2000" dirty="0">
              <a:solidFill>
                <a:srgbClr val="363636"/>
              </a:solidFill>
              <a:cs typeface="Arial" panose="020B0604020202020204" pitchFamily="34" charset="0"/>
            </a:endParaRPr>
          </a:p>
          <a:p>
            <a:pPr eaLnBrk="1" hangingPunct="1"/>
            <a:r>
              <a:rPr lang="sl-SI" altLang="sl-SI" sz="2000" b="1" dirty="0">
                <a:solidFill>
                  <a:srgbClr val="0070C0"/>
                </a:solidFill>
                <a:cs typeface="Arial" panose="020B0604020202020204" pitchFamily="34" charset="0"/>
              </a:rPr>
              <a:t>d. Posredni stroški v pavšalnem znesku v višini </a:t>
            </a:r>
          </a:p>
          <a:p>
            <a:pPr eaLnBrk="1" hangingPunct="1"/>
            <a:endParaRPr lang="sl-SI" altLang="sl-SI" sz="2000" dirty="0">
              <a:solidFill>
                <a:srgbClr val="363636"/>
              </a:solidFill>
              <a:cs typeface="Arial" panose="020B0604020202020204" pitchFamily="34" charset="0"/>
            </a:endParaRPr>
          </a:p>
          <a:p>
            <a:pPr eaLnBrk="1" hangingPunct="1"/>
            <a:endParaRPr lang="sl-SI" altLang="sl-SI" sz="2000" dirty="0">
              <a:solidFill>
                <a:srgbClr val="363636"/>
              </a:solidFill>
              <a:cs typeface="Arial" panose="020B0604020202020204" pitchFamily="34" charset="0"/>
            </a:endParaRPr>
          </a:p>
          <a:p>
            <a:pPr eaLnBrk="1" hangingPunct="1"/>
            <a:r>
              <a:rPr lang="en-US" altLang="sl-SI" sz="2000" b="1" dirty="0" err="1">
                <a:solidFill>
                  <a:srgbClr val="00B050"/>
                </a:solidFill>
                <a:cs typeface="Arial" panose="020B0604020202020204" pitchFamily="34" charset="0"/>
              </a:rPr>
              <a:t>Davek</a:t>
            </a:r>
            <a:r>
              <a:rPr lang="en-US" altLang="sl-SI" sz="2000" b="1" dirty="0">
                <a:solidFill>
                  <a:srgbClr val="00B050"/>
                </a:solidFill>
                <a:cs typeface="Arial" panose="020B0604020202020204" pitchFamily="34" charset="0"/>
              </a:rPr>
              <a:t> </a:t>
            </a:r>
            <a:r>
              <a:rPr lang="en-US" altLang="sl-SI" sz="2000" b="1" dirty="0" err="1">
                <a:solidFill>
                  <a:srgbClr val="00B050"/>
                </a:solidFill>
                <a:cs typeface="Arial" panose="020B0604020202020204" pitchFamily="34" charset="0"/>
              </a:rPr>
              <a:t>na</a:t>
            </a:r>
            <a:r>
              <a:rPr lang="en-US" altLang="sl-SI" sz="2000" b="1" dirty="0">
                <a:solidFill>
                  <a:srgbClr val="00B050"/>
                </a:solidFill>
                <a:cs typeface="Arial" panose="020B0604020202020204" pitchFamily="34" charset="0"/>
              </a:rPr>
              <a:t> </a:t>
            </a:r>
            <a:r>
              <a:rPr lang="en-US" altLang="sl-SI" sz="2000" b="1" dirty="0" err="1">
                <a:solidFill>
                  <a:srgbClr val="00B050"/>
                </a:solidFill>
                <a:cs typeface="Arial" panose="020B0604020202020204" pitchFamily="34" charset="0"/>
              </a:rPr>
              <a:t>dodano</a:t>
            </a:r>
            <a:r>
              <a:rPr lang="en-US" altLang="sl-SI" sz="2000" b="1" dirty="0">
                <a:solidFill>
                  <a:srgbClr val="00B050"/>
                </a:solidFill>
                <a:cs typeface="Arial" panose="020B0604020202020204" pitchFamily="34" charset="0"/>
              </a:rPr>
              <a:t> </a:t>
            </a:r>
            <a:r>
              <a:rPr lang="en-US" altLang="sl-SI" sz="2000" b="1" dirty="0" err="1">
                <a:solidFill>
                  <a:srgbClr val="00B050"/>
                </a:solidFill>
                <a:cs typeface="Arial" panose="020B0604020202020204" pitchFamily="34" charset="0"/>
              </a:rPr>
              <a:t>vrednost</a:t>
            </a:r>
            <a:r>
              <a:rPr lang="en-US" altLang="sl-SI" sz="2000" b="1" dirty="0">
                <a:solidFill>
                  <a:srgbClr val="00B050"/>
                </a:solidFill>
                <a:cs typeface="Arial" panose="020B0604020202020204" pitchFamily="34" charset="0"/>
              </a:rPr>
              <a:t> (DDV)</a:t>
            </a:r>
            <a:r>
              <a:rPr lang="en-US" altLang="sl-SI" sz="2000" b="1" dirty="0">
                <a:solidFill>
                  <a:srgbClr val="FF0000"/>
                </a:solidFill>
                <a:cs typeface="Arial" panose="020B0604020202020204" pitchFamily="34" charset="0"/>
              </a:rPr>
              <a:t> </a:t>
            </a:r>
            <a:r>
              <a:rPr lang="en-US" altLang="sl-SI" sz="2000" b="1" dirty="0" err="1">
                <a:solidFill>
                  <a:srgbClr val="FF0000"/>
                </a:solidFill>
                <a:cs typeface="Arial" panose="020B0604020202020204" pitchFamily="34" charset="0"/>
              </a:rPr>
              <a:t>ni</a:t>
            </a:r>
            <a:r>
              <a:rPr lang="en-US" altLang="sl-SI" sz="2000" b="1" dirty="0">
                <a:solidFill>
                  <a:srgbClr val="FF0000"/>
                </a:solidFill>
                <a:cs typeface="Arial" panose="020B0604020202020204" pitchFamily="34" charset="0"/>
              </a:rPr>
              <a:t> </a:t>
            </a:r>
            <a:r>
              <a:rPr lang="en-US" altLang="sl-SI" sz="2000" b="1" dirty="0" err="1">
                <a:solidFill>
                  <a:srgbClr val="00B050"/>
                </a:solidFill>
                <a:cs typeface="Arial" panose="020B0604020202020204" pitchFamily="34" charset="0"/>
              </a:rPr>
              <a:t>upravičen</a:t>
            </a:r>
            <a:r>
              <a:rPr lang="en-US" altLang="sl-SI" sz="2000" b="1" dirty="0">
                <a:solidFill>
                  <a:srgbClr val="00B050"/>
                </a:solidFill>
                <a:cs typeface="Arial" panose="020B0604020202020204" pitchFamily="34" charset="0"/>
              </a:rPr>
              <a:t> </a:t>
            </a:r>
            <a:r>
              <a:rPr lang="en-US" altLang="sl-SI" sz="2000" b="1" dirty="0" err="1">
                <a:solidFill>
                  <a:srgbClr val="00B050"/>
                </a:solidFill>
                <a:cs typeface="Arial" panose="020B0604020202020204" pitchFamily="34" charset="0"/>
              </a:rPr>
              <a:t>strošek</a:t>
            </a:r>
            <a:r>
              <a:rPr lang="en-US" altLang="sl-SI" sz="2000" b="1" dirty="0">
                <a:solidFill>
                  <a:srgbClr val="00B050"/>
                </a:solidFill>
                <a:cs typeface="Arial" panose="020B0604020202020204" pitchFamily="34" charset="0"/>
              </a:rPr>
              <a:t>.</a:t>
            </a:r>
            <a:endParaRPr lang="sl-SI" altLang="sl-SI" b="1" dirty="0">
              <a:solidFill>
                <a:srgbClr val="00B050"/>
              </a:solidFill>
              <a:cs typeface="Arial" panose="020B0604020202020204" pitchFamily="34" charset="0"/>
            </a:endParaRPr>
          </a:p>
          <a:p>
            <a:pPr eaLnBrk="1" hangingPunct="1"/>
            <a:endParaRPr lang="en-US" altLang="sl-SI" b="1" dirty="0">
              <a:solidFill>
                <a:srgbClr val="00B050"/>
              </a:solidFill>
              <a:cs typeface="Arial" panose="020B0604020202020204" pitchFamily="34" charset="0"/>
            </a:endParaRP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21</a:t>
            </a:fld>
            <a:endParaRPr lang="en-US" altLang="sl-SI"/>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432848" y="304801"/>
            <a:ext cx="7899400" cy="547456"/>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a. Standardni</a:t>
            </a:r>
            <a:r>
              <a:rPr lang="pl-PL" sz="2400" b="1" dirty="0">
                <a:solidFill>
                  <a:srgbClr val="860000"/>
                </a:solidFill>
                <a:latin typeface="Arial" panose="020B0604020202020204" pitchFamily="34" charset="0"/>
                <a:cs typeface="Arial" panose="020B0604020202020204" pitchFamily="34" charset="0"/>
              </a:rPr>
              <a:t> strošek na enoto za izvajanje programov</a:t>
            </a:r>
            <a:endParaRPr lang="sl-SI" sz="2400" b="1" dirty="0">
              <a:solidFill>
                <a:srgbClr val="860000"/>
              </a:solidFill>
              <a:latin typeface="Arial" panose="020B0604020202020204" pitchFamily="34" charset="0"/>
              <a:cs typeface="Arial" panose="020B0604020202020204" pitchFamily="34" charset="0"/>
            </a:endParaRPr>
          </a:p>
        </p:txBody>
      </p:sp>
      <p:sp>
        <p:nvSpPr>
          <p:cNvPr id="3" name="PoljeZBesedilom 2"/>
          <p:cNvSpPr txBox="1"/>
          <p:nvPr/>
        </p:nvSpPr>
        <p:spPr>
          <a:xfrm>
            <a:off x="273050" y="1110664"/>
            <a:ext cx="8693150" cy="4893647"/>
          </a:xfrm>
          <a:prstGeom prst="rect">
            <a:avLst/>
          </a:prstGeom>
          <a:noFill/>
        </p:spPr>
        <p:txBody>
          <a:bodyPr>
            <a:spAutoFit/>
          </a:bodyPr>
          <a:lstStyle/>
          <a:p>
            <a:pPr eaLnBrk="1" hangingPunct="1">
              <a:defRPr/>
            </a:pPr>
            <a:r>
              <a:rPr lang="sl-SI" sz="2000" b="1" dirty="0">
                <a:solidFill>
                  <a:srgbClr val="FF0000"/>
                </a:solidFill>
                <a:cs typeface="Arial" panose="020B0604020202020204" pitchFamily="34" charset="0"/>
              </a:rPr>
              <a:t>SSE na udeleženca na eno uro </a:t>
            </a:r>
            <a:r>
              <a:rPr lang="sl-SI" sz="2000" dirty="0">
                <a:solidFill>
                  <a:schemeClr val="bg2">
                    <a:lumMod val="25000"/>
                  </a:schemeClr>
                </a:solidFill>
                <a:cs typeface="Arial" panose="020B0604020202020204" pitchFamily="34" charset="0"/>
              </a:rPr>
              <a:t>(45 minut):</a:t>
            </a:r>
            <a:r>
              <a:rPr lang="sl-SI" sz="2000" b="1" dirty="0">
                <a:solidFill>
                  <a:srgbClr val="FF0000"/>
                </a:solidFill>
                <a:cs typeface="Arial" panose="020B0604020202020204" pitchFamily="34" charset="0"/>
              </a:rPr>
              <a:t> </a:t>
            </a:r>
            <a:r>
              <a:rPr lang="sl-SI" sz="2000" b="1" u="sng" dirty="0">
                <a:solidFill>
                  <a:srgbClr val="FF0000"/>
                </a:solidFill>
                <a:cs typeface="Arial" panose="020B0604020202020204" pitchFamily="34" charset="0"/>
              </a:rPr>
              <a:t>6,25 EUR. </a:t>
            </a: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r>
              <a:rPr lang="sl-SI" sz="2000" b="1" dirty="0">
                <a:solidFill>
                  <a:srgbClr val="0070C0"/>
                </a:solidFill>
                <a:cs typeface="Arial" panose="020B0604020202020204" pitchFamily="34" charset="0"/>
              </a:rPr>
              <a:t>Za uveljavljanje SSE </a:t>
            </a:r>
            <a:r>
              <a:rPr lang="sl-SI" sz="2000" dirty="0">
                <a:solidFill>
                  <a:srgbClr val="0070C0"/>
                </a:solidFill>
                <a:cs typeface="Arial" panose="020B0604020202020204" pitchFamily="34" charset="0"/>
              </a:rPr>
              <a:t>so potrebna </a:t>
            </a:r>
            <a:r>
              <a:rPr lang="sl-SI" sz="2000" b="1" dirty="0">
                <a:solidFill>
                  <a:srgbClr val="0070C0"/>
                </a:solidFill>
                <a:cs typeface="Arial" panose="020B0604020202020204" pitchFamily="34" charset="0"/>
              </a:rPr>
              <a:t>najmanj naslednja dokazila:</a:t>
            </a:r>
          </a:p>
          <a:p>
            <a:pPr eaLnBrk="1" hangingPunct="1">
              <a:defRPr/>
            </a:pPr>
            <a:endParaRPr lang="sl-SI" sz="2000" b="1" dirty="0">
              <a:solidFill>
                <a:srgbClr val="0070C0"/>
              </a:solidFill>
              <a:cs typeface="Arial" panose="020B0604020202020204" pitchFamily="34" charset="0"/>
            </a:endParaRP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program</a:t>
            </a:r>
            <a:r>
              <a:rPr lang="sl-SI" dirty="0">
                <a:solidFill>
                  <a:schemeClr val="bg2">
                    <a:lumMod val="25000"/>
                  </a:schemeClr>
                </a:solidFill>
                <a:cs typeface="Arial" panose="020B0604020202020204" pitchFamily="34" charset="0"/>
              </a:rPr>
              <a:t>, </a:t>
            </a:r>
          </a:p>
          <a:p>
            <a:pPr eaLnBrk="1" hangingPunct="1">
              <a:defRPr/>
            </a:pPr>
            <a:endParaRPr lang="sl-SI"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lista prisotnosti </a:t>
            </a:r>
            <a:r>
              <a:rPr lang="sl-SI" dirty="0">
                <a:solidFill>
                  <a:schemeClr val="bg2">
                    <a:lumMod val="25000"/>
                  </a:schemeClr>
                </a:solidFill>
                <a:cs typeface="Arial" panose="020B0604020202020204" pitchFamily="34" charset="0"/>
              </a:rPr>
              <a:t>s podpisi udeležencev, iz katere je razvidno število ur, prisotnosti udeleženca,  </a:t>
            </a:r>
          </a:p>
          <a:p>
            <a:pPr eaLnBrk="1" hangingPunct="1">
              <a:defRPr/>
            </a:pPr>
            <a:endParaRPr lang="sl-SI"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obračun stroška na enoto,</a:t>
            </a:r>
          </a:p>
          <a:p>
            <a:pPr marL="285750" indent="-285750" eaLnBrk="1" hangingPunct="1">
              <a:buFont typeface="Arial" panose="020B0604020202020204" pitchFamily="34" charset="0"/>
              <a:buChar char="•"/>
              <a:defRPr/>
            </a:pPr>
            <a:endParaRPr lang="sl-SI" b="1"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dokazilo/potrdilo, da je udeleženec zaposlen </a:t>
            </a:r>
            <a:r>
              <a:rPr lang="sl-SI" dirty="0">
                <a:solidFill>
                  <a:schemeClr val="bg2">
                    <a:lumMod val="25000"/>
                  </a:schemeClr>
                </a:solidFill>
                <a:cs typeface="Arial" panose="020B0604020202020204" pitchFamily="34" charset="0"/>
              </a:rPr>
              <a:t>in, </a:t>
            </a:r>
            <a:r>
              <a:rPr lang="sl-SI" b="1" dirty="0">
                <a:solidFill>
                  <a:schemeClr val="bg2">
                    <a:lumMod val="25000"/>
                  </a:schemeClr>
                </a:solidFill>
                <a:cs typeface="Arial" panose="020B0604020202020204" pitchFamily="34" charset="0"/>
              </a:rPr>
              <a:t>dokazilo/potrdilo, da je prepoznan kot ustrezen kader za opravljanje izobraževalnega dela </a:t>
            </a:r>
            <a:r>
              <a:rPr lang="sl-SI" i="1" dirty="0">
                <a:solidFill>
                  <a:schemeClr val="bg2">
                    <a:lumMod val="25000"/>
                  </a:schemeClr>
                </a:solidFill>
                <a:cs typeface="Arial" panose="020B0604020202020204" pitchFamily="34" charset="0"/>
              </a:rPr>
              <a:t>v </a:t>
            </a:r>
            <a:r>
              <a:rPr lang="sl-SI" dirty="0">
                <a:solidFill>
                  <a:schemeClr val="bg2">
                    <a:lumMod val="25000"/>
                  </a:schemeClr>
                </a:solidFill>
                <a:cs typeface="Arial" panose="020B0604020202020204" pitchFamily="34" charset="0"/>
              </a:rPr>
              <a:t>programih višjega strokovnega izobraževanja ali v neformalnih izobraževalnih programih za odrasle. </a:t>
            </a:r>
            <a:r>
              <a:rPr lang="sl-SI" i="1" dirty="0">
                <a:solidFill>
                  <a:schemeClr val="bg2">
                    <a:lumMod val="25000"/>
                  </a:schemeClr>
                </a:solidFill>
                <a:cs typeface="Arial" panose="020B0604020202020204" pitchFamily="34" charset="0"/>
              </a:rPr>
              <a:t>(dokazilo hrani </a:t>
            </a:r>
            <a:r>
              <a:rPr lang="sl-SI" i="1" dirty="0" err="1" smtClean="0">
                <a:solidFill>
                  <a:schemeClr val="bg2">
                    <a:lumMod val="25000"/>
                  </a:schemeClr>
                </a:solidFill>
                <a:cs typeface="Arial" panose="020B0604020202020204" pitchFamily="34" charset="0"/>
              </a:rPr>
              <a:t>proslovodeči</a:t>
            </a:r>
            <a:r>
              <a:rPr lang="sl-SI" i="1" dirty="0" smtClean="0">
                <a:solidFill>
                  <a:schemeClr val="bg2">
                    <a:lumMod val="25000"/>
                  </a:schemeClr>
                </a:solidFill>
                <a:cs typeface="Arial" panose="020B0604020202020204" pitchFamily="34" charset="0"/>
              </a:rPr>
              <a:t> </a:t>
            </a:r>
            <a:r>
              <a:rPr lang="sl-SI" i="1" dirty="0">
                <a:solidFill>
                  <a:schemeClr val="bg2">
                    <a:lumMod val="25000"/>
                  </a:schemeClr>
                </a:solidFill>
                <a:cs typeface="Arial" panose="020B0604020202020204" pitchFamily="34" charset="0"/>
              </a:rPr>
              <a:t>in se bo prilagalo le na podlagi dodatnega poziva ministrstva).</a:t>
            </a:r>
          </a:p>
          <a:p>
            <a:pPr eaLnBrk="1" hangingPunct="1">
              <a:defRPr/>
            </a:pPr>
            <a:endParaRPr lang="en-US" sz="1600" dirty="0">
              <a:solidFill>
                <a:schemeClr val="bg2">
                  <a:lumMod val="25000"/>
                </a:schemeClr>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22</a:t>
            </a:fld>
            <a:endParaRPr lang="en-US" altLang="sl-SI"/>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avokotnik 1"/>
          <p:cNvSpPr/>
          <p:nvPr/>
        </p:nvSpPr>
        <p:spPr>
          <a:xfrm>
            <a:off x="146050" y="915988"/>
            <a:ext cx="8829675" cy="5539978"/>
          </a:xfrm>
          <a:prstGeom prst="rect">
            <a:avLst/>
          </a:prstGeom>
        </p:spPr>
        <p:txBody>
          <a:bodyPr>
            <a:spAutoFit/>
          </a:bodyPr>
          <a:lstStyle/>
          <a:p>
            <a:pPr algn="just" eaLnBrk="1" hangingPunct="1">
              <a:defRPr/>
            </a:pPr>
            <a:endParaRPr lang="sl-SI" sz="1600" dirty="0">
              <a:solidFill>
                <a:schemeClr val="bg2">
                  <a:lumMod val="25000"/>
                </a:schemeClr>
              </a:solidFill>
              <a:cs typeface="Arial" panose="020B0604020202020204" pitchFamily="34" charset="0"/>
            </a:endParaRPr>
          </a:p>
          <a:p>
            <a:pPr algn="just" eaLnBrk="1" hangingPunct="1">
              <a:defRPr/>
            </a:pPr>
            <a:r>
              <a:rPr lang="sl-SI" sz="2000" b="1" dirty="0">
                <a:solidFill>
                  <a:srgbClr val="0070C0"/>
                </a:solidFill>
                <a:cs typeface="Arial" panose="020B0604020202020204" pitchFamily="34" charset="0"/>
              </a:rPr>
              <a:t>Pogoje</a:t>
            </a:r>
            <a:r>
              <a:rPr lang="en-US" sz="2000" b="1" dirty="0">
                <a:solidFill>
                  <a:srgbClr val="0070C0"/>
                </a:solidFill>
                <a:cs typeface="Arial" panose="020B0604020202020204" pitchFamily="34" charset="0"/>
              </a:rPr>
              <a:t> </a:t>
            </a:r>
            <a:r>
              <a:rPr lang="sl-SI" sz="2000" b="1" dirty="0">
                <a:solidFill>
                  <a:srgbClr val="0070C0"/>
                </a:solidFill>
                <a:cs typeface="Arial" panose="020B0604020202020204" pitchFamily="34" charset="0"/>
              </a:rPr>
              <a:t>preverjajo</a:t>
            </a:r>
            <a:r>
              <a:rPr lang="en-US" sz="2000" b="1" dirty="0">
                <a:solidFill>
                  <a:srgbClr val="0070C0"/>
                </a:solidFill>
                <a:cs typeface="Arial" panose="020B0604020202020204" pitchFamily="34" charset="0"/>
              </a:rPr>
              <a:t> </a:t>
            </a:r>
            <a:r>
              <a:rPr lang="sl-SI" sz="2000" b="1" dirty="0">
                <a:solidFill>
                  <a:srgbClr val="0070C0"/>
                </a:solidFill>
                <a:cs typeface="Arial" panose="020B0604020202020204" pitchFamily="34" charset="0"/>
              </a:rPr>
              <a:t>izvajalci programov</a:t>
            </a:r>
            <a:r>
              <a:rPr lang="en-US" sz="2000" b="1" dirty="0">
                <a:solidFill>
                  <a:srgbClr val="0070C0"/>
                </a:solidFill>
                <a:cs typeface="Arial" panose="020B0604020202020204" pitchFamily="34" charset="0"/>
              </a:rPr>
              <a:t>:</a:t>
            </a:r>
            <a:endParaRPr lang="sl-SI" sz="2000" b="1" dirty="0">
              <a:solidFill>
                <a:srgbClr val="0070C0"/>
              </a:solidFill>
              <a:cs typeface="Arial" panose="020B0604020202020204" pitchFamily="34" charset="0"/>
            </a:endParaRPr>
          </a:p>
          <a:p>
            <a:pPr algn="just" eaLnBrk="1" hangingPunct="1">
              <a:defRPr/>
            </a:pPr>
            <a:endParaRPr lang="en-US" sz="2000" dirty="0">
              <a:solidFill>
                <a:schemeClr val="bg2">
                  <a:lumMod val="25000"/>
                </a:schemeClr>
              </a:solidFill>
              <a:cs typeface="Arial" panose="020B0604020202020204" pitchFamily="34" charset="0"/>
            </a:endParaRPr>
          </a:p>
          <a:p>
            <a:pPr marL="285750" indent="-285750" algn="just" eaLnBrk="1" hangingPunct="1">
              <a:buFont typeface="Arial" panose="020B0604020202020204" pitchFamily="34" charset="0"/>
              <a:buChar char="•"/>
              <a:defRPr/>
            </a:pPr>
            <a:r>
              <a:rPr lang="en-US" sz="2000" b="1" dirty="0" err="1">
                <a:solidFill>
                  <a:srgbClr val="C00000"/>
                </a:solidFill>
                <a:cs typeface="Arial" panose="020B0604020202020204" pitchFamily="34" charset="0"/>
              </a:rPr>
              <a:t>Sklop</a:t>
            </a:r>
            <a:r>
              <a:rPr lang="en-US" sz="2000" b="1" dirty="0">
                <a:solidFill>
                  <a:srgbClr val="C00000"/>
                </a:solidFill>
                <a:cs typeface="Arial" panose="020B0604020202020204" pitchFamily="34" charset="0"/>
              </a:rPr>
              <a:t> A:</a:t>
            </a:r>
            <a:r>
              <a:rPr lang="en-US" sz="2000" dirty="0">
                <a:solidFill>
                  <a:srgbClr val="C00000"/>
                </a:solidFill>
                <a:cs typeface="Arial" panose="020B0604020202020204" pitchFamily="34" charset="0"/>
              </a:rPr>
              <a:t> </a:t>
            </a:r>
            <a:endParaRPr lang="sl-SI" sz="2000" dirty="0">
              <a:solidFill>
                <a:srgbClr val="C00000"/>
              </a:solidFill>
              <a:cs typeface="Arial" panose="020B0604020202020204" pitchFamily="34" charset="0"/>
            </a:endParaRPr>
          </a:p>
          <a:p>
            <a:pPr marL="342900" indent="-342900" algn="just" eaLnBrk="1" hangingPunct="1">
              <a:buFont typeface="+mj-lt"/>
              <a:buAutoNum type="arabicPeriod"/>
              <a:defRPr/>
            </a:pPr>
            <a:r>
              <a:rPr lang="sl-SI" b="1" dirty="0">
                <a:solidFill>
                  <a:schemeClr val="bg2">
                    <a:lumMod val="25000"/>
                  </a:schemeClr>
                </a:solidFill>
                <a:cs typeface="Arial" panose="020B0604020202020204" pitchFamily="34" charset="0"/>
              </a:rPr>
              <a:t>potrdilo ZPIZ </a:t>
            </a:r>
            <a:r>
              <a:rPr lang="sl-SI" dirty="0">
                <a:solidFill>
                  <a:srgbClr val="C00000"/>
                </a:solidFill>
                <a:cs typeface="Arial" panose="020B0604020202020204" pitchFamily="34" charset="0"/>
              </a:rPr>
              <a:t>ali</a:t>
            </a:r>
            <a:r>
              <a:rPr lang="sl-SI" dirty="0">
                <a:solidFill>
                  <a:schemeClr val="bg2">
                    <a:lumMod val="25000"/>
                  </a:schemeClr>
                </a:solidFill>
                <a:cs typeface="Arial" panose="020B0604020202020204" pitchFamily="34" charset="0"/>
              </a:rPr>
              <a:t> </a:t>
            </a:r>
            <a:r>
              <a:rPr lang="sl-SI" b="1" dirty="0">
                <a:solidFill>
                  <a:schemeClr val="bg2">
                    <a:lumMod val="25000"/>
                  </a:schemeClr>
                </a:solidFill>
                <a:cs typeface="Arial" panose="020B0604020202020204" pitchFamily="34" charset="0"/>
              </a:rPr>
              <a:t>potrdilo delodajalca, </a:t>
            </a:r>
            <a:r>
              <a:rPr lang="sl-SI" sz="1600" dirty="0">
                <a:solidFill>
                  <a:schemeClr val="bg2">
                    <a:lumMod val="25000"/>
                  </a:schemeClr>
                </a:solidFill>
                <a:cs typeface="Arial" panose="020B0604020202020204" pitchFamily="34" charset="0"/>
              </a:rPr>
              <a:t>da so zaposleni</a:t>
            </a:r>
          </a:p>
          <a:p>
            <a:pPr marL="342900" indent="-342900" algn="just" eaLnBrk="1" hangingPunct="1">
              <a:buFont typeface="+mj-lt"/>
              <a:buAutoNum type="arabicPeriod"/>
              <a:defRPr/>
            </a:pPr>
            <a:r>
              <a:rPr lang="sl-SI" b="1" dirty="0">
                <a:solidFill>
                  <a:schemeClr val="bg2">
                    <a:lumMod val="25000"/>
                  </a:schemeClr>
                </a:solidFill>
                <a:cs typeface="Arial" panose="020B0604020202020204" pitchFamily="34" charset="0"/>
              </a:rPr>
              <a:t>št. sklepa </a:t>
            </a:r>
            <a:r>
              <a:rPr lang="sl-SI" b="1" dirty="0" err="1">
                <a:solidFill>
                  <a:schemeClr val="bg2">
                    <a:lumMod val="25000"/>
                  </a:schemeClr>
                </a:solidFill>
                <a:cs typeface="Arial" panose="020B0604020202020204" pitchFamily="34" charset="0"/>
              </a:rPr>
              <a:t>akreditacijske</a:t>
            </a:r>
            <a:r>
              <a:rPr lang="sl-SI" b="1" dirty="0">
                <a:solidFill>
                  <a:schemeClr val="bg2">
                    <a:lumMod val="25000"/>
                  </a:schemeClr>
                </a:solidFill>
                <a:cs typeface="Arial" panose="020B0604020202020204" pitchFamily="34" charset="0"/>
              </a:rPr>
              <a:t> komisije </a:t>
            </a:r>
            <a:r>
              <a:rPr lang="sl-SI" dirty="0">
                <a:solidFill>
                  <a:schemeClr val="bg2">
                    <a:lumMod val="25000"/>
                  </a:schemeClr>
                </a:solidFill>
                <a:cs typeface="Arial" panose="020B0604020202020204" pitchFamily="34" charset="0"/>
              </a:rPr>
              <a:t>o imenovanju za predavatelja višje strokovne šole, </a:t>
            </a:r>
            <a:r>
              <a:rPr lang="sl-SI" dirty="0">
                <a:solidFill>
                  <a:srgbClr val="C00000"/>
                </a:solidFill>
                <a:cs typeface="Arial" panose="020B0604020202020204" pitchFamily="34" charset="0"/>
              </a:rPr>
              <a:t>ali</a:t>
            </a:r>
            <a:r>
              <a:rPr lang="sl-SI" dirty="0">
                <a:solidFill>
                  <a:schemeClr val="bg2">
                    <a:lumMod val="25000"/>
                  </a:schemeClr>
                </a:solidFill>
                <a:cs typeface="Arial" panose="020B0604020202020204" pitchFamily="34" charset="0"/>
              </a:rPr>
              <a:t> </a:t>
            </a:r>
            <a:r>
              <a:rPr lang="sl-SI" b="1" dirty="0">
                <a:solidFill>
                  <a:schemeClr val="bg2">
                    <a:lumMod val="25000"/>
                  </a:schemeClr>
                </a:solidFill>
                <a:cs typeface="Arial" panose="020B0604020202020204" pitchFamily="34" charset="0"/>
              </a:rPr>
              <a:t>potrdilo ravnatelja šole, </a:t>
            </a:r>
            <a:r>
              <a:rPr lang="sl-SI" dirty="0">
                <a:solidFill>
                  <a:schemeClr val="bg2">
                    <a:lumMod val="25000"/>
                  </a:schemeClr>
                </a:solidFill>
                <a:cs typeface="Arial" panose="020B0604020202020204" pitchFamily="34" charset="0"/>
              </a:rPr>
              <a:t>da so v zadnjem letu pred vključitvijo v program izpopolnjevanja predavali v programu višjega strokovnega izobraževanja ali še predavajo oziroma so potencialni strokovni delavci za izvajanje teh programov v skladu z letnim delovnim načrtom izvajalca.</a:t>
            </a:r>
          </a:p>
          <a:p>
            <a:pPr marL="285750" indent="-285750" algn="just" eaLnBrk="1" hangingPunct="1">
              <a:buFont typeface="Arial" panose="020B0604020202020204" pitchFamily="34" charset="0"/>
              <a:buChar char="•"/>
              <a:defRPr/>
            </a:pPr>
            <a:endParaRPr lang="sl-SI" sz="2000" dirty="0">
              <a:solidFill>
                <a:schemeClr val="bg2">
                  <a:lumMod val="25000"/>
                </a:schemeClr>
              </a:solidFill>
              <a:cs typeface="Arial" panose="020B0604020202020204" pitchFamily="34" charset="0"/>
            </a:endParaRPr>
          </a:p>
          <a:p>
            <a:pPr marL="285750" indent="-285750" algn="just" eaLnBrk="1" hangingPunct="1">
              <a:buFont typeface="Arial" panose="020B0604020202020204" pitchFamily="34" charset="0"/>
              <a:buChar char="•"/>
              <a:defRPr/>
            </a:pPr>
            <a:r>
              <a:rPr lang="en-US" sz="2000" b="1" dirty="0" err="1">
                <a:solidFill>
                  <a:srgbClr val="C00000"/>
                </a:solidFill>
                <a:cs typeface="Arial" panose="020B0604020202020204" pitchFamily="34" charset="0"/>
              </a:rPr>
              <a:t>Sklop</a:t>
            </a:r>
            <a:r>
              <a:rPr lang="en-US" sz="2000" b="1" dirty="0">
                <a:solidFill>
                  <a:srgbClr val="C00000"/>
                </a:solidFill>
                <a:cs typeface="Arial" panose="020B0604020202020204" pitchFamily="34" charset="0"/>
              </a:rPr>
              <a:t> B:</a:t>
            </a:r>
            <a:r>
              <a:rPr lang="en-US" sz="2000" dirty="0">
                <a:solidFill>
                  <a:srgbClr val="C00000"/>
                </a:solidFill>
                <a:cs typeface="Arial" panose="020B0604020202020204" pitchFamily="34" charset="0"/>
              </a:rPr>
              <a:t> </a:t>
            </a:r>
            <a:r>
              <a:rPr lang="en-US" sz="2000" b="1" dirty="0" err="1">
                <a:solidFill>
                  <a:srgbClr val="0070C0"/>
                </a:solidFill>
                <a:cs typeface="Arial" panose="020B0604020202020204" pitchFamily="34" charset="0"/>
              </a:rPr>
              <a:t>potrdila</a:t>
            </a:r>
            <a:r>
              <a:rPr lang="en-US" sz="2000" b="1" dirty="0">
                <a:solidFill>
                  <a:srgbClr val="0070C0"/>
                </a:solidFill>
                <a:cs typeface="Arial" panose="020B0604020202020204" pitchFamily="34" charset="0"/>
              </a:rPr>
              <a:t>, da so </a:t>
            </a:r>
            <a:r>
              <a:rPr lang="sl-SI" sz="2000" b="1" dirty="0">
                <a:solidFill>
                  <a:srgbClr val="0070C0"/>
                </a:solidFill>
                <a:cs typeface="Arial" panose="020B0604020202020204" pitchFamily="34" charset="0"/>
              </a:rPr>
              <a:t>zaposleni:</a:t>
            </a:r>
          </a:p>
          <a:p>
            <a:pPr marL="342900" indent="-342900" algn="just" eaLnBrk="1" hangingPunct="1">
              <a:buFont typeface="+mj-lt"/>
              <a:buAutoNum type="arabicPeriod"/>
              <a:defRPr/>
            </a:pPr>
            <a:r>
              <a:rPr lang="sl-SI" b="1" dirty="0">
                <a:solidFill>
                  <a:schemeClr val="bg2">
                    <a:lumMod val="25000"/>
                  </a:schemeClr>
                </a:solidFill>
                <a:cs typeface="Arial" panose="020B0604020202020204" pitchFamily="34" charset="0"/>
              </a:rPr>
              <a:t>potrdilo ZPIZ </a:t>
            </a:r>
            <a:r>
              <a:rPr lang="sl-SI" dirty="0">
                <a:solidFill>
                  <a:srgbClr val="C00000"/>
                </a:solidFill>
                <a:cs typeface="Arial" panose="020B0604020202020204" pitchFamily="34" charset="0"/>
              </a:rPr>
              <a:t>ali</a:t>
            </a:r>
            <a:r>
              <a:rPr lang="sl-SI" dirty="0">
                <a:solidFill>
                  <a:schemeClr val="bg2">
                    <a:lumMod val="25000"/>
                  </a:schemeClr>
                </a:solidFill>
                <a:cs typeface="Arial" panose="020B0604020202020204" pitchFamily="34" charset="0"/>
              </a:rPr>
              <a:t> </a:t>
            </a:r>
            <a:r>
              <a:rPr lang="sl-SI" b="1" dirty="0">
                <a:solidFill>
                  <a:schemeClr val="bg2">
                    <a:lumMod val="25000"/>
                  </a:schemeClr>
                </a:solidFill>
                <a:cs typeface="Arial" panose="020B0604020202020204" pitchFamily="34" charset="0"/>
              </a:rPr>
              <a:t>potrdilo delodajalca, </a:t>
            </a:r>
            <a:r>
              <a:rPr lang="sl-SI" sz="1600" dirty="0">
                <a:solidFill>
                  <a:schemeClr val="bg2">
                    <a:lumMod val="25000"/>
                  </a:schemeClr>
                </a:solidFill>
                <a:cs typeface="Arial" panose="020B0604020202020204" pitchFamily="34" charset="0"/>
              </a:rPr>
              <a:t>da so zaposleni</a:t>
            </a:r>
          </a:p>
          <a:p>
            <a:pPr marL="342900" indent="-342900" algn="just" eaLnBrk="1" hangingPunct="1">
              <a:buFont typeface="+mj-lt"/>
              <a:buAutoNum type="arabicPeriod"/>
              <a:defRPr/>
            </a:pPr>
            <a:r>
              <a:rPr lang="sl-SI" b="1" dirty="0">
                <a:solidFill>
                  <a:schemeClr val="bg2">
                    <a:lumMod val="25000"/>
                  </a:schemeClr>
                </a:solidFill>
                <a:cs typeface="Arial" panose="020B0604020202020204" pitchFamily="34" charset="0"/>
              </a:rPr>
              <a:t>potrdilo izvajalca neformalnih</a:t>
            </a:r>
            <a:r>
              <a:rPr lang="en-US" b="1" dirty="0">
                <a:solidFill>
                  <a:schemeClr val="bg2">
                    <a:lumMod val="25000"/>
                  </a:schemeClr>
                </a:solidFill>
                <a:cs typeface="Arial" panose="020B0604020202020204" pitchFamily="34" charset="0"/>
              </a:rPr>
              <a:t> </a:t>
            </a:r>
            <a:r>
              <a:rPr lang="sl-SI" b="1" dirty="0">
                <a:solidFill>
                  <a:schemeClr val="bg2">
                    <a:lumMod val="25000"/>
                  </a:schemeClr>
                </a:solidFill>
                <a:cs typeface="Arial" panose="020B0604020202020204" pitchFamily="34" charset="0"/>
              </a:rPr>
              <a:t>izobraževalnih programov</a:t>
            </a:r>
            <a:r>
              <a:rPr lang="en-US" dirty="0">
                <a:solidFill>
                  <a:schemeClr val="bg2">
                    <a:lumMod val="25000"/>
                  </a:schemeClr>
                </a:solidFill>
                <a:cs typeface="Arial" panose="020B0604020202020204" pitchFamily="34" charset="0"/>
              </a:rPr>
              <a:t>, da so v </a:t>
            </a:r>
            <a:r>
              <a:rPr lang="sl-SI" dirty="0">
                <a:solidFill>
                  <a:schemeClr val="bg2">
                    <a:lumMod val="25000"/>
                  </a:schemeClr>
                </a:solidFill>
                <a:cs typeface="Arial" panose="020B0604020202020204" pitchFamily="34" charset="0"/>
              </a:rPr>
              <a:t>zadnjem letu pred vključitvijo</a:t>
            </a:r>
            <a:r>
              <a:rPr lang="en-US" dirty="0">
                <a:solidFill>
                  <a:schemeClr val="bg2">
                    <a:lumMod val="25000"/>
                  </a:schemeClr>
                </a:solidFill>
                <a:cs typeface="Arial" panose="020B0604020202020204" pitchFamily="34" charset="0"/>
              </a:rPr>
              <a:t> v program </a:t>
            </a:r>
            <a:r>
              <a:rPr lang="sl-SI" dirty="0">
                <a:solidFill>
                  <a:schemeClr val="bg2">
                    <a:lumMod val="25000"/>
                  </a:schemeClr>
                </a:solidFill>
                <a:cs typeface="Arial" panose="020B0604020202020204" pitchFamily="34" charset="0"/>
              </a:rPr>
              <a:t>izpopolnjevanja izvajali neformalni izobraževalni program ali ga še izvajajo oziroma so potencialni izobraževalci odraslih za izvajanje teh programov v skladu z letnim delovnim načrtom izvajalca</a:t>
            </a:r>
            <a:r>
              <a:rPr lang="en-US" dirty="0">
                <a:solidFill>
                  <a:schemeClr val="bg2">
                    <a:lumMod val="25000"/>
                  </a:schemeClr>
                </a:solidFill>
                <a:cs typeface="Arial" panose="020B0604020202020204" pitchFamily="34" charset="0"/>
              </a:rPr>
              <a:t>.</a:t>
            </a:r>
            <a:endParaRPr lang="sl-SI" dirty="0">
              <a:solidFill>
                <a:schemeClr val="bg2">
                  <a:lumMod val="25000"/>
                </a:schemeClr>
              </a:solidFill>
              <a:cs typeface="Arial" panose="020B0604020202020204" pitchFamily="34" charset="0"/>
            </a:endParaRPr>
          </a:p>
          <a:p>
            <a:pPr algn="just" eaLnBrk="1" hangingPunct="1">
              <a:defRPr/>
            </a:pPr>
            <a:endParaRPr lang="sl-SI" sz="2000" dirty="0">
              <a:solidFill>
                <a:schemeClr val="bg2">
                  <a:lumMod val="25000"/>
                </a:schemeClr>
              </a:solidFill>
              <a:cs typeface="Arial" panose="020B0604020202020204" pitchFamily="34" charset="0"/>
            </a:endParaRPr>
          </a:p>
          <a:p>
            <a:pPr algn="just" eaLnBrk="1" hangingPunct="1">
              <a:defRPr/>
            </a:pPr>
            <a:r>
              <a:rPr lang="sl-SI" sz="2000" b="1" dirty="0">
                <a:solidFill>
                  <a:srgbClr val="00B050"/>
                </a:solidFill>
                <a:cs typeface="Arial" panose="020B0604020202020204" pitchFamily="34" charset="0"/>
              </a:rPr>
              <a:t>Dokazila hrani poslovodeči partner.</a:t>
            </a:r>
          </a:p>
        </p:txBody>
      </p:sp>
      <p:sp>
        <p:nvSpPr>
          <p:cNvPr id="3" name="Title 1"/>
          <p:cNvSpPr txBox="1">
            <a:spLocks/>
          </p:cNvSpPr>
          <p:nvPr/>
        </p:nvSpPr>
        <p:spPr bwMode="auto">
          <a:xfrm>
            <a:off x="519112" y="289441"/>
            <a:ext cx="8083550" cy="768350"/>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Pogoj za vključitev udeležencev v program</a:t>
            </a: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23</a:t>
            </a:fld>
            <a:endParaRPr lang="en-US" altLang="sl-SI"/>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186554" y="305359"/>
            <a:ext cx="8759738" cy="557284"/>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b. Plače in povračila v zvezi z delom so</a:t>
            </a:r>
            <a:r>
              <a:rPr lang="sl-SI" sz="2400" b="1" dirty="0" smtClean="0">
                <a:solidFill>
                  <a:srgbClr val="860000"/>
                </a:solidFill>
                <a:latin typeface="Arial" panose="020B0604020202020204" pitchFamily="34" charset="0"/>
                <a:cs typeface="Arial" panose="020B0604020202020204" pitchFamily="34" charset="0"/>
              </a:rPr>
              <a:t>:</a:t>
            </a:r>
            <a:endParaRPr lang="sl-SI" sz="1800" b="1" dirty="0">
              <a:solidFill>
                <a:srgbClr val="860000"/>
              </a:solidFill>
              <a:latin typeface="Arial" panose="020B0604020202020204" pitchFamily="34" charset="0"/>
              <a:cs typeface="Arial" panose="020B0604020202020204" pitchFamily="34" charset="0"/>
            </a:endParaRPr>
          </a:p>
        </p:txBody>
      </p:sp>
      <p:sp>
        <p:nvSpPr>
          <p:cNvPr id="3" name="PoljeZBesedilom 2"/>
          <p:cNvSpPr txBox="1"/>
          <p:nvPr/>
        </p:nvSpPr>
        <p:spPr>
          <a:xfrm>
            <a:off x="297764" y="862643"/>
            <a:ext cx="8957447" cy="5070619"/>
          </a:xfrm>
          <a:prstGeom prst="rect">
            <a:avLst/>
          </a:prstGeom>
          <a:noFill/>
        </p:spPr>
        <p:txBody>
          <a:bodyPr wrap="square">
            <a:spAutoFit/>
          </a:bodyPr>
          <a:lstStyle/>
          <a:p>
            <a:pPr marL="285750" indent="-285750" eaLnBrk="1" hangingPunct="1">
              <a:buFont typeface="Arial" panose="020B0604020202020204" pitchFamily="34" charset="0"/>
              <a:buChar char="•"/>
              <a:defRPr/>
            </a:pPr>
            <a:r>
              <a:rPr lang="sl-SI" dirty="0">
                <a:solidFill>
                  <a:schemeClr val="bg2">
                    <a:lumMod val="25000"/>
                  </a:schemeClr>
                </a:solidFill>
                <a:cs typeface="Arial" panose="020B0604020202020204" pitchFamily="34" charset="0"/>
              </a:rPr>
              <a:t>stroški plač, </a:t>
            </a:r>
          </a:p>
          <a:p>
            <a:pPr marL="285750" indent="-285750" eaLnBrk="1" hangingPunct="1">
              <a:buFont typeface="Arial" panose="020B0604020202020204" pitchFamily="34" charset="0"/>
              <a:buChar char="•"/>
              <a:defRPr/>
            </a:pPr>
            <a:r>
              <a:rPr lang="sl-SI" dirty="0">
                <a:solidFill>
                  <a:schemeClr val="bg2">
                    <a:lumMod val="25000"/>
                  </a:schemeClr>
                </a:solidFill>
                <a:cs typeface="Arial" panose="020B0604020202020204" pitchFamily="34" charset="0"/>
              </a:rPr>
              <a:t>stroški prispevkov, </a:t>
            </a:r>
          </a:p>
          <a:p>
            <a:pPr marL="285750" indent="-285750" eaLnBrk="1" hangingPunct="1">
              <a:buFont typeface="Arial" panose="020B0604020202020204" pitchFamily="34" charset="0"/>
              <a:buChar char="•"/>
              <a:defRPr/>
            </a:pPr>
            <a:r>
              <a:rPr lang="sl-SI" dirty="0">
                <a:solidFill>
                  <a:schemeClr val="bg2">
                    <a:lumMod val="25000"/>
                  </a:schemeClr>
                </a:solidFill>
                <a:cs typeface="Arial" panose="020B0604020202020204" pitchFamily="34" charset="0"/>
              </a:rPr>
              <a:t>stroški za službena potovanja. </a:t>
            </a:r>
          </a:p>
          <a:p>
            <a:pPr marL="285750" indent="-285750" eaLnBrk="1" hangingPunct="1">
              <a:buFont typeface="Arial" panose="020B0604020202020204" pitchFamily="34" charset="0"/>
              <a:buChar char="•"/>
              <a:defRPr/>
            </a:pPr>
            <a:endParaRPr lang="sl-SI" dirty="0">
              <a:solidFill>
                <a:schemeClr val="bg2">
                  <a:lumMod val="25000"/>
                </a:schemeClr>
              </a:solidFill>
              <a:cs typeface="Arial" panose="020B0604020202020204" pitchFamily="34" charset="0"/>
            </a:endParaRPr>
          </a:p>
          <a:p>
            <a:pPr eaLnBrk="1" hangingPunct="1">
              <a:defRPr/>
            </a:pPr>
            <a:r>
              <a:rPr lang="sl-SI" b="1" dirty="0">
                <a:solidFill>
                  <a:srgbClr val="C00000"/>
                </a:solidFill>
                <a:cs typeface="Arial" panose="020B0604020202020204" pitchFamily="34" charset="0"/>
              </a:rPr>
              <a:t>Za </a:t>
            </a:r>
            <a:r>
              <a:rPr lang="sl-SI" sz="2000" b="1" dirty="0">
                <a:solidFill>
                  <a:srgbClr val="C00000"/>
                </a:solidFill>
                <a:cs typeface="Arial" panose="020B0604020202020204" pitchFamily="34" charset="0"/>
              </a:rPr>
              <a:t>upravljanje projekta – vodenje in administrativna podpora</a:t>
            </a:r>
            <a:r>
              <a:rPr lang="sl-SI" b="1" dirty="0">
                <a:solidFill>
                  <a:schemeClr val="bg2">
                    <a:lumMod val="25000"/>
                  </a:schemeClr>
                </a:solidFill>
                <a:cs typeface="Arial" panose="020B0604020202020204" pitchFamily="34" charset="0"/>
              </a:rPr>
              <a:t> </a:t>
            </a:r>
            <a:r>
              <a:rPr lang="sl-SI" dirty="0">
                <a:solidFill>
                  <a:schemeClr val="bg2">
                    <a:lumMod val="25000"/>
                  </a:schemeClr>
                </a:solidFill>
                <a:cs typeface="Arial" panose="020B0604020202020204" pitchFamily="34" charset="0"/>
              </a:rPr>
              <a:t>se</a:t>
            </a:r>
            <a:r>
              <a:rPr lang="sl-SI" b="1" dirty="0">
                <a:solidFill>
                  <a:schemeClr val="bg2">
                    <a:lumMod val="25000"/>
                  </a:schemeClr>
                </a:solidFill>
                <a:cs typeface="Arial" panose="020B0604020202020204" pitchFamily="34" charset="0"/>
              </a:rPr>
              <a:t> </a:t>
            </a:r>
            <a:r>
              <a:rPr lang="sl-SI" dirty="0">
                <a:solidFill>
                  <a:schemeClr val="bg2">
                    <a:lumMod val="25000"/>
                  </a:schemeClr>
                </a:solidFill>
                <a:cs typeface="Arial" panose="020B0604020202020204" pitchFamily="34" charset="0"/>
              </a:rPr>
              <a:t>pri </a:t>
            </a:r>
            <a:r>
              <a:rPr lang="sl-SI" u="sng" dirty="0">
                <a:solidFill>
                  <a:schemeClr val="bg2">
                    <a:lumMod val="25000"/>
                  </a:schemeClr>
                </a:solidFill>
                <a:cs typeface="Arial" panose="020B0604020202020204" pitchFamily="34" charset="0"/>
              </a:rPr>
              <a:t>poslovodečem</a:t>
            </a:r>
            <a:r>
              <a:rPr lang="sl-SI" dirty="0">
                <a:solidFill>
                  <a:schemeClr val="bg2">
                    <a:lumMod val="25000"/>
                  </a:schemeClr>
                </a:solidFill>
                <a:cs typeface="Arial" panose="020B0604020202020204" pitchFamily="34" charset="0"/>
              </a:rPr>
              <a:t> konzorcijskem partnerju </a:t>
            </a:r>
            <a:r>
              <a:rPr lang="sl-SI" b="1" dirty="0">
                <a:solidFill>
                  <a:schemeClr val="bg2">
                    <a:lumMod val="25000"/>
                  </a:schemeClr>
                </a:solidFill>
                <a:cs typeface="Arial" panose="020B0604020202020204" pitchFamily="34" charset="0"/>
              </a:rPr>
              <a:t>zaposli ali prerazporedi osebo</a:t>
            </a:r>
            <a:r>
              <a:rPr lang="sl-SI" dirty="0">
                <a:solidFill>
                  <a:schemeClr val="bg2">
                    <a:lumMod val="25000"/>
                  </a:schemeClr>
                </a:solidFill>
                <a:cs typeface="Arial" panose="020B0604020202020204" pitchFamily="34" charset="0"/>
              </a:rPr>
              <a:t>, ki sicer </a:t>
            </a:r>
            <a:r>
              <a:rPr lang="sl-SI" b="1" dirty="0">
                <a:solidFill>
                  <a:schemeClr val="bg2">
                    <a:lumMod val="25000"/>
                  </a:schemeClr>
                </a:solidFill>
                <a:cs typeface="Arial" panose="020B0604020202020204" pitchFamily="34" charset="0"/>
              </a:rPr>
              <a:t>ni v vlogi </a:t>
            </a:r>
            <a:r>
              <a:rPr lang="sl-SI" dirty="0">
                <a:solidFill>
                  <a:schemeClr val="bg2">
                    <a:lumMod val="25000"/>
                  </a:schemeClr>
                </a:solidFill>
                <a:cs typeface="Arial" panose="020B0604020202020204" pitchFamily="34" charset="0"/>
              </a:rPr>
              <a:t>direktorja ali vodje organizacijske enote. </a:t>
            </a:r>
          </a:p>
          <a:p>
            <a:pPr eaLnBrk="1" hangingPunct="1">
              <a:defRPr/>
            </a:pPr>
            <a:endParaRPr lang="sl-SI" b="1" dirty="0">
              <a:solidFill>
                <a:schemeClr val="bg2">
                  <a:lumMod val="25000"/>
                </a:schemeClr>
              </a:solidFill>
              <a:cs typeface="Arial" panose="020B0604020202020204" pitchFamily="34" charset="0"/>
            </a:endParaRPr>
          </a:p>
          <a:p>
            <a:pPr eaLnBrk="1" hangingPunct="1">
              <a:defRPr/>
            </a:pPr>
            <a:r>
              <a:rPr lang="sl-SI" b="1" dirty="0">
                <a:solidFill>
                  <a:srgbClr val="C00000"/>
                </a:solidFill>
                <a:cs typeface="Arial" panose="020B0604020202020204" pitchFamily="34" charset="0"/>
              </a:rPr>
              <a:t>Za sklop A:</a:t>
            </a:r>
            <a:r>
              <a:rPr lang="sl-SI" dirty="0">
                <a:solidFill>
                  <a:srgbClr val="C00000"/>
                </a:solidFill>
                <a:cs typeface="Arial" panose="020B0604020202020204" pitchFamily="34" charset="0"/>
              </a:rPr>
              <a:t> </a:t>
            </a:r>
            <a:r>
              <a:rPr lang="sl-SI" b="1" dirty="0">
                <a:solidFill>
                  <a:srgbClr val="0070C0"/>
                </a:solidFill>
                <a:cs typeface="Arial" panose="020B0604020202020204" pitchFamily="34" charset="0"/>
              </a:rPr>
              <a:t>največ</a:t>
            </a:r>
            <a:r>
              <a:rPr lang="sl-SI" dirty="0">
                <a:solidFill>
                  <a:srgbClr val="0070C0"/>
                </a:solidFill>
                <a:cs typeface="Arial" panose="020B0604020202020204" pitchFamily="34" charset="0"/>
              </a:rPr>
              <a:t> </a:t>
            </a:r>
            <a:r>
              <a:rPr lang="sl-SI" b="1" dirty="0">
                <a:solidFill>
                  <a:srgbClr val="0070C0"/>
                </a:solidFill>
                <a:cs typeface="Arial" panose="020B0604020202020204" pitchFamily="34" charset="0"/>
              </a:rPr>
              <a:t>1 oseba za 100% </a:t>
            </a:r>
            <a:r>
              <a:rPr lang="sl-SI" dirty="0">
                <a:solidFill>
                  <a:srgbClr val="0070C0"/>
                </a:solidFill>
                <a:cs typeface="Arial" panose="020B0604020202020204" pitchFamily="34" charset="0"/>
              </a:rPr>
              <a:t>polnega delovnega časa.</a:t>
            </a:r>
          </a:p>
          <a:p>
            <a:pPr marL="285750" indent="-285750" eaLnBrk="1" hangingPunct="1">
              <a:buFont typeface="Arial" panose="020B0604020202020204" pitchFamily="34" charset="0"/>
              <a:buChar char="•"/>
              <a:defRPr/>
            </a:pPr>
            <a:endParaRPr lang="sl-SI" b="1" dirty="0">
              <a:solidFill>
                <a:srgbClr val="FF0000"/>
              </a:solidFill>
              <a:cs typeface="Arial" panose="020B0604020202020204" pitchFamily="34" charset="0"/>
            </a:endParaRPr>
          </a:p>
          <a:p>
            <a:pPr eaLnBrk="1" hangingPunct="1">
              <a:defRPr/>
            </a:pPr>
            <a:r>
              <a:rPr lang="sl-SI" b="1" dirty="0">
                <a:solidFill>
                  <a:srgbClr val="C00000"/>
                </a:solidFill>
                <a:cs typeface="Arial" panose="020B0604020202020204" pitchFamily="34" charset="0"/>
              </a:rPr>
              <a:t>Za sklop B:</a:t>
            </a:r>
          </a:p>
          <a:p>
            <a:pPr marL="285750" indent="-285750" eaLnBrk="1" hangingPunct="1">
              <a:buFont typeface="Arial" panose="020B0604020202020204" pitchFamily="34" charset="0"/>
              <a:buChar char="•"/>
              <a:defRPr/>
            </a:pPr>
            <a:r>
              <a:rPr lang="sl-SI" b="1" dirty="0">
                <a:solidFill>
                  <a:srgbClr val="FF0000"/>
                </a:solidFill>
                <a:cs typeface="Arial" panose="020B0604020202020204" pitchFamily="34" charset="0"/>
              </a:rPr>
              <a:t>konzorcij v KRVS: </a:t>
            </a:r>
            <a:r>
              <a:rPr lang="sl-SI" b="1" dirty="0">
                <a:solidFill>
                  <a:srgbClr val="0070C0"/>
                </a:solidFill>
                <a:cs typeface="Arial" panose="020B0604020202020204" pitchFamily="34" charset="0"/>
              </a:rPr>
              <a:t>največ 2 osebi za skupno največ 120% </a:t>
            </a:r>
            <a:r>
              <a:rPr lang="sl-SI" dirty="0">
                <a:solidFill>
                  <a:srgbClr val="0070C0"/>
                </a:solidFill>
                <a:cs typeface="Arial" panose="020B0604020202020204" pitchFamily="34" charset="0"/>
              </a:rPr>
              <a:t>polnega delovnega časa.</a:t>
            </a:r>
          </a:p>
          <a:p>
            <a:pPr marL="285750" indent="-285750" eaLnBrk="1" hangingPunct="1">
              <a:buFont typeface="Arial" panose="020B0604020202020204" pitchFamily="34" charset="0"/>
              <a:buChar char="•"/>
              <a:defRPr/>
            </a:pPr>
            <a:r>
              <a:rPr lang="sl-SI" b="1" dirty="0">
                <a:solidFill>
                  <a:srgbClr val="00B050"/>
                </a:solidFill>
                <a:cs typeface="Arial" panose="020B0604020202020204" pitchFamily="34" charset="0"/>
              </a:rPr>
              <a:t>konzorcij v KRZS: </a:t>
            </a:r>
            <a:r>
              <a:rPr lang="sl-SI" b="1" dirty="0">
                <a:solidFill>
                  <a:srgbClr val="0070C0"/>
                </a:solidFill>
                <a:cs typeface="Arial" panose="020B0604020202020204" pitchFamily="34" charset="0"/>
              </a:rPr>
              <a:t>največ 1 oseba za največ 80% </a:t>
            </a:r>
            <a:r>
              <a:rPr lang="sl-SI" dirty="0">
                <a:solidFill>
                  <a:srgbClr val="0070C0"/>
                </a:solidFill>
                <a:cs typeface="Arial" panose="020B0604020202020204" pitchFamily="34" charset="0"/>
              </a:rPr>
              <a:t>polnega delovnega časa. </a:t>
            </a:r>
          </a:p>
          <a:p>
            <a:pPr marL="285750" indent="-285750" eaLnBrk="1" hangingPunct="1">
              <a:buFont typeface="Arial" panose="020B0604020202020204" pitchFamily="34" charset="0"/>
              <a:buChar char="•"/>
              <a:defRPr/>
            </a:pPr>
            <a:endParaRPr lang="sl-SI" sz="1550" dirty="0">
              <a:solidFill>
                <a:schemeClr val="bg2">
                  <a:lumMod val="25000"/>
                </a:schemeClr>
              </a:solidFill>
              <a:cs typeface="Arial" panose="020B0604020202020204" pitchFamily="34" charset="0"/>
            </a:endParaRPr>
          </a:p>
          <a:p>
            <a:pPr eaLnBrk="1" hangingPunct="1">
              <a:defRPr/>
            </a:pPr>
            <a:endParaRPr lang="sl-SI" dirty="0">
              <a:solidFill>
                <a:schemeClr val="bg2">
                  <a:lumMod val="25000"/>
                </a:schemeClr>
              </a:solidFill>
              <a:cs typeface="Arial" panose="020B0604020202020204" pitchFamily="34" charset="0"/>
            </a:endParaRPr>
          </a:p>
          <a:p>
            <a:pPr eaLnBrk="1" hangingPunct="1">
              <a:defRPr/>
            </a:pPr>
            <a:r>
              <a:rPr lang="sl-SI" b="1" dirty="0" smtClean="0">
                <a:solidFill>
                  <a:srgbClr val="7030A0"/>
                </a:solidFill>
                <a:cs typeface="Arial" panose="020B0604020202020204" pitchFamily="34" charset="0"/>
              </a:rPr>
              <a:t>Pogoj za zaposlitev: izobrazba po študijskih programih za pridobitev izobrazbe druge stopnje… (tč. 17. b. JR)</a:t>
            </a:r>
            <a:endParaRPr lang="en-US" b="1" dirty="0">
              <a:solidFill>
                <a:srgbClr val="7030A0"/>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24</a:t>
            </a:fld>
            <a:endParaRPr lang="en-US" altLang="sl-SI"/>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ravokotnik 2"/>
          <p:cNvSpPr/>
          <p:nvPr/>
        </p:nvSpPr>
        <p:spPr>
          <a:xfrm>
            <a:off x="368300" y="1499759"/>
            <a:ext cx="8503851" cy="4955203"/>
          </a:xfrm>
          <a:prstGeom prst="rect">
            <a:avLst/>
          </a:prstGeom>
        </p:spPr>
        <p:txBody>
          <a:bodyPr wrap="square">
            <a:spAutoFit/>
          </a:bodyPr>
          <a:lstStyle/>
          <a:p>
            <a:pPr eaLnBrk="1" hangingPunct="1">
              <a:defRPr/>
            </a:pPr>
            <a:r>
              <a:rPr lang="sl-SI" sz="2000" b="1" dirty="0">
                <a:solidFill>
                  <a:srgbClr val="C00000"/>
                </a:solidFill>
                <a:cs typeface="Arial" panose="020B0604020202020204" pitchFamily="34" charset="0"/>
              </a:rPr>
              <a:t>Za pripravo strokovnih podlag</a:t>
            </a:r>
            <a:r>
              <a:rPr lang="sl-SI" sz="2000" b="1" dirty="0">
                <a:solidFill>
                  <a:schemeClr val="bg2">
                    <a:lumMod val="25000"/>
                  </a:schemeClr>
                </a:solidFill>
                <a:cs typeface="Arial" panose="020B0604020202020204" pitchFamily="34" charset="0"/>
              </a:rPr>
              <a:t> </a:t>
            </a:r>
            <a:r>
              <a:rPr lang="sl-SI" sz="2000" dirty="0">
                <a:solidFill>
                  <a:schemeClr val="bg2">
                    <a:lumMod val="25000"/>
                  </a:schemeClr>
                </a:solidFill>
                <a:cs typeface="Arial" panose="020B0604020202020204" pitchFamily="34" charset="0"/>
              </a:rPr>
              <a:t>se</a:t>
            </a:r>
            <a:r>
              <a:rPr lang="sl-SI" sz="2000" b="1" dirty="0">
                <a:solidFill>
                  <a:schemeClr val="bg2">
                    <a:lumMod val="25000"/>
                  </a:schemeClr>
                </a:solidFill>
                <a:cs typeface="Arial" panose="020B0604020202020204" pitchFamily="34" charset="0"/>
              </a:rPr>
              <a:t> </a:t>
            </a:r>
            <a:r>
              <a:rPr lang="sl-SI" sz="2000" dirty="0">
                <a:solidFill>
                  <a:schemeClr val="bg2">
                    <a:lumMod val="25000"/>
                  </a:schemeClr>
                </a:solidFill>
                <a:cs typeface="Arial" panose="020B0604020202020204" pitchFamily="34" charset="0"/>
              </a:rPr>
              <a:t>pri </a:t>
            </a:r>
            <a:r>
              <a:rPr lang="sl-SI" sz="2000" u="sng" dirty="0">
                <a:solidFill>
                  <a:schemeClr val="bg2">
                    <a:lumMod val="25000"/>
                  </a:schemeClr>
                </a:solidFill>
                <a:cs typeface="Arial" panose="020B0604020202020204" pitchFamily="34" charset="0"/>
              </a:rPr>
              <a:t>kateremkoli</a:t>
            </a:r>
            <a:r>
              <a:rPr lang="sl-SI" sz="2000" dirty="0">
                <a:solidFill>
                  <a:schemeClr val="bg2">
                    <a:lumMod val="25000"/>
                  </a:schemeClr>
                </a:solidFill>
                <a:cs typeface="Arial" panose="020B0604020202020204" pitchFamily="34" charset="0"/>
              </a:rPr>
              <a:t> </a:t>
            </a:r>
            <a:r>
              <a:rPr lang="sl-SI" sz="2000" dirty="0" err="1">
                <a:solidFill>
                  <a:schemeClr val="bg2">
                    <a:lumMod val="25000"/>
                  </a:schemeClr>
                </a:solidFill>
                <a:cs typeface="Arial" panose="020B0604020202020204" pitchFamily="34" charset="0"/>
              </a:rPr>
              <a:t>konzorcijskem</a:t>
            </a:r>
            <a:r>
              <a:rPr lang="sl-SI" sz="2000" dirty="0">
                <a:solidFill>
                  <a:schemeClr val="bg2">
                    <a:lumMod val="25000"/>
                  </a:schemeClr>
                </a:solidFill>
                <a:cs typeface="Arial" panose="020B0604020202020204" pitchFamily="34" charset="0"/>
              </a:rPr>
              <a:t> partnerju </a:t>
            </a:r>
            <a:r>
              <a:rPr lang="sl-SI" sz="2000" b="1" dirty="0">
                <a:solidFill>
                  <a:schemeClr val="bg2">
                    <a:lumMod val="25000"/>
                  </a:schemeClr>
                </a:solidFill>
                <a:cs typeface="Arial" panose="020B0604020202020204" pitchFamily="34" charset="0"/>
              </a:rPr>
              <a:t>zaposli ali prerazporedi osebo</a:t>
            </a:r>
            <a:r>
              <a:rPr lang="sl-SI" sz="2000" dirty="0">
                <a:solidFill>
                  <a:schemeClr val="bg2">
                    <a:lumMod val="25000"/>
                  </a:schemeClr>
                </a:solidFill>
                <a:cs typeface="Arial" panose="020B0604020202020204" pitchFamily="34" charset="0"/>
              </a:rPr>
              <a:t>, ki sicer </a:t>
            </a:r>
            <a:r>
              <a:rPr lang="sl-SI" sz="2000" b="1" dirty="0">
                <a:solidFill>
                  <a:schemeClr val="bg2">
                    <a:lumMod val="25000"/>
                  </a:schemeClr>
                </a:solidFill>
                <a:cs typeface="Arial" panose="020B0604020202020204" pitchFamily="34" charset="0"/>
              </a:rPr>
              <a:t>ni v vlogi </a:t>
            </a:r>
            <a:r>
              <a:rPr lang="sl-SI" sz="2000" dirty="0">
                <a:solidFill>
                  <a:schemeClr val="bg2">
                    <a:lumMod val="25000"/>
                  </a:schemeClr>
                </a:solidFill>
                <a:cs typeface="Arial" panose="020B0604020202020204" pitchFamily="34" charset="0"/>
              </a:rPr>
              <a:t>direktorja ali vodje organizacijske enote. </a:t>
            </a:r>
          </a:p>
          <a:p>
            <a:pPr eaLnBrk="1" hangingPunct="1">
              <a:defRPr/>
            </a:pPr>
            <a:endParaRPr lang="sl-SI" sz="2000" b="1" dirty="0">
              <a:solidFill>
                <a:schemeClr val="bg2">
                  <a:lumMod val="25000"/>
                </a:schemeClr>
              </a:solidFill>
              <a:cs typeface="Arial" panose="020B0604020202020204" pitchFamily="34" charset="0"/>
            </a:endParaRPr>
          </a:p>
          <a:p>
            <a:pPr eaLnBrk="1" hangingPunct="1">
              <a:defRPr/>
            </a:pPr>
            <a:r>
              <a:rPr lang="sl-SI" sz="2000" b="1" dirty="0">
                <a:solidFill>
                  <a:srgbClr val="C00000"/>
                </a:solidFill>
                <a:cs typeface="Arial" panose="020B0604020202020204" pitchFamily="34" charset="0"/>
              </a:rPr>
              <a:t>Za sklop A:</a:t>
            </a:r>
            <a:r>
              <a:rPr lang="sl-SI" sz="2000" dirty="0">
                <a:solidFill>
                  <a:srgbClr val="C00000"/>
                </a:solidFill>
                <a:cs typeface="Arial" panose="020B0604020202020204" pitchFamily="34" charset="0"/>
              </a:rPr>
              <a:t> </a:t>
            </a:r>
            <a:r>
              <a:rPr lang="sl-SI" sz="2000" b="1" dirty="0">
                <a:solidFill>
                  <a:srgbClr val="0070C0"/>
                </a:solidFill>
                <a:cs typeface="Arial" panose="020B0604020202020204" pitchFamily="34" charset="0"/>
              </a:rPr>
              <a:t>največ</a:t>
            </a:r>
            <a:r>
              <a:rPr lang="sl-SI" sz="2000" dirty="0">
                <a:solidFill>
                  <a:srgbClr val="0070C0"/>
                </a:solidFill>
                <a:cs typeface="Arial" panose="020B0604020202020204" pitchFamily="34" charset="0"/>
              </a:rPr>
              <a:t> </a:t>
            </a:r>
            <a:r>
              <a:rPr lang="sl-SI" sz="2000" b="1" dirty="0">
                <a:solidFill>
                  <a:srgbClr val="0070C0"/>
                </a:solidFill>
                <a:cs typeface="Arial" panose="020B0604020202020204" pitchFamily="34" charset="0"/>
              </a:rPr>
              <a:t>1 oseba za 100% </a:t>
            </a:r>
            <a:r>
              <a:rPr lang="sl-SI" sz="2000" dirty="0">
                <a:solidFill>
                  <a:srgbClr val="0070C0"/>
                </a:solidFill>
                <a:cs typeface="Arial" panose="020B0604020202020204" pitchFamily="34" charset="0"/>
              </a:rPr>
              <a:t>polnega delovnega časa.</a:t>
            </a:r>
          </a:p>
          <a:p>
            <a:pPr marL="285750" indent="-285750" eaLnBrk="1" hangingPunct="1">
              <a:buFont typeface="Arial" panose="020B0604020202020204" pitchFamily="34" charset="0"/>
              <a:buChar char="•"/>
              <a:defRPr/>
            </a:pPr>
            <a:endParaRPr lang="sl-SI" sz="2000" b="1" dirty="0">
              <a:solidFill>
                <a:srgbClr val="FF0000"/>
              </a:solidFill>
              <a:cs typeface="Arial" panose="020B0604020202020204" pitchFamily="34" charset="0"/>
            </a:endParaRPr>
          </a:p>
          <a:p>
            <a:pPr eaLnBrk="1" hangingPunct="1">
              <a:defRPr/>
            </a:pPr>
            <a:r>
              <a:rPr lang="sl-SI" sz="2000" b="1" dirty="0">
                <a:solidFill>
                  <a:srgbClr val="C00000"/>
                </a:solidFill>
                <a:cs typeface="Arial" panose="020B0604020202020204" pitchFamily="34" charset="0"/>
              </a:rPr>
              <a:t>Za sklop B:</a:t>
            </a:r>
          </a:p>
          <a:p>
            <a:pPr marL="285750" indent="-285750" eaLnBrk="1" hangingPunct="1">
              <a:buFont typeface="Arial" panose="020B0604020202020204" pitchFamily="34" charset="0"/>
              <a:buChar char="•"/>
              <a:defRPr/>
            </a:pPr>
            <a:r>
              <a:rPr lang="sl-SI" sz="2000" b="1" dirty="0">
                <a:solidFill>
                  <a:srgbClr val="FF0000"/>
                </a:solidFill>
                <a:cs typeface="Arial" panose="020B0604020202020204" pitchFamily="34" charset="0"/>
              </a:rPr>
              <a:t>konzorcij v KRVS: </a:t>
            </a:r>
            <a:r>
              <a:rPr lang="sl-SI" sz="2000" b="1" dirty="0">
                <a:solidFill>
                  <a:srgbClr val="0070C0"/>
                </a:solidFill>
                <a:cs typeface="Arial" panose="020B0604020202020204" pitchFamily="34" charset="0"/>
              </a:rPr>
              <a:t>največ 2 osebi za skupno največ 120% </a:t>
            </a:r>
            <a:r>
              <a:rPr lang="sl-SI" sz="2000" dirty="0">
                <a:solidFill>
                  <a:srgbClr val="0070C0"/>
                </a:solidFill>
                <a:cs typeface="Arial" panose="020B0604020202020204" pitchFamily="34" charset="0"/>
              </a:rPr>
              <a:t>polnega delovnega časa.</a:t>
            </a:r>
          </a:p>
          <a:p>
            <a:pPr marL="285750" indent="-285750" eaLnBrk="1" hangingPunct="1">
              <a:buFont typeface="Arial" panose="020B0604020202020204" pitchFamily="34" charset="0"/>
              <a:buChar char="•"/>
              <a:defRPr/>
            </a:pPr>
            <a:r>
              <a:rPr lang="sl-SI" sz="2000" b="1" dirty="0">
                <a:solidFill>
                  <a:srgbClr val="00B050"/>
                </a:solidFill>
                <a:cs typeface="Arial" panose="020B0604020202020204" pitchFamily="34" charset="0"/>
              </a:rPr>
              <a:t>konzorcij v KRZS: </a:t>
            </a:r>
            <a:r>
              <a:rPr lang="sl-SI" sz="2000" b="1" dirty="0">
                <a:solidFill>
                  <a:srgbClr val="0070C0"/>
                </a:solidFill>
                <a:cs typeface="Arial" panose="020B0604020202020204" pitchFamily="34" charset="0"/>
              </a:rPr>
              <a:t>največ 1 oseba za največ 80% </a:t>
            </a:r>
            <a:r>
              <a:rPr lang="sl-SI" sz="2000" dirty="0">
                <a:solidFill>
                  <a:srgbClr val="0070C0"/>
                </a:solidFill>
                <a:cs typeface="Arial" panose="020B0604020202020204" pitchFamily="34" charset="0"/>
              </a:rPr>
              <a:t>polnega delovnega časa. </a:t>
            </a:r>
          </a:p>
          <a:p>
            <a:pPr marL="285750" indent="-285750" eaLnBrk="1" hangingPunct="1">
              <a:buFont typeface="Arial" panose="020B0604020202020204" pitchFamily="34" charset="0"/>
              <a:buChar char="•"/>
              <a:defRPr/>
            </a:pPr>
            <a:endParaRPr lang="sl-SI" sz="2000" dirty="0">
              <a:solidFill>
                <a:schemeClr val="bg2">
                  <a:lumMod val="25000"/>
                </a:schemeClr>
              </a:solidFill>
              <a:cs typeface="Arial" panose="020B0604020202020204" pitchFamily="34" charset="0"/>
            </a:endParaRP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r>
              <a:rPr lang="sl-SI" sz="2000" b="1" dirty="0">
                <a:solidFill>
                  <a:srgbClr val="7030A0"/>
                </a:solidFill>
                <a:cs typeface="Arial" panose="020B0604020202020204" pitchFamily="34" charset="0"/>
              </a:rPr>
              <a:t>Pogoj za zaposlitev: izobrazba po študijskih programih za pridobitev izobrazbe druge stopnje… (tč. 17. b. JR)</a:t>
            </a:r>
            <a:endParaRPr lang="en-US" sz="2000" b="1" dirty="0">
              <a:solidFill>
                <a:srgbClr val="7030A0"/>
              </a:solidFill>
              <a:cs typeface="Arial" panose="020B0604020202020204" pitchFamily="34" charset="0"/>
            </a:endParaRPr>
          </a:p>
          <a:p>
            <a:pPr eaLnBrk="1" hangingPunct="1">
              <a:defRPr/>
            </a:pPr>
            <a:endParaRPr lang="sl-SI" sz="1600" dirty="0">
              <a:solidFill>
                <a:schemeClr val="bg2">
                  <a:lumMod val="25000"/>
                </a:schemeClr>
              </a:solidFill>
              <a:cs typeface="Arial" panose="020B0604020202020204" pitchFamily="34" charset="0"/>
            </a:endParaRPr>
          </a:p>
        </p:txBody>
      </p:sp>
      <p:sp>
        <p:nvSpPr>
          <p:cNvPr id="4" name="Title 1"/>
          <p:cNvSpPr txBox="1">
            <a:spLocks/>
          </p:cNvSpPr>
          <p:nvPr/>
        </p:nvSpPr>
        <p:spPr bwMode="auto">
          <a:xfrm>
            <a:off x="186554" y="676061"/>
            <a:ext cx="8759738" cy="652408"/>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b. Plače in povračila v zvezi z </a:t>
            </a:r>
            <a:r>
              <a:rPr lang="sl-SI" sz="2400" b="1" dirty="0" smtClean="0">
                <a:solidFill>
                  <a:srgbClr val="860000"/>
                </a:solidFill>
                <a:latin typeface="Arial" panose="020B0604020202020204" pitchFamily="34" charset="0"/>
                <a:cs typeface="Arial" panose="020B0604020202020204" pitchFamily="34" charset="0"/>
              </a:rPr>
              <a:t>delom</a:t>
            </a:r>
            <a:endParaRPr lang="sl-SI" sz="1800" dirty="0">
              <a:latin typeface="Arial" panose="020B0604020202020204" pitchFamily="34" charset="0"/>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25</a:t>
            </a:fld>
            <a:endParaRPr lang="en-US" altLang="sl-SI"/>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899726" y="406729"/>
            <a:ext cx="7344547" cy="603158"/>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c. Storitve zunanjih izvajalcev so</a:t>
            </a:r>
            <a:r>
              <a:rPr lang="sl-SI" sz="2400" b="1" dirty="0" smtClean="0">
                <a:solidFill>
                  <a:srgbClr val="860000"/>
                </a:solidFill>
                <a:latin typeface="Arial" panose="020B0604020202020204" pitchFamily="34" charset="0"/>
                <a:cs typeface="Arial" panose="020B0604020202020204" pitchFamily="34" charset="0"/>
              </a:rPr>
              <a:t>:</a:t>
            </a:r>
            <a:endParaRPr lang="sl-SI" sz="1800" dirty="0">
              <a:latin typeface="Arial" panose="020B0604020202020204" pitchFamily="34" charset="0"/>
              <a:cs typeface="Arial" panose="020B0604020202020204" pitchFamily="34" charset="0"/>
            </a:endParaRPr>
          </a:p>
        </p:txBody>
      </p:sp>
      <p:sp>
        <p:nvSpPr>
          <p:cNvPr id="4" name="Pravokotnik 3"/>
          <p:cNvSpPr/>
          <p:nvPr/>
        </p:nvSpPr>
        <p:spPr>
          <a:xfrm>
            <a:off x="551074" y="1009887"/>
            <a:ext cx="8175625" cy="5509200"/>
          </a:xfrm>
          <a:prstGeom prst="rect">
            <a:avLst/>
          </a:prstGeom>
        </p:spPr>
        <p:txBody>
          <a:bodyPr>
            <a:spAutoFit/>
          </a:bodyPr>
          <a:lstStyle/>
          <a:p>
            <a:pPr marL="342900" indent="-34290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delo po pogodbi o opravljanju storitev, </a:t>
            </a:r>
          </a:p>
          <a:p>
            <a:pPr marL="342900" indent="-34290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delo po podjemi pogodbi, </a:t>
            </a:r>
          </a:p>
          <a:p>
            <a:pPr marL="342900" indent="-34290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delo preko študentskega servisa, </a:t>
            </a:r>
          </a:p>
          <a:p>
            <a:pPr marL="342900" indent="-34290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delo po avtorski pogodbi in </a:t>
            </a:r>
          </a:p>
          <a:p>
            <a:pPr marL="342900" indent="-34290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drugi stroški storitev zunanjih izvajalcev </a:t>
            </a:r>
            <a:r>
              <a:rPr lang="sl-SI" sz="2000" dirty="0">
                <a:solidFill>
                  <a:schemeClr val="bg2">
                    <a:lumMod val="25000"/>
                  </a:schemeClr>
                </a:solidFill>
                <a:highlight>
                  <a:srgbClr val="FFFF00"/>
                </a:highlight>
                <a:cs typeface="Arial" panose="020B0604020202020204" pitchFamily="34" charset="0"/>
              </a:rPr>
              <a:t>so upravičeni samo za pripravo strokovnih podlag </a:t>
            </a:r>
            <a:r>
              <a:rPr lang="sl-SI" sz="2000" dirty="0">
                <a:solidFill>
                  <a:schemeClr val="bg2">
                    <a:lumMod val="25000"/>
                  </a:schemeClr>
                </a:solidFill>
                <a:cs typeface="Arial" panose="020B0604020202020204" pitchFamily="34" charset="0"/>
              </a:rPr>
              <a:t>pri:</a:t>
            </a:r>
          </a:p>
          <a:p>
            <a:pPr marL="800100" lvl="1" indent="-342900" eaLnBrk="1" hangingPunct="1">
              <a:buFont typeface="Wingdings" panose="05000000000000000000" pitchFamily="2" charset="2"/>
              <a:buChar char="Ø"/>
              <a:defRPr/>
            </a:pPr>
            <a:r>
              <a:rPr lang="sl-SI" sz="2000" dirty="0">
                <a:solidFill>
                  <a:schemeClr val="bg2">
                    <a:lumMod val="25000"/>
                  </a:schemeClr>
                </a:solidFill>
                <a:cs typeface="Arial" panose="020B0604020202020204" pitchFamily="34" charset="0"/>
              </a:rPr>
              <a:t>strokovnih nalogah kadrovske analize,</a:t>
            </a:r>
          </a:p>
          <a:p>
            <a:pPr marL="800100" lvl="1" indent="-342900" eaLnBrk="1" hangingPunct="1">
              <a:buFont typeface="Wingdings" panose="05000000000000000000" pitchFamily="2" charset="2"/>
              <a:buChar char="Ø"/>
              <a:defRPr/>
            </a:pPr>
            <a:r>
              <a:rPr lang="sl-SI" sz="2000" dirty="0">
                <a:solidFill>
                  <a:schemeClr val="bg2">
                    <a:lumMod val="25000"/>
                  </a:schemeClr>
                </a:solidFill>
                <a:cs typeface="Arial" panose="020B0604020202020204" pitchFamily="34" charset="0"/>
              </a:rPr>
              <a:t>tehničnih in administrativnih nalogah kadrovske analize in</a:t>
            </a:r>
          </a:p>
          <a:p>
            <a:pPr marL="800100" lvl="1" indent="-342900" eaLnBrk="1" hangingPunct="1">
              <a:buFont typeface="Wingdings" panose="05000000000000000000" pitchFamily="2" charset="2"/>
              <a:buChar char="Ø"/>
              <a:defRPr/>
            </a:pPr>
            <a:r>
              <a:rPr lang="sl-SI" sz="2000" dirty="0">
                <a:solidFill>
                  <a:schemeClr val="bg2">
                    <a:lumMod val="25000"/>
                  </a:schemeClr>
                </a:solidFill>
                <a:cs typeface="Arial" panose="020B0604020202020204" pitchFamily="34" charset="0"/>
              </a:rPr>
              <a:t>drugih nalogah povezanih s pripravo kadrovske analize.</a:t>
            </a:r>
            <a:endParaRPr lang="sl-SI" dirty="0">
              <a:solidFill>
                <a:schemeClr val="bg2">
                  <a:lumMod val="25000"/>
                </a:schemeClr>
              </a:solidFill>
              <a:cs typeface="Arial" panose="020B0604020202020204" pitchFamily="34" charset="0"/>
            </a:endParaRPr>
          </a:p>
          <a:p>
            <a:pPr marL="342900" indent="-342900" eaLnBrk="1" hangingPunct="1">
              <a:buFont typeface="Arial" panose="020B0604020202020204" pitchFamily="34" charset="0"/>
              <a:buChar char="•"/>
              <a:defRPr/>
            </a:pPr>
            <a:endParaRPr lang="sl-SI" sz="2000" dirty="0">
              <a:solidFill>
                <a:schemeClr val="bg2">
                  <a:lumMod val="25000"/>
                </a:schemeClr>
              </a:solidFill>
              <a:cs typeface="Arial" panose="020B0604020202020204" pitchFamily="34" charset="0"/>
            </a:endParaRPr>
          </a:p>
          <a:p>
            <a:pPr eaLnBrk="1" hangingPunct="1">
              <a:defRPr/>
            </a:pPr>
            <a:r>
              <a:rPr lang="sl-SI" sz="2000" b="1" dirty="0">
                <a:solidFill>
                  <a:srgbClr val="C00000"/>
                </a:solidFill>
                <a:cs typeface="Arial" panose="020B0604020202020204" pitchFamily="34" charset="0"/>
              </a:rPr>
              <a:t>Stroški storitev zunanjih izvajalcev znašajo največ:</a:t>
            </a:r>
          </a:p>
          <a:p>
            <a:pPr eaLnBrk="1" hangingPunct="1">
              <a:defRPr/>
            </a:pPr>
            <a:endParaRPr lang="sl-SI" sz="2000"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sz="2000" b="1" dirty="0">
                <a:solidFill>
                  <a:srgbClr val="0070C0"/>
                </a:solidFill>
                <a:cs typeface="Arial" panose="020B0604020202020204" pitchFamily="34" charset="0"/>
              </a:rPr>
              <a:t>Sklop A:</a:t>
            </a:r>
            <a:r>
              <a:rPr lang="sl-SI" sz="2000" b="1" dirty="0">
                <a:solidFill>
                  <a:schemeClr val="bg2">
                    <a:lumMod val="25000"/>
                  </a:schemeClr>
                </a:solidFill>
                <a:cs typeface="Arial" panose="020B0604020202020204" pitchFamily="34" charset="0"/>
              </a:rPr>
              <a:t> </a:t>
            </a:r>
            <a:r>
              <a:rPr lang="sl-SI" sz="2000" dirty="0" smtClean="0">
                <a:solidFill>
                  <a:schemeClr val="bg2">
                    <a:lumMod val="25000"/>
                  </a:schemeClr>
                </a:solidFill>
                <a:cs typeface="Arial" panose="020B0604020202020204" pitchFamily="34" charset="0"/>
              </a:rPr>
              <a:t>22.000,00 </a:t>
            </a:r>
            <a:r>
              <a:rPr lang="sl-SI" sz="2000" dirty="0">
                <a:solidFill>
                  <a:schemeClr val="bg2">
                    <a:lumMod val="25000"/>
                  </a:schemeClr>
                </a:solidFill>
                <a:cs typeface="Arial" panose="020B0604020202020204" pitchFamily="34" charset="0"/>
              </a:rPr>
              <a:t>EUR,</a:t>
            </a:r>
          </a:p>
          <a:p>
            <a:pPr marL="285750" indent="-285750" eaLnBrk="1" hangingPunct="1">
              <a:buFont typeface="Arial" panose="020B0604020202020204" pitchFamily="34" charset="0"/>
              <a:buChar char="•"/>
              <a:defRPr/>
            </a:pPr>
            <a:r>
              <a:rPr lang="sl-SI" sz="2000" b="1" dirty="0">
                <a:solidFill>
                  <a:srgbClr val="0070C0"/>
                </a:solidFill>
                <a:cs typeface="Arial" panose="020B0604020202020204" pitchFamily="34" charset="0"/>
              </a:rPr>
              <a:t>Sklop B:</a:t>
            </a:r>
          </a:p>
          <a:p>
            <a:pPr marL="800100" lvl="1" indent="-342900" eaLnBrk="1" hangingPunct="1">
              <a:buFont typeface="Wingdings" panose="05000000000000000000" pitchFamily="2" charset="2"/>
              <a:buChar char="§"/>
              <a:defRPr/>
            </a:pPr>
            <a:r>
              <a:rPr lang="sl-SI" sz="2000" b="1" dirty="0">
                <a:solidFill>
                  <a:srgbClr val="00B050"/>
                </a:solidFill>
                <a:cs typeface="Arial" panose="020B0604020202020204" pitchFamily="34" charset="0"/>
              </a:rPr>
              <a:t>konzorcij v KRVS: </a:t>
            </a:r>
            <a:r>
              <a:rPr lang="sl-SI" sz="2000" dirty="0">
                <a:solidFill>
                  <a:schemeClr val="bg2">
                    <a:lumMod val="25000"/>
                  </a:schemeClr>
                </a:solidFill>
                <a:cs typeface="Arial" panose="020B0604020202020204" pitchFamily="34" charset="0"/>
              </a:rPr>
              <a:t>26.400,00 EUR,</a:t>
            </a:r>
          </a:p>
          <a:p>
            <a:pPr marL="800100" lvl="1" indent="-342900" eaLnBrk="1" hangingPunct="1">
              <a:buFont typeface="Wingdings" panose="05000000000000000000" pitchFamily="2" charset="2"/>
              <a:buChar char="§"/>
              <a:defRPr/>
            </a:pPr>
            <a:r>
              <a:rPr lang="sl-SI" sz="2000" b="1" dirty="0">
                <a:solidFill>
                  <a:srgbClr val="00B050"/>
                </a:solidFill>
                <a:cs typeface="Arial" panose="020B0604020202020204" pitchFamily="34" charset="0"/>
              </a:rPr>
              <a:t>konzorcij v KRZS</a:t>
            </a:r>
            <a:r>
              <a:rPr lang="sl-SI" sz="2000" b="1" dirty="0">
                <a:solidFill>
                  <a:schemeClr val="bg2">
                    <a:lumMod val="25000"/>
                  </a:schemeClr>
                </a:solidFill>
                <a:cs typeface="Arial" panose="020B0604020202020204" pitchFamily="34" charset="0"/>
              </a:rPr>
              <a:t>: </a:t>
            </a:r>
            <a:r>
              <a:rPr lang="sl-SI" sz="2000" dirty="0">
                <a:solidFill>
                  <a:schemeClr val="bg2">
                    <a:lumMod val="25000"/>
                  </a:schemeClr>
                </a:solidFill>
                <a:cs typeface="Arial" panose="020B0604020202020204" pitchFamily="34" charset="0"/>
              </a:rPr>
              <a:t>17.600,00 EUR.</a:t>
            </a:r>
          </a:p>
          <a:p>
            <a:pPr eaLnBrk="1" hangingPunct="1">
              <a:defRPr/>
            </a:pPr>
            <a:endParaRPr lang="sl-SI" sz="1600" dirty="0">
              <a:solidFill>
                <a:schemeClr val="bg2">
                  <a:lumMod val="25000"/>
                </a:schemeClr>
              </a:solidFill>
              <a:cs typeface="Arial" panose="020B0604020202020204" pitchFamily="34" charset="0"/>
            </a:endParaRPr>
          </a:p>
          <a:p>
            <a:pPr eaLnBrk="1" hangingPunct="1">
              <a:defRPr/>
            </a:pPr>
            <a:endParaRPr lang="sl-SI" sz="1600" dirty="0">
              <a:solidFill>
                <a:schemeClr val="bg2">
                  <a:lumMod val="25000"/>
                </a:schemeClr>
              </a:solidFill>
              <a:cs typeface="Arial" panose="020B0604020202020204" pitchFamily="34" charset="0"/>
            </a:endParaRP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26</a:t>
            </a:fld>
            <a:endParaRPr lang="en-US" altLang="sl-SI"/>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19398" y="787487"/>
            <a:ext cx="7200900" cy="387350"/>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d. Pavšalno </a:t>
            </a:r>
            <a:r>
              <a:rPr lang="sl-SI" sz="2400" b="1" dirty="0" smtClean="0">
                <a:solidFill>
                  <a:srgbClr val="860000"/>
                </a:solidFill>
                <a:latin typeface="Arial" panose="020B0604020202020204" pitchFamily="34" charset="0"/>
                <a:cs typeface="Arial" panose="020B0604020202020204" pitchFamily="34" charset="0"/>
              </a:rPr>
              <a:t>financiranje</a:t>
            </a:r>
            <a:endParaRPr lang="sl-SI" sz="1800" b="1" dirty="0">
              <a:solidFill>
                <a:srgbClr val="860000"/>
              </a:solidFill>
              <a:latin typeface="Arial" panose="020B0604020202020204" pitchFamily="34" charset="0"/>
              <a:cs typeface="Arial" panose="020B0604020202020204" pitchFamily="34" charset="0"/>
            </a:endParaRPr>
          </a:p>
        </p:txBody>
      </p:sp>
      <p:sp>
        <p:nvSpPr>
          <p:cNvPr id="3" name="Pravokotnik 2"/>
          <p:cNvSpPr/>
          <p:nvPr/>
        </p:nvSpPr>
        <p:spPr>
          <a:xfrm>
            <a:off x="346229" y="1696236"/>
            <a:ext cx="8282865" cy="2862322"/>
          </a:xfrm>
          <a:prstGeom prst="rect">
            <a:avLst/>
          </a:prstGeom>
        </p:spPr>
        <p:txBody>
          <a:bodyPr wrap="square">
            <a:spAutoFit/>
          </a:bodyPr>
          <a:lstStyle/>
          <a:p>
            <a:pPr eaLnBrk="1" hangingPunct="1">
              <a:defRPr/>
            </a:pPr>
            <a:r>
              <a:rPr lang="sl-SI" sz="2000" dirty="0">
                <a:solidFill>
                  <a:schemeClr val="bg2">
                    <a:lumMod val="25000"/>
                  </a:schemeClr>
                </a:solidFill>
                <a:cs typeface="Arial" panose="020B0604020202020204" pitchFamily="34" charset="0"/>
              </a:rPr>
              <a:t>Posredni stroški v pavšalnem znesku </a:t>
            </a:r>
            <a:r>
              <a:rPr lang="sl-SI" altLang="sl-SI" sz="2000" b="1" dirty="0">
                <a:solidFill>
                  <a:srgbClr val="0070C0"/>
                </a:solidFill>
                <a:cs typeface="Arial" panose="020B0604020202020204" pitchFamily="34" charset="0"/>
              </a:rPr>
              <a:t>15% </a:t>
            </a:r>
            <a:r>
              <a:rPr lang="sl-SI" altLang="sl-SI" sz="2000" dirty="0">
                <a:solidFill>
                  <a:srgbClr val="363636"/>
                </a:solidFill>
                <a:cs typeface="Arial" panose="020B0604020202020204" pitchFamily="34" charset="0"/>
              </a:rPr>
              <a:t>od neposrednih upravičenih stroškov za osebje (brez dokazil) skladno z 68(1)(b) členom Uredbe (EU) št. 1303/2013.</a:t>
            </a:r>
          </a:p>
          <a:p>
            <a:pPr eaLnBrk="1" hangingPunct="1">
              <a:defRPr/>
            </a:pPr>
            <a:endParaRPr lang="sl-SI" sz="2000" b="1" dirty="0">
              <a:solidFill>
                <a:srgbClr val="0070C0"/>
              </a:solidFill>
              <a:cs typeface="Arial" panose="020B0604020202020204" pitchFamily="34" charset="0"/>
            </a:endParaRPr>
          </a:p>
          <a:p>
            <a:pPr algn="just" eaLnBrk="1" hangingPunct="1">
              <a:defRPr/>
            </a:pPr>
            <a:r>
              <a:rPr lang="sl-SI" sz="2000" b="1" dirty="0">
                <a:solidFill>
                  <a:srgbClr val="0070C0"/>
                </a:solidFill>
                <a:cs typeface="Arial" panose="020B0604020202020204" pitchFamily="34" charset="0"/>
              </a:rPr>
              <a:t>Znesek se izračuna od:</a:t>
            </a:r>
          </a:p>
          <a:p>
            <a:pPr marL="742950" lvl="1" indent="-285750" algn="just"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vrednosti stroškov plač in prispevkov, </a:t>
            </a:r>
          </a:p>
          <a:p>
            <a:pPr marL="742950" lvl="1" indent="-285750" algn="just"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stroškov dela po </a:t>
            </a:r>
            <a:r>
              <a:rPr lang="sl-SI" sz="2000" dirty="0" err="1">
                <a:solidFill>
                  <a:schemeClr val="bg2">
                    <a:lumMod val="25000"/>
                  </a:schemeClr>
                </a:solidFill>
                <a:cs typeface="Arial" panose="020B0604020202020204" pitchFamily="34" charset="0"/>
              </a:rPr>
              <a:t>podjemni</a:t>
            </a:r>
            <a:r>
              <a:rPr lang="sl-SI" sz="2000" dirty="0">
                <a:solidFill>
                  <a:schemeClr val="bg2">
                    <a:lumMod val="25000"/>
                  </a:schemeClr>
                </a:solidFill>
                <a:cs typeface="Arial" panose="020B0604020202020204" pitchFamily="34" charset="0"/>
              </a:rPr>
              <a:t> pogodbi,</a:t>
            </a:r>
          </a:p>
          <a:p>
            <a:pPr marL="742950" lvl="1" indent="-285750" algn="just"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stroškov po avtorski pogodbi in </a:t>
            </a:r>
          </a:p>
          <a:p>
            <a:pPr marL="742950" lvl="1" indent="-285750" algn="just"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stroškov dela preko študentskega servisa.</a:t>
            </a: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27</a:t>
            </a:fld>
            <a:endParaRPr lang="en-US" altLang="sl-SI"/>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1063625" y="354786"/>
            <a:ext cx="7200900" cy="425450"/>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Vsebina in priprava vloge na </a:t>
            </a:r>
            <a:r>
              <a:rPr lang="sl-SI" sz="2400" b="1" dirty="0" smtClean="0">
                <a:solidFill>
                  <a:srgbClr val="860000"/>
                </a:solidFill>
                <a:latin typeface="Arial" panose="020B0604020202020204" pitchFamily="34" charset="0"/>
                <a:cs typeface="Arial" panose="020B0604020202020204" pitchFamily="34" charset="0"/>
              </a:rPr>
              <a:t>JR</a:t>
            </a:r>
            <a:endParaRPr lang="sl-SI" sz="2400" b="1" dirty="0">
              <a:solidFill>
                <a:srgbClr val="860000"/>
              </a:solidFill>
              <a:latin typeface="Arial" panose="020B0604020202020204" pitchFamily="34" charset="0"/>
              <a:cs typeface="Arial" panose="020B0604020202020204" pitchFamily="34" charset="0"/>
            </a:endParaRPr>
          </a:p>
        </p:txBody>
      </p:sp>
      <p:sp>
        <p:nvSpPr>
          <p:cNvPr id="3" name="Pravokotnik 2"/>
          <p:cNvSpPr/>
          <p:nvPr/>
        </p:nvSpPr>
        <p:spPr>
          <a:xfrm>
            <a:off x="484187" y="1200365"/>
            <a:ext cx="8359775" cy="5402262"/>
          </a:xfrm>
          <a:prstGeom prst="rect">
            <a:avLst/>
          </a:prstGeom>
        </p:spPr>
        <p:txBody>
          <a:bodyPr>
            <a:spAutoFit/>
          </a:bodyPr>
          <a:lstStyle/>
          <a:p>
            <a:pPr eaLnBrk="1" hangingPunct="1">
              <a:defRPr/>
            </a:pPr>
            <a:r>
              <a:rPr lang="sl-SI" sz="1500" dirty="0">
                <a:solidFill>
                  <a:schemeClr val="bg2">
                    <a:lumMod val="25000"/>
                  </a:schemeClr>
                </a:solidFill>
                <a:cs typeface="Arial" panose="020B0604020202020204" pitchFamily="34" charset="0"/>
              </a:rPr>
              <a:t>Priprava Prijavnice in elaborat:</a:t>
            </a:r>
          </a:p>
          <a:p>
            <a:pPr marL="342900" indent="-342900" eaLnBrk="1" hangingPunct="1">
              <a:buFontTx/>
              <a:buAutoNum type="arabicPeriod"/>
              <a:defRPr/>
            </a:pPr>
            <a:r>
              <a:rPr lang="sl-SI" sz="1500" b="1" dirty="0">
                <a:solidFill>
                  <a:schemeClr val="bg2">
                    <a:lumMod val="25000"/>
                  </a:schemeClr>
                </a:solidFill>
                <a:cs typeface="Arial" panose="020B0604020202020204" pitchFamily="34" charset="0"/>
              </a:rPr>
              <a:t>Prijavnica</a:t>
            </a:r>
          </a:p>
          <a:p>
            <a:pPr lvl="1" eaLnBrk="1" hangingPunct="1">
              <a:defRPr/>
            </a:pPr>
            <a:r>
              <a:rPr lang="sl-SI" sz="1500" dirty="0">
                <a:solidFill>
                  <a:schemeClr val="bg2">
                    <a:lumMod val="25000"/>
                  </a:schemeClr>
                </a:solidFill>
                <a:cs typeface="Arial" panose="020B0604020202020204" pitchFamily="34" charset="0"/>
              </a:rPr>
              <a:t>1.1. Podatki o prijavitelju</a:t>
            </a:r>
          </a:p>
          <a:p>
            <a:pPr lvl="1" eaLnBrk="1" hangingPunct="1">
              <a:defRPr/>
            </a:pPr>
            <a:r>
              <a:rPr lang="sl-SI" sz="1500" dirty="0">
                <a:solidFill>
                  <a:schemeClr val="bg2">
                    <a:lumMod val="25000"/>
                  </a:schemeClr>
                </a:solidFill>
                <a:cs typeface="Arial" panose="020B0604020202020204" pitchFamily="34" charset="0"/>
              </a:rPr>
              <a:t>1.2. Vodenje projekta</a:t>
            </a:r>
          </a:p>
          <a:p>
            <a:pPr lvl="1" eaLnBrk="1" hangingPunct="1">
              <a:defRPr/>
            </a:pPr>
            <a:r>
              <a:rPr lang="sl-SI" sz="1500" dirty="0">
                <a:solidFill>
                  <a:schemeClr val="bg2">
                    <a:lumMod val="25000"/>
                  </a:schemeClr>
                </a:solidFill>
                <a:cs typeface="Arial" panose="020B0604020202020204" pitchFamily="34" charset="0"/>
              </a:rPr>
              <a:t>1.3. </a:t>
            </a:r>
            <a:r>
              <a:rPr lang="sl-SI" sz="1500" dirty="0" err="1">
                <a:solidFill>
                  <a:schemeClr val="bg2">
                    <a:lumMod val="25000"/>
                  </a:schemeClr>
                </a:solidFill>
                <a:cs typeface="Arial" panose="020B0604020202020204" pitchFamily="34" charset="0"/>
              </a:rPr>
              <a:t>Konzorcijski</a:t>
            </a:r>
            <a:r>
              <a:rPr lang="sl-SI" sz="1500" dirty="0">
                <a:solidFill>
                  <a:schemeClr val="bg2">
                    <a:lumMod val="25000"/>
                  </a:schemeClr>
                </a:solidFill>
                <a:cs typeface="Arial" panose="020B0604020202020204" pitchFamily="34" charset="0"/>
              </a:rPr>
              <a:t> partnerji v projektu</a:t>
            </a:r>
          </a:p>
          <a:p>
            <a:pPr eaLnBrk="1" hangingPunct="1">
              <a:defRPr/>
            </a:pPr>
            <a:r>
              <a:rPr lang="sl-SI" sz="1500" b="1" dirty="0">
                <a:solidFill>
                  <a:schemeClr val="bg2">
                    <a:lumMod val="25000"/>
                  </a:schemeClr>
                </a:solidFill>
                <a:cs typeface="Arial" panose="020B0604020202020204" pitchFamily="34" charset="0"/>
              </a:rPr>
              <a:t>2. Elaborat</a:t>
            </a:r>
          </a:p>
          <a:p>
            <a:pPr lvl="1" eaLnBrk="1" hangingPunct="1">
              <a:defRPr/>
            </a:pPr>
            <a:r>
              <a:rPr lang="sl-SI" sz="1500" b="1" dirty="0">
                <a:solidFill>
                  <a:schemeClr val="bg2">
                    <a:lumMod val="25000"/>
                  </a:schemeClr>
                </a:solidFill>
                <a:cs typeface="Arial" panose="020B0604020202020204" pitchFamily="34" charset="0"/>
              </a:rPr>
              <a:t>2.1. Kakovost predlaganega projekta</a:t>
            </a:r>
          </a:p>
          <a:p>
            <a:pPr lvl="2" eaLnBrk="1" hangingPunct="1">
              <a:defRPr/>
            </a:pPr>
            <a:r>
              <a:rPr lang="sl-SI" sz="1500" dirty="0">
                <a:solidFill>
                  <a:schemeClr val="bg2">
                    <a:lumMod val="25000"/>
                  </a:schemeClr>
                </a:solidFill>
                <a:cs typeface="Arial" panose="020B0604020202020204" pitchFamily="34" charset="0"/>
              </a:rPr>
              <a:t>2.1.1. Utemeljitev potreb izpopolnjevanja za ciljno skupino</a:t>
            </a:r>
          </a:p>
          <a:p>
            <a:pPr lvl="2" eaLnBrk="1" hangingPunct="1">
              <a:defRPr/>
            </a:pPr>
            <a:r>
              <a:rPr lang="sl-SI" sz="1500" dirty="0">
                <a:solidFill>
                  <a:schemeClr val="bg2">
                    <a:lumMod val="25000"/>
                  </a:schemeClr>
                </a:solidFill>
                <a:cs typeface="Arial" panose="020B0604020202020204" pitchFamily="34" charset="0"/>
              </a:rPr>
              <a:t>2.1.2. Cilji ter pričakovani rezultati izpopolnjevanja</a:t>
            </a:r>
          </a:p>
          <a:p>
            <a:pPr lvl="2" eaLnBrk="1" hangingPunct="1">
              <a:defRPr/>
            </a:pPr>
            <a:r>
              <a:rPr lang="sl-SI" sz="1500" dirty="0">
                <a:solidFill>
                  <a:schemeClr val="bg2">
                    <a:lumMod val="25000"/>
                  </a:schemeClr>
                </a:solidFill>
                <a:cs typeface="Arial" panose="020B0604020202020204" pitchFamily="34" charset="0"/>
              </a:rPr>
              <a:t>2.1.3. Načrtovanje programov izpopolnjevanja udeležencev VIŠ ali udeležencev NIPO</a:t>
            </a:r>
          </a:p>
          <a:p>
            <a:pPr lvl="2" eaLnBrk="1" hangingPunct="1">
              <a:defRPr/>
            </a:pPr>
            <a:r>
              <a:rPr lang="sl-SI" sz="1500" dirty="0">
                <a:solidFill>
                  <a:schemeClr val="bg2">
                    <a:lumMod val="25000"/>
                  </a:schemeClr>
                </a:solidFill>
                <a:cs typeface="Arial" panose="020B0604020202020204" pitchFamily="34" charset="0"/>
              </a:rPr>
              <a:t>2.1.4. Program izpopolnjevanja udeležencev VIŠ ali udeležencev NIPO</a:t>
            </a:r>
          </a:p>
          <a:p>
            <a:pPr lvl="2" eaLnBrk="1" hangingPunct="1">
              <a:defRPr/>
            </a:pPr>
            <a:r>
              <a:rPr lang="sl-SI" sz="1500" dirty="0">
                <a:solidFill>
                  <a:schemeClr val="bg2">
                    <a:lumMod val="25000"/>
                  </a:schemeClr>
                </a:solidFill>
                <a:cs typeface="Arial" panose="020B0604020202020204" pitchFamily="34" charset="0"/>
              </a:rPr>
              <a:t>2.1.5. Utemeljitev</a:t>
            </a:r>
            <a:r>
              <a:rPr lang="it-IT" sz="1500" dirty="0">
                <a:solidFill>
                  <a:schemeClr val="bg2">
                    <a:lumMod val="25000"/>
                  </a:schemeClr>
                </a:solidFill>
                <a:cs typeface="Arial" panose="020B0604020202020204" pitchFamily="34" charset="0"/>
              </a:rPr>
              <a:t> </a:t>
            </a:r>
            <a:r>
              <a:rPr lang="sl-SI" sz="1500" dirty="0">
                <a:solidFill>
                  <a:schemeClr val="bg2">
                    <a:lumMod val="25000"/>
                  </a:schemeClr>
                </a:solidFill>
                <a:cs typeface="Arial" panose="020B0604020202020204" pitchFamily="34" charset="0"/>
              </a:rPr>
              <a:t>potreb</a:t>
            </a:r>
            <a:r>
              <a:rPr lang="it-IT" sz="1500" dirty="0">
                <a:solidFill>
                  <a:schemeClr val="bg2">
                    <a:lumMod val="25000"/>
                  </a:schemeClr>
                </a:solidFill>
                <a:cs typeface="Arial" panose="020B0604020202020204" pitchFamily="34" charset="0"/>
              </a:rPr>
              <a:t> </a:t>
            </a:r>
            <a:r>
              <a:rPr lang="sl-SI" sz="1500" dirty="0">
                <a:solidFill>
                  <a:schemeClr val="bg2">
                    <a:lumMod val="25000"/>
                  </a:schemeClr>
                </a:solidFill>
                <a:cs typeface="Arial" panose="020B0604020202020204" pitchFamily="34" charset="0"/>
              </a:rPr>
              <a:t>po</a:t>
            </a:r>
            <a:r>
              <a:rPr lang="it-IT" sz="1500" dirty="0">
                <a:solidFill>
                  <a:schemeClr val="bg2">
                    <a:lumMod val="25000"/>
                  </a:schemeClr>
                </a:solidFill>
                <a:cs typeface="Arial" panose="020B0604020202020204" pitchFamily="34" charset="0"/>
              </a:rPr>
              <a:t> </a:t>
            </a:r>
            <a:r>
              <a:rPr lang="sl-SI" sz="1500" dirty="0">
                <a:solidFill>
                  <a:schemeClr val="bg2">
                    <a:lumMod val="25000"/>
                  </a:schemeClr>
                </a:solidFill>
                <a:cs typeface="Arial" panose="020B0604020202020204" pitchFamily="34" charset="0"/>
              </a:rPr>
              <a:t>analizi</a:t>
            </a:r>
            <a:r>
              <a:rPr lang="it-IT" sz="1500" dirty="0">
                <a:solidFill>
                  <a:schemeClr val="bg2">
                    <a:lumMod val="25000"/>
                  </a:schemeClr>
                </a:solidFill>
                <a:cs typeface="Arial" panose="020B0604020202020204" pitchFamily="34" charset="0"/>
              </a:rPr>
              <a:t> </a:t>
            </a:r>
            <a:r>
              <a:rPr lang="sl-SI" sz="1500" dirty="0">
                <a:solidFill>
                  <a:schemeClr val="bg2">
                    <a:lumMod val="25000"/>
                  </a:schemeClr>
                </a:solidFill>
                <a:cs typeface="Arial" panose="020B0604020202020204" pitchFamily="34" charset="0"/>
              </a:rPr>
              <a:t>kadrovskih</a:t>
            </a:r>
            <a:r>
              <a:rPr lang="it-IT" sz="1500" dirty="0">
                <a:solidFill>
                  <a:schemeClr val="bg2">
                    <a:lumMod val="25000"/>
                  </a:schemeClr>
                </a:solidFill>
                <a:cs typeface="Arial" panose="020B0604020202020204" pitchFamily="34" charset="0"/>
              </a:rPr>
              <a:t> </a:t>
            </a:r>
            <a:r>
              <a:rPr lang="sl-SI" sz="1500" dirty="0">
                <a:solidFill>
                  <a:schemeClr val="bg2">
                    <a:lumMod val="25000"/>
                  </a:schemeClr>
                </a:solidFill>
                <a:cs typeface="Arial" panose="020B0604020202020204" pitchFamily="34" charset="0"/>
              </a:rPr>
              <a:t>potreb</a:t>
            </a:r>
          </a:p>
          <a:p>
            <a:pPr lvl="1" eaLnBrk="1" hangingPunct="1">
              <a:defRPr/>
            </a:pPr>
            <a:r>
              <a:rPr lang="sl-SI" sz="1500" b="1" dirty="0">
                <a:solidFill>
                  <a:schemeClr val="bg2">
                    <a:lumMod val="25000"/>
                  </a:schemeClr>
                </a:solidFill>
                <a:cs typeface="Arial" panose="020B0604020202020204" pitchFamily="34" charset="0"/>
              </a:rPr>
              <a:t>2.2. Načrt za izvedbo projekta</a:t>
            </a:r>
          </a:p>
          <a:p>
            <a:pPr lvl="2" eaLnBrk="1" hangingPunct="1">
              <a:defRPr/>
            </a:pPr>
            <a:r>
              <a:rPr lang="sl-SI" sz="1500" dirty="0">
                <a:solidFill>
                  <a:schemeClr val="bg2">
                    <a:lumMod val="25000"/>
                  </a:schemeClr>
                </a:solidFill>
                <a:cs typeface="Arial" panose="020B0604020202020204" pitchFamily="34" charset="0"/>
              </a:rPr>
              <a:t>2.2.1. </a:t>
            </a:r>
            <a:r>
              <a:rPr lang="pl-PL" sz="1500" dirty="0">
                <a:solidFill>
                  <a:schemeClr val="bg2">
                    <a:lumMod val="25000"/>
                  </a:schemeClr>
                </a:solidFill>
                <a:cs typeface="Arial" panose="020B0604020202020204" pitchFamily="34" charset="0"/>
              </a:rPr>
              <a:t>Organizacijski in terminski ter finančni načrt projekta za konzorcij</a:t>
            </a:r>
            <a:endParaRPr lang="sl-SI" sz="1500" dirty="0">
              <a:solidFill>
                <a:schemeClr val="bg2">
                  <a:lumMod val="25000"/>
                </a:schemeClr>
              </a:solidFill>
              <a:cs typeface="Arial" panose="020B0604020202020204" pitchFamily="34" charset="0"/>
            </a:endParaRPr>
          </a:p>
          <a:p>
            <a:pPr lvl="2" eaLnBrk="1" hangingPunct="1">
              <a:defRPr/>
            </a:pPr>
            <a:r>
              <a:rPr lang="sl-SI" sz="1500" dirty="0">
                <a:solidFill>
                  <a:schemeClr val="bg2">
                    <a:lumMod val="25000"/>
                  </a:schemeClr>
                </a:solidFill>
                <a:cs typeface="Arial" panose="020B0604020202020204" pitchFamily="34" charset="0"/>
              </a:rPr>
              <a:t>2.2.2. Aktivnosti za spodbujanje vključevanja udeležencev VIŠ ali udeležencev NIPO v programe</a:t>
            </a:r>
          </a:p>
          <a:p>
            <a:pPr lvl="2" eaLnBrk="1" hangingPunct="1">
              <a:defRPr/>
            </a:pPr>
            <a:r>
              <a:rPr lang="sl-SI" sz="1500" dirty="0">
                <a:solidFill>
                  <a:schemeClr val="bg2">
                    <a:lumMod val="25000"/>
                  </a:schemeClr>
                </a:solidFill>
                <a:cs typeface="Arial" panose="020B0604020202020204" pitchFamily="34" charset="0"/>
              </a:rPr>
              <a:t>2.2.3. Spremljanje doseganja ciljev ter pričakovanih kazalnikov učinka in kazalnikov rezultata </a:t>
            </a:r>
            <a:r>
              <a:rPr lang="sl-SI" sz="1500" b="1" dirty="0">
                <a:solidFill>
                  <a:schemeClr val="accent1">
                    <a:lumMod val="75000"/>
                  </a:schemeClr>
                </a:solidFill>
                <a:cs typeface="Arial" panose="020B0604020202020204" pitchFamily="34" charset="0"/>
              </a:rPr>
              <a:t>(Usklajenost s tč. 8 JR)</a:t>
            </a:r>
          </a:p>
          <a:p>
            <a:pPr lvl="1" eaLnBrk="1" hangingPunct="1">
              <a:defRPr/>
            </a:pPr>
            <a:r>
              <a:rPr lang="sl-SI" sz="1500" b="1" dirty="0">
                <a:solidFill>
                  <a:schemeClr val="bg2">
                    <a:lumMod val="25000"/>
                  </a:schemeClr>
                </a:solidFill>
                <a:cs typeface="Arial" panose="020B0604020202020204" pitchFamily="34" charset="0"/>
              </a:rPr>
              <a:t>2.3. Izkušnje in reference prijavitelja in </a:t>
            </a:r>
            <a:r>
              <a:rPr lang="sl-SI" sz="1500" b="1" dirty="0" err="1">
                <a:solidFill>
                  <a:schemeClr val="bg2">
                    <a:lumMod val="25000"/>
                  </a:schemeClr>
                </a:solidFill>
                <a:cs typeface="Arial" panose="020B0604020202020204" pitchFamily="34" charset="0"/>
              </a:rPr>
              <a:t>konzorcijskih</a:t>
            </a:r>
            <a:r>
              <a:rPr lang="sl-SI" sz="1500" b="1" dirty="0">
                <a:solidFill>
                  <a:schemeClr val="bg2">
                    <a:lumMod val="25000"/>
                  </a:schemeClr>
                </a:solidFill>
                <a:cs typeface="Arial" panose="020B0604020202020204" pitchFamily="34" charset="0"/>
              </a:rPr>
              <a:t> partnerjev</a:t>
            </a:r>
          </a:p>
          <a:p>
            <a:pPr lvl="2" eaLnBrk="1" hangingPunct="1">
              <a:defRPr/>
            </a:pPr>
            <a:r>
              <a:rPr lang="sl-SI" sz="1500" dirty="0">
                <a:solidFill>
                  <a:schemeClr val="bg2">
                    <a:lumMod val="25000"/>
                  </a:schemeClr>
                </a:solidFill>
                <a:cs typeface="Arial" panose="020B0604020202020204" pitchFamily="34" charset="0"/>
              </a:rPr>
              <a:t>2.3.1. Izkušnje prijavitelja</a:t>
            </a:r>
          </a:p>
          <a:p>
            <a:pPr lvl="2" eaLnBrk="1" hangingPunct="1">
              <a:defRPr/>
            </a:pPr>
            <a:r>
              <a:rPr lang="sl-SI" sz="1500" dirty="0">
                <a:solidFill>
                  <a:schemeClr val="bg2">
                    <a:lumMod val="25000"/>
                  </a:schemeClr>
                </a:solidFill>
                <a:cs typeface="Arial" panose="020B0604020202020204" pitchFamily="34" charset="0"/>
              </a:rPr>
              <a:t>2.3.2. Izkušnje </a:t>
            </a:r>
            <a:r>
              <a:rPr lang="sl-SI" sz="1500" dirty="0" err="1">
                <a:solidFill>
                  <a:schemeClr val="bg2">
                    <a:lumMod val="25000"/>
                  </a:schemeClr>
                </a:solidFill>
                <a:cs typeface="Arial" panose="020B0604020202020204" pitchFamily="34" charset="0"/>
              </a:rPr>
              <a:t>konzorcijskih</a:t>
            </a:r>
            <a:r>
              <a:rPr lang="sl-SI" sz="1500" dirty="0">
                <a:solidFill>
                  <a:schemeClr val="bg2">
                    <a:lumMod val="25000"/>
                  </a:schemeClr>
                </a:solidFill>
                <a:cs typeface="Arial" panose="020B0604020202020204" pitchFamily="34" charset="0"/>
              </a:rPr>
              <a:t> partnerjev (brez prijavitelja)</a:t>
            </a:r>
          </a:p>
          <a:p>
            <a:pPr eaLnBrk="1" hangingPunct="1">
              <a:defRPr/>
            </a:pPr>
            <a:r>
              <a:rPr lang="sl-SI" sz="1500" dirty="0">
                <a:solidFill>
                  <a:schemeClr val="bg2">
                    <a:lumMod val="25000"/>
                  </a:schemeClr>
                </a:solidFill>
                <a:cs typeface="Arial" panose="020B0604020202020204" pitchFamily="34" charset="0"/>
              </a:rPr>
              <a:t>Izjava prijavitelja</a:t>
            </a:r>
          </a:p>
          <a:p>
            <a:pPr lvl="1" eaLnBrk="1" hangingPunct="1">
              <a:defRPr/>
            </a:pPr>
            <a:endParaRPr lang="sl-SI" sz="1500" dirty="0">
              <a:solidFill>
                <a:schemeClr val="bg2">
                  <a:lumMod val="25000"/>
                </a:schemeClr>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28</a:t>
            </a:fld>
            <a:endParaRPr lang="en-US" altLang="sl-SI"/>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71550" y="272474"/>
            <a:ext cx="7200900" cy="358775"/>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Vsebina in priprava vloge na </a:t>
            </a:r>
            <a:r>
              <a:rPr lang="sl-SI" sz="2400" b="1" dirty="0" smtClean="0">
                <a:solidFill>
                  <a:srgbClr val="860000"/>
                </a:solidFill>
                <a:latin typeface="Arial" panose="020B0604020202020204" pitchFamily="34" charset="0"/>
                <a:cs typeface="Arial" panose="020B0604020202020204" pitchFamily="34" charset="0"/>
              </a:rPr>
              <a:t>JR</a:t>
            </a: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4" name="PoljeZBesedilom 3"/>
          <p:cNvSpPr txBox="1"/>
          <p:nvPr/>
        </p:nvSpPr>
        <p:spPr>
          <a:xfrm>
            <a:off x="475343" y="1045548"/>
            <a:ext cx="8051270" cy="5539978"/>
          </a:xfrm>
          <a:prstGeom prst="rect">
            <a:avLst/>
          </a:prstGeom>
          <a:noFill/>
        </p:spPr>
        <p:txBody>
          <a:bodyPr wrap="square">
            <a:spAutoFit/>
          </a:bodyPr>
          <a:lstStyle/>
          <a:p>
            <a:pPr algn="ctr" eaLnBrk="1" hangingPunct="1">
              <a:defRPr/>
            </a:pPr>
            <a:r>
              <a:rPr lang="sl-SI" sz="2000" b="1" dirty="0">
                <a:solidFill>
                  <a:srgbClr val="0070C0"/>
                </a:solidFill>
                <a:cs typeface="Arial" panose="020B0604020202020204" pitchFamily="34" charset="0"/>
              </a:rPr>
              <a:t>Razpisna dokumentacija </a:t>
            </a:r>
          </a:p>
          <a:p>
            <a:pPr algn="ctr" eaLnBrk="1" hangingPunct="1">
              <a:defRPr/>
            </a:pPr>
            <a:endParaRPr lang="sl-SI" sz="1600" b="1" dirty="0">
              <a:solidFill>
                <a:schemeClr val="accent1">
                  <a:lumMod val="50000"/>
                </a:schemeClr>
              </a:solidFill>
              <a:cs typeface="Arial" panose="020B0604020202020204" pitchFamily="34" charset="0"/>
            </a:endParaRPr>
          </a:p>
          <a:p>
            <a:pPr marL="342900" indent="-342900" eaLnBrk="1" hangingPunct="1">
              <a:buFont typeface="+mj-lt"/>
              <a:buAutoNum type="alphaLcPeriod"/>
              <a:defRPr/>
            </a:pPr>
            <a:r>
              <a:rPr lang="sl-SI" sz="1600" dirty="0">
                <a:solidFill>
                  <a:schemeClr val="bg2">
                    <a:lumMod val="25000"/>
                  </a:schemeClr>
                </a:solidFill>
                <a:cs typeface="Arial" panose="020B0604020202020204" pitchFamily="34" charset="0"/>
              </a:rPr>
              <a:t>Besedilo JR</a:t>
            </a:r>
          </a:p>
          <a:p>
            <a:pPr marL="342900" indent="-342900" eaLnBrk="1" hangingPunct="1">
              <a:buFont typeface="+mj-lt"/>
              <a:buAutoNum type="alphaLcPeriod"/>
              <a:defRPr/>
            </a:pPr>
            <a:r>
              <a:rPr lang="sl-SI" sz="1600" dirty="0">
                <a:solidFill>
                  <a:schemeClr val="bg2">
                    <a:lumMod val="25000"/>
                  </a:schemeClr>
                </a:solidFill>
                <a:cs typeface="Arial" panose="020B0604020202020204" pitchFamily="34" charset="0"/>
              </a:rPr>
              <a:t>Navodila za prijavo na JR </a:t>
            </a:r>
          </a:p>
          <a:p>
            <a:pPr marL="342900" indent="-342900" eaLnBrk="1" hangingPunct="1">
              <a:buFont typeface="+mj-lt"/>
              <a:buAutoNum type="alphaLcPeriod"/>
              <a:defRPr/>
            </a:pPr>
            <a:r>
              <a:rPr lang="sl-SI" sz="1600" dirty="0">
                <a:solidFill>
                  <a:schemeClr val="bg2">
                    <a:lumMod val="25000"/>
                  </a:schemeClr>
                </a:solidFill>
                <a:cs typeface="Arial" panose="020B0604020202020204" pitchFamily="34" charset="0"/>
              </a:rPr>
              <a:t>Obrazec za oddajo prijave </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Prijavnica in elaborat s prilogami,</a:t>
            </a:r>
          </a:p>
          <a:p>
            <a:pPr marL="800100" lvl="1" indent="-342900" eaLnBrk="1" hangingPunct="1">
              <a:buFont typeface="Arial" panose="020B0604020202020204" pitchFamily="34" charset="0"/>
              <a:buChar char="•"/>
              <a:defRPr/>
            </a:pPr>
            <a:r>
              <a:rPr lang="sl-SI" sz="1600" b="1" dirty="0">
                <a:solidFill>
                  <a:schemeClr val="bg2">
                    <a:lumMod val="25000"/>
                  </a:schemeClr>
                </a:solidFill>
                <a:cs typeface="Arial" panose="020B0604020202020204" pitchFamily="34" charset="0"/>
              </a:rPr>
              <a:t>Priloga A:</a:t>
            </a:r>
            <a:r>
              <a:rPr lang="sl-SI" sz="1600" dirty="0">
                <a:solidFill>
                  <a:schemeClr val="bg2">
                    <a:lumMod val="25000"/>
                  </a:schemeClr>
                </a:solidFill>
                <a:cs typeface="Arial" panose="020B0604020202020204" pitchFamily="34" charset="0"/>
              </a:rPr>
              <a:t> Program izpopolnjevanja</a:t>
            </a:r>
          </a:p>
          <a:p>
            <a:pPr marL="800100" lvl="1" indent="-342900" eaLnBrk="1" hangingPunct="1">
              <a:buFont typeface="Arial" panose="020B0604020202020204" pitchFamily="34" charset="0"/>
              <a:buChar char="•"/>
              <a:defRPr/>
            </a:pPr>
            <a:r>
              <a:rPr lang="sl-SI" sz="1600" b="1" dirty="0">
                <a:solidFill>
                  <a:schemeClr val="bg2">
                    <a:lumMod val="25000"/>
                  </a:schemeClr>
                </a:solidFill>
                <a:cs typeface="Arial" panose="020B0604020202020204" pitchFamily="34" charset="0"/>
              </a:rPr>
              <a:t>Priloga B:</a:t>
            </a:r>
            <a:r>
              <a:rPr lang="sl-SI" sz="1600" dirty="0">
                <a:solidFill>
                  <a:schemeClr val="bg2">
                    <a:lumMod val="25000"/>
                  </a:schemeClr>
                </a:solidFill>
                <a:cs typeface="Arial" panose="020B0604020202020204" pitchFamily="34" charset="0"/>
              </a:rPr>
              <a:t> Organizacijski in terminski načrt</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1:</a:t>
            </a:r>
            <a:r>
              <a:rPr lang="sl-SI" sz="1600" dirty="0">
                <a:solidFill>
                  <a:schemeClr val="bg2">
                    <a:lumMod val="25000"/>
                  </a:schemeClr>
                </a:solidFill>
                <a:cs typeface="Arial" panose="020B0604020202020204" pitchFamily="34" charset="0"/>
              </a:rPr>
              <a:t> Finančni načrt,</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2:</a:t>
            </a:r>
            <a:r>
              <a:rPr lang="sl-SI" sz="1600" dirty="0">
                <a:solidFill>
                  <a:schemeClr val="bg2">
                    <a:lumMod val="25000"/>
                  </a:schemeClr>
                </a:solidFill>
                <a:cs typeface="Arial" panose="020B0604020202020204" pitchFamily="34" charset="0"/>
              </a:rPr>
              <a:t> Vzorec </a:t>
            </a:r>
            <a:r>
              <a:rPr lang="sl-SI" sz="1600" dirty="0" err="1">
                <a:solidFill>
                  <a:schemeClr val="bg2">
                    <a:lumMod val="25000"/>
                  </a:schemeClr>
                </a:solidFill>
                <a:cs typeface="Arial" panose="020B0604020202020204" pitchFamily="34" charset="0"/>
              </a:rPr>
              <a:t>konzorcijske</a:t>
            </a:r>
            <a:r>
              <a:rPr lang="sl-SI" sz="1600" dirty="0">
                <a:solidFill>
                  <a:schemeClr val="bg2">
                    <a:lumMod val="25000"/>
                  </a:schemeClr>
                </a:solidFill>
                <a:cs typeface="Arial" panose="020B0604020202020204" pitchFamily="34" charset="0"/>
              </a:rPr>
              <a:t> pogodbe,</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3:</a:t>
            </a:r>
            <a:r>
              <a:rPr lang="sl-SI" sz="1600" dirty="0">
                <a:solidFill>
                  <a:schemeClr val="bg2">
                    <a:lumMod val="25000"/>
                  </a:schemeClr>
                </a:solidFill>
                <a:cs typeface="Arial" panose="020B0604020202020204" pitchFamily="34" charset="0"/>
              </a:rPr>
              <a:t> Vzorec pogodbe o sofinanciranju,</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4:</a:t>
            </a:r>
            <a:r>
              <a:rPr lang="sl-SI" sz="1600" dirty="0">
                <a:solidFill>
                  <a:schemeClr val="bg2">
                    <a:lumMod val="25000"/>
                  </a:schemeClr>
                </a:solidFill>
                <a:cs typeface="Arial" panose="020B0604020202020204" pitchFamily="34" charset="0"/>
              </a:rPr>
              <a:t> Izjava o izpolnjevanju splošnih pogojev </a:t>
            </a:r>
            <a:r>
              <a:rPr lang="sl-SI" sz="1600" dirty="0" err="1">
                <a:solidFill>
                  <a:schemeClr val="bg2">
                    <a:lumMod val="25000"/>
                  </a:schemeClr>
                </a:solidFill>
                <a:cs typeface="Arial" panose="020B0604020202020204" pitchFamily="34" charset="0"/>
              </a:rPr>
              <a:t>konzorcijskih</a:t>
            </a:r>
            <a:r>
              <a:rPr lang="sl-SI" sz="1600" dirty="0">
                <a:solidFill>
                  <a:schemeClr val="bg2">
                    <a:lumMod val="25000"/>
                  </a:schemeClr>
                </a:solidFill>
                <a:cs typeface="Arial" panose="020B0604020202020204" pitchFamily="34" charset="0"/>
              </a:rPr>
              <a:t> partnerjev brez prijavitelja,</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5:</a:t>
            </a:r>
            <a:r>
              <a:rPr lang="sl-SI" sz="1600" dirty="0">
                <a:solidFill>
                  <a:schemeClr val="bg2">
                    <a:lumMod val="25000"/>
                  </a:schemeClr>
                </a:solidFill>
                <a:cs typeface="Arial" panose="020B0604020202020204" pitchFamily="34" charset="0"/>
              </a:rPr>
              <a:t> Seznam kazalnikov in dokazil za njihovo spremljanje,</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6: </a:t>
            </a:r>
            <a:r>
              <a:rPr lang="sl-SI" sz="1600" dirty="0">
                <a:solidFill>
                  <a:schemeClr val="bg2">
                    <a:lumMod val="25000"/>
                  </a:schemeClr>
                </a:solidFill>
                <a:cs typeface="Arial" panose="020B0604020202020204" pitchFamily="34" charset="0"/>
              </a:rPr>
              <a:t>Obračun SSE programov,</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Prilogo 7: </a:t>
            </a:r>
            <a:r>
              <a:rPr lang="sl-SI" sz="1600" dirty="0">
                <a:solidFill>
                  <a:schemeClr val="bg2">
                    <a:lumMod val="25000"/>
                  </a:schemeClr>
                </a:solidFill>
                <a:cs typeface="Arial" panose="020B0604020202020204" pitchFamily="34" charset="0"/>
              </a:rPr>
              <a:t>Izjava strokovnega aktiva ali drugega ustreznega organa o ustreznosti programa izpopolnjevanja,</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Priloga 8:</a:t>
            </a:r>
            <a:r>
              <a:rPr lang="sl-SI" sz="1600" dirty="0">
                <a:solidFill>
                  <a:schemeClr val="bg2">
                    <a:lumMod val="25000"/>
                  </a:schemeClr>
                </a:solidFill>
                <a:cs typeface="Arial" panose="020B0604020202020204" pitchFamily="34" charset="0"/>
              </a:rPr>
              <a:t> Varovanje osebnih podatkov na ravni izvedbe javnega razpisa,</a:t>
            </a:r>
          </a:p>
          <a:p>
            <a:pPr marL="342900" indent="-342900" eaLnBrk="1" hangingPunct="1">
              <a:buFont typeface="+mj-lt"/>
              <a:buAutoNum type="alphaLcPeriod"/>
              <a:defRPr/>
            </a:pPr>
            <a:r>
              <a:rPr lang="sl-SI" sz="1600" b="1" dirty="0">
                <a:solidFill>
                  <a:schemeClr val="bg2">
                    <a:lumMod val="25000"/>
                  </a:schemeClr>
                </a:solidFill>
                <a:cs typeface="Arial" panose="020B0604020202020204" pitchFamily="34" charset="0"/>
              </a:rPr>
              <a:t>Priloga 9:</a:t>
            </a:r>
            <a:r>
              <a:rPr lang="sl-SI" sz="1600" dirty="0">
                <a:solidFill>
                  <a:schemeClr val="bg2">
                    <a:lumMod val="25000"/>
                  </a:schemeClr>
                </a:solidFill>
                <a:cs typeface="Arial" panose="020B0604020202020204" pitchFamily="34" charset="0"/>
              </a:rPr>
              <a:t> izjava udeleženca programa izpopolnjevanja</a:t>
            </a:r>
          </a:p>
          <a:p>
            <a:pPr marL="342900" indent="-342900" eaLnBrk="1" hangingPunct="1">
              <a:buFont typeface="+mj-lt"/>
              <a:buAutoNum type="alphaLcPeriod"/>
              <a:defRPr/>
            </a:pPr>
            <a:r>
              <a:rPr lang="sl-SI" sz="1600" dirty="0">
                <a:solidFill>
                  <a:schemeClr val="bg2">
                    <a:lumMod val="25000"/>
                  </a:schemeClr>
                </a:solidFill>
                <a:cs typeface="Arial" panose="020B0604020202020204" pitchFamily="34" charset="0"/>
              </a:rPr>
              <a:t>Navodila MIZŠ</a:t>
            </a:r>
          </a:p>
          <a:p>
            <a:pPr marL="342900" indent="-342900" eaLnBrk="1" hangingPunct="1">
              <a:buFont typeface="+mj-lt"/>
              <a:buAutoNum type="alphaLcPeriod"/>
              <a:defRPr/>
            </a:pPr>
            <a:r>
              <a:rPr lang="sl-SI" sz="1600" dirty="0">
                <a:solidFill>
                  <a:schemeClr val="bg2">
                    <a:lumMod val="25000"/>
                  </a:schemeClr>
                </a:solidFill>
                <a:cs typeface="Arial" panose="020B0604020202020204" pitchFamily="34" charset="0"/>
              </a:rPr>
              <a:t>Navodila OU</a:t>
            </a:r>
          </a:p>
          <a:p>
            <a:pPr eaLnBrk="1" hangingPunct="1">
              <a:defRPr/>
            </a:pPr>
            <a:endParaRPr lang="en-US" sz="1400" dirty="0">
              <a:solidFill>
                <a:schemeClr val="bg2">
                  <a:lumMod val="25000"/>
                </a:schemeClr>
              </a:solidFill>
              <a:cs typeface="Arial" panose="020B0604020202020204" pitchFamily="34" charset="0"/>
            </a:endParaRP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29</a:t>
            </a:fld>
            <a:endParaRPr lang="en-US" altLang="sl-SI"/>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ljeZBesedilom 2"/>
          <p:cNvSpPr txBox="1"/>
          <p:nvPr/>
        </p:nvSpPr>
        <p:spPr>
          <a:xfrm>
            <a:off x="0" y="345989"/>
            <a:ext cx="9144000" cy="6294031"/>
          </a:xfrm>
          <a:prstGeom prst="rect">
            <a:avLst/>
          </a:prstGeom>
          <a:noFill/>
        </p:spPr>
        <p:txBody>
          <a:bodyPr>
            <a:spAutoFit/>
          </a:bodyPr>
          <a:lstStyle/>
          <a:p>
            <a:pPr algn="just" eaLnBrk="1" hangingPunct="1">
              <a:defRPr/>
            </a:pPr>
            <a:endParaRPr lang="sl-SI" sz="2000" b="1" dirty="0">
              <a:solidFill>
                <a:srgbClr val="860000"/>
              </a:solidFill>
              <a:cs typeface="Arial" panose="020B0604020202020204" pitchFamily="34" charset="0"/>
            </a:endParaRPr>
          </a:p>
          <a:p>
            <a:pPr algn="just" eaLnBrk="1" hangingPunct="1">
              <a:defRPr/>
            </a:pPr>
            <a:r>
              <a:rPr lang="sl-SI" sz="2000" b="1" dirty="0">
                <a:solidFill>
                  <a:srgbClr val="860000"/>
                </a:solidFill>
                <a:cs typeface="Arial" panose="020B0604020202020204" pitchFamily="34" charset="0"/>
              </a:rPr>
              <a:t>Namen JR </a:t>
            </a:r>
          </a:p>
          <a:p>
            <a:pPr algn="just" eaLnBrk="1" hangingPunct="1">
              <a:defRPr/>
            </a:pPr>
            <a:r>
              <a:rPr lang="sl-SI" dirty="0">
                <a:solidFill>
                  <a:schemeClr val="tx2"/>
                </a:solidFill>
                <a:cs typeface="Arial" panose="020B0604020202020204" pitchFamily="34" charset="0"/>
              </a:rPr>
              <a:t>je </a:t>
            </a:r>
            <a:r>
              <a:rPr lang="sl-SI" b="1" dirty="0">
                <a:solidFill>
                  <a:srgbClr val="0070C0"/>
                </a:solidFill>
                <a:cs typeface="Arial" panose="020B0604020202020204" pitchFamily="34" charset="0"/>
              </a:rPr>
              <a:t>zaposlenim</a:t>
            </a:r>
            <a:r>
              <a:rPr lang="sl-SI" dirty="0">
                <a:solidFill>
                  <a:schemeClr val="tx2"/>
                </a:solidFill>
                <a:cs typeface="Arial" panose="020B0604020202020204" pitchFamily="34" charset="0"/>
              </a:rPr>
              <a:t> </a:t>
            </a:r>
            <a:r>
              <a:rPr lang="sl-SI" sz="1400" dirty="0">
                <a:solidFill>
                  <a:schemeClr val="tx2"/>
                </a:solidFill>
                <a:cs typeface="Arial" panose="020B0604020202020204" pitchFamily="34" charset="0"/>
              </a:rPr>
              <a:t>(kot zaposlen se šteje tudi samostojni podjetnik – </a:t>
            </a:r>
            <a:r>
              <a:rPr lang="sl-SI" sz="1400" dirty="0" err="1">
                <a:solidFill>
                  <a:schemeClr val="tx2"/>
                </a:solidFill>
                <a:cs typeface="Arial" panose="020B0604020202020204" pitchFamily="34" charset="0"/>
              </a:rPr>
              <a:t>s.p</a:t>
            </a:r>
            <a:r>
              <a:rPr lang="sl-SI" sz="1400" dirty="0">
                <a:solidFill>
                  <a:schemeClr val="tx2"/>
                </a:solidFill>
                <a:cs typeface="Arial" panose="020B0604020202020204" pitchFamily="34" charset="0"/>
              </a:rPr>
              <a:t>.)</a:t>
            </a:r>
            <a:r>
              <a:rPr lang="sl-SI" dirty="0">
                <a:solidFill>
                  <a:schemeClr val="tx2"/>
                </a:solidFill>
                <a:cs typeface="Arial" panose="020B0604020202020204" pitchFamily="34" charset="0"/>
              </a:rPr>
              <a:t>, </a:t>
            </a:r>
            <a:r>
              <a:rPr lang="sl-SI" b="1" dirty="0">
                <a:solidFill>
                  <a:schemeClr val="tx2"/>
                </a:solidFill>
                <a:cs typeface="Arial" panose="020B0604020202020204" pitchFamily="34" charset="0"/>
              </a:rPr>
              <a:t>ki izven svojega rednega delovnega časa opravljajo izobraževalno delo </a:t>
            </a:r>
            <a:r>
              <a:rPr lang="sl-SI" b="1" dirty="0">
                <a:solidFill>
                  <a:srgbClr val="0070C0"/>
                </a:solidFill>
                <a:cs typeface="Arial" panose="020B0604020202020204" pitchFamily="34" charset="0"/>
              </a:rPr>
              <a:t>v programih višjega strokovnega izobraževanja</a:t>
            </a:r>
            <a:r>
              <a:rPr lang="sl-SI" b="1" dirty="0">
                <a:solidFill>
                  <a:schemeClr val="tx2"/>
                </a:solidFill>
                <a:cs typeface="Arial" panose="020B0604020202020204" pitchFamily="34" charset="0"/>
              </a:rPr>
              <a:t> ali</a:t>
            </a:r>
            <a:r>
              <a:rPr lang="sl-SI" dirty="0">
                <a:solidFill>
                  <a:schemeClr val="tx2"/>
                </a:solidFill>
                <a:cs typeface="Arial" panose="020B0604020202020204" pitchFamily="34" charset="0"/>
              </a:rPr>
              <a:t> </a:t>
            </a:r>
            <a:r>
              <a:rPr lang="sl-SI" b="1" dirty="0">
                <a:solidFill>
                  <a:srgbClr val="0070C0"/>
                </a:solidFill>
                <a:cs typeface="Arial" panose="020B0604020202020204" pitchFamily="34" charset="0"/>
              </a:rPr>
              <a:t>v neformalnih izobraževalnih programih za odrasle</a:t>
            </a:r>
            <a:r>
              <a:rPr lang="sl-SI" dirty="0">
                <a:solidFill>
                  <a:srgbClr val="0070C0"/>
                </a:solidFill>
                <a:cs typeface="Arial" panose="020B0604020202020204" pitchFamily="34" charset="0"/>
              </a:rPr>
              <a:t>, </a:t>
            </a:r>
            <a:r>
              <a:rPr lang="sl-SI" b="1" dirty="0">
                <a:solidFill>
                  <a:srgbClr val="0070C0"/>
                </a:solidFill>
                <a:cs typeface="Arial" panose="020B0604020202020204" pitchFamily="34" charset="0"/>
              </a:rPr>
              <a:t>omogočiti izboljšanje kompetenc </a:t>
            </a:r>
            <a:r>
              <a:rPr lang="sl-SI" dirty="0">
                <a:solidFill>
                  <a:schemeClr val="tx2"/>
                </a:solidFill>
                <a:cs typeface="Arial" panose="020B0604020202020204" pitchFamily="34" charset="0"/>
              </a:rPr>
              <a:t>zaradi potreb na trgu dela, večje zaposljivosti in mobilnosti med področji dela, osebnega razvoja in delovanja v sodobni družbi.</a:t>
            </a:r>
          </a:p>
          <a:p>
            <a:pPr algn="just" eaLnBrk="1" hangingPunct="1">
              <a:defRPr/>
            </a:pPr>
            <a:endParaRPr lang="sl-SI" sz="1400" dirty="0">
              <a:solidFill>
                <a:schemeClr val="tx2"/>
              </a:solidFill>
              <a:cs typeface="Arial" panose="020B0604020202020204" pitchFamily="34" charset="0"/>
            </a:endParaRPr>
          </a:p>
          <a:p>
            <a:pPr algn="just" eaLnBrk="1" hangingPunct="1">
              <a:defRPr/>
            </a:pPr>
            <a:endParaRPr lang="sl-SI" sz="1400" dirty="0">
              <a:solidFill>
                <a:schemeClr val="tx2"/>
              </a:solidFill>
              <a:cs typeface="Arial" panose="020B0604020202020204" pitchFamily="34" charset="0"/>
            </a:endParaRPr>
          </a:p>
          <a:p>
            <a:pPr algn="just" eaLnBrk="1" hangingPunct="1">
              <a:defRPr/>
            </a:pPr>
            <a:r>
              <a:rPr lang="sl-SI" sz="2000" b="1" dirty="0">
                <a:solidFill>
                  <a:srgbClr val="860000"/>
                </a:solidFill>
                <a:cs typeface="Arial" panose="020B0604020202020204" pitchFamily="34" charset="0"/>
              </a:rPr>
              <a:t>Cilj JR </a:t>
            </a:r>
          </a:p>
          <a:p>
            <a:pPr algn="just" eaLnBrk="1" hangingPunct="1">
              <a:defRPr/>
            </a:pPr>
            <a:r>
              <a:rPr lang="sl-SI" dirty="0">
                <a:solidFill>
                  <a:schemeClr val="tx2"/>
                </a:solidFill>
                <a:cs typeface="Arial" panose="020B0604020202020204" pitchFamily="34" charset="0"/>
              </a:rPr>
              <a:t>je </a:t>
            </a:r>
            <a:r>
              <a:rPr lang="sl-SI" b="1" dirty="0">
                <a:solidFill>
                  <a:srgbClr val="0070C0"/>
                </a:solidFill>
                <a:cs typeface="Arial" panose="020B0604020202020204" pitchFamily="34" charset="0"/>
              </a:rPr>
              <a:t>usposobiti </a:t>
            </a:r>
            <a:r>
              <a:rPr lang="sl-SI" b="1" u="sng" dirty="0">
                <a:solidFill>
                  <a:srgbClr val="7030A0"/>
                </a:solidFill>
                <a:cs typeface="Arial" panose="020B0604020202020204" pitchFamily="34" charset="0"/>
              </a:rPr>
              <a:t>2.400 zaposlenih</a:t>
            </a:r>
            <a:r>
              <a:rPr lang="sl-SI" u="sng" dirty="0">
                <a:solidFill>
                  <a:srgbClr val="7030A0"/>
                </a:solidFill>
                <a:cs typeface="Arial" panose="020B0604020202020204" pitchFamily="34" charset="0"/>
              </a:rPr>
              <a:t>, </a:t>
            </a:r>
            <a:r>
              <a:rPr lang="sl-SI" b="1" dirty="0">
                <a:solidFill>
                  <a:srgbClr val="0070C0"/>
                </a:solidFill>
                <a:cs typeface="Arial" panose="020B0604020202020204" pitchFamily="34" charset="0"/>
              </a:rPr>
              <a:t>da bodo </a:t>
            </a:r>
            <a:r>
              <a:rPr lang="sl-SI" dirty="0">
                <a:solidFill>
                  <a:schemeClr val="tx2"/>
                </a:solidFill>
                <a:cs typeface="Arial" panose="020B0604020202020204" pitchFamily="34" charset="0"/>
              </a:rPr>
              <a:t>izboljšali kompetence, s pomočjo katerih bodo lahko </a:t>
            </a:r>
            <a:r>
              <a:rPr lang="sl-SI" b="1" dirty="0">
                <a:solidFill>
                  <a:srgbClr val="0070C0"/>
                </a:solidFill>
                <a:cs typeface="Arial" panose="020B0604020202020204" pitchFamily="34" charset="0"/>
              </a:rPr>
              <a:t>še naprej kakovostno opravljali izobraževalno delo v programih višjega strokovnega izobraževanja </a:t>
            </a:r>
            <a:r>
              <a:rPr lang="sl-SI" b="1" dirty="0">
                <a:solidFill>
                  <a:schemeClr val="tx2"/>
                </a:solidFill>
                <a:cs typeface="Arial" panose="020B0604020202020204" pitchFamily="34" charset="0"/>
              </a:rPr>
              <a:t>ali </a:t>
            </a:r>
            <a:r>
              <a:rPr lang="sl-SI" b="1" dirty="0">
                <a:solidFill>
                  <a:srgbClr val="0070C0"/>
                </a:solidFill>
                <a:cs typeface="Arial" panose="020B0604020202020204" pitchFamily="34" charset="0"/>
              </a:rPr>
              <a:t>neformalnih izobraževalnih programih za odrasle</a:t>
            </a:r>
            <a:r>
              <a:rPr lang="sl-SI" dirty="0">
                <a:solidFill>
                  <a:schemeClr val="tx2"/>
                </a:solidFill>
                <a:cs typeface="Arial" panose="020B0604020202020204" pitchFamily="34" charset="0"/>
              </a:rPr>
              <a:t>. </a:t>
            </a:r>
          </a:p>
          <a:p>
            <a:pPr algn="just" eaLnBrk="1" hangingPunct="1">
              <a:defRPr/>
            </a:pPr>
            <a:r>
              <a:rPr lang="sl-SI" sz="700" dirty="0">
                <a:solidFill>
                  <a:schemeClr val="tx2"/>
                </a:solidFill>
                <a:cs typeface="Arial" panose="020B0604020202020204" pitchFamily="34" charset="0"/>
              </a:rPr>
              <a:t> </a:t>
            </a:r>
          </a:p>
          <a:p>
            <a:pPr algn="just" eaLnBrk="1" hangingPunct="1">
              <a:defRPr/>
            </a:pPr>
            <a:endParaRPr lang="sl-SI" sz="700" dirty="0">
              <a:solidFill>
                <a:schemeClr val="tx2"/>
              </a:solidFill>
              <a:cs typeface="Arial" panose="020B0604020202020204" pitchFamily="34" charset="0"/>
            </a:endParaRPr>
          </a:p>
          <a:p>
            <a:pPr algn="just" eaLnBrk="1" hangingPunct="1">
              <a:defRPr/>
            </a:pPr>
            <a:endParaRPr lang="sl-SI" sz="700" dirty="0">
              <a:solidFill>
                <a:schemeClr val="tx2"/>
              </a:solidFill>
              <a:cs typeface="Arial" panose="020B0604020202020204" pitchFamily="34" charset="0"/>
            </a:endParaRPr>
          </a:p>
          <a:p>
            <a:pPr algn="just" eaLnBrk="1" hangingPunct="1">
              <a:defRPr/>
            </a:pPr>
            <a:r>
              <a:rPr lang="sl-SI" sz="2000" b="1" dirty="0">
                <a:solidFill>
                  <a:srgbClr val="860000"/>
                </a:solidFill>
                <a:cs typeface="Arial" panose="020B0604020202020204" pitchFamily="34" charset="0"/>
              </a:rPr>
              <a:t>Ciljni skupini</a:t>
            </a:r>
            <a:r>
              <a:rPr lang="sl-SI" sz="2000" dirty="0">
                <a:solidFill>
                  <a:srgbClr val="860000"/>
                </a:solidFill>
                <a:cs typeface="Arial" panose="020B0604020202020204" pitchFamily="34" charset="0"/>
              </a:rPr>
              <a:t>: </a:t>
            </a:r>
          </a:p>
          <a:p>
            <a:pPr algn="just" eaLnBrk="1" hangingPunct="1">
              <a:defRPr/>
            </a:pPr>
            <a:r>
              <a:rPr lang="sl-SI" sz="800" dirty="0">
                <a:solidFill>
                  <a:schemeClr val="tx2"/>
                </a:solidFill>
                <a:cs typeface="Arial" panose="020B0604020202020204" pitchFamily="34" charset="0"/>
              </a:rPr>
              <a:t> </a:t>
            </a:r>
          </a:p>
          <a:p>
            <a:pPr marL="457200" indent="-457200" eaLnBrk="1" hangingPunct="1">
              <a:buFontTx/>
              <a:buAutoNum type="arabicPeriod"/>
              <a:defRPr/>
            </a:pPr>
            <a:r>
              <a:rPr lang="sl-SI" sz="1700" b="1" dirty="0">
                <a:solidFill>
                  <a:srgbClr val="860000"/>
                </a:solidFill>
                <a:cs typeface="Arial" panose="020B0604020202020204" pitchFamily="34" charset="0"/>
              </a:rPr>
              <a:t>Zaposleni, </a:t>
            </a:r>
            <a:r>
              <a:rPr lang="sl-SI" sz="1700" b="1" dirty="0">
                <a:solidFill>
                  <a:srgbClr val="0070C0"/>
                </a:solidFill>
                <a:cs typeface="Arial" panose="020B0604020202020204" pitchFamily="34" charset="0"/>
              </a:rPr>
              <a:t>ki so prepoznani kot ustrezen </a:t>
            </a:r>
            <a:r>
              <a:rPr lang="sl-SI" sz="1700" b="1" dirty="0">
                <a:solidFill>
                  <a:srgbClr val="860000"/>
                </a:solidFill>
                <a:cs typeface="Arial" panose="020B0604020202020204" pitchFamily="34" charset="0"/>
              </a:rPr>
              <a:t>kader za opravljanje izobraževalnega dela v programih višjega strokovnega izobraževanja…</a:t>
            </a:r>
            <a:r>
              <a:rPr lang="sl-SI" sz="1700" b="1" dirty="0">
                <a:solidFill>
                  <a:srgbClr val="0070C0"/>
                </a:solidFill>
                <a:cs typeface="Arial" panose="020B0604020202020204" pitchFamily="34" charset="0"/>
              </a:rPr>
              <a:t>             </a:t>
            </a:r>
            <a:r>
              <a:rPr lang="sl-SI" sz="1700" b="1" u="sng" dirty="0">
                <a:solidFill>
                  <a:srgbClr val="7030A0"/>
                </a:solidFill>
                <a:cs typeface="Arial" panose="020B0604020202020204" pitchFamily="34" charset="0"/>
              </a:rPr>
              <a:t>udeleženec VIŠ</a:t>
            </a:r>
            <a:r>
              <a:rPr lang="sl-SI" sz="1700" u="sng" dirty="0">
                <a:solidFill>
                  <a:srgbClr val="7030A0"/>
                </a:solidFill>
                <a:cs typeface="Arial" panose="020B0604020202020204" pitchFamily="34" charset="0"/>
              </a:rPr>
              <a:t>.</a:t>
            </a:r>
          </a:p>
          <a:p>
            <a:pPr marL="457200" indent="-457200" algn="just" eaLnBrk="1" hangingPunct="1">
              <a:buFontTx/>
              <a:buAutoNum type="arabicPeriod"/>
              <a:defRPr/>
            </a:pPr>
            <a:endParaRPr lang="sl-SI" sz="1700" dirty="0">
              <a:solidFill>
                <a:schemeClr val="tx2"/>
              </a:solidFill>
              <a:cs typeface="Arial" panose="020B0604020202020204" pitchFamily="34" charset="0"/>
            </a:endParaRPr>
          </a:p>
          <a:p>
            <a:pPr marL="457200" indent="-457200" eaLnBrk="1" hangingPunct="1">
              <a:buFontTx/>
              <a:buAutoNum type="arabicPeriod"/>
              <a:defRPr/>
            </a:pPr>
            <a:r>
              <a:rPr lang="sl-SI" sz="1700" b="1" dirty="0">
                <a:solidFill>
                  <a:srgbClr val="860000"/>
                </a:solidFill>
                <a:cs typeface="Arial" panose="020B0604020202020204" pitchFamily="34" charset="0"/>
              </a:rPr>
              <a:t>Zaposleni, </a:t>
            </a:r>
            <a:r>
              <a:rPr lang="sl-SI" sz="1700" b="1" dirty="0">
                <a:solidFill>
                  <a:srgbClr val="0070C0"/>
                </a:solidFill>
                <a:cs typeface="Arial" panose="020B0604020202020204" pitchFamily="34" charset="0"/>
              </a:rPr>
              <a:t>ki so prepoznani kot ustrezen</a:t>
            </a:r>
            <a:r>
              <a:rPr lang="sl-SI" sz="1700" b="1" dirty="0">
                <a:solidFill>
                  <a:srgbClr val="860000"/>
                </a:solidFill>
                <a:cs typeface="Arial" panose="020B0604020202020204" pitchFamily="34" charset="0"/>
              </a:rPr>
              <a:t> kader za opravljaje izobraževalnega dela v neformalnih izobraževalnih programih za odrasle…     		</a:t>
            </a:r>
            <a:r>
              <a:rPr lang="sl-SI" sz="1700" b="1" u="sng" dirty="0">
                <a:solidFill>
                  <a:srgbClr val="7030A0"/>
                </a:solidFill>
                <a:cs typeface="Arial" panose="020B0604020202020204" pitchFamily="34" charset="0"/>
              </a:rPr>
              <a:t>udeleženec NIPO</a:t>
            </a:r>
            <a:r>
              <a:rPr lang="sl-SI" b="1" u="sng" dirty="0">
                <a:solidFill>
                  <a:srgbClr val="7030A0"/>
                </a:solidFill>
                <a:cs typeface="Arial" panose="020B0604020202020204" pitchFamily="34" charset="0"/>
              </a:rPr>
              <a:t>.</a:t>
            </a:r>
          </a:p>
          <a:p>
            <a:pPr algn="just" eaLnBrk="1" hangingPunct="1">
              <a:defRPr/>
            </a:pPr>
            <a:endParaRPr lang="sl-SI" b="1" dirty="0">
              <a:solidFill>
                <a:srgbClr val="C00000"/>
              </a:solidFill>
              <a:cs typeface="Arial" panose="020B0604020202020204" pitchFamily="34" charset="0"/>
            </a:endParaRPr>
          </a:p>
          <a:p>
            <a:pPr algn="just" eaLnBrk="1" hangingPunct="1">
              <a:defRPr/>
            </a:pPr>
            <a:endParaRPr lang="sl-SI" b="1" dirty="0">
              <a:solidFill>
                <a:srgbClr val="C00000"/>
              </a:solidFill>
              <a:cs typeface="Arial" panose="020B0604020202020204" pitchFamily="34" charset="0"/>
            </a:endParaRPr>
          </a:p>
        </p:txBody>
      </p:sp>
      <p:sp>
        <p:nvSpPr>
          <p:cNvPr id="6" name="Arrow: Right 5"/>
          <p:cNvSpPr/>
          <p:nvPr/>
        </p:nvSpPr>
        <p:spPr>
          <a:xfrm>
            <a:off x="6151242" y="4918732"/>
            <a:ext cx="663575" cy="339725"/>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Arrow: Right 6"/>
          <p:cNvSpPr/>
          <p:nvPr/>
        </p:nvSpPr>
        <p:spPr>
          <a:xfrm>
            <a:off x="6110800" y="5682631"/>
            <a:ext cx="663575" cy="34131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3</a:t>
            </a:fld>
            <a:endParaRPr lang="en-US" altLang="sl-SI"/>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630315" y="1056444"/>
            <a:ext cx="7872335" cy="5632311"/>
          </a:xfrm>
          <a:prstGeom prst="rect">
            <a:avLst/>
          </a:prstGeom>
          <a:noFill/>
        </p:spPr>
        <p:txBody>
          <a:bodyPr wrap="square">
            <a:spAutoFit/>
          </a:bodyPr>
          <a:lstStyle/>
          <a:p>
            <a:pPr algn="ctr" eaLnBrk="1" hangingPunct="1">
              <a:defRPr/>
            </a:pPr>
            <a:r>
              <a:rPr lang="sl-SI" sz="2400" b="1" dirty="0">
                <a:solidFill>
                  <a:srgbClr val="C00000"/>
                </a:solidFill>
                <a:cs typeface="Arial" panose="020B0604020202020204" pitchFamily="34" charset="0"/>
              </a:rPr>
              <a:t>Formalno popolna vloga </a:t>
            </a:r>
          </a:p>
          <a:p>
            <a:pPr algn="ctr" eaLnBrk="1" hangingPunct="1">
              <a:defRPr/>
            </a:pPr>
            <a:endParaRPr lang="sl-SI" sz="1600" b="1" dirty="0">
              <a:solidFill>
                <a:schemeClr val="accent1">
                  <a:lumMod val="50000"/>
                </a:schemeClr>
              </a:solidFill>
              <a:cs typeface="Arial" panose="020B0604020202020204" pitchFamily="34" charset="0"/>
            </a:endParaRPr>
          </a:p>
          <a:p>
            <a:pPr eaLnBrk="1" hangingPunct="1">
              <a:defRPr/>
            </a:pPr>
            <a:r>
              <a:rPr lang="sl-SI" dirty="0">
                <a:solidFill>
                  <a:schemeClr val="bg2">
                    <a:lumMod val="25000"/>
                  </a:schemeClr>
                </a:solidFill>
                <a:cs typeface="Arial" panose="020B0604020202020204" pitchFamily="34" charset="0"/>
              </a:rPr>
              <a:t>Vloga se šteje kot formalno popolna, če vsebuje naslednje </a:t>
            </a:r>
            <a:r>
              <a:rPr lang="sl-SI" b="1" dirty="0">
                <a:solidFill>
                  <a:schemeClr val="bg2">
                    <a:lumMod val="25000"/>
                  </a:schemeClr>
                </a:solidFill>
                <a:cs typeface="Arial" panose="020B0604020202020204" pitchFamily="34" charset="0"/>
              </a:rPr>
              <a:t>popolno izpolnjene</a:t>
            </a:r>
            <a:r>
              <a:rPr lang="sl-SI" dirty="0">
                <a:solidFill>
                  <a:schemeClr val="bg2">
                    <a:lumMod val="25000"/>
                  </a:schemeClr>
                </a:solidFill>
                <a:cs typeface="Arial" panose="020B0604020202020204" pitchFamily="34" charset="0"/>
              </a:rPr>
              <a:t>, </a:t>
            </a:r>
            <a:r>
              <a:rPr lang="sl-SI" b="1" dirty="0">
                <a:solidFill>
                  <a:schemeClr val="bg2">
                    <a:lumMod val="25000"/>
                  </a:schemeClr>
                </a:solidFill>
                <a:cs typeface="Arial" panose="020B0604020202020204" pitchFamily="34" charset="0"/>
              </a:rPr>
              <a:t>podpisane</a:t>
            </a:r>
            <a:r>
              <a:rPr lang="sl-SI" dirty="0">
                <a:solidFill>
                  <a:schemeClr val="bg2">
                    <a:lumMod val="25000"/>
                  </a:schemeClr>
                </a:solidFill>
                <a:cs typeface="Arial" panose="020B0604020202020204" pitchFamily="34" charset="0"/>
              </a:rPr>
              <a:t> in </a:t>
            </a:r>
            <a:r>
              <a:rPr lang="sl-SI" b="1" dirty="0">
                <a:solidFill>
                  <a:schemeClr val="bg2">
                    <a:lumMod val="25000"/>
                  </a:schemeClr>
                </a:solidFill>
                <a:cs typeface="Arial" panose="020B0604020202020204" pitchFamily="34" charset="0"/>
              </a:rPr>
              <a:t>žigosane</a:t>
            </a:r>
            <a:r>
              <a:rPr lang="sl-SI" dirty="0">
                <a:solidFill>
                  <a:schemeClr val="bg2">
                    <a:lumMod val="25000"/>
                  </a:schemeClr>
                </a:solidFill>
                <a:cs typeface="Arial" panose="020B0604020202020204" pitchFamily="34" charset="0"/>
              </a:rPr>
              <a:t> obrazce ter dokazila:</a:t>
            </a:r>
          </a:p>
          <a:p>
            <a:pPr eaLnBrk="1" hangingPunct="1">
              <a:defRPr/>
            </a:pPr>
            <a:endParaRPr lang="sl-SI"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Prijavnico in elaborat s prilogami</a:t>
            </a:r>
          </a:p>
          <a:p>
            <a:pPr marL="742950" lvl="1"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Priloga A:</a:t>
            </a:r>
            <a:r>
              <a:rPr lang="sl-SI" dirty="0">
                <a:solidFill>
                  <a:schemeClr val="bg2">
                    <a:lumMod val="25000"/>
                  </a:schemeClr>
                </a:solidFill>
                <a:cs typeface="Arial" panose="020B0604020202020204" pitchFamily="34" charset="0"/>
              </a:rPr>
              <a:t> Program</a:t>
            </a:r>
          </a:p>
          <a:p>
            <a:pPr marL="742950" lvl="1"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Priloga B:</a:t>
            </a:r>
            <a:r>
              <a:rPr lang="sl-SI" dirty="0">
                <a:solidFill>
                  <a:schemeClr val="bg2">
                    <a:lumMod val="25000"/>
                  </a:schemeClr>
                </a:solidFill>
                <a:cs typeface="Arial" panose="020B0604020202020204" pitchFamily="34" charset="0"/>
              </a:rPr>
              <a:t> Organizacijski in terminski načrt</a:t>
            </a: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Prilogo 1:</a:t>
            </a:r>
            <a:r>
              <a:rPr lang="sl-SI" dirty="0">
                <a:solidFill>
                  <a:schemeClr val="bg2">
                    <a:lumMod val="25000"/>
                  </a:schemeClr>
                </a:solidFill>
                <a:cs typeface="Arial" panose="020B0604020202020204" pitchFamily="34" charset="0"/>
              </a:rPr>
              <a:t> Finančni načrt</a:t>
            </a: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Prilogo 2:</a:t>
            </a:r>
            <a:r>
              <a:rPr lang="sl-SI" dirty="0">
                <a:solidFill>
                  <a:schemeClr val="bg2">
                    <a:lumMod val="25000"/>
                  </a:schemeClr>
                </a:solidFill>
                <a:cs typeface="Arial" panose="020B0604020202020204" pitchFamily="34" charset="0"/>
              </a:rPr>
              <a:t> </a:t>
            </a:r>
            <a:r>
              <a:rPr lang="sl-SI" dirty="0" err="1">
                <a:solidFill>
                  <a:schemeClr val="bg2">
                    <a:lumMod val="25000"/>
                  </a:schemeClr>
                </a:solidFill>
                <a:cs typeface="Arial" panose="020B0604020202020204" pitchFamily="34" charset="0"/>
              </a:rPr>
              <a:t>Konzorcijsko</a:t>
            </a:r>
            <a:r>
              <a:rPr lang="sl-SI" dirty="0">
                <a:solidFill>
                  <a:schemeClr val="bg2">
                    <a:lumMod val="25000"/>
                  </a:schemeClr>
                </a:solidFill>
                <a:cs typeface="Arial" panose="020B0604020202020204" pitchFamily="34" charset="0"/>
              </a:rPr>
              <a:t> pogodbo,</a:t>
            </a: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Prilogo 4:</a:t>
            </a:r>
            <a:r>
              <a:rPr lang="sl-SI" dirty="0">
                <a:solidFill>
                  <a:schemeClr val="bg2">
                    <a:lumMod val="25000"/>
                  </a:schemeClr>
                </a:solidFill>
                <a:cs typeface="Arial" panose="020B0604020202020204" pitchFamily="34" charset="0"/>
              </a:rPr>
              <a:t> Izjava o izpolnjevanju splošnih pogojev </a:t>
            </a:r>
            <a:r>
              <a:rPr lang="sl-SI" dirty="0" err="1">
                <a:solidFill>
                  <a:schemeClr val="bg2">
                    <a:lumMod val="25000"/>
                  </a:schemeClr>
                </a:solidFill>
                <a:cs typeface="Arial" panose="020B0604020202020204" pitchFamily="34" charset="0"/>
              </a:rPr>
              <a:t>konzorcijskih</a:t>
            </a:r>
            <a:r>
              <a:rPr lang="sl-SI" dirty="0">
                <a:solidFill>
                  <a:schemeClr val="bg2">
                    <a:lumMod val="25000"/>
                  </a:schemeClr>
                </a:solidFill>
                <a:cs typeface="Arial" panose="020B0604020202020204" pitchFamily="34" charset="0"/>
              </a:rPr>
              <a:t> partnerjev brez prijavitelja, </a:t>
            </a:r>
          </a:p>
          <a:p>
            <a:pPr marL="285750" indent="-285750" eaLnBrk="1" hangingPunct="1">
              <a:buFont typeface="Arial" panose="020B0604020202020204" pitchFamily="34" charset="0"/>
              <a:buChar char="•"/>
              <a:defRPr/>
            </a:pPr>
            <a:r>
              <a:rPr lang="sl-SI" b="1" dirty="0">
                <a:solidFill>
                  <a:schemeClr val="bg2">
                    <a:lumMod val="25000"/>
                  </a:schemeClr>
                </a:solidFill>
                <a:cs typeface="Arial" panose="020B0604020202020204" pitchFamily="34" charset="0"/>
              </a:rPr>
              <a:t>Prilogo 7: </a:t>
            </a:r>
            <a:r>
              <a:rPr lang="sl-SI" dirty="0">
                <a:solidFill>
                  <a:schemeClr val="bg2">
                    <a:lumMod val="25000"/>
                  </a:schemeClr>
                </a:solidFill>
                <a:cs typeface="Arial" panose="020B0604020202020204" pitchFamily="34" charset="0"/>
              </a:rPr>
              <a:t>Izjava strokovnega aktiva ali drugega ustreznega organa o ustreznosti programa izpopolnjevanja.</a:t>
            </a:r>
          </a:p>
          <a:p>
            <a:pPr marL="285750" indent="-285750" eaLnBrk="1" hangingPunct="1">
              <a:buFont typeface="Arial" panose="020B0604020202020204" pitchFamily="34" charset="0"/>
              <a:buChar char="•"/>
              <a:defRPr/>
            </a:pPr>
            <a:endParaRPr lang="sl-SI"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endParaRPr lang="sl-SI" dirty="0">
              <a:solidFill>
                <a:schemeClr val="bg2">
                  <a:lumMod val="25000"/>
                </a:schemeClr>
              </a:solidFill>
              <a:cs typeface="Arial" panose="020B0604020202020204" pitchFamily="34" charset="0"/>
            </a:endParaRPr>
          </a:p>
          <a:p>
            <a:pPr eaLnBrk="1" hangingPunct="1">
              <a:defRPr/>
            </a:pPr>
            <a:r>
              <a:rPr lang="sl-SI" dirty="0">
                <a:solidFill>
                  <a:srgbClr val="0070C0"/>
                </a:solidFill>
                <a:cs typeface="Arial" panose="020B0604020202020204" pitchFamily="34" charset="0"/>
              </a:rPr>
              <a:t>Prijavitelj </a:t>
            </a:r>
            <a:r>
              <a:rPr lang="sl-SI" b="1" dirty="0">
                <a:solidFill>
                  <a:srgbClr val="0070C0"/>
                </a:solidFill>
                <a:cs typeface="Arial" panose="020B0604020202020204" pitchFamily="34" charset="0"/>
              </a:rPr>
              <a:t>mora</a:t>
            </a:r>
            <a:r>
              <a:rPr lang="sl-SI" dirty="0">
                <a:solidFill>
                  <a:srgbClr val="0070C0"/>
                </a:solidFill>
                <a:cs typeface="Arial" panose="020B0604020202020204" pitchFamily="34" charset="0"/>
              </a:rPr>
              <a:t> priložiti dokumentacijo formalno popolne vloge v enem pisnem izvodu </a:t>
            </a:r>
            <a:r>
              <a:rPr lang="sl-SI" b="1" dirty="0">
                <a:solidFill>
                  <a:srgbClr val="0070C0"/>
                </a:solidFill>
                <a:cs typeface="Arial" panose="020B0604020202020204" pitchFamily="34" charset="0"/>
              </a:rPr>
              <a:t>ter tudi na elektronskem mediju (CD ali USB ključ) v izvornem formatu.</a:t>
            </a:r>
          </a:p>
          <a:p>
            <a:pPr eaLnBrk="1" hangingPunct="1">
              <a:defRPr/>
            </a:pPr>
            <a:endParaRPr lang="en-US" sz="1400" dirty="0">
              <a:solidFill>
                <a:schemeClr val="bg2">
                  <a:lumMod val="25000"/>
                </a:schemeClr>
              </a:solidFill>
              <a:cs typeface="Arial" panose="020B0604020202020204" pitchFamily="34" charset="0"/>
            </a:endParaRP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30</a:t>
            </a:fld>
            <a:endParaRPr lang="en-US" altLang="sl-SI"/>
          </a:p>
        </p:txBody>
      </p:sp>
    </p:spTree>
    <p:extLst>
      <p:ext uri="{BB962C8B-B14F-4D97-AF65-F5344CB8AC3E}">
        <p14:creationId xmlns:p14="http://schemas.microsoft.com/office/powerpoint/2010/main" val="1954303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519113" y="142043"/>
            <a:ext cx="8291512" cy="877132"/>
          </a:xfrm>
          <a:prstGeom prst="rect">
            <a:avLst/>
          </a:prstGeom>
          <a:solidFill>
            <a:srgbClr val="F8F8D4"/>
          </a:solid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ELABORAT </a:t>
            </a:r>
          </a:p>
          <a:p>
            <a:pPr>
              <a:defRPr/>
            </a:pPr>
            <a:r>
              <a:rPr lang="sl-SI" sz="2400" b="1" dirty="0">
                <a:solidFill>
                  <a:srgbClr val="860000"/>
                </a:solidFill>
                <a:latin typeface="Arial" panose="020B0604020202020204" pitchFamily="34" charset="0"/>
                <a:cs typeface="Arial" panose="020B0604020202020204" pitchFamily="34" charset="0"/>
              </a:rPr>
              <a:t>Pogoji za ugotavljanje upravičenosti</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59395" name="Pravokotnik 2"/>
          <p:cNvSpPr>
            <a:spLocks noChangeArrowheads="1"/>
          </p:cNvSpPr>
          <p:nvPr/>
        </p:nvSpPr>
        <p:spPr bwMode="auto">
          <a:xfrm>
            <a:off x="478933" y="1199366"/>
            <a:ext cx="7847012" cy="3970318"/>
          </a:xfrm>
          <a:prstGeom prst="rect">
            <a:avLst/>
          </a:prstGeom>
          <a:noFill/>
          <a:ln>
            <a:noFill/>
          </a:ln>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Font typeface="Times New Roman" panose="02020603050405020304" pitchFamily="18" charset="0"/>
              <a:buChar char="−"/>
            </a:pPr>
            <a:r>
              <a:rPr lang="sl-SI" altLang="sl-SI" b="1" dirty="0">
                <a:solidFill>
                  <a:srgbClr val="0070C0"/>
                </a:solidFill>
                <a:cs typeface="Arial" panose="020B0604020202020204" pitchFamily="34" charset="0"/>
              </a:rPr>
              <a:t>skladnost s cilji in rezultati na ravni prednostne osi in prednostne naložb</a:t>
            </a:r>
            <a:r>
              <a:rPr lang="sl-SI" altLang="sl-SI" b="1" dirty="0">
                <a:solidFill>
                  <a:srgbClr val="254061"/>
                </a:solidFill>
                <a:cs typeface="Arial" panose="020B0604020202020204" pitchFamily="34" charset="0"/>
              </a:rPr>
              <a:t>e </a:t>
            </a:r>
            <a:r>
              <a:rPr lang="sl-SI" altLang="sl-SI" dirty="0">
                <a:solidFill>
                  <a:srgbClr val="363636"/>
                </a:solidFill>
                <a:cs typeface="Arial" panose="020B0604020202020204" pitchFamily="34" charset="0"/>
              </a:rPr>
              <a:t>(pogoj se bo preverjal v točkah </a:t>
            </a:r>
            <a:r>
              <a:rPr lang="sl-SI" altLang="sl-SI" b="1" dirty="0">
                <a:solidFill>
                  <a:srgbClr val="363636"/>
                </a:solidFill>
                <a:cs typeface="Arial" panose="020B0604020202020204" pitchFamily="34" charset="0"/>
              </a:rPr>
              <a:t>2.1.2 in 2.2.3 Prijavnice in elaborata</a:t>
            </a:r>
            <a:r>
              <a:rPr lang="sl-SI" altLang="sl-SI" dirty="0">
                <a:solidFill>
                  <a:srgbClr val="363636"/>
                </a:solidFill>
                <a:cs typeface="Arial" panose="020B0604020202020204" pitchFamily="34" charset="0"/>
              </a:rPr>
              <a:t>),</a:t>
            </a:r>
          </a:p>
          <a:p>
            <a:pPr algn="just" eaLnBrk="1" hangingPunct="1">
              <a:buFont typeface="Times New Roman" panose="02020603050405020304" pitchFamily="18" charset="0"/>
              <a:buChar char="−"/>
            </a:pPr>
            <a:endParaRPr lang="sl-SI" altLang="sl-SI" dirty="0">
              <a:solidFill>
                <a:srgbClr val="363636"/>
              </a:solidFill>
              <a:cs typeface="Arial" panose="020B0604020202020204" pitchFamily="34" charset="0"/>
            </a:endParaRPr>
          </a:p>
          <a:p>
            <a:pPr algn="just" eaLnBrk="1" hangingPunct="1">
              <a:buFont typeface="Times New Roman" panose="02020603050405020304" pitchFamily="18" charset="0"/>
              <a:buChar char="−"/>
            </a:pPr>
            <a:r>
              <a:rPr lang="sl-SI" altLang="sl-SI" b="1" dirty="0">
                <a:solidFill>
                  <a:srgbClr val="0070C0"/>
                </a:solidFill>
                <a:cs typeface="Arial" panose="020B0604020202020204" pitchFamily="34" charset="0"/>
              </a:rPr>
              <a:t>izkazovanje realne izvedljivosti</a:t>
            </a:r>
            <a:r>
              <a:rPr lang="sl-SI" altLang="sl-SI" dirty="0">
                <a:solidFill>
                  <a:srgbClr val="0070C0"/>
                </a:solidFill>
                <a:cs typeface="Arial" panose="020B0604020202020204" pitchFamily="34" charset="0"/>
              </a:rPr>
              <a:t> </a:t>
            </a:r>
            <a:r>
              <a:rPr lang="sl-SI" altLang="sl-SI" dirty="0">
                <a:solidFill>
                  <a:srgbClr val="363636"/>
                </a:solidFill>
                <a:cs typeface="Arial" panose="020B0604020202020204" pitchFamily="34" charset="0"/>
              </a:rPr>
              <a:t>v obdobju, za katerega velja podpora in </a:t>
            </a:r>
            <a:r>
              <a:rPr lang="sl-SI" altLang="sl-SI" b="1" dirty="0">
                <a:solidFill>
                  <a:srgbClr val="254061"/>
                </a:solidFill>
                <a:cs typeface="Arial" panose="020B0604020202020204" pitchFamily="34" charset="0"/>
              </a:rPr>
              <a:t>ustreznost ter sposobnost upravičencev </a:t>
            </a:r>
            <a:r>
              <a:rPr lang="sl-SI" altLang="sl-SI" dirty="0">
                <a:solidFill>
                  <a:srgbClr val="363636"/>
                </a:solidFill>
                <a:cs typeface="Arial" panose="020B0604020202020204" pitchFamily="34" charset="0"/>
              </a:rPr>
              <a:t>(pogoj se bo preverjal v točki</a:t>
            </a:r>
            <a:r>
              <a:rPr lang="sl-SI" altLang="sl-SI" b="1" dirty="0">
                <a:solidFill>
                  <a:srgbClr val="363636"/>
                </a:solidFill>
                <a:cs typeface="Arial" panose="020B0604020202020204" pitchFamily="34" charset="0"/>
              </a:rPr>
              <a:t> 2.2 in 2.3 Prijavnice in elaborata</a:t>
            </a:r>
            <a:r>
              <a:rPr lang="sl-SI" altLang="sl-SI" dirty="0">
                <a:solidFill>
                  <a:srgbClr val="363636"/>
                </a:solidFill>
                <a:cs typeface="Arial" panose="020B0604020202020204" pitchFamily="34" charset="0"/>
              </a:rPr>
              <a:t>),</a:t>
            </a:r>
          </a:p>
          <a:p>
            <a:pPr algn="just" eaLnBrk="1" hangingPunct="1">
              <a:buFont typeface="Times New Roman" panose="02020603050405020304" pitchFamily="18" charset="0"/>
              <a:buChar char="−"/>
            </a:pPr>
            <a:endParaRPr lang="sl-SI" altLang="sl-SI" dirty="0">
              <a:solidFill>
                <a:srgbClr val="363636"/>
              </a:solidFill>
              <a:cs typeface="Arial" panose="020B0604020202020204" pitchFamily="34" charset="0"/>
            </a:endParaRPr>
          </a:p>
          <a:p>
            <a:pPr algn="just" eaLnBrk="1" hangingPunct="1">
              <a:buFont typeface="Times New Roman" panose="02020603050405020304" pitchFamily="18" charset="0"/>
              <a:buChar char="−"/>
            </a:pPr>
            <a:r>
              <a:rPr lang="sl-SI" altLang="sl-SI" b="1" dirty="0">
                <a:solidFill>
                  <a:srgbClr val="0070C0"/>
                </a:solidFill>
                <a:cs typeface="Arial" panose="020B0604020202020204" pitchFamily="34" charset="0"/>
              </a:rPr>
              <a:t>izkazovanje ustreznosti ciljne skupine </a:t>
            </a:r>
            <a:r>
              <a:rPr lang="sl-SI" altLang="sl-SI" dirty="0">
                <a:solidFill>
                  <a:srgbClr val="363636"/>
                </a:solidFill>
                <a:cs typeface="Arial" panose="020B0604020202020204" pitchFamily="34" charset="0"/>
              </a:rPr>
              <a:t>(pogoj se bo preverjal v točki </a:t>
            </a:r>
            <a:r>
              <a:rPr lang="sl-SI" altLang="sl-SI" b="1" dirty="0">
                <a:solidFill>
                  <a:srgbClr val="363636"/>
                </a:solidFill>
                <a:cs typeface="Arial" panose="020B0604020202020204" pitchFamily="34" charset="0"/>
              </a:rPr>
              <a:t>2.1.1. Prijavnice in elaborata</a:t>
            </a:r>
            <a:r>
              <a:rPr lang="sl-SI" altLang="sl-SI" dirty="0">
                <a:solidFill>
                  <a:srgbClr val="363636"/>
                </a:solidFill>
                <a:cs typeface="Arial" panose="020B0604020202020204" pitchFamily="34" charset="0"/>
              </a:rPr>
              <a:t>), </a:t>
            </a:r>
          </a:p>
          <a:p>
            <a:pPr algn="just" eaLnBrk="1" hangingPunct="1">
              <a:buFont typeface="Times New Roman" panose="02020603050405020304" pitchFamily="18" charset="0"/>
              <a:buChar char="−"/>
            </a:pPr>
            <a:endParaRPr lang="sl-SI" altLang="sl-SI" dirty="0">
              <a:solidFill>
                <a:srgbClr val="363636"/>
              </a:solidFill>
              <a:cs typeface="Arial" panose="020B0604020202020204" pitchFamily="34" charset="0"/>
            </a:endParaRPr>
          </a:p>
          <a:p>
            <a:pPr algn="just" eaLnBrk="1" hangingPunct="1">
              <a:buFont typeface="Times New Roman" panose="02020603050405020304" pitchFamily="18" charset="0"/>
              <a:buChar char="−"/>
            </a:pPr>
            <a:r>
              <a:rPr lang="sl-SI" altLang="sl-SI" b="1" dirty="0">
                <a:solidFill>
                  <a:srgbClr val="0070C0"/>
                </a:solidFill>
                <a:cs typeface="Arial" panose="020B0604020202020204" pitchFamily="34" charset="0"/>
              </a:rPr>
              <a:t>izkazovanje potrebe po programih izpopolnjevanja za ciljno skupino </a:t>
            </a:r>
            <a:r>
              <a:rPr lang="sl-SI" altLang="sl-SI" dirty="0">
                <a:solidFill>
                  <a:srgbClr val="363636"/>
                </a:solidFill>
                <a:cs typeface="Arial" panose="020B0604020202020204" pitchFamily="34" charset="0"/>
              </a:rPr>
              <a:t>(pogoj se bo preverjal v točki </a:t>
            </a:r>
            <a:r>
              <a:rPr lang="sl-SI" altLang="sl-SI" b="1" dirty="0">
                <a:solidFill>
                  <a:srgbClr val="363636"/>
                </a:solidFill>
                <a:cs typeface="Arial" panose="020B0604020202020204" pitchFamily="34" charset="0"/>
              </a:rPr>
              <a:t>2.1.1. Prijavnice in elaborata</a:t>
            </a:r>
            <a:r>
              <a:rPr lang="sl-SI" altLang="sl-SI" dirty="0">
                <a:solidFill>
                  <a:srgbClr val="363636"/>
                </a:solidFill>
                <a:cs typeface="Arial" panose="020B0604020202020204" pitchFamily="34" charset="0"/>
              </a:rPr>
              <a:t>). </a:t>
            </a:r>
          </a:p>
          <a:p>
            <a:pPr algn="just" eaLnBrk="1" hangingPunct="1">
              <a:buFont typeface="Times New Roman" panose="02020603050405020304" pitchFamily="18" charset="0"/>
              <a:buChar char="−"/>
            </a:pPr>
            <a:endParaRPr lang="sl-SI" altLang="sl-SI" dirty="0">
              <a:solidFill>
                <a:srgbClr val="363636"/>
              </a:solidFill>
              <a:cs typeface="Arial" panose="020B0604020202020204" pitchFamily="34" charset="0"/>
            </a:endParaRPr>
          </a:p>
        </p:txBody>
      </p:sp>
      <p:sp>
        <p:nvSpPr>
          <p:cNvPr id="4" name="Zaobljeni pravokotnik 3"/>
          <p:cNvSpPr/>
          <p:nvPr/>
        </p:nvSpPr>
        <p:spPr>
          <a:xfrm>
            <a:off x="2520049" y="5169684"/>
            <a:ext cx="5659437" cy="1223963"/>
          </a:xfrm>
          <a:prstGeom prst="roundRect">
            <a:avLst/>
          </a:prstGeom>
          <a:solidFill>
            <a:srgbClr val="F8F8D4"/>
          </a:solidFill>
        </p:spPr>
        <p:style>
          <a:lnRef idx="1">
            <a:schemeClr val="dk1"/>
          </a:lnRef>
          <a:fillRef idx="3">
            <a:schemeClr val="dk1"/>
          </a:fillRef>
          <a:effectRef idx="2">
            <a:schemeClr val="dk1"/>
          </a:effectRef>
          <a:fontRef idx="minor">
            <a:schemeClr val="lt1"/>
          </a:fontRef>
        </p:style>
        <p:txBody>
          <a:bodyPr anchor="ctr"/>
          <a:lstStyle/>
          <a:p>
            <a:pPr algn="ctr" eaLnBrk="1" hangingPunct="1">
              <a:defRPr/>
            </a:pPr>
            <a:r>
              <a:rPr lang="sl-SI" sz="2000" b="1" dirty="0">
                <a:solidFill>
                  <a:srgbClr val="FF0000"/>
                </a:solidFill>
                <a:latin typeface="Arial" panose="020B0604020202020204" pitchFamily="34" charset="0"/>
                <a:cs typeface="Arial" panose="020B0604020202020204" pitchFamily="34" charset="0"/>
              </a:rPr>
              <a:t>Projekti, ki ne bodo izpolnjevali vseh zgoraj navedenih pogojev, bodo izločeni iz nadaljnjega postopka izbora. </a:t>
            </a: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31</a:t>
            </a:fld>
            <a:endParaRPr lang="en-US" altLang="sl-SI"/>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2716925278"/>
              </p:ext>
            </p:extLst>
          </p:nvPr>
        </p:nvGraphicFramePr>
        <p:xfrm>
          <a:off x="266702" y="200020"/>
          <a:ext cx="8629650" cy="6534011"/>
        </p:xfrm>
        <a:graphic>
          <a:graphicData uri="http://schemas.openxmlformats.org/drawingml/2006/table">
            <a:tbl>
              <a:tblPr/>
              <a:tblGrid>
                <a:gridCol w="244428"/>
                <a:gridCol w="2026032"/>
                <a:gridCol w="342198"/>
                <a:gridCol w="342198"/>
                <a:gridCol w="336767"/>
                <a:gridCol w="363926"/>
                <a:gridCol w="363926"/>
                <a:gridCol w="363926"/>
                <a:gridCol w="385652"/>
                <a:gridCol w="347630"/>
                <a:gridCol w="347630"/>
                <a:gridCol w="387011"/>
                <a:gridCol w="387011"/>
                <a:gridCol w="387011"/>
                <a:gridCol w="385652"/>
                <a:gridCol w="396515"/>
                <a:gridCol w="488854"/>
                <a:gridCol w="325903"/>
                <a:gridCol w="325903"/>
                <a:gridCol w="81477"/>
              </a:tblGrid>
              <a:tr h="96966">
                <a:tc>
                  <a:txBody>
                    <a:bodyPr/>
                    <a:lstStyle/>
                    <a:p>
                      <a:pPr algn="l" fontAlgn="b"/>
                      <a:endParaRPr lang="sl-SI" sz="5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pt-BR" sz="600" b="1" i="0" u="none" strike="noStrike">
                          <a:effectLst/>
                          <a:latin typeface="Arial" panose="020B0604020202020204" pitchFamily="34" charset="0"/>
                        </a:rPr>
                        <a:t>F I N A N Č N I   N A Č R T</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5687">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1327">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1" i="0" u="none" strike="noStrike">
                          <a:effectLst/>
                          <a:latin typeface="Arial" panose="020B0604020202020204" pitchFamily="34" charset="0"/>
                        </a:rPr>
                        <a:t>Prijavitelj:</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93838">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ctr" fontAlgn="b"/>
                      <a:r>
                        <a:rPr lang="sl-SI" sz="5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sl-SI"/>
                    </a:p>
                  </a:txBody>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00095">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1" i="0" u="none" strike="noStrike">
                          <a:effectLst/>
                          <a:latin typeface="Arial" panose="020B0604020202020204" pitchFamily="34" charset="0"/>
                        </a:rPr>
                        <a:t>Naziv projekta/programa:</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00095">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ctr" fontAlgn="b"/>
                      <a:r>
                        <a:rPr lang="sl-SI" sz="500" b="0" i="0" u="none" strike="noStrike">
                          <a:effectLst/>
                          <a:latin typeface="Arial" panose="020B060402020202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hMerge="1">
                  <a:txBody>
                    <a:bodyPr/>
                    <a:lstStyle/>
                    <a:p>
                      <a:endParaRPr lang="sl-SI"/>
                    </a:p>
                  </a:txBody>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78199">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78199">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4">
                  <a:txBody>
                    <a:bodyPr/>
                    <a:lstStyle/>
                    <a:p>
                      <a:pPr algn="l" fontAlgn="b"/>
                      <a:r>
                        <a:rPr lang="pl-PL" sz="500" b="1" i="0" u="none" strike="noStrike">
                          <a:effectLst/>
                          <a:latin typeface="Arial" panose="020B0604020202020204" pitchFamily="34" charset="0"/>
                        </a:rPr>
                        <a:t>I. NAČRTOVANI STROŠKI UPRAVIČENCA OZ. PARTNERJA (od 1.1. do 31.12.)</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8814">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237724">
                <a:tc>
                  <a:txBody>
                    <a:bodyPr/>
                    <a:lstStyle/>
                    <a:p>
                      <a:pPr algn="l" fontAlgn="b"/>
                      <a:r>
                        <a:rPr lang="sl-SI" sz="500" b="0" i="0" u="none" strike="noStrike">
                          <a:effectLst/>
                          <a:latin typeface="Arial" panose="020B0604020202020204" pitchFamily="34" charset="0"/>
                        </a:rPr>
                        <a:t>Šifra iz inf. sistema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sl-SI" sz="500" b="1" i="0" u="none" strike="noStrike">
                          <a:effectLst/>
                          <a:latin typeface="Arial" panose="020B0604020202020204" pitchFamily="34" charset="0"/>
                        </a:rPr>
                        <a:t>Leto 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rowSpan="2">
                  <a:txBody>
                    <a:bodyPr/>
                    <a:lstStyle/>
                    <a:p>
                      <a:pPr algn="ctr" fontAlgn="ctr"/>
                      <a:r>
                        <a:rPr lang="sl-SI" sz="500" b="1" i="0" u="none" strike="noStrike">
                          <a:effectLst/>
                          <a:latin typeface="Arial" panose="020B0604020202020204" pitchFamily="34" charset="0"/>
                        </a:rPr>
                        <a:t>Leto 2021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rowSpan="2">
                  <a:txBody>
                    <a:bodyPr/>
                    <a:lstStyle/>
                    <a:p>
                      <a:pPr algn="ctr" fontAlgn="ctr"/>
                      <a:r>
                        <a:rPr lang="sl-SI" sz="500" b="1" i="0" u="none" strike="noStrike">
                          <a:effectLst/>
                          <a:latin typeface="Arial" panose="020B0604020202020204" pitchFamily="34" charset="0"/>
                        </a:rPr>
                        <a:t>Leto 2022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2">
                  <a:txBody>
                    <a:bodyPr/>
                    <a:lstStyle/>
                    <a:p>
                      <a:pPr algn="ctr" fontAlgn="ctr"/>
                      <a:r>
                        <a:rPr lang="sl-SI" sz="500" b="1" i="0" u="none" strike="noStrike">
                          <a:effectLst/>
                          <a:latin typeface="Arial" panose="020B0604020202020204" pitchFamily="34" charset="0"/>
                        </a:rPr>
                        <a:t>Skupaj po letih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sl-SI"/>
                    </a:p>
                  </a:txBody>
                  <a:tcPr/>
                </a:tc>
                <a:tc rowSpan="2">
                  <a:txBody>
                    <a:bodyPr/>
                    <a:lstStyle/>
                    <a:p>
                      <a:pPr algn="ctr" fontAlgn="ctr"/>
                      <a:r>
                        <a:rPr lang="sl-SI" sz="500" b="1" i="0" u="none" strike="noStrike">
                          <a:effectLst/>
                          <a:latin typeface="Arial" panose="020B0604020202020204" pitchFamily="34" charset="0"/>
                        </a:rPr>
                        <a:t>Skupaj po letih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2">
                  <a:txBody>
                    <a:bodyPr/>
                    <a:lstStyle/>
                    <a:p>
                      <a:pPr algn="ctr" fontAlgn="ctr"/>
                      <a:r>
                        <a:rPr lang="sl-SI" sz="500" b="1" i="0" u="none" strike="noStrike">
                          <a:effectLst/>
                          <a:latin typeface="Arial" panose="020B0604020202020204" pitchFamily="34" charset="0"/>
                        </a:rPr>
                        <a:t>Prijavitelj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l-SI"/>
                    </a:p>
                  </a:txBody>
                  <a:tcPr/>
                </a:tc>
                <a:tc gridSpan="2">
                  <a:txBody>
                    <a:bodyPr/>
                    <a:lstStyle/>
                    <a:p>
                      <a:pPr algn="ctr" fontAlgn="ctr"/>
                      <a:r>
                        <a:rPr lang="sl-SI" sz="500" b="1" i="0" u="none" strike="noStrike">
                          <a:effectLst/>
                          <a:latin typeface="Arial" panose="020B0604020202020204" pitchFamily="34" charset="0"/>
                        </a:rPr>
                        <a:t>Naziv partnerja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sl-SI"/>
                    </a:p>
                  </a:txBody>
                  <a:tcPr/>
                </a:tc>
                <a:tc gridSpan="2">
                  <a:txBody>
                    <a:bodyPr/>
                    <a:lstStyle/>
                    <a:p>
                      <a:pPr algn="ctr" fontAlgn="ctr"/>
                      <a:r>
                        <a:rPr lang="sl-SI" sz="500" b="1" i="0" u="none" strike="noStrike">
                          <a:effectLst/>
                          <a:latin typeface="Arial" panose="020B0604020202020204" pitchFamily="34" charset="0"/>
                        </a:rPr>
                        <a:t>Naziv partnerja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sl-SI"/>
                    </a:p>
                  </a:txBody>
                  <a:tcPr/>
                </a:tc>
                <a:tc gridSpan="2">
                  <a:txBody>
                    <a:bodyPr/>
                    <a:lstStyle/>
                    <a:p>
                      <a:pPr algn="ctr" fontAlgn="ctr"/>
                      <a:r>
                        <a:rPr lang="sl-SI" sz="500" b="1" i="0" u="none" strike="noStrike">
                          <a:effectLst/>
                          <a:latin typeface="Arial" panose="020B0604020202020204" pitchFamily="34" charset="0"/>
                        </a:rPr>
                        <a:t>Naziv partnerja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sl-SI"/>
                    </a:p>
                  </a:txBody>
                  <a:tcPr/>
                </a:tc>
                <a:tc rowSpan="2">
                  <a:txBody>
                    <a:bodyPr/>
                    <a:lstStyle/>
                    <a:p>
                      <a:pPr algn="ctr" fontAlgn="ctr"/>
                      <a:r>
                        <a:rPr lang="sl-SI" sz="500" b="1" i="0" u="none" strike="noStrike">
                          <a:effectLst/>
                          <a:latin typeface="Arial" panose="020B0604020202020204" pitchFamily="34" charset="0"/>
                        </a:rPr>
                        <a:t>Skupaj (prijavitelj in partnerji)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2">
                  <a:txBody>
                    <a:bodyPr/>
                    <a:lstStyle/>
                    <a:p>
                      <a:pPr algn="ctr" fontAlgn="ctr"/>
                      <a:r>
                        <a:rPr lang="sl-SI" sz="500" b="1" i="0" u="none" strike="noStrike">
                          <a:effectLst/>
                          <a:latin typeface="Arial" panose="020B0604020202020204" pitchFamily="34" charset="0"/>
                        </a:rPr>
                        <a:t>Skupaj prijavitelj in partnerji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72039">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vMerge="1">
                  <a:txBody>
                    <a:bodyPr/>
                    <a:lstStyle/>
                    <a:p>
                      <a:endParaRPr lang="sl-SI"/>
                    </a:p>
                  </a:txBody>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sl-SI"/>
                    </a:p>
                  </a:txBody>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r>
                        <a:rPr lang="sl-SI" sz="500" b="1" i="0" u="none" strike="noStrike">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l" fontAlgn="b"/>
                      <a:r>
                        <a:rPr lang="sl-SI" sz="500" b="1" i="0" u="none" strike="noStrike">
                          <a:effectLst/>
                          <a:latin typeface="Arial" panose="020B0604020202020204" pitchFamily="34" charset="0"/>
                        </a:rPr>
                        <a:t>Stroški plač in povračil v zvezi z delom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r>
                        <a:rPr lang="sl-SI" sz="500" b="0" i="0" u="none" strike="noStrike">
                          <a:effectLst/>
                          <a:latin typeface="Arial" panose="020B0604020202020204" pitchFamily="34" charset="0"/>
                        </a:rPr>
                        <a:t>3.1.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Stroški plač</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3.1.1.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Stroški plač - prispevki</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3.2.</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Stroški za službena potovanja</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1" i="0" u="none" strike="noStrike">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l" fontAlgn="b"/>
                      <a:r>
                        <a:rPr lang="sl-SI" sz="500" b="1" i="0" u="none" strike="noStrike">
                          <a:effectLst/>
                          <a:latin typeface="Arial" panose="020B0604020202020204" pitchFamily="34" charset="0"/>
                        </a:rPr>
                        <a:t>Stroški storitev zunanjih izvajalcev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r>
                        <a:rPr lang="sl-SI" sz="500" b="0" i="0" u="none" strike="noStrike">
                          <a:effectLst/>
                          <a:latin typeface="Arial" panose="020B0604020202020204" pitchFamily="34" charset="0"/>
                        </a:rPr>
                        <a:t>7.1.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pl-PL" sz="500" b="0" i="0" u="none" strike="noStrike">
                          <a:effectLst/>
                          <a:latin typeface="Arial" panose="020B0604020202020204" pitchFamily="34" charset="0"/>
                        </a:rPr>
                        <a:t>Delo po pogodbi o opravljanju storitev</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7.2.</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Delo po podjemni pogodbi</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7.3.</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Delo preko študentskega servisa</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7.4.</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Delo po avtorski pogodbi</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7.5.</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Drugi stroški storitev zunanjih izvajalcev</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137630">
                <a:tc>
                  <a:txBody>
                    <a:bodyPr/>
                    <a:lstStyle/>
                    <a:p>
                      <a:pPr algn="l" fontAlgn="b"/>
                      <a:r>
                        <a:rPr lang="sl-SI" sz="500" b="1" i="0" u="none" strike="noStrike">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38DD5"/>
                    </a:solidFill>
                  </a:tcPr>
                </a:tc>
                <a:tc>
                  <a:txBody>
                    <a:bodyPr/>
                    <a:lstStyle/>
                    <a:p>
                      <a:pPr algn="l" fontAlgn="b"/>
                      <a:r>
                        <a:rPr lang="sl-SI" sz="500" b="1" i="0" u="none" strike="noStrike">
                          <a:effectLst/>
                          <a:latin typeface="Arial" panose="020B0604020202020204" pitchFamily="34" charset="0"/>
                        </a:rPr>
                        <a:t>POENOSTAVLJENE OBLIKE NEPOVRATNIH SREDSTEV IN VRAČLJIVE PODPORE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3172">
                <a:tc>
                  <a:txBody>
                    <a:bodyPr/>
                    <a:lstStyle/>
                    <a:p>
                      <a:pPr algn="l" fontAlgn="b"/>
                      <a:r>
                        <a:rPr lang="sl-SI" sz="500" b="0" i="0" u="none" strike="noStrike">
                          <a:effectLst/>
                          <a:latin typeface="Arial" panose="020B0604020202020204" pitchFamily="34" charset="0"/>
                        </a:rPr>
                        <a:t>8.1.1.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Pavšalno financiranje, določeno z uporabo odstotka za eno ali več določenih kategorij stroškov - pavšalna stopnja v višini 15 % neposrednih stroškov osebja (brez dokazil)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112606">
                <a:tc>
                  <a:txBody>
                    <a:bodyPr/>
                    <a:lstStyle/>
                    <a:p>
                      <a:pPr algn="l" fontAlgn="b"/>
                      <a:r>
                        <a:rPr lang="sl-SI" sz="500" b="0" i="0" u="none" strike="noStrike">
                          <a:effectLst/>
                          <a:latin typeface="Arial" panose="020B0604020202020204" pitchFamily="34" charset="0"/>
                        </a:rPr>
                        <a:t>8.2.1.</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500" b="0" i="0" u="none" strike="noStrike">
                          <a:effectLst/>
                          <a:latin typeface="Arial" panose="020B0604020202020204" pitchFamily="34" charset="0"/>
                        </a:rPr>
                        <a:t>Standardni strošek na enoto (SSE)</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sl-SI" sz="500" b="0" i="0" u="none" strike="noStrike">
                          <a:effectLst/>
                          <a:latin typeface="Arial" panose="020B0604020202020204" pitchFamily="34" charset="0"/>
                        </a:rPr>
                        <a:t>0,00</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808080"/>
                      </a:solidFill>
                      <a:prstDash val="solid"/>
                      <a:round/>
                      <a:headEnd type="none" w="med" len="med"/>
                      <a:tailEnd type="none" w="med" len="med"/>
                    </a:lnL>
                    <a:lnR>
                      <a:noFill/>
                    </a:lnR>
                    <a:lnT>
                      <a:noFill/>
                    </a:lnT>
                    <a:lnB>
                      <a:noFill/>
                    </a:lnB>
                  </a:tcPr>
                </a:tc>
              </a:tr>
              <a:tr h="83829">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l-SI" sz="500" b="1" i="0" u="none" strike="noStrike">
                          <a:effectLst/>
                          <a:latin typeface="Arial" panose="020B0604020202020204" pitchFamily="34" charset="0"/>
                        </a:rPr>
                        <a:t>Skupaj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l-SI" sz="500" b="0" i="0" u="none" strike="noStrike">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84454">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1"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7507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it-IT" sz="500" b="1" i="0" u="none" strike="noStrike">
                          <a:effectLst/>
                          <a:latin typeface="Arial" panose="020B0604020202020204" pitchFamily="34" charset="0"/>
                        </a:rPr>
                        <a:t>II. VIRI IN DINAMIKA FINANCIRANJA </a:t>
                      </a:r>
                    </a:p>
                  </a:txBody>
                  <a:tcPr marL="0" marR="0" marT="0" marB="0" anchor="b">
                    <a:lnL>
                      <a:noFill/>
                    </a:lnL>
                    <a:lnR>
                      <a:noFill/>
                    </a:lnR>
                    <a:lnT>
                      <a:noFill/>
                    </a:lnT>
                    <a:lnB>
                      <a:noFill/>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sl-SI" sz="5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250236">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sl-SI" sz="500" b="1" i="0" u="none" strike="noStrike">
                          <a:effectLst/>
                          <a:latin typeface="Arial" panose="020B0604020202020204" pitchFamily="34" charset="0"/>
                        </a:rPr>
                        <a:t>Leto 2020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DD9C4"/>
                    </a:solidFill>
                  </a:tcPr>
                </a:tc>
                <a:tc hMerge="1">
                  <a:txBody>
                    <a:bodyPr/>
                    <a:lstStyle/>
                    <a:p>
                      <a:endParaRPr lang="sl-SI"/>
                    </a:p>
                  </a:txBody>
                  <a:tcPr/>
                </a:tc>
                <a:tc hMerge="1">
                  <a:txBody>
                    <a:bodyPr/>
                    <a:lstStyle/>
                    <a:p>
                      <a:endParaRPr lang="sl-SI"/>
                    </a:p>
                  </a:txBody>
                  <a:tcPr/>
                </a:tc>
                <a:tc gridSpan="3">
                  <a:txBody>
                    <a:bodyPr/>
                    <a:lstStyle/>
                    <a:p>
                      <a:pPr algn="ctr" fontAlgn="ctr"/>
                      <a:r>
                        <a:rPr lang="sl-SI" sz="500" b="1" i="0" u="none" strike="noStrike">
                          <a:effectLst/>
                          <a:latin typeface="Arial" panose="020B0604020202020204" pitchFamily="34" charset="0"/>
                        </a:rPr>
                        <a:t>Leto 2021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5D9F1"/>
                    </a:solidFill>
                  </a:tcPr>
                </a:tc>
                <a:tc hMerge="1">
                  <a:txBody>
                    <a:bodyPr/>
                    <a:lstStyle/>
                    <a:p>
                      <a:endParaRPr lang="sl-SI"/>
                    </a:p>
                  </a:txBody>
                  <a:tcPr/>
                </a:tc>
                <a:tc hMerge="1">
                  <a:txBody>
                    <a:bodyPr/>
                    <a:lstStyle/>
                    <a:p>
                      <a:endParaRPr lang="sl-SI"/>
                    </a:p>
                  </a:txBody>
                  <a:tcPr/>
                </a:tc>
                <a:tc gridSpan="3">
                  <a:txBody>
                    <a:bodyPr/>
                    <a:lstStyle/>
                    <a:p>
                      <a:pPr algn="ctr" fontAlgn="ctr"/>
                      <a:r>
                        <a:rPr lang="sl-SI" sz="500" b="1" i="0" u="none" strike="noStrike">
                          <a:effectLst/>
                          <a:latin typeface="Arial" panose="020B0604020202020204" pitchFamily="34" charset="0"/>
                        </a:rPr>
                        <a:t>Leto 2022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6B8B7"/>
                    </a:solidFill>
                  </a:tcPr>
                </a:tc>
                <a:tc hMerge="1">
                  <a:txBody>
                    <a:bodyPr/>
                    <a:lstStyle/>
                    <a:p>
                      <a:endParaRPr lang="sl-SI"/>
                    </a:p>
                  </a:txBody>
                  <a:tcPr/>
                </a:tc>
                <a:tc hMerge="1">
                  <a:txBody>
                    <a:bodyPr/>
                    <a:lstStyle/>
                    <a:p>
                      <a:endParaRPr lang="sl-SI"/>
                    </a:p>
                  </a:txBody>
                  <a:tcPr/>
                </a:tc>
                <a:tc rowSpan="2">
                  <a:txBody>
                    <a:bodyPr/>
                    <a:lstStyle/>
                    <a:p>
                      <a:pPr algn="ctr" fontAlgn="ctr"/>
                      <a:r>
                        <a:rPr lang="sl-SI" sz="500" b="1" i="0" u="none" strike="noStrike">
                          <a:effectLst/>
                          <a:latin typeface="Arial" panose="020B0604020202020204" pitchFamily="34" charset="0"/>
                        </a:rPr>
                        <a:t>Skupaj v EUR - vsa leta</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pl-PL" sz="500" b="1" i="0" u="none" strike="noStrike">
                          <a:effectLst/>
                          <a:latin typeface="Arial" panose="020B0604020202020204" pitchFamily="34" charset="0"/>
                        </a:rPr>
                        <a:t>Skupaj v EUR - Zahodna regija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rowSpan="2">
                  <a:txBody>
                    <a:bodyPr/>
                    <a:lstStyle/>
                    <a:p>
                      <a:pPr algn="ctr" fontAlgn="ctr"/>
                      <a:r>
                        <a:rPr lang="pl-PL" sz="500" b="1" i="0" u="none" strike="noStrike">
                          <a:effectLst/>
                          <a:latin typeface="Arial" panose="020B0604020202020204" pitchFamily="34" charset="0"/>
                        </a:rPr>
                        <a:t>Skupaj v EUR - Vzhodna regija</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CDB"/>
                    </a:solidFill>
                  </a:tcPr>
                </a:tc>
                <a:tc>
                  <a:txBody>
                    <a:bodyPr/>
                    <a:lstStyle/>
                    <a:p>
                      <a:pPr algn="ctr" fontAlgn="ctr"/>
                      <a:r>
                        <a:rPr lang="sl-SI" sz="5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sl-SI" sz="500" b="1" i="0" u="none" strike="noStrike">
                          <a:effectLst/>
                          <a:latin typeface="Arial" panose="020B0604020202020204" pitchFamily="34" charset="0"/>
                        </a:rPr>
                        <a:t> </a:t>
                      </a:r>
                    </a:p>
                  </a:txBody>
                  <a:tcPr marL="0" marR="0" marT="0" marB="0" anchor="ctr">
                    <a:lnL>
                      <a:noFill/>
                    </a:lnL>
                    <a:lnR>
                      <a:noFill/>
                    </a:lnR>
                    <a:lnT>
                      <a:noFill/>
                    </a:lnT>
                    <a:lnB>
                      <a:noFill/>
                    </a:lnB>
                    <a:solidFill>
                      <a:srgbClr val="FFFFFF"/>
                    </a:solidFill>
                  </a:tcPr>
                </a:tc>
                <a:tc>
                  <a:txBody>
                    <a:bodyPr/>
                    <a:lstStyle/>
                    <a:p>
                      <a:pPr algn="ctr" fontAlgn="ctr"/>
                      <a:r>
                        <a:rPr lang="sl-SI" sz="500" b="1" i="0" u="none" strike="noStrike">
                          <a:effectLst/>
                          <a:latin typeface="Arial" panose="020B0604020202020204" pitchFamily="34" charset="0"/>
                        </a:rPr>
                        <a:t> </a:t>
                      </a:r>
                    </a:p>
                  </a:txBody>
                  <a:tcPr marL="0" marR="0" marT="0" marB="0" anchor="ctr">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43886">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tcPr>
                </a:tc>
                <a:tc>
                  <a:txBody>
                    <a:bodyPr/>
                    <a:lstStyle/>
                    <a:p>
                      <a:pPr algn="ctr" fontAlgn="ctr"/>
                      <a:r>
                        <a:rPr lang="sl-SI" sz="500" b="1" i="0" u="none" strike="noStrike">
                          <a:effectLst/>
                          <a:latin typeface="Arial" panose="020B0604020202020204" pitchFamily="34" charset="0"/>
                        </a:rPr>
                        <a:t>SKUPAJ</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l-SI" sz="500" b="1" i="0" u="none" strike="noStrike">
                          <a:effectLst/>
                          <a:latin typeface="Arial" panose="020B0604020202020204" pitchFamily="34" charset="0"/>
                        </a:rPr>
                        <a:t>SKUPAJ</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sl-SI" sz="500" b="1" i="0" u="none" strike="noStrike">
                          <a:effectLst/>
                          <a:latin typeface="Arial" panose="020B0604020202020204" pitchFamily="34" charset="0"/>
                        </a:rPr>
                        <a:t>SKUPAJ</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sl-SI" sz="500" b="1" i="0" u="none" strike="noStrike">
                          <a:effectLst/>
                          <a:latin typeface="Arial" panose="020B0604020202020204" pitchFamily="34" charset="0"/>
                        </a:rPr>
                        <a:t>Zahodna regija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sl-SI" sz="500" b="1" i="0" u="none" strike="noStrike">
                          <a:effectLst/>
                          <a:latin typeface="Arial" panose="020B0604020202020204" pitchFamily="34" charset="0"/>
                        </a:rPr>
                        <a:t>Vzhodna regija</a:t>
                      </a:r>
                    </a:p>
                  </a:txBody>
                  <a:tcPr marL="0" marR="0" marT="0" marB="0" anchor="ctr">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vMerge="1">
                  <a:txBody>
                    <a:bodyPr/>
                    <a:lstStyle/>
                    <a:p>
                      <a:endParaRPr lang="sl-SI"/>
                    </a:p>
                  </a:txBody>
                  <a:tcPr/>
                </a:tc>
                <a:tc vMerge="1">
                  <a:txBody>
                    <a:bodyPr/>
                    <a:lstStyle/>
                    <a:p>
                      <a:endParaRPr lang="sl-SI"/>
                    </a:p>
                  </a:txBody>
                  <a:tcPr/>
                </a:tc>
                <a:tc vMerge="1">
                  <a:txBody>
                    <a:bodyPr/>
                    <a:lstStyle/>
                    <a:p>
                      <a:endParaRPr lang="sl-SI"/>
                    </a:p>
                  </a:txBody>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1" i="0" u="none" strike="noStrike">
                          <a:effectLst/>
                          <a:latin typeface="Arial" panose="020B0604020202020204" pitchFamily="34" charset="0"/>
                        </a:rPr>
                        <a:t>Zasebni viri (upravičeni in neupravičeni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pl-PL" sz="500" b="0" i="0" u="none" strike="noStrike">
                          <a:effectLst/>
                          <a:latin typeface="Arial" panose="020B0604020202020204" pitchFamily="34" charset="0"/>
                        </a:rPr>
                        <a:t>Drugi zasebni vir - 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Drugi zasebni vir - neupravičeni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Prihodki projekta</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Drugo (Posojila EIB/EIS) - 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Drugo (Posojila EIB/EIS) - neupravičeni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it-IT" sz="500" b="1" i="0" u="none" strike="noStrike">
                          <a:effectLst/>
                          <a:latin typeface="Arial" panose="020B0604020202020204" pitchFamily="34" charset="0"/>
                        </a:rPr>
                        <a:t>Drugi javni viri (upravičeni in neupravičeni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Drugi javni vir iz državnega proračuna - 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Drugi javni vir iz državnega proračuna - neupravičeni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Drugi javni vir iz drugih javnih virov - 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dirty="0">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sl-SI" sz="500" b="0" i="0" u="none" strike="noStrike">
                          <a:effectLst/>
                          <a:latin typeface="Arial" panose="020B0604020202020204" pitchFamily="34" charset="0"/>
                        </a:rPr>
                        <a:t>Drugi javni vir iz drugih javnih virov - neupravičeni stroški</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l" fontAlgn="b"/>
                      <a:r>
                        <a:rPr lang="pt-BR" sz="500" b="1" i="0" u="none" strike="noStrike">
                          <a:effectLst/>
                          <a:latin typeface="Arial" panose="020B0604020202020204" pitchFamily="34" charset="0"/>
                        </a:rPr>
                        <a:t>EU in nacionalni viri (upravičeni stroški do sofinanciranja)</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0C0C0"/>
                    </a:solidFill>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90711">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808080"/>
                      </a:solidFill>
                      <a:prstDash val="solid"/>
                      <a:round/>
                      <a:headEnd type="none" w="med" len="med"/>
                      <a:tailEnd type="none" w="med" len="med"/>
                    </a:lnR>
                    <a:lnT>
                      <a:noFill/>
                    </a:lnT>
                    <a:lnB>
                      <a:noFill/>
                    </a:lnB>
                  </a:tcPr>
                </a:tc>
                <a:tc>
                  <a:txBody>
                    <a:bodyPr/>
                    <a:lstStyle/>
                    <a:p>
                      <a:pPr algn="r" fontAlgn="b"/>
                      <a:r>
                        <a:rPr lang="sl-SI" sz="500" b="1" i="0" u="none" strike="noStrike">
                          <a:effectLst/>
                          <a:latin typeface="Arial" panose="020B0604020202020204" pitchFamily="34" charset="0"/>
                        </a:rPr>
                        <a:t>Podpora Unije - delež EU (80 %)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7582">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sl-SI" sz="600" b="1" i="0" u="none" strike="noStrike">
                          <a:solidFill>
                            <a:srgbClr val="FF0000"/>
                          </a:solidFill>
                          <a:effectLst/>
                          <a:latin typeface="Arial" panose="020B0604020202020204" pitchFamily="34" charset="0"/>
                        </a:rPr>
                        <a:t>*</a:t>
                      </a:r>
                      <a:r>
                        <a:rPr lang="sl-SI" sz="500" b="1" i="0" u="none" strike="noStrike">
                          <a:effectLst/>
                          <a:latin typeface="Arial" panose="020B0604020202020204" pitchFamily="34" charset="0"/>
                        </a:rPr>
                        <a:t>Nacionalni javni prispevek iz državnega proračuna (20 %)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5854">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sl-SI" sz="600" b="1" i="0" u="none" strike="noStrike">
                          <a:solidFill>
                            <a:srgbClr val="FF0000"/>
                          </a:solidFill>
                          <a:effectLst/>
                          <a:latin typeface="Arial" panose="020B0604020202020204" pitchFamily="34" charset="0"/>
                        </a:rPr>
                        <a:t>*</a:t>
                      </a:r>
                      <a:r>
                        <a:rPr lang="sl-SI" sz="500" b="1" i="0" u="none" strike="noStrike">
                          <a:effectLst/>
                          <a:latin typeface="Arial" panose="020B0604020202020204" pitchFamily="34" charset="0"/>
                        </a:rPr>
                        <a:t>Nacionalni javni prispevek iz drugih javnih virov (0 %)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5854">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sl-SI" sz="600" b="1" i="0" u="none" strike="noStrike">
                          <a:solidFill>
                            <a:srgbClr val="FF0000"/>
                          </a:solidFill>
                          <a:effectLst/>
                          <a:latin typeface="Arial" panose="020B0604020202020204" pitchFamily="34" charset="0"/>
                        </a:rPr>
                        <a:t>*</a:t>
                      </a:r>
                      <a:r>
                        <a:rPr lang="sl-SI" sz="500" b="1" i="0" u="none" strike="noStrike">
                          <a:effectLst/>
                          <a:latin typeface="Arial" panose="020B0604020202020204" pitchFamily="34" charset="0"/>
                        </a:rPr>
                        <a:t>Nacionalni zasebni prispevek (0 %)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l" fontAlgn="b"/>
                      <a:r>
                        <a:rPr lang="sl-SI" sz="500" b="0" i="0" u="none" strike="noStrike">
                          <a:effectLst/>
                          <a:latin typeface="Arial" panose="020B0604020202020204" pitchFamily="34" charset="0"/>
                        </a:rPr>
                        <a:t>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CCFFCC"/>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83829">
                <a:tc>
                  <a:txBody>
                    <a:bodyPr/>
                    <a:lstStyle/>
                    <a:p>
                      <a:pPr algn="l" fontAlgn="b"/>
                      <a:endParaRPr lang="sl-SI" sz="500" b="0" i="0" u="none" strike="noStrike">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sl-SI" sz="500" b="1" i="0" u="none" strike="noStrike">
                          <a:effectLst/>
                          <a:latin typeface="Arial" panose="020B0604020202020204" pitchFamily="34" charset="0"/>
                        </a:rPr>
                        <a:t>VIRI SKUPAJ</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sl-SI" sz="500" b="0" i="0" u="none" strike="noStrike">
                          <a:effectLst/>
                          <a:latin typeface="Arial" panose="020B0604020202020204" pitchFamily="34" charset="0"/>
                        </a:rPr>
                        <a:t>0,00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l" fontAlgn="b"/>
                      <a:r>
                        <a:rPr lang="sl-SI" sz="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sl-SI" sz="500" b="0" i="0" u="none" strike="noStrike">
                          <a:effectLst/>
                          <a:latin typeface="Arial" panose="020B0604020202020204" pitchFamily="34" charset="0"/>
                        </a:rPr>
                        <a:t> </a:t>
                      </a:r>
                    </a:p>
                  </a:txBody>
                  <a:tcPr marL="0" marR="0" marT="0" marB="0" anchor="b">
                    <a:lnL>
                      <a:noFill/>
                    </a:lnL>
                    <a:lnR>
                      <a:noFill/>
                    </a:lnR>
                    <a:lnT>
                      <a:noFill/>
                    </a:lnT>
                    <a:lnB>
                      <a:noFill/>
                    </a:lnB>
                    <a:solidFill>
                      <a:srgbClr val="FFFFFF"/>
                    </a:solidFill>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4390">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5687">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1" i="0" u="none" strike="noStrike">
                          <a:effectLst/>
                          <a:latin typeface="Arial" panose="020B0604020202020204" pitchFamily="34" charset="0"/>
                        </a:rPr>
                        <a:t>Opomba:</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0">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3">
                  <a:txBody>
                    <a:bodyPr/>
                    <a:lstStyle/>
                    <a:p>
                      <a:pPr algn="l" fontAlgn="b"/>
                      <a:r>
                        <a:rPr lang="sl-SI" sz="500" b="0" i="0" u="none" strike="noStrike">
                          <a:effectLst/>
                          <a:latin typeface="Arial" panose="020B0604020202020204" pitchFamily="34" charset="0"/>
                        </a:rPr>
                        <a:t>1. Vpisujte samo v zelene celice. Vrednosti v ostalih celicah se izračunavajo samodejno.</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7">
                  <a:txBody>
                    <a:bodyPr/>
                    <a:lstStyle/>
                    <a:p>
                      <a:pPr algn="l" fontAlgn="b"/>
                      <a:r>
                        <a:rPr lang="sl-SI" sz="500" b="0" i="0" u="none" strike="noStrike">
                          <a:effectLst/>
                          <a:latin typeface="Arial" panose="020B0604020202020204" pitchFamily="34" charset="0"/>
                        </a:rPr>
                        <a:t>2. Letne vrednosti v tabeli II. se praviloma razlikujejo od letnih vrednosti v tabeli I (zaradi zamika med nastankom stroška in izplačilom zahtevka).</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6">
                  <a:txBody>
                    <a:bodyPr/>
                    <a:lstStyle/>
                    <a:p>
                      <a:pPr algn="l" fontAlgn="b"/>
                      <a:r>
                        <a:rPr lang="sl-SI" sz="500" b="0" i="0" u="none" strike="noStrike">
                          <a:effectLst/>
                          <a:latin typeface="Arial" panose="020B0604020202020204" pitchFamily="34" charset="0"/>
                        </a:rPr>
                        <a:t>3. I.del tabele (načrtovani stroški): Vrednosti v stolpcih H in R morajo biti enake, prav tako v stolpcih I in S ter v stolpcih J in Q</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3">
                  <a:txBody>
                    <a:bodyPr/>
                    <a:lstStyle/>
                    <a:p>
                      <a:pPr algn="l" fontAlgn="b"/>
                      <a:r>
                        <a:rPr lang="sl-SI" sz="500" b="0" i="0" u="none" strike="noStrike">
                          <a:effectLst/>
                          <a:latin typeface="Arial" panose="020B0604020202020204" pitchFamily="34" charset="0"/>
                        </a:rPr>
                        <a:t>4. I.del tabele (načrtovani stroški): Vsota v stolpcih H in I mora biti enaka vrednostim v stolpcu J</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dirty="0">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6">
                  <a:txBody>
                    <a:bodyPr/>
                    <a:lstStyle/>
                    <a:p>
                      <a:pPr algn="l" fontAlgn="b"/>
                      <a:r>
                        <a:rPr lang="sl-SI" sz="500" b="0" i="0" u="none" strike="noStrike">
                          <a:effectLst/>
                          <a:latin typeface="Arial" panose="020B0604020202020204" pitchFamily="34" charset="0"/>
                        </a:rPr>
                        <a:t>5. I.del tabele (načrtovani stroški): V kolikor ne gre za konzorcij, temveč le enega prijavitelja, se izpolnijo samo stolpci od E do  J </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50245">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10">
                  <a:txBody>
                    <a:bodyPr/>
                    <a:lstStyle/>
                    <a:p>
                      <a:pPr algn="l" fontAlgn="b"/>
                      <a:r>
                        <a:rPr lang="sl-SI" sz="500" b="0" i="0" u="none" strike="noStrike">
                          <a:effectLst/>
                          <a:latin typeface="Arial" panose="020B0604020202020204" pitchFamily="34" charset="0"/>
                        </a:rPr>
                        <a:t>6. II. del tabele (viri in dinamika): Vsota nacionalnih virov</a:t>
                      </a:r>
                      <a:r>
                        <a:rPr lang="sl-SI" sz="600" b="1" i="0" u="none" strike="noStrike">
                          <a:solidFill>
                            <a:srgbClr val="FF0000"/>
                          </a:solidFill>
                          <a:effectLst/>
                          <a:latin typeface="Arial" panose="020B0604020202020204" pitchFamily="34" charset="0"/>
                        </a:rPr>
                        <a:t>*</a:t>
                      </a:r>
                      <a:r>
                        <a:rPr lang="sl-SI" sz="500" b="0" i="0" u="none" strike="noStrike">
                          <a:effectLst/>
                          <a:latin typeface="Arial" panose="020B0604020202020204" pitchFamily="34" charset="0"/>
                        </a:rPr>
                        <a:t> (nacionalni javni prispevek iz državnega proračuna, nacionalni javni prispevek iz drugih javnih virov in nacionalni zasebni prispevek) ne sme presegati sofinancerskega deleža Slovenije k prispevku Unije, to je 20% pri ESRR in ESS oz. 15% pri KS</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17">
                  <a:txBody>
                    <a:bodyPr/>
                    <a:lstStyle/>
                    <a:p>
                      <a:pPr algn="l" fontAlgn="b"/>
                      <a:r>
                        <a:rPr lang="sl-SI" sz="500" b="0" i="0" u="none" strike="noStrike">
                          <a:effectLst/>
                          <a:latin typeface="Arial" panose="020B0604020202020204" pitchFamily="34" charset="0"/>
                        </a:rPr>
                        <a:t>7. Stolpca za regijo (Z in V) nista relevantna v primeru KS (kohezijski sklad), zato se brišeta v tabeli (I. in II. del). Ostanejo stolpci SKUPAJ oz. SKUPAJ PO LETIH, v primeru konzorcija se popravi tabela tako, da imajo prijavitelj in ostali partnerji vsak le po en stolpec (skupna vrednost).</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7">
                  <a:txBody>
                    <a:bodyPr/>
                    <a:lstStyle/>
                    <a:p>
                      <a:pPr algn="l" fontAlgn="b"/>
                      <a:r>
                        <a:rPr lang="sl-SI" sz="500" b="0" i="0" u="none" strike="noStrike">
                          <a:effectLst/>
                          <a:latin typeface="Arial" panose="020B0604020202020204" pitchFamily="34" charset="0"/>
                        </a:rPr>
                        <a:t>V primeru KS je regija izvajanja Celotna Slovenija, zato se stroškov in virov financiranja ne deli po regijah, temveč se vpišejo le skupne vrednosti.  </a:t>
                      </a:r>
                    </a:p>
                  </a:txBody>
                  <a:tcPr marL="0" marR="0" marT="0" marB="0" anchor="b">
                    <a:lnL>
                      <a:noFill/>
                    </a:lnL>
                    <a:lnR>
                      <a:noFill/>
                    </a:lnR>
                    <a:lnT>
                      <a:noFill/>
                    </a:lnT>
                    <a:lnB>
                      <a:noFill/>
                    </a:lnB>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4390">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128781">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gridSpan="2">
                  <a:txBody>
                    <a:bodyPr/>
                    <a:lstStyle/>
                    <a:p>
                      <a:pPr algn="l" fontAlgn="b"/>
                      <a:r>
                        <a:rPr lang="pl-PL" sz="500" b="0" i="0" u="none" strike="noStrike">
                          <a:effectLst/>
                          <a:latin typeface="Arial" panose="020B0604020202020204" pitchFamily="34" charset="0"/>
                        </a:rPr>
                        <a:t>S podpisom spodaj potrjujemo, da so vsi podatki na tem obrazcu točni in pravilni.</a:t>
                      </a:r>
                    </a:p>
                  </a:txBody>
                  <a:tcPr marL="0" marR="0" marT="0" marB="0" anchor="b">
                    <a:lnL>
                      <a:noFill/>
                    </a:lnL>
                    <a:lnR>
                      <a:noFill/>
                    </a:lnR>
                    <a:lnT>
                      <a:noFill/>
                    </a:lnT>
                    <a:lnB>
                      <a:noFill/>
                    </a:lnB>
                  </a:tcPr>
                </a:tc>
                <a:tc hMerge="1">
                  <a:txBody>
                    <a:bodyPr/>
                    <a:lstStyle/>
                    <a:p>
                      <a:endParaRPr lang="sl-SI"/>
                    </a:p>
                  </a:txBody>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4390">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5687">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1" i="0" u="none" strike="noStrike">
                          <a:effectLst/>
                          <a:latin typeface="Arial" panose="020B0604020202020204" pitchFamily="34" charset="0"/>
                        </a:rPr>
                        <a:t>Odgovorna oseba prijavitelja:</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0" i="0" u="none" strike="noStrike">
                          <a:effectLst/>
                          <a:latin typeface="Arial" panose="020B0604020202020204" pitchFamily="34" charset="0"/>
                        </a:rPr>
                        <a:t>Žig:</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71943">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0" i="0" u="none" strike="noStrike">
                          <a:effectLst/>
                          <a:latin typeface="Arial" panose="020B0604020202020204" pitchFamily="34" charset="0"/>
                        </a:rPr>
                        <a:t>Ime in priimek:</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71943">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0" i="0" u="none" strike="noStrike">
                          <a:effectLst/>
                          <a:latin typeface="Arial" panose="020B0604020202020204" pitchFamily="34" charset="0"/>
                        </a:rPr>
                        <a:t>Podpis: </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78199">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0" i="0" u="none" strike="noStrike">
                          <a:effectLst/>
                          <a:latin typeface="Arial" panose="020B0604020202020204" pitchFamily="34" charset="0"/>
                        </a:rPr>
                        <a:t>Datum: </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4390">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sl-SI" sz="500" b="0" i="0" u="none" strike="noStrike">
                          <a:effectLst/>
                          <a:latin typeface="Arial" panose="020B0604020202020204" pitchFamily="34" charset="0"/>
                        </a:rPr>
                        <a:t>Številka zadeve:</a:t>
                      </a: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r>
              <a:tr h="64390">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sl-SI" sz="500" b="0" i="0" u="none" strike="noStrike" dirty="0">
                        <a:effectLst/>
                        <a:latin typeface="Arial" panose="020B0604020202020204" pitchFamily="34" charset="0"/>
                      </a:endParaRPr>
                    </a:p>
                  </a:txBody>
                  <a:tcPr marL="0" marR="0" marT="0" marB="0" anchor="b">
                    <a:lnL>
                      <a:noFill/>
                    </a:lnL>
                    <a:lnR>
                      <a:noFill/>
                    </a:lnR>
                    <a:lnT>
                      <a:noFill/>
                    </a:lnT>
                    <a:lnB>
                      <a:noFill/>
                    </a:lnB>
                  </a:tcPr>
                </a:tc>
              </a:tr>
            </a:tbl>
          </a:graphicData>
        </a:graphic>
      </p:graphicFrame>
      <p:sp>
        <p:nvSpPr>
          <p:cNvPr id="7" name="PoljeZBesedilom 6"/>
          <p:cNvSpPr txBox="1"/>
          <p:nvPr/>
        </p:nvSpPr>
        <p:spPr>
          <a:xfrm>
            <a:off x="7095734" y="5053280"/>
            <a:ext cx="1800618" cy="1323439"/>
          </a:xfrm>
          <a:prstGeom prst="rect">
            <a:avLst/>
          </a:prstGeom>
          <a:solidFill>
            <a:schemeClr val="bg1">
              <a:lumMod val="95000"/>
            </a:schemeClr>
          </a:solidFill>
          <a:ln>
            <a:solidFill>
              <a:srgbClr val="FF0000"/>
            </a:solidFill>
          </a:ln>
        </p:spPr>
        <p:txBody>
          <a:bodyPr wrap="square" rtlCol="0" anchor="ctr">
            <a:spAutoFit/>
          </a:bodyPr>
          <a:lstStyle/>
          <a:p>
            <a:pPr marL="285750" indent="-285750">
              <a:buFont typeface="Arial" panose="020B0604020202020204" pitchFamily="34" charset="0"/>
              <a:buChar char="•"/>
            </a:pPr>
            <a:r>
              <a:rPr lang="sl-SI" sz="1600" b="1" dirty="0">
                <a:solidFill>
                  <a:srgbClr val="FF0000"/>
                </a:solidFill>
                <a:cs typeface="Arial" panose="020B0604020202020204" pitchFamily="34" charset="0"/>
              </a:rPr>
              <a:t>Vpisujte samo v zelene celice</a:t>
            </a:r>
          </a:p>
          <a:p>
            <a:pPr marL="285750" indent="-285750">
              <a:buFont typeface="Arial" panose="020B0604020202020204" pitchFamily="34" charset="0"/>
              <a:buChar char="•"/>
            </a:pPr>
            <a:r>
              <a:rPr lang="sl-SI" sz="1600" b="1" dirty="0">
                <a:solidFill>
                  <a:srgbClr val="FF0000"/>
                </a:solidFill>
                <a:cs typeface="Arial" panose="020B0604020202020204" pitchFamily="34" charset="0"/>
              </a:rPr>
              <a:t>Podpis!</a:t>
            </a:r>
          </a:p>
          <a:p>
            <a:pPr marL="285750" indent="-285750">
              <a:buFont typeface="Arial" panose="020B0604020202020204" pitchFamily="34" charset="0"/>
              <a:buChar char="•"/>
            </a:pPr>
            <a:r>
              <a:rPr lang="sl-SI" sz="1600" b="1" dirty="0">
                <a:solidFill>
                  <a:srgbClr val="FF0000"/>
                </a:solidFill>
                <a:cs typeface="Arial" panose="020B0604020202020204" pitchFamily="34" charset="0"/>
              </a:rPr>
              <a:t>Žig</a:t>
            </a:r>
            <a:r>
              <a:rPr lang="sl-SI" sz="1600" b="1" dirty="0" smtClean="0">
                <a:solidFill>
                  <a:srgbClr val="FF0000"/>
                </a:solidFill>
                <a:cs typeface="Arial" panose="020B0604020202020204" pitchFamily="34" charset="0"/>
              </a:rPr>
              <a:t>!</a:t>
            </a:r>
            <a:endParaRPr lang="sl-SI" sz="1600" b="1" dirty="0">
              <a:solidFill>
                <a:srgbClr val="FF0000"/>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32</a:t>
            </a:fld>
            <a:endParaRPr lang="en-US" altLang="sl-SI"/>
          </a:p>
        </p:txBody>
      </p:sp>
      <p:sp>
        <p:nvSpPr>
          <p:cNvPr id="8" name="Zaobljeni pravokotnik 7"/>
          <p:cNvSpPr/>
          <p:nvPr/>
        </p:nvSpPr>
        <p:spPr>
          <a:xfrm>
            <a:off x="5786241" y="102384"/>
            <a:ext cx="2871061" cy="819389"/>
          </a:xfrm>
          <a:prstGeom prst="roundRect">
            <a:avLst/>
          </a:prstGeom>
          <a:solidFill>
            <a:srgbClr val="F8F8D4"/>
          </a:solidFill>
        </p:spPr>
        <p:style>
          <a:lnRef idx="1">
            <a:schemeClr val="dk1"/>
          </a:lnRef>
          <a:fillRef idx="3">
            <a:schemeClr val="dk1"/>
          </a:fillRef>
          <a:effectRef idx="2">
            <a:schemeClr val="dk1"/>
          </a:effectRef>
          <a:fontRef idx="minor">
            <a:schemeClr val="lt1"/>
          </a:fontRef>
        </p:style>
        <p:txBody>
          <a:bodyPr anchor="ctr"/>
          <a:lstStyle/>
          <a:p>
            <a:pPr algn="ctr" eaLnBrk="1" hangingPunct="1">
              <a:defRPr/>
            </a:pPr>
            <a:r>
              <a:rPr lang="sl-SI" sz="1200" b="1" dirty="0" smtClean="0">
                <a:solidFill>
                  <a:srgbClr val="FF0000"/>
                </a:solidFill>
                <a:latin typeface="Arial" panose="020B0604020202020204" pitchFamily="34" charset="0"/>
                <a:cs typeface="Arial" panose="020B0604020202020204" pitchFamily="34" charset="0"/>
              </a:rPr>
              <a:t>Stroški plač + prispevkov = stroški za človeške vire</a:t>
            </a:r>
          </a:p>
          <a:p>
            <a:pPr algn="ctr" eaLnBrk="1" hangingPunct="1">
              <a:defRPr/>
            </a:pPr>
            <a:r>
              <a:rPr lang="sl-SI" sz="1200" b="1" dirty="0" smtClean="0">
                <a:solidFill>
                  <a:srgbClr val="FF0000"/>
                </a:solidFill>
                <a:latin typeface="Arial" panose="020B0604020202020204" pitchFamily="34" charset="0"/>
                <a:cs typeface="Arial" panose="020B0604020202020204" pitchFamily="34" charset="0"/>
              </a:rPr>
              <a:t> (priloga B k prijavnici in elaboratu)</a:t>
            </a:r>
            <a:endParaRPr lang="sl-SI" sz="1200" b="1" dirty="0">
              <a:solidFill>
                <a:srgbClr val="FF0000"/>
              </a:solidFill>
              <a:latin typeface="Arial" panose="020B0604020202020204" pitchFamily="34" charset="0"/>
              <a:cs typeface="Arial" panose="020B0604020202020204" pitchFamily="34" charset="0"/>
            </a:endParaRPr>
          </a:p>
        </p:txBody>
      </p:sp>
      <p:sp>
        <p:nvSpPr>
          <p:cNvPr id="5" name="Elipsa 4"/>
          <p:cNvSpPr/>
          <p:nvPr/>
        </p:nvSpPr>
        <p:spPr>
          <a:xfrm>
            <a:off x="7942007" y="1467465"/>
            <a:ext cx="280219" cy="2064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0" name="Raven puščični povezovalnik 9"/>
          <p:cNvCxnSpPr>
            <a:stCxn id="5" idx="1"/>
          </p:cNvCxnSpPr>
          <p:nvPr/>
        </p:nvCxnSpPr>
        <p:spPr>
          <a:xfrm flipH="1" flipV="1">
            <a:off x="7676535" y="848032"/>
            <a:ext cx="306509" cy="6496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Zaobljeni pravokotnik 10"/>
          <p:cNvSpPr/>
          <p:nvPr/>
        </p:nvSpPr>
        <p:spPr>
          <a:xfrm>
            <a:off x="6844964" y="3085375"/>
            <a:ext cx="1969649" cy="873057"/>
          </a:xfrm>
          <a:prstGeom prst="roundRect">
            <a:avLst/>
          </a:prstGeom>
          <a:solidFill>
            <a:srgbClr val="F8F8D4"/>
          </a:solidFill>
        </p:spPr>
        <p:style>
          <a:lnRef idx="1">
            <a:schemeClr val="dk1"/>
          </a:lnRef>
          <a:fillRef idx="3">
            <a:schemeClr val="dk1"/>
          </a:fillRef>
          <a:effectRef idx="2">
            <a:schemeClr val="dk1"/>
          </a:effectRef>
          <a:fontRef idx="minor">
            <a:schemeClr val="lt1"/>
          </a:fontRef>
        </p:style>
        <p:txBody>
          <a:bodyPr anchor="ctr"/>
          <a:lstStyle/>
          <a:p>
            <a:pPr algn="ctr" eaLnBrk="1" hangingPunct="1">
              <a:defRPr/>
            </a:pPr>
            <a:r>
              <a:rPr lang="sl-SI" sz="1000" b="1" dirty="0" smtClean="0">
                <a:solidFill>
                  <a:srgbClr val="FF0000"/>
                </a:solidFill>
                <a:latin typeface="Arial" panose="020B0604020202020204" pitchFamily="34" charset="0"/>
                <a:cs typeface="Arial" panose="020B0604020202020204" pitchFamily="34" charset="0"/>
              </a:rPr>
              <a:t>Stroški storitev zunanji izvajalcev = stroški storitev zunanjih izvajalcev</a:t>
            </a:r>
          </a:p>
          <a:p>
            <a:pPr algn="ctr" eaLnBrk="1" hangingPunct="1">
              <a:defRPr/>
            </a:pPr>
            <a:r>
              <a:rPr lang="sl-SI" sz="1000" b="1" dirty="0" smtClean="0">
                <a:solidFill>
                  <a:srgbClr val="FF0000"/>
                </a:solidFill>
                <a:latin typeface="Arial" panose="020B0604020202020204" pitchFamily="34" charset="0"/>
                <a:cs typeface="Arial" panose="020B0604020202020204" pitchFamily="34" charset="0"/>
              </a:rPr>
              <a:t> (priloga B k prijavnici in elaboratu)</a:t>
            </a:r>
            <a:endParaRPr lang="sl-SI" sz="1000" b="1" dirty="0">
              <a:solidFill>
                <a:srgbClr val="FF0000"/>
              </a:solidFill>
              <a:latin typeface="Arial" panose="020B0604020202020204" pitchFamily="34" charset="0"/>
              <a:cs typeface="Arial" panose="020B0604020202020204" pitchFamily="34" charset="0"/>
            </a:endParaRPr>
          </a:p>
        </p:txBody>
      </p:sp>
      <p:sp>
        <p:nvSpPr>
          <p:cNvPr id="12" name="Elipsa 11"/>
          <p:cNvSpPr/>
          <p:nvPr/>
        </p:nvSpPr>
        <p:spPr>
          <a:xfrm>
            <a:off x="7960922" y="1693088"/>
            <a:ext cx="251472" cy="14973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4" name="Raven puščični povezovalnik 13"/>
          <p:cNvCxnSpPr/>
          <p:nvPr/>
        </p:nvCxnSpPr>
        <p:spPr>
          <a:xfrm flipH="1">
            <a:off x="7595419" y="1842819"/>
            <a:ext cx="539174" cy="120501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642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71550" y="676061"/>
            <a:ext cx="7200900" cy="441325"/>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Označevanje prijave</a:t>
            </a:r>
          </a:p>
        </p:txBody>
      </p:sp>
      <p:sp>
        <p:nvSpPr>
          <p:cNvPr id="3" name="Pravokotnik 2"/>
          <p:cNvSpPr/>
          <p:nvPr/>
        </p:nvSpPr>
        <p:spPr>
          <a:xfrm>
            <a:off x="381493" y="1411402"/>
            <a:ext cx="8175625" cy="4770537"/>
          </a:xfrm>
          <a:prstGeom prst="rect">
            <a:avLst/>
          </a:prstGeom>
        </p:spPr>
        <p:txBody>
          <a:bodyPr>
            <a:spAutoFit/>
          </a:bodyPr>
          <a:lstStyle/>
          <a:p>
            <a:pPr eaLnBrk="1" hangingPunct="1">
              <a:defRPr/>
            </a:pPr>
            <a:r>
              <a:rPr lang="sl-SI" sz="2000" b="1" dirty="0">
                <a:solidFill>
                  <a:schemeClr val="bg2">
                    <a:lumMod val="25000"/>
                  </a:schemeClr>
                </a:solidFill>
                <a:cs typeface="Arial" panose="020B0604020202020204" pitchFamily="34" charset="0"/>
              </a:rPr>
              <a:t>Obrazec za oddajo prijave: </a:t>
            </a:r>
            <a:r>
              <a:rPr lang="sl-SI" sz="2000" dirty="0">
                <a:solidFill>
                  <a:schemeClr val="bg2">
                    <a:lumMod val="25000"/>
                  </a:schemeClr>
                </a:solidFill>
                <a:cs typeface="Arial" panose="020B0604020202020204" pitchFamily="34" charset="0"/>
              </a:rPr>
              <a:t>Izpolniti ime in naslov prijavitelja ter </a:t>
            </a:r>
            <a:r>
              <a:rPr lang="sl-SI" sz="2000" b="1" dirty="0">
                <a:solidFill>
                  <a:schemeClr val="bg2">
                    <a:lumMod val="25000"/>
                  </a:schemeClr>
                </a:solidFill>
                <a:cs typeface="Arial" panose="020B0604020202020204" pitchFamily="34" charset="0"/>
              </a:rPr>
              <a:t>označen Sklop A ali B</a:t>
            </a: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r>
              <a:rPr lang="sl-SI" sz="2000" dirty="0">
                <a:solidFill>
                  <a:schemeClr val="bg2">
                    <a:lumMod val="25000"/>
                  </a:schemeClr>
                </a:solidFill>
                <a:cs typeface="Arial" panose="020B0604020202020204" pitchFamily="34" charset="0"/>
              </a:rPr>
              <a:t>Obrazci v papirni obliki morajo biti </a:t>
            </a:r>
            <a:r>
              <a:rPr lang="sl-SI" sz="2000" b="1" dirty="0">
                <a:solidFill>
                  <a:schemeClr val="bg2">
                    <a:lumMod val="25000"/>
                  </a:schemeClr>
                </a:solidFill>
                <a:cs typeface="Arial" panose="020B0604020202020204" pitchFamily="34" charset="0"/>
              </a:rPr>
              <a:t>lastnoročno podpisani </a:t>
            </a:r>
            <a:r>
              <a:rPr lang="sl-SI" sz="2000" dirty="0">
                <a:solidFill>
                  <a:schemeClr val="bg2">
                    <a:lumMod val="25000"/>
                  </a:schemeClr>
                </a:solidFill>
                <a:cs typeface="Arial" panose="020B0604020202020204" pitchFamily="34" charset="0"/>
              </a:rPr>
              <a:t>in </a:t>
            </a:r>
            <a:r>
              <a:rPr lang="sl-SI" sz="2000" b="1" dirty="0">
                <a:solidFill>
                  <a:schemeClr val="bg2">
                    <a:lumMod val="25000"/>
                  </a:schemeClr>
                </a:solidFill>
                <a:cs typeface="Arial" panose="020B0604020202020204" pitchFamily="34" charset="0"/>
              </a:rPr>
              <a:t>žigosani</a:t>
            </a:r>
            <a:r>
              <a:rPr lang="sl-SI" sz="2000" dirty="0">
                <a:solidFill>
                  <a:schemeClr val="bg2">
                    <a:lumMod val="25000"/>
                  </a:schemeClr>
                </a:solidFill>
                <a:cs typeface="Arial" panose="020B0604020202020204" pitchFamily="34" charset="0"/>
              </a:rPr>
              <a:t> s strani </a:t>
            </a:r>
            <a:r>
              <a:rPr lang="sl-SI" sz="2000" b="1" dirty="0">
                <a:solidFill>
                  <a:schemeClr val="accent1">
                    <a:lumMod val="75000"/>
                  </a:schemeClr>
                </a:solidFill>
                <a:cs typeface="Arial" panose="020B0604020202020204" pitchFamily="34" charset="0"/>
              </a:rPr>
              <a:t>pooblaščene osebe zakonitega zastopnika ali prokurista</a:t>
            </a:r>
            <a:r>
              <a:rPr lang="sl-SI" sz="2000" dirty="0">
                <a:solidFill>
                  <a:schemeClr val="bg2">
                    <a:lumMod val="25000"/>
                  </a:schemeClr>
                </a:solidFill>
                <a:cs typeface="Arial" panose="020B0604020202020204" pitchFamily="34" charset="0"/>
              </a:rPr>
              <a:t>. </a:t>
            </a: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r>
              <a:rPr lang="sl-SI" sz="2000" dirty="0">
                <a:solidFill>
                  <a:schemeClr val="bg2">
                    <a:lumMod val="25000"/>
                  </a:schemeClr>
                </a:solidFill>
                <a:cs typeface="Arial" panose="020B0604020202020204" pitchFamily="34" charset="0"/>
              </a:rPr>
              <a:t>Če ne podpiše zakoniti zastopnik ali prokurist, mora biti prijavi priloženo </a:t>
            </a:r>
            <a:r>
              <a:rPr lang="sl-SI" sz="2000" b="1" dirty="0">
                <a:solidFill>
                  <a:schemeClr val="bg2">
                    <a:lumMod val="25000"/>
                  </a:schemeClr>
                </a:solidFill>
                <a:cs typeface="Arial" panose="020B0604020202020204" pitchFamily="34" charset="0"/>
              </a:rPr>
              <a:t>veljavno pooblastilo</a:t>
            </a:r>
            <a:r>
              <a:rPr lang="sl-SI" sz="2000" dirty="0">
                <a:solidFill>
                  <a:schemeClr val="bg2">
                    <a:lumMod val="25000"/>
                  </a:schemeClr>
                </a:solidFill>
                <a:cs typeface="Arial" panose="020B0604020202020204" pitchFamily="34" charset="0"/>
              </a:rPr>
              <a:t>.</a:t>
            </a:r>
          </a:p>
          <a:p>
            <a:pPr eaLnBrk="1" hangingPunct="1">
              <a:defRPr/>
            </a:pPr>
            <a:endParaRPr lang="sl-SI" sz="2000" dirty="0">
              <a:solidFill>
                <a:schemeClr val="bg2">
                  <a:lumMod val="25000"/>
                </a:schemeClr>
              </a:solidFill>
              <a:cs typeface="Arial" panose="020B0604020202020204" pitchFamily="34" charset="0"/>
            </a:endParaRPr>
          </a:p>
          <a:p>
            <a:pPr eaLnBrk="1" hangingPunct="1">
              <a:defRPr/>
            </a:pPr>
            <a:r>
              <a:rPr lang="sl-SI" sz="2000" dirty="0">
                <a:solidFill>
                  <a:schemeClr val="bg2">
                    <a:lumMod val="25000"/>
                  </a:schemeClr>
                </a:solidFill>
                <a:cs typeface="Arial" panose="020B0604020202020204" pitchFamily="34" charset="0"/>
              </a:rPr>
              <a:t>Posamezni dokumenti </a:t>
            </a:r>
            <a:r>
              <a:rPr lang="sl-SI" sz="2000" b="1" dirty="0">
                <a:solidFill>
                  <a:srgbClr val="00B050"/>
                </a:solidFill>
                <a:cs typeface="Arial" panose="020B0604020202020204" pitchFamily="34" charset="0"/>
              </a:rPr>
              <a:t>morajo biti podpisani in žigosani </a:t>
            </a:r>
            <a:r>
              <a:rPr lang="sl-SI" sz="2000" dirty="0">
                <a:solidFill>
                  <a:schemeClr val="bg2">
                    <a:lumMod val="25000"/>
                  </a:schemeClr>
                </a:solidFill>
                <a:cs typeface="Arial" panose="020B0604020202020204" pitchFamily="34" charset="0"/>
              </a:rPr>
              <a:t>na </a:t>
            </a:r>
            <a:r>
              <a:rPr lang="sl-SI" sz="2000" b="1" dirty="0">
                <a:solidFill>
                  <a:schemeClr val="bg2">
                    <a:lumMod val="25000"/>
                  </a:schemeClr>
                </a:solidFill>
                <a:cs typeface="Arial" panose="020B0604020202020204" pitchFamily="34" charset="0"/>
              </a:rPr>
              <a:t>določenih mestih.</a:t>
            </a:r>
            <a:endParaRPr lang="sl-SI" sz="2000" dirty="0">
              <a:solidFill>
                <a:schemeClr val="bg2">
                  <a:lumMod val="25000"/>
                </a:schemeClr>
              </a:solidFill>
              <a:cs typeface="Arial" panose="020B0604020202020204" pitchFamily="34" charset="0"/>
            </a:endParaRPr>
          </a:p>
          <a:p>
            <a:pPr eaLnBrk="1" hangingPunct="1">
              <a:defRPr/>
            </a:pPr>
            <a:endParaRPr lang="sl-SI" sz="1600" dirty="0">
              <a:solidFill>
                <a:schemeClr val="bg2">
                  <a:lumMod val="25000"/>
                </a:schemeClr>
              </a:solidFill>
              <a:cs typeface="Arial" panose="020B0604020202020204" pitchFamily="34" charset="0"/>
            </a:endParaRPr>
          </a:p>
          <a:p>
            <a:pPr eaLnBrk="1" hangingPunct="1">
              <a:defRPr/>
            </a:pPr>
            <a:endParaRPr lang="sl-SI" sz="1600"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endParaRPr lang="sl-SI" sz="1600"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endParaRPr lang="sl-SI" sz="1600" dirty="0">
              <a:solidFill>
                <a:schemeClr val="bg2">
                  <a:lumMod val="25000"/>
                </a:schemeClr>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33</a:t>
            </a:fld>
            <a:endParaRPr lang="en-US" altLang="sl-SI"/>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71550" y="510582"/>
            <a:ext cx="7200900" cy="577850"/>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Način in rok za predložitev vlog</a:t>
            </a:r>
          </a:p>
        </p:txBody>
      </p:sp>
      <p:sp>
        <p:nvSpPr>
          <p:cNvPr id="3" name="Pravokotnik 2"/>
          <p:cNvSpPr/>
          <p:nvPr/>
        </p:nvSpPr>
        <p:spPr>
          <a:xfrm>
            <a:off x="184150" y="1088432"/>
            <a:ext cx="8775700" cy="5324535"/>
          </a:xfrm>
          <a:prstGeom prst="rect">
            <a:avLst/>
          </a:prstGeom>
        </p:spPr>
        <p:txBody>
          <a:bodyPr>
            <a:spAutoFit/>
          </a:bodyPr>
          <a:lstStyle/>
          <a:p>
            <a:pPr algn="ctr" eaLnBrk="1" hangingPunct="1">
              <a:defRPr/>
            </a:pPr>
            <a:r>
              <a:rPr lang="sl-SI" sz="2800" b="1" dirty="0">
                <a:solidFill>
                  <a:srgbClr val="C00000"/>
                </a:solidFill>
                <a:cs typeface="Arial" panose="020B0604020202020204" pitchFamily="34" charset="0"/>
              </a:rPr>
              <a:t>Rok za oddajo vloge: 10. 7. 2020 do 12. ure.</a:t>
            </a:r>
          </a:p>
          <a:p>
            <a:pPr eaLnBrk="1" hangingPunct="1">
              <a:defRPr/>
            </a:pPr>
            <a:endParaRPr lang="sl-SI" sz="1600" dirty="0">
              <a:solidFill>
                <a:schemeClr val="bg2">
                  <a:lumMod val="25000"/>
                </a:schemeClr>
              </a:solidFill>
              <a:cs typeface="Arial" panose="020B0604020202020204" pitchFamily="34" charset="0"/>
            </a:endParaRPr>
          </a:p>
          <a:p>
            <a:pPr eaLnBrk="1" hangingPunct="1">
              <a:defRPr/>
            </a:pPr>
            <a:r>
              <a:rPr lang="sl-SI" sz="2000" dirty="0">
                <a:solidFill>
                  <a:schemeClr val="accent1">
                    <a:lumMod val="75000"/>
                  </a:schemeClr>
                </a:solidFill>
                <a:cs typeface="Arial" panose="020B0604020202020204" pitchFamily="34" charset="0"/>
              </a:rPr>
              <a:t>Vloga mora </a:t>
            </a:r>
            <a:r>
              <a:rPr lang="sl-SI" sz="2000" b="1" dirty="0">
                <a:solidFill>
                  <a:schemeClr val="accent1">
                    <a:lumMod val="75000"/>
                  </a:schemeClr>
                </a:solidFill>
                <a:cs typeface="Arial" panose="020B0604020202020204" pitchFamily="34" charset="0"/>
              </a:rPr>
              <a:t>prispeti </a:t>
            </a:r>
            <a:r>
              <a:rPr lang="sl-SI" sz="2000" dirty="0">
                <a:solidFill>
                  <a:schemeClr val="accent1">
                    <a:lumMod val="75000"/>
                  </a:schemeClr>
                </a:solidFill>
                <a:cs typeface="Arial" panose="020B0604020202020204" pitchFamily="34" charset="0"/>
              </a:rPr>
              <a:t> do roka. Kot pravočasno prispele vloge bodo upoštevane vse, ki bodo prispelem v navedenem roku, </a:t>
            </a:r>
            <a:r>
              <a:rPr lang="sl-SI" sz="2000" b="1" dirty="0">
                <a:solidFill>
                  <a:schemeClr val="accent1">
                    <a:lumMod val="75000"/>
                  </a:schemeClr>
                </a:solidFill>
                <a:cs typeface="Arial" panose="020B0604020202020204" pitchFamily="34" charset="0"/>
              </a:rPr>
              <a:t>ne glede na način dostave</a:t>
            </a:r>
            <a:r>
              <a:rPr lang="sl-SI" sz="2000" dirty="0">
                <a:solidFill>
                  <a:schemeClr val="accent1">
                    <a:lumMod val="75000"/>
                  </a:schemeClr>
                </a:solidFill>
                <a:cs typeface="Arial" panose="020B0604020202020204" pitchFamily="34" charset="0"/>
              </a:rPr>
              <a:t>, v vložišče ministrstva.</a:t>
            </a:r>
          </a:p>
          <a:p>
            <a:pPr algn="ctr" eaLnBrk="1" hangingPunct="1">
              <a:defRPr/>
            </a:pPr>
            <a:endParaRPr lang="sl-SI" sz="2000" dirty="0">
              <a:solidFill>
                <a:schemeClr val="accent1">
                  <a:lumMod val="7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sz="2000" b="1" dirty="0">
                <a:solidFill>
                  <a:srgbClr val="0070C0"/>
                </a:solidFill>
                <a:cs typeface="Arial" panose="020B0604020202020204" pitchFamily="34" charset="0"/>
              </a:rPr>
              <a:t>Vloge morajo biti oddane v zaprti ovojnici na naslov: </a:t>
            </a:r>
          </a:p>
          <a:p>
            <a:pPr lvl="1" eaLnBrk="1" hangingPunct="1">
              <a:defRPr/>
            </a:pPr>
            <a:r>
              <a:rPr lang="sl-SI" sz="2000" dirty="0">
                <a:solidFill>
                  <a:schemeClr val="bg2">
                    <a:lumMod val="25000"/>
                  </a:schemeClr>
                </a:solidFill>
                <a:cs typeface="Arial" panose="020B0604020202020204" pitchFamily="34" charset="0"/>
              </a:rPr>
              <a:t>Ministrstvo za izobraževanje, znanost in šport</a:t>
            </a:r>
          </a:p>
          <a:p>
            <a:pPr lvl="1" eaLnBrk="1" hangingPunct="1">
              <a:defRPr/>
            </a:pPr>
            <a:r>
              <a:rPr lang="sl-SI" sz="2000" dirty="0">
                <a:solidFill>
                  <a:schemeClr val="bg2">
                    <a:lumMod val="25000"/>
                  </a:schemeClr>
                </a:solidFill>
                <a:cs typeface="Arial" panose="020B0604020202020204" pitchFamily="34" charset="0"/>
              </a:rPr>
              <a:t>Masarykova cesta 16</a:t>
            </a:r>
          </a:p>
          <a:p>
            <a:pPr lvl="1" eaLnBrk="1" hangingPunct="1">
              <a:defRPr/>
            </a:pPr>
            <a:r>
              <a:rPr lang="sl-SI" sz="2000" dirty="0">
                <a:solidFill>
                  <a:schemeClr val="bg2">
                    <a:lumMod val="25000"/>
                  </a:schemeClr>
                </a:solidFill>
                <a:cs typeface="Arial" panose="020B0604020202020204" pitchFamily="34" charset="0"/>
              </a:rPr>
              <a:t>1000 Ljubljana</a:t>
            </a:r>
          </a:p>
          <a:p>
            <a:pPr lvl="1" eaLnBrk="1" hangingPunct="1">
              <a:defRPr/>
            </a:pPr>
            <a:endParaRPr lang="sl-SI" sz="2000"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r>
              <a:rPr lang="sl-SI" sz="2000" dirty="0">
                <a:solidFill>
                  <a:schemeClr val="bg2">
                    <a:lumMod val="25000"/>
                  </a:schemeClr>
                </a:solidFill>
                <a:cs typeface="Arial" panose="020B0604020202020204" pitchFamily="34" charset="0"/>
              </a:rPr>
              <a:t>Vloge morajo biti opremljene z obrazcem z vidno oznako: </a:t>
            </a:r>
          </a:p>
          <a:p>
            <a:pPr lvl="1" eaLnBrk="1" hangingPunct="1">
              <a:defRPr/>
            </a:pPr>
            <a:r>
              <a:rPr lang="sl-SI" sz="2000" b="1" dirty="0">
                <a:solidFill>
                  <a:schemeClr val="bg2">
                    <a:lumMod val="25000"/>
                  </a:schemeClr>
                </a:solidFill>
                <a:cs typeface="Arial" panose="020B0604020202020204" pitchFamily="34" charset="0"/>
              </a:rPr>
              <a:t>NE ODPIRAJ – prijava na Javni razpis »Izpopolnjevanje strokovnih delavcev v višjem strokovnem izobraževanju in izobraževalcev v neformalnih izobraževalnih programih za odrasle od 2020 do 2022 – SKLOP __ «</a:t>
            </a:r>
            <a:endParaRPr lang="sl-SI" sz="1600" dirty="0">
              <a:solidFill>
                <a:schemeClr val="bg2">
                  <a:lumMod val="25000"/>
                </a:schemeClr>
              </a:solidFill>
              <a:cs typeface="Arial" panose="020B0604020202020204" pitchFamily="34" charset="0"/>
            </a:endParaRPr>
          </a:p>
          <a:p>
            <a:pPr marL="285750" indent="-285750" eaLnBrk="1" hangingPunct="1">
              <a:buFont typeface="Arial" panose="020B0604020202020204" pitchFamily="34" charset="0"/>
              <a:buChar char="•"/>
              <a:defRPr/>
            </a:pPr>
            <a:endParaRPr lang="sl-SI" sz="1600" dirty="0">
              <a:solidFill>
                <a:schemeClr val="bg2">
                  <a:lumMod val="25000"/>
                </a:schemeClr>
              </a:solidFill>
              <a:cs typeface="Arial" panose="020B0604020202020204" pitchFamily="34" charset="0"/>
            </a:endParaRPr>
          </a:p>
        </p:txBody>
      </p:sp>
      <p:sp>
        <p:nvSpPr>
          <p:cNvPr id="4" name="Zaobljeni pravokotnik 3"/>
          <p:cNvSpPr/>
          <p:nvPr/>
        </p:nvSpPr>
        <p:spPr>
          <a:xfrm>
            <a:off x="6166007" y="3531659"/>
            <a:ext cx="2746218" cy="915458"/>
          </a:xfrm>
          <a:prstGeom prst="roundRect">
            <a:avLst/>
          </a:prstGeom>
          <a:solidFill>
            <a:srgbClr val="F8F8D4"/>
          </a:solidFill>
        </p:spPr>
        <p:style>
          <a:lnRef idx="1">
            <a:schemeClr val="dk1"/>
          </a:lnRef>
          <a:fillRef idx="3">
            <a:schemeClr val="dk1"/>
          </a:fillRef>
          <a:effectRef idx="2">
            <a:schemeClr val="dk1"/>
          </a:effectRef>
          <a:fontRef idx="minor">
            <a:schemeClr val="lt1"/>
          </a:fontRef>
        </p:style>
        <p:txBody>
          <a:bodyPr anchor="ctr"/>
          <a:lstStyle/>
          <a:p>
            <a:pPr algn="ctr" eaLnBrk="1" hangingPunct="1">
              <a:defRPr/>
            </a:pPr>
            <a:r>
              <a:rPr lang="sl-SI" sz="2000" b="1" dirty="0">
                <a:solidFill>
                  <a:srgbClr val="FF0000"/>
                </a:solidFill>
                <a:latin typeface="Arial" panose="020B0604020202020204" pitchFamily="34" charset="0"/>
                <a:cs typeface="Arial" panose="020B0604020202020204" pitchFamily="34" charset="0"/>
              </a:rPr>
              <a:t>Uporabite obrazec za oddajo vloge!</a:t>
            </a:r>
          </a:p>
        </p:txBody>
      </p:sp>
      <p:sp>
        <p:nvSpPr>
          <p:cNvPr id="5" name="Označba mesta številke diapozitiva 4"/>
          <p:cNvSpPr>
            <a:spLocks noGrp="1"/>
          </p:cNvSpPr>
          <p:nvPr>
            <p:ph type="sldNum" sz="quarter" idx="12"/>
          </p:nvPr>
        </p:nvSpPr>
        <p:spPr/>
        <p:txBody>
          <a:bodyPr/>
          <a:lstStyle/>
          <a:p>
            <a:fld id="{5532F882-DC02-4301-B179-9E7F5ED57468}" type="slidenum">
              <a:rPr lang="en-US" altLang="sl-SI" smtClean="0"/>
              <a:pPr/>
              <a:t>34</a:t>
            </a:fld>
            <a:endParaRPr lang="en-US" altLang="sl-SI"/>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971550" y="1395413"/>
            <a:ext cx="7200900" cy="3444875"/>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lnSpc>
                <a:spcPct val="150000"/>
              </a:lnSpc>
              <a:defRPr/>
            </a:pPr>
            <a:r>
              <a:rPr lang="sl-SI" sz="2400" b="1" dirty="0">
                <a:solidFill>
                  <a:schemeClr val="tx2"/>
                </a:solidFill>
                <a:latin typeface="Arial" panose="020B0604020202020204" pitchFamily="34" charset="0"/>
                <a:cs typeface="Arial" panose="020B0604020202020204" pitchFamily="34" charset="0"/>
              </a:rPr>
              <a:t>Vprašanja: </a:t>
            </a:r>
          </a:p>
          <a:p>
            <a:pPr>
              <a:lnSpc>
                <a:spcPct val="150000"/>
              </a:lnSpc>
              <a:defRPr/>
            </a:pPr>
            <a:endParaRPr lang="sl-SI" sz="900" b="1" dirty="0">
              <a:solidFill>
                <a:schemeClr val="tx2"/>
              </a:solidFill>
              <a:latin typeface="Arial" panose="020B0604020202020204" pitchFamily="34" charset="0"/>
              <a:cs typeface="Arial" panose="020B0604020202020204" pitchFamily="34" charset="0"/>
            </a:endParaRPr>
          </a:p>
          <a:p>
            <a:pPr>
              <a:defRPr/>
            </a:pPr>
            <a:r>
              <a:rPr lang="sl-SI" sz="2400" b="1" dirty="0">
                <a:solidFill>
                  <a:schemeClr val="tx2"/>
                </a:solidFill>
                <a:latin typeface="Arial" panose="020B0604020202020204" pitchFamily="34" charset="0"/>
                <a:cs typeface="Arial" panose="020B0604020202020204" pitchFamily="34" charset="0"/>
              </a:rPr>
              <a:t>Nina Jug</a:t>
            </a:r>
          </a:p>
          <a:p>
            <a:pPr>
              <a:defRPr/>
            </a:pPr>
            <a:r>
              <a:rPr lang="sl-SI" sz="2400" b="1" dirty="0">
                <a:solidFill>
                  <a:schemeClr val="tx2"/>
                </a:solidFill>
                <a:latin typeface="Arial" panose="020B0604020202020204" pitchFamily="34" charset="0"/>
                <a:cs typeface="Arial" panose="020B0604020202020204" pitchFamily="34" charset="0"/>
              </a:rPr>
              <a:t>Tel: 01 400 5473 </a:t>
            </a:r>
          </a:p>
          <a:p>
            <a:pPr>
              <a:defRPr/>
            </a:pPr>
            <a:r>
              <a:rPr lang="sl-SI" sz="1800" dirty="0">
                <a:solidFill>
                  <a:schemeClr val="tx2"/>
                </a:solidFill>
                <a:latin typeface="Arial" panose="020B0604020202020204" pitchFamily="34" charset="0"/>
                <a:cs typeface="Arial" panose="020B0604020202020204" pitchFamily="34" charset="0"/>
              </a:rPr>
              <a:t>Vsak delavnik med 10:00 in 11:00 uro ter med 13:00 in 14:00 uro.</a:t>
            </a:r>
          </a:p>
          <a:p>
            <a:pPr>
              <a:defRPr/>
            </a:pPr>
            <a:endParaRPr lang="sl-SI" sz="1800" dirty="0">
              <a:solidFill>
                <a:schemeClr val="tx2"/>
              </a:solidFill>
              <a:latin typeface="Arial" panose="020B0604020202020204" pitchFamily="34" charset="0"/>
              <a:cs typeface="Arial" panose="020B0604020202020204" pitchFamily="34" charset="0"/>
            </a:endParaRPr>
          </a:p>
          <a:p>
            <a:pPr>
              <a:defRPr/>
            </a:pPr>
            <a:endParaRPr lang="sl-SI" sz="1800" dirty="0">
              <a:solidFill>
                <a:schemeClr val="tx2"/>
              </a:solidFill>
              <a:latin typeface="Arial" panose="020B0604020202020204" pitchFamily="34" charset="0"/>
              <a:cs typeface="Arial" panose="020B0604020202020204" pitchFamily="34" charset="0"/>
            </a:endParaRPr>
          </a:p>
          <a:p>
            <a:pPr>
              <a:defRPr/>
            </a:pPr>
            <a:r>
              <a:rPr lang="sl-SI" sz="2000" b="1" dirty="0">
                <a:solidFill>
                  <a:schemeClr val="tx2"/>
                </a:solidFill>
                <a:latin typeface="Arial" panose="020B0604020202020204" pitchFamily="34" charset="0"/>
                <a:cs typeface="Arial" panose="020B0604020202020204" pitchFamily="34" charset="0"/>
              </a:rPr>
              <a:t>Mail: </a:t>
            </a:r>
            <a:r>
              <a:rPr lang="sl-SI" sz="2000" b="1" dirty="0">
                <a:solidFill>
                  <a:schemeClr val="tx2"/>
                </a:solidFill>
                <a:latin typeface="Arial" panose="020B0604020202020204" pitchFamily="34" charset="0"/>
                <a:cs typeface="Arial" panose="020B0604020202020204" pitchFamily="34" charset="0"/>
                <a:hlinkClick r:id="rId3"/>
              </a:rPr>
              <a:t>nina.jug1@gov.si</a:t>
            </a:r>
            <a:endParaRPr lang="sl-SI" sz="2000" b="1" dirty="0">
              <a:solidFill>
                <a:schemeClr val="tx2"/>
              </a:solidFill>
              <a:latin typeface="Arial" panose="020B0604020202020204" pitchFamily="34" charset="0"/>
              <a:cs typeface="Arial" panose="020B0604020202020204" pitchFamily="34" charset="0"/>
            </a:endParaRPr>
          </a:p>
          <a:p>
            <a:pPr>
              <a:defRPr/>
            </a:pPr>
            <a:r>
              <a:rPr lang="sl-SI" sz="1800" dirty="0">
                <a:solidFill>
                  <a:schemeClr val="tx2"/>
                </a:solidFill>
                <a:latin typeface="Arial" panose="020B0604020202020204" pitchFamily="34" charset="0"/>
                <a:cs typeface="Arial" panose="020B0604020202020204" pitchFamily="34" charset="0"/>
              </a:rPr>
              <a:t>Zadeva: „Vprašanje za JR Izpopolnjevanje VIŠ in NIPO 2020-2022“</a:t>
            </a:r>
          </a:p>
          <a:p>
            <a:pPr>
              <a:defRPr/>
            </a:pPr>
            <a:endParaRPr lang="sl-SI" sz="1800" dirty="0">
              <a:solidFill>
                <a:schemeClr val="tx2"/>
              </a:solidFill>
              <a:latin typeface="Arial" panose="020B0604020202020204" pitchFamily="34" charset="0"/>
              <a:cs typeface="Arial" panose="020B0604020202020204" pitchFamily="34" charset="0"/>
            </a:endParaRPr>
          </a:p>
          <a:p>
            <a:pPr>
              <a:defRPr/>
            </a:pPr>
            <a:endParaRPr lang="sl-SI" sz="2400" b="1" dirty="0">
              <a:solidFill>
                <a:schemeClr val="tx1">
                  <a:lumMod val="50000"/>
                </a:schemeClr>
              </a:solidFill>
              <a:latin typeface="Arial" panose="020B0604020202020204" pitchFamily="34" charset="0"/>
              <a:cs typeface="Arial" panose="020B0604020202020204" pitchFamily="34" charset="0"/>
            </a:endParaRPr>
          </a:p>
        </p:txBody>
      </p:sp>
      <p:sp>
        <p:nvSpPr>
          <p:cNvPr id="3" name="Title 1"/>
          <p:cNvSpPr txBox="1">
            <a:spLocks/>
          </p:cNvSpPr>
          <p:nvPr/>
        </p:nvSpPr>
        <p:spPr bwMode="auto">
          <a:xfrm>
            <a:off x="971550" y="4943475"/>
            <a:ext cx="7200900" cy="879475"/>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800" b="1" dirty="0">
                <a:solidFill>
                  <a:schemeClr val="accent1">
                    <a:lumMod val="75000"/>
                  </a:schemeClr>
                </a:solidFill>
              </a:rPr>
              <a:t>Hvala za vašo pozornost in vabljeni k prijavi.</a:t>
            </a: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35</a:t>
            </a:fld>
            <a:endParaRPr lang="en-US" altLang="sl-SI"/>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79874" name="Pravokotnik 1"/>
          <p:cNvSpPr>
            <a:spLocks noChangeArrowheads="1"/>
          </p:cNvSpPr>
          <p:nvPr/>
        </p:nvSpPr>
        <p:spPr bwMode="auto">
          <a:xfrm>
            <a:off x="425751" y="973638"/>
            <a:ext cx="8626475"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dirty="0">
                <a:solidFill>
                  <a:schemeClr val="tx2"/>
                </a:solidFill>
                <a:cs typeface="Arial" panose="020B0604020202020204" pitchFamily="34" charset="0"/>
              </a:rPr>
              <a:t>Glede na določbe prvega odstavka </a:t>
            </a:r>
            <a:r>
              <a:rPr lang="sl-SI" altLang="sl-SI" b="1" dirty="0">
                <a:solidFill>
                  <a:schemeClr val="tx2"/>
                </a:solidFill>
                <a:cs typeface="Arial" panose="020B0604020202020204" pitchFamily="34" charset="0"/>
              </a:rPr>
              <a:t>24. člena Zakon o spodbujanju skladnega regionalnega razvoja</a:t>
            </a:r>
            <a:r>
              <a:rPr lang="sl-SI" altLang="sl-SI" dirty="0">
                <a:solidFill>
                  <a:schemeClr val="tx2"/>
                </a:solidFill>
                <a:cs typeface="Arial" panose="020B0604020202020204" pitchFamily="34" charset="0"/>
              </a:rPr>
              <a:t> (Uradni list RS, št. 20/11, 57/12 in 46/16) in merila iz 2. in 3. člena Uredbe o določitvi obmejnih problemskih območij (Uradni list RS, št. 22/11, 97/12, 24/15 in 35/17) ter ob upoštevanju najnovejših razpoložljivih podatkov o vrednostih meril </a:t>
            </a:r>
            <a:r>
              <a:rPr lang="sl-SI" altLang="sl-SI" b="1" u="sng" dirty="0">
                <a:solidFill>
                  <a:srgbClr val="0070C0"/>
                </a:solidFill>
                <a:cs typeface="Arial" panose="020B0604020202020204" pitchFamily="34" charset="0"/>
              </a:rPr>
              <a:t>se v obmejna problemska območja uvrstijo občine</a:t>
            </a:r>
            <a:r>
              <a:rPr lang="sl-SI" altLang="sl-SI" dirty="0">
                <a:solidFill>
                  <a:schemeClr val="tx2"/>
                </a:solidFill>
                <a:cs typeface="Arial" panose="020B0604020202020204" pitchFamily="34" charset="0"/>
              </a:rPr>
              <a:t>: </a:t>
            </a:r>
          </a:p>
          <a:p>
            <a:endParaRPr lang="sl-SI" altLang="sl-SI" dirty="0">
              <a:solidFill>
                <a:schemeClr val="tx2"/>
              </a:solidFill>
              <a:cs typeface="Arial" panose="020B0604020202020204" pitchFamily="34" charset="0"/>
            </a:endParaRPr>
          </a:p>
          <a:p>
            <a:r>
              <a:rPr lang="sl-SI" altLang="sl-SI" dirty="0">
                <a:solidFill>
                  <a:schemeClr val="tx2"/>
                </a:solidFill>
                <a:cs typeface="Arial" panose="020B0604020202020204" pitchFamily="34" charset="0"/>
              </a:rPr>
              <a:t>Ajdovščina, Apače, Bistrica ob Sotli, Bohinj, Bovec, Brda, Brežice, Cankova, Cerkno, Cirkulane, Črenšovci, Črna na Koroškem, Črnomelj, Divača, Dobrovnik, Dolenjske Toplice, Dravograd, Gorje, Gornji Grad, Gornji Petrovci, Grad, Hodoš, Hrpelje - Kozina, Ilirska Bistrica, Jezersko, Kanal, Kobarid, Kobilje, Kočevje, Komen, Kostanjevica na Krki, Kostel, Kozje, Kranjska Gora, Kungota, Kuzma, Lendava, Loška dolina, Loški Potok, Lovrenc na Pohorju, Luče, Majšperk, Makole, Metlika, Mežica, Miren - Kostanjevica, Moravske Toplice, Muta, Ormož, Osilnica, Pesnica, Pivka, Podčetrtek, Podlehnik, Podvelka, Postojna, Preddvor, Prevalje, Puconci, Radlje ob Dravi, Ravne na Koroškem, Renče - Vogrsko, Ribnica na Pohorju, Rogašovci, Rogatec, Ruše, Selnica ob Dravi, Semič, Sežana, Slovenj Gradec, Solčava, Središče ob Dravi, Sveta Ana, Sveti Tomaž, Šalovci, Šentjernej, Šmarje pri Jelšah, Tolmin, Tržič, Velika Polana, Videm, Vipava, Vuzenica, Zavrč in Žetale.</a:t>
            </a:r>
            <a:endParaRPr lang="sl-SI" altLang="sl-SI" sz="2400" dirty="0">
              <a:solidFill>
                <a:schemeClr val="tx2"/>
              </a:solidFill>
              <a:cs typeface="Arial" panose="020B060402020202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36</a:t>
            </a:fld>
            <a:endParaRPr lang="en-US" altLang="sl-SI"/>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2" name="Title 1"/>
          <p:cNvSpPr txBox="1">
            <a:spLocks/>
          </p:cNvSpPr>
          <p:nvPr/>
        </p:nvSpPr>
        <p:spPr bwMode="auto">
          <a:xfrm>
            <a:off x="1037969" y="600572"/>
            <a:ext cx="6989264"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a:t>
            </a:r>
          </a:p>
          <a:p>
            <a:pPr>
              <a:defRPr/>
            </a:pPr>
            <a:r>
              <a:rPr lang="sl-SI" sz="2400" b="1" dirty="0">
                <a:solidFill>
                  <a:srgbClr val="860000"/>
                </a:solidFill>
                <a:latin typeface="Arial" panose="020B0604020202020204" pitchFamily="34" charset="0"/>
                <a:cs typeface="Arial" panose="020B0604020202020204" pitchFamily="34" charset="0"/>
              </a:rPr>
              <a:t>Kakovost predlaganega projekta</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graphicFrame>
        <p:nvGraphicFramePr>
          <p:cNvPr id="10" name="Tabela 9"/>
          <p:cNvGraphicFramePr>
            <a:graphicFrameLocks noGrp="1"/>
          </p:cNvGraphicFramePr>
          <p:nvPr>
            <p:extLst>
              <p:ext uri="{D42A27DB-BD31-4B8C-83A1-F6EECF244321}">
                <p14:modId xmlns:p14="http://schemas.microsoft.com/office/powerpoint/2010/main" val="3278799514"/>
              </p:ext>
            </p:extLst>
          </p:nvPr>
        </p:nvGraphicFramePr>
        <p:xfrm>
          <a:off x="1037968" y="1794933"/>
          <a:ext cx="7170055" cy="4553489"/>
        </p:xfrm>
        <a:graphic>
          <a:graphicData uri="http://schemas.openxmlformats.org/drawingml/2006/table">
            <a:tbl>
              <a:tblPr>
                <a:tableStyleId>{69CF1AB2-1976-4502-BF36-3FF5EA218861}</a:tableStyleId>
              </a:tblPr>
              <a:tblGrid>
                <a:gridCol w="812934">
                  <a:extLst>
                    <a:ext uri="{9D8B030D-6E8A-4147-A177-3AD203B41FA5}">
                      <a16:colId xmlns:a16="http://schemas.microsoft.com/office/drawing/2014/main" xmlns="" val="20000"/>
                    </a:ext>
                  </a:extLst>
                </a:gridCol>
                <a:gridCol w="5874945">
                  <a:extLst>
                    <a:ext uri="{9D8B030D-6E8A-4147-A177-3AD203B41FA5}">
                      <a16:colId xmlns:a16="http://schemas.microsoft.com/office/drawing/2014/main" xmlns="" val="20001"/>
                    </a:ext>
                  </a:extLst>
                </a:gridCol>
                <a:gridCol w="482176">
                  <a:extLst>
                    <a:ext uri="{9D8B030D-6E8A-4147-A177-3AD203B41FA5}">
                      <a16:colId xmlns:a16="http://schemas.microsoft.com/office/drawing/2014/main" xmlns="" val="20002"/>
                    </a:ext>
                  </a:extLst>
                </a:gridCol>
              </a:tblGrid>
              <a:tr h="535328">
                <a:tc>
                  <a:txBody>
                    <a:bodyPr/>
                    <a:lstStyle/>
                    <a:p>
                      <a:pPr>
                        <a:spcAft>
                          <a:spcPts val="0"/>
                        </a:spcAft>
                      </a:pPr>
                      <a:r>
                        <a:rPr lang="sl-SI" sz="1400" b="1" dirty="0" err="1">
                          <a:solidFill>
                            <a:schemeClr val="tx2"/>
                          </a:solidFill>
                          <a:effectLst/>
                          <a:latin typeface="Arial" panose="020B0604020202020204" pitchFamily="34" charset="0"/>
                          <a:cs typeface="Arial" panose="020B0604020202020204" pitchFamily="34" charset="0"/>
                        </a:rPr>
                        <a:t>Zap</a:t>
                      </a:r>
                      <a:r>
                        <a:rPr lang="sl-SI" sz="1400" b="1" dirty="0">
                          <a:solidFill>
                            <a:schemeClr val="tx2"/>
                          </a:solidFill>
                          <a:effectLst/>
                          <a:latin typeface="Arial" panose="020B0604020202020204" pitchFamily="34" charset="0"/>
                          <a:cs typeface="Arial" panose="020B0604020202020204" pitchFamily="34" charset="0"/>
                        </a:rPr>
                        <a:t>. št.</a:t>
                      </a:r>
                      <a:endParaRPr lang="sl-SI" sz="14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pPr>
                      <a:r>
                        <a:rPr lang="sl-SI" sz="1400" b="1" dirty="0">
                          <a:solidFill>
                            <a:schemeClr val="tx2"/>
                          </a:solidFill>
                          <a:effectLst/>
                          <a:latin typeface="Arial" panose="020B0604020202020204" pitchFamily="34" charset="0"/>
                          <a:cs typeface="Arial" panose="020B0604020202020204" pitchFamily="34" charset="0"/>
                        </a:rPr>
                        <a:t>Merilo</a:t>
                      </a:r>
                    </a:p>
                    <a:p>
                      <a:pPr algn="just">
                        <a:spcAft>
                          <a:spcPts val="0"/>
                        </a:spcAft>
                      </a:pPr>
                      <a:r>
                        <a:rPr lang="sl-SI" sz="1400" b="1" dirty="0">
                          <a:solidFill>
                            <a:schemeClr val="tx2"/>
                          </a:solidFill>
                          <a:effectLst/>
                          <a:latin typeface="Arial" panose="020B0604020202020204" pitchFamily="34" charset="0"/>
                          <a:cs typeface="Arial" panose="020B0604020202020204" pitchFamily="34" charset="0"/>
                        </a:rPr>
                        <a:t> </a:t>
                      </a:r>
                      <a:endParaRPr lang="sl-SI" sz="14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400" b="1" dirty="0">
                          <a:solidFill>
                            <a:schemeClr val="tx2"/>
                          </a:solidFill>
                          <a:effectLst/>
                          <a:latin typeface="Arial" panose="020B0604020202020204" pitchFamily="34" charset="0"/>
                          <a:cs typeface="Arial" panose="020B0604020202020204" pitchFamily="34" charset="0"/>
                        </a:rPr>
                        <a:t>Št. točk</a:t>
                      </a:r>
                      <a:endParaRPr lang="sl-SI" sz="14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0"/>
                  </a:ext>
                </a:extLst>
              </a:tr>
              <a:tr h="251136">
                <a:tc>
                  <a:txBody>
                    <a:bodyPr/>
                    <a:lstStyle/>
                    <a:p>
                      <a:pPr>
                        <a:spcAft>
                          <a:spcPts val="0"/>
                        </a:spcAft>
                      </a:pPr>
                      <a:r>
                        <a:rPr lang="sl-SI" sz="1400" b="1">
                          <a:solidFill>
                            <a:schemeClr val="tx2"/>
                          </a:solidFill>
                          <a:effectLst/>
                          <a:latin typeface="Arial" panose="020B0604020202020204" pitchFamily="34" charset="0"/>
                          <a:cs typeface="Arial" panose="020B0604020202020204" pitchFamily="34" charset="0"/>
                        </a:rPr>
                        <a:t>1.</a:t>
                      </a:r>
                      <a:endParaRPr lang="sl-SI" sz="1400" b="1">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pPr>
                      <a:r>
                        <a:rPr lang="sl-SI" sz="1400" b="1">
                          <a:solidFill>
                            <a:schemeClr val="tx2"/>
                          </a:solidFill>
                          <a:effectLst/>
                          <a:latin typeface="Arial" panose="020B0604020202020204" pitchFamily="34" charset="0"/>
                          <a:cs typeface="Arial" panose="020B0604020202020204" pitchFamily="34" charset="0"/>
                        </a:rPr>
                        <a:t>Kakovost predlaganega projekta</a:t>
                      </a:r>
                      <a:endParaRPr lang="sl-SI" sz="1400" b="1">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400" b="1" dirty="0">
                          <a:solidFill>
                            <a:schemeClr val="tx2"/>
                          </a:solidFill>
                          <a:effectLst/>
                          <a:latin typeface="Arial" panose="020B0604020202020204" pitchFamily="34" charset="0"/>
                          <a:cs typeface="Arial" panose="020B0604020202020204" pitchFamily="34" charset="0"/>
                        </a:rPr>
                        <a:t>24</a:t>
                      </a:r>
                      <a:endParaRPr lang="sl-SI" sz="14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1"/>
                  </a:ext>
                </a:extLst>
              </a:tr>
              <a:tr h="2009080">
                <a:tc>
                  <a:txBody>
                    <a:bodyPr/>
                    <a:lstStyle/>
                    <a:p>
                      <a:pPr>
                        <a:spcAft>
                          <a:spcPts val="0"/>
                        </a:spcAft>
                      </a:pPr>
                      <a:r>
                        <a:rPr lang="sl-SI" sz="1400" dirty="0">
                          <a:solidFill>
                            <a:schemeClr val="tx2"/>
                          </a:solidFill>
                          <a:effectLst/>
                          <a:latin typeface="Arial" panose="020B0604020202020204" pitchFamily="34" charset="0"/>
                          <a:cs typeface="Arial" panose="020B0604020202020204" pitchFamily="34" charset="0"/>
                        </a:rPr>
                        <a:t>1.1</a:t>
                      </a:r>
                      <a:endParaRPr lang="sl-SI" sz="14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400" dirty="0">
                          <a:solidFill>
                            <a:schemeClr val="tx2"/>
                          </a:solidFill>
                          <a:effectLst/>
                          <a:latin typeface="Arial" panose="020B0604020202020204" pitchFamily="34" charset="0"/>
                          <a:cs typeface="Arial" panose="020B0604020202020204" pitchFamily="34" charset="0"/>
                        </a:rPr>
                        <a:t>Program izpopolnjevanja udeležencev VIŠ ali udeležencev NIPO (tč. 2.1.3 Prijavnice in elaborata ter Priloga A k Prijavnici in elaboratu)</a:t>
                      </a:r>
                    </a:p>
                    <a:p>
                      <a:pPr marL="342900" lvl="0" indent="-342900" algn="just">
                        <a:spcAft>
                          <a:spcPts val="0"/>
                        </a:spcAft>
                        <a:buSzPts val="1000"/>
                        <a:buFont typeface="Times New Roman" panose="02020603050405020304" pitchFamily="18" charset="0"/>
                        <a:buChar char="−"/>
                      </a:pPr>
                      <a:r>
                        <a:rPr lang="sl-SI" sz="1400" dirty="0">
                          <a:solidFill>
                            <a:schemeClr val="tx2"/>
                          </a:solidFill>
                          <a:effectLst/>
                          <a:latin typeface="Arial" panose="020B0604020202020204" pitchFamily="34" charset="0"/>
                          <a:cs typeface="Arial" panose="020B0604020202020204" pitchFamily="34" charset="0"/>
                        </a:rPr>
                        <a:t>prijavljeni program izpopolnjevanja ima podrobno in razumljivo razdelane vse zahtevane elemente</a:t>
                      </a:r>
                    </a:p>
                    <a:p>
                      <a:pPr marL="342900" lvl="0" indent="-342900" algn="just">
                        <a:spcAft>
                          <a:spcPts val="0"/>
                        </a:spcAft>
                        <a:buSzPts val="1000"/>
                        <a:buFont typeface="Times New Roman" panose="02020603050405020304" pitchFamily="18" charset="0"/>
                        <a:buChar char="−"/>
                      </a:pPr>
                      <a:r>
                        <a:rPr lang="sl-SI" sz="1400" dirty="0">
                          <a:solidFill>
                            <a:schemeClr val="tx2"/>
                          </a:solidFill>
                          <a:effectLst/>
                          <a:latin typeface="Arial" panose="020B0604020202020204" pitchFamily="34" charset="0"/>
                          <a:cs typeface="Arial" panose="020B0604020202020204" pitchFamily="34" charset="0"/>
                        </a:rPr>
                        <a:t>prijavljeni program izpopolnjevanja nima podrobno in razumljivo razdelanih do pet (5) elementov </a:t>
                      </a:r>
                    </a:p>
                    <a:p>
                      <a:pPr marL="342900" lvl="0" indent="-342900" algn="just">
                        <a:spcAft>
                          <a:spcPts val="0"/>
                        </a:spcAft>
                        <a:buSzPts val="1000"/>
                        <a:buFont typeface="Times New Roman" panose="02020603050405020304" pitchFamily="18" charset="0"/>
                        <a:buChar char="−"/>
                      </a:pPr>
                      <a:r>
                        <a:rPr lang="sl-SI" sz="1400" dirty="0">
                          <a:solidFill>
                            <a:schemeClr val="tx2"/>
                          </a:solidFill>
                          <a:effectLst/>
                          <a:latin typeface="Arial" panose="020B0604020202020204" pitchFamily="34" charset="0"/>
                          <a:cs typeface="Arial" panose="020B0604020202020204" pitchFamily="34" charset="0"/>
                        </a:rPr>
                        <a:t>prijavljeni program izpopolnjevanja nima podrobno in razumljivo razdelanih šest (6) ali več elementov</a:t>
                      </a:r>
                      <a:endParaRPr lang="sl-SI" sz="14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12</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8</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0</a:t>
                      </a:r>
                      <a:endParaRPr lang="sl-SI" sz="14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2"/>
                  </a:ext>
                </a:extLst>
              </a:tr>
              <a:tr h="1757945">
                <a:tc>
                  <a:txBody>
                    <a:bodyPr/>
                    <a:lstStyle/>
                    <a:p>
                      <a:pPr>
                        <a:spcAft>
                          <a:spcPts val="0"/>
                        </a:spcAft>
                      </a:pPr>
                      <a:r>
                        <a:rPr lang="sl-SI" sz="1400">
                          <a:solidFill>
                            <a:schemeClr val="tx2"/>
                          </a:solidFill>
                          <a:effectLst/>
                          <a:latin typeface="Arial" panose="020B0604020202020204" pitchFamily="34" charset="0"/>
                          <a:cs typeface="Arial" panose="020B0604020202020204" pitchFamily="34" charset="0"/>
                        </a:rPr>
                        <a:t>1.2</a:t>
                      </a:r>
                      <a:endParaRPr lang="sl-SI" sz="140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400" dirty="0">
                          <a:solidFill>
                            <a:schemeClr val="tx2"/>
                          </a:solidFill>
                          <a:effectLst/>
                          <a:latin typeface="Arial" panose="020B0604020202020204" pitchFamily="34" charset="0"/>
                          <a:cs typeface="Arial" panose="020B0604020202020204" pitchFamily="34" charset="0"/>
                        </a:rPr>
                        <a:t>Načrt priprave strokovnih podlag (tč. 2.1.4 Prijavnice in elaborata)</a:t>
                      </a:r>
                    </a:p>
                    <a:p>
                      <a:pPr marL="342900" lvl="0" indent="-342900" algn="just">
                        <a:spcAft>
                          <a:spcPts val="0"/>
                        </a:spcAft>
                        <a:buSzPts val="1000"/>
                        <a:buFont typeface="Times New Roman" panose="02020603050405020304" pitchFamily="18" charset="0"/>
                        <a:buChar char="−"/>
                      </a:pPr>
                      <a:r>
                        <a:rPr lang="sl-SI" sz="1400" dirty="0">
                          <a:solidFill>
                            <a:schemeClr val="tx2"/>
                          </a:solidFill>
                          <a:effectLst/>
                          <a:latin typeface="Arial" panose="020B0604020202020204" pitchFamily="34" charset="0"/>
                          <a:cs typeface="Arial" panose="020B0604020202020204" pitchFamily="34" charset="0"/>
                        </a:rPr>
                        <a:t>prijavljena dispozicija ima podrobno in razumljivo razdelane vse zahtevane elemente </a:t>
                      </a:r>
                    </a:p>
                    <a:p>
                      <a:pPr marL="342900" lvl="0" indent="-342900" algn="just">
                        <a:spcAft>
                          <a:spcPts val="0"/>
                        </a:spcAft>
                        <a:buSzPts val="1000"/>
                        <a:buFont typeface="Times New Roman" panose="02020603050405020304" pitchFamily="18" charset="0"/>
                        <a:buChar char="−"/>
                      </a:pPr>
                      <a:r>
                        <a:rPr lang="sl-SI" sz="1400" dirty="0">
                          <a:solidFill>
                            <a:schemeClr val="tx2"/>
                          </a:solidFill>
                          <a:effectLst/>
                          <a:latin typeface="Arial" panose="020B0604020202020204" pitchFamily="34" charset="0"/>
                          <a:cs typeface="Arial" panose="020B0604020202020204" pitchFamily="34" charset="0"/>
                        </a:rPr>
                        <a:t>prijavljena dispozicija nima podrobno in razumljivo razdelanih do dveh (2) zahtevanih elementov</a:t>
                      </a:r>
                    </a:p>
                    <a:p>
                      <a:pPr marL="342900" lvl="0" indent="-342900" algn="just">
                        <a:spcAft>
                          <a:spcPts val="0"/>
                        </a:spcAft>
                        <a:buSzPts val="1000"/>
                        <a:buFont typeface="Times New Roman" panose="02020603050405020304" pitchFamily="18" charset="0"/>
                        <a:buChar char="−"/>
                      </a:pPr>
                      <a:r>
                        <a:rPr lang="sl-SI" sz="1400" dirty="0">
                          <a:solidFill>
                            <a:schemeClr val="tx2"/>
                          </a:solidFill>
                          <a:effectLst/>
                          <a:latin typeface="Arial" panose="020B0604020202020204" pitchFamily="34" charset="0"/>
                          <a:cs typeface="Arial" panose="020B0604020202020204" pitchFamily="34" charset="0"/>
                        </a:rPr>
                        <a:t>prijavljena dispozicija nima podrobno in razumljivo razdelanih tri (3) ali več elementov</a:t>
                      </a:r>
                      <a:endParaRPr lang="sl-SI" sz="14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12</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8</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 </a:t>
                      </a:r>
                    </a:p>
                    <a:p>
                      <a:pPr algn="ctr">
                        <a:spcAft>
                          <a:spcPts val="0"/>
                        </a:spcAft>
                      </a:pPr>
                      <a:r>
                        <a:rPr lang="sl-SI" sz="1400" dirty="0">
                          <a:solidFill>
                            <a:schemeClr val="tx2"/>
                          </a:solidFill>
                          <a:effectLst/>
                          <a:latin typeface="Arial" panose="020B0604020202020204" pitchFamily="34" charset="0"/>
                          <a:cs typeface="Arial" panose="020B0604020202020204" pitchFamily="34" charset="0"/>
                        </a:rPr>
                        <a:t>0</a:t>
                      </a:r>
                      <a:endParaRPr lang="sl-SI" sz="14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3"/>
                  </a:ext>
                </a:extLst>
              </a:tr>
            </a:tbl>
          </a:graphicData>
        </a:graphic>
      </p:graphicFrame>
      <p:sp>
        <p:nvSpPr>
          <p:cNvPr id="2" name="Elipsa 1"/>
          <p:cNvSpPr/>
          <p:nvPr/>
        </p:nvSpPr>
        <p:spPr>
          <a:xfrm>
            <a:off x="951470" y="2323071"/>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37</a:t>
            </a:fld>
            <a:endParaRPr lang="en-US" altLang="sl-SI"/>
          </a:p>
        </p:txBody>
      </p:sp>
    </p:spTree>
    <p:extLst>
      <p:ext uri="{BB962C8B-B14F-4D97-AF65-F5344CB8AC3E}">
        <p14:creationId xmlns:p14="http://schemas.microsoft.com/office/powerpoint/2010/main" val="3697939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0680" y="12357"/>
            <a:ext cx="6922121" cy="6622420"/>
          </a:xfrm>
          <a:prstGeom prst="rect">
            <a:avLst/>
          </a:prstGeom>
        </p:spPr>
      </p:pic>
      <p:sp>
        <p:nvSpPr>
          <p:cNvPr id="3" name="Pravokotnik 2"/>
          <p:cNvSpPr/>
          <p:nvPr/>
        </p:nvSpPr>
        <p:spPr>
          <a:xfrm>
            <a:off x="1635560" y="3233131"/>
            <a:ext cx="6727241" cy="1877037"/>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449904" y="4002372"/>
            <a:ext cx="1288820"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1.1</a:t>
            </a:r>
            <a:endParaRPr lang="en-US" sz="1600" b="1" dirty="0">
              <a:solidFill>
                <a:srgbClr val="FF0000"/>
              </a:solidFill>
              <a:cs typeface="Arial" panose="020B0604020202020204" pitchFamily="34" charset="0"/>
            </a:endParaRPr>
          </a:p>
        </p:txBody>
      </p:sp>
      <p:sp>
        <p:nvSpPr>
          <p:cNvPr id="5" name="Označba mesta številke diapozitiva 4"/>
          <p:cNvSpPr>
            <a:spLocks noGrp="1"/>
          </p:cNvSpPr>
          <p:nvPr>
            <p:ph type="sldNum" sz="quarter" idx="12"/>
          </p:nvPr>
        </p:nvSpPr>
        <p:spPr/>
        <p:txBody>
          <a:bodyPr/>
          <a:lstStyle/>
          <a:p>
            <a:fld id="{5532F882-DC02-4301-B179-9E7F5ED57468}" type="slidenum">
              <a:rPr lang="en-US" altLang="sl-SI" smtClean="0"/>
              <a:pPr/>
              <a:t>38</a:t>
            </a:fld>
            <a:endParaRPr lang="en-US" altLang="sl-SI"/>
          </a:p>
        </p:txBody>
      </p:sp>
    </p:spTree>
    <p:extLst>
      <p:ext uri="{BB962C8B-B14F-4D97-AF65-F5344CB8AC3E}">
        <p14:creationId xmlns:p14="http://schemas.microsoft.com/office/powerpoint/2010/main" val="978767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2" name="Title 1"/>
          <p:cNvSpPr txBox="1">
            <a:spLocks/>
          </p:cNvSpPr>
          <p:nvPr/>
        </p:nvSpPr>
        <p:spPr bwMode="auto">
          <a:xfrm>
            <a:off x="1037969" y="600572"/>
            <a:ext cx="6989264"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a:t>
            </a:r>
          </a:p>
          <a:p>
            <a:pPr>
              <a:defRPr/>
            </a:pPr>
            <a:r>
              <a:rPr lang="sl-SI" sz="2400" b="1" dirty="0">
                <a:solidFill>
                  <a:srgbClr val="860000"/>
                </a:solidFill>
                <a:latin typeface="Arial" panose="020B0604020202020204" pitchFamily="34" charset="0"/>
                <a:cs typeface="Arial" panose="020B0604020202020204" pitchFamily="34" charset="0"/>
              </a:rPr>
              <a:t>Kakovost predlaganega projekta</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graphicFrame>
        <p:nvGraphicFramePr>
          <p:cNvPr id="10" name="Tabela 9"/>
          <p:cNvGraphicFramePr>
            <a:graphicFrameLocks noGrp="1"/>
          </p:cNvGraphicFramePr>
          <p:nvPr>
            <p:extLst>
              <p:ext uri="{D42A27DB-BD31-4B8C-83A1-F6EECF244321}">
                <p14:modId xmlns:p14="http://schemas.microsoft.com/office/powerpoint/2010/main" val="3292508464"/>
              </p:ext>
            </p:extLst>
          </p:nvPr>
        </p:nvGraphicFramePr>
        <p:xfrm>
          <a:off x="1049516" y="1890585"/>
          <a:ext cx="6966169" cy="3534032"/>
        </p:xfrm>
        <a:graphic>
          <a:graphicData uri="http://schemas.openxmlformats.org/drawingml/2006/table">
            <a:tbl>
              <a:tblPr>
                <a:tableStyleId>{69CF1AB2-1976-4502-BF36-3FF5EA218861}</a:tableStyleId>
              </a:tblPr>
              <a:tblGrid>
                <a:gridCol w="789817">
                  <a:extLst>
                    <a:ext uri="{9D8B030D-6E8A-4147-A177-3AD203B41FA5}">
                      <a16:colId xmlns:a16="http://schemas.microsoft.com/office/drawing/2014/main" xmlns="" val="20000"/>
                    </a:ext>
                  </a:extLst>
                </a:gridCol>
                <a:gridCol w="5707887">
                  <a:extLst>
                    <a:ext uri="{9D8B030D-6E8A-4147-A177-3AD203B41FA5}">
                      <a16:colId xmlns:a16="http://schemas.microsoft.com/office/drawing/2014/main" xmlns="" val="20001"/>
                    </a:ext>
                  </a:extLst>
                </a:gridCol>
                <a:gridCol w="468465">
                  <a:extLst>
                    <a:ext uri="{9D8B030D-6E8A-4147-A177-3AD203B41FA5}">
                      <a16:colId xmlns:a16="http://schemas.microsoft.com/office/drawing/2014/main" xmlns="" val="20002"/>
                    </a:ext>
                  </a:extLst>
                </a:gridCol>
              </a:tblGrid>
              <a:tr h="415476">
                <a:tc>
                  <a:txBody>
                    <a:bodyPr/>
                    <a:lstStyle/>
                    <a:p>
                      <a:pPr>
                        <a:spcAft>
                          <a:spcPts val="0"/>
                        </a:spcAft>
                      </a:pPr>
                      <a:r>
                        <a:rPr lang="sl-SI" sz="1200" b="1" dirty="0" err="1">
                          <a:solidFill>
                            <a:schemeClr val="tx2"/>
                          </a:solidFill>
                          <a:effectLst/>
                          <a:latin typeface="Arial" panose="020B0604020202020204" pitchFamily="34" charset="0"/>
                          <a:cs typeface="Arial" panose="020B0604020202020204" pitchFamily="34" charset="0"/>
                        </a:rPr>
                        <a:t>Zap</a:t>
                      </a:r>
                      <a:r>
                        <a:rPr lang="sl-SI" sz="1200" b="1" dirty="0">
                          <a:solidFill>
                            <a:schemeClr val="tx2"/>
                          </a:solidFill>
                          <a:effectLst/>
                          <a:latin typeface="Arial" panose="020B0604020202020204" pitchFamily="34" charset="0"/>
                          <a:cs typeface="Arial" panose="020B0604020202020204" pitchFamily="34" charset="0"/>
                        </a:rPr>
                        <a:t>. št.</a:t>
                      </a:r>
                      <a:endParaRPr lang="sl-SI" sz="18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pPr>
                      <a:r>
                        <a:rPr lang="sl-SI" sz="1200" b="1" dirty="0">
                          <a:solidFill>
                            <a:schemeClr val="tx2"/>
                          </a:solidFill>
                          <a:effectLst/>
                          <a:latin typeface="Arial" panose="020B0604020202020204" pitchFamily="34" charset="0"/>
                          <a:cs typeface="Arial" panose="020B0604020202020204" pitchFamily="34" charset="0"/>
                        </a:rPr>
                        <a:t>Merilo</a:t>
                      </a:r>
                      <a:endParaRPr lang="sl-SI" sz="1800" b="1" dirty="0">
                        <a:solidFill>
                          <a:schemeClr val="tx2"/>
                        </a:solidFill>
                        <a:effectLst/>
                        <a:latin typeface="Arial" panose="020B0604020202020204" pitchFamily="34" charset="0"/>
                        <a:cs typeface="Arial" panose="020B0604020202020204" pitchFamily="34" charset="0"/>
                      </a:endParaRPr>
                    </a:p>
                    <a:p>
                      <a:pPr algn="just">
                        <a:spcAft>
                          <a:spcPts val="0"/>
                        </a:spcAft>
                      </a:pPr>
                      <a:r>
                        <a:rPr lang="sl-SI" sz="1200" b="1" dirty="0">
                          <a:solidFill>
                            <a:schemeClr val="tx2"/>
                          </a:solidFill>
                          <a:effectLst/>
                          <a:latin typeface="Arial" panose="020B0604020202020204" pitchFamily="34" charset="0"/>
                          <a:cs typeface="Arial" panose="020B0604020202020204" pitchFamily="34" charset="0"/>
                        </a:rPr>
                        <a:t> </a:t>
                      </a:r>
                      <a:endParaRPr lang="sl-SI" sz="18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200" b="1" dirty="0">
                          <a:solidFill>
                            <a:schemeClr val="tx2"/>
                          </a:solidFill>
                          <a:effectLst/>
                          <a:latin typeface="Arial" panose="020B0604020202020204" pitchFamily="34" charset="0"/>
                          <a:cs typeface="Arial" panose="020B0604020202020204" pitchFamily="34" charset="0"/>
                        </a:rPr>
                        <a:t>Št. točk</a:t>
                      </a:r>
                      <a:endParaRPr lang="sl-SI" sz="18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0"/>
                  </a:ext>
                </a:extLst>
              </a:tr>
              <a:tr h="194910">
                <a:tc>
                  <a:txBody>
                    <a:bodyPr/>
                    <a:lstStyle/>
                    <a:p>
                      <a:pPr>
                        <a:spcAft>
                          <a:spcPts val="0"/>
                        </a:spcAft>
                      </a:pPr>
                      <a:r>
                        <a:rPr lang="sl-SI" sz="1200" b="1">
                          <a:solidFill>
                            <a:schemeClr val="tx2"/>
                          </a:solidFill>
                          <a:effectLst/>
                          <a:latin typeface="Arial" panose="020B0604020202020204" pitchFamily="34" charset="0"/>
                          <a:cs typeface="Arial" panose="020B0604020202020204" pitchFamily="34" charset="0"/>
                        </a:rPr>
                        <a:t>1.</a:t>
                      </a:r>
                      <a:endParaRPr lang="sl-SI" sz="1800" b="1">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pPr>
                      <a:r>
                        <a:rPr lang="sl-SI" sz="1200" b="1">
                          <a:solidFill>
                            <a:schemeClr val="tx2"/>
                          </a:solidFill>
                          <a:effectLst/>
                          <a:latin typeface="Arial" panose="020B0604020202020204" pitchFamily="34" charset="0"/>
                          <a:cs typeface="Arial" panose="020B0604020202020204" pitchFamily="34" charset="0"/>
                        </a:rPr>
                        <a:t>Kakovost predlaganega projekta</a:t>
                      </a:r>
                      <a:endParaRPr lang="sl-SI" sz="1800" b="1">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200" b="1" dirty="0">
                          <a:solidFill>
                            <a:schemeClr val="tx2"/>
                          </a:solidFill>
                          <a:effectLst/>
                          <a:latin typeface="Arial" panose="020B0604020202020204" pitchFamily="34" charset="0"/>
                          <a:cs typeface="Arial" panose="020B0604020202020204" pitchFamily="34" charset="0"/>
                        </a:rPr>
                        <a:t>24</a:t>
                      </a:r>
                      <a:endParaRPr lang="sl-SI" sz="18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1"/>
                  </a:ext>
                </a:extLst>
              </a:tr>
              <a:tr h="1559278">
                <a:tc>
                  <a:txBody>
                    <a:bodyPr/>
                    <a:lstStyle/>
                    <a:p>
                      <a:pPr>
                        <a:spcAft>
                          <a:spcPts val="0"/>
                        </a:spcAft>
                      </a:pPr>
                      <a:r>
                        <a:rPr lang="sl-SI" sz="1200" dirty="0">
                          <a:solidFill>
                            <a:schemeClr val="tx2"/>
                          </a:solidFill>
                          <a:effectLst/>
                          <a:latin typeface="Arial" panose="020B0604020202020204" pitchFamily="34" charset="0"/>
                          <a:cs typeface="Arial" panose="020B0604020202020204" pitchFamily="34" charset="0"/>
                        </a:rPr>
                        <a:t>1.1</a:t>
                      </a:r>
                      <a:endParaRPr lang="sl-SI" sz="18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dirty="0">
                          <a:solidFill>
                            <a:schemeClr val="tx2"/>
                          </a:solidFill>
                          <a:effectLst/>
                          <a:latin typeface="Arial" panose="020B0604020202020204" pitchFamily="34" charset="0"/>
                          <a:cs typeface="Arial" panose="020B0604020202020204" pitchFamily="34" charset="0"/>
                        </a:rPr>
                        <a:t>Program izpopolnjevanja udeležencev VIŠ ali udeležencev NIPO (tč. 2.1.3 Prijavnice in elaborata ter Priloga A k Prijavnici in elaboratu)</a:t>
                      </a:r>
                      <a:endParaRPr lang="sl-SI" sz="1800" dirty="0">
                        <a:solidFill>
                          <a:schemeClr val="tx2"/>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pPr>
                      <a:r>
                        <a:rPr lang="sl-SI" sz="1200" dirty="0">
                          <a:solidFill>
                            <a:schemeClr val="tx2"/>
                          </a:solidFill>
                          <a:effectLst/>
                          <a:latin typeface="Arial" panose="020B0604020202020204" pitchFamily="34" charset="0"/>
                          <a:cs typeface="Arial" panose="020B0604020202020204" pitchFamily="34" charset="0"/>
                        </a:rPr>
                        <a:t>prijavljeni program izpopolnjevanja ima podrobno in razumljivo razdelane vse zahtevane elemente</a:t>
                      </a:r>
                      <a:endParaRPr lang="sl-SI" sz="1800" dirty="0">
                        <a:solidFill>
                          <a:schemeClr val="tx2"/>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pPr>
                      <a:r>
                        <a:rPr lang="sl-SI" sz="1200" dirty="0">
                          <a:solidFill>
                            <a:schemeClr val="tx2"/>
                          </a:solidFill>
                          <a:effectLst/>
                          <a:latin typeface="Arial" panose="020B0604020202020204" pitchFamily="34" charset="0"/>
                          <a:cs typeface="Arial" panose="020B0604020202020204" pitchFamily="34" charset="0"/>
                        </a:rPr>
                        <a:t>prijavljeni program izpopolnjevanja nima podrobno in razumljivo razdelanih do pet (5) elementov </a:t>
                      </a:r>
                      <a:endParaRPr lang="sl-SI" sz="1800" dirty="0">
                        <a:solidFill>
                          <a:schemeClr val="tx2"/>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pPr>
                      <a:r>
                        <a:rPr lang="sl-SI" sz="1200" dirty="0">
                          <a:solidFill>
                            <a:schemeClr val="tx2"/>
                          </a:solidFill>
                          <a:effectLst/>
                          <a:latin typeface="Arial" panose="020B0604020202020204" pitchFamily="34" charset="0"/>
                          <a:cs typeface="Arial" panose="020B0604020202020204" pitchFamily="34" charset="0"/>
                        </a:rPr>
                        <a:t>prijavljeni program izpopolnjevanja nima podrobno in razumljivo razdelanih šest (6) ali več elementov</a:t>
                      </a:r>
                      <a:endParaRPr lang="sl-SI" sz="18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12</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8</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0</a:t>
                      </a:r>
                      <a:endParaRPr lang="sl-SI" sz="18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2"/>
                  </a:ext>
                </a:extLst>
              </a:tr>
              <a:tr h="1364368">
                <a:tc>
                  <a:txBody>
                    <a:bodyPr/>
                    <a:lstStyle/>
                    <a:p>
                      <a:pPr>
                        <a:spcAft>
                          <a:spcPts val="0"/>
                        </a:spcAft>
                      </a:pPr>
                      <a:r>
                        <a:rPr lang="sl-SI" sz="1200">
                          <a:solidFill>
                            <a:schemeClr val="tx2"/>
                          </a:solidFill>
                          <a:effectLst/>
                          <a:latin typeface="Arial" panose="020B0604020202020204" pitchFamily="34" charset="0"/>
                          <a:cs typeface="Arial" panose="020B0604020202020204" pitchFamily="34" charset="0"/>
                        </a:rPr>
                        <a:t>1.2</a:t>
                      </a:r>
                      <a:endParaRPr lang="sl-SI" sz="180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dirty="0">
                          <a:solidFill>
                            <a:schemeClr val="tx2"/>
                          </a:solidFill>
                          <a:effectLst/>
                          <a:latin typeface="Arial" panose="020B0604020202020204" pitchFamily="34" charset="0"/>
                          <a:cs typeface="Arial" panose="020B0604020202020204" pitchFamily="34" charset="0"/>
                        </a:rPr>
                        <a:t>Načrt priprave strokovnih podlag (tč. 2.1.4 Prijavnice in elaborata)</a:t>
                      </a:r>
                      <a:endParaRPr lang="sl-SI" sz="1800" dirty="0">
                        <a:solidFill>
                          <a:schemeClr val="tx2"/>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pPr>
                      <a:r>
                        <a:rPr lang="sl-SI" sz="1200" dirty="0">
                          <a:solidFill>
                            <a:schemeClr val="tx2"/>
                          </a:solidFill>
                          <a:effectLst/>
                          <a:latin typeface="Arial" panose="020B0604020202020204" pitchFamily="34" charset="0"/>
                          <a:cs typeface="Arial" panose="020B0604020202020204" pitchFamily="34" charset="0"/>
                        </a:rPr>
                        <a:t>prijavljena dispozicija ima podrobno in razumljivo razdelane vse zahtevane elemente </a:t>
                      </a:r>
                      <a:endParaRPr lang="sl-SI" sz="1800" dirty="0">
                        <a:solidFill>
                          <a:schemeClr val="tx2"/>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pPr>
                      <a:r>
                        <a:rPr lang="sl-SI" sz="1200" dirty="0">
                          <a:solidFill>
                            <a:schemeClr val="tx2"/>
                          </a:solidFill>
                          <a:effectLst/>
                          <a:latin typeface="Arial" panose="020B0604020202020204" pitchFamily="34" charset="0"/>
                          <a:cs typeface="Arial" panose="020B0604020202020204" pitchFamily="34" charset="0"/>
                        </a:rPr>
                        <a:t>prijavljena dispozicija nima podrobno in razumljivo razdelanih do dveh (2) zahtevanih elementov</a:t>
                      </a:r>
                      <a:endParaRPr lang="sl-SI" sz="1800" dirty="0">
                        <a:solidFill>
                          <a:schemeClr val="tx2"/>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pPr>
                      <a:r>
                        <a:rPr lang="sl-SI" sz="1200" dirty="0">
                          <a:solidFill>
                            <a:schemeClr val="tx2"/>
                          </a:solidFill>
                          <a:effectLst/>
                          <a:latin typeface="Arial" panose="020B0604020202020204" pitchFamily="34" charset="0"/>
                          <a:cs typeface="Arial" panose="020B0604020202020204" pitchFamily="34" charset="0"/>
                        </a:rPr>
                        <a:t>prijavljena dispozicija nima podrobno in razumljivo razdelanih tri (3) ali več elementov</a:t>
                      </a:r>
                      <a:endParaRPr lang="sl-SI" sz="18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12</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8</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 </a:t>
                      </a:r>
                      <a:endParaRPr lang="sl-SI" sz="1800" dirty="0">
                        <a:solidFill>
                          <a:schemeClr val="tx2"/>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2"/>
                          </a:solidFill>
                          <a:effectLst/>
                          <a:latin typeface="Arial" panose="020B0604020202020204" pitchFamily="34" charset="0"/>
                          <a:cs typeface="Arial" panose="020B0604020202020204" pitchFamily="34" charset="0"/>
                        </a:rPr>
                        <a:t>0</a:t>
                      </a:r>
                      <a:endParaRPr lang="sl-SI" sz="1800" dirty="0">
                        <a:solidFill>
                          <a:schemeClr val="tx2"/>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3"/>
                  </a:ext>
                </a:extLst>
              </a:tr>
            </a:tbl>
          </a:graphicData>
        </a:graphic>
      </p:graphicFrame>
      <p:sp>
        <p:nvSpPr>
          <p:cNvPr id="4" name="Elipsa 3"/>
          <p:cNvSpPr/>
          <p:nvPr/>
        </p:nvSpPr>
        <p:spPr>
          <a:xfrm>
            <a:off x="951470" y="3929449"/>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39</a:t>
            </a:fld>
            <a:endParaRPr lang="en-US" altLang="sl-SI"/>
          </a:p>
        </p:txBody>
      </p:sp>
    </p:spTree>
    <p:extLst>
      <p:ext uri="{BB962C8B-B14F-4D97-AF65-F5344CB8AC3E}">
        <p14:creationId xmlns:p14="http://schemas.microsoft.com/office/powerpoint/2010/main" val="2023730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PoljeZBesedilom 1"/>
          <p:cNvSpPr txBox="1">
            <a:spLocks noChangeArrowheads="1"/>
          </p:cNvSpPr>
          <p:nvPr/>
        </p:nvSpPr>
        <p:spPr bwMode="auto">
          <a:xfrm>
            <a:off x="231775" y="475778"/>
            <a:ext cx="8510588" cy="5816977"/>
          </a:xfrm>
          <a:prstGeom prst="rect">
            <a:avLst/>
          </a:prstGeom>
          <a:no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defRPr/>
            </a:pPr>
            <a:endParaRPr lang="sl-SI" altLang="sl-SI" sz="2400" b="1" dirty="0">
              <a:solidFill>
                <a:srgbClr val="860000"/>
              </a:solidFill>
              <a:latin typeface="Calibri" panose="020F0502020204030204" pitchFamily="34" charset="0"/>
              <a:cs typeface="Times New Roman" panose="02020603050405020304" pitchFamily="18" charset="0"/>
            </a:endParaRPr>
          </a:p>
          <a:p>
            <a:pPr algn="just" eaLnBrk="1" hangingPunct="1">
              <a:defRPr/>
            </a:pPr>
            <a:endParaRPr lang="sl-SI" altLang="sl-SI" sz="2400" b="1" dirty="0">
              <a:solidFill>
                <a:srgbClr val="860000"/>
              </a:solidFill>
              <a:latin typeface="Calibri" panose="020F0502020204030204" pitchFamily="34" charset="0"/>
              <a:cs typeface="Times New Roman" panose="02020603050405020304" pitchFamily="18" charset="0"/>
            </a:endParaRPr>
          </a:p>
          <a:p>
            <a:pPr algn="just" eaLnBrk="1" hangingPunct="1">
              <a:defRPr/>
            </a:pPr>
            <a:r>
              <a:rPr lang="sl-SI" altLang="sl-SI" sz="2000" b="1" dirty="0">
                <a:solidFill>
                  <a:srgbClr val="860000"/>
                </a:solidFill>
                <a:cs typeface="Arial" panose="020B0604020202020204" pitchFamily="34" charset="0"/>
              </a:rPr>
              <a:t>Predmet JR je sofinanciranje:</a:t>
            </a:r>
          </a:p>
          <a:p>
            <a:pPr algn="just" eaLnBrk="1" hangingPunct="1">
              <a:defRPr/>
            </a:pPr>
            <a:endParaRPr lang="sl-SI" altLang="sl-SI" sz="2000" b="1" dirty="0">
              <a:solidFill>
                <a:srgbClr val="860000"/>
              </a:solidFill>
              <a:cs typeface="Arial" panose="020B0604020202020204" pitchFamily="34" charset="0"/>
            </a:endParaRP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programov izpopolnjevanja za zaposlene </a:t>
            </a:r>
            <a:r>
              <a:rPr lang="sl-SI" altLang="sl-SI" b="1" dirty="0">
                <a:solidFill>
                  <a:srgbClr val="404040"/>
                </a:solidFill>
                <a:cs typeface="Arial" panose="020B0604020202020204" pitchFamily="34" charset="0"/>
              </a:rPr>
              <a:t>in </a:t>
            </a:r>
          </a:p>
          <a:p>
            <a:pPr marL="342900" indent="-342900" algn="just" eaLnBrk="1" hangingPunct="1">
              <a:buFont typeface="Wingdings" panose="05000000000000000000" pitchFamily="2" charset="2"/>
              <a:buChar char="§"/>
              <a:defRPr/>
            </a:pPr>
            <a:r>
              <a:rPr lang="sl-SI" altLang="sl-SI" b="1" dirty="0">
                <a:solidFill>
                  <a:srgbClr val="0070C0"/>
                </a:solidFill>
                <a:cs typeface="Arial" panose="020B0604020202020204" pitchFamily="34" charset="0"/>
              </a:rPr>
              <a:t>strokovnih podlag za sistemsko spremljanje potreb po izpolnjevanju (strokovne podlage).</a:t>
            </a:r>
          </a:p>
          <a:p>
            <a:pPr algn="just" eaLnBrk="1" hangingPunct="1">
              <a:defRPr/>
            </a:pPr>
            <a:endParaRPr lang="sl-SI" altLang="sl-SI" dirty="0">
              <a:solidFill>
                <a:srgbClr val="404040"/>
              </a:solidFill>
              <a:cs typeface="Arial" panose="020B0604020202020204" pitchFamily="34" charset="0"/>
            </a:endParaRPr>
          </a:p>
          <a:p>
            <a:pPr eaLnBrk="1" hangingPunct="1">
              <a:defRPr/>
            </a:pPr>
            <a:endParaRPr lang="sl-SI" altLang="sl-SI" dirty="0">
              <a:solidFill>
                <a:srgbClr val="404040"/>
              </a:solidFill>
              <a:cs typeface="Arial" panose="020B0604020202020204" pitchFamily="34" charset="0"/>
            </a:endParaRPr>
          </a:p>
          <a:p>
            <a:pPr eaLnBrk="1" hangingPunct="1">
              <a:defRPr/>
            </a:pPr>
            <a:r>
              <a:rPr lang="sl-SI" altLang="sl-SI" sz="2000" b="1" dirty="0">
                <a:solidFill>
                  <a:srgbClr val="860000"/>
                </a:solidFill>
                <a:cs typeface="Arial" panose="020B0604020202020204" pitchFamily="34" charset="0"/>
              </a:rPr>
              <a:t>Sklop A: </a:t>
            </a:r>
            <a:r>
              <a:rPr lang="sl-SI" altLang="sl-SI" b="1" dirty="0">
                <a:solidFill>
                  <a:srgbClr val="0070C0"/>
                </a:solidFill>
                <a:cs typeface="Arial" panose="020B0604020202020204" pitchFamily="34" charset="0"/>
              </a:rPr>
              <a:t>sofinanciranje izvedbe vsaj treh različnih programov 			izpopolnjevanja za udeležence VIŠ </a:t>
            </a:r>
            <a:r>
              <a:rPr lang="sl-SI" altLang="sl-SI" b="1" dirty="0">
                <a:solidFill>
                  <a:srgbClr val="7030A0"/>
                </a:solidFill>
                <a:cs typeface="Arial" panose="020B0604020202020204" pitchFamily="34" charset="0"/>
              </a:rPr>
              <a:t>in</a:t>
            </a:r>
            <a:r>
              <a:rPr lang="sl-SI" altLang="sl-SI" dirty="0">
                <a:solidFill>
                  <a:srgbClr val="7030A0"/>
                </a:solidFill>
                <a:cs typeface="Arial" panose="020B0604020202020204" pitchFamily="34" charset="0"/>
              </a:rPr>
              <a:t> </a:t>
            </a:r>
            <a:r>
              <a:rPr lang="sl-SI" altLang="sl-SI" b="1" dirty="0">
                <a:solidFill>
                  <a:srgbClr val="7030A0"/>
                </a:solidFill>
                <a:cs typeface="Arial" panose="020B0604020202020204" pitchFamily="34" charset="0"/>
              </a:rPr>
              <a:t>priprava strokovnih podlag.</a:t>
            </a:r>
          </a:p>
          <a:p>
            <a:pPr marL="342900" indent="-342900" eaLnBrk="1" hangingPunct="1">
              <a:buFont typeface="Wingdings" panose="05000000000000000000" pitchFamily="2" charset="2"/>
              <a:buChar char="Ø"/>
              <a:defRPr/>
            </a:pPr>
            <a:endParaRPr lang="sl-SI" altLang="sl-SI" dirty="0">
              <a:solidFill>
                <a:srgbClr val="404040"/>
              </a:solidFill>
              <a:cs typeface="Arial" panose="020B0604020202020204" pitchFamily="34" charset="0"/>
            </a:endParaRPr>
          </a:p>
          <a:p>
            <a:pPr marL="342900" indent="-342900" eaLnBrk="1" hangingPunct="1">
              <a:buFont typeface="Wingdings" panose="05000000000000000000" pitchFamily="2" charset="2"/>
              <a:buChar char="Ø"/>
              <a:defRPr/>
            </a:pPr>
            <a:endParaRPr lang="sl-SI" altLang="sl-SI" dirty="0">
              <a:solidFill>
                <a:srgbClr val="404040"/>
              </a:solidFill>
              <a:cs typeface="Arial" panose="020B0604020202020204" pitchFamily="34" charset="0"/>
            </a:endParaRPr>
          </a:p>
          <a:p>
            <a:pPr eaLnBrk="1" hangingPunct="1">
              <a:defRPr/>
            </a:pPr>
            <a:r>
              <a:rPr lang="sl-SI" altLang="sl-SI" sz="2000" b="1" dirty="0">
                <a:solidFill>
                  <a:srgbClr val="860000"/>
                </a:solidFill>
                <a:cs typeface="Arial" panose="020B0604020202020204" pitchFamily="34" charset="0"/>
              </a:rPr>
              <a:t>Sklop B: </a:t>
            </a:r>
            <a:r>
              <a:rPr lang="sl-SI" altLang="sl-SI" b="1" dirty="0">
                <a:solidFill>
                  <a:srgbClr val="0070C0"/>
                </a:solidFill>
                <a:cs typeface="Arial" panose="020B0604020202020204" pitchFamily="34" charset="0"/>
              </a:rPr>
              <a:t>sofinanciranje izvedbe vsaj treh različnih programov 	izpopolnjevanja za udeležence NIPO </a:t>
            </a:r>
            <a:r>
              <a:rPr lang="sl-SI" altLang="sl-SI" b="1" dirty="0">
                <a:solidFill>
                  <a:srgbClr val="7030A0"/>
                </a:solidFill>
                <a:cs typeface="Arial" panose="020B0604020202020204" pitchFamily="34" charset="0"/>
              </a:rPr>
              <a:t>in priprava strokovnih podlag</a:t>
            </a:r>
            <a:r>
              <a:rPr lang="sl-SI" altLang="sl-SI" sz="2000" b="1" dirty="0">
                <a:solidFill>
                  <a:srgbClr val="7030A0"/>
                </a:solidFill>
                <a:latin typeface="Calibri" panose="020F0502020204030204" pitchFamily="34" charset="0"/>
              </a:rPr>
              <a:t>. </a:t>
            </a:r>
            <a:endParaRPr lang="sl-SI" altLang="sl-SI" sz="2000" b="1" dirty="0">
              <a:solidFill>
                <a:srgbClr val="254061"/>
              </a:solidFill>
            </a:endParaRPr>
          </a:p>
          <a:p>
            <a:pPr algn="ctr" eaLnBrk="1" hangingPunct="1">
              <a:defRPr/>
            </a:pPr>
            <a:endParaRPr lang="sl-SI" altLang="sl-SI" sz="1600" b="1" dirty="0">
              <a:solidFill>
                <a:srgbClr val="254061"/>
              </a:solidFill>
            </a:endParaRPr>
          </a:p>
          <a:p>
            <a:pPr marL="285750" indent="-285750" algn="ctr" eaLnBrk="1" hangingPunct="1">
              <a:buFont typeface="Wingdings" panose="05000000000000000000" pitchFamily="2" charset="2"/>
              <a:buChar char="Ø"/>
              <a:defRPr/>
            </a:pPr>
            <a:endParaRPr lang="sl-SI" altLang="sl-SI" sz="1600" b="1" dirty="0">
              <a:solidFill>
                <a:srgbClr val="254061"/>
              </a:solidFill>
            </a:endParaRPr>
          </a:p>
          <a:p>
            <a:pPr marL="285750" indent="-285750" algn="ctr" eaLnBrk="1" hangingPunct="1">
              <a:buFont typeface="Wingdings" panose="05000000000000000000" pitchFamily="2" charset="2"/>
              <a:buChar char="Ø"/>
              <a:defRPr/>
            </a:pPr>
            <a:endParaRPr lang="sl-SI" altLang="sl-SI" sz="1600" b="1" dirty="0">
              <a:solidFill>
                <a:srgbClr val="254061"/>
              </a:solidFill>
            </a:endParaRPr>
          </a:p>
          <a:p>
            <a:pPr marL="285750" indent="-285750" algn="ctr" eaLnBrk="1" hangingPunct="1">
              <a:buFont typeface="Wingdings" panose="05000000000000000000" pitchFamily="2" charset="2"/>
              <a:buChar char="Ø"/>
              <a:defRPr/>
            </a:pPr>
            <a:endParaRPr lang="sl-SI" altLang="sl-SI" sz="1600" b="1" dirty="0">
              <a:solidFill>
                <a:srgbClr val="254061"/>
              </a:solidFill>
            </a:endParaRPr>
          </a:p>
          <a:p>
            <a:pPr marL="285750" indent="-285750" algn="just" eaLnBrk="1" hangingPunct="1">
              <a:buFont typeface="Wingdings" panose="05000000000000000000" pitchFamily="2" charset="2"/>
              <a:buChar char="Ø"/>
              <a:defRPr/>
            </a:pPr>
            <a:endParaRPr lang="en-US" altLang="sl-SI" sz="1600" dirty="0">
              <a:solidFill>
                <a:srgbClr val="404040"/>
              </a:solidFill>
              <a:latin typeface="Calibri" panose="020F0502020204030204" pitchFamily="34" charset="0"/>
            </a:endParaRP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4</a:t>
            </a:fld>
            <a:endParaRPr lang="en-US" altLang="sl-SI"/>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580" y="86497"/>
            <a:ext cx="7077950" cy="6771503"/>
          </a:xfrm>
          <a:prstGeom prst="rect">
            <a:avLst/>
          </a:prstGeom>
        </p:spPr>
      </p:pic>
      <p:sp>
        <p:nvSpPr>
          <p:cNvPr id="3" name="Pravokotnik 2"/>
          <p:cNvSpPr/>
          <p:nvPr/>
        </p:nvSpPr>
        <p:spPr>
          <a:xfrm>
            <a:off x="1729647" y="5090984"/>
            <a:ext cx="7033883" cy="1634815"/>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oljeZBesedilom 4"/>
          <p:cNvSpPr txBox="1"/>
          <p:nvPr/>
        </p:nvSpPr>
        <p:spPr>
          <a:xfrm>
            <a:off x="396760" y="5739114"/>
            <a:ext cx="1288820"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1.2</a:t>
            </a:r>
            <a:endParaRPr lang="en-US" sz="1600" b="1" dirty="0">
              <a:solidFill>
                <a:srgbClr val="FF0000"/>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40</a:t>
            </a:fld>
            <a:endParaRPr lang="en-US" altLang="sl-SI"/>
          </a:p>
        </p:txBody>
      </p:sp>
    </p:spTree>
    <p:extLst>
      <p:ext uri="{BB962C8B-B14F-4D97-AF65-F5344CB8AC3E}">
        <p14:creationId xmlns:p14="http://schemas.microsoft.com/office/powerpoint/2010/main" val="3166146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102445866"/>
              </p:ext>
            </p:extLst>
          </p:nvPr>
        </p:nvGraphicFramePr>
        <p:xfrm>
          <a:off x="351994" y="1098399"/>
          <a:ext cx="8520157" cy="5493466"/>
        </p:xfrm>
        <a:graphic>
          <a:graphicData uri="http://schemas.openxmlformats.org/drawingml/2006/table">
            <a:tbl>
              <a:tblPr>
                <a:tableStyleId>{69CF1AB2-1976-4502-BF36-3FF5EA218861}</a:tableStyleId>
              </a:tblPr>
              <a:tblGrid>
                <a:gridCol w="966005">
                  <a:extLst>
                    <a:ext uri="{9D8B030D-6E8A-4147-A177-3AD203B41FA5}">
                      <a16:colId xmlns:a16="http://schemas.microsoft.com/office/drawing/2014/main" xmlns="" val="20000"/>
                    </a:ext>
                  </a:extLst>
                </a:gridCol>
                <a:gridCol w="6981184">
                  <a:extLst>
                    <a:ext uri="{9D8B030D-6E8A-4147-A177-3AD203B41FA5}">
                      <a16:colId xmlns:a16="http://schemas.microsoft.com/office/drawing/2014/main" xmlns="" val="20001"/>
                    </a:ext>
                  </a:extLst>
                </a:gridCol>
                <a:gridCol w="572968">
                  <a:extLst>
                    <a:ext uri="{9D8B030D-6E8A-4147-A177-3AD203B41FA5}">
                      <a16:colId xmlns:a16="http://schemas.microsoft.com/office/drawing/2014/main" xmlns="" val="20002"/>
                    </a:ext>
                  </a:extLst>
                </a:gridCol>
              </a:tblGrid>
              <a:tr h="170082">
                <a:tc>
                  <a:txBody>
                    <a:bodyPr/>
                    <a:lstStyle/>
                    <a:p>
                      <a:pPr>
                        <a:spcAft>
                          <a:spcPts val="0"/>
                        </a:spcAft>
                      </a:pPr>
                      <a:r>
                        <a:rPr lang="sl-SI" sz="1050" b="1" dirty="0">
                          <a:solidFill>
                            <a:schemeClr val="tx1"/>
                          </a:solidFill>
                          <a:effectLst/>
                          <a:latin typeface="Arial" panose="020B0604020202020204" pitchFamily="34" charset="0"/>
                          <a:cs typeface="Arial" panose="020B0604020202020204" pitchFamily="34" charset="0"/>
                        </a:rPr>
                        <a:t>2.</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just">
                        <a:spcAft>
                          <a:spcPts val="0"/>
                        </a:spcAft>
                      </a:pPr>
                      <a:r>
                        <a:rPr lang="sl-SI" sz="1050" b="1" dirty="0">
                          <a:solidFill>
                            <a:schemeClr val="tx1"/>
                          </a:solidFill>
                          <a:effectLst/>
                          <a:latin typeface="Arial" panose="020B0604020202020204" pitchFamily="34" charset="0"/>
                          <a:cs typeface="Arial" panose="020B0604020202020204" pitchFamily="34" charset="0"/>
                        </a:rPr>
                        <a:t>Načrt za izvedbo projekta  </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ctr">
                        <a:spcAft>
                          <a:spcPts val="0"/>
                        </a:spcAft>
                      </a:pPr>
                      <a:r>
                        <a:rPr lang="sl-SI" sz="1050" b="1" dirty="0">
                          <a:solidFill>
                            <a:schemeClr val="tx1"/>
                          </a:solidFill>
                          <a:effectLst/>
                          <a:latin typeface="Arial" panose="020B0604020202020204" pitchFamily="34" charset="0"/>
                          <a:cs typeface="Arial" panose="020B0604020202020204" pitchFamily="34" charset="0"/>
                        </a:rPr>
                        <a:t>33</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extLst>
                  <a:ext uri="{0D108BD9-81ED-4DB2-BD59-A6C34878D82A}">
                    <a16:rowId xmlns:a16="http://schemas.microsoft.com/office/drawing/2014/main" xmlns="" val="10000"/>
                  </a:ext>
                </a:extLst>
              </a:tr>
              <a:tr h="914365">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2.1</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Organizacijski in terminski ter finančni načrt projekta za konzorcij (tč. 2.2.1 Prijavnice in elaborata in Priloga B k Prijavnici in elaboratu ter Priloga 1 k javnemu razpisu)</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podrobno in razumljivo razdelane vse potrebne elemente,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pomanjkljivo razdelane potrebne elemente ali so le-ti delno medsebojno usklajeni</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nima vseh potrebnih elementov ali le-ti niso medsebojno usklajeni</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12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8</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1"/>
                  </a:ext>
                </a:extLst>
              </a:tr>
              <a:tr h="1289403">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2.2</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Aktivnosti za spodbujanje vključevanja udeležencev VIŠ ali udeležencev NIPO v programe (tč. 2.2.2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vsaj pet (5)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dve (2) aktivnosti za spodbujanje vključevanja udeležencev, ki sta pojasnjeni in razdelani</a:t>
                      </a:r>
                    </a:p>
                    <a:p>
                      <a:pPr marL="342900" lvl="0" indent="-342900" algn="just">
                        <a:spcAft>
                          <a:spcPts val="0"/>
                        </a:spcAft>
                        <a:buSzPts val="1000"/>
                        <a:buFont typeface="Courier"/>
                        <a:buChar char="-"/>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spodbujanje vključevanja udeležencev,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7</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5</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3</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2"/>
                  </a:ext>
                </a:extLst>
              </a:tr>
              <a:tr h="1523942">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2.3</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Spremljanje doseganja ciljev ter pričakovanih kazalnikov učinka in kazalnikov rezultata (tč. 2.2.3 Prijavnice in elaborata) </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vsaj pet (5)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dve (2) aktivnosti za spremljanje doseganja ciljev ter pričakovanih kazalnikov učinka in kazalnikov rezultata, ki sta pojasnjeni in razdelani</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spremljanje doseganja ciljev ter pričakovanih kazalnikov učinka in kazalnikov rezultata,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6</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3"/>
                  </a:ext>
                </a:extLst>
              </a:tr>
              <a:tr h="757445">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2.4</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Sedež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v obmejnem problemskem območju* (tč. 1.1 in 1.3 Prijavnice  in elaborata)</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vsi </a:t>
                      </a:r>
                      <a:r>
                        <a:rPr lang="sl-SI" sz="1050" dirty="0" err="1">
                          <a:solidFill>
                            <a:schemeClr val="tx1"/>
                          </a:solidFill>
                          <a:effectLst/>
                          <a:latin typeface="Arial" panose="020B0604020202020204" pitchFamily="34" charset="0"/>
                          <a:cs typeface="Arial" panose="020B0604020202020204" pitchFamily="34" charset="0"/>
                        </a:rPr>
                        <a:t>konzorcijski</a:t>
                      </a:r>
                      <a:r>
                        <a:rPr lang="sl-SI" sz="1050" dirty="0">
                          <a:solidFill>
                            <a:schemeClr val="tx1"/>
                          </a:solidFill>
                          <a:effectLst/>
                          <a:latin typeface="Arial" panose="020B0604020202020204" pitchFamily="34" charset="0"/>
                          <a:cs typeface="Arial" panose="020B0604020202020204" pitchFamily="34" charset="0"/>
                        </a:rPr>
                        <a:t> partnerji imajo sedež v obmejnem problemskem območju </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polovica ali več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manj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4"/>
                  </a:ext>
                </a:extLst>
              </a:tr>
              <a:tr h="761971">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2.5.</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Inovativni pristopi organizacije in izvedbe programov izpopolnjevanja (tč. 2.2.4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dva (2) inovativna pristopa, ki sta pojasnjena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en (1) inovativen pristop, ki je pojasnjen</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prijavitelj v načrtu ne pojasnjuje inovativnega pristopa </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5"/>
                  </a:ext>
                </a:extLst>
              </a:tr>
            </a:tbl>
          </a:graphicData>
        </a:graphic>
      </p:graphicFrame>
      <p:sp>
        <p:nvSpPr>
          <p:cNvPr id="67616" name="Rectangle 1"/>
          <p:cNvSpPr>
            <a:spLocks noChangeArrowheads="1"/>
          </p:cNvSpPr>
          <p:nvPr/>
        </p:nvSpPr>
        <p:spPr bwMode="auto">
          <a:xfrm>
            <a:off x="2901950" y="1825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a:t/>
            </a:r>
            <a:br>
              <a:rPr lang="sl-SI" altLang="sl-SI"/>
            </a:br>
            <a:endParaRPr lang="sl-SI" altLang="sl-SI"/>
          </a:p>
        </p:txBody>
      </p:sp>
      <p:sp>
        <p:nvSpPr>
          <p:cNvPr id="6" name="Title 1"/>
          <p:cNvSpPr txBox="1">
            <a:spLocks/>
          </p:cNvSpPr>
          <p:nvPr/>
        </p:nvSpPr>
        <p:spPr bwMode="auto">
          <a:xfrm>
            <a:off x="694458" y="429569"/>
            <a:ext cx="7835227"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Načrt za izvedbo projekta</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7" name="Elipsa 6"/>
          <p:cNvSpPr/>
          <p:nvPr/>
        </p:nvSpPr>
        <p:spPr>
          <a:xfrm>
            <a:off x="232842" y="1098399"/>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41</a:t>
            </a:fld>
            <a:endParaRPr lang="en-US" altLang="sl-SI"/>
          </a:p>
        </p:txBody>
      </p:sp>
    </p:spTree>
    <p:extLst>
      <p:ext uri="{BB962C8B-B14F-4D97-AF65-F5344CB8AC3E}">
        <p14:creationId xmlns:p14="http://schemas.microsoft.com/office/powerpoint/2010/main" val="3179522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rotWithShape="1">
          <a:blip r:embed="rId3">
            <a:extLst>
              <a:ext uri="{28A0092B-C50C-407E-A947-70E740481C1C}">
                <a14:useLocalDpi xmlns:a14="http://schemas.microsoft.com/office/drawing/2010/main" val="0"/>
              </a:ext>
            </a:extLst>
          </a:blip>
          <a:srcRect b="57912"/>
          <a:stretch/>
        </p:blipFill>
        <p:spPr>
          <a:xfrm>
            <a:off x="1210131" y="654911"/>
            <a:ext cx="7933869" cy="4571999"/>
          </a:xfrm>
          <a:prstGeom prst="rect">
            <a:avLst/>
          </a:prstGeom>
        </p:spPr>
      </p:pic>
      <p:sp>
        <p:nvSpPr>
          <p:cNvPr id="3" name="Pravokotnik 2"/>
          <p:cNvSpPr/>
          <p:nvPr/>
        </p:nvSpPr>
        <p:spPr>
          <a:xfrm>
            <a:off x="1213679" y="1153497"/>
            <a:ext cx="7930321" cy="2417606"/>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108445" y="2744685"/>
            <a:ext cx="1213728"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2.1</a:t>
            </a:r>
            <a:endParaRPr lang="en-US" sz="1600" b="1" dirty="0">
              <a:solidFill>
                <a:srgbClr val="FF0000"/>
              </a:solidFill>
              <a:cs typeface="Arial" panose="020B0604020202020204" pitchFamily="34" charset="0"/>
            </a:endParaRPr>
          </a:p>
        </p:txBody>
      </p:sp>
      <p:sp>
        <p:nvSpPr>
          <p:cNvPr id="5" name="Označba mesta številke diapozitiva 4"/>
          <p:cNvSpPr>
            <a:spLocks noGrp="1"/>
          </p:cNvSpPr>
          <p:nvPr>
            <p:ph type="sldNum" sz="quarter" idx="12"/>
          </p:nvPr>
        </p:nvSpPr>
        <p:spPr/>
        <p:txBody>
          <a:bodyPr/>
          <a:lstStyle/>
          <a:p>
            <a:fld id="{5532F882-DC02-4301-B179-9E7F5ED57468}" type="slidenum">
              <a:rPr lang="en-US" altLang="sl-SI" smtClean="0"/>
              <a:pPr/>
              <a:t>42</a:t>
            </a:fld>
            <a:endParaRPr lang="en-US" altLang="sl-SI"/>
          </a:p>
        </p:txBody>
      </p:sp>
    </p:spTree>
    <p:extLst>
      <p:ext uri="{BB962C8B-B14F-4D97-AF65-F5344CB8AC3E}">
        <p14:creationId xmlns:p14="http://schemas.microsoft.com/office/powerpoint/2010/main" val="1199773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157271366"/>
              </p:ext>
            </p:extLst>
          </p:nvPr>
        </p:nvGraphicFramePr>
        <p:xfrm>
          <a:off x="351994" y="1098399"/>
          <a:ext cx="8520157" cy="5493466"/>
        </p:xfrm>
        <a:graphic>
          <a:graphicData uri="http://schemas.openxmlformats.org/drawingml/2006/table">
            <a:tbl>
              <a:tblPr>
                <a:tableStyleId>{69CF1AB2-1976-4502-BF36-3FF5EA218861}</a:tableStyleId>
              </a:tblPr>
              <a:tblGrid>
                <a:gridCol w="966005">
                  <a:extLst>
                    <a:ext uri="{9D8B030D-6E8A-4147-A177-3AD203B41FA5}">
                      <a16:colId xmlns:a16="http://schemas.microsoft.com/office/drawing/2014/main" xmlns="" val="20000"/>
                    </a:ext>
                  </a:extLst>
                </a:gridCol>
                <a:gridCol w="6981184">
                  <a:extLst>
                    <a:ext uri="{9D8B030D-6E8A-4147-A177-3AD203B41FA5}">
                      <a16:colId xmlns:a16="http://schemas.microsoft.com/office/drawing/2014/main" xmlns="" val="20001"/>
                    </a:ext>
                  </a:extLst>
                </a:gridCol>
                <a:gridCol w="572968">
                  <a:extLst>
                    <a:ext uri="{9D8B030D-6E8A-4147-A177-3AD203B41FA5}">
                      <a16:colId xmlns:a16="http://schemas.microsoft.com/office/drawing/2014/main" xmlns="" val="20002"/>
                    </a:ext>
                  </a:extLst>
                </a:gridCol>
              </a:tblGrid>
              <a:tr h="170082">
                <a:tc>
                  <a:txBody>
                    <a:bodyPr/>
                    <a:lstStyle/>
                    <a:p>
                      <a:pPr>
                        <a:spcAft>
                          <a:spcPts val="0"/>
                        </a:spcAft>
                      </a:pPr>
                      <a:r>
                        <a:rPr lang="sl-SI" sz="1050" b="1" dirty="0">
                          <a:solidFill>
                            <a:schemeClr val="tx1"/>
                          </a:solidFill>
                          <a:effectLst/>
                          <a:latin typeface="Arial" panose="020B0604020202020204" pitchFamily="34" charset="0"/>
                          <a:cs typeface="Arial" panose="020B0604020202020204" pitchFamily="34" charset="0"/>
                        </a:rPr>
                        <a:t>2.</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just">
                        <a:spcAft>
                          <a:spcPts val="0"/>
                        </a:spcAft>
                      </a:pPr>
                      <a:r>
                        <a:rPr lang="sl-SI" sz="1050" b="1" dirty="0">
                          <a:solidFill>
                            <a:schemeClr val="tx1"/>
                          </a:solidFill>
                          <a:effectLst/>
                          <a:latin typeface="Arial" panose="020B0604020202020204" pitchFamily="34" charset="0"/>
                          <a:cs typeface="Arial" panose="020B0604020202020204" pitchFamily="34" charset="0"/>
                        </a:rPr>
                        <a:t>Načrt za izvedbo projekta  </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ctr">
                        <a:spcAft>
                          <a:spcPts val="0"/>
                        </a:spcAft>
                      </a:pPr>
                      <a:r>
                        <a:rPr lang="sl-SI" sz="1050" b="1" dirty="0">
                          <a:solidFill>
                            <a:schemeClr val="tx1"/>
                          </a:solidFill>
                          <a:effectLst/>
                          <a:latin typeface="Arial" panose="020B0604020202020204" pitchFamily="34" charset="0"/>
                          <a:cs typeface="Arial" panose="020B0604020202020204" pitchFamily="34" charset="0"/>
                        </a:rPr>
                        <a:t>33</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extLst>
                  <a:ext uri="{0D108BD9-81ED-4DB2-BD59-A6C34878D82A}">
                    <a16:rowId xmlns:a16="http://schemas.microsoft.com/office/drawing/2014/main" xmlns="" val="10000"/>
                  </a:ext>
                </a:extLst>
              </a:tr>
              <a:tr h="914365">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2.1</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Organizacijski in terminski ter finančni načrt projekta za konzorcij (tč. 2.2.1 Prijavnice in elaborata in Priloga B k Prijavnici in elaboratu ter Priloga 1 k javnemu razpisu)</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podrobno in razumljivo razdelane vse potrebne elemente,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pomanjkljivo razdelane potrebne elemente ali so le-ti delno medsebojno usklajeni</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nima vseh potrebnih elementov ali le-ti niso medsebojno usklajeni</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12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8</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1"/>
                  </a:ext>
                </a:extLst>
              </a:tr>
              <a:tr h="1289403">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2.2</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Aktivnosti za spodbujanje vključevanja udeležencev VIŠ ali udeležencev NIPO v programe (tč. 2.2.2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vsaj pet (5)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dve (2) aktivnosti za spodbujanje vključevanja udeležencev, ki sta pojasnjeni in razdelani</a:t>
                      </a:r>
                    </a:p>
                    <a:p>
                      <a:pPr marL="342900" lvl="0" indent="-342900" algn="just">
                        <a:spcAft>
                          <a:spcPts val="0"/>
                        </a:spcAft>
                        <a:buSzPts val="1000"/>
                        <a:buFont typeface="Courier"/>
                        <a:buChar char="-"/>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spodbujanje vključevanja udeležencev,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7</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5</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3</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2"/>
                  </a:ext>
                </a:extLst>
              </a:tr>
              <a:tr h="1523942">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2.3</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Spremljanje doseganja ciljev ter pričakovanih kazalnikov učinka in kazalnikov rezultata (tč. 2.2.3 Prijavnice in elaborata) </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vsaj pet (5)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dve (2) aktivnosti za spremljanje doseganja ciljev ter pričakovanih kazalnikov učinka in kazalnikov rezultata, ki sta pojasnjeni in razdelani</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spremljanje doseganja ciljev ter pričakovanih kazalnikov učinka in kazalnikov rezultata,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6</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3"/>
                  </a:ext>
                </a:extLst>
              </a:tr>
              <a:tr h="757445">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2.4</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Sedež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v obmejnem problemskem območju* (tč. 1.1 in 1.3 Prijavnice  in elaborata)</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vsi </a:t>
                      </a:r>
                      <a:r>
                        <a:rPr lang="sl-SI" sz="1050" dirty="0" err="1">
                          <a:solidFill>
                            <a:schemeClr val="tx1"/>
                          </a:solidFill>
                          <a:effectLst/>
                          <a:latin typeface="Arial" panose="020B0604020202020204" pitchFamily="34" charset="0"/>
                          <a:cs typeface="Arial" panose="020B0604020202020204" pitchFamily="34" charset="0"/>
                        </a:rPr>
                        <a:t>konzorcijski</a:t>
                      </a:r>
                      <a:r>
                        <a:rPr lang="sl-SI" sz="1050" dirty="0">
                          <a:solidFill>
                            <a:schemeClr val="tx1"/>
                          </a:solidFill>
                          <a:effectLst/>
                          <a:latin typeface="Arial" panose="020B0604020202020204" pitchFamily="34" charset="0"/>
                          <a:cs typeface="Arial" panose="020B0604020202020204" pitchFamily="34" charset="0"/>
                        </a:rPr>
                        <a:t> partnerji imajo sedež v obmejnem problemskem območju </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polovica ali več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manj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4"/>
                  </a:ext>
                </a:extLst>
              </a:tr>
              <a:tr h="761971">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2.5.</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Inovativni pristopi organizacije in izvedbe programov izpopolnjevanja (tč. 2.2.4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dva (2) inovativna pristopa, ki sta pojasnjena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en (1) inovativen pristop, ki je pojasnjen</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prijavitelj v načrtu ne pojasnjuje inovativnega pristopa </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5"/>
                  </a:ext>
                </a:extLst>
              </a:tr>
            </a:tbl>
          </a:graphicData>
        </a:graphic>
      </p:graphicFrame>
      <p:sp>
        <p:nvSpPr>
          <p:cNvPr id="67616" name="Rectangle 1"/>
          <p:cNvSpPr>
            <a:spLocks noChangeArrowheads="1"/>
          </p:cNvSpPr>
          <p:nvPr/>
        </p:nvSpPr>
        <p:spPr bwMode="auto">
          <a:xfrm>
            <a:off x="2901950" y="1825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a:t/>
            </a:r>
            <a:br>
              <a:rPr lang="sl-SI" altLang="sl-SI"/>
            </a:br>
            <a:endParaRPr lang="sl-SI" altLang="sl-SI"/>
          </a:p>
        </p:txBody>
      </p:sp>
      <p:sp>
        <p:nvSpPr>
          <p:cNvPr id="6" name="Title 1"/>
          <p:cNvSpPr txBox="1">
            <a:spLocks/>
          </p:cNvSpPr>
          <p:nvPr/>
        </p:nvSpPr>
        <p:spPr bwMode="auto">
          <a:xfrm>
            <a:off x="694458" y="429569"/>
            <a:ext cx="7835227"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Načrt za izvedbo projekta</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7" name="Elipsa 6"/>
          <p:cNvSpPr/>
          <p:nvPr/>
        </p:nvSpPr>
        <p:spPr>
          <a:xfrm>
            <a:off x="214676" y="1976287"/>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43</a:t>
            </a:fld>
            <a:endParaRPr lang="en-US" altLang="sl-SI"/>
          </a:p>
        </p:txBody>
      </p:sp>
    </p:spTree>
    <p:extLst>
      <p:ext uri="{BB962C8B-B14F-4D97-AF65-F5344CB8AC3E}">
        <p14:creationId xmlns:p14="http://schemas.microsoft.com/office/powerpoint/2010/main" val="2339778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rotWithShape="1">
          <a:blip r:embed="rId3">
            <a:extLst>
              <a:ext uri="{28A0092B-C50C-407E-A947-70E740481C1C}">
                <a14:useLocalDpi xmlns:a14="http://schemas.microsoft.com/office/drawing/2010/main" val="0"/>
              </a:ext>
            </a:extLst>
          </a:blip>
          <a:srcRect b="57912"/>
          <a:stretch/>
        </p:blipFill>
        <p:spPr>
          <a:xfrm>
            <a:off x="1210131" y="654911"/>
            <a:ext cx="7933869" cy="4571999"/>
          </a:xfrm>
          <a:prstGeom prst="rect">
            <a:avLst/>
          </a:prstGeom>
        </p:spPr>
      </p:pic>
      <p:sp>
        <p:nvSpPr>
          <p:cNvPr id="3" name="Pravokotnik 2"/>
          <p:cNvSpPr/>
          <p:nvPr/>
        </p:nvSpPr>
        <p:spPr>
          <a:xfrm>
            <a:off x="1213679" y="3340643"/>
            <a:ext cx="7930321" cy="2145757"/>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108445" y="4113522"/>
            <a:ext cx="1213728"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2.2</a:t>
            </a:r>
            <a:endParaRPr lang="en-US" sz="1600" b="1" dirty="0">
              <a:solidFill>
                <a:srgbClr val="FF0000"/>
              </a:solidFill>
              <a:cs typeface="Arial" panose="020B0604020202020204" pitchFamily="34" charset="0"/>
            </a:endParaRPr>
          </a:p>
        </p:txBody>
      </p:sp>
      <p:sp>
        <p:nvSpPr>
          <p:cNvPr id="5" name="Označba mesta številke diapozitiva 4"/>
          <p:cNvSpPr>
            <a:spLocks noGrp="1"/>
          </p:cNvSpPr>
          <p:nvPr>
            <p:ph type="sldNum" sz="quarter" idx="12"/>
          </p:nvPr>
        </p:nvSpPr>
        <p:spPr/>
        <p:txBody>
          <a:bodyPr/>
          <a:lstStyle/>
          <a:p>
            <a:fld id="{5532F882-DC02-4301-B179-9E7F5ED57468}" type="slidenum">
              <a:rPr lang="en-US" altLang="sl-SI" smtClean="0"/>
              <a:pPr/>
              <a:t>44</a:t>
            </a:fld>
            <a:endParaRPr lang="en-US" altLang="sl-SI"/>
          </a:p>
        </p:txBody>
      </p:sp>
    </p:spTree>
    <p:extLst>
      <p:ext uri="{BB962C8B-B14F-4D97-AF65-F5344CB8AC3E}">
        <p14:creationId xmlns:p14="http://schemas.microsoft.com/office/powerpoint/2010/main" val="2556586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676022237"/>
              </p:ext>
            </p:extLst>
          </p:nvPr>
        </p:nvGraphicFramePr>
        <p:xfrm>
          <a:off x="351994" y="1098399"/>
          <a:ext cx="8520157" cy="5493466"/>
        </p:xfrm>
        <a:graphic>
          <a:graphicData uri="http://schemas.openxmlformats.org/drawingml/2006/table">
            <a:tbl>
              <a:tblPr>
                <a:tableStyleId>{69CF1AB2-1976-4502-BF36-3FF5EA218861}</a:tableStyleId>
              </a:tblPr>
              <a:tblGrid>
                <a:gridCol w="966005">
                  <a:extLst>
                    <a:ext uri="{9D8B030D-6E8A-4147-A177-3AD203B41FA5}">
                      <a16:colId xmlns:a16="http://schemas.microsoft.com/office/drawing/2014/main" xmlns="" val="20000"/>
                    </a:ext>
                  </a:extLst>
                </a:gridCol>
                <a:gridCol w="6981184">
                  <a:extLst>
                    <a:ext uri="{9D8B030D-6E8A-4147-A177-3AD203B41FA5}">
                      <a16:colId xmlns:a16="http://schemas.microsoft.com/office/drawing/2014/main" xmlns="" val="20001"/>
                    </a:ext>
                  </a:extLst>
                </a:gridCol>
                <a:gridCol w="572968">
                  <a:extLst>
                    <a:ext uri="{9D8B030D-6E8A-4147-A177-3AD203B41FA5}">
                      <a16:colId xmlns:a16="http://schemas.microsoft.com/office/drawing/2014/main" xmlns="" val="20002"/>
                    </a:ext>
                  </a:extLst>
                </a:gridCol>
              </a:tblGrid>
              <a:tr h="170082">
                <a:tc>
                  <a:txBody>
                    <a:bodyPr/>
                    <a:lstStyle/>
                    <a:p>
                      <a:pPr>
                        <a:spcAft>
                          <a:spcPts val="0"/>
                        </a:spcAft>
                      </a:pPr>
                      <a:r>
                        <a:rPr lang="sl-SI" sz="1050" b="1" dirty="0">
                          <a:solidFill>
                            <a:schemeClr val="tx1"/>
                          </a:solidFill>
                          <a:effectLst/>
                          <a:latin typeface="Arial" panose="020B0604020202020204" pitchFamily="34" charset="0"/>
                          <a:cs typeface="Arial" panose="020B0604020202020204" pitchFamily="34" charset="0"/>
                        </a:rPr>
                        <a:t>2.</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just">
                        <a:spcAft>
                          <a:spcPts val="0"/>
                        </a:spcAft>
                      </a:pPr>
                      <a:r>
                        <a:rPr lang="sl-SI" sz="1050" b="1" dirty="0">
                          <a:solidFill>
                            <a:schemeClr val="tx1"/>
                          </a:solidFill>
                          <a:effectLst/>
                          <a:latin typeface="Arial" panose="020B0604020202020204" pitchFamily="34" charset="0"/>
                          <a:cs typeface="Arial" panose="020B0604020202020204" pitchFamily="34" charset="0"/>
                        </a:rPr>
                        <a:t>Načrt za izvedbo projekta  </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ctr">
                        <a:spcAft>
                          <a:spcPts val="0"/>
                        </a:spcAft>
                      </a:pPr>
                      <a:r>
                        <a:rPr lang="sl-SI" sz="1050" b="1" dirty="0">
                          <a:solidFill>
                            <a:schemeClr val="tx1"/>
                          </a:solidFill>
                          <a:effectLst/>
                          <a:latin typeface="Arial" panose="020B0604020202020204" pitchFamily="34" charset="0"/>
                          <a:cs typeface="Arial" panose="020B0604020202020204" pitchFamily="34" charset="0"/>
                        </a:rPr>
                        <a:t>33</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extLst>
                  <a:ext uri="{0D108BD9-81ED-4DB2-BD59-A6C34878D82A}">
                    <a16:rowId xmlns:a16="http://schemas.microsoft.com/office/drawing/2014/main" xmlns="" val="10000"/>
                  </a:ext>
                </a:extLst>
              </a:tr>
              <a:tr h="914365">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2.1</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Organizacijski in terminski ter finančni načrt projekta za konzorcij (tč. 2.2.1 Prijavnice in elaborata in Priloga B k Prijavnici in elaboratu ter Priloga 1 k javnemu razpisu)</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podrobno in razumljivo razdelane vse potrebne elemente,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pomanjkljivo razdelane potrebne elemente ali so le-ti delno medsebojno usklajeni</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nima vseh potrebnih elementov ali le-ti niso medsebojno usklajeni</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12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8</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1"/>
                  </a:ext>
                </a:extLst>
              </a:tr>
              <a:tr h="1289403">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2.2</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Aktivnosti za spodbujanje vključevanja udeležencev VIŠ ali udeležencev NIPO v programe (tč. 2.2.2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vsaj pet (5)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dve (2) aktivnosti za spodbujanje vključevanja udeležencev, ki sta pojasnjeni in razdelani</a:t>
                      </a:r>
                    </a:p>
                    <a:p>
                      <a:pPr marL="342900" lvl="0" indent="-342900" algn="just">
                        <a:spcAft>
                          <a:spcPts val="0"/>
                        </a:spcAft>
                        <a:buSzPts val="1000"/>
                        <a:buFont typeface="Courier"/>
                        <a:buChar char="-"/>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spodbujanje vključevanja udeležencev,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7</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5</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3</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2"/>
                  </a:ext>
                </a:extLst>
              </a:tr>
              <a:tr h="1523942">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2.3</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Spremljanje doseganja ciljev ter pričakovanih kazalnikov učinka in kazalnikov rezultata (tč. 2.2.3 Prijavnice in elaborata) </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vsaj pet (5)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dve (2) aktivnosti za spremljanje doseganja ciljev ter pričakovanih kazalnikov učinka in kazalnikov rezultata, ki sta pojasnjeni in razdelani</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spremljanje doseganja ciljev ter pričakovanih kazalnikov učinka in kazalnikov rezultata,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6</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3"/>
                  </a:ext>
                </a:extLst>
              </a:tr>
              <a:tr h="757445">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2.4</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Sedež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v obmejnem problemskem območju* (tč. 1.1 in 1.3 Prijavnice  in elaborata)</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vsi </a:t>
                      </a:r>
                      <a:r>
                        <a:rPr lang="sl-SI" sz="1050" dirty="0" err="1">
                          <a:solidFill>
                            <a:schemeClr val="tx1"/>
                          </a:solidFill>
                          <a:effectLst/>
                          <a:latin typeface="Arial" panose="020B0604020202020204" pitchFamily="34" charset="0"/>
                          <a:cs typeface="Arial" panose="020B0604020202020204" pitchFamily="34" charset="0"/>
                        </a:rPr>
                        <a:t>konzorcijski</a:t>
                      </a:r>
                      <a:r>
                        <a:rPr lang="sl-SI" sz="1050" dirty="0">
                          <a:solidFill>
                            <a:schemeClr val="tx1"/>
                          </a:solidFill>
                          <a:effectLst/>
                          <a:latin typeface="Arial" panose="020B0604020202020204" pitchFamily="34" charset="0"/>
                          <a:cs typeface="Arial" panose="020B0604020202020204" pitchFamily="34" charset="0"/>
                        </a:rPr>
                        <a:t> partnerji imajo sedež v obmejnem problemskem območju </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polovica ali več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manj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4"/>
                  </a:ext>
                </a:extLst>
              </a:tr>
              <a:tr h="761971">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2.5.</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Inovativni pristopi organizacije in izvedbe programov izpopolnjevanja (tč. 2.2.4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dva (2) inovativna pristopa, ki sta pojasnjena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en (1) inovativen pristop, ki je pojasnjen</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prijavitelj v načrtu ne pojasnjuje inovativnega pristopa </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5"/>
                  </a:ext>
                </a:extLst>
              </a:tr>
            </a:tbl>
          </a:graphicData>
        </a:graphic>
      </p:graphicFrame>
      <p:sp>
        <p:nvSpPr>
          <p:cNvPr id="67616" name="Rectangle 1"/>
          <p:cNvSpPr>
            <a:spLocks noChangeArrowheads="1"/>
          </p:cNvSpPr>
          <p:nvPr/>
        </p:nvSpPr>
        <p:spPr bwMode="auto">
          <a:xfrm>
            <a:off x="2901950" y="1825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a:t/>
            </a:r>
            <a:br>
              <a:rPr lang="sl-SI" altLang="sl-SI"/>
            </a:br>
            <a:endParaRPr lang="sl-SI" altLang="sl-SI"/>
          </a:p>
        </p:txBody>
      </p:sp>
      <p:sp>
        <p:nvSpPr>
          <p:cNvPr id="6" name="Title 1"/>
          <p:cNvSpPr txBox="1">
            <a:spLocks/>
          </p:cNvSpPr>
          <p:nvPr/>
        </p:nvSpPr>
        <p:spPr bwMode="auto">
          <a:xfrm>
            <a:off x="694458" y="429569"/>
            <a:ext cx="7835227"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Načrt za izvedbo projekta</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7" name="Elipsa 6"/>
          <p:cNvSpPr/>
          <p:nvPr/>
        </p:nvSpPr>
        <p:spPr>
          <a:xfrm>
            <a:off x="157503" y="3338505"/>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45</a:t>
            </a:fld>
            <a:endParaRPr lang="en-US" altLang="sl-SI"/>
          </a:p>
        </p:txBody>
      </p:sp>
    </p:spTree>
    <p:extLst>
      <p:ext uri="{BB962C8B-B14F-4D97-AF65-F5344CB8AC3E}">
        <p14:creationId xmlns:p14="http://schemas.microsoft.com/office/powerpoint/2010/main" val="1002505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rotWithShape="1">
          <a:blip r:embed="rId2">
            <a:extLst>
              <a:ext uri="{28A0092B-C50C-407E-A947-70E740481C1C}">
                <a14:useLocalDpi xmlns:a14="http://schemas.microsoft.com/office/drawing/2010/main" val="0"/>
              </a:ext>
            </a:extLst>
          </a:blip>
          <a:srcRect t="41607" r="-1468"/>
          <a:stretch/>
        </p:blipFill>
        <p:spPr>
          <a:xfrm>
            <a:off x="1964572" y="445398"/>
            <a:ext cx="7149599" cy="5633491"/>
          </a:xfrm>
          <a:prstGeom prst="rect">
            <a:avLst/>
          </a:prstGeom>
        </p:spPr>
      </p:pic>
      <p:sp>
        <p:nvSpPr>
          <p:cNvPr id="3" name="Pravokotnik 2"/>
          <p:cNvSpPr/>
          <p:nvPr/>
        </p:nvSpPr>
        <p:spPr>
          <a:xfrm>
            <a:off x="1807351" y="370442"/>
            <a:ext cx="7149599" cy="5783404"/>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568103" y="3092866"/>
            <a:ext cx="1239248"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2.3</a:t>
            </a:r>
            <a:endParaRPr lang="en-US" sz="1600" b="1" dirty="0">
              <a:solidFill>
                <a:srgbClr val="FF0000"/>
              </a:solidFill>
              <a:cs typeface="Arial" panose="020B0604020202020204" pitchFamily="34" charset="0"/>
            </a:endParaRPr>
          </a:p>
        </p:txBody>
      </p:sp>
      <p:sp>
        <p:nvSpPr>
          <p:cNvPr id="5" name="PoljeZBesedilom 4"/>
          <p:cNvSpPr txBox="1"/>
          <p:nvPr/>
        </p:nvSpPr>
        <p:spPr>
          <a:xfrm>
            <a:off x="194514" y="5432558"/>
            <a:ext cx="1515141" cy="646331"/>
          </a:xfrm>
          <a:prstGeom prst="rect">
            <a:avLst/>
          </a:prstGeom>
          <a:solidFill>
            <a:schemeClr val="bg1">
              <a:lumMod val="95000"/>
            </a:schemeClr>
          </a:solidFill>
          <a:ln>
            <a:solidFill>
              <a:srgbClr val="002060"/>
            </a:solidFill>
          </a:ln>
        </p:spPr>
        <p:txBody>
          <a:bodyPr wrap="square" rtlCol="0">
            <a:spAutoFit/>
          </a:bodyPr>
          <a:lstStyle/>
          <a:p>
            <a:r>
              <a:rPr lang="sl-SI" b="1" dirty="0">
                <a:solidFill>
                  <a:srgbClr val="0070C0"/>
                </a:solidFill>
              </a:rPr>
              <a:t>Usklajenost s tč. 8 JR!</a:t>
            </a:r>
          </a:p>
        </p:txBody>
      </p:sp>
      <p:sp>
        <p:nvSpPr>
          <p:cNvPr id="6" name="Označba mesta številke diapozitiva 5"/>
          <p:cNvSpPr>
            <a:spLocks noGrp="1"/>
          </p:cNvSpPr>
          <p:nvPr>
            <p:ph type="sldNum" sz="quarter" idx="12"/>
          </p:nvPr>
        </p:nvSpPr>
        <p:spPr/>
        <p:txBody>
          <a:bodyPr/>
          <a:lstStyle/>
          <a:p>
            <a:fld id="{5532F882-DC02-4301-B179-9E7F5ED57468}" type="slidenum">
              <a:rPr lang="en-US" altLang="sl-SI" smtClean="0"/>
              <a:pPr/>
              <a:t>46</a:t>
            </a:fld>
            <a:endParaRPr lang="en-US" altLang="sl-SI"/>
          </a:p>
        </p:txBody>
      </p:sp>
    </p:spTree>
    <p:extLst>
      <p:ext uri="{BB962C8B-B14F-4D97-AF65-F5344CB8AC3E}">
        <p14:creationId xmlns:p14="http://schemas.microsoft.com/office/powerpoint/2010/main" val="3413579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850013841"/>
              </p:ext>
            </p:extLst>
          </p:nvPr>
        </p:nvGraphicFramePr>
        <p:xfrm>
          <a:off x="351994" y="1098399"/>
          <a:ext cx="8520157" cy="5493466"/>
        </p:xfrm>
        <a:graphic>
          <a:graphicData uri="http://schemas.openxmlformats.org/drawingml/2006/table">
            <a:tbl>
              <a:tblPr>
                <a:tableStyleId>{69CF1AB2-1976-4502-BF36-3FF5EA218861}</a:tableStyleId>
              </a:tblPr>
              <a:tblGrid>
                <a:gridCol w="966005">
                  <a:extLst>
                    <a:ext uri="{9D8B030D-6E8A-4147-A177-3AD203B41FA5}">
                      <a16:colId xmlns:a16="http://schemas.microsoft.com/office/drawing/2014/main" xmlns="" val="20000"/>
                    </a:ext>
                  </a:extLst>
                </a:gridCol>
                <a:gridCol w="6981184">
                  <a:extLst>
                    <a:ext uri="{9D8B030D-6E8A-4147-A177-3AD203B41FA5}">
                      <a16:colId xmlns:a16="http://schemas.microsoft.com/office/drawing/2014/main" xmlns="" val="20001"/>
                    </a:ext>
                  </a:extLst>
                </a:gridCol>
                <a:gridCol w="572968">
                  <a:extLst>
                    <a:ext uri="{9D8B030D-6E8A-4147-A177-3AD203B41FA5}">
                      <a16:colId xmlns:a16="http://schemas.microsoft.com/office/drawing/2014/main" xmlns="" val="20002"/>
                    </a:ext>
                  </a:extLst>
                </a:gridCol>
              </a:tblGrid>
              <a:tr h="170082">
                <a:tc>
                  <a:txBody>
                    <a:bodyPr/>
                    <a:lstStyle/>
                    <a:p>
                      <a:pPr>
                        <a:spcAft>
                          <a:spcPts val="0"/>
                        </a:spcAft>
                      </a:pPr>
                      <a:r>
                        <a:rPr lang="sl-SI" sz="1050" b="1" dirty="0">
                          <a:solidFill>
                            <a:schemeClr val="tx1"/>
                          </a:solidFill>
                          <a:effectLst/>
                          <a:latin typeface="Arial" panose="020B0604020202020204" pitchFamily="34" charset="0"/>
                          <a:cs typeface="Arial" panose="020B0604020202020204" pitchFamily="34" charset="0"/>
                        </a:rPr>
                        <a:t>2.</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just">
                        <a:spcAft>
                          <a:spcPts val="0"/>
                        </a:spcAft>
                      </a:pPr>
                      <a:r>
                        <a:rPr lang="sl-SI" sz="1050" b="1" dirty="0">
                          <a:solidFill>
                            <a:schemeClr val="tx1"/>
                          </a:solidFill>
                          <a:effectLst/>
                          <a:latin typeface="Arial" panose="020B0604020202020204" pitchFamily="34" charset="0"/>
                          <a:cs typeface="Arial" panose="020B0604020202020204" pitchFamily="34" charset="0"/>
                        </a:rPr>
                        <a:t>Načrt za izvedbo projekta  </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ctr">
                        <a:spcAft>
                          <a:spcPts val="0"/>
                        </a:spcAft>
                      </a:pPr>
                      <a:r>
                        <a:rPr lang="sl-SI" sz="1050" b="1" dirty="0">
                          <a:solidFill>
                            <a:schemeClr val="tx1"/>
                          </a:solidFill>
                          <a:effectLst/>
                          <a:latin typeface="Arial" panose="020B0604020202020204" pitchFamily="34" charset="0"/>
                          <a:cs typeface="Arial" panose="020B0604020202020204" pitchFamily="34" charset="0"/>
                        </a:rPr>
                        <a:t>33</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extLst>
                  <a:ext uri="{0D108BD9-81ED-4DB2-BD59-A6C34878D82A}">
                    <a16:rowId xmlns:a16="http://schemas.microsoft.com/office/drawing/2014/main" xmlns="" val="10000"/>
                  </a:ext>
                </a:extLst>
              </a:tr>
              <a:tr h="914365">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2.1</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Organizacijski in terminski ter finančni načrt projekta za konzorcij (tč. 2.2.1 Prijavnice in elaborata in Priloga B k Prijavnici in elaboratu ter Priloga 1 k javnemu razpisu)</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podrobno in razumljivo razdelane vse potrebne elemente,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pomanjkljivo razdelane potrebne elemente ali so le-ti delno medsebojno usklajeni</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nima vseh potrebnih elementov ali le-ti niso medsebojno usklajeni</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12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8</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1"/>
                  </a:ext>
                </a:extLst>
              </a:tr>
              <a:tr h="1289403">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2.2</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Aktivnosti za spodbujanje vključevanja udeležencev VIŠ ali udeležencev NIPO v programe (tč. 2.2.2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vsaj pet (5)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dve (2) aktivnosti za spodbujanje vključevanja udeležencev, ki sta pojasnjeni in razdelani</a:t>
                      </a:r>
                    </a:p>
                    <a:p>
                      <a:pPr marL="342900" lvl="0" indent="-342900" algn="just">
                        <a:spcAft>
                          <a:spcPts val="0"/>
                        </a:spcAft>
                        <a:buSzPts val="1000"/>
                        <a:buFont typeface="Courier"/>
                        <a:buChar char="-"/>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spodbujanje vključevanja udeležencev,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7</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5</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3</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2"/>
                  </a:ext>
                </a:extLst>
              </a:tr>
              <a:tr h="1523942">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2.3</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Spremljanje doseganja ciljev ter pričakovanih kazalnikov učinka in kazalnikov rezultata (tč. 2.2.3 Prijavnice in elaborata) </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vsaj pet (5)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dve (2) aktivnosti za spremljanje doseganja ciljev ter pričakovanih kazalnikov učinka in kazalnikov rezultata, ki sta pojasnjeni in razdelani</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spremljanje doseganja ciljev ter pričakovanih kazalnikov učinka in kazalnikov rezultata,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6</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3"/>
                  </a:ext>
                </a:extLst>
              </a:tr>
              <a:tr h="757445">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2.4</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Sedež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v obmejnem problemskem območju* (tč. 1.1 in 1.3 Prijavnice  in elaborata)</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vsi </a:t>
                      </a:r>
                      <a:r>
                        <a:rPr lang="sl-SI" sz="1050" dirty="0" err="1">
                          <a:solidFill>
                            <a:schemeClr val="tx1"/>
                          </a:solidFill>
                          <a:effectLst/>
                          <a:latin typeface="Arial" panose="020B0604020202020204" pitchFamily="34" charset="0"/>
                          <a:cs typeface="Arial" panose="020B0604020202020204" pitchFamily="34" charset="0"/>
                        </a:rPr>
                        <a:t>konzorcijski</a:t>
                      </a:r>
                      <a:r>
                        <a:rPr lang="sl-SI" sz="1050" dirty="0">
                          <a:solidFill>
                            <a:schemeClr val="tx1"/>
                          </a:solidFill>
                          <a:effectLst/>
                          <a:latin typeface="Arial" panose="020B0604020202020204" pitchFamily="34" charset="0"/>
                          <a:cs typeface="Arial" panose="020B0604020202020204" pitchFamily="34" charset="0"/>
                        </a:rPr>
                        <a:t> partnerji imajo sedež v obmejnem problemskem območju </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polovica ali več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manj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4"/>
                  </a:ext>
                </a:extLst>
              </a:tr>
              <a:tr h="761971">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2.5.</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Inovativni pristopi organizacije in izvedbe programov izpopolnjevanja (tč. 2.2.4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dva (2) inovativna pristopa, ki sta pojasnjena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en (1) inovativen pristop, ki je pojasnjen</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prijavitelj v načrtu ne pojasnjuje inovativnega pristopa </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5"/>
                  </a:ext>
                </a:extLst>
              </a:tr>
            </a:tbl>
          </a:graphicData>
        </a:graphic>
      </p:graphicFrame>
      <p:sp>
        <p:nvSpPr>
          <p:cNvPr id="67616" name="Rectangle 1"/>
          <p:cNvSpPr>
            <a:spLocks noChangeArrowheads="1"/>
          </p:cNvSpPr>
          <p:nvPr/>
        </p:nvSpPr>
        <p:spPr bwMode="auto">
          <a:xfrm>
            <a:off x="2901950" y="1825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a:t/>
            </a:r>
            <a:br>
              <a:rPr lang="sl-SI" altLang="sl-SI"/>
            </a:br>
            <a:endParaRPr lang="sl-SI" altLang="sl-SI"/>
          </a:p>
        </p:txBody>
      </p:sp>
      <p:sp>
        <p:nvSpPr>
          <p:cNvPr id="6" name="Title 1"/>
          <p:cNvSpPr txBox="1">
            <a:spLocks/>
          </p:cNvSpPr>
          <p:nvPr/>
        </p:nvSpPr>
        <p:spPr bwMode="auto">
          <a:xfrm>
            <a:off x="694458" y="429569"/>
            <a:ext cx="7835227"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Načrt za izvedbo projekta</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7" name="Elipsa 6"/>
          <p:cNvSpPr/>
          <p:nvPr/>
        </p:nvSpPr>
        <p:spPr>
          <a:xfrm>
            <a:off x="206930" y="4892482"/>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47</a:t>
            </a:fld>
            <a:endParaRPr lang="en-US" altLang="sl-SI"/>
          </a:p>
        </p:txBody>
      </p:sp>
    </p:spTree>
    <p:extLst>
      <p:ext uri="{BB962C8B-B14F-4D97-AF65-F5344CB8AC3E}">
        <p14:creationId xmlns:p14="http://schemas.microsoft.com/office/powerpoint/2010/main" val="686642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4357" y="321276"/>
            <a:ext cx="4596648" cy="6309788"/>
          </a:xfrm>
          <a:prstGeom prst="rect">
            <a:avLst/>
          </a:prstGeom>
        </p:spPr>
      </p:pic>
      <p:sp>
        <p:nvSpPr>
          <p:cNvPr id="3" name="Pravokotnik 2"/>
          <p:cNvSpPr/>
          <p:nvPr/>
        </p:nvSpPr>
        <p:spPr>
          <a:xfrm>
            <a:off x="1030617" y="710608"/>
            <a:ext cx="4777506" cy="3165246"/>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ravokotnik 3"/>
          <p:cNvSpPr/>
          <p:nvPr/>
        </p:nvSpPr>
        <p:spPr>
          <a:xfrm>
            <a:off x="1030616" y="4393378"/>
            <a:ext cx="4777507" cy="2237685"/>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oljeZBesedilom 4"/>
          <p:cNvSpPr txBox="1"/>
          <p:nvPr/>
        </p:nvSpPr>
        <p:spPr>
          <a:xfrm>
            <a:off x="22057" y="3672950"/>
            <a:ext cx="1185485" cy="307777"/>
          </a:xfrm>
          <a:prstGeom prst="rect">
            <a:avLst/>
          </a:prstGeom>
          <a:noFill/>
        </p:spPr>
        <p:txBody>
          <a:bodyPr wrap="square" rtlCol="0">
            <a:spAutoFit/>
          </a:bodyPr>
          <a:lstStyle/>
          <a:p>
            <a:r>
              <a:rPr lang="sl-SI" sz="1400" b="1" dirty="0">
                <a:solidFill>
                  <a:srgbClr val="FF0000"/>
                </a:solidFill>
                <a:cs typeface="Arial" panose="020B0604020202020204" pitchFamily="34" charset="0"/>
              </a:rPr>
              <a:t>Merilo 2.4</a:t>
            </a:r>
            <a:endParaRPr lang="en-US" sz="1400" b="1" dirty="0">
              <a:solidFill>
                <a:srgbClr val="FF0000"/>
              </a:solidFill>
              <a:cs typeface="Arial" panose="020B0604020202020204" pitchFamily="34" charset="0"/>
            </a:endParaRPr>
          </a:p>
        </p:txBody>
      </p:sp>
      <p:cxnSp>
        <p:nvCxnSpPr>
          <p:cNvPr id="7" name="Raven puščični povezovalnik 6"/>
          <p:cNvCxnSpPr>
            <a:stCxn id="5" idx="0"/>
          </p:cNvCxnSpPr>
          <p:nvPr/>
        </p:nvCxnSpPr>
        <p:spPr>
          <a:xfrm flipV="1">
            <a:off x="614800" y="1502139"/>
            <a:ext cx="519557" cy="2170811"/>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0" name="Raven puščični povezovalnik 9"/>
          <p:cNvCxnSpPr>
            <a:stCxn id="5" idx="2"/>
          </p:cNvCxnSpPr>
          <p:nvPr/>
        </p:nvCxnSpPr>
        <p:spPr>
          <a:xfrm>
            <a:off x="614800" y="3980727"/>
            <a:ext cx="519557" cy="127089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8" name="Rectangle 3"/>
          <p:cNvSpPr>
            <a:spLocks noChangeArrowheads="1"/>
          </p:cNvSpPr>
          <p:nvPr/>
        </p:nvSpPr>
        <p:spPr bwMode="auto">
          <a:xfrm>
            <a:off x="6063301" y="1502139"/>
            <a:ext cx="2920061" cy="41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defRPr/>
            </a:pPr>
            <a:r>
              <a:rPr lang="sl-SI" altLang="sl-SI" sz="1050" dirty="0">
                <a:ea typeface="Times New Roman" panose="02020603050405020304" pitchFamily="18" charset="0"/>
                <a:cs typeface="Arial" panose="020B0604020202020204" pitchFamily="34" charset="0"/>
              </a:rPr>
              <a:t>V obmejna problemska območja se uvrščajo občine:</a:t>
            </a:r>
          </a:p>
          <a:p>
            <a:pPr algn="just">
              <a:defRPr/>
            </a:pPr>
            <a:r>
              <a:rPr lang="sl-SI" altLang="sl-SI" sz="1050" dirty="0">
                <a:ea typeface="Times New Roman" panose="02020603050405020304" pitchFamily="18" charset="0"/>
                <a:cs typeface="Arial" panose="020B0604020202020204" pitchFamily="34" charset="0"/>
              </a:rPr>
              <a:t>Ajdovščina, Apače, Bistrica ob Sotli, Bohinj, Bovec, Brda, Brežice, Cankova, Cerkno, Cirkulane, Črenšovci, Črna na Koroškem, Črnomelj, Divača, Dobrovnik, Dolenjske Toplice, Dravograd, Gorje, Gornji Grad, Gornji Petrovci, Grad, Hodoš, Hrpelje - Kozina, Ilirska Bistrica, Jezersko, Kanal, Kobarid, Kobilje, Kočevje, Komen, Kostanjevica na Krki, Kostel, Kozje, Kranjska Gora, Kungota, Kuzma, Lendava, Loška dolina, Loški Potok, Lovrenc na Pohorju, Luče, Majšperk, Makole, Metlika, Mežica, Miren - Kostanjevica, Moravske Toplice, Muta, Ormož, Osilnica, Pesnica, Pivka, Podčetrtek, Podlehnik, Podvelka, Postojna, Preddvor, Prevalje, Puconci, Radlje ob Dravi, Ravne na Koroškem, Renče - Vogrsko, Ribnica na Pohorju, Rogašovci, Rogatec, Ruše, Selnica ob Dravi, Semič, Sežana, Slovenj Gradec, Solčava, Središče ob Dravi, Sveta Ana, Sveti Tomaž, Šalovci, Šentjernej, Šmarje pri Jelšah, Tolmin, Tržič, Velika Polana, Videm, Vipava, Vuzenica, Zavrč in Žetale.</a:t>
            </a:r>
            <a:endParaRPr lang="sl-SI" altLang="sl-SI" sz="2800" dirty="0">
              <a:cs typeface="Arial" panose="020B0604020202020204" pitchFamily="34" charset="0"/>
            </a:endParaRPr>
          </a:p>
        </p:txBody>
      </p:sp>
      <p:sp>
        <p:nvSpPr>
          <p:cNvPr id="6" name="Označba mesta številke diapozitiva 5"/>
          <p:cNvSpPr>
            <a:spLocks noGrp="1"/>
          </p:cNvSpPr>
          <p:nvPr>
            <p:ph type="sldNum" sz="quarter" idx="12"/>
          </p:nvPr>
        </p:nvSpPr>
        <p:spPr/>
        <p:txBody>
          <a:bodyPr/>
          <a:lstStyle/>
          <a:p>
            <a:fld id="{5532F882-DC02-4301-B179-9E7F5ED57468}" type="slidenum">
              <a:rPr lang="en-US" altLang="sl-SI" smtClean="0"/>
              <a:pPr/>
              <a:t>48</a:t>
            </a:fld>
            <a:endParaRPr lang="en-US" altLang="sl-SI"/>
          </a:p>
        </p:txBody>
      </p:sp>
    </p:spTree>
    <p:extLst>
      <p:ext uri="{BB962C8B-B14F-4D97-AF65-F5344CB8AC3E}">
        <p14:creationId xmlns:p14="http://schemas.microsoft.com/office/powerpoint/2010/main" val="2888196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133824225"/>
              </p:ext>
            </p:extLst>
          </p:nvPr>
        </p:nvGraphicFramePr>
        <p:xfrm>
          <a:off x="351994" y="1098399"/>
          <a:ext cx="8520157" cy="5493466"/>
        </p:xfrm>
        <a:graphic>
          <a:graphicData uri="http://schemas.openxmlformats.org/drawingml/2006/table">
            <a:tbl>
              <a:tblPr>
                <a:tableStyleId>{69CF1AB2-1976-4502-BF36-3FF5EA218861}</a:tableStyleId>
              </a:tblPr>
              <a:tblGrid>
                <a:gridCol w="966005">
                  <a:extLst>
                    <a:ext uri="{9D8B030D-6E8A-4147-A177-3AD203B41FA5}">
                      <a16:colId xmlns:a16="http://schemas.microsoft.com/office/drawing/2014/main" xmlns="" val="20000"/>
                    </a:ext>
                  </a:extLst>
                </a:gridCol>
                <a:gridCol w="6981184">
                  <a:extLst>
                    <a:ext uri="{9D8B030D-6E8A-4147-A177-3AD203B41FA5}">
                      <a16:colId xmlns:a16="http://schemas.microsoft.com/office/drawing/2014/main" xmlns="" val="20001"/>
                    </a:ext>
                  </a:extLst>
                </a:gridCol>
                <a:gridCol w="572968">
                  <a:extLst>
                    <a:ext uri="{9D8B030D-6E8A-4147-A177-3AD203B41FA5}">
                      <a16:colId xmlns:a16="http://schemas.microsoft.com/office/drawing/2014/main" xmlns="" val="20002"/>
                    </a:ext>
                  </a:extLst>
                </a:gridCol>
              </a:tblGrid>
              <a:tr h="170082">
                <a:tc>
                  <a:txBody>
                    <a:bodyPr/>
                    <a:lstStyle/>
                    <a:p>
                      <a:pPr>
                        <a:spcAft>
                          <a:spcPts val="0"/>
                        </a:spcAft>
                      </a:pPr>
                      <a:r>
                        <a:rPr lang="sl-SI" sz="1050" b="1" dirty="0">
                          <a:solidFill>
                            <a:schemeClr val="tx1"/>
                          </a:solidFill>
                          <a:effectLst/>
                          <a:latin typeface="Arial" panose="020B0604020202020204" pitchFamily="34" charset="0"/>
                          <a:cs typeface="Arial" panose="020B0604020202020204" pitchFamily="34" charset="0"/>
                        </a:rPr>
                        <a:t>2.</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just">
                        <a:spcAft>
                          <a:spcPts val="0"/>
                        </a:spcAft>
                      </a:pPr>
                      <a:r>
                        <a:rPr lang="sl-SI" sz="1050" b="1" dirty="0">
                          <a:solidFill>
                            <a:schemeClr val="tx1"/>
                          </a:solidFill>
                          <a:effectLst/>
                          <a:latin typeface="Arial" panose="020B0604020202020204" pitchFamily="34" charset="0"/>
                          <a:cs typeface="Arial" panose="020B0604020202020204" pitchFamily="34" charset="0"/>
                        </a:rPr>
                        <a:t>Načrt za izvedbo projekta  </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tc>
                  <a:txBody>
                    <a:bodyPr/>
                    <a:lstStyle/>
                    <a:p>
                      <a:pPr algn="ctr">
                        <a:spcAft>
                          <a:spcPts val="0"/>
                        </a:spcAft>
                      </a:pPr>
                      <a:r>
                        <a:rPr lang="sl-SI" sz="1050" b="1" dirty="0">
                          <a:solidFill>
                            <a:schemeClr val="tx1"/>
                          </a:solidFill>
                          <a:effectLst/>
                          <a:latin typeface="Arial" panose="020B0604020202020204" pitchFamily="34" charset="0"/>
                          <a:cs typeface="Arial" panose="020B0604020202020204" pitchFamily="34" charset="0"/>
                        </a:rPr>
                        <a:t>33</a:t>
                      </a:r>
                      <a:endParaRPr lang="sl-SI" sz="105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nchor="ctr">
                    <a:solidFill>
                      <a:schemeClr val="tx2">
                        <a:lumMod val="40000"/>
                        <a:lumOff val="60000"/>
                      </a:schemeClr>
                    </a:solidFill>
                  </a:tcPr>
                </a:tc>
                <a:extLst>
                  <a:ext uri="{0D108BD9-81ED-4DB2-BD59-A6C34878D82A}">
                    <a16:rowId xmlns:a16="http://schemas.microsoft.com/office/drawing/2014/main" xmlns="" val="10000"/>
                  </a:ext>
                </a:extLst>
              </a:tr>
              <a:tr h="914365">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2.1</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Organizacijski in terminski ter finančni načrt projekta za konzorcij (tč. 2.2.1 Prijavnice in elaborata in Priloga B k Prijavnici in elaboratu ter Priloga 1 k javnemu razpisu)</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podrobno in razumljivo razdelane vse potrebne elemente,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ima pomanjkljivo razdelane potrebne elemente ali so le-ti delno medsebojno usklajeni</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nima vseh potrebnih elementov ali le-ti niso medsebojno usklajeni</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12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8</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1"/>
                  </a:ext>
                </a:extLst>
              </a:tr>
              <a:tr h="1289403">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2.2</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Aktivnosti za spodbujanje vključevanja udeležencev VIŠ ali udeležencev NIPO v programe (tč. 2.2.2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vsaj pet (5)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spodbujanje vključevanja udeležencev, ki so pojasnjene in razdelane</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dve (2) aktivnosti za spodbujanje vključevanja udeležencev, ki sta pojasnjeni in razdelani</a:t>
                      </a:r>
                    </a:p>
                    <a:p>
                      <a:pPr marL="342900" lvl="0" indent="-342900" algn="just">
                        <a:spcAft>
                          <a:spcPts val="0"/>
                        </a:spcAft>
                        <a:buSzPts val="1000"/>
                        <a:buFont typeface="Courier"/>
                        <a:buChar char="-"/>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spodbujanje vključevanja udeležencev,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7</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5</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3</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2"/>
                  </a:ext>
                </a:extLst>
              </a:tr>
              <a:tr h="1523942">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2.3</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just">
                        <a:spcAft>
                          <a:spcPts val="0"/>
                        </a:spcAft>
                      </a:pPr>
                      <a:r>
                        <a:rPr lang="sl-SI" sz="1050" dirty="0">
                          <a:solidFill>
                            <a:schemeClr val="tx1"/>
                          </a:solidFill>
                          <a:effectLst/>
                          <a:latin typeface="Arial" panose="020B0604020202020204" pitchFamily="34" charset="0"/>
                          <a:cs typeface="Arial" panose="020B0604020202020204" pitchFamily="34" charset="0"/>
                        </a:rPr>
                        <a:t>Spremljanje doseganja ciljev ter pričakovanih kazalnikov učinka in kazalnikov rezultata (tč. 2.2.3 Prijavnice in elaborata) </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vsaj pet (5)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tri (3) do štiri (4) aktivnosti  za spremljanje doseganja ciljev ter pričakovanih kazalnikov učinka in kazalnikov rezultata, ki so pojasnjene in razdelane</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dve (2) aktivnosti za spremljanje doseganja ciljev ter pričakovanih kazalnikov učinka in kazalnikov rezultata, ki sta pojasnjeni in razdelani</a:t>
                      </a:r>
                    </a:p>
                    <a:p>
                      <a:pPr marL="342900" lvl="0" indent="-342900" algn="just">
                        <a:spcAft>
                          <a:spcPts val="0"/>
                        </a:spcAft>
                        <a:buSzPts val="1000"/>
                        <a:buFont typeface="Times New Roman" panose="02020603050405020304" pitchFamily="18" charset="0"/>
                        <a:buChar char="−"/>
                        <a:tabLst>
                          <a:tab pos="228600" algn="l"/>
                        </a:tabLst>
                      </a:pPr>
                      <a:r>
                        <a:rPr lang="sl-SI" sz="1050" dirty="0">
                          <a:solidFill>
                            <a:schemeClr val="tx1"/>
                          </a:solidFill>
                          <a:effectLst/>
                          <a:latin typeface="Arial" panose="020B0604020202020204" pitchFamily="34" charset="0"/>
                          <a:cs typeface="Arial" panose="020B0604020202020204" pitchFamily="34" charset="0"/>
                        </a:rPr>
                        <a:t>načrt vključuje eno (1) ali manj aktivnosti za spremljanje doseganja ciljev ter pričakovanih kazalnikov učinka in kazalnikov rezultata, ki je pojasnjena in razdelana</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6</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3"/>
                  </a:ext>
                </a:extLst>
              </a:tr>
              <a:tr h="757445">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2.4</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Sedež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v obmejnem problemskem območju* (tč. 1.1 in 1.3 Prijavnice  in elaborata)</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vsi </a:t>
                      </a:r>
                      <a:r>
                        <a:rPr lang="sl-SI" sz="1050" dirty="0" err="1">
                          <a:solidFill>
                            <a:schemeClr val="tx1"/>
                          </a:solidFill>
                          <a:effectLst/>
                          <a:latin typeface="Arial" panose="020B0604020202020204" pitchFamily="34" charset="0"/>
                          <a:cs typeface="Arial" panose="020B0604020202020204" pitchFamily="34" charset="0"/>
                        </a:rPr>
                        <a:t>konzorcijski</a:t>
                      </a:r>
                      <a:r>
                        <a:rPr lang="sl-SI" sz="1050" dirty="0">
                          <a:solidFill>
                            <a:schemeClr val="tx1"/>
                          </a:solidFill>
                          <a:effectLst/>
                          <a:latin typeface="Arial" panose="020B0604020202020204" pitchFamily="34" charset="0"/>
                          <a:cs typeface="Arial" panose="020B0604020202020204" pitchFamily="34" charset="0"/>
                        </a:rPr>
                        <a:t> partnerji imajo sedež v obmejnem problemskem območju </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polovica ali več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p>
                    <a:p>
                      <a:pPr marL="342900" lvl="0" indent="-342900">
                        <a:spcAft>
                          <a:spcPts val="0"/>
                        </a:spcAft>
                        <a:buClr>
                          <a:srgbClr val="00000A"/>
                        </a:buClr>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manj kot polovica </a:t>
                      </a:r>
                      <a:r>
                        <a:rPr lang="sl-SI" sz="1050" dirty="0" err="1">
                          <a:solidFill>
                            <a:schemeClr val="tx1"/>
                          </a:solidFill>
                          <a:effectLst/>
                          <a:latin typeface="Arial" panose="020B0604020202020204" pitchFamily="34" charset="0"/>
                          <a:cs typeface="Arial" panose="020B0604020202020204" pitchFamily="34" charset="0"/>
                        </a:rPr>
                        <a:t>konzorcijskih</a:t>
                      </a:r>
                      <a:r>
                        <a:rPr lang="sl-SI" sz="1050" dirty="0">
                          <a:solidFill>
                            <a:schemeClr val="tx1"/>
                          </a:solidFill>
                          <a:effectLst/>
                          <a:latin typeface="Arial" panose="020B0604020202020204" pitchFamily="34" charset="0"/>
                          <a:cs typeface="Arial" panose="020B0604020202020204" pitchFamily="34" charset="0"/>
                        </a:rPr>
                        <a:t> partnerjev ima sedež v obmejnem problemskem območju</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4"/>
                  </a:ext>
                </a:extLst>
              </a:tr>
              <a:tr h="761971">
                <a:tc>
                  <a:txBody>
                    <a:bodyPr/>
                    <a:lstStyle/>
                    <a:p>
                      <a:pPr>
                        <a:spcAft>
                          <a:spcPts val="0"/>
                        </a:spcAft>
                      </a:pPr>
                      <a:r>
                        <a:rPr lang="sl-SI" sz="1050">
                          <a:solidFill>
                            <a:schemeClr val="tx1"/>
                          </a:solidFill>
                          <a:effectLst/>
                          <a:latin typeface="Arial" panose="020B0604020202020204" pitchFamily="34" charset="0"/>
                          <a:cs typeface="Arial" panose="020B0604020202020204" pitchFamily="34" charset="0"/>
                        </a:rPr>
                        <a:t>2.5.</a:t>
                      </a:r>
                      <a:endParaRPr lang="sl-SI" sz="105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spcAft>
                          <a:spcPts val="0"/>
                        </a:spcAft>
                      </a:pPr>
                      <a:r>
                        <a:rPr lang="sl-SI" sz="1050" dirty="0">
                          <a:solidFill>
                            <a:schemeClr val="tx1"/>
                          </a:solidFill>
                          <a:effectLst/>
                          <a:latin typeface="Arial" panose="020B0604020202020204" pitchFamily="34" charset="0"/>
                          <a:cs typeface="Arial" panose="020B0604020202020204" pitchFamily="34" charset="0"/>
                        </a:rPr>
                        <a:t>Inovativni pristopi organizacije in izvedbe programov izpopolnjevanja (tč. 2.2.4 Prijavnice in elaborata)</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dva (2) inovativna pristopa, ki sta pojasnjena </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načrt vključuje en (1) inovativen pristop, ki je pojasnjen</a:t>
                      </a:r>
                    </a:p>
                    <a:p>
                      <a:pPr marL="342900" lvl="0" indent="-342900" algn="just">
                        <a:spcAft>
                          <a:spcPts val="0"/>
                        </a:spcAft>
                        <a:buSzPts val="1000"/>
                        <a:buFont typeface="Times New Roman" panose="02020603050405020304" pitchFamily="18" charset="0"/>
                        <a:buChar char="−"/>
                      </a:pPr>
                      <a:r>
                        <a:rPr lang="sl-SI" sz="1050" dirty="0">
                          <a:solidFill>
                            <a:schemeClr val="tx1"/>
                          </a:solidFill>
                          <a:effectLst/>
                          <a:latin typeface="Arial" panose="020B0604020202020204" pitchFamily="34" charset="0"/>
                          <a:cs typeface="Arial" panose="020B0604020202020204" pitchFamily="34" charset="0"/>
                        </a:rPr>
                        <a:t>prijavitelj v načrtu ne pojasnjuje inovativnega pristopa </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tc>
                  <a:txBody>
                    <a:bodyPr/>
                    <a:lstStyle/>
                    <a:p>
                      <a:pPr algn="ctr">
                        <a:spcAft>
                          <a:spcPts val="0"/>
                        </a:spcAft>
                      </a:pPr>
                      <a:r>
                        <a:rPr lang="sl-SI" sz="1050" dirty="0">
                          <a:solidFill>
                            <a:schemeClr val="tx1"/>
                          </a:solidFill>
                          <a:effectLst/>
                          <a:latin typeface="Arial" panose="020B0604020202020204" pitchFamily="34" charset="0"/>
                          <a:cs typeface="Arial" panose="020B0604020202020204" pitchFamily="34" charset="0"/>
                        </a:rPr>
                        <a:t> </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4</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2</a:t>
                      </a:r>
                    </a:p>
                    <a:p>
                      <a:pPr algn="ctr">
                        <a:spcAft>
                          <a:spcPts val="0"/>
                        </a:spcAft>
                      </a:pPr>
                      <a:r>
                        <a:rPr lang="sl-SI" sz="1050" dirty="0">
                          <a:solidFill>
                            <a:schemeClr val="tx1"/>
                          </a:solidFill>
                          <a:effectLst/>
                          <a:latin typeface="Arial" panose="020B0604020202020204" pitchFamily="34" charset="0"/>
                          <a:cs typeface="Arial" panose="020B0604020202020204" pitchFamily="34" charset="0"/>
                        </a:rPr>
                        <a:t>0</a:t>
                      </a:r>
                      <a:endParaRPr lang="sl-SI" sz="105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27594" marR="27594" marT="0" marB="0"/>
                </a:tc>
                <a:extLst>
                  <a:ext uri="{0D108BD9-81ED-4DB2-BD59-A6C34878D82A}">
                    <a16:rowId xmlns:a16="http://schemas.microsoft.com/office/drawing/2014/main" xmlns="" val="10005"/>
                  </a:ext>
                </a:extLst>
              </a:tr>
            </a:tbl>
          </a:graphicData>
        </a:graphic>
      </p:graphicFrame>
      <p:sp>
        <p:nvSpPr>
          <p:cNvPr id="67616" name="Rectangle 1"/>
          <p:cNvSpPr>
            <a:spLocks noChangeArrowheads="1"/>
          </p:cNvSpPr>
          <p:nvPr/>
        </p:nvSpPr>
        <p:spPr bwMode="auto">
          <a:xfrm>
            <a:off x="2901950" y="1825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sl-SI" altLang="sl-SI"/>
              <a:t/>
            </a:r>
            <a:br>
              <a:rPr lang="sl-SI" altLang="sl-SI"/>
            </a:br>
            <a:endParaRPr lang="sl-SI" altLang="sl-SI"/>
          </a:p>
        </p:txBody>
      </p:sp>
      <p:sp>
        <p:nvSpPr>
          <p:cNvPr id="6" name="Title 1"/>
          <p:cNvSpPr txBox="1">
            <a:spLocks/>
          </p:cNvSpPr>
          <p:nvPr/>
        </p:nvSpPr>
        <p:spPr bwMode="auto">
          <a:xfrm>
            <a:off x="694458" y="429569"/>
            <a:ext cx="7835227"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Načrt za izvedbo projekta</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7" name="Elipsa 6"/>
          <p:cNvSpPr/>
          <p:nvPr/>
        </p:nvSpPr>
        <p:spPr>
          <a:xfrm>
            <a:off x="206930" y="5646244"/>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49</a:t>
            </a:fld>
            <a:endParaRPr lang="en-US" altLang="sl-SI"/>
          </a:p>
        </p:txBody>
      </p:sp>
    </p:spTree>
    <p:extLst>
      <p:ext uri="{BB962C8B-B14F-4D97-AF65-F5344CB8AC3E}">
        <p14:creationId xmlns:p14="http://schemas.microsoft.com/office/powerpoint/2010/main" val="4146540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971550" y="1423988"/>
            <a:ext cx="7200900" cy="482600"/>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Pogoji za kandidiranje na JR – Sklop A </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3" name="PoljeZBesedilom 2"/>
          <p:cNvSpPr txBox="1"/>
          <p:nvPr/>
        </p:nvSpPr>
        <p:spPr>
          <a:xfrm>
            <a:off x="831850" y="2271713"/>
            <a:ext cx="7780338" cy="2215991"/>
          </a:xfrm>
          <a:prstGeom prst="rect">
            <a:avLst/>
          </a:prstGeom>
          <a:noFill/>
        </p:spPr>
        <p:txBody>
          <a:bodyPr>
            <a:spAutoFit/>
          </a:bodyPr>
          <a:lstStyle/>
          <a:p>
            <a:pPr eaLnBrk="1" hangingPunct="1">
              <a:defRPr/>
            </a:pPr>
            <a:r>
              <a:rPr lang="sl-SI" sz="2000" b="1" dirty="0">
                <a:solidFill>
                  <a:srgbClr val="0070C0"/>
                </a:solidFill>
                <a:cs typeface="Arial" panose="020B0604020202020204" pitchFamily="34" charset="0"/>
              </a:rPr>
              <a:t>Kot </a:t>
            </a:r>
            <a:r>
              <a:rPr lang="sl-SI" sz="2000" b="1" dirty="0" err="1">
                <a:solidFill>
                  <a:srgbClr val="0070C0"/>
                </a:solidFill>
                <a:cs typeface="Arial" panose="020B0604020202020204" pitchFamily="34" charset="0"/>
              </a:rPr>
              <a:t>poslovodeči</a:t>
            </a:r>
            <a:r>
              <a:rPr lang="sl-SI" sz="2000" b="1" dirty="0">
                <a:solidFill>
                  <a:srgbClr val="0070C0"/>
                </a:solidFill>
                <a:cs typeface="Arial" panose="020B0604020202020204" pitchFamily="34" charset="0"/>
              </a:rPr>
              <a:t> </a:t>
            </a:r>
            <a:r>
              <a:rPr lang="sl-SI" sz="2000" b="1" dirty="0" err="1">
                <a:solidFill>
                  <a:srgbClr val="0070C0"/>
                </a:solidFill>
                <a:cs typeface="Arial" panose="020B0604020202020204" pitchFamily="34" charset="0"/>
              </a:rPr>
              <a:t>konzorcijski</a:t>
            </a:r>
            <a:r>
              <a:rPr lang="sl-SI" sz="2000" b="1" dirty="0">
                <a:solidFill>
                  <a:srgbClr val="0070C0"/>
                </a:solidFill>
                <a:cs typeface="Arial" panose="020B0604020202020204" pitchFamily="34" charset="0"/>
              </a:rPr>
              <a:t> partner </a:t>
            </a:r>
            <a:r>
              <a:rPr lang="sl-SI" sz="2000" dirty="0">
                <a:solidFill>
                  <a:schemeClr val="bg2">
                    <a:lumMod val="25000"/>
                  </a:schemeClr>
                </a:solidFill>
                <a:cs typeface="Arial" panose="020B0604020202020204" pitchFamily="34" charset="0"/>
              </a:rPr>
              <a:t>lahko kandidira Skupnost višjih strokovnih šol in javna višja strokovna šola.</a:t>
            </a:r>
            <a:endParaRPr lang="sl-SI" sz="2000" b="1" dirty="0">
              <a:solidFill>
                <a:schemeClr val="bg2">
                  <a:lumMod val="25000"/>
                </a:schemeClr>
              </a:solidFill>
              <a:cs typeface="Arial" panose="020B0604020202020204" pitchFamily="34" charset="0"/>
            </a:endParaRPr>
          </a:p>
          <a:p>
            <a:pPr eaLnBrk="1" hangingPunct="1">
              <a:defRPr/>
            </a:pPr>
            <a:endParaRPr lang="sl-SI" sz="2000" b="1" dirty="0">
              <a:solidFill>
                <a:schemeClr val="bg2">
                  <a:lumMod val="25000"/>
                </a:schemeClr>
              </a:solidFill>
              <a:cs typeface="Arial" panose="020B0604020202020204" pitchFamily="34" charset="0"/>
            </a:endParaRPr>
          </a:p>
          <a:p>
            <a:pPr eaLnBrk="1" hangingPunct="1">
              <a:defRPr/>
            </a:pPr>
            <a:r>
              <a:rPr lang="sl-SI" sz="2000" b="1" dirty="0" err="1">
                <a:solidFill>
                  <a:srgbClr val="0070C0"/>
                </a:solidFill>
                <a:cs typeface="Arial" panose="020B0604020202020204" pitchFamily="34" charset="0"/>
              </a:rPr>
              <a:t>Konzorcijski</a:t>
            </a:r>
            <a:r>
              <a:rPr lang="sl-SI" sz="2000" b="1" dirty="0">
                <a:solidFill>
                  <a:srgbClr val="0070C0"/>
                </a:solidFill>
                <a:cs typeface="Arial" panose="020B0604020202020204" pitchFamily="34" charset="0"/>
              </a:rPr>
              <a:t> partner </a:t>
            </a:r>
            <a:r>
              <a:rPr lang="sl-SI" sz="2000" dirty="0">
                <a:solidFill>
                  <a:schemeClr val="bg2">
                    <a:lumMod val="25000"/>
                  </a:schemeClr>
                </a:solidFill>
                <a:cs typeface="Arial" panose="020B0604020202020204" pitchFamily="34" charset="0"/>
              </a:rPr>
              <a:t>v tem sklopu je lahko srednja šola, ki izvaja višješolski študijski program in javna ali zasebna višja strokovna šola.</a:t>
            </a:r>
          </a:p>
          <a:p>
            <a:pPr eaLnBrk="1" hangingPunct="1">
              <a:defRPr/>
            </a:pPr>
            <a:endParaRPr lang="en-US" dirty="0">
              <a:solidFill>
                <a:schemeClr val="bg2">
                  <a:lumMod val="25000"/>
                </a:schemeClr>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5</a:t>
            </a:fld>
            <a:endParaRPr lang="en-US" altLang="sl-SI"/>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071" y="2318833"/>
            <a:ext cx="7310576" cy="1800962"/>
          </a:xfrm>
          <a:prstGeom prst="rect">
            <a:avLst/>
          </a:prstGeom>
        </p:spPr>
      </p:pic>
      <p:sp>
        <p:nvSpPr>
          <p:cNvPr id="3" name="Pravokotnik 2"/>
          <p:cNvSpPr/>
          <p:nvPr/>
        </p:nvSpPr>
        <p:spPr>
          <a:xfrm>
            <a:off x="1005071" y="2312105"/>
            <a:ext cx="7310576" cy="1807689"/>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486152" y="1973552"/>
            <a:ext cx="1317933"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2.5</a:t>
            </a:r>
            <a:endParaRPr lang="en-US" sz="1600" b="1" dirty="0">
              <a:solidFill>
                <a:srgbClr val="FF0000"/>
              </a:solidFill>
              <a:cs typeface="Arial" panose="020B0604020202020204" pitchFamily="34" charset="0"/>
            </a:endParaRPr>
          </a:p>
        </p:txBody>
      </p:sp>
      <p:sp>
        <p:nvSpPr>
          <p:cNvPr id="5" name="Označba mesta številke diapozitiva 4"/>
          <p:cNvSpPr>
            <a:spLocks noGrp="1"/>
          </p:cNvSpPr>
          <p:nvPr>
            <p:ph type="sldNum" sz="quarter" idx="12"/>
          </p:nvPr>
        </p:nvSpPr>
        <p:spPr/>
        <p:txBody>
          <a:bodyPr/>
          <a:lstStyle/>
          <a:p>
            <a:fld id="{5532F882-DC02-4301-B179-9E7F5ED57468}" type="slidenum">
              <a:rPr lang="en-US" altLang="sl-SI" smtClean="0"/>
              <a:pPr/>
              <a:t>50</a:t>
            </a:fld>
            <a:endParaRPr lang="en-US" altLang="sl-SI"/>
          </a:p>
        </p:txBody>
      </p:sp>
    </p:spTree>
    <p:extLst>
      <p:ext uri="{BB962C8B-B14F-4D97-AF65-F5344CB8AC3E}">
        <p14:creationId xmlns:p14="http://schemas.microsoft.com/office/powerpoint/2010/main" val="917433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6" name="Tabela 5"/>
          <p:cNvGraphicFramePr>
            <a:graphicFrameLocks noGrp="1"/>
          </p:cNvGraphicFramePr>
          <p:nvPr>
            <p:extLst>
              <p:ext uri="{D42A27DB-BD31-4B8C-83A1-F6EECF244321}">
                <p14:modId xmlns:p14="http://schemas.microsoft.com/office/powerpoint/2010/main" val="1720073744"/>
              </p:ext>
            </p:extLst>
          </p:nvPr>
        </p:nvGraphicFramePr>
        <p:xfrm>
          <a:off x="1239837" y="1678917"/>
          <a:ext cx="6914571" cy="3702779"/>
        </p:xfrm>
        <a:graphic>
          <a:graphicData uri="http://schemas.openxmlformats.org/drawingml/2006/table">
            <a:tbl>
              <a:tblPr>
                <a:tableStyleId>{69CF1AB2-1976-4502-BF36-3FF5EA218861}</a:tableStyleId>
              </a:tblPr>
              <a:tblGrid>
                <a:gridCol w="783967">
                  <a:extLst>
                    <a:ext uri="{9D8B030D-6E8A-4147-A177-3AD203B41FA5}">
                      <a16:colId xmlns:a16="http://schemas.microsoft.com/office/drawing/2014/main" xmlns="" val="20000"/>
                    </a:ext>
                  </a:extLst>
                </a:gridCol>
                <a:gridCol w="5665609">
                  <a:extLst>
                    <a:ext uri="{9D8B030D-6E8A-4147-A177-3AD203B41FA5}">
                      <a16:colId xmlns:a16="http://schemas.microsoft.com/office/drawing/2014/main" xmlns="" val="20001"/>
                    </a:ext>
                  </a:extLst>
                </a:gridCol>
                <a:gridCol w="464995">
                  <a:extLst>
                    <a:ext uri="{9D8B030D-6E8A-4147-A177-3AD203B41FA5}">
                      <a16:colId xmlns:a16="http://schemas.microsoft.com/office/drawing/2014/main" xmlns="" val="20002"/>
                    </a:ext>
                  </a:extLst>
                </a:gridCol>
              </a:tblGrid>
              <a:tr h="194883">
                <a:tc>
                  <a:txBody>
                    <a:bodyPr/>
                    <a:lstStyle/>
                    <a:p>
                      <a:pPr>
                        <a:spcAft>
                          <a:spcPts val="0"/>
                        </a:spcAft>
                      </a:pPr>
                      <a:r>
                        <a:rPr lang="sl-SI" sz="1200" b="1" dirty="0">
                          <a:solidFill>
                            <a:schemeClr val="tx1"/>
                          </a:solidFill>
                          <a:effectLst/>
                          <a:latin typeface="Arial" panose="020B0604020202020204" pitchFamily="34" charset="0"/>
                          <a:cs typeface="Arial" panose="020B0604020202020204" pitchFamily="34" charset="0"/>
                        </a:rPr>
                        <a:t>3. </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tabLst>
                          <a:tab pos="3590925" algn="l"/>
                        </a:tabLst>
                      </a:pPr>
                      <a:r>
                        <a:rPr lang="sl-SI" sz="1200" b="1" dirty="0">
                          <a:solidFill>
                            <a:schemeClr val="tx1"/>
                          </a:solidFill>
                          <a:effectLst/>
                          <a:latin typeface="Arial" panose="020B0604020202020204" pitchFamily="34" charset="0"/>
                          <a:cs typeface="Arial" panose="020B0604020202020204" pitchFamily="34" charset="0"/>
                        </a:rPr>
                        <a:t>Izkušnje in reference za izvedbo projekta 	</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200" b="1" dirty="0">
                          <a:solidFill>
                            <a:schemeClr val="tx1"/>
                          </a:solidFill>
                          <a:effectLst/>
                          <a:latin typeface="Arial" panose="020B0604020202020204" pitchFamily="34" charset="0"/>
                          <a:cs typeface="Arial" panose="020B0604020202020204" pitchFamily="34" charset="0"/>
                        </a:rPr>
                        <a:t>12</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0"/>
                  </a:ext>
                </a:extLst>
              </a:tr>
              <a:tr h="1753948">
                <a:tc>
                  <a:txBody>
                    <a:bodyPr/>
                    <a:lstStyle/>
                    <a:p>
                      <a:pPr>
                        <a:spcAft>
                          <a:spcPts val="0"/>
                        </a:spcAft>
                      </a:pPr>
                      <a:r>
                        <a:rPr lang="sl-SI" sz="1200" dirty="0">
                          <a:solidFill>
                            <a:schemeClr val="tx1"/>
                          </a:solidFill>
                          <a:effectLst/>
                          <a:latin typeface="Arial" panose="020B0604020202020204" pitchFamily="34" charset="0"/>
                          <a:cs typeface="Arial" panose="020B0604020202020204" pitchFamily="34" charset="0"/>
                        </a:rPr>
                        <a:t>3.1</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dirty="0">
                          <a:solidFill>
                            <a:schemeClr val="tx1"/>
                          </a:solidFill>
                          <a:effectLst/>
                          <a:latin typeface="Arial" panose="020B0604020202020204" pitchFamily="34" charset="0"/>
                          <a:cs typeface="Arial" panose="020B0604020202020204" pitchFamily="34" charset="0"/>
                        </a:rPr>
                        <a:t>Izkušnje prijavitelja z izvajanjem projektov povezanih z višjim strokovnim izobraževanjem (sklop A) ali projektov povezanih z neformalnim izobraževanjem odraslih (sklop B) v obdobju od 2016 do 2019, kot upravičenec ali partner (za vsako izvajanje je potrebo priložiti ustrezno dokazilo kot prilogo k Prijavnici in elaboratu*) (tč. 2.3.1 Prijavnice in elaborata)</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tabLst>
                          <a:tab pos="228600" algn="l"/>
                        </a:tabLst>
                      </a:pPr>
                      <a:r>
                        <a:rPr lang="sl-SI" sz="1200" dirty="0">
                          <a:solidFill>
                            <a:schemeClr val="tx1"/>
                          </a:solidFill>
                          <a:effectLst/>
                          <a:latin typeface="Arial" panose="020B0604020202020204" pitchFamily="34" charset="0"/>
                          <a:cs typeface="Arial" panose="020B0604020202020204" pitchFamily="34" charset="0"/>
                        </a:rPr>
                        <a:t>izvajalec dveh (2) projektov</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tabLst>
                          <a:tab pos="228600" algn="l"/>
                        </a:tabLst>
                      </a:pPr>
                      <a:r>
                        <a:rPr lang="sl-SI" sz="1200" dirty="0">
                          <a:solidFill>
                            <a:schemeClr val="tx1"/>
                          </a:solidFill>
                          <a:effectLst/>
                          <a:latin typeface="Arial" panose="020B0604020202020204" pitchFamily="34" charset="0"/>
                          <a:cs typeface="Arial" panose="020B0604020202020204" pitchFamily="34" charset="0"/>
                        </a:rPr>
                        <a:t>izvajalec enega (1) projekta</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tabLst>
                          <a:tab pos="228600" algn="l"/>
                        </a:tabLst>
                      </a:pPr>
                      <a:r>
                        <a:rPr lang="sl-SI" sz="1200" dirty="0">
                          <a:solidFill>
                            <a:schemeClr val="tx1"/>
                          </a:solidFill>
                          <a:effectLst/>
                          <a:latin typeface="Arial" panose="020B0604020202020204" pitchFamily="34" charset="0"/>
                          <a:cs typeface="Arial" panose="020B0604020202020204" pitchFamily="34" charset="0"/>
                        </a:rPr>
                        <a:t>ni izvajal projektov</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6</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3</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0</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1"/>
                  </a:ext>
                </a:extLst>
              </a:tr>
              <a:tr h="1753948">
                <a:tc>
                  <a:txBody>
                    <a:bodyPr/>
                    <a:lstStyle/>
                    <a:p>
                      <a:pPr>
                        <a:spcAft>
                          <a:spcPts val="0"/>
                        </a:spcAft>
                      </a:pPr>
                      <a:r>
                        <a:rPr lang="sl-SI" sz="1200">
                          <a:solidFill>
                            <a:schemeClr val="tx1"/>
                          </a:solidFill>
                          <a:effectLst/>
                          <a:latin typeface="Arial" panose="020B0604020202020204" pitchFamily="34" charset="0"/>
                          <a:cs typeface="Arial" panose="020B0604020202020204" pitchFamily="34" charset="0"/>
                        </a:rPr>
                        <a:t>3.2</a:t>
                      </a:r>
                      <a:endParaRPr lang="sl-SI"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dirty="0">
                          <a:solidFill>
                            <a:schemeClr val="tx1"/>
                          </a:solidFill>
                          <a:effectLst/>
                          <a:latin typeface="Arial" panose="020B0604020202020204" pitchFamily="34" charset="0"/>
                          <a:cs typeface="Arial" panose="020B0604020202020204" pitchFamily="34" charset="0"/>
                        </a:rPr>
                        <a:t>Izkušnje </a:t>
                      </a:r>
                      <a:r>
                        <a:rPr lang="sl-SI" sz="1200" dirty="0" err="1">
                          <a:solidFill>
                            <a:schemeClr val="tx1"/>
                          </a:solidFill>
                          <a:effectLst/>
                          <a:latin typeface="Arial" panose="020B0604020202020204" pitchFamily="34" charset="0"/>
                          <a:cs typeface="Arial" panose="020B0604020202020204" pitchFamily="34" charset="0"/>
                        </a:rPr>
                        <a:t>konzorcijskih</a:t>
                      </a:r>
                      <a:r>
                        <a:rPr lang="sl-SI" sz="1200" dirty="0">
                          <a:solidFill>
                            <a:schemeClr val="tx1"/>
                          </a:solidFill>
                          <a:effectLst/>
                          <a:latin typeface="Arial" panose="020B0604020202020204" pitchFamily="34" charset="0"/>
                          <a:cs typeface="Arial" panose="020B0604020202020204" pitchFamily="34" charset="0"/>
                        </a:rPr>
                        <a:t> partnerjev (brez prijavitelja) z izvajanjem višjega strokovnega izobraževanja (sklop A) ali neformalnih izobraževalnih programov za odrasle (sklop B) od 2016 do 2019 (dokazilo za sklop B je navedba delujoče spletne strani v Prijavnici in elaboratu, iz katere bo ministrovo preverilo resničnost navedbe) (tč. 2.3.2 Prijavnice in elaborata)</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dirty="0">
                          <a:solidFill>
                            <a:schemeClr val="tx1"/>
                          </a:solidFill>
                          <a:effectLst/>
                          <a:latin typeface="Arial" panose="020B0604020202020204" pitchFamily="34" charset="0"/>
                          <a:cs typeface="Arial" panose="020B0604020202020204" pitchFamily="34" charset="0"/>
                        </a:rPr>
                        <a:t>vsi </a:t>
                      </a:r>
                      <a:r>
                        <a:rPr lang="sl-SI" sz="1200" dirty="0" err="1">
                          <a:solidFill>
                            <a:schemeClr val="tx1"/>
                          </a:solidFill>
                          <a:effectLst/>
                          <a:latin typeface="Arial" panose="020B0604020202020204" pitchFamily="34" charset="0"/>
                          <a:cs typeface="Arial" panose="020B0604020202020204" pitchFamily="34" charset="0"/>
                        </a:rPr>
                        <a:t>konzorcijski</a:t>
                      </a:r>
                      <a:r>
                        <a:rPr lang="sl-SI" sz="1200" dirty="0">
                          <a:solidFill>
                            <a:schemeClr val="tx1"/>
                          </a:solidFill>
                          <a:effectLst/>
                          <a:latin typeface="Arial" panose="020B0604020202020204" pitchFamily="34" charset="0"/>
                          <a:cs typeface="Arial" panose="020B0604020202020204" pitchFamily="34" charset="0"/>
                        </a:rPr>
                        <a:t> partnerji so izvajali navedene programe </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dirty="0">
                          <a:solidFill>
                            <a:schemeClr val="tx1"/>
                          </a:solidFill>
                          <a:effectLst/>
                          <a:latin typeface="Arial" panose="020B0604020202020204" pitchFamily="34" charset="0"/>
                          <a:cs typeface="Arial" panose="020B0604020202020204" pitchFamily="34" charset="0"/>
                        </a:rPr>
                        <a:t>polovica ali več kot polovica </a:t>
                      </a:r>
                      <a:r>
                        <a:rPr lang="sl-SI" sz="1200" dirty="0" err="1">
                          <a:solidFill>
                            <a:schemeClr val="tx1"/>
                          </a:solidFill>
                          <a:effectLst/>
                          <a:latin typeface="Arial" panose="020B0604020202020204" pitchFamily="34" charset="0"/>
                          <a:cs typeface="Arial" panose="020B0604020202020204" pitchFamily="34" charset="0"/>
                        </a:rPr>
                        <a:t>konzorcijskih</a:t>
                      </a:r>
                      <a:r>
                        <a:rPr lang="sl-SI" sz="1200" dirty="0">
                          <a:solidFill>
                            <a:schemeClr val="tx1"/>
                          </a:solidFill>
                          <a:effectLst/>
                          <a:latin typeface="Arial" panose="020B0604020202020204" pitchFamily="34" charset="0"/>
                          <a:cs typeface="Arial" panose="020B0604020202020204" pitchFamily="34" charset="0"/>
                        </a:rPr>
                        <a:t> partnerjev je izvajala navedene programe</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dirty="0">
                          <a:solidFill>
                            <a:schemeClr val="tx1"/>
                          </a:solidFill>
                          <a:effectLst/>
                          <a:latin typeface="Arial" panose="020B0604020202020204" pitchFamily="34" charset="0"/>
                          <a:cs typeface="Arial" panose="020B0604020202020204" pitchFamily="34" charset="0"/>
                        </a:rPr>
                        <a:t>manj kot polovica </a:t>
                      </a:r>
                      <a:r>
                        <a:rPr lang="sl-SI" sz="1200" dirty="0" err="1">
                          <a:solidFill>
                            <a:schemeClr val="tx1"/>
                          </a:solidFill>
                          <a:effectLst/>
                          <a:latin typeface="Arial" panose="020B0604020202020204" pitchFamily="34" charset="0"/>
                          <a:cs typeface="Arial" panose="020B0604020202020204" pitchFamily="34" charset="0"/>
                        </a:rPr>
                        <a:t>konzorcijskih</a:t>
                      </a:r>
                      <a:r>
                        <a:rPr lang="sl-SI" sz="1200" dirty="0">
                          <a:solidFill>
                            <a:schemeClr val="tx1"/>
                          </a:solidFill>
                          <a:effectLst/>
                          <a:latin typeface="Arial" panose="020B0604020202020204" pitchFamily="34" charset="0"/>
                          <a:cs typeface="Arial" panose="020B0604020202020204" pitchFamily="34" charset="0"/>
                        </a:rPr>
                        <a:t> partnerjev je izvajala navedene programe</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6</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3</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0</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2"/>
                  </a:ext>
                </a:extLst>
              </a:tr>
            </a:tbl>
          </a:graphicData>
        </a:graphic>
      </p:graphicFrame>
      <p:sp>
        <p:nvSpPr>
          <p:cNvPr id="9" name="Rectangle 6"/>
          <p:cNvSpPr>
            <a:spLocks noChangeArrowheads="1"/>
          </p:cNvSpPr>
          <p:nvPr/>
        </p:nvSpPr>
        <p:spPr bwMode="auto">
          <a:xfrm>
            <a:off x="5029200" y="5387679"/>
            <a:ext cx="30107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r>
              <a:rPr lang="sl-SI" altLang="sl-SI" sz="1100" b="1" i="1" baseline="30000" dirty="0">
                <a:solidFill>
                  <a:schemeClr val="tx2"/>
                </a:solidFill>
                <a:ea typeface="Times New Roman" panose="02020603050405020304" pitchFamily="18" charset="0"/>
                <a:cs typeface="Arial" panose="020B0604020202020204" pitchFamily="34" charset="0"/>
              </a:rPr>
              <a:t>**</a:t>
            </a:r>
            <a:r>
              <a:rPr lang="sl-SI" altLang="sl-SI" sz="1100" b="1" i="1" dirty="0">
                <a:solidFill>
                  <a:schemeClr val="tx2"/>
                </a:solidFill>
                <a:ea typeface="Times New Roman" panose="02020603050405020304" pitchFamily="18" charset="0"/>
                <a:cs typeface="Arial" panose="020B0604020202020204" pitchFamily="34" charset="0"/>
              </a:rPr>
              <a:t> </a:t>
            </a:r>
            <a:r>
              <a:rPr lang="sl-SI" altLang="sl-SI" sz="1100" i="1" dirty="0">
                <a:solidFill>
                  <a:schemeClr val="tx2"/>
                </a:solidFill>
                <a:ea typeface="Times New Roman" panose="02020603050405020304" pitchFamily="18" charset="0"/>
                <a:cs typeface="Arial" panose="020B0604020202020204" pitchFamily="34" charset="0"/>
              </a:rPr>
              <a:t>Vloga brez priloženih dokazil prejme 0 točk</a:t>
            </a:r>
            <a:r>
              <a:rPr lang="sl-SI" altLang="sl-SI" sz="1000" i="1" dirty="0">
                <a:ea typeface="Times New Roman" panose="02020603050405020304" pitchFamily="18" charset="0"/>
                <a:cs typeface="Arial" panose="020B0604020202020204" pitchFamily="34" charset="0"/>
              </a:rPr>
              <a:t>.</a:t>
            </a:r>
            <a:endParaRPr lang="sl-SI" altLang="sl-SI" sz="2400" dirty="0">
              <a:cs typeface="Arial" panose="020B0604020202020204" pitchFamily="34" charset="0"/>
            </a:endParaRPr>
          </a:p>
        </p:txBody>
      </p:sp>
      <p:sp>
        <p:nvSpPr>
          <p:cNvPr id="10" name="Title 1"/>
          <p:cNvSpPr txBox="1">
            <a:spLocks/>
          </p:cNvSpPr>
          <p:nvPr/>
        </p:nvSpPr>
        <p:spPr bwMode="auto">
          <a:xfrm>
            <a:off x="1239837" y="563863"/>
            <a:ext cx="6626205"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a:t>
            </a:r>
          </a:p>
          <a:p>
            <a:pPr>
              <a:defRPr/>
            </a:pPr>
            <a:r>
              <a:rPr lang="sl-SI" sz="2400" b="1" dirty="0">
                <a:solidFill>
                  <a:srgbClr val="860000"/>
                </a:solidFill>
                <a:latin typeface="Arial" panose="020B0604020202020204" pitchFamily="34" charset="0"/>
                <a:cs typeface="Arial" panose="020B0604020202020204" pitchFamily="34" charset="0"/>
              </a:rPr>
              <a:t>Izkušnje in reference za izvedbo projekta</a:t>
            </a:r>
          </a:p>
        </p:txBody>
      </p:sp>
      <p:sp>
        <p:nvSpPr>
          <p:cNvPr id="5" name="Elipsa 4"/>
          <p:cNvSpPr/>
          <p:nvPr/>
        </p:nvSpPr>
        <p:spPr>
          <a:xfrm>
            <a:off x="1096616" y="1778579"/>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51</a:t>
            </a:fld>
            <a:endParaRPr lang="en-US" altLang="sl-SI"/>
          </a:p>
        </p:txBody>
      </p:sp>
    </p:spTree>
    <p:extLst>
      <p:ext uri="{BB962C8B-B14F-4D97-AF65-F5344CB8AC3E}">
        <p14:creationId xmlns:p14="http://schemas.microsoft.com/office/powerpoint/2010/main" val="1411503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3206" y="593124"/>
            <a:ext cx="6845860" cy="5585431"/>
          </a:xfrm>
          <a:prstGeom prst="rect">
            <a:avLst/>
          </a:prstGeom>
        </p:spPr>
      </p:pic>
      <p:sp>
        <p:nvSpPr>
          <p:cNvPr id="4" name="Pravokotnik 3"/>
          <p:cNvSpPr/>
          <p:nvPr/>
        </p:nvSpPr>
        <p:spPr>
          <a:xfrm>
            <a:off x="1806766" y="494270"/>
            <a:ext cx="6972300" cy="5684285"/>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oljeZBesedilom 4"/>
          <p:cNvSpPr txBox="1"/>
          <p:nvPr/>
        </p:nvSpPr>
        <p:spPr>
          <a:xfrm>
            <a:off x="325514" y="3167135"/>
            <a:ext cx="1320613"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3.1</a:t>
            </a:r>
            <a:endParaRPr lang="en-US" sz="1600" b="1" dirty="0">
              <a:solidFill>
                <a:srgbClr val="FF0000"/>
              </a:solidFill>
              <a:cs typeface="Arial" panose="020B0604020202020204" pitchFamily="34" charset="0"/>
            </a:endParaRPr>
          </a:p>
        </p:txBody>
      </p:sp>
      <p:sp>
        <p:nvSpPr>
          <p:cNvPr id="3" name="Označba mesta številke diapozitiva 2"/>
          <p:cNvSpPr>
            <a:spLocks noGrp="1"/>
          </p:cNvSpPr>
          <p:nvPr>
            <p:ph type="sldNum" sz="quarter" idx="12"/>
          </p:nvPr>
        </p:nvSpPr>
        <p:spPr/>
        <p:txBody>
          <a:bodyPr/>
          <a:lstStyle/>
          <a:p>
            <a:fld id="{5532F882-DC02-4301-B179-9E7F5ED57468}" type="slidenum">
              <a:rPr lang="en-US" altLang="sl-SI" smtClean="0"/>
              <a:pPr/>
              <a:t>52</a:t>
            </a:fld>
            <a:endParaRPr lang="en-US" altLang="sl-SI"/>
          </a:p>
        </p:txBody>
      </p:sp>
    </p:spTree>
    <p:extLst>
      <p:ext uri="{BB962C8B-B14F-4D97-AF65-F5344CB8AC3E}">
        <p14:creationId xmlns:p14="http://schemas.microsoft.com/office/powerpoint/2010/main" val="1343598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6" name="Tabela 5"/>
          <p:cNvGraphicFramePr>
            <a:graphicFrameLocks noGrp="1"/>
          </p:cNvGraphicFramePr>
          <p:nvPr>
            <p:extLst>
              <p:ext uri="{D42A27DB-BD31-4B8C-83A1-F6EECF244321}">
                <p14:modId xmlns:p14="http://schemas.microsoft.com/office/powerpoint/2010/main" val="1720073744"/>
              </p:ext>
            </p:extLst>
          </p:nvPr>
        </p:nvGraphicFramePr>
        <p:xfrm>
          <a:off x="1239837" y="1678917"/>
          <a:ext cx="6914571" cy="3702779"/>
        </p:xfrm>
        <a:graphic>
          <a:graphicData uri="http://schemas.openxmlformats.org/drawingml/2006/table">
            <a:tbl>
              <a:tblPr>
                <a:tableStyleId>{69CF1AB2-1976-4502-BF36-3FF5EA218861}</a:tableStyleId>
              </a:tblPr>
              <a:tblGrid>
                <a:gridCol w="783967">
                  <a:extLst>
                    <a:ext uri="{9D8B030D-6E8A-4147-A177-3AD203B41FA5}">
                      <a16:colId xmlns:a16="http://schemas.microsoft.com/office/drawing/2014/main" xmlns="" val="20000"/>
                    </a:ext>
                  </a:extLst>
                </a:gridCol>
                <a:gridCol w="5665609">
                  <a:extLst>
                    <a:ext uri="{9D8B030D-6E8A-4147-A177-3AD203B41FA5}">
                      <a16:colId xmlns:a16="http://schemas.microsoft.com/office/drawing/2014/main" xmlns="" val="20001"/>
                    </a:ext>
                  </a:extLst>
                </a:gridCol>
                <a:gridCol w="464995">
                  <a:extLst>
                    <a:ext uri="{9D8B030D-6E8A-4147-A177-3AD203B41FA5}">
                      <a16:colId xmlns:a16="http://schemas.microsoft.com/office/drawing/2014/main" xmlns="" val="20002"/>
                    </a:ext>
                  </a:extLst>
                </a:gridCol>
              </a:tblGrid>
              <a:tr h="194883">
                <a:tc>
                  <a:txBody>
                    <a:bodyPr/>
                    <a:lstStyle/>
                    <a:p>
                      <a:pPr>
                        <a:spcAft>
                          <a:spcPts val="0"/>
                        </a:spcAft>
                      </a:pPr>
                      <a:r>
                        <a:rPr lang="sl-SI" sz="1200" b="1" dirty="0">
                          <a:solidFill>
                            <a:schemeClr val="tx1"/>
                          </a:solidFill>
                          <a:effectLst/>
                          <a:latin typeface="Arial" panose="020B0604020202020204" pitchFamily="34" charset="0"/>
                          <a:cs typeface="Arial" panose="020B0604020202020204" pitchFamily="34" charset="0"/>
                        </a:rPr>
                        <a:t>3. </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tabLst>
                          <a:tab pos="3590925" algn="l"/>
                        </a:tabLst>
                      </a:pPr>
                      <a:r>
                        <a:rPr lang="sl-SI" sz="1200" b="1" dirty="0">
                          <a:solidFill>
                            <a:schemeClr val="tx1"/>
                          </a:solidFill>
                          <a:effectLst/>
                          <a:latin typeface="Arial" panose="020B0604020202020204" pitchFamily="34" charset="0"/>
                          <a:cs typeface="Arial" panose="020B0604020202020204" pitchFamily="34" charset="0"/>
                        </a:rPr>
                        <a:t>Izkušnje in reference za izvedbo projekta 	</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200" b="1" dirty="0">
                          <a:solidFill>
                            <a:schemeClr val="tx1"/>
                          </a:solidFill>
                          <a:effectLst/>
                          <a:latin typeface="Arial" panose="020B0604020202020204" pitchFamily="34" charset="0"/>
                          <a:cs typeface="Arial" panose="020B0604020202020204" pitchFamily="34" charset="0"/>
                        </a:rPr>
                        <a:t>12</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0"/>
                  </a:ext>
                </a:extLst>
              </a:tr>
              <a:tr h="1753948">
                <a:tc>
                  <a:txBody>
                    <a:bodyPr/>
                    <a:lstStyle/>
                    <a:p>
                      <a:pPr>
                        <a:spcAft>
                          <a:spcPts val="0"/>
                        </a:spcAft>
                      </a:pPr>
                      <a:r>
                        <a:rPr lang="sl-SI" sz="1200" dirty="0">
                          <a:solidFill>
                            <a:schemeClr val="tx1"/>
                          </a:solidFill>
                          <a:effectLst/>
                          <a:latin typeface="Arial" panose="020B0604020202020204" pitchFamily="34" charset="0"/>
                          <a:cs typeface="Arial" panose="020B0604020202020204" pitchFamily="34" charset="0"/>
                        </a:rPr>
                        <a:t>3.1</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dirty="0">
                          <a:solidFill>
                            <a:schemeClr val="tx1"/>
                          </a:solidFill>
                          <a:effectLst/>
                          <a:latin typeface="Arial" panose="020B0604020202020204" pitchFamily="34" charset="0"/>
                          <a:cs typeface="Arial" panose="020B0604020202020204" pitchFamily="34" charset="0"/>
                        </a:rPr>
                        <a:t>Izkušnje prijavitelja z izvajanjem projektov povezanih z višjim strokovnim izobraževanjem (sklop A) ali projektov povezanih z neformalnim izobraževanjem odraslih (sklop B) v obdobju od 2016 do 2019, kot upravičenec ali partner (za vsako izvajanje je potrebo priložiti ustrezno dokazilo kot prilogo k Prijavnici in elaboratu*) (tč. 2.3.1 Prijavnice in elaborata)</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tabLst>
                          <a:tab pos="228600" algn="l"/>
                        </a:tabLst>
                      </a:pPr>
                      <a:r>
                        <a:rPr lang="sl-SI" sz="1200" dirty="0">
                          <a:solidFill>
                            <a:schemeClr val="tx1"/>
                          </a:solidFill>
                          <a:effectLst/>
                          <a:latin typeface="Arial" panose="020B0604020202020204" pitchFamily="34" charset="0"/>
                          <a:cs typeface="Arial" panose="020B0604020202020204" pitchFamily="34" charset="0"/>
                        </a:rPr>
                        <a:t>izvajalec dveh (2) projektov</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tabLst>
                          <a:tab pos="228600" algn="l"/>
                        </a:tabLst>
                      </a:pPr>
                      <a:r>
                        <a:rPr lang="sl-SI" sz="1200" dirty="0">
                          <a:solidFill>
                            <a:schemeClr val="tx1"/>
                          </a:solidFill>
                          <a:effectLst/>
                          <a:latin typeface="Arial" panose="020B0604020202020204" pitchFamily="34" charset="0"/>
                          <a:cs typeface="Arial" panose="020B0604020202020204" pitchFamily="34" charset="0"/>
                        </a:rPr>
                        <a:t>izvajalec enega (1) projekta</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SzPts val="1000"/>
                        <a:buFont typeface="Times New Roman" panose="02020603050405020304" pitchFamily="18" charset="0"/>
                        <a:buChar char="−"/>
                        <a:tabLst>
                          <a:tab pos="228600" algn="l"/>
                        </a:tabLst>
                      </a:pPr>
                      <a:r>
                        <a:rPr lang="sl-SI" sz="1200" dirty="0">
                          <a:solidFill>
                            <a:schemeClr val="tx1"/>
                          </a:solidFill>
                          <a:effectLst/>
                          <a:latin typeface="Arial" panose="020B0604020202020204" pitchFamily="34" charset="0"/>
                          <a:cs typeface="Arial" panose="020B0604020202020204" pitchFamily="34" charset="0"/>
                        </a:rPr>
                        <a:t>ni izvajal projektov</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6</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3</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0</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1"/>
                  </a:ext>
                </a:extLst>
              </a:tr>
              <a:tr h="1753948">
                <a:tc>
                  <a:txBody>
                    <a:bodyPr/>
                    <a:lstStyle/>
                    <a:p>
                      <a:pPr>
                        <a:spcAft>
                          <a:spcPts val="0"/>
                        </a:spcAft>
                      </a:pPr>
                      <a:r>
                        <a:rPr lang="sl-SI" sz="1200">
                          <a:solidFill>
                            <a:schemeClr val="tx1"/>
                          </a:solidFill>
                          <a:effectLst/>
                          <a:latin typeface="Arial" panose="020B0604020202020204" pitchFamily="34" charset="0"/>
                          <a:cs typeface="Arial" panose="020B0604020202020204" pitchFamily="34" charset="0"/>
                        </a:rPr>
                        <a:t>3.2</a:t>
                      </a:r>
                      <a:endParaRPr lang="sl-SI"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dirty="0">
                          <a:solidFill>
                            <a:schemeClr val="tx1"/>
                          </a:solidFill>
                          <a:effectLst/>
                          <a:latin typeface="Arial" panose="020B0604020202020204" pitchFamily="34" charset="0"/>
                          <a:cs typeface="Arial" panose="020B0604020202020204" pitchFamily="34" charset="0"/>
                        </a:rPr>
                        <a:t>Izkušnje </a:t>
                      </a:r>
                      <a:r>
                        <a:rPr lang="sl-SI" sz="1200" dirty="0" err="1">
                          <a:solidFill>
                            <a:schemeClr val="tx1"/>
                          </a:solidFill>
                          <a:effectLst/>
                          <a:latin typeface="Arial" panose="020B0604020202020204" pitchFamily="34" charset="0"/>
                          <a:cs typeface="Arial" panose="020B0604020202020204" pitchFamily="34" charset="0"/>
                        </a:rPr>
                        <a:t>konzorcijskih</a:t>
                      </a:r>
                      <a:r>
                        <a:rPr lang="sl-SI" sz="1200" dirty="0">
                          <a:solidFill>
                            <a:schemeClr val="tx1"/>
                          </a:solidFill>
                          <a:effectLst/>
                          <a:latin typeface="Arial" panose="020B0604020202020204" pitchFamily="34" charset="0"/>
                          <a:cs typeface="Arial" panose="020B0604020202020204" pitchFamily="34" charset="0"/>
                        </a:rPr>
                        <a:t> partnerjev (brez prijavitelja) z izvajanjem višjega strokovnega izobraževanja (sklop A) ali neformalnih izobraževalnih programov za odrasle (sklop B) od 2016 do 2019 (dokazilo za sklop B je navedba delujoče spletne strani v Prijavnici in elaboratu, iz katere bo ministrovo preverilo resničnost navedbe) (tč. 2.3.2 Prijavnice in elaborata)</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dirty="0">
                          <a:solidFill>
                            <a:schemeClr val="tx1"/>
                          </a:solidFill>
                          <a:effectLst/>
                          <a:latin typeface="Arial" panose="020B0604020202020204" pitchFamily="34" charset="0"/>
                          <a:cs typeface="Arial" panose="020B0604020202020204" pitchFamily="34" charset="0"/>
                        </a:rPr>
                        <a:t>vsi </a:t>
                      </a:r>
                      <a:r>
                        <a:rPr lang="sl-SI" sz="1200" dirty="0" err="1">
                          <a:solidFill>
                            <a:schemeClr val="tx1"/>
                          </a:solidFill>
                          <a:effectLst/>
                          <a:latin typeface="Arial" panose="020B0604020202020204" pitchFamily="34" charset="0"/>
                          <a:cs typeface="Arial" panose="020B0604020202020204" pitchFamily="34" charset="0"/>
                        </a:rPr>
                        <a:t>konzorcijski</a:t>
                      </a:r>
                      <a:r>
                        <a:rPr lang="sl-SI" sz="1200" dirty="0">
                          <a:solidFill>
                            <a:schemeClr val="tx1"/>
                          </a:solidFill>
                          <a:effectLst/>
                          <a:latin typeface="Arial" panose="020B0604020202020204" pitchFamily="34" charset="0"/>
                          <a:cs typeface="Arial" panose="020B0604020202020204" pitchFamily="34" charset="0"/>
                        </a:rPr>
                        <a:t> partnerji so izvajali navedene programe </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dirty="0">
                          <a:solidFill>
                            <a:schemeClr val="tx1"/>
                          </a:solidFill>
                          <a:effectLst/>
                          <a:latin typeface="Arial" panose="020B0604020202020204" pitchFamily="34" charset="0"/>
                          <a:cs typeface="Arial" panose="020B0604020202020204" pitchFamily="34" charset="0"/>
                        </a:rPr>
                        <a:t>polovica ali več kot polovica </a:t>
                      </a:r>
                      <a:r>
                        <a:rPr lang="sl-SI" sz="1200" dirty="0" err="1">
                          <a:solidFill>
                            <a:schemeClr val="tx1"/>
                          </a:solidFill>
                          <a:effectLst/>
                          <a:latin typeface="Arial" panose="020B0604020202020204" pitchFamily="34" charset="0"/>
                          <a:cs typeface="Arial" panose="020B0604020202020204" pitchFamily="34" charset="0"/>
                        </a:rPr>
                        <a:t>konzorcijskih</a:t>
                      </a:r>
                      <a:r>
                        <a:rPr lang="sl-SI" sz="1200" dirty="0">
                          <a:solidFill>
                            <a:schemeClr val="tx1"/>
                          </a:solidFill>
                          <a:effectLst/>
                          <a:latin typeface="Arial" panose="020B0604020202020204" pitchFamily="34" charset="0"/>
                          <a:cs typeface="Arial" panose="020B0604020202020204" pitchFamily="34" charset="0"/>
                        </a:rPr>
                        <a:t> partnerjev je izvajala navedene programe</a:t>
                      </a:r>
                      <a:endParaRPr lang="sl-SI" sz="180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dirty="0">
                          <a:solidFill>
                            <a:schemeClr val="tx1"/>
                          </a:solidFill>
                          <a:effectLst/>
                          <a:latin typeface="Arial" panose="020B0604020202020204" pitchFamily="34" charset="0"/>
                          <a:cs typeface="Arial" panose="020B0604020202020204" pitchFamily="34" charset="0"/>
                        </a:rPr>
                        <a:t>manj kot polovica </a:t>
                      </a:r>
                      <a:r>
                        <a:rPr lang="sl-SI" sz="1200" dirty="0" err="1">
                          <a:solidFill>
                            <a:schemeClr val="tx1"/>
                          </a:solidFill>
                          <a:effectLst/>
                          <a:latin typeface="Arial" panose="020B0604020202020204" pitchFamily="34" charset="0"/>
                          <a:cs typeface="Arial" panose="020B0604020202020204" pitchFamily="34" charset="0"/>
                        </a:rPr>
                        <a:t>konzorcijskih</a:t>
                      </a:r>
                      <a:r>
                        <a:rPr lang="sl-SI" sz="1200" dirty="0">
                          <a:solidFill>
                            <a:schemeClr val="tx1"/>
                          </a:solidFill>
                          <a:effectLst/>
                          <a:latin typeface="Arial" panose="020B0604020202020204" pitchFamily="34" charset="0"/>
                          <a:cs typeface="Arial" panose="020B0604020202020204" pitchFamily="34" charset="0"/>
                        </a:rPr>
                        <a:t> partnerjev je izvajala navedene programe</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6</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3</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 </a:t>
                      </a:r>
                      <a:endParaRPr lang="sl-SI" sz="180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dirty="0">
                          <a:solidFill>
                            <a:schemeClr val="tx1"/>
                          </a:solidFill>
                          <a:effectLst/>
                          <a:latin typeface="Arial" panose="020B0604020202020204" pitchFamily="34" charset="0"/>
                          <a:cs typeface="Arial" panose="020B0604020202020204" pitchFamily="34" charset="0"/>
                        </a:rPr>
                        <a:t>0</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2"/>
                  </a:ext>
                </a:extLst>
              </a:tr>
            </a:tbl>
          </a:graphicData>
        </a:graphic>
      </p:graphicFrame>
      <p:sp>
        <p:nvSpPr>
          <p:cNvPr id="9" name="Rectangle 6"/>
          <p:cNvSpPr>
            <a:spLocks noChangeArrowheads="1"/>
          </p:cNvSpPr>
          <p:nvPr/>
        </p:nvSpPr>
        <p:spPr bwMode="auto">
          <a:xfrm>
            <a:off x="5029200" y="5387679"/>
            <a:ext cx="30107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r>
              <a:rPr lang="sl-SI" altLang="sl-SI" sz="1100" b="1" i="1" baseline="30000" dirty="0">
                <a:solidFill>
                  <a:schemeClr val="tx2"/>
                </a:solidFill>
                <a:ea typeface="Times New Roman" panose="02020603050405020304" pitchFamily="18" charset="0"/>
                <a:cs typeface="Arial" panose="020B0604020202020204" pitchFamily="34" charset="0"/>
              </a:rPr>
              <a:t>**</a:t>
            </a:r>
            <a:r>
              <a:rPr lang="sl-SI" altLang="sl-SI" sz="1100" b="1" i="1" dirty="0">
                <a:solidFill>
                  <a:schemeClr val="tx2"/>
                </a:solidFill>
                <a:ea typeface="Times New Roman" panose="02020603050405020304" pitchFamily="18" charset="0"/>
                <a:cs typeface="Arial" panose="020B0604020202020204" pitchFamily="34" charset="0"/>
              </a:rPr>
              <a:t> </a:t>
            </a:r>
            <a:r>
              <a:rPr lang="sl-SI" altLang="sl-SI" sz="1100" i="1" dirty="0">
                <a:solidFill>
                  <a:schemeClr val="tx2"/>
                </a:solidFill>
                <a:ea typeface="Times New Roman" panose="02020603050405020304" pitchFamily="18" charset="0"/>
                <a:cs typeface="Arial" panose="020B0604020202020204" pitchFamily="34" charset="0"/>
              </a:rPr>
              <a:t>Vloga brez priloženih dokazil prejme 0 točk</a:t>
            </a:r>
            <a:r>
              <a:rPr lang="sl-SI" altLang="sl-SI" sz="1000" i="1" dirty="0">
                <a:ea typeface="Times New Roman" panose="02020603050405020304" pitchFamily="18" charset="0"/>
                <a:cs typeface="Arial" panose="020B0604020202020204" pitchFamily="34" charset="0"/>
              </a:rPr>
              <a:t>.</a:t>
            </a:r>
            <a:endParaRPr lang="sl-SI" altLang="sl-SI" sz="2400" dirty="0">
              <a:cs typeface="Arial" panose="020B0604020202020204" pitchFamily="34" charset="0"/>
            </a:endParaRPr>
          </a:p>
        </p:txBody>
      </p:sp>
      <p:sp>
        <p:nvSpPr>
          <p:cNvPr id="10" name="Title 1"/>
          <p:cNvSpPr txBox="1">
            <a:spLocks/>
          </p:cNvSpPr>
          <p:nvPr/>
        </p:nvSpPr>
        <p:spPr bwMode="auto">
          <a:xfrm>
            <a:off x="1239837" y="563863"/>
            <a:ext cx="6626205" cy="877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Merila za izbor – </a:t>
            </a:r>
          </a:p>
          <a:p>
            <a:pPr>
              <a:defRPr/>
            </a:pPr>
            <a:r>
              <a:rPr lang="sl-SI" sz="2400" b="1" dirty="0">
                <a:solidFill>
                  <a:srgbClr val="860000"/>
                </a:solidFill>
                <a:latin typeface="Arial" panose="020B0604020202020204" pitchFamily="34" charset="0"/>
                <a:cs typeface="Arial" panose="020B0604020202020204" pitchFamily="34" charset="0"/>
              </a:rPr>
              <a:t>Izkušnje in reference za izvedbo projekta</a:t>
            </a:r>
          </a:p>
        </p:txBody>
      </p:sp>
      <p:sp>
        <p:nvSpPr>
          <p:cNvPr id="5" name="Elipsa 4"/>
          <p:cNvSpPr/>
          <p:nvPr/>
        </p:nvSpPr>
        <p:spPr>
          <a:xfrm>
            <a:off x="1108973" y="3520200"/>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53</a:t>
            </a:fld>
            <a:endParaRPr lang="en-US" altLang="sl-SI"/>
          </a:p>
        </p:txBody>
      </p:sp>
    </p:spTree>
    <p:extLst>
      <p:ext uri="{BB962C8B-B14F-4D97-AF65-F5344CB8AC3E}">
        <p14:creationId xmlns:p14="http://schemas.microsoft.com/office/powerpoint/2010/main" val="1932982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459" y="0"/>
            <a:ext cx="6615967" cy="6676222"/>
          </a:xfrm>
          <a:prstGeom prst="rect">
            <a:avLst/>
          </a:prstGeom>
        </p:spPr>
      </p:pic>
      <p:sp>
        <p:nvSpPr>
          <p:cNvPr id="3" name="Pravokotnik 2"/>
          <p:cNvSpPr/>
          <p:nvPr/>
        </p:nvSpPr>
        <p:spPr>
          <a:xfrm>
            <a:off x="2060154" y="729049"/>
            <a:ext cx="6898495" cy="2693773"/>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862833" y="1782654"/>
            <a:ext cx="1197320" cy="584775"/>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3.1  Sklop A</a:t>
            </a:r>
            <a:endParaRPr lang="en-US" sz="1600" b="1" dirty="0">
              <a:solidFill>
                <a:srgbClr val="FF0000"/>
              </a:solidFill>
              <a:cs typeface="Arial" panose="020B0604020202020204" pitchFamily="34" charset="0"/>
            </a:endParaRPr>
          </a:p>
        </p:txBody>
      </p:sp>
      <p:sp>
        <p:nvSpPr>
          <p:cNvPr id="5" name="Pravokotnik 4"/>
          <p:cNvSpPr/>
          <p:nvPr/>
        </p:nvSpPr>
        <p:spPr>
          <a:xfrm>
            <a:off x="2060153" y="3422822"/>
            <a:ext cx="6898495" cy="3312158"/>
          </a:xfrm>
          <a:prstGeom prst="rect">
            <a:avLst/>
          </a:prstGeom>
          <a:noFill/>
          <a:ln w="1905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oljeZBesedilom 5"/>
          <p:cNvSpPr txBox="1"/>
          <p:nvPr/>
        </p:nvSpPr>
        <p:spPr>
          <a:xfrm>
            <a:off x="862834" y="4494126"/>
            <a:ext cx="1197320" cy="584775"/>
          </a:xfrm>
          <a:prstGeom prst="rect">
            <a:avLst/>
          </a:prstGeom>
          <a:noFill/>
        </p:spPr>
        <p:txBody>
          <a:bodyPr wrap="square" rtlCol="0">
            <a:spAutoFit/>
          </a:bodyPr>
          <a:lstStyle/>
          <a:p>
            <a:r>
              <a:rPr lang="sl-SI" sz="1600" b="1" dirty="0">
                <a:solidFill>
                  <a:srgbClr val="00B050"/>
                </a:solidFill>
                <a:cs typeface="Arial" panose="020B0604020202020204" pitchFamily="34" charset="0"/>
              </a:rPr>
              <a:t>Merilo 3.1  Sklop B</a:t>
            </a:r>
            <a:endParaRPr lang="en-US" sz="1600" b="1" dirty="0">
              <a:solidFill>
                <a:srgbClr val="00B050"/>
              </a:solidFill>
              <a:cs typeface="Arial" panose="020B0604020202020204" pitchFamily="34" charset="0"/>
            </a:endParaRPr>
          </a:p>
        </p:txBody>
      </p:sp>
      <p:sp>
        <p:nvSpPr>
          <p:cNvPr id="7" name="Označba mesta številke diapozitiva 6"/>
          <p:cNvSpPr>
            <a:spLocks noGrp="1"/>
          </p:cNvSpPr>
          <p:nvPr>
            <p:ph type="sldNum" sz="quarter" idx="12"/>
          </p:nvPr>
        </p:nvSpPr>
        <p:spPr/>
        <p:txBody>
          <a:bodyPr/>
          <a:lstStyle/>
          <a:p>
            <a:fld id="{5532F882-DC02-4301-B179-9E7F5ED57468}" type="slidenum">
              <a:rPr lang="en-US" altLang="sl-SI" smtClean="0"/>
              <a:pPr/>
              <a:t>54</a:t>
            </a:fld>
            <a:endParaRPr lang="en-US" altLang="sl-SI"/>
          </a:p>
        </p:txBody>
      </p:sp>
    </p:spTree>
    <p:extLst>
      <p:ext uri="{BB962C8B-B14F-4D97-AF65-F5344CB8AC3E}">
        <p14:creationId xmlns:p14="http://schemas.microsoft.com/office/powerpoint/2010/main" val="1779025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537018027"/>
              </p:ext>
            </p:extLst>
          </p:nvPr>
        </p:nvGraphicFramePr>
        <p:xfrm>
          <a:off x="1149178" y="2100649"/>
          <a:ext cx="6536724" cy="3189766"/>
        </p:xfrm>
        <a:graphic>
          <a:graphicData uri="http://schemas.openxmlformats.org/drawingml/2006/table">
            <a:tbl>
              <a:tblPr>
                <a:tableStyleId>{69CF1AB2-1976-4502-BF36-3FF5EA218861}</a:tableStyleId>
              </a:tblPr>
              <a:tblGrid>
                <a:gridCol w="741127">
                  <a:extLst>
                    <a:ext uri="{9D8B030D-6E8A-4147-A177-3AD203B41FA5}">
                      <a16:colId xmlns:a16="http://schemas.microsoft.com/office/drawing/2014/main" xmlns="" val="20000"/>
                    </a:ext>
                  </a:extLst>
                </a:gridCol>
                <a:gridCol w="5356011">
                  <a:extLst>
                    <a:ext uri="{9D8B030D-6E8A-4147-A177-3AD203B41FA5}">
                      <a16:colId xmlns:a16="http://schemas.microsoft.com/office/drawing/2014/main" xmlns="" val="20001"/>
                    </a:ext>
                  </a:extLst>
                </a:gridCol>
                <a:gridCol w="439586">
                  <a:extLst>
                    <a:ext uri="{9D8B030D-6E8A-4147-A177-3AD203B41FA5}">
                      <a16:colId xmlns:a16="http://schemas.microsoft.com/office/drawing/2014/main" xmlns="" val="20002"/>
                    </a:ext>
                  </a:extLst>
                </a:gridCol>
              </a:tblGrid>
              <a:tr h="561668">
                <a:tc>
                  <a:txBody>
                    <a:bodyPr/>
                    <a:lstStyle/>
                    <a:p>
                      <a:pPr>
                        <a:spcAft>
                          <a:spcPts val="0"/>
                        </a:spcAft>
                      </a:pPr>
                      <a:r>
                        <a:rPr lang="sl-SI" sz="1200" b="1" dirty="0">
                          <a:solidFill>
                            <a:schemeClr val="tx1"/>
                          </a:solidFill>
                          <a:effectLst/>
                          <a:latin typeface="Arial" panose="020B0604020202020204" pitchFamily="34" charset="0"/>
                          <a:cs typeface="Arial" panose="020B0604020202020204" pitchFamily="34" charset="0"/>
                        </a:rPr>
                        <a:t>4.</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just">
                        <a:spcAft>
                          <a:spcPts val="0"/>
                        </a:spcAft>
                      </a:pPr>
                      <a:r>
                        <a:rPr lang="sl-SI" sz="1200" b="1" dirty="0">
                          <a:solidFill>
                            <a:schemeClr val="tx1"/>
                          </a:solidFill>
                          <a:effectLst/>
                          <a:latin typeface="Arial" panose="020B0604020202020204" pitchFamily="34" charset="0"/>
                          <a:cs typeface="Arial" panose="020B0604020202020204" pitchFamily="34" charset="0"/>
                        </a:rPr>
                        <a:t>Prispevanje k doseganju področnih strategij, resolucij, nacionalnih programov ipd. ter zagotavljanju trajnosti predvidenih učinkov in rezultatov projekta</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tc>
                  <a:txBody>
                    <a:bodyPr/>
                    <a:lstStyle/>
                    <a:p>
                      <a:pPr algn="ctr">
                        <a:spcAft>
                          <a:spcPts val="0"/>
                        </a:spcAft>
                      </a:pPr>
                      <a:r>
                        <a:rPr lang="sl-SI" sz="1200" b="1" dirty="0">
                          <a:solidFill>
                            <a:schemeClr val="tx1"/>
                          </a:solidFill>
                          <a:effectLst/>
                          <a:latin typeface="Arial" panose="020B0604020202020204" pitchFamily="34" charset="0"/>
                          <a:cs typeface="Arial" panose="020B0604020202020204" pitchFamily="34" charset="0"/>
                        </a:rPr>
                        <a:t>4</a:t>
                      </a:r>
                      <a:endPar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solidFill>
                      <a:schemeClr val="tx2">
                        <a:lumMod val="40000"/>
                        <a:lumOff val="60000"/>
                      </a:schemeClr>
                    </a:solidFill>
                  </a:tcPr>
                </a:tc>
                <a:extLst>
                  <a:ext uri="{0D108BD9-81ED-4DB2-BD59-A6C34878D82A}">
                    <a16:rowId xmlns:a16="http://schemas.microsoft.com/office/drawing/2014/main" xmlns="" val="10000"/>
                  </a:ext>
                </a:extLst>
              </a:tr>
              <a:tr h="2628098">
                <a:tc>
                  <a:txBody>
                    <a:bodyPr/>
                    <a:lstStyle/>
                    <a:p>
                      <a:pPr>
                        <a:spcAft>
                          <a:spcPts val="0"/>
                        </a:spcAft>
                      </a:pPr>
                      <a:r>
                        <a:rPr lang="sl-SI" sz="1200" b="0">
                          <a:solidFill>
                            <a:schemeClr val="tx1"/>
                          </a:solidFill>
                          <a:effectLst/>
                          <a:latin typeface="Arial" panose="020B0604020202020204" pitchFamily="34" charset="0"/>
                          <a:cs typeface="Arial" panose="020B0604020202020204" pitchFamily="34" charset="0"/>
                        </a:rPr>
                        <a:t>4.1</a:t>
                      </a:r>
                      <a:endParaRPr lang="sl-SI" sz="1800" b="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just">
                        <a:spcAft>
                          <a:spcPts val="0"/>
                        </a:spcAft>
                      </a:pPr>
                      <a:r>
                        <a:rPr lang="sl-SI" sz="1200" b="0" dirty="0">
                          <a:solidFill>
                            <a:schemeClr val="tx1"/>
                          </a:solidFill>
                          <a:effectLst/>
                          <a:latin typeface="Arial" panose="020B0604020202020204" pitchFamily="34" charset="0"/>
                          <a:cs typeface="Arial" panose="020B0604020202020204" pitchFamily="34" charset="0"/>
                        </a:rPr>
                        <a:t>Prispevek aktivnosti k doseganju področnih strategij, resolucij, nacionalnih programov, ipd. ter zagotavljanju trajnosti predvidenih učinkov in rezultatov projekta  (tč. 2.4.1 Prijavnice in elaborata)</a:t>
                      </a:r>
                      <a:endParaRPr lang="sl-SI" sz="1800" b="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b="0" dirty="0">
                          <a:solidFill>
                            <a:schemeClr val="tx1"/>
                          </a:solidFill>
                          <a:effectLst/>
                          <a:latin typeface="Arial" panose="020B0604020202020204" pitchFamily="34" charset="0"/>
                          <a:cs typeface="Arial" panose="020B0604020202020204" pitchFamily="34" charset="0"/>
                        </a:rPr>
                        <a:t>v Prijavnici in elaboratu sta navedena dva (2) primera, ki izkazujeta prispevek operacije k doseganju področnih strategij, resolucij, nacionalnih programov ipd. ter zagotavljanju trajnosti predvidenih učinkov in rezultatov projekta</a:t>
                      </a:r>
                      <a:endParaRPr lang="sl-SI" sz="1800" b="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b="0" dirty="0">
                          <a:solidFill>
                            <a:schemeClr val="tx1"/>
                          </a:solidFill>
                          <a:effectLst/>
                          <a:latin typeface="Arial" panose="020B0604020202020204" pitchFamily="34" charset="0"/>
                          <a:cs typeface="Arial" panose="020B0604020202020204" pitchFamily="34" charset="0"/>
                        </a:rPr>
                        <a:t>v Prijavnici in elaboratu je naveden en (1) primer, ki izkazuje prispevek operacije k doseganju področnih strategij, resolucij, nacionalnih programov ipd. ter zagotavljanju trajnosti predvidenih učinkov in rezultatov projekta</a:t>
                      </a:r>
                      <a:endParaRPr lang="sl-SI" sz="1800" b="0" dirty="0">
                        <a:solidFill>
                          <a:schemeClr val="tx1"/>
                        </a:solidFill>
                        <a:effectLst/>
                        <a:latin typeface="Arial" panose="020B0604020202020204" pitchFamily="34" charset="0"/>
                        <a:cs typeface="Arial" panose="020B0604020202020204" pitchFamily="34" charset="0"/>
                      </a:endParaRPr>
                    </a:p>
                    <a:p>
                      <a:pPr marL="342900" lvl="0" indent="-342900" algn="just">
                        <a:spcAft>
                          <a:spcPts val="0"/>
                        </a:spcAft>
                        <a:buClr>
                          <a:srgbClr val="00000A"/>
                        </a:buClr>
                        <a:buSzPts val="1000"/>
                        <a:buFont typeface="Times New Roman" panose="02020603050405020304" pitchFamily="18" charset="0"/>
                        <a:buChar char="−"/>
                      </a:pPr>
                      <a:r>
                        <a:rPr lang="sl-SI" sz="1200" b="0" dirty="0">
                          <a:solidFill>
                            <a:schemeClr val="tx1"/>
                          </a:solidFill>
                          <a:effectLst/>
                          <a:latin typeface="Arial" panose="020B0604020202020204" pitchFamily="34" charset="0"/>
                          <a:cs typeface="Arial" panose="020B0604020202020204" pitchFamily="34" charset="0"/>
                        </a:rPr>
                        <a:t>v Prijavnici in elaboratu ni navedenih primerov, ki bi izkazovali prispevek k doseganju področnih strategij, resolucij, nacionalnih programov ipd. ter zagotavljanju trajnosti predvidenih učinkov in rezultatov projekta</a:t>
                      </a:r>
                      <a:endParaRPr lang="sl-SI"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tc>
                  <a:txBody>
                    <a:bodyPr/>
                    <a:lstStyle/>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4</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2</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 </a:t>
                      </a:r>
                      <a:endParaRPr lang="sl-SI" sz="1800" b="0" dirty="0">
                        <a:solidFill>
                          <a:schemeClr val="tx1"/>
                        </a:solidFill>
                        <a:effectLst/>
                        <a:latin typeface="Arial" panose="020B0604020202020204" pitchFamily="34" charset="0"/>
                        <a:cs typeface="Arial" panose="020B0604020202020204" pitchFamily="34" charset="0"/>
                      </a:endParaRPr>
                    </a:p>
                    <a:p>
                      <a:pPr algn="ctr">
                        <a:spcAft>
                          <a:spcPts val="0"/>
                        </a:spcAft>
                      </a:pPr>
                      <a:r>
                        <a:rPr lang="sl-SI" sz="1200" b="0" dirty="0">
                          <a:solidFill>
                            <a:schemeClr val="tx1"/>
                          </a:solidFill>
                          <a:effectLst/>
                          <a:latin typeface="Arial" panose="020B0604020202020204" pitchFamily="34" charset="0"/>
                          <a:cs typeface="Arial" panose="020B0604020202020204" pitchFamily="34" charset="0"/>
                        </a:rPr>
                        <a:t>0</a:t>
                      </a:r>
                      <a:endParaRPr lang="sl-SI" sz="18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4445" marR="44445" marT="0" marB="0"/>
                </a:tc>
                <a:extLst>
                  <a:ext uri="{0D108BD9-81ED-4DB2-BD59-A6C34878D82A}">
                    <a16:rowId xmlns:a16="http://schemas.microsoft.com/office/drawing/2014/main" xmlns="" val="10001"/>
                  </a:ext>
                </a:extLst>
              </a:tr>
            </a:tbl>
          </a:graphicData>
        </a:graphic>
      </p:graphicFrame>
      <p:sp>
        <p:nvSpPr>
          <p:cNvPr id="3" name="Title 1"/>
          <p:cNvSpPr txBox="1">
            <a:spLocks/>
          </p:cNvSpPr>
          <p:nvPr/>
        </p:nvSpPr>
        <p:spPr bwMode="auto">
          <a:xfrm>
            <a:off x="1239837" y="588576"/>
            <a:ext cx="6670273" cy="132672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C00000"/>
                </a:solidFill>
                <a:latin typeface="Arial" panose="020B0604020202020204" pitchFamily="34" charset="0"/>
                <a:cs typeface="Arial" panose="020B0604020202020204" pitchFamily="34" charset="0"/>
              </a:rPr>
              <a:t>Merila za izbor </a:t>
            </a:r>
          </a:p>
          <a:p>
            <a:pPr>
              <a:defRPr/>
            </a:pPr>
            <a:r>
              <a:rPr lang="sl-SI" sz="2000" b="1" dirty="0">
                <a:solidFill>
                  <a:srgbClr val="C00000"/>
                </a:solidFill>
                <a:latin typeface="Arial" panose="020B0604020202020204" pitchFamily="34" charset="0"/>
                <a:cs typeface="Arial" panose="020B0604020202020204" pitchFamily="34" charset="0"/>
              </a:rPr>
              <a:t>Prispevanja k doseganju področnih strategij resolucij, nacionalnih programov ipd. ter zagotavljanja trajnosti predvidenih učinkov in rezultatov projekta</a:t>
            </a:r>
          </a:p>
        </p:txBody>
      </p:sp>
      <p:sp>
        <p:nvSpPr>
          <p:cNvPr id="5" name="Elipsa 4"/>
          <p:cNvSpPr/>
          <p:nvPr/>
        </p:nvSpPr>
        <p:spPr>
          <a:xfrm>
            <a:off x="949453" y="2506946"/>
            <a:ext cx="580768" cy="5066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55</a:t>
            </a:fld>
            <a:endParaRPr lang="en-US" altLang="sl-SI"/>
          </a:p>
        </p:txBody>
      </p:sp>
    </p:spTree>
    <p:extLst>
      <p:ext uri="{BB962C8B-B14F-4D97-AF65-F5344CB8AC3E}">
        <p14:creationId xmlns:p14="http://schemas.microsoft.com/office/powerpoint/2010/main" val="2699815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049" y="2017889"/>
            <a:ext cx="7916452" cy="2780270"/>
          </a:xfrm>
          <a:prstGeom prst="rect">
            <a:avLst/>
          </a:prstGeom>
        </p:spPr>
      </p:pic>
      <p:sp>
        <p:nvSpPr>
          <p:cNvPr id="3" name="Pravokotnik 2"/>
          <p:cNvSpPr/>
          <p:nvPr/>
        </p:nvSpPr>
        <p:spPr>
          <a:xfrm>
            <a:off x="1116335" y="1927654"/>
            <a:ext cx="7916452" cy="2895219"/>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PoljeZBesedilom 3"/>
          <p:cNvSpPr txBox="1"/>
          <p:nvPr/>
        </p:nvSpPr>
        <p:spPr>
          <a:xfrm>
            <a:off x="604652" y="1433152"/>
            <a:ext cx="1197320" cy="338554"/>
          </a:xfrm>
          <a:prstGeom prst="rect">
            <a:avLst/>
          </a:prstGeom>
          <a:noFill/>
        </p:spPr>
        <p:txBody>
          <a:bodyPr wrap="square" rtlCol="0">
            <a:spAutoFit/>
          </a:bodyPr>
          <a:lstStyle/>
          <a:p>
            <a:r>
              <a:rPr lang="sl-SI" sz="1600" b="1" dirty="0">
                <a:solidFill>
                  <a:srgbClr val="FF0000"/>
                </a:solidFill>
                <a:cs typeface="Arial" panose="020B0604020202020204" pitchFamily="34" charset="0"/>
              </a:rPr>
              <a:t>Merilo 4.1</a:t>
            </a:r>
            <a:endParaRPr lang="en-US" sz="1600" b="1" dirty="0">
              <a:solidFill>
                <a:srgbClr val="FF0000"/>
              </a:solidFill>
              <a:cs typeface="Arial" panose="020B0604020202020204" pitchFamily="34" charset="0"/>
            </a:endParaRPr>
          </a:p>
        </p:txBody>
      </p:sp>
      <p:sp>
        <p:nvSpPr>
          <p:cNvPr id="5" name="Označba mesta številke diapozitiva 4"/>
          <p:cNvSpPr>
            <a:spLocks noGrp="1"/>
          </p:cNvSpPr>
          <p:nvPr>
            <p:ph type="sldNum" sz="quarter" idx="12"/>
          </p:nvPr>
        </p:nvSpPr>
        <p:spPr/>
        <p:txBody>
          <a:bodyPr/>
          <a:lstStyle/>
          <a:p>
            <a:fld id="{5532F882-DC02-4301-B179-9E7F5ED57468}" type="slidenum">
              <a:rPr lang="en-US" altLang="sl-SI" smtClean="0"/>
              <a:pPr/>
              <a:t>56</a:t>
            </a:fld>
            <a:endParaRPr lang="en-US" altLang="sl-SI"/>
          </a:p>
        </p:txBody>
      </p:sp>
    </p:spTree>
    <p:extLst>
      <p:ext uri="{BB962C8B-B14F-4D97-AF65-F5344CB8AC3E}">
        <p14:creationId xmlns:p14="http://schemas.microsoft.com/office/powerpoint/2010/main" val="1837151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744597943"/>
              </p:ext>
            </p:extLst>
          </p:nvPr>
        </p:nvGraphicFramePr>
        <p:xfrm>
          <a:off x="173038" y="1646324"/>
          <a:ext cx="8723312" cy="4791076"/>
        </p:xfrm>
        <a:graphic>
          <a:graphicData uri="http://schemas.openxmlformats.org/drawingml/2006/table">
            <a:tbl>
              <a:tblPr firstRow="1" firstCol="1" bandRow="1">
                <a:tableStyleId>{5C22544A-7EE6-4342-B048-85BDC9FD1C3A}</a:tableStyleId>
              </a:tblPr>
              <a:tblGrid>
                <a:gridCol w="327302">
                  <a:extLst>
                    <a:ext uri="{9D8B030D-6E8A-4147-A177-3AD203B41FA5}">
                      <a16:colId xmlns:a16="http://schemas.microsoft.com/office/drawing/2014/main" xmlns="" val="20000"/>
                    </a:ext>
                  </a:extLst>
                </a:gridCol>
                <a:gridCol w="5663750">
                  <a:extLst>
                    <a:ext uri="{9D8B030D-6E8A-4147-A177-3AD203B41FA5}">
                      <a16:colId xmlns:a16="http://schemas.microsoft.com/office/drawing/2014/main" xmlns="" val="20001"/>
                    </a:ext>
                  </a:extLst>
                </a:gridCol>
                <a:gridCol w="2732260">
                  <a:extLst>
                    <a:ext uri="{9D8B030D-6E8A-4147-A177-3AD203B41FA5}">
                      <a16:colId xmlns:a16="http://schemas.microsoft.com/office/drawing/2014/main" xmlns="" val="20002"/>
                    </a:ext>
                  </a:extLst>
                </a:gridCol>
              </a:tblGrid>
              <a:tr h="395212">
                <a:tc>
                  <a:txBody>
                    <a:bodyPr/>
                    <a:lstStyle/>
                    <a:p>
                      <a:pPr algn="just">
                        <a:lnSpc>
                          <a:spcPct val="120000"/>
                        </a:lnSpc>
                        <a:spcAft>
                          <a:spcPts val="0"/>
                        </a:spcAft>
                      </a:pPr>
                      <a:r>
                        <a:rPr lang="sl-SI" sz="1400" dirty="0">
                          <a:solidFill>
                            <a:schemeClr val="bg2">
                              <a:lumMod val="25000"/>
                            </a:schemeClr>
                          </a:solidFill>
                          <a:effectLst/>
                          <a:latin typeface="Arial" panose="020B0604020202020204" pitchFamily="34" charset="0"/>
                          <a:cs typeface="Arial" panose="020B0604020202020204" pitchFamily="34" charset="0"/>
                        </a:rPr>
                        <a:t> </a:t>
                      </a:r>
                      <a:endParaRPr lang="sl-SI" sz="14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tc>
                  <a:txBody>
                    <a:bodyPr/>
                    <a:lstStyle/>
                    <a:p>
                      <a:pPr algn="l">
                        <a:spcAft>
                          <a:spcPts val="0"/>
                        </a:spcAft>
                      </a:pPr>
                      <a:r>
                        <a:rPr lang="sl-SI" sz="1400" b="1" dirty="0">
                          <a:solidFill>
                            <a:schemeClr val="bg1"/>
                          </a:solidFill>
                          <a:effectLst/>
                          <a:latin typeface="Arial" panose="020B0604020202020204" pitchFamily="34" charset="0"/>
                          <a:cs typeface="Arial" panose="020B0604020202020204" pitchFamily="34" charset="0"/>
                        </a:rPr>
                        <a:t>Pogoji:</a:t>
                      </a:r>
                      <a:endParaRPr lang="sl-SI"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tc>
                  <a:txBody>
                    <a:bodyPr/>
                    <a:lstStyle/>
                    <a:p>
                      <a:pPr algn="l">
                        <a:lnSpc>
                          <a:spcPct val="120000"/>
                        </a:lnSpc>
                        <a:spcAft>
                          <a:spcPts val="0"/>
                        </a:spcAft>
                      </a:pPr>
                      <a:r>
                        <a:rPr lang="sl-SI" sz="1400" b="1" dirty="0">
                          <a:solidFill>
                            <a:schemeClr val="bg1"/>
                          </a:solidFill>
                          <a:effectLst/>
                          <a:latin typeface="Arial" panose="020B0604020202020204" pitchFamily="34" charset="0"/>
                          <a:cs typeface="Arial" panose="020B0604020202020204" pitchFamily="34" charset="0"/>
                        </a:rPr>
                        <a:t>Dokazila:</a:t>
                      </a:r>
                      <a:endParaRPr lang="sl-SI"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extLst>
                  <a:ext uri="{0D108BD9-81ED-4DB2-BD59-A6C34878D82A}">
                    <a16:rowId xmlns:a16="http://schemas.microsoft.com/office/drawing/2014/main" xmlns="" val="10000"/>
                  </a:ext>
                </a:extLst>
              </a:tr>
              <a:tr h="1203687">
                <a:tc>
                  <a:txBody>
                    <a:bodyPr/>
                    <a:lstStyle/>
                    <a:p>
                      <a:pPr algn="just">
                        <a:lnSpc>
                          <a:spcPct val="120000"/>
                        </a:lnSpc>
                        <a:spcAft>
                          <a:spcPts val="0"/>
                        </a:spcAft>
                      </a:pPr>
                      <a:r>
                        <a:rPr lang="sl-SI" sz="1400">
                          <a:solidFill>
                            <a:schemeClr val="bg2">
                              <a:lumMod val="25000"/>
                            </a:schemeClr>
                          </a:solidFill>
                          <a:effectLst/>
                          <a:latin typeface="Arial" panose="020B0604020202020204" pitchFamily="34" charset="0"/>
                          <a:cs typeface="Arial" panose="020B0604020202020204" pitchFamily="34" charset="0"/>
                        </a:rPr>
                        <a:t>1.</a:t>
                      </a:r>
                      <a:endParaRPr lang="sl-SI" sz="14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tc>
                  <a:txBody>
                    <a:bodyPr/>
                    <a:lstStyle/>
                    <a:p>
                      <a:pPr algn="just"/>
                      <a:r>
                        <a:rPr lang="sl-SI" sz="1400" dirty="0">
                          <a:solidFill>
                            <a:schemeClr val="bg2">
                              <a:lumMod val="25000"/>
                            </a:schemeClr>
                          </a:solidFill>
                          <a:effectLst/>
                          <a:latin typeface="Arial" panose="020B0604020202020204" pitchFamily="34" charset="0"/>
                          <a:cs typeface="Arial" panose="020B0604020202020204" pitchFamily="34" charset="0"/>
                        </a:rPr>
                        <a:t>(a) Skupnost višjih strokovnih šol, ki je registrirana za opravljanje dejavnosti strokovnih združenj pod šifro 94.120 pri pristojnem sodišču in izvaja svoje dejavnosti na območju Republike Slovenije.</a:t>
                      </a:r>
                    </a:p>
                    <a:p>
                      <a:pPr algn="just"/>
                      <a:r>
                        <a:rPr lang="sl-SI" sz="1400" dirty="0">
                          <a:solidFill>
                            <a:schemeClr val="bg2">
                              <a:lumMod val="25000"/>
                            </a:schemeClr>
                          </a:solidFill>
                          <a:effectLst/>
                          <a:latin typeface="Arial" panose="020B0604020202020204" pitchFamily="34" charset="0"/>
                          <a:cs typeface="Arial" panose="020B0604020202020204" pitchFamily="34" charset="0"/>
                        </a:rPr>
                        <a:t>(b) Javni zavod, ki izvaja višješolski študijski program in je registriran za opravljanje višješolskega izobraževanja pod šifro 85.421.</a:t>
                      </a:r>
                    </a:p>
                  </a:txBody>
                  <a:tcPr marL="68563" marR="68563" marT="0" marB="0"/>
                </a:tc>
                <a:tc>
                  <a:txBody>
                    <a:bodyPr/>
                    <a:lstStyle/>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izpis iz AJPES-a, iz katerega je razvidna ustrezna šifra</a:t>
                      </a:r>
                    </a:p>
                  </a:txBody>
                  <a:tcPr marL="68563" marR="68563" marT="0" marB="0" anchor="ctr"/>
                </a:tc>
                <a:extLst>
                  <a:ext uri="{0D108BD9-81ED-4DB2-BD59-A6C34878D82A}">
                    <a16:rowId xmlns:a16="http://schemas.microsoft.com/office/drawing/2014/main" xmlns="" val="10001"/>
                  </a:ext>
                </a:extLst>
              </a:tr>
              <a:tr h="994245">
                <a:tc>
                  <a:txBody>
                    <a:bodyPr/>
                    <a:lstStyle/>
                    <a:p>
                      <a:pPr algn="just">
                        <a:lnSpc>
                          <a:spcPct val="120000"/>
                        </a:lnSpc>
                        <a:spcAft>
                          <a:spcPts val="0"/>
                        </a:spcAft>
                      </a:pPr>
                      <a:r>
                        <a:rPr lang="sl-SI" sz="1400">
                          <a:solidFill>
                            <a:schemeClr val="bg2">
                              <a:lumMod val="25000"/>
                            </a:schemeClr>
                          </a:solidFill>
                          <a:effectLst/>
                          <a:latin typeface="Arial" panose="020B0604020202020204" pitchFamily="34" charset="0"/>
                          <a:cs typeface="Arial" panose="020B0604020202020204" pitchFamily="34" charset="0"/>
                        </a:rPr>
                        <a:t>2.</a:t>
                      </a:r>
                      <a:endParaRPr lang="sl-SI" sz="14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tc>
                  <a:txBody>
                    <a:bodyPr/>
                    <a:lstStyle/>
                    <a:p>
                      <a:pPr marL="0" indent="0" algn="just" defTabSz="457200" rtl="0" eaLnBrk="1" latinLnBrk="0" hangingPunct="1">
                        <a:spcAft>
                          <a:spcPts val="0"/>
                        </a:spcAft>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Za stroške, ki so predmet tega javnega razpisa, ni pridobil in ni v postopku pridobivanja sofinanciranja istih stroškov iz drugih javnih virov, </a:t>
                      </a:r>
                      <a:r>
                        <a:rPr lang="sl-SI" sz="1400" kern="1200" dirty="0" err="1">
                          <a:solidFill>
                            <a:schemeClr val="bg2">
                              <a:lumMod val="25000"/>
                            </a:schemeClr>
                          </a:solidFill>
                          <a:effectLst/>
                          <a:latin typeface="Arial" panose="020B0604020202020204" pitchFamily="34" charset="0"/>
                          <a:ea typeface="+mn-ea"/>
                          <a:cs typeface="Arial" panose="020B0604020202020204" pitchFamily="34" charset="0"/>
                        </a:rPr>
                        <a:t>t.j</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iz javnih finančnih sredstev evropskega, državnega ali občinskega proračuna.</a:t>
                      </a:r>
                    </a:p>
                  </a:txBody>
                  <a:tcPr marL="68563" marR="68563" marT="0" marB="0"/>
                </a:tc>
                <a:tc>
                  <a:txBody>
                    <a:bodyPr/>
                    <a:lstStyle/>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Prijavnica in elaborat: podpisana Izjava prijavitelja </a:t>
                      </a:r>
                    </a:p>
                  </a:txBody>
                  <a:tcPr marL="68563" marR="68563" marT="0" marB="0" anchor="ctr"/>
                </a:tc>
                <a:extLst>
                  <a:ext uri="{0D108BD9-81ED-4DB2-BD59-A6C34878D82A}">
                    <a16:rowId xmlns:a16="http://schemas.microsoft.com/office/drawing/2014/main" xmlns="" val="10002"/>
                  </a:ext>
                </a:extLst>
              </a:tr>
              <a:tr h="994245">
                <a:tc>
                  <a:txBody>
                    <a:bodyPr/>
                    <a:lstStyle/>
                    <a:p>
                      <a:pPr algn="just">
                        <a:lnSpc>
                          <a:spcPct val="120000"/>
                        </a:lnSpc>
                        <a:spcAft>
                          <a:spcPts val="0"/>
                        </a:spcAft>
                      </a:pPr>
                      <a:r>
                        <a:rPr lang="sl-SI" sz="1400">
                          <a:solidFill>
                            <a:schemeClr val="bg2">
                              <a:lumMod val="25000"/>
                            </a:schemeClr>
                          </a:solidFill>
                          <a:effectLst/>
                          <a:latin typeface="Arial" panose="020B0604020202020204" pitchFamily="34" charset="0"/>
                          <a:cs typeface="Arial" panose="020B0604020202020204" pitchFamily="34" charset="0"/>
                        </a:rPr>
                        <a:t>3.</a:t>
                      </a:r>
                      <a:endParaRPr lang="sl-SI" sz="14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tc>
                  <a:txBody>
                    <a:bodyPr/>
                    <a:lstStyle/>
                    <a:p>
                      <a:pPr marL="0" indent="0" algn="just" defTabSz="457200" rtl="0" eaLnBrk="1" latinLnBrk="0" hangingPunct="1">
                        <a:spcAft>
                          <a:spcPts val="0"/>
                        </a:spcAft>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Ima na dan podpisa izjave o izpolnjevanju splošnih pogojev prijavitelja poravnave vse davke, prispevke in druge dajatve, določene z zakonom, ki ureja davčni postopek oziroma vrednost ne znaša 50,00 eurov ali več.</a:t>
                      </a:r>
                    </a:p>
                  </a:txBody>
                  <a:tcPr marL="68563" marR="68563" marT="0" marB="0"/>
                </a:tc>
                <a:tc>
                  <a:txBody>
                    <a:bodyPr/>
                    <a:lstStyle/>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potrdilo Finančne uprave RS o plačanih obveznostih,</a:t>
                      </a:r>
                    </a:p>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Prijavnica in elaborat: podpisana Izjava prijavitelja </a:t>
                      </a:r>
                    </a:p>
                  </a:txBody>
                  <a:tcPr marL="68563" marR="68563" marT="0" marB="0" anchor="ctr"/>
                </a:tc>
                <a:extLst>
                  <a:ext uri="{0D108BD9-81ED-4DB2-BD59-A6C34878D82A}">
                    <a16:rowId xmlns:a16="http://schemas.microsoft.com/office/drawing/2014/main" xmlns="" val="10003"/>
                  </a:ext>
                </a:extLst>
              </a:tr>
              <a:tr h="1203687">
                <a:tc>
                  <a:txBody>
                    <a:bodyPr/>
                    <a:lstStyle/>
                    <a:p>
                      <a:pPr algn="just">
                        <a:lnSpc>
                          <a:spcPct val="120000"/>
                        </a:lnSpc>
                        <a:spcAft>
                          <a:spcPts val="0"/>
                        </a:spcAft>
                      </a:pPr>
                      <a:r>
                        <a:rPr lang="sl-SI" sz="1400">
                          <a:solidFill>
                            <a:schemeClr val="bg2">
                              <a:lumMod val="25000"/>
                            </a:schemeClr>
                          </a:solidFill>
                          <a:effectLst/>
                          <a:latin typeface="Arial" panose="020B0604020202020204" pitchFamily="34" charset="0"/>
                          <a:cs typeface="Arial" panose="020B0604020202020204" pitchFamily="34" charset="0"/>
                        </a:rPr>
                        <a:t>4.</a:t>
                      </a:r>
                      <a:endParaRPr lang="sl-SI" sz="14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8563" marR="68563" marT="0" marB="0"/>
                </a:tc>
                <a:tc>
                  <a:txBody>
                    <a:bodyPr/>
                    <a:lstStyle/>
                    <a:p>
                      <a:pPr marL="0" indent="0" algn="just" defTabSz="457200" rtl="0" eaLnBrk="1" latinLnBrk="0" hangingPunct="1">
                        <a:spcAft>
                          <a:spcPts val="0"/>
                        </a:spcAft>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Mu ni bila, vključno njegovi odgovorni osebi, izrečena pravnomočna sodba, ki ima elemente kaznivih dejanj, taksativno naštetih v prvem</a:t>
                      </a:r>
                      <a:r>
                        <a:rPr lang="sl-SI" sz="1400" kern="1200" baseline="0" dirty="0">
                          <a:solidFill>
                            <a:schemeClr val="bg2">
                              <a:lumMod val="25000"/>
                            </a:schemeClr>
                          </a:solidFill>
                          <a:effectLst/>
                          <a:latin typeface="Arial" panose="020B0604020202020204" pitchFamily="34" charset="0"/>
                          <a:ea typeface="+mn-ea"/>
                          <a:cs typeface="Arial" panose="020B0604020202020204" pitchFamily="34" charset="0"/>
                        </a:rPr>
                        <a:t> </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odstavku 75. člena Zakona o javnem naročanju (Uradni list RS, št. 91/15 in 14/18).</a:t>
                      </a:r>
                    </a:p>
                    <a:p>
                      <a:pPr marL="0" indent="0" algn="just" defTabSz="457200" rtl="0" eaLnBrk="1" latinLnBrk="0" hangingPunct="1">
                        <a:spcAft>
                          <a:spcPts val="0"/>
                        </a:spcAft>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a:t>
                      </a:r>
                    </a:p>
                  </a:txBody>
                  <a:tcPr marL="68563" marR="68563" marT="0" marB="0"/>
                </a:tc>
                <a:tc>
                  <a:txBody>
                    <a:bodyPr/>
                    <a:lstStyle/>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dokazilo Ministrstva za pravosodje o nekaznovanosti,</a:t>
                      </a:r>
                    </a:p>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Prijavnica in elaborat: podpisana Izjava prijavitelja</a:t>
                      </a:r>
                    </a:p>
                  </a:txBody>
                  <a:tcPr marL="68563" marR="68563" marT="0" marB="0" anchor="ctr"/>
                </a:tc>
                <a:extLst>
                  <a:ext uri="{0D108BD9-81ED-4DB2-BD59-A6C34878D82A}">
                    <a16:rowId xmlns:a16="http://schemas.microsoft.com/office/drawing/2014/main" xmlns="" val="10004"/>
                  </a:ext>
                </a:extLst>
              </a:tr>
            </a:tbl>
          </a:graphicData>
        </a:graphic>
      </p:graphicFrame>
      <p:sp>
        <p:nvSpPr>
          <p:cNvPr id="3" name="Pravokotnik 2"/>
          <p:cNvSpPr/>
          <p:nvPr/>
        </p:nvSpPr>
        <p:spPr>
          <a:xfrm>
            <a:off x="423863" y="303213"/>
            <a:ext cx="8337550" cy="769441"/>
          </a:xfrm>
          <a:prstGeom prst="rect">
            <a:avLst/>
          </a:prstGeom>
          <a:noFill/>
        </p:spPr>
        <p:txBody>
          <a:bodyPr>
            <a:spAutoFit/>
          </a:bodyPr>
          <a:lstStyle/>
          <a:p>
            <a:pPr eaLnBrk="1" hangingPunct="1">
              <a:defRPr/>
            </a:pPr>
            <a:r>
              <a:rPr lang="sl-SI" sz="2200" b="1" dirty="0" err="1">
                <a:solidFill>
                  <a:srgbClr val="860000"/>
                </a:solidFill>
                <a:cs typeface="Arial" panose="020B0604020202020204" pitchFamily="34" charset="0"/>
              </a:rPr>
              <a:t>Poslovodeči</a:t>
            </a:r>
            <a:r>
              <a:rPr lang="sl-SI" sz="2200" b="1" dirty="0">
                <a:solidFill>
                  <a:srgbClr val="860000"/>
                </a:solidFill>
                <a:cs typeface="Arial" panose="020B0604020202020204" pitchFamily="34" charset="0"/>
              </a:rPr>
              <a:t> </a:t>
            </a:r>
            <a:r>
              <a:rPr lang="sl-SI" sz="2200" b="1" dirty="0" err="1">
                <a:solidFill>
                  <a:srgbClr val="860000"/>
                </a:solidFill>
                <a:cs typeface="Arial" panose="020B0604020202020204" pitchFamily="34" charset="0"/>
              </a:rPr>
              <a:t>konzorcijski</a:t>
            </a:r>
            <a:r>
              <a:rPr lang="sl-SI" sz="2200" b="1" dirty="0">
                <a:solidFill>
                  <a:srgbClr val="860000"/>
                </a:solidFill>
                <a:cs typeface="Arial" panose="020B0604020202020204" pitchFamily="34" charset="0"/>
              </a:rPr>
              <a:t> partner za Sklop A: </a:t>
            </a:r>
          </a:p>
          <a:p>
            <a:pPr eaLnBrk="1" hangingPunct="1">
              <a:defRPr/>
            </a:pPr>
            <a:r>
              <a:rPr lang="sl-SI" sz="2200" dirty="0">
                <a:solidFill>
                  <a:schemeClr val="bg2">
                    <a:lumMod val="25000"/>
                  </a:schemeClr>
                </a:solidFill>
                <a:cs typeface="Arial" panose="020B0604020202020204" pitchFamily="34" charset="0"/>
              </a:rPr>
              <a:t>Skupnost višjih strokovnih šol ali javna višja strokovna šola. </a:t>
            </a: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6</a:t>
            </a:fld>
            <a:endParaRPr lang="en-US" altLang="sl-SI"/>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avokotnik 1"/>
          <p:cNvSpPr/>
          <p:nvPr/>
        </p:nvSpPr>
        <p:spPr>
          <a:xfrm>
            <a:off x="222250" y="203200"/>
            <a:ext cx="8731250" cy="1107996"/>
          </a:xfrm>
          <a:prstGeom prst="rect">
            <a:avLst/>
          </a:prstGeom>
          <a:noFill/>
        </p:spPr>
        <p:txBody>
          <a:bodyPr>
            <a:spAutoFit/>
          </a:bodyPr>
          <a:lstStyle/>
          <a:p>
            <a:pPr eaLnBrk="1" hangingPunct="1">
              <a:defRPr/>
            </a:pPr>
            <a:r>
              <a:rPr lang="sl-SI" sz="2200" b="1" dirty="0" err="1">
                <a:solidFill>
                  <a:srgbClr val="860000"/>
                </a:solidFill>
                <a:cs typeface="Arial" panose="020B0604020202020204" pitchFamily="34" charset="0"/>
              </a:rPr>
              <a:t>Konzorcijski</a:t>
            </a:r>
            <a:r>
              <a:rPr lang="sl-SI" sz="2200" b="1" dirty="0">
                <a:solidFill>
                  <a:srgbClr val="860000"/>
                </a:solidFill>
                <a:cs typeface="Arial" panose="020B0604020202020204" pitchFamily="34" charset="0"/>
              </a:rPr>
              <a:t> partner v Sklopu A:</a:t>
            </a:r>
            <a:r>
              <a:rPr lang="sl-SI" sz="2200" dirty="0">
                <a:solidFill>
                  <a:srgbClr val="860000"/>
                </a:solidFill>
                <a:cs typeface="Arial" panose="020B0604020202020204" pitchFamily="34" charset="0"/>
              </a:rPr>
              <a:t> </a:t>
            </a:r>
          </a:p>
          <a:p>
            <a:pPr eaLnBrk="1" hangingPunct="1">
              <a:defRPr/>
            </a:pPr>
            <a:r>
              <a:rPr lang="sl-SI" sz="2200" dirty="0">
                <a:solidFill>
                  <a:schemeClr val="bg2">
                    <a:lumMod val="25000"/>
                  </a:schemeClr>
                </a:solidFill>
                <a:cs typeface="Arial" panose="020B0604020202020204" pitchFamily="34" charset="0"/>
              </a:rPr>
              <a:t>srednja šola, ki izvaja višješolski študijski program in javna ali zasebna višja strokovna šola.</a:t>
            </a:r>
          </a:p>
        </p:txBody>
      </p:sp>
      <p:graphicFrame>
        <p:nvGraphicFramePr>
          <p:cNvPr id="3" name="Tabela 2"/>
          <p:cNvGraphicFramePr>
            <a:graphicFrameLocks noGrp="1"/>
          </p:cNvGraphicFramePr>
          <p:nvPr>
            <p:extLst>
              <p:ext uri="{D42A27DB-BD31-4B8C-83A1-F6EECF244321}">
                <p14:modId xmlns:p14="http://schemas.microsoft.com/office/powerpoint/2010/main" val="246552254"/>
              </p:ext>
            </p:extLst>
          </p:nvPr>
        </p:nvGraphicFramePr>
        <p:xfrm>
          <a:off x="222250" y="1470025"/>
          <a:ext cx="8662988" cy="5184776"/>
        </p:xfrm>
        <a:graphic>
          <a:graphicData uri="http://schemas.openxmlformats.org/drawingml/2006/table">
            <a:tbl>
              <a:tblPr firstRow="1" firstCol="1" bandRow="1">
                <a:tableStyleId>{5C22544A-7EE6-4342-B048-85BDC9FD1C3A}</a:tableStyleId>
              </a:tblPr>
              <a:tblGrid>
                <a:gridCol w="335342">
                  <a:extLst>
                    <a:ext uri="{9D8B030D-6E8A-4147-A177-3AD203B41FA5}">
                      <a16:colId xmlns:a16="http://schemas.microsoft.com/office/drawing/2014/main" xmlns="" val="20000"/>
                    </a:ext>
                  </a:extLst>
                </a:gridCol>
                <a:gridCol w="5307514">
                  <a:extLst>
                    <a:ext uri="{9D8B030D-6E8A-4147-A177-3AD203B41FA5}">
                      <a16:colId xmlns:a16="http://schemas.microsoft.com/office/drawing/2014/main" xmlns="" val="20001"/>
                    </a:ext>
                  </a:extLst>
                </a:gridCol>
                <a:gridCol w="3020132">
                  <a:extLst>
                    <a:ext uri="{9D8B030D-6E8A-4147-A177-3AD203B41FA5}">
                      <a16:colId xmlns:a16="http://schemas.microsoft.com/office/drawing/2014/main" xmlns="" val="20002"/>
                    </a:ext>
                  </a:extLst>
                </a:gridCol>
              </a:tblGrid>
              <a:tr h="316938">
                <a:tc>
                  <a:txBody>
                    <a:bodyPr/>
                    <a:lstStyle/>
                    <a:p>
                      <a:pPr algn="just">
                        <a:lnSpc>
                          <a:spcPct val="120000"/>
                        </a:lnSpc>
                        <a:spcAft>
                          <a:spcPts val="0"/>
                        </a:spcAft>
                      </a:pPr>
                      <a:r>
                        <a:rPr lang="sl-SI" sz="1500" dirty="0">
                          <a:solidFill>
                            <a:schemeClr val="bg2">
                              <a:lumMod val="25000"/>
                            </a:schemeClr>
                          </a:solidFill>
                          <a:effectLst/>
                          <a:latin typeface="+mn-lt"/>
                        </a:rPr>
                        <a:t> </a:t>
                      </a:r>
                      <a:endParaRPr lang="sl-SI" sz="1500" dirty="0">
                        <a:solidFill>
                          <a:schemeClr val="bg2">
                            <a:lumMod val="25000"/>
                          </a:schemeClr>
                        </a:solidFill>
                        <a:effectLst/>
                        <a:latin typeface="+mn-lt"/>
                        <a:ea typeface="Times New Roman" panose="02020603050405020304" pitchFamily="18" charset="0"/>
                      </a:endParaRPr>
                    </a:p>
                  </a:txBody>
                  <a:tcPr marL="63189" marR="63189" marT="0" marB="0"/>
                </a:tc>
                <a:tc>
                  <a:txBody>
                    <a:bodyPr/>
                    <a:lstStyle/>
                    <a:p>
                      <a:pPr algn="l">
                        <a:spcAft>
                          <a:spcPts val="0"/>
                        </a:spcAft>
                      </a:pPr>
                      <a:r>
                        <a:rPr lang="sl-SI" sz="1600" dirty="0">
                          <a:solidFill>
                            <a:schemeClr val="bg1"/>
                          </a:solidFill>
                          <a:effectLst/>
                          <a:latin typeface="+mn-lt"/>
                        </a:rPr>
                        <a:t>Pogoji:</a:t>
                      </a:r>
                      <a:endParaRPr lang="sl-SI" sz="1600" dirty="0">
                        <a:solidFill>
                          <a:schemeClr val="bg1"/>
                        </a:solidFill>
                        <a:effectLst/>
                        <a:latin typeface="+mn-lt"/>
                        <a:ea typeface="Times New Roman" panose="02020603050405020304" pitchFamily="18" charset="0"/>
                      </a:endParaRPr>
                    </a:p>
                  </a:txBody>
                  <a:tcPr marL="63189" marR="63189" marT="0" marB="0"/>
                </a:tc>
                <a:tc>
                  <a:txBody>
                    <a:bodyPr/>
                    <a:lstStyle/>
                    <a:p>
                      <a:pPr algn="l">
                        <a:lnSpc>
                          <a:spcPct val="120000"/>
                        </a:lnSpc>
                        <a:spcAft>
                          <a:spcPts val="0"/>
                        </a:spcAft>
                      </a:pPr>
                      <a:r>
                        <a:rPr lang="sl-SI" sz="1600" dirty="0">
                          <a:solidFill>
                            <a:schemeClr val="bg1"/>
                          </a:solidFill>
                          <a:effectLst/>
                          <a:latin typeface="+mn-lt"/>
                        </a:rPr>
                        <a:t>Dokazila:</a:t>
                      </a:r>
                      <a:endParaRPr lang="sl-SI" sz="1600" dirty="0">
                        <a:solidFill>
                          <a:schemeClr val="bg1"/>
                        </a:solidFill>
                        <a:effectLst/>
                        <a:latin typeface="+mn-lt"/>
                        <a:ea typeface="Times New Roman" panose="02020603050405020304" pitchFamily="18" charset="0"/>
                      </a:endParaRPr>
                    </a:p>
                  </a:txBody>
                  <a:tcPr marL="63189" marR="63189" marT="0" marB="0"/>
                </a:tc>
                <a:extLst>
                  <a:ext uri="{0D108BD9-81ED-4DB2-BD59-A6C34878D82A}">
                    <a16:rowId xmlns:a16="http://schemas.microsoft.com/office/drawing/2014/main" xmlns="" val="10000"/>
                  </a:ext>
                </a:extLst>
              </a:tr>
              <a:tr h="1204589">
                <a:tc>
                  <a:txBody>
                    <a:bodyPr/>
                    <a:lstStyle/>
                    <a:p>
                      <a:pPr algn="just">
                        <a:lnSpc>
                          <a:spcPct val="120000"/>
                        </a:lnSpc>
                        <a:spcAft>
                          <a:spcPts val="0"/>
                        </a:spcAft>
                      </a:pPr>
                      <a:r>
                        <a:rPr lang="sl-SI" sz="1500">
                          <a:solidFill>
                            <a:schemeClr val="bg2">
                              <a:lumMod val="25000"/>
                            </a:schemeClr>
                          </a:solidFill>
                          <a:effectLst/>
                          <a:latin typeface="+mn-lt"/>
                        </a:rPr>
                        <a:t>1.</a:t>
                      </a:r>
                      <a:endParaRPr lang="sl-SI" sz="1500">
                        <a:solidFill>
                          <a:schemeClr val="bg2">
                            <a:lumMod val="25000"/>
                          </a:schemeClr>
                        </a:solidFill>
                        <a:effectLst/>
                        <a:latin typeface="+mn-lt"/>
                        <a:ea typeface="Times New Roman" panose="02020603050405020304" pitchFamily="18" charset="0"/>
                      </a:endParaRPr>
                    </a:p>
                  </a:txBody>
                  <a:tcPr marL="63189" marR="63189" marT="0" marB="0"/>
                </a:tc>
                <a:tc>
                  <a:txBody>
                    <a:bodyPr/>
                    <a:lstStyle/>
                    <a:p>
                      <a:pPr algn="just"/>
                      <a:r>
                        <a:rPr lang="sl-SI" sz="1400" dirty="0">
                          <a:solidFill>
                            <a:schemeClr val="bg2">
                              <a:lumMod val="25000"/>
                            </a:schemeClr>
                          </a:solidFill>
                          <a:effectLst/>
                          <a:latin typeface="Arial" panose="020B0604020202020204" pitchFamily="34" charset="0"/>
                          <a:cs typeface="Arial" panose="020B0604020202020204" pitchFamily="34" charset="0"/>
                        </a:rPr>
                        <a:t>(a) Javni zavod, ki izvaja višješolski študijski program in je registriran za opravljanje višješolskega izobraževanja pod šifro 85.421. </a:t>
                      </a:r>
                    </a:p>
                    <a:p>
                      <a:pPr algn="just"/>
                      <a:r>
                        <a:rPr lang="sl-SI" sz="1400" dirty="0">
                          <a:solidFill>
                            <a:schemeClr val="bg2">
                              <a:lumMod val="25000"/>
                            </a:schemeClr>
                          </a:solidFill>
                          <a:effectLst/>
                          <a:latin typeface="Arial" panose="020B0604020202020204" pitchFamily="34" charset="0"/>
                          <a:cs typeface="Arial" panose="020B0604020202020204" pitchFamily="34" charset="0"/>
                        </a:rPr>
                        <a:t>(b) Zasebna višja strokovna šola, ki je registrirana za opravljanje višješolskega izobraževanja pod šifro 85.421.</a:t>
                      </a:r>
                    </a:p>
                  </a:txBody>
                  <a:tcPr marL="63189" marR="63189"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400" dirty="0">
                          <a:solidFill>
                            <a:schemeClr val="bg2">
                              <a:lumMod val="25000"/>
                            </a:schemeClr>
                          </a:solidFill>
                          <a:effectLst/>
                          <a:latin typeface="Arial" panose="020B0604020202020204" pitchFamily="34" charset="0"/>
                          <a:cs typeface="Arial" panose="020B0604020202020204" pitchFamily="34" charset="0"/>
                        </a:rPr>
                        <a:t>(</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a, b) izpis iz AJPES-a, iz katerega je razvidna ustrezna šifra,</a:t>
                      </a:r>
                    </a:p>
                    <a:p>
                      <a:pPr marL="228600" indent="-228600">
                        <a:spcAft>
                          <a:spcPts val="0"/>
                        </a:spcAft>
                        <a:tabLst>
                          <a:tab pos="457200" algn="l"/>
                          <a:tab pos="449580" algn="l"/>
                        </a:tabLst>
                      </a:pPr>
                      <a:r>
                        <a:rPr lang="sl-SI" sz="1400" dirty="0">
                          <a:solidFill>
                            <a:schemeClr val="bg2">
                              <a:lumMod val="25000"/>
                            </a:schemeClr>
                          </a:solidFill>
                          <a:effectLst/>
                          <a:latin typeface="Arial" panose="020B0604020202020204" pitchFamily="34" charset="0"/>
                          <a:cs typeface="Arial" panose="020B0604020202020204" pitchFamily="34" charset="0"/>
                        </a:rPr>
                        <a:t> </a:t>
                      </a:r>
                      <a:endParaRPr lang="sl-SI" sz="14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3189" marR="63189" marT="0" marB="0" anchor="ctr"/>
                </a:tc>
                <a:extLst>
                  <a:ext uri="{0D108BD9-81ED-4DB2-BD59-A6C34878D82A}">
                    <a16:rowId xmlns:a16="http://schemas.microsoft.com/office/drawing/2014/main" xmlns="" val="10001"/>
                  </a:ext>
                </a:extLst>
              </a:tr>
              <a:tr h="966896">
                <a:tc>
                  <a:txBody>
                    <a:bodyPr/>
                    <a:lstStyle/>
                    <a:p>
                      <a:pPr algn="just">
                        <a:lnSpc>
                          <a:spcPct val="120000"/>
                        </a:lnSpc>
                        <a:spcAft>
                          <a:spcPts val="0"/>
                        </a:spcAft>
                      </a:pPr>
                      <a:r>
                        <a:rPr lang="sl-SI" sz="1500">
                          <a:solidFill>
                            <a:schemeClr val="bg2">
                              <a:lumMod val="25000"/>
                            </a:schemeClr>
                          </a:solidFill>
                          <a:effectLst/>
                          <a:latin typeface="+mn-lt"/>
                        </a:rPr>
                        <a:t>2.</a:t>
                      </a:r>
                      <a:endParaRPr lang="sl-SI" sz="1500">
                        <a:solidFill>
                          <a:schemeClr val="bg2">
                            <a:lumMod val="25000"/>
                          </a:schemeClr>
                        </a:solidFill>
                        <a:effectLst/>
                        <a:latin typeface="+mn-lt"/>
                        <a:ea typeface="Times New Roman" panose="02020603050405020304" pitchFamily="18" charset="0"/>
                      </a:endParaRPr>
                    </a:p>
                  </a:txBody>
                  <a:tcPr marL="63189" marR="63189" marT="0" marB="0"/>
                </a:tc>
                <a:tc>
                  <a:txBody>
                    <a:bodyPr/>
                    <a:lstStyle/>
                    <a:p>
                      <a:pPr marL="0" indent="-228600" algn="just" defTabSz="457200" rtl="0" eaLnBrk="1" latinLnBrk="0" hangingPunct="1">
                        <a:spcAft>
                          <a:spcPts val="0"/>
                        </a:spcAft>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Za stroške, ki so predmet tega javnega razpisa,  ni pridobil in ni v postopku pridobivanja sofinanciranja istih stroškov iz drugih javnih virov, </a:t>
                      </a:r>
                      <a:r>
                        <a:rPr lang="sl-SI" sz="1400" kern="1200" dirty="0" err="1">
                          <a:solidFill>
                            <a:schemeClr val="bg2">
                              <a:lumMod val="25000"/>
                            </a:schemeClr>
                          </a:solidFill>
                          <a:effectLst/>
                          <a:latin typeface="Arial" panose="020B0604020202020204" pitchFamily="34" charset="0"/>
                          <a:ea typeface="+mn-ea"/>
                          <a:cs typeface="Arial" panose="020B0604020202020204" pitchFamily="34" charset="0"/>
                        </a:rPr>
                        <a:t>t.j</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iz javnih finančnih sredstev evropskega, državnega ali občinskega proračuna.</a:t>
                      </a:r>
                    </a:p>
                  </a:txBody>
                  <a:tcPr marL="63189" marR="63189"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Priloga 4: Izjava o izpolnjevanju splošnih pogojev </a:t>
                      </a:r>
                      <a:r>
                        <a:rPr lang="sl-SI" sz="14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a:t>
                      </a:r>
                    </a:p>
                  </a:txBody>
                  <a:tcPr marL="63189" marR="63189" marT="0" marB="0" anchor="ctr"/>
                </a:tc>
                <a:extLst>
                  <a:ext uri="{0D108BD9-81ED-4DB2-BD59-A6C34878D82A}">
                    <a16:rowId xmlns:a16="http://schemas.microsoft.com/office/drawing/2014/main" xmlns="" val="10002"/>
                  </a:ext>
                </a:extLst>
              </a:tr>
              <a:tr h="1250847">
                <a:tc>
                  <a:txBody>
                    <a:bodyPr/>
                    <a:lstStyle/>
                    <a:p>
                      <a:pPr algn="just">
                        <a:lnSpc>
                          <a:spcPct val="120000"/>
                        </a:lnSpc>
                        <a:spcAft>
                          <a:spcPts val="0"/>
                        </a:spcAft>
                      </a:pPr>
                      <a:r>
                        <a:rPr lang="sl-SI" sz="1500">
                          <a:solidFill>
                            <a:schemeClr val="bg2">
                              <a:lumMod val="25000"/>
                            </a:schemeClr>
                          </a:solidFill>
                          <a:effectLst/>
                          <a:latin typeface="+mn-lt"/>
                        </a:rPr>
                        <a:t>3.</a:t>
                      </a:r>
                      <a:endParaRPr lang="sl-SI" sz="1500">
                        <a:solidFill>
                          <a:schemeClr val="bg2">
                            <a:lumMod val="25000"/>
                          </a:schemeClr>
                        </a:solidFill>
                        <a:effectLst/>
                        <a:latin typeface="+mn-lt"/>
                        <a:ea typeface="Times New Roman" panose="02020603050405020304" pitchFamily="18" charset="0"/>
                      </a:endParaRPr>
                    </a:p>
                  </a:txBody>
                  <a:tcPr marL="63189" marR="63189" marT="0" marB="0"/>
                </a:tc>
                <a:tc>
                  <a:txBody>
                    <a:bodyPr/>
                    <a:lstStyle/>
                    <a:p>
                      <a:pPr marL="0" indent="-228600" algn="just" defTabSz="457200" rtl="0" eaLnBrk="1" latinLnBrk="0" hangingPunct="1">
                        <a:spcAft>
                          <a:spcPts val="0"/>
                        </a:spcAft>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Ima na dan podpisa izjave o izpolnjevanju splošnih pogojev </a:t>
                      </a:r>
                      <a:r>
                        <a:rPr lang="sl-SI" sz="14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poravnane vse davke, prispevke in druge dajatve, določene z zakonom, ki ureja davčni postopek oziroma vrednost ne znaša 50 eurov ali več.</a:t>
                      </a:r>
                    </a:p>
                  </a:txBody>
                  <a:tcPr marL="63189" marR="63189"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potrdilo Finančne uprave RS o plačanih obveznostih,</a:t>
                      </a:r>
                    </a:p>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Priloga 4: Izjava o izpolnjevanju splošnih pogojev </a:t>
                      </a:r>
                      <a:r>
                        <a:rPr lang="sl-SI" sz="14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a:t>
                      </a:r>
                    </a:p>
                  </a:txBody>
                  <a:tcPr marL="63189" marR="63189" marT="0" marB="0" anchor="ctr"/>
                </a:tc>
                <a:extLst>
                  <a:ext uri="{0D108BD9-81ED-4DB2-BD59-A6C34878D82A}">
                    <a16:rowId xmlns:a16="http://schemas.microsoft.com/office/drawing/2014/main" xmlns="" val="10003"/>
                  </a:ext>
                </a:extLst>
              </a:tr>
              <a:tr h="1445506">
                <a:tc>
                  <a:txBody>
                    <a:bodyPr/>
                    <a:lstStyle/>
                    <a:p>
                      <a:pPr algn="just">
                        <a:lnSpc>
                          <a:spcPct val="120000"/>
                        </a:lnSpc>
                        <a:spcAft>
                          <a:spcPts val="0"/>
                        </a:spcAft>
                      </a:pPr>
                      <a:r>
                        <a:rPr lang="sl-SI" sz="1500">
                          <a:solidFill>
                            <a:schemeClr val="bg2">
                              <a:lumMod val="25000"/>
                            </a:schemeClr>
                          </a:solidFill>
                          <a:effectLst/>
                          <a:latin typeface="+mn-lt"/>
                        </a:rPr>
                        <a:t>4.</a:t>
                      </a:r>
                      <a:endParaRPr lang="sl-SI" sz="1500">
                        <a:solidFill>
                          <a:schemeClr val="bg2">
                            <a:lumMod val="25000"/>
                          </a:schemeClr>
                        </a:solidFill>
                        <a:effectLst/>
                        <a:latin typeface="+mn-lt"/>
                        <a:ea typeface="Times New Roman" panose="02020603050405020304" pitchFamily="18" charset="0"/>
                      </a:endParaRPr>
                    </a:p>
                  </a:txBody>
                  <a:tcPr marL="63189" marR="63189" marT="0" marB="0"/>
                </a:tc>
                <a:tc>
                  <a:txBody>
                    <a:bodyPr/>
                    <a:lstStyle/>
                    <a:p>
                      <a:pPr algn="l"/>
                      <a:r>
                        <a:rPr lang="sl-SI" sz="1400" dirty="0">
                          <a:solidFill>
                            <a:schemeClr val="bg2">
                              <a:lumMod val="25000"/>
                            </a:schemeClr>
                          </a:solidFill>
                          <a:effectLst/>
                          <a:latin typeface="Arial" panose="020B0604020202020204" pitchFamily="34" charset="0"/>
                          <a:cs typeface="Arial" panose="020B0604020202020204" pitchFamily="34" charset="0"/>
                        </a:rPr>
                        <a:t>Mu ni bila, vključno njegovi odgovorni osebi, izrečena pravnomočna sodba, ki ima elemente kaznivih dejanj, taksativno naštetih v prvem odstavku </a:t>
                      </a:r>
                      <a:br>
                        <a:rPr lang="sl-SI" sz="1400" dirty="0">
                          <a:solidFill>
                            <a:schemeClr val="bg2">
                              <a:lumMod val="25000"/>
                            </a:schemeClr>
                          </a:solidFill>
                          <a:effectLst/>
                          <a:latin typeface="Arial" panose="020B0604020202020204" pitchFamily="34" charset="0"/>
                          <a:cs typeface="Arial" panose="020B0604020202020204" pitchFamily="34" charset="0"/>
                        </a:rPr>
                      </a:br>
                      <a:r>
                        <a:rPr lang="sl-SI" sz="1400" dirty="0">
                          <a:solidFill>
                            <a:schemeClr val="bg2">
                              <a:lumMod val="25000"/>
                            </a:schemeClr>
                          </a:solidFill>
                          <a:effectLst/>
                          <a:latin typeface="Arial" panose="020B0604020202020204" pitchFamily="34" charset="0"/>
                          <a:cs typeface="Arial" panose="020B0604020202020204" pitchFamily="34" charset="0"/>
                        </a:rPr>
                        <a:t>75. člena Zakona o javnem naročanju (Uradni list RS, št. 91/15 in 14/18).</a:t>
                      </a:r>
                    </a:p>
                    <a:p>
                      <a:pPr algn="just"/>
                      <a:r>
                        <a:rPr lang="sl-SI" sz="1400" dirty="0">
                          <a:solidFill>
                            <a:schemeClr val="bg2">
                              <a:lumMod val="25000"/>
                            </a:schemeClr>
                          </a:solidFill>
                          <a:effectLst/>
                          <a:latin typeface="Arial" panose="020B0604020202020204" pitchFamily="34" charset="0"/>
                          <a:cs typeface="Arial" panose="020B0604020202020204" pitchFamily="34" charset="0"/>
                        </a:rPr>
                        <a:t> </a:t>
                      </a:r>
                    </a:p>
                  </a:txBody>
                  <a:tcPr marL="63189" marR="63189" marT="0" marB="0"/>
                </a:tc>
                <a:tc>
                  <a:txBody>
                    <a:bodyPr/>
                    <a:lstStyle/>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dokazilo Ministrstva za pravosodje o nekaznovanosti,</a:t>
                      </a:r>
                    </a:p>
                    <a:p>
                      <a:pPr marL="342900" lvl="0" indent="-342900" algn="l" defTabSz="457200" rtl="0" eaLnBrk="1" latinLnBrk="0" hangingPunct="1">
                        <a:spcAft>
                          <a:spcPts val="0"/>
                        </a:spcAft>
                        <a:buFont typeface="Arial" panose="020B0604020202020204" pitchFamily="34" charset="0"/>
                        <a:buChar char="•"/>
                        <a:tabLst>
                          <a:tab pos="457200" algn="l"/>
                          <a:tab pos="449580" algn="l"/>
                        </a:tabLst>
                      </a:pP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Priloga 4: Izjava o izpolnjevanju splošnih pogojev </a:t>
                      </a:r>
                      <a:r>
                        <a:rPr lang="sl-SI" sz="1400" kern="1200" dirty="0" err="1">
                          <a:solidFill>
                            <a:schemeClr val="bg2">
                              <a:lumMod val="25000"/>
                            </a:schemeClr>
                          </a:solidFill>
                          <a:effectLst/>
                          <a:latin typeface="Arial" panose="020B0604020202020204" pitchFamily="34" charset="0"/>
                          <a:ea typeface="+mn-ea"/>
                          <a:cs typeface="Arial" panose="020B0604020202020204" pitchFamily="34" charset="0"/>
                        </a:rPr>
                        <a:t>konzorcijskih</a:t>
                      </a:r>
                      <a:r>
                        <a:rPr lang="sl-SI" sz="1400" kern="1200" dirty="0">
                          <a:solidFill>
                            <a:schemeClr val="bg2">
                              <a:lumMod val="25000"/>
                            </a:schemeClr>
                          </a:solidFill>
                          <a:effectLst/>
                          <a:latin typeface="Arial" panose="020B0604020202020204" pitchFamily="34" charset="0"/>
                          <a:ea typeface="+mn-ea"/>
                          <a:cs typeface="Arial" panose="020B0604020202020204" pitchFamily="34" charset="0"/>
                        </a:rPr>
                        <a:t> partnerjev brez prijavitelja </a:t>
                      </a:r>
                    </a:p>
                  </a:txBody>
                  <a:tcPr marL="63189" marR="63189" marT="0" marB="0" anchor="ctr"/>
                </a:tc>
                <a:extLst>
                  <a:ext uri="{0D108BD9-81ED-4DB2-BD59-A6C34878D82A}">
                    <a16:rowId xmlns:a16="http://schemas.microsoft.com/office/drawing/2014/main" xmlns="" val="10004"/>
                  </a:ext>
                </a:extLst>
              </a:tr>
            </a:tbl>
          </a:graphicData>
        </a:graphic>
      </p:graphicFrame>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7</a:t>
            </a:fld>
            <a:endParaRPr lang="en-US" altLang="sl-SI"/>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bwMode="auto">
          <a:xfrm>
            <a:off x="893913" y="941388"/>
            <a:ext cx="7200900" cy="482600"/>
          </a:xfrm>
          <a:prstGeom prst="rect">
            <a:avLst/>
          </a:prstGeom>
          <a:noFill/>
        </p:spPr>
        <p:txBody>
          <a:bodyPr lIns="0" tIns="0" rIns="0" bIns="0"/>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r>
              <a:rPr lang="sl-SI" sz="2400" b="1" dirty="0">
                <a:solidFill>
                  <a:srgbClr val="860000"/>
                </a:solidFill>
                <a:latin typeface="Arial" panose="020B0604020202020204" pitchFamily="34" charset="0"/>
                <a:cs typeface="Arial" panose="020B0604020202020204" pitchFamily="34" charset="0"/>
              </a:rPr>
              <a:t>Pogoji za kandidiranje na JR – Sklop B </a:t>
            </a:r>
          </a:p>
          <a:p>
            <a:pPr>
              <a:defRPr/>
            </a:pPr>
            <a:r>
              <a:rPr lang="sl-SI" sz="2400" b="1" dirty="0">
                <a:solidFill>
                  <a:srgbClr val="860000"/>
                </a:solidFill>
                <a:latin typeface="Arial" panose="020B0604020202020204" pitchFamily="34" charset="0"/>
                <a:cs typeface="Arial" panose="020B0604020202020204" pitchFamily="34" charset="0"/>
              </a:rPr>
              <a:t/>
            </a:r>
            <a:br>
              <a:rPr lang="sl-SI" sz="2400" b="1" dirty="0">
                <a:solidFill>
                  <a:srgbClr val="860000"/>
                </a:solidFill>
                <a:latin typeface="Arial" panose="020B0604020202020204" pitchFamily="34" charset="0"/>
                <a:cs typeface="Arial" panose="020B0604020202020204" pitchFamily="34" charset="0"/>
              </a:rPr>
            </a:br>
            <a:endParaRPr lang="sl-SI" sz="2400" b="1" dirty="0">
              <a:solidFill>
                <a:srgbClr val="860000"/>
              </a:solidFill>
              <a:latin typeface="Arial" panose="020B0604020202020204" pitchFamily="34" charset="0"/>
              <a:cs typeface="Arial" panose="020B0604020202020204" pitchFamily="34" charset="0"/>
            </a:endParaRPr>
          </a:p>
        </p:txBody>
      </p:sp>
      <p:sp>
        <p:nvSpPr>
          <p:cNvPr id="3" name="PoljeZBesedilom 2"/>
          <p:cNvSpPr txBox="1"/>
          <p:nvPr/>
        </p:nvSpPr>
        <p:spPr>
          <a:xfrm>
            <a:off x="871748" y="1952535"/>
            <a:ext cx="7780338" cy="3447098"/>
          </a:xfrm>
          <a:prstGeom prst="rect">
            <a:avLst/>
          </a:prstGeom>
          <a:noFill/>
        </p:spPr>
        <p:txBody>
          <a:bodyPr>
            <a:spAutoFit/>
          </a:bodyPr>
          <a:lstStyle/>
          <a:p>
            <a:pPr eaLnBrk="1" hangingPunct="1">
              <a:defRPr/>
            </a:pPr>
            <a:r>
              <a:rPr lang="sl-SI" sz="2000" b="1" dirty="0">
                <a:solidFill>
                  <a:srgbClr val="0070C0"/>
                </a:solidFill>
                <a:cs typeface="Arial" panose="020B0604020202020204" pitchFamily="34" charset="0"/>
              </a:rPr>
              <a:t>Kot </a:t>
            </a:r>
            <a:r>
              <a:rPr lang="sl-SI" sz="2000" b="1" dirty="0" err="1">
                <a:solidFill>
                  <a:srgbClr val="0070C0"/>
                </a:solidFill>
                <a:cs typeface="Arial" panose="020B0604020202020204" pitchFamily="34" charset="0"/>
              </a:rPr>
              <a:t>poslovodeči</a:t>
            </a:r>
            <a:r>
              <a:rPr lang="sl-SI" sz="2000" b="1" dirty="0">
                <a:solidFill>
                  <a:srgbClr val="0070C0"/>
                </a:solidFill>
                <a:cs typeface="Arial" panose="020B0604020202020204" pitchFamily="34" charset="0"/>
              </a:rPr>
              <a:t> </a:t>
            </a:r>
            <a:r>
              <a:rPr lang="sl-SI" sz="2000" b="1" dirty="0" err="1">
                <a:solidFill>
                  <a:srgbClr val="0070C0"/>
                </a:solidFill>
                <a:cs typeface="Arial" panose="020B0604020202020204" pitchFamily="34" charset="0"/>
              </a:rPr>
              <a:t>konzorcijski</a:t>
            </a:r>
            <a:r>
              <a:rPr lang="sl-SI" sz="2000" b="1" dirty="0">
                <a:solidFill>
                  <a:srgbClr val="0070C0"/>
                </a:solidFill>
                <a:cs typeface="Arial" panose="020B0604020202020204" pitchFamily="34" charset="0"/>
              </a:rPr>
              <a:t> partner </a:t>
            </a:r>
            <a:r>
              <a:rPr lang="sl-SI" sz="2000" dirty="0">
                <a:solidFill>
                  <a:schemeClr val="bg2">
                    <a:lumMod val="25000"/>
                  </a:schemeClr>
                </a:solidFill>
                <a:cs typeface="Arial" panose="020B0604020202020204" pitchFamily="34" charset="0"/>
              </a:rPr>
              <a:t>lahko kandidira skupnost javnih organizacij za izobraževanje odraslih in javna organizacija za izobraževanje odraslih.</a:t>
            </a:r>
          </a:p>
          <a:p>
            <a:pPr eaLnBrk="1" hangingPunct="1">
              <a:defRPr/>
            </a:pPr>
            <a:endParaRPr lang="sl-SI" sz="2000" b="1" dirty="0">
              <a:solidFill>
                <a:schemeClr val="bg2">
                  <a:lumMod val="25000"/>
                </a:schemeClr>
              </a:solidFill>
              <a:cs typeface="Arial" panose="020B0604020202020204" pitchFamily="34" charset="0"/>
            </a:endParaRPr>
          </a:p>
          <a:p>
            <a:pPr eaLnBrk="1" hangingPunct="1">
              <a:defRPr/>
            </a:pPr>
            <a:r>
              <a:rPr lang="sl-SI" sz="2000" b="1" dirty="0" err="1">
                <a:solidFill>
                  <a:srgbClr val="0070C0"/>
                </a:solidFill>
                <a:cs typeface="Arial" panose="020B0604020202020204" pitchFamily="34" charset="0"/>
              </a:rPr>
              <a:t>Konzorcijski</a:t>
            </a:r>
            <a:r>
              <a:rPr lang="sl-SI" sz="2000" b="1" dirty="0">
                <a:solidFill>
                  <a:srgbClr val="0070C0"/>
                </a:solidFill>
                <a:cs typeface="Arial" panose="020B0604020202020204" pitchFamily="34" charset="0"/>
              </a:rPr>
              <a:t> partner </a:t>
            </a:r>
            <a:r>
              <a:rPr lang="sl-SI" sz="2000" dirty="0">
                <a:solidFill>
                  <a:schemeClr val="bg2">
                    <a:lumMod val="25000"/>
                  </a:schemeClr>
                </a:solidFill>
                <a:cs typeface="Arial" panose="020B0604020202020204" pitchFamily="34" charset="0"/>
              </a:rPr>
              <a:t>v tem sklopu je lahko javna organizacija za izobraževanje odraslih, zasebna organizacija za izobraževanje odraslih in društvo, katerega glavna dejavnost je strokovno delo na področju izobraževanja odraslih, ki ima dejavnost izobraževanja odraslih opredeljeno v svojem temeljnem aktu in ima status društva v javnem interesu na področju vzgoje in izobraževanja.</a:t>
            </a:r>
          </a:p>
          <a:p>
            <a:pPr eaLnBrk="1" hangingPunct="1">
              <a:defRPr/>
            </a:pPr>
            <a:endParaRPr lang="en-US" dirty="0">
              <a:solidFill>
                <a:schemeClr val="bg2">
                  <a:lumMod val="25000"/>
                </a:schemeClr>
              </a:solidFill>
              <a:cs typeface="Arial" panose="020B0604020202020204" pitchFamily="34" charset="0"/>
            </a:endParaRPr>
          </a:p>
        </p:txBody>
      </p:sp>
      <p:sp>
        <p:nvSpPr>
          <p:cNvPr id="4" name="Označba mesta številke diapozitiva 3"/>
          <p:cNvSpPr>
            <a:spLocks noGrp="1"/>
          </p:cNvSpPr>
          <p:nvPr>
            <p:ph type="sldNum" sz="quarter" idx="12"/>
          </p:nvPr>
        </p:nvSpPr>
        <p:spPr/>
        <p:txBody>
          <a:bodyPr/>
          <a:lstStyle/>
          <a:p>
            <a:fld id="{5532F882-DC02-4301-B179-9E7F5ED57468}" type="slidenum">
              <a:rPr lang="en-US" altLang="sl-SI" smtClean="0"/>
              <a:pPr/>
              <a:t>8</a:t>
            </a:fld>
            <a:endParaRPr lang="en-US" altLang="sl-SI"/>
          </a:p>
        </p:txBody>
      </p:sp>
    </p:spTree>
    <p:extLst>
      <p:ext uri="{BB962C8B-B14F-4D97-AF65-F5344CB8AC3E}">
        <p14:creationId xmlns:p14="http://schemas.microsoft.com/office/powerpoint/2010/main" val="119382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ela 5"/>
          <p:cNvGraphicFramePr>
            <a:graphicFrameLocks noGrp="1"/>
          </p:cNvGraphicFramePr>
          <p:nvPr>
            <p:extLst>
              <p:ext uri="{D42A27DB-BD31-4B8C-83A1-F6EECF244321}">
                <p14:modId xmlns:p14="http://schemas.microsoft.com/office/powerpoint/2010/main" val="4286118773"/>
              </p:ext>
            </p:extLst>
          </p:nvPr>
        </p:nvGraphicFramePr>
        <p:xfrm>
          <a:off x="147638" y="1531938"/>
          <a:ext cx="8669337" cy="5238750"/>
        </p:xfrm>
        <a:graphic>
          <a:graphicData uri="http://schemas.openxmlformats.org/drawingml/2006/table">
            <a:tbl>
              <a:tblPr firstRow="1" firstCol="1" bandRow="1">
                <a:tableStyleId>{5C22544A-7EE6-4342-B048-85BDC9FD1C3A}</a:tableStyleId>
              </a:tblPr>
              <a:tblGrid>
                <a:gridCol w="374518">
                  <a:extLst>
                    <a:ext uri="{9D8B030D-6E8A-4147-A177-3AD203B41FA5}">
                      <a16:colId xmlns:a16="http://schemas.microsoft.com/office/drawing/2014/main" xmlns="" val="20000"/>
                    </a:ext>
                  </a:extLst>
                </a:gridCol>
                <a:gridCol w="5272473">
                  <a:extLst>
                    <a:ext uri="{9D8B030D-6E8A-4147-A177-3AD203B41FA5}">
                      <a16:colId xmlns:a16="http://schemas.microsoft.com/office/drawing/2014/main" xmlns="" val="20001"/>
                    </a:ext>
                  </a:extLst>
                </a:gridCol>
                <a:gridCol w="3022346">
                  <a:extLst>
                    <a:ext uri="{9D8B030D-6E8A-4147-A177-3AD203B41FA5}">
                      <a16:colId xmlns:a16="http://schemas.microsoft.com/office/drawing/2014/main" xmlns="" val="20002"/>
                    </a:ext>
                  </a:extLst>
                </a:gridCol>
              </a:tblGrid>
              <a:tr h="301803">
                <a:tc>
                  <a:txBody>
                    <a:bodyPr/>
                    <a:lstStyle/>
                    <a:p>
                      <a:endParaRPr lang="sl-SI" dirty="0">
                        <a:latin typeface="Arial" panose="020B0604020202020204" pitchFamily="34" charset="0"/>
                        <a:cs typeface="Arial" panose="020B0604020202020204" pitchFamily="34" charset="0"/>
                      </a:endParaRPr>
                    </a:p>
                  </a:txBody>
                  <a:tcPr marL="65300" marR="65300" marT="0" marB="0"/>
                </a:tc>
                <a:tc>
                  <a:txBody>
                    <a:bodyPr/>
                    <a:lstStyle/>
                    <a:p>
                      <a:pPr algn="just">
                        <a:spcAft>
                          <a:spcPts val="0"/>
                        </a:spcAft>
                      </a:pPr>
                      <a:r>
                        <a:rPr lang="sl-SI" sz="1600" dirty="0">
                          <a:solidFill>
                            <a:schemeClr val="bg1"/>
                          </a:solidFill>
                          <a:effectLst/>
                          <a:latin typeface="Arial" panose="020B0604020202020204" pitchFamily="34" charset="0"/>
                          <a:cs typeface="Arial" panose="020B0604020202020204" pitchFamily="34" charset="0"/>
                        </a:rPr>
                        <a:t>Pogoji:</a:t>
                      </a:r>
                      <a:endParaRPr lang="sl-SI"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tc>
                <a:tc>
                  <a:txBody>
                    <a:bodyPr/>
                    <a:lstStyle/>
                    <a:p>
                      <a:pPr algn="just">
                        <a:lnSpc>
                          <a:spcPct val="120000"/>
                        </a:lnSpc>
                        <a:spcAft>
                          <a:spcPts val="0"/>
                        </a:spcAft>
                      </a:pPr>
                      <a:r>
                        <a:rPr lang="sl-SI" sz="1600" dirty="0">
                          <a:solidFill>
                            <a:schemeClr val="bg1"/>
                          </a:solidFill>
                          <a:effectLst/>
                          <a:latin typeface="Arial" panose="020B0604020202020204" pitchFamily="34" charset="0"/>
                          <a:cs typeface="Arial" panose="020B0604020202020204" pitchFamily="34" charset="0"/>
                        </a:rPr>
                        <a:t>Dokazila:</a:t>
                      </a:r>
                      <a:endParaRPr lang="sl-SI" sz="1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tc>
                <a:extLst>
                  <a:ext uri="{0D108BD9-81ED-4DB2-BD59-A6C34878D82A}">
                    <a16:rowId xmlns:a16="http://schemas.microsoft.com/office/drawing/2014/main" xmlns="" val="10000"/>
                  </a:ext>
                </a:extLst>
              </a:tr>
              <a:tr h="1860386">
                <a:tc>
                  <a:txBody>
                    <a:bodyPr/>
                    <a:lstStyle/>
                    <a:p>
                      <a:pPr algn="just">
                        <a:lnSpc>
                          <a:spcPct val="120000"/>
                        </a:lnSpc>
                        <a:spcAft>
                          <a:spcPts val="0"/>
                        </a:spcAft>
                      </a:pPr>
                      <a:r>
                        <a:rPr lang="sl-SI" sz="1500">
                          <a:solidFill>
                            <a:schemeClr val="bg2">
                              <a:lumMod val="25000"/>
                            </a:schemeClr>
                          </a:solidFill>
                          <a:effectLst/>
                          <a:latin typeface="Arial" panose="020B0604020202020204" pitchFamily="34" charset="0"/>
                          <a:cs typeface="Arial" panose="020B0604020202020204" pitchFamily="34" charset="0"/>
                        </a:rPr>
                        <a:t>1.</a:t>
                      </a:r>
                      <a:endParaRPr lang="sl-SI" sz="15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tc>
                <a:tc>
                  <a:txBody>
                    <a:bodyPr/>
                    <a:lstStyle/>
                    <a:p>
                      <a:pPr algn="just"/>
                      <a:r>
                        <a:rPr lang="sl-SI" sz="1500" dirty="0">
                          <a:solidFill>
                            <a:schemeClr val="bg2">
                              <a:lumMod val="25000"/>
                            </a:schemeClr>
                          </a:solidFill>
                          <a:effectLst/>
                          <a:latin typeface="Arial" panose="020B0604020202020204" pitchFamily="34" charset="0"/>
                          <a:cs typeface="Arial" panose="020B0604020202020204" pitchFamily="34" charset="0"/>
                        </a:rPr>
                        <a:t>a) Skupnost javnih organizacij za izobraževanje odraslih, ki je registrirana za opravljanje dejavnosti strokovnih združenj pod šifro 94.120 pri pristojnem sodišču in izvaja svoje dejavnosti na območju Republike Slovenije.</a:t>
                      </a:r>
                    </a:p>
                    <a:p>
                      <a:pPr algn="just"/>
                      <a:r>
                        <a:rPr lang="sl-SI" sz="1500" dirty="0">
                          <a:solidFill>
                            <a:schemeClr val="bg2">
                              <a:lumMod val="25000"/>
                            </a:schemeClr>
                          </a:solidFill>
                          <a:effectLst/>
                          <a:latin typeface="Arial" panose="020B0604020202020204" pitchFamily="34" charset="0"/>
                          <a:cs typeface="Arial" panose="020B0604020202020204" pitchFamily="34" charset="0"/>
                        </a:rPr>
                        <a:t>(b) Javna organizacija za izobraževanje odraslih, ki je registrirana za opravljanje izobraževalne dejavnosti pod šifro 85.590 pri pristojnem sodišču in izvaja svoje dejavnosti na območju Republike Slovenije*. </a:t>
                      </a:r>
                    </a:p>
                  </a:txBody>
                  <a:tcPr marL="65300" marR="65300" marT="0" marB="0"/>
                </a:tc>
                <a:tc>
                  <a:txBody>
                    <a:bodyPr/>
                    <a:lstStyle/>
                    <a:p>
                      <a:pPr marL="285750" indent="-285750">
                        <a:spcAft>
                          <a:spcPts val="0"/>
                        </a:spcAft>
                        <a:buFont typeface="Arial" panose="020B0604020202020204" pitchFamily="34" charset="0"/>
                        <a:buChar char="•"/>
                        <a:tabLst>
                          <a:tab pos="457200" algn="l"/>
                          <a:tab pos="449580" algn="l"/>
                        </a:tabLst>
                      </a:pPr>
                      <a:r>
                        <a:rPr lang="sl-SI" sz="1500" dirty="0">
                          <a:solidFill>
                            <a:schemeClr val="bg2">
                              <a:lumMod val="25000"/>
                            </a:schemeClr>
                          </a:solidFill>
                          <a:effectLst/>
                          <a:latin typeface="Arial" panose="020B0604020202020204" pitchFamily="34" charset="0"/>
                          <a:cs typeface="Arial" panose="020B0604020202020204" pitchFamily="34" charset="0"/>
                        </a:rPr>
                        <a:t>(a, b) izpis iz AJPES-a, iz katerega je razvidna ustrezna šifra </a:t>
                      </a:r>
                    </a:p>
                    <a:p>
                      <a:pPr marL="457200" indent="-228600">
                        <a:spcAft>
                          <a:spcPts val="0"/>
                        </a:spcAft>
                        <a:tabLst>
                          <a:tab pos="457200" algn="l"/>
                          <a:tab pos="449580" algn="l"/>
                        </a:tabLst>
                      </a:pPr>
                      <a:r>
                        <a:rPr lang="sl-SI" sz="1500" dirty="0">
                          <a:solidFill>
                            <a:schemeClr val="bg2">
                              <a:lumMod val="25000"/>
                            </a:schemeClr>
                          </a:solidFill>
                          <a:effectLst/>
                          <a:latin typeface="Arial" panose="020B0604020202020204" pitchFamily="34" charset="0"/>
                          <a:cs typeface="Arial" panose="020B0604020202020204" pitchFamily="34" charset="0"/>
                        </a:rPr>
                        <a:t> </a:t>
                      </a:r>
                      <a:endParaRPr lang="sl-SI" sz="15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nchor="ctr"/>
                </a:tc>
                <a:extLst>
                  <a:ext uri="{0D108BD9-81ED-4DB2-BD59-A6C34878D82A}">
                    <a16:rowId xmlns:a16="http://schemas.microsoft.com/office/drawing/2014/main" xmlns="" val="10001"/>
                  </a:ext>
                </a:extLst>
              </a:tr>
              <a:tr h="956910">
                <a:tc>
                  <a:txBody>
                    <a:bodyPr/>
                    <a:lstStyle/>
                    <a:p>
                      <a:pPr algn="just">
                        <a:lnSpc>
                          <a:spcPct val="120000"/>
                        </a:lnSpc>
                        <a:spcAft>
                          <a:spcPts val="0"/>
                        </a:spcAft>
                      </a:pPr>
                      <a:r>
                        <a:rPr lang="sl-SI" sz="1500">
                          <a:solidFill>
                            <a:schemeClr val="bg2">
                              <a:lumMod val="25000"/>
                            </a:schemeClr>
                          </a:solidFill>
                          <a:effectLst/>
                          <a:latin typeface="Arial" panose="020B0604020202020204" pitchFamily="34" charset="0"/>
                          <a:cs typeface="Arial" panose="020B0604020202020204" pitchFamily="34" charset="0"/>
                        </a:rPr>
                        <a:t>2.</a:t>
                      </a:r>
                      <a:endParaRPr lang="sl-SI" sz="15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tc>
                <a:tc>
                  <a:txBody>
                    <a:bodyPr/>
                    <a:lstStyle/>
                    <a:p>
                      <a:pPr marL="0" indent="-228600" algn="just" defTabSz="457200" rtl="0" eaLnBrk="1" latinLnBrk="0" hangingPunct="1">
                        <a:spcAft>
                          <a:spcPts val="0"/>
                        </a:spcAft>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Za stroške, ki so predmet tega javnega razpisa, ni pridobil in ni v postopku pridobivanja sofinanciranja istih stroškov iz drugih javnih virov, </a:t>
                      </a:r>
                      <a:r>
                        <a:rPr lang="sl-SI" sz="1500" kern="1200" dirty="0" err="1">
                          <a:solidFill>
                            <a:schemeClr val="bg2">
                              <a:lumMod val="25000"/>
                            </a:schemeClr>
                          </a:solidFill>
                          <a:effectLst/>
                          <a:latin typeface="Arial" panose="020B0604020202020204" pitchFamily="34" charset="0"/>
                          <a:ea typeface="+mn-ea"/>
                          <a:cs typeface="Arial" panose="020B0604020202020204" pitchFamily="34" charset="0"/>
                        </a:rPr>
                        <a:t>t.j</a:t>
                      </a: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 iz javnih finančnih sredstev evropskega, državnega ali občinskega proračuna.</a:t>
                      </a:r>
                    </a:p>
                  </a:txBody>
                  <a:tcPr marL="65300" marR="65300" marT="0" marB="0"/>
                </a:tc>
                <a:tc>
                  <a:txBody>
                    <a:bodyPr/>
                    <a:lstStyle/>
                    <a:p>
                      <a:pPr marL="285750" lvl="0" indent="-285750" algn="l" defTabSz="457200" rtl="0" eaLnBrk="1" latinLnBrk="0" hangingPunct="1">
                        <a:lnSpc>
                          <a:spcPct val="120000"/>
                        </a:lnSpc>
                        <a:spcAft>
                          <a:spcPts val="0"/>
                        </a:spcAft>
                        <a:buFont typeface="Arial" panose="020B0604020202020204" pitchFamily="34" charset="0"/>
                        <a:buChar char="•"/>
                        <a:tabLst>
                          <a:tab pos="457200" algn="l"/>
                          <a:tab pos="449580" algn="l"/>
                        </a:tabLst>
                      </a:pPr>
                      <a:r>
                        <a:rPr lang="sl-SI" sz="1500" kern="1200" dirty="0" smtClean="0">
                          <a:solidFill>
                            <a:schemeClr val="bg2">
                              <a:lumMod val="25000"/>
                            </a:schemeClr>
                          </a:solidFill>
                          <a:effectLst/>
                          <a:latin typeface="Arial" panose="020B0604020202020204" pitchFamily="34" charset="0"/>
                          <a:ea typeface="+mn-ea"/>
                          <a:cs typeface="Arial" panose="020B0604020202020204" pitchFamily="34" charset="0"/>
                        </a:rPr>
                        <a:t> Prijavnica in elaborat: podpisana Izjava prijavitelja </a:t>
                      </a:r>
                    </a:p>
                    <a:p>
                      <a:pPr algn="just">
                        <a:lnSpc>
                          <a:spcPct val="120000"/>
                        </a:lnSpc>
                        <a:spcAft>
                          <a:spcPts val="0"/>
                        </a:spcAft>
                      </a:pPr>
                      <a:endParaRPr lang="sl-SI" sz="1500" dirty="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nchor="ctr"/>
                </a:tc>
                <a:extLst>
                  <a:ext uri="{0D108BD9-81ED-4DB2-BD59-A6C34878D82A}">
                    <a16:rowId xmlns:a16="http://schemas.microsoft.com/office/drawing/2014/main" xmlns="" val="10002"/>
                  </a:ext>
                </a:extLst>
              </a:tr>
              <a:tr h="956910">
                <a:tc>
                  <a:txBody>
                    <a:bodyPr/>
                    <a:lstStyle/>
                    <a:p>
                      <a:pPr algn="just">
                        <a:lnSpc>
                          <a:spcPct val="120000"/>
                        </a:lnSpc>
                        <a:spcAft>
                          <a:spcPts val="0"/>
                        </a:spcAft>
                      </a:pPr>
                      <a:r>
                        <a:rPr lang="sl-SI" sz="1500">
                          <a:solidFill>
                            <a:schemeClr val="bg2">
                              <a:lumMod val="25000"/>
                            </a:schemeClr>
                          </a:solidFill>
                          <a:effectLst/>
                          <a:latin typeface="Arial" panose="020B0604020202020204" pitchFamily="34" charset="0"/>
                          <a:cs typeface="Arial" panose="020B0604020202020204" pitchFamily="34" charset="0"/>
                        </a:rPr>
                        <a:t>3.</a:t>
                      </a:r>
                      <a:endParaRPr lang="sl-SI" sz="15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tc>
                <a:tc>
                  <a:txBody>
                    <a:bodyPr/>
                    <a:lstStyle/>
                    <a:p>
                      <a:pPr marL="0" indent="-228600" algn="just" defTabSz="457200" rtl="0" eaLnBrk="1" latinLnBrk="0" hangingPunct="1">
                        <a:spcAft>
                          <a:spcPts val="0"/>
                        </a:spcAft>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Ima na dan podpisa izjave o izpolnjevanju splošnih pogojev prijavitelja poravnave vse davke, prispevke in druge dajatve, določene z zakonom, ki ureja davčni postopek oziroma vrednost ne znaša 50,00 eurov ali več.</a:t>
                      </a:r>
                    </a:p>
                  </a:txBody>
                  <a:tcPr marL="65300" marR="65300" marT="0" marB="0"/>
                </a:tc>
                <a:tc>
                  <a:txBody>
                    <a:bodyPr/>
                    <a:lstStyle/>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potrdilo Finančne uprave RS o plačanih obveznostih,</a:t>
                      </a:r>
                    </a:p>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Prijavnica in elaborat: podpisana Izjava prijavitelja </a:t>
                      </a:r>
                    </a:p>
                  </a:txBody>
                  <a:tcPr marL="65300" marR="65300" marT="0" marB="0" anchor="ctr"/>
                </a:tc>
                <a:extLst>
                  <a:ext uri="{0D108BD9-81ED-4DB2-BD59-A6C34878D82A}">
                    <a16:rowId xmlns:a16="http://schemas.microsoft.com/office/drawing/2014/main" xmlns="" val="10003"/>
                  </a:ext>
                </a:extLst>
              </a:tr>
              <a:tr h="1162741">
                <a:tc>
                  <a:txBody>
                    <a:bodyPr/>
                    <a:lstStyle/>
                    <a:p>
                      <a:pPr algn="just">
                        <a:lnSpc>
                          <a:spcPct val="120000"/>
                        </a:lnSpc>
                        <a:spcAft>
                          <a:spcPts val="0"/>
                        </a:spcAft>
                      </a:pPr>
                      <a:r>
                        <a:rPr lang="sl-SI" sz="1500">
                          <a:solidFill>
                            <a:schemeClr val="bg2">
                              <a:lumMod val="25000"/>
                            </a:schemeClr>
                          </a:solidFill>
                          <a:effectLst/>
                          <a:latin typeface="Arial" panose="020B0604020202020204" pitchFamily="34" charset="0"/>
                          <a:cs typeface="Arial" panose="020B0604020202020204" pitchFamily="34" charset="0"/>
                        </a:rPr>
                        <a:t>4.</a:t>
                      </a:r>
                      <a:endParaRPr lang="sl-SI" sz="1500">
                        <a:solidFill>
                          <a:schemeClr val="bg2">
                            <a:lumMod val="25000"/>
                          </a:schemeClr>
                        </a:solidFill>
                        <a:effectLst/>
                        <a:latin typeface="Arial" panose="020B0604020202020204" pitchFamily="34" charset="0"/>
                        <a:ea typeface="Times New Roman" panose="02020603050405020304" pitchFamily="18" charset="0"/>
                        <a:cs typeface="Arial" panose="020B0604020202020204" pitchFamily="34" charset="0"/>
                      </a:endParaRPr>
                    </a:p>
                  </a:txBody>
                  <a:tcPr marL="65300" marR="65300" marT="0" marB="0"/>
                </a:tc>
                <a:tc>
                  <a:txBody>
                    <a:bodyPr/>
                    <a:lstStyle/>
                    <a:p>
                      <a:pPr marL="0" indent="-228600" algn="just" defTabSz="457200" rtl="0" eaLnBrk="1" latinLnBrk="0" hangingPunct="1">
                        <a:spcAft>
                          <a:spcPts val="0"/>
                        </a:spcAft>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Mu ni bila, vključno njegovi odgovorni osebi, izrečena pravnomočna sodba, ki ima elemente kaznivih dejanj, taksativno naštetih v prvem odstavku </a:t>
                      </a:r>
                      <a:b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b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75. člena Zakona o javnem naročanju (Uradni list RS, št. 91/15 in 14/18).</a:t>
                      </a:r>
                    </a:p>
                  </a:txBody>
                  <a:tcPr marL="65300" marR="65300" marT="0" marB="0"/>
                </a:tc>
                <a:tc>
                  <a:txBody>
                    <a:bodyPr/>
                    <a:lstStyle/>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dokazilo Ministrstva za pravosodje o nekaznovanosti,</a:t>
                      </a:r>
                    </a:p>
                    <a:p>
                      <a:pPr marL="285750" lvl="0" indent="-285750" algn="l" defTabSz="457200" rtl="0" eaLnBrk="1" latinLnBrk="0" hangingPunct="1">
                        <a:spcAft>
                          <a:spcPts val="0"/>
                        </a:spcAft>
                        <a:buFont typeface="Arial" panose="020B0604020202020204" pitchFamily="34" charset="0"/>
                        <a:buChar char="•"/>
                        <a:tabLst>
                          <a:tab pos="457200" algn="l"/>
                          <a:tab pos="449580" algn="l"/>
                        </a:tabLst>
                      </a:pPr>
                      <a:r>
                        <a:rPr lang="sl-SI" sz="1500" kern="1200" dirty="0">
                          <a:solidFill>
                            <a:schemeClr val="bg2">
                              <a:lumMod val="25000"/>
                            </a:schemeClr>
                          </a:solidFill>
                          <a:effectLst/>
                          <a:latin typeface="Arial" panose="020B0604020202020204" pitchFamily="34" charset="0"/>
                          <a:ea typeface="+mn-ea"/>
                          <a:cs typeface="Arial" panose="020B0604020202020204" pitchFamily="34" charset="0"/>
                        </a:rPr>
                        <a:t>Prijavnica in elaborat: podpisana Izjava prijavitelja</a:t>
                      </a:r>
                    </a:p>
                  </a:txBody>
                  <a:tcPr marL="65300" marR="65300" marT="0" marB="0" anchor="ctr"/>
                </a:tc>
                <a:extLst>
                  <a:ext uri="{0D108BD9-81ED-4DB2-BD59-A6C34878D82A}">
                    <a16:rowId xmlns:a16="http://schemas.microsoft.com/office/drawing/2014/main" xmlns="" val="10004"/>
                  </a:ext>
                </a:extLst>
              </a:tr>
            </a:tbl>
          </a:graphicData>
        </a:graphic>
      </p:graphicFrame>
      <p:sp>
        <p:nvSpPr>
          <p:cNvPr id="7" name="Pravokotnik 6"/>
          <p:cNvSpPr/>
          <p:nvPr/>
        </p:nvSpPr>
        <p:spPr>
          <a:xfrm>
            <a:off x="242888" y="220663"/>
            <a:ext cx="8753475" cy="1200150"/>
          </a:xfrm>
          <a:prstGeom prst="rect">
            <a:avLst/>
          </a:prstGeom>
          <a:noFill/>
        </p:spPr>
        <p:txBody>
          <a:bodyPr>
            <a:spAutoFit/>
          </a:bodyPr>
          <a:lstStyle/>
          <a:p>
            <a:pPr eaLnBrk="1" hangingPunct="1">
              <a:defRPr/>
            </a:pPr>
            <a:r>
              <a:rPr lang="sl-SI" sz="2400" b="1" dirty="0" err="1">
                <a:solidFill>
                  <a:srgbClr val="860000"/>
                </a:solidFill>
                <a:cs typeface="Arial" panose="020B0604020202020204" pitchFamily="34" charset="0"/>
              </a:rPr>
              <a:t>Poslovodeči</a:t>
            </a:r>
            <a:r>
              <a:rPr lang="sl-SI" sz="2400" b="1" dirty="0">
                <a:solidFill>
                  <a:srgbClr val="860000"/>
                </a:solidFill>
                <a:cs typeface="Arial" panose="020B0604020202020204" pitchFamily="34" charset="0"/>
              </a:rPr>
              <a:t> </a:t>
            </a:r>
            <a:r>
              <a:rPr lang="sl-SI" sz="2400" b="1" dirty="0" err="1">
                <a:solidFill>
                  <a:srgbClr val="860000"/>
                </a:solidFill>
                <a:cs typeface="Arial" panose="020B0604020202020204" pitchFamily="34" charset="0"/>
              </a:rPr>
              <a:t>konzorcijski</a:t>
            </a:r>
            <a:r>
              <a:rPr lang="sl-SI" sz="2400" b="1" dirty="0">
                <a:solidFill>
                  <a:srgbClr val="860000"/>
                </a:solidFill>
                <a:cs typeface="Arial" panose="020B0604020202020204" pitchFamily="34" charset="0"/>
              </a:rPr>
              <a:t> partner Sklopa B:</a:t>
            </a:r>
          </a:p>
          <a:p>
            <a:pPr eaLnBrk="1" hangingPunct="1">
              <a:defRPr/>
            </a:pPr>
            <a:r>
              <a:rPr lang="sl-SI" sz="2400" dirty="0">
                <a:solidFill>
                  <a:schemeClr val="bg2">
                    <a:lumMod val="25000"/>
                  </a:schemeClr>
                </a:solidFill>
                <a:cs typeface="Arial" panose="020B0604020202020204" pitchFamily="34" charset="0"/>
              </a:rPr>
              <a:t>skupnost javnih organizacij za izobraževanje odraslih ali javna organizacija za izobraževanje odraslih.</a:t>
            </a:r>
          </a:p>
        </p:txBody>
      </p:sp>
      <p:sp>
        <p:nvSpPr>
          <p:cNvPr id="2" name="Označba mesta številke diapozitiva 1"/>
          <p:cNvSpPr>
            <a:spLocks noGrp="1"/>
          </p:cNvSpPr>
          <p:nvPr>
            <p:ph type="sldNum" sz="quarter" idx="12"/>
          </p:nvPr>
        </p:nvSpPr>
        <p:spPr/>
        <p:txBody>
          <a:bodyPr/>
          <a:lstStyle/>
          <a:p>
            <a:fld id="{5532F882-DC02-4301-B179-9E7F5ED57468}" type="slidenum">
              <a:rPr lang="en-US" altLang="sl-SI" smtClean="0"/>
              <a:pPr/>
              <a:t>9</a:t>
            </a:fld>
            <a:endParaRPr lang="en-US" altLang="sl-SI"/>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57309</TotalTime>
  <Words>8628</Words>
  <Application>Microsoft Office PowerPoint</Application>
  <PresentationFormat>Diaprojekcija na zaslonu (4:3)</PresentationFormat>
  <Paragraphs>1757</Paragraphs>
  <Slides>56</Slides>
  <Notes>47</Notes>
  <HiddenSlides>21</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56</vt:i4>
      </vt:variant>
    </vt:vector>
  </HeadingPairs>
  <TitlesOfParts>
    <vt:vector size="63" baseType="lpstr">
      <vt:lpstr>Arial</vt:lpstr>
      <vt:lpstr>Calibri</vt:lpstr>
      <vt:lpstr>Calibri Light</vt:lpstr>
      <vt:lpstr>Courier</vt:lpstr>
      <vt:lpstr>Times New Roman</vt:lpstr>
      <vt:lpstr>Wingdings</vt:lpstr>
      <vt:lpstr>Officeova tema</vt:lpstr>
      <vt:lpstr>Javni razpis za izpopolnjevanje strokovnih delavcev v višjem strokovnem izobraževanju in izobraževalcev v neformalnih izobraževalnih programih za odrasle od 2020 do 2022   (Uradni list RS, št. 89/2020, z dne 19. 6. 2020)</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mss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Javni razpis Izpopolnjevanje strokovnih delavcev v višjem strokovnem izobraževanju in izobraževalcev v neformalnih izobraževalnih programih za odrasle  od 2020 do 2022</dc:title>
  <dc:creator>Mss-Podbevsek</dc:creator>
  <cp:lastModifiedBy>Nina Jug</cp:lastModifiedBy>
  <cp:revision>154</cp:revision>
  <cp:lastPrinted>2020-07-02T13:10:17Z</cp:lastPrinted>
  <dcterms:created xsi:type="dcterms:W3CDTF">2011-05-17T11:40:14Z</dcterms:created>
  <dcterms:modified xsi:type="dcterms:W3CDTF">2020-07-07T07:35:56Z</dcterms:modified>
</cp:coreProperties>
</file>