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8" r:id="rId3"/>
    <p:sldId id="259" r:id="rId4"/>
    <p:sldId id="347" r:id="rId5"/>
    <p:sldId id="268" r:id="rId6"/>
    <p:sldId id="269" r:id="rId7"/>
    <p:sldId id="270" r:id="rId8"/>
    <p:sldId id="343" r:id="rId9"/>
    <p:sldId id="299" r:id="rId10"/>
    <p:sldId id="260" r:id="rId11"/>
    <p:sldId id="344" r:id="rId12"/>
    <p:sldId id="345" r:id="rId13"/>
    <p:sldId id="346" r:id="rId14"/>
    <p:sldId id="261" r:id="rId15"/>
    <p:sldId id="276" r:id="rId16"/>
    <p:sldId id="277" r:id="rId17"/>
    <p:sldId id="278" r:id="rId18"/>
    <p:sldId id="339" r:id="rId19"/>
    <p:sldId id="281" r:id="rId20"/>
    <p:sldId id="282" r:id="rId21"/>
    <p:sldId id="348" r:id="rId22"/>
    <p:sldId id="340" r:id="rId23"/>
    <p:sldId id="288" r:id="rId24"/>
    <p:sldId id="341" r:id="rId25"/>
    <p:sldId id="290" r:id="rId26"/>
    <p:sldId id="330" r:id="rId27"/>
    <p:sldId id="275" r:id="rId28"/>
    <p:sldId id="308" r:id="rId29"/>
    <p:sldId id="289" r:id="rId30"/>
    <p:sldId id="291" r:id="rId31"/>
    <p:sldId id="292" r:id="rId32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porabnik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E3ED"/>
    <a:srgbClr val="860000"/>
    <a:srgbClr val="EDEB87"/>
    <a:srgbClr val="E8E561"/>
    <a:srgbClr val="F8F8D4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rednji slog 1 – poudare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Srednji slog 4 – poudare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Svetel slog 3 – poudarek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Svetel slog 3 – poudarek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505E3EF-67EA-436B-97B2-0124C06EBD24}" styleName="Srednji slog 4 – poudarek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00" autoAdjust="0"/>
    <p:restoredTop sz="96525" autoAdjust="0"/>
  </p:normalViewPr>
  <p:slideViewPr>
    <p:cSldViewPr snapToGrid="0" snapToObjects="1">
      <p:cViewPr varScale="1">
        <p:scale>
          <a:sx n="112" d="100"/>
          <a:sy n="112" d="100"/>
        </p:scale>
        <p:origin x="4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-1992" y="-72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BEF8361-FAF8-4256-B532-847030F170F9}" type="datetimeFigureOut">
              <a:rPr lang="sl-SI"/>
              <a:pPr>
                <a:defRPr/>
              </a:pPr>
              <a:t>11.11.2021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6D062C-74FB-4988-A811-BD30D7026CF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4895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491B3C9-AD67-4985-96EE-A76147DF575F}" type="datetimeFigureOut">
              <a:rPr lang="en-US"/>
              <a:pPr>
                <a:defRPr/>
              </a:pPr>
              <a:t>11/11/2021</a:t>
            </a:fld>
            <a:endParaRPr lang="en-US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sl-SI" noProof="0"/>
              <a:t>Uredite sloge besedila matrice</a:t>
            </a:r>
          </a:p>
          <a:p>
            <a:pPr lvl="1"/>
            <a:r>
              <a:rPr lang="sl-SI" noProof="0"/>
              <a:t>Druga raven</a:t>
            </a:r>
          </a:p>
          <a:p>
            <a:pPr lvl="2"/>
            <a:r>
              <a:rPr lang="sl-SI" noProof="0"/>
              <a:t>Tretja raven</a:t>
            </a:r>
          </a:p>
          <a:p>
            <a:pPr lvl="3"/>
            <a:r>
              <a:rPr lang="sl-SI" noProof="0"/>
              <a:t>Četrta raven</a:t>
            </a:r>
          </a:p>
          <a:p>
            <a:pPr lvl="4"/>
            <a:r>
              <a:rPr lang="sl-SI" noProof="0"/>
              <a:t>Peta raven</a:t>
            </a:r>
            <a:endParaRPr lang="en-US" noProof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B697146-23AA-491D-99C1-A0A914D0FC8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29572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 dirty="0"/>
          </a:p>
        </p:txBody>
      </p:sp>
      <p:sp>
        <p:nvSpPr>
          <p:cNvPr id="5124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261753-69FD-45A0-8456-46493232E4AE}" type="slidenum">
              <a:rPr lang="en-US" altLang="sl-SI"/>
              <a:pPr/>
              <a:t>1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63412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 dirty="0"/>
          </a:p>
        </p:txBody>
      </p:sp>
      <p:sp>
        <p:nvSpPr>
          <p:cNvPr id="11268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8D2DD7-7E78-45EE-8DC1-091D94F7E6D5}" type="slidenum">
              <a:rPr lang="en-US" altLang="sl-SI"/>
              <a:pPr/>
              <a:t>10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5947315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 dirty="0"/>
          </a:p>
        </p:txBody>
      </p:sp>
      <p:sp>
        <p:nvSpPr>
          <p:cNvPr id="9220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FFE5DE-EC84-4D8C-9DC4-C6B6DDB576C2}" type="slidenum">
              <a:rPr lang="en-US" altLang="sl-SI"/>
              <a:pPr/>
              <a:t>11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685439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 dirty="0"/>
          </a:p>
        </p:txBody>
      </p:sp>
      <p:sp>
        <p:nvSpPr>
          <p:cNvPr id="23556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79BE10-F038-4091-8E08-B89FDE623FFC}" type="slidenum">
              <a:rPr lang="en-US" altLang="sl-SI"/>
              <a:pPr/>
              <a:t>12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239831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 dirty="0"/>
          </a:p>
        </p:txBody>
      </p:sp>
      <p:sp>
        <p:nvSpPr>
          <p:cNvPr id="23556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79BE10-F038-4091-8E08-B89FDE623FFC}" type="slidenum">
              <a:rPr lang="en-US" altLang="sl-SI"/>
              <a:pPr/>
              <a:t>13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643426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33796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BDAB72-11E1-4583-ADDE-245F99BDB3EE}" type="slidenum">
              <a:rPr lang="en-US" altLang="sl-SI"/>
              <a:pPr/>
              <a:t>14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334734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6084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2F337D-299A-49B2-96C6-4E5F57F29669}" type="slidenum">
              <a:rPr lang="en-US" altLang="sl-SI"/>
              <a:pPr/>
              <a:t>15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2658069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48132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9F6F92-8560-4F85-8EDC-F126F3779A67}" type="slidenum">
              <a:rPr lang="en-US" altLang="sl-SI"/>
              <a:pPr/>
              <a:t>16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616138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50180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146E84-1B16-491E-B6D4-06B7E399A3AF}" type="slidenum">
              <a:rPr lang="en-US" altLang="sl-SI"/>
              <a:pPr/>
              <a:t>17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8087483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50180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146E84-1B16-491E-B6D4-06B7E399A3AF}" type="slidenum">
              <a:rPr lang="en-US" altLang="sl-SI"/>
              <a:pPr/>
              <a:t>18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1109948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 dirty="0"/>
          </a:p>
        </p:txBody>
      </p:sp>
      <p:sp>
        <p:nvSpPr>
          <p:cNvPr id="52228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747856-DFB8-4427-A207-8D55CB6A9A9F}" type="slidenum">
              <a:rPr lang="en-US" altLang="sl-SI"/>
              <a:pPr/>
              <a:t>19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474747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 dirty="0"/>
          </a:p>
        </p:txBody>
      </p:sp>
      <p:sp>
        <p:nvSpPr>
          <p:cNvPr id="7172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1A3CEC-76EC-4683-BC54-5B556415BBDE}" type="slidenum">
              <a:rPr lang="en-US" altLang="sl-SI"/>
              <a:pPr/>
              <a:t>2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4679558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54276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E0FBBC-D1D1-4299-9189-57AC2485954B}" type="slidenum">
              <a:rPr lang="en-US" altLang="sl-SI"/>
              <a:pPr/>
              <a:t>20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1086776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54276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E0FBBC-D1D1-4299-9189-57AC2485954B}" type="slidenum">
              <a:rPr lang="en-US" altLang="sl-SI"/>
              <a:pPr/>
              <a:t>21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4834058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50180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146E84-1B16-491E-B6D4-06B7E399A3AF}" type="slidenum">
              <a:rPr lang="en-US" altLang="sl-SI"/>
              <a:pPr/>
              <a:t>22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799064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62468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31260A-77BF-4524-8885-14E079C83053}" type="slidenum">
              <a:rPr lang="en-US" altLang="sl-SI"/>
              <a:pPr/>
              <a:t>23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595567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62468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31260A-77BF-4524-8885-14E079C83053}" type="slidenum">
              <a:rPr lang="en-US" altLang="sl-SI"/>
              <a:pPr/>
              <a:t>24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6496889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 dirty="0"/>
          </a:p>
        </p:txBody>
      </p:sp>
      <p:sp>
        <p:nvSpPr>
          <p:cNvPr id="64516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CF8DB6-ABFD-4FC0-ABCB-06381357C109}" type="slidenum">
              <a:rPr lang="en-US" altLang="sl-SI"/>
              <a:pPr/>
              <a:t>25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039456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60420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7C488E-AEB6-49E1-9992-03B4A50E6AAD}" type="slidenum">
              <a:rPr lang="en-US" altLang="sl-SI"/>
              <a:pPr/>
              <a:t>27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0163134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74756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D17F5EF-A40B-469D-B664-5F73C1C3F8DF}" type="slidenum">
              <a:rPr lang="en-US" altLang="sl-SI"/>
              <a:pPr/>
              <a:t>29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89451973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76804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F3F3FF-B6AD-4C10-A80C-E3E6823AF124}" type="slidenum">
              <a:rPr lang="en-US" altLang="sl-SI"/>
              <a:pPr/>
              <a:t>30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69410086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78852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C330A39-6623-466C-A7FC-59899F18CDD1}" type="slidenum">
              <a:rPr lang="en-US" altLang="sl-SI"/>
              <a:pPr/>
              <a:t>31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001848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 dirty="0"/>
          </a:p>
        </p:txBody>
      </p:sp>
      <p:sp>
        <p:nvSpPr>
          <p:cNvPr id="9220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FFE5DE-EC84-4D8C-9DC4-C6B6DDB576C2}" type="slidenum">
              <a:rPr lang="en-US" altLang="sl-SI"/>
              <a:pPr/>
              <a:t>3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586232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 dirty="0"/>
          </a:p>
        </p:txBody>
      </p:sp>
      <p:sp>
        <p:nvSpPr>
          <p:cNvPr id="9220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FFE5DE-EC84-4D8C-9DC4-C6B6DDB576C2}" type="slidenum">
              <a:rPr lang="en-US" altLang="sl-SI"/>
              <a:pPr/>
              <a:t>4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5105786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13316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DD95D9-866C-478A-902C-24321E371400}" type="slidenum">
              <a:rPr lang="en-US" altLang="sl-SI"/>
              <a:pPr/>
              <a:t>5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2492776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15364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6D0B253-0DD6-46AB-9C75-EE2FEF088C27}" type="slidenum">
              <a:rPr lang="en-US" altLang="sl-SI"/>
              <a:pPr/>
              <a:t>6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114986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17412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EF2A0-C622-42C3-81C7-DC7FEAB6C345}" type="slidenum">
              <a:rPr lang="en-US" altLang="sl-SI"/>
              <a:pPr/>
              <a:t>7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921805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/>
          </a:p>
        </p:txBody>
      </p:sp>
      <p:sp>
        <p:nvSpPr>
          <p:cNvPr id="17412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CCEF2A0-C622-42C3-81C7-DC7FEAB6C345}" type="slidenum">
              <a:rPr lang="en-US" altLang="sl-SI"/>
              <a:pPr/>
              <a:t>8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3561592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značba mest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Označba mest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l-SI" altLang="sl-SI" dirty="0"/>
          </a:p>
        </p:txBody>
      </p:sp>
      <p:sp>
        <p:nvSpPr>
          <p:cNvPr id="23556" name="Označba mest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479BE10-F038-4091-8E08-B89FDE623FFC}" type="slidenum">
              <a:rPr lang="en-US" altLang="sl-SI"/>
              <a:pPr/>
              <a:t>9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65361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l-SI"/>
              <a:t>Uredite slog podnaslova matrice</a:t>
            </a:r>
            <a:endParaRPr lang="en-US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DAC43E-8736-4EE1-ABBB-6542151F9EB7}" type="datetime1">
              <a:rPr lang="en-US" smtClean="0"/>
              <a:t>11/11/2021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D738-9E58-42E8-8F8C-A60A6DAFD8EC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956403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0261C2-DA75-4646-B3B4-1D74D48E31D9}" type="datetime1">
              <a:rPr lang="en-US" smtClean="0"/>
              <a:t>11/11/2021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D738-9E58-42E8-8F8C-A60A6DAFD8EC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728436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3ADEE1-6091-45C6-AFE2-ADF8B3786738}" type="datetime1">
              <a:rPr lang="en-US" smtClean="0"/>
              <a:t>11/11/2021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D738-9E58-42E8-8F8C-A60A6DAFD8EC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46336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EE6289-AD98-46AB-8D5D-2D23B4533B88}" type="datetime1">
              <a:rPr lang="en-US" smtClean="0"/>
              <a:t>11/11/2021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D738-9E58-42E8-8F8C-A60A6DAFD8EC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64698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37C0B1-23F4-4BC1-8BC5-46FF03F3BE30}" type="datetime1">
              <a:rPr lang="en-US" smtClean="0"/>
              <a:t>11/11/2021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D738-9E58-42E8-8F8C-A60A6DAFD8EC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760970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E92DE4-7AC2-4B86-9F5A-92DBD62E25A6}" type="datetime1">
              <a:rPr lang="en-US" smtClean="0"/>
              <a:t>11/11/2021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D738-9E58-42E8-8F8C-A60A6DAFD8EC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077360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CDF161-1576-42B4-9B22-E47232CD9791}" type="datetime1">
              <a:rPr lang="en-US" smtClean="0"/>
              <a:t>11/11/2021</a:t>
            </a:fld>
            <a:endParaRPr lang="en-US" dirty="0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D738-9E58-42E8-8F8C-A60A6DAFD8EC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13307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4CD5D4-94D4-4866-B9F3-BFEBD1025A5B}" type="datetime1">
              <a:rPr lang="en-US" smtClean="0"/>
              <a:t>11/11/2021</a:t>
            </a:fld>
            <a:endParaRPr lang="en-US" dirty="0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D738-9E58-42E8-8F8C-A60A6DAFD8EC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832898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BDA09B-6E9B-4256-AB0C-F8D58CB7142D}" type="datetime1">
              <a:rPr lang="en-US" smtClean="0"/>
              <a:t>11/11/2021</a:t>
            </a:fld>
            <a:endParaRPr lang="en-US" dirty="0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91782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80CA9F-0D52-442E-9414-AFA62F1B26E3}" type="datetime1">
              <a:rPr lang="en-US" smtClean="0"/>
              <a:t>11/11/2021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D738-9E58-42E8-8F8C-A60A6DAFD8EC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579595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C1FCAF-FB70-4815-AE07-BA48C3559C0D}" type="datetime1">
              <a:rPr lang="en-US" smtClean="0"/>
              <a:t>11/11/2021</a:t>
            </a:fld>
            <a:endParaRPr lang="en-US" dirty="0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AD738-9E58-42E8-8F8C-A60A6DAFD8EC}" type="slidenum">
              <a:rPr lang="en-US" altLang="sl-SI" smtClean="0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20264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1DFCA9-08FB-4DF0-87E9-5492DCFA9E14}" type="datetime1">
              <a:rPr lang="en-US" smtClean="0"/>
              <a:t>11/11/2021</a:t>
            </a:fld>
            <a:endParaRPr lang="en-US" dirty="0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AD738-9E58-42E8-8F8C-A60A6DAFD8EC}" type="slidenum">
              <a:rPr lang="en-US" altLang="sl-SI" smtClean="0"/>
              <a:pPr/>
              <a:t>‹#›</a:t>
            </a:fld>
            <a:endParaRPr lang="en-US" altLang="sl-SI"/>
          </a:p>
        </p:txBody>
      </p:sp>
      <p:pic>
        <p:nvPicPr>
          <p:cNvPr id="7" name="Slika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" y="514350"/>
            <a:ext cx="2887663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Slika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700" y="207963"/>
            <a:ext cx="2232025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196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katarina.lisec@gov.si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radni-list.si/1/objava.jsp?sop=2004-01-1657" TargetMode="External"/><Relationship Id="rId7" Type="http://schemas.openxmlformats.org/officeDocument/2006/relationships/hyperlink" Target="http://www.uradni-list.si/1/objava.jsp?sop=2013-21-142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uradni-list.si/1/objava.jsp?sop=2013-01-1129" TargetMode="External"/><Relationship Id="rId5" Type="http://schemas.openxmlformats.org/officeDocument/2006/relationships/hyperlink" Target="http://www.uradni-list.si/1/objava.jsp?sop=2007-01-5069" TargetMode="External"/><Relationship Id="rId4" Type="http://schemas.openxmlformats.org/officeDocument/2006/relationships/hyperlink" Target="http://www.uradni-list.si/1/objava.jsp?sop=2006-01-5018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radni-list.si/1/objava.jsp?sop=2004-01-1657" TargetMode="External"/><Relationship Id="rId7" Type="http://schemas.openxmlformats.org/officeDocument/2006/relationships/hyperlink" Target="http://www.uradni-list.si/1/objava.jsp?sop=2013-21-1427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uradni-list.si/1/objava.jsp?sop=2013-01-1129" TargetMode="External"/><Relationship Id="rId5" Type="http://schemas.openxmlformats.org/officeDocument/2006/relationships/hyperlink" Target="http://www.uradni-list.si/1/objava.jsp?sop=2007-01-5069" TargetMode="External"/><Relationship Id="rId4" Type="http://schemas.openxmlformats.org/officeDocument/2006/relationships/hyperlink" Target="http://www.uradni-list.si/1/objava.jsp?sop=2006-01-5018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403225" y="2236788"/>
            <a:ext cx="8740775" cy="1768475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defRPr/>
            </a:pP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RAZPIS </a:t>
            </a: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IZBOR IZVAJALCEV OPERACIJ Usposabljanje mentorjev za izvajanje praktičnega usposabljanja z delom po izobraževalnih programih za pridobitev izobrazbe v letih 2021-2023</a:t>
            </a:r>
            <a:b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(Uradni list RS, št.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172/2021, </a:t>
            </a:r>
            <a:r>
              <a:rPr lang="sl-SI" sz="1800" dirty="0">
                <a:latin typeface="Arial" panose="020B0604020202020204" pitchFamily="34" charset="0"/>
                <a:cs typeface="Arial" panose="020B0604020202020204" pitchFamily="34" charset="0"/>
              </a:rPr>
              <a:t>z dne </a:t>
            </a:r>
            <a:r>
              <a:rPr lang="sl-S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29. 10. 2021)</a:t>
            </a:r>
            <a:endParaRPr lang="sl-S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1847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sl-SI" sz="2000" dirty="0">
                <a:cs typeface="Arial" panose="020B0604020202020204" pitchFamily="34" charset="0"/>
              </a:rPr>
              <a:t></a:t>
            </a:r>
          </a:p>
        </p:txBody>
      </p:sp>
      <p:sp>
        <p:nvSpPr>
          <p:cNvPr id="4100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sl-SI" altLang="sl-SI" sz="1600" dirty="0">
                <a:cs typeface="Arial" panose="020B0604020202020204" pitchFamily="34" charset="0"/>
              </a:rPr>
              <a:t>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643063" y="4275138"/>
            <a:ext cx="573722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l-SI" sz="2000" b="1" dirty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Informativni dan za potencialne prijavitelje </a:t>
            </a:r>
          </a:p>
          <a:p>
            <a:pPr algn="ctr" eaLnBrk="1" hangingPunct="1">
              <a:defRPr/>
            </a:pPr>
            <a:r>
              <a:rPr lang="sl-SI" sz="2000" dirty="0"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Ljubljana, </a:t>
            </a:r>
            <a:r>
              <a:rPr lang="sl-SI" sz="2000" dirty="0" smtClean="0">
                <a:solidFill>
                  <a:schemeClr val="bg2">
                    <a:lumMod val="25000"/>
                  </a:schemeClr>
                </a:solidFill>
                <a:ea typeface="+mj-ea"/>
                <a:cs typeface="Arial" panose="020B0604020202020204" pitchFamily="34" charset="0"/>
              </a:rPr>
              <a:t>11. 11. 2021</a:t>
            </a:r>
            <a:endParaRPr lang="en-US" sz="2000" dirty="0">
              <a:solidFill>
                <a:schemeClr val="bg2">
                  <a:lumMod val="25000"/>
                </a:schemeClr>
              </a:solidFill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201613" y="5576888"/>
            <a:ext cx="8740775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sl-SI" sz="1400" dirty="0" smtClean="0">
                <a:cs typeface="Arial" panose="020B0604020202020204" pitchFamily="34" charset="0"/>
              </a:rPr>
              <a:t>Nataša Hafner </a:t>
            </a:r>
            <a:r>
              <a:rPr lang="sl-SI" sz="1400" dirty="0" err="1" smtClean="0">
                <a:cs typeface="Arial" panose="020B0604020202020204" pitchFamily="34" charset="0"/>
              </a:rPr>
              <a:t>Vojčič</a:t>
            </a:r>
            <a:r>
              <a:rPr lang="sl-SI" sz="1400" dirty="0" smtClean="0">
                <a:cs typeface="Arial" panose="020B0604020202020204" pitchFamily="34" charset="0"/>
              </a:rPr>
              <a:t>, Katarina Lisec</a:t>
            </a:r>
            <a:endParaRPr lang="sl-SI" sz="1400" dirty="0"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l-SI" sz="1400" dirty="0"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sl-SI" sz="1400" dirty="0">
                <a:cs typeface="Arial" panose="020B0604020202020204" pitchFamily="34" charset="0"/>
              </a:rPr>
              <a:t>Direktorat za srednje in višje šolstvo ter izobraževanje odraslih </a:t>
            </a:r>
          </a:p>
          <a:p>
            <a:pPr algn="ctr" eaLnBrk="1" hangingPunct="1">
              <a:defRPr/>
            </a:pPr>
            <a:r>
              <a:rPr lang="sl-SI" sz="1400" b="1" dirty="0">
                <a:cs typeface="Arial" panose="020B0604020202020204" pitchFamily="34" charset="0"/>
              </a:rPr>
              <a:t>Sektor za </a:t>
            </a:r>
            <a:r>
              <a:rPr lang="sl-SI" sz="1400" b="1" dirty="0" smtClean="0">
                <a:cs typeface="Arial" panose="020B0604020202020204" pitchFamily="34" charset="0"/>
              </a:rPr>
              <a:t>izobraževanje </a:t>
            </a:r>
            <a:r>
              <a:rPr lang="sl-SI" sz="1400" b="1" dirty="0">
                <a:cs typeface="Arial" panose="020B0604020202020204" pitchFamily="34" charset="0"/>
              </a:rPr>
              <a:t>odraslih </a:t>
            </a:r>
            <a:endParaRPr lang="en-US" sz="1400" b="1" dirty="0">
              <a:cs typeface="Arial" panose="020B0604020202020204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109538" y="1482725"/>
            <a:ext cx="8740775" cy="638175"/>
          </a:xfrm>
          <a:prstGeom prst="rect">
            <a:avLst/>
          </a:prstGeom>
          <a:noFill/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16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Operativni program za izvajanje Evropske kohezijske politike v obdobju 2014-2020  (OP 14-20</a:t>
            </a:r>
            <a:r>
              <a:rPr lang="sl-SI" sz="18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defRPr/>
            </a:pPr>
            <a:r>
              <a:rPr lang="sl-SI" sz="20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sl-SI" sz="20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000" b="1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</a:p>
        </p:txBody>
      </p:sp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1</a:t>
            </a:fld>
            <a:endParaRPr lang="en-US" altLang="sl-SI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oljeZBesedilom 1"/>
          <p:cNvSpPr txBox="1">
            <a:spLocks noChangeArrowheads="1"/>
          </p:cNvSpPr>
          <p:nvPr/>
        </p:nvSpPr>
        <p:spPr bwMode="auto">
          <a:xfrm>
            <a:off x="341292" y="1826013"/>
            <a:ext cx="8174057" cy="378565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l-SI" sz="2000" b="1" u="sng" dirty="0">
                <a:solidFill>
                  <a:srgbClr val="7030A0"/>
                </a:solidFill>
              </a:rPr>
              <a:t>Kandidati za mentorje dijakom </a:t>
            </a:r>
            <a:r>
              <a:rPr lang="sl-SI" sz="2000" b="1" dirty="0"/>
              <a:t>na praktičnem usposabljanju z delom se lahko vključijo v usposabljanje, če imajo: </a:t>
            </a:r>
          </a:p>
          <a:p>
            <a:endParaRPr lang="sl-SI" sz="2000" b="1" dirty="0"/>
          </a:p>
          <a:p>
            <a:pPr marL="285750" indent="-285750">
              <a:buFontTx/>
              <a:buChar char="-"/>
            </a:pPr>
            <a:r>
              <a:rPr lang="sl-SI" sz="2000" b="1" dirty="0">
                <a:solidFill>
                  <a:srgbClr val="0070C0"/>
                </a:solidFill>
                <a:cs typeface="Arial" panose="020B0604020202020204" pitchFamily="34" charset="0"/>
              </a:rPr>
              <a:t>srednjo strokovno izobrazbo </a:t>
            </a:r>
            <a:r>
              <a:rPr lang="sl-SI" sz="2000" b="1" dirty="0">
                <a:cs typeface="Arial" panose="020B0604020202020204" pitchFamily="34" charset="0"/>
              </a:rPr>
              <a:t>in</a:t>
            </a:r>
            <a:r>
              <a:rPr lang="sl-SI" sz="2000" b="1" dirty="0">
                <a:solidFill>
                  <a:srgbClr val="0070C0"/>
                </a:solidFill>
                <a:cs typeface="Arial" panose="020B0604020202020204" pitchFamily="34" charset="0"/>
              </a:rPr>
              <a:t> vsaj tri leta delovnih izkušenj </a:t>
            </a:r>
            <a:r>
              <a:rPr lang="sl-SI" sz="2000" dirty="0">
                <a:cs typeface="Arial" panose="020B0604020202020204" pitchFamily="34" charset="0"/>
              </a:rPr>
              <a:t>na </a:t>
            </a:r>
            <a:r>
              <a:rPr lang="sl-SI" sz="2000" dirty="0">
                <a:solidFill>
                  <a:srgbClr val="0070C0"/>
                </a:solidFill>
                <a:cs typeface="Arial" panose="020B0604020202020204" pitchFamily="34" charset="0"/>
              </a:rPr>
              <a:t>ustreznem poklicnem področju</a:t>
            </a:r>
            <a:r>
              <a:rPr lang="sl-SI" sz="2000" dirty="0">
                <a:solidFill>
                  <a:srgbClr val="0070C0"/>
                </a:solidFill>
              </a:rPr>
              <a:t> </a:t>
            </a:r>
            <a:r>
              <a:rPr lang="sl-SI" sz="2000" dirty="0"/>
              <a:t>ali </a:t>
            </a:r>
            <a:r>
              <a:rPr lang="sl-SI" sz="2000" b="1" dirty="0">
                <a:solidFill>
                  <a:srgbClr val="0070C0"/>
                </a:solidFill>
                <a:cs typeface="Arial" panose="020B0604020202020204" pitchFamily="34" charset="0"/>
              </a:rPr>
              <a:t>srednjo poklicno izobrazbo in vsaj pet let delovnih izkušenj </a:t>
            </a:r>
            <a:r>
              <a:rPr lang="sl-SI" sz="2000" dirty="0">
                <a:cs typeface="Arial" panose="020B0604020202020204" pitchFamily="34" charset="0"/>
              </a:rPr>
              <a:t>na ustreznem poklicnem področju</a:t>
            </a:r>
            <a:r>
              <a:rPr lang="sl-SI" sz="2000" dirty="0"/>
              <a:t>. </a:t>
            </a:r>
          </a:p>
          <a:p>
            <a:endParaRPr lang="sl-SI" sz="2000" dirty="0"/>
          </a:p>
          <a:p>
            <a:r>
              <a:rPr lang="sl-SI" sz="2000" b="1" u="sng" dirty="0">
                <a:solidFill>
                  <a:srgbClr val="7030A0"/>
                </a:solidFill>
              </a:rPr>
              <a:t>Kandidati za mentorje študentom </a:t>
            </a:r>
            <a:r>
              <a:rPr lang="sl-SI" sz="2000" b="1" dirty="0"/>
              <a:t>na praktičnem izobraževanju se lahko vključijo v usposabljanje, če imajo: </a:t>
            </a:r>
          </a:p>
          <a:p>
            <a:endParaRPr lang="sl-SI" sz="2000" b="1" dirty="0"/>
          </a:p>
          <a:p>
            <a:pPr marL="285750" indent="-285750">
              <a:buFontTx/>
              <a:buChar char="-"/>
            </a:pPr>
            <a:r>
              <a:rPr lang="sl-SI" sz="2000" b="1" dirty="0">
                <a:solidFill>
                  <a:srgbClr val="0070C0"/>
                </a:solidFill>
                <a:cs typeface="Arial" panose="020B0604020202020204" pitchFamily="34" charset="0"/>
              </a:rPr>
              <a:t>najmanj višjo strokovno izobrazbo </a:t>
            </a:r>
            <a:r>
              <a:rPr lang="sl-SI" sz="2000" b="1" dirty="0">
                <a:cs typeface="Arial" panose="020B0604020202020204" pitchFamily="34" charset="0"/>
              </a:rPr>
              <a:t>in</a:t>
            </a:r>
            <a:r>
              <a:rPr lang="sl-SI" sz="2000" b="1" dirty="0">
                <a:solidFill>
                  <a:srgbClr val="0070C0"/>
                </a:solidFill>
                <a:cs typeface="Arial" panose="020B0604020202020204" pitchFamily="34" charset="0"/>
              </a:rPr>
              <a:t> vsaj dve leti </a:t>
            </a:r>
            <a:r>
              <a:rPr lang="sl-SI" sz="2000" dirty="0"/>
              <a:t>delovnih izkušenj na ustreznem poklicnem področju</a:t>
            </a:r>
            <a:r>
              <a:rPr lang="sl-SI" sz="2000" dirty="0" smtClean="0"/>
              <a:t>.</a:t>
            </a:r>
            <a:endParaRPr lang="en-US" altLang="sl-SI" sz="1600" dirty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10</a:t>
            </a:fld>
            <a:endParaRPr lang="en-US" altLang="sl-SI"/>
          </a:p>
        </p:txBody>
      </p:sp>
      <p:sp>
        <p:nvSpPr>
          <p:cNvPr id="4" name="Rectangle 9"/>
          <p:cNvSpPr/>
          <p:nvPr/>
        </p:nvSpPr>
        <p:spPr>
          <a:xfrm>
            <a:off x="341293" y="355280"/>
            <a:ext cx="8127051" cy="72604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sl-SI" sz="2000" b="1" dirty="0" smtClean="0">
              <a:solidFill>
                <a:srgbClr val="0070C0"/>
              </a:solidFill>
            </a:endParaRPr>
          </a:p>
          <a:p>
            <a:pPr algn="ctr" eaLnBrk="1" hangingPunct="1">
              <a:defRPr/>
            </a:pPr>
            <a:r>
              <a:rPr lang="sl-SI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Kdo se lahko vključi v usposabljanje za mentorje?</a:t>
            </a:r>
            <a:endParaRPr lang="sl-SI" sz="24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341293" y="1533465"/>
            <a:ext cx="8477967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sl-SI" sz="2000" b="1" u="sng" dirty="0" smtClean="0">
                <a:solidFill>
                  <a:srgbClr val="7030A0"/>
                </a:solidFill>
                <a:cs typeface="Arial" panose="020B0604020202020204" pitchFamily="34" charset="0"/>
              </a:rPr>
              <a:t>Sklop </a:t>
            </a:r>
            <a:r>
              <a:rPr lang="sl-SI" sz="2000" b="1" u="sng" dirty="0">
                <a:solidFill>
                  <a:srgbClr val="7030A0"/>
                </a:solidFill>
                <a:cs typeface="Arial" panose="020B0604020202020204" pitchFamily="34" charset="0"/>
              </a:rPr>
              <a:t>A – Osnovno usposabljanje </a:t>
            </a:r>
            <a:r>
              <a:rPr lang="sl-SI" sz="2000" b="1" u="sng" dirty="0" smtClean="0">
                <a:solidFill>
                  <a:srgbClr val="7030A0"/>
                </a:solidFill>
                <a:cs typeface="Arial" panose="020B0604020202020204" pitchFamily="34" charset="0"/>
              </a:rPr>
              <a:t>mentorjev </a:t>
            </a:r>
          </a:p>
          <a:p>
            <a:pPr algn="just" eaLnBrk="1" hangingPunct="1">
              <a:defRPr/>
            </a:pPr>
            <a:endParaRPr lang="sl-SI" sz="1600" b="1" dirty="0">
              <a:solidFill>
                <a:schemeClr val="accent6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sl-SI" sz="1500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V </a:t>
            </a:r>
            <a:r>
              <a:rPr lang="sl-SI" sz="15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sklop A se lahko vključijo tisti mentorji, </a:t>
            </a:r>
            <a:r>
              <a:rPr lang="sl-SI" sz="1500" b="1" dirty="0">
                <a:solidFill>
                  <a:srgbClr val="0070C0"/>
                </a:solidFill>
                <a:cs typeface="Arial" panose="020B0604020202020204" pitchFamily="34" charset="0"/>
              </a:rPr>
              <a:t>ki še niso bili vključeni v program usposabljanja v okviru operacij</a:t>
            </a:r>
            <a:r>
              <a:rPr lang="sl-SI" sz="15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, izbranih na predhodnem JR Usposabljanje mentorjev 2016-2021 in ki izpolnjujejo pogoje, opredeljene v programu usposabljanja.</a:t>
            </a:r>
          </a:p>
          <a:p>
            <a:r>
              <a:rPr lang="sl-SI" sz="1600" b="1" dirty="0"/>
              <a:t> </a:t>
            </a:r>
            <a:endParaRPr lang="sl-SI" sz="1600" dirty="0"/>
          </a:p>
          <a:p>
            <a:pPr algn="ctr" eaLnBrk="1" hangingPunct="1">
              <a:defRPr/>
            </a:pPr>
            <a:r>
              <a:rPr lang="sl-SI" sz="2000" b="1" u="sng" dirty="0">
                <a:solidFill>
                  <a:srgbClr val="7030A0"/>
                </a:solidFill>
                <a:cs typeface="Arial" panose="020B0604020202020204" pitchFamily="34" charset="0"/>
              </a:rPr>
              <a:t>Sklop B – Nadaljnje usposabljanje </a:t>
            </a:r>
            <a:r>
              <a:rPr lang="sl-SI" sz="2000" b="1" u="sng" dirty="0" smtClean="0">
                <a:solidFill>
                  <a:srgbClr val="7030A0"/>
                </a:solidFill>
                <a:cs typeface="Arial" panose="020B0604020202020204" pitchFamily="34" charset="0"/>
              </a:rPr>
              <a:t>mentorjev </a:t>
            </a:r>
            <a:endParaRPr lang="sl-SI" sz="2000" b="1" u="sng" dirty="0">
              <a:solidFill>
                <a:srgbClr val="7030A0"/>
              </a:solidFill>
              <a:cs typeface="Arial" panose="020B0604020202020204" pitchFamily="34" charset="0"/>
            </a:endParaRPr>
          </a:p>
          <a:p>
            <a:endParaRPr lang="sl-SI" sz="1600" b="1" dirty="0">
              <a:solidFill>
                <a:schemeClr val="accent6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sl-SI" sz="1500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V sklop B se lahko vključijo:</a:t>
            </a:r>
          </a:p>
          <a:p>
            <a:pPr algn="just" eaLnBrk="1" hangingPunct="1">
              <a:defRPr/>
            </a:pPr>
            <a:endParaRPr lang="sl-SI" sz="15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marL="285750" indent="-285750" algn="just" eaLnBrk="1" hangingPunct="1">
              <a:buFontTx/>
              <a:buChar char="-"/>
              <a:defRPr/>
            </a:pPr>
            <a:r>
              <a:rPr lang="sl-SI" sz="15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mentorji</a:t>
            </a:r>
            <a:r>
              <a:rPr lang="sl-SI" sz="1500" b="1" dirty="0">
                <a:solidFill>
                  <a:srgbClr val="7030A0"/>
                </a:solidFill>
                <a:cs typeface="Arial" panose="020B0604020202020204" pitchFamily="34" charset="0"/>
              </a:rPr>
              <a:t>,</a:t>
            </a:r>
            <a:r>
              <a:rPr lang="sl-SI" sz="1500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sl-SI" sz="15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ki so se že udeležili usposabljanja po </a:t>
            </a:r>
            <a:r>
              <a:rPr lang="sl-SI" sz="1500" dirty="0">
                <a:cs typeface="Arial" panose="020B0604020202020204" pitchFamily="34" charset="0"/>
              </a:rPr>
              <a:t>programu </a:t>
            </a:r>
            <a:r>
              <a:rPr lang="sl-SI" sz="1500" b="1" dirty="0">
                <a:cs typeface="Arial" panose="020B0604020202020204" pitchFamily="34" charset="0"/>
              </a:rPr>
              <a:t>»Pedagoško-andragoško usposabljanje mentorjev praktičnega usposabljanja z delom in mentorjev praktičnega izobraževanja«: </a:t>
            </a:r>
            <a:r>
              <a:rPr lang="sl-SI" sz="15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bodisi so bili v usposabljanje vključeni </a:t>
            </a:r>
            <a:r>
              <a:rPr lang="sl-SI" sz="1500" b="1" dirty="0">
                <a:solidFill>
                  <a:srgbClr val="0070C0"/>
                </a:solidFill>
                <a:cs typeface="Arial" panose="020B0604020202020204" pitchFamily="34" charset="0"/>
              </a:rPr>
              <a:t>znotraj predmetnega javnega razpisa – sklop A</a:t>
            </a:r>
            <a:r>
              <a:rPr lang="sl-SI" sz="15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, ali pa so se usposabljanja udeležili v okviru operacij, izbranih na </a:t>
            </a:r>
            <a:r>
              <a:rPr lang="sl-SI" sz="1500" b="1" dirty="0">
                <a:solidFill>
                  <a:srgbClr val="0070C0"/>
                </a:solidFill>
                <a:cs typeface="Arial" panose="020B0604020202020204" pitchFamily="34" charset="0"/>
              </a:rPr>
              <a:t>JR Usposabljanje mentorjev 2016-2021</a:t>
            </a:r>
            <a:r>
              <a:rPr lang="sl-SI" sz="15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, ali </a:t>
            </a:r>
          </a:p>
          <a:p>
            <a:pPr marL="285750" indent="-285750" algn="just" eaLnBrk="1" hangingPunct="1">
              <a:buFontTx/>
              <a:buChar char="-"/>
              <a:defRPr/>
            </a:pPr>
            <a:endParaRPr lang="sl-SI" sz="15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sl-SI" sz="15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-	</a:t>
            </a:r>
            <a:r>
              <a:rPr lang="sl-SI" sz="1500" b="1" dirty="0">
                <a:solidFill>
                  <a:srgbClr val="7030A0"/>
                </a:solidFill>
                <a:cs typeface="Arial" panose="020B0604020202020204" pitchFamily="34" charset="0"/>
              </a:rPr>
              <a:t>mentorji,</a:t>
            </a:r>
            <a:r>
              <a:rPr lang="sl-SI" sz="1500" dirty="0">
                <a:solidFill>
                  <a:srgbClr val="7030A0"/>
                </a:solidFill>
                <a:cs typeface="Arial" panose="020B0604020202020204" pitchFamily="34" charset="0"/>
              </a:rPr>
              <a:t> </a:t>
            </a:r>
            <a:r>
              <a:rPr lang="sl-SI" sz="15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ki imajo opravljen </a:t>
            </a:r>
            <a:r>
              <a:rPr lang="sl-SI" sz="1500" b="1" dirty="0">
                <a:solidFill>
                  <a:srgbClr val="0070C0"/>
                </a:solidFill>
                <a:cs typeface="Arial" panose="020B0604020202020204" pitchFamily="34" charset="0"/>
              </a:rPr>
              <a:t>mojstrski, poslovodski ali delovodski izpit</a:t>
            </a:r>
            <a:r>
              <a:rPr lang="sl-SI" sz="15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. </a:t>
            </a:r>
            <a:r>
              <a:rPr lang="sl-SI" sz="1500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Posamezen </a:t>
            </a:r>
            <a:r>
              <a:rPr lang="sl-SI" sz="15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mentor se lahko znotraj tega sklopa udeleži več krajših programov usposabljanja glede na različna vsebinska področja.</a:t>
            </a:r>
          </a:p>
          <a:p>
            <a:pPr algn="just" eaLnBrk="1" hangingPunct="1">
              <a:defRPr/>
            </a:pPr>
            <a:endParaRPr lang="sl-SI" sz="1000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endParaRPr lang="sl-SI" sz="10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11</a:t>
            </a:fld>
            <a:endParaRPr lang="en-US" altLang="sl-SI"/>
          </a:p>
        </p:txBody>
      </p:sp>
      <p:sp>
        <p:nvSpPr>
          <p:cNvPr id="4" name="Rectangle 9"/>
          <p:cNvSpPr/>
          <p:nvPr/>
        </p:nvSpPr>
        <p:spPr>
          <a:xfrm>
            <a:off x="341292" y="355280"/>
            <a:ext cx="8477967" cy="7129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sl-SI" sz="2000" b="1" dirty="0" smtClean="0">
              <a:solidFill>
                <a:srgbClr val="0070C0"/>
              </a:solidFill>
            </a:endParaRPr>
          </a:p>
          <a:p>
            <a:pPr algn="ctr" eaLnBrk="1" hangingPunct="1">
              <a:defRPr/>
            </a:pPr>
            <a:r>
              <a:rPr lang="sl-SI" sz="2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Ciljne skupine</a:t>
            </a:r>
            <a:endParaRPr lang="sl-SI" sz="26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07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01979" y="4399874"/>
            <a:ext cx="8311953" cy="7937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sl-SI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Skupni kazalniki učinka </a:t>
            </a:r>
            <a:r>
              <a:rPr lang="sl-SI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l-SI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tč</a:t>
            </a:r>
            <a:r>
              <a:rPr lang="sl-SI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11.3 JR) </a:t>
            </a:r>
            <a:r>
              <a:rPr lang="sl-SI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spremlja ob prvem vstopu udeleženca v operacijo. Udeleženec izpolni vprašalnik, ki je priloga 7 Navodil MIZŠ. </a:t>
            </a:r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12</a:t>
            </a:fld>
            <a:endParaRPr lang="en-US" altLang="sl-SI"/>
          </a:p>
        </p:txBody>
      </p:sp>
      <p:sp>
        <p:nvSpPr>
          <p:cNvPr id="9" name="Rectangle 9"/>
          <p:cNvSpPr/>
          <p:nvPr/>
        </p:nvSpPr>
        <p:spPr>
          <a:xfrm>
            <a:off x="334482" y="1856921"/>
            <a:ext cx="8311953" cy="8051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l-SI" sz="2000" b="1" dirty="0" smtClean="0">
              <a:solidFill>
                <a:srgbClr val="0070C0"/>
              </a:solidFill>
            </a:endParaRPr>
          </a:p>
          <a:p>
            <a:pPr algn="ctr" eaLnBrk="1" hangingPunct="1">
              <a:defRPr/>
            </a:pPr>
            <a:r>
              <a:rPr lang="sl-SI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800 </a:t>
            </a:r>
            <a:r>
              <a:rPr lang="sl-SI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vključenih mentorjev na operacijo</a:t>
            </a:r>
            <a:endParaRPr lang="sl-SI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sl-SI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l-SI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424 </a:t>
            </a:r>
            <a:r>
              <a:rPr lang="sl-SI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KRVS in 376 v </a:t>
            </a:r>
            <a:r>
              <a:rPr lang="sl-SI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KRZS) 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11" name="Rectangle 9"/>
          <p:cNvSpPr/>
          <p:nvPr/>
        </p:nvSpPr>
        <p:spPr>
          <a:xfrm>
            <a:off x="334482" y="1057786"/>
            <a:ext cx="8279450" cy="64282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sl-SI" sz="2000" b="1" dirty="0" smtClean="0">
              <a:solidFill>
                <a:srgbClr val="0070C0"/>
              </a:solidFill>
            </a:endParaRPr>
          </a:p>
          <a:p>
            <a:pPr algn="ctr" eaLnBrk="1" hangingPunct="1">
              <a:defRPr/>
            </a:pPr>
            <a:r>
              <a:rPr lang="sl-SI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Kazalnik učinka – </a:t>
            </a:r>
            <a:r>
              <a:rPr lang="sl-SI" sz="3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SKLOP A </a:t>
            </a:r>
            <a:r>
              <a:rPr lang="sl-SI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l-SI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tč</a:t>
            </a:r>
            <a:r>
              <a:rPr lang="sl-SI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11.1. JR) </a:t>
            </a:r>
            <a:r>
              <a:rPr lang="sl-SI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število vključenih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8" name="Rectangle 9"/>
          <p:cNvSpPr/>
          <p:nvPr/>
        </p:nvSpPr>
        <p:spPr>
          <a:xfrm>
            <a:off x="316360" y="244185"/>
            <a:ext cx="8297573" cy="6873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l-SI" sz="2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Kazalniki in spremljanje izvajanja operacij</a:t>
            </a:r>
            <a:endParaRPr lang="sl-SI" sz="26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"/>
          <p:cNvSpPr/>
          <p:nvPr/>
        </p:nvSpPr>
        <p:spPr>
          <a:xfrm>
            <a:off x="334482" y="5317527"/>
            <a:ext cx="8311953" cy="140394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sl-SI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Kazalnik rezultata </a:t>
            </a:r>
            <a:r>
              <a:rPr lang="sl-SI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l-SI" sz="16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tč</a:t>
            </a:r>
            <a:r>
              <a:rPr lang="sl-SI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11.1. JR) </a:t>
            </a:r>
            <a:r>
              <a:rPr lang="sl-SI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uspešno zaključili </a:t>
            </a:r>
            <a:r>
              <a:rPr lang="sl-SI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</a:t>
            </a:r>
            <a:endParaRPr lang="sl-SI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sl-SI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sl-SI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spešno </a:t>
            </a:r>
            <a:r>
              <a:rPr lang="sl-SI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zaključilo najmanj 98</a:t>
            </a:r>
            <a:r>
              <a:rPr lang="sl-SI" sz="1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odstotkov </a:t>
            </a:r>
            <a:r>
              <a:rPr lang="sl-SI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vseh </a:t>
            </a:r>
            <a:r>
              <a:rPr lang="sl-SI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vključenih. </a:t>
            </a:r>
            <a:endParaRPr lang="sl-SI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sl-SI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Uspešno </a:t>
            </a:r>
            <a:r>
              <a:rPr lang="sl-SI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zaključen program pomeni </a:t>
            </a:r>
            <a:r>
              <a:rPr lang="sl-SI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75 % </a:t>
            </a:r>
            <a:r>
              <a:rPr lang="sl-SI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prisotnost.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sl-SI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Vsakega </a:t>
            </a:r>
            <a:r>
              <a:rPr lang="sl-SI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udeleženca se šteje samo enkrat, </a:t>
            </a:r>
            <a:r>
              <a:rPr lang="sl-SI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glede v koliko programov se vključi na operacijo</a:t>
            </a:r>
            <a:r>
              <a:rPr lang="sl-SI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9"/>
          <p:cNvSpPr/>
          <p:nvPr/>
        </p:nvSpPr>
        <p:spPr>
          <a:xfrm>
            <a:off x="2231470" y="3166801"/>
            <a:ext cx="3999204" cy="10035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l-SI" sz="2000" b="1" dirty="0" smtClean="0">
              <a:solidFill>
                <a:srgbClr val="0070C0"/>
              </a:solidFill>
            </a:endParaRPr>
          </a:p>
          <a:p>
            <a:pPr algn="ctr" eaLnBrk="1" hangingPunct="1">
              <a:defRPr/>
            </a:pPr>
            <a:r>
              <a:rPr lang="sl-SI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sl-SI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 </a:t>
            </a:r>
            <a:r>
              <a:rPr lang="sl-SI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vključenih mentorjev na konzorcij</a:t>
            </a:r>
            <a:endParaRPr lang="sl-SI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sl-SI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(212 </a:t>
            </a:r>
            <a:r>
              <a:rPr lang="sl-SI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KRVS in </a:t>
            </a:r>
            <a:r>
              <a:rPr lang="sl-SI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188 </a:t>
            </a:r>
            <a:r>
              <a:rPr lang="sl-SI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l-SI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KRZS) 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12" name="Puščica dol 11"/>
          <p:cNvSpPr/>
          <p:nvPr/>
        </p:nvSpPr>
        <p:spPr>
          <a:xfrm>
            <a:off x="4122097" y="2682424"/>
            <a:ext cx="217950" cy="4843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020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34482" y="5204388"/>
            <a:ext cx="8311953" cy="13758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sl-SI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Število vključenih mentorjev v sklop </a:t>
            </a:r>
            <a:r>
              <a:rPr lang="sl-SI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sl-SI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sl-SI" sz="1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sl-SI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Predstavlja število mentorjev, ki so se vključili v sklop B, </a:t>
            </a:r>
            <a:r>
              <a:rPr lang="sl-SI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 čemer se mentorja šteje 1-krat ne glede na število vključitev v posamezne krajše programe. </a:t>
            </a:r>
            <a:r>
              <a:rPr lang="sl-SI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 tako se udeležencev, ki so se predhodno vključili v sklop A tega javnega razpisa, ne šteje še enkrat. </a:t>
            </a:r>
            <a:endParaRPr lang="sl-SI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13</a:t>
            </a:fld>
            <a:endParaRPr lang="en-US" altLang="sl-SI"/>
          </a:p>
        </p:txBody>
      </p:sp>
      <p:sp>
        <p:nvSpPr>
          <p:cNvPr id="9" name="Rectangle 9"/>
          <p:cNvSpPr/>
          <p:nvPr/>
        </p:nvSpPr>
        <p:spPr>
          <a:xfrm>
            <a:off x="315970" y="2144865"/>
            <a:ext cx="8297573" cy="11392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l-SI" sz="2000" b="1" dirty="0" smtClean="0">
              <a:solidFill>
                <a:srgbClr val="0070C0"/>
              </a:solidFill>
            </a:endParaRPr>
          </a:p>
          <a:p>
            <a:pPr algn="ctr" eaLnBrk="1" hangingPunct="1">
              <a:defRPr/>
            </a:pPr>
            <a:r>
              <a:rPr lang="sl-SI" sz="2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710 </a:t>
            </a:r>
            <a:r>
              <a:rPr lang="sl-SI" sz="2500" dirty="0" smtClean="0">
                <a:solidFill>
                  <a:schemeClr val="tx1"/>
                </a:solidFill>
                <a:cs typeface="Arial" panose="020B0604020202020204" pitchFamily="34" charset="0"/>
              </a:rPr>
              <a:t>vključenih mentorjev </a:t>
            </a:r>
            <a:r>
              <a:rPr lang="sl-SI" sz="20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na operacijo</a:t>
            </a:r>
            <a:endParaRPr lang="sl-SI" sz="2000" u="sng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sl-SI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(376 </a:t>
            </a:r>
            <a:r>
              <a:rPr lang="sl-SI" sz="2000" dirty="0">
                <a:solidFill>
                  <a:schemeClr val="tx1"/>
                </a:solidFill>
                <a:cs typeface="Arial" panose="020B0604020202020204" pitchFamily="34" charset="0"/>
              </a:rPr>
              <a:t>v KRVS in </a:t>
            </a:r>
            <a:r>
              <a:rPr lang="sl-SI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334 </a:t>
            </a:r>
            <a:r>
              <a:rPr lang="sl-SI" sz="2000" dirty="0">
                <a:solidFill>
                  <a:schemeClr val="tx1"/>
                </a:solidFill>
                <a:cs typeface="Arial" panose="020B0604020202020204" pitchFamily="34" charset="0"/>
              </a:rPr>
              <a:t>v </a:t>
            </a:r>
            <a:r>
              <a:rPr lang="sl-SI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KRZS) 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11" name="Rectangle 9"/>
          <p:cNvSpPr/>
          <p:nvPr/>
        </p:nvSpPr>
        <p:spPr>
          <a:xfrm>
            <a:off x="334482" y="1057786"/>
            <a:ext cx="8279450" cy="90543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sl-SI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Specifični kazalniki </a:t>
            </a:r>
            <a:r>
              <a:rPr lang="sl-SI" sz="2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– </a:t>
            </a:r>
            <a:r>
              <a:rPr lang="sl-SI" sz="3000" b="1" dirty="0">
                <a:solidFill>
                  <a:schemeClr val="tx1"/>
                </a:solidFill>
                <a:cs typeface="Arial" panose="020B0604020202020204" pitchFamily="34" charset="0"/>
              </a:rPr>
              <a:t>SKLOP B</a:t>
            </a:r>
            <a:r>
              <a:rPr lang="sl-SI" sz="20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sl-SI" sz="2000" dirty="0">
                <a:solidFill>
                  <a:schemeClr val="tx1"/>
                </a:solidFill>
                <a:cs typeface="Arial" panose="020B0604020202020204" pitchFamily="34" charset="0"/>
              </a:rPr>
              <a:t>(</a:t>
            </a:r>
            <a:r>
              <a:rPr lang="sl-SI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tč. </a:t>
            </a:r>
            <a:r>
              <a:rPr lang="sl-SI" sz="2000" dirty="0">
                <a:solidFill>
                  <a:schemeClr val="tx1"/>
                </a:solidFill>
                <a:cs typeface="Arial" panose="020B0604020202020204" pitchFamily="34" charset="0"/>
              </a:rPr>
              <a:t>11.2. JR) </a:t>
            </a:r>
            <a:r>
              <a:rPr lang="sl-SI" sz="2000" b="1" dirty="0">
                <a:solidFill>
                  <a:srgbClr val="00B050"/>
                </a:solidFill>
                <a:cs typeface="Arial" panose="020B0604020202020204" pitchFamily="34" charset="0"/>
              </a:rPr>
              <a:t>– število </a:t>
            </a:r>
            <a:r>
              <a:rPr lang="sl-SI" sz="20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vključenih</a:t>
            </a:r>
            <a:endParaRPr lang="en-US" dirty="0"/>
          </a:p>
        </p:txBody>
      </p:sp>
      <p:sp>
        <p:nvSpPr>
          <p:cNvPr id="8" name="Rectangle 9"/>
          <p:cNvSpPr/>
          <p:nvPr/>
        </p:nvSpPr>
        <p:spPr>
          <a:xfrm>
            <a:off x="316360" y="244185"/>
            <a:ext cx="8297573" cy="68730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l-SI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Kazalniki in spremljanje izvajanja operacij</a:t>
            </a:r>
            <a:endParaRPr lang="sl-SI" sz="2200" b="1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9"/>
          <p:cNvSpPr/>
          <p:nvPr/>
        </p:nvSpPr>
        <p:spPr>
          <a:xfrm>
            <a:off x="2512545" y="3779765"/>
            <a:ext cx="3905199" cy="113923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l-SI" sz="2000" b="1" dirty="0" smtClean="0">
              <a:solidFill>
                <a:srgbClr val="0070C0"/>
              </a:solidFill>
            </a:endParaRPr>
          </a:p>
          <a:p>
            <a:pPr algn="ctr" eaLnBrk="1" hangingPunct="1">
              <a:defRPr/>
            </a:pPr>
            <a:r>
              <a:rPr lang="sl-SI" sz="2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355 </a:t>
            </a:r>
            <a:r>
              <a:rPr lang="sl-SI" sz="2500" dirty="0" smtClean="0">
                <a:solidFill>
                  <a:schemeClr val="tx1"/>
                </a:solidFill>
                <a:cs typeface="Arial" panose="020B0604020202020204" pitchFamily="34" charset="0"/>
              </a:rPr>
              <a:t>vključenih mentorjev </a:t>
            </a:r>
            <a:r>
              <a:rPr lang="sl-SI" sz="20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na konzorcij</a:t>
            </a:r>
            <a:endParaRPr lang="sl-SI" sz="2000" u="sng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sl-SI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(188 </a:t>
            </a:r>
            <a:r>
              <a:rPr lang="sl-SI" sz="2000" dirty="0">
                <a:solidFill>
                  <a:schemeClr val="tx1"/>
                </a:solidFill>
                <a:cs typeface="Arial" panose="020B0604020202020204" pitchFamily="34" charset="0"/>
              </a:rPr>
              <a:t>v KRVS in </a:t>
            </a:r>
            <a:r>
              <a:rPr lang="sl-SI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167 </a:t>
            </a:r>
            <a:r>
              <a:rPr lang="sl-SI" sz="2000" dirty="0">
                <a:solidFill>
                  <a:schemeClr val="tx1"/>
                </a:solidFill>
                <a:cs typeface="Arial" panose="020B0604020202020204" pitchFamily="34" charset="0"/>
              </a:rPr>
              <a:t>v </a:t>
            </a:r>
            <a:r>
              <a:rPr lang="sl-SI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KRZS) </a:t>
            </a:r>
          </a:p>
          <a:p>
            <a:pPr algn="ctr">
              <a:defRPr/>
            </a:pPr>
            <a:endParaRPr lang="en-US" dirty="0"/>
          </a:p>
        </p:txBody>
      </p:sp>
      <p:sp>
        <p:nvSpPr>
          <p:cNvPr id="2" name="Puščica dol 1"/>
          <p:cNvSpPr/>
          <p:nvPr/>
        </p:nvSpPr>
        <p:spPr>
          <a:xfrm>
            <a:off x="4272508" y="3287860"/>
            <a:ext cx="217950" cy="4843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261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321491" y="403588"/>
            <a:ext cx="8390710" cy="8002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l-SI" sz="2300" b="1" dirty="0" smtClean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Program </a:t>
            </a:r>
            <a:r>
              <a:rPr lang="sl-SI" sz="2300" b="1" dirty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usposabljanja </a:t>
            </a:r>
            <a:r>
              <a:rPr lang="sl-SI" sz="2300" b="1" dirty="0" smtClean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mentorjev</a:t>
            </a:r>
          </a:p>
          <a:p>
            <a:pPr algn="ctr"/>
            <a:r>
              <a:rPr lang="sl-SI" sz="2300" b="1" dirty="0" smtClean="0">
                <a:ea typeface="+mj-ea"/>
                <a:cs typeface="Arial" panose="020B0604020202020204" pitchFamily="34" charset="0"/>
              </a:rPr>
              <a:t> </a:t>
            </a:r>
            <a:r>
              <a:rPr lang="sl-SI" sz="2300" b="1" dirty="0" smtClean="0">
                <a:solidFill>
                  <a:srgbClr val="0070C0"/>
                </a:solidFill>
                <a:ea typeface="+mj-ea"/>
                <a:cs typeface="Arial" panose="020B0604020202020204" pitchFamily="34" charset="0"/>
              </a:rPr>
              <a:t>SKLOP A (Priloga 12) in SKLOP B (Priloga 13)</a:t>
            </a:r>
          </a:p>
        </p:txBody>
      </p:sp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14</a:t>
            </a:fld>
            <a:endParaRPr lang="en-US" altLang="sl-SI"/>
          </a:p>
        </p:txBody>
      </p:sp>
      <p:sp>
        <p:nvSpPr>
          <p:cNvPr id="5" name="PoljeZBesedilom 4"/>
          <p:cNvSpPr txBox="1"/>
          <p:nvPr/>
        </p:nvSpPr>
        <p:spPr>
          <a:xfrm>
            <a:off x="364932" y="1725670"/>
            <a:ext cx="8303827" cy="410881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sl-SI" sz="2100" b="1" dirty="0" smtClean="0">
                <a:solidFill>
                  <a:srgbClr val="0070C0"/>
                </a:solidFill>
              </a:rPr>
              <a:t>Program je pripravil Center za poklicno izobraževanje RS</a:t>
            </a:r>
          </a:p>
          <a:p>
            <a:pPr algn="just"/>
            <a:endParaRPr lang="sl-SI" sz="1100" b="1" dirty="0">
              <a:solidFill>
                <a:srgbClr val="0070C0"/>
              </a:solidFill>
            </a:endParaRPr>
          </a:p>
          <a:p>
            <a:pPr algn="just"/>
            <a:r>
              <a:rPr lang="sl-SI" dirty="0" smtClean="0"/>
              <a:t>Pri izvajanju usposabljanj za mentorje je potrebno slediti tako </a:t>
            </a:r>
            <a:r>
              <a:rPr lang="sl-SI" u="sng" dirty="0" smtClean="0"/>
              <a:t>vsebinskim kot tudi tehničnim zahtevam programa </a:t>
            </a:r>
            <a:r>
              <a:rPr lang="sl-SI" b="1" dirty="0" smtClean="0"/>
              <a:t>(Prilogi 12 in 13), </a:t>
            </a:r>
            <a:r>
              <a:rPr lang="sl-SI" dirty="0" smtClean="0"/>
              <a:t>kot npr.:</a:t>
            </a:r>
          </a:p>
          <a:p>
            <a:pPr algn="just"/>
            <a:endParaRPr lang="sl-SI" dirty="0" smtClean="0"/>
          </a:p>
          <a:p>
            <a:pPr marL="342900" indent="-342900" algn="just">
              <a:buAutoNum type="arabicPeriod"/>
            </a:pPr>
            <a:r>
              <a:rPr lang="sl-SI" dirty="0" smtClean="0"/>
              <a:t>Namen in cilj programa </a:t>
            </a:r>
          </a:p>
          <a:p>
            <a:pPr marL="342900" indent="-342900" algn="just">
              <a:buAutoNum type="arabicPeriod"/>
            </a:pPr>
            <a:r>
              <a:rPr lang="sl-SI" b="1" dirty="0" smtClean="0"/>
              <a:t>Trajanje</a:t>
            </a:r>
            <a:r>
              <a:rPr lang="sl-SI" dirty="0" smtClean="0"/>
              <a:t> programa</a:t>
            </a:r>
          </a:p>
          <a:p>
            <a:pPr marL="342900" indent="-342900" algn="just">
              <a:buAutoNum type="arabicPeriod"/>
            </a:pPr>
            <a:r>
              <a:rPr lang="sl-SI" b="1" dirty="0" smtClean="0"/>
              <a:t>Ciljna skupina </a:t>
            </a:r>
            <a:r>
              <a:rPr lang="sl-SI" dirty="0" smtClean="0"/>
              <a:t>programa</a:t>
            </a:r>
          </a:p>
          <a:p>
            <a:pPr marL="342900" indent="-342900" algn="just">
              <a:buAutoNum type="arabicPeriod"/>
            </a:pPr>
            <a:r>
              <a:rPr lang="sl-SI" b="1" dirty="0" smtClean="0"/>
              <a:t>Pogoji </a:t>
            </a:r>
            <a:r>
              <a:rPr lang="sl-SI" b="1" dirty="0"/>
              <a:t>za vključitev </a:t>
            </a:r>
            <a:r>
              <a:rPr lang="sl-SI" dirty="0" smtClean="0"/>
              <a:t>v usposabljanje (kdo </a:t>
            </a:r>
            <a:r>
              <a:rPr lang="sl-SI" dirty="0"/>
              <a:t>so kandidati za mentorje)</a:t>
            </a:r>
          </a:p>
          <a:p>
            <a:pPr marL="342900" indent="-342900" algn="just">
              <a:buFontTx/>
              <a:buAutoNum type="arabicPeriod"/>
            </a:pPr>
            <a:r>
              <a:rPr lang="sl-SI" b="1" dirty="0"/>
              <a:t>Pogoji za uspešno opravljeno usposabljanje </a:t>
            </a:r>
            <a:r>
              <a:rPr lang="sl-SI" dirty="0"/>
              <a:t>( prisotnost udeleženca)</a:t>
            </a:r>
          </a:p>
          <a:p>
            <a:pPr marL="342900" indent="-342900" algn="just">
              <a:buAutoNum type="arabicPeriod"/>
            </a:pPr>
            <a:r>
              <a:rPr lang="sl-SI" b="1" dirty="0" smtClean="0"/>
              <a:t>Izvajalci </a:t>
            </a:r>
            <a:r>
              <a:rPr lang="sl-SI" dirty="0" smtClean="0"/>
              <a:t>programov usposabljanja</a:t>
            </a:r>
          </a:p>
          <a:p>
            <a:pPr marL="342900" indent="-342900" algn="just">
              <a:buAutoNum type="arabicPeriod"/>
            </a:pPr>
            <a:r>
              <a:rPr lang="sl-SI" b="1" dirty="0" smtClean="0"/>
              <a:t>Priporočila</a:t>
            </a:r>
            <a:r>
              <a:rPr lang="sl-SI" dirty="0" smtClean="0"/>
              <a:t> za izvedbo programa</a:t>
            </a:r>
          </a:p>
          <a:p>
            <a:pPr marL="342900" indent="-342900" algn="just">
              <a:buAutoNum type="arabicPeriod"/>
            </a:pPr>
            <a:r>
              <a:rPr lang="sl-SI" dirty="0" smtClean="0"/>
              <a:t>Priprava </a:t>
            </a:r>
            <a:r>
              <a:rPr lang="sl-SI" b="1" dirty="0" smtClean="0"/>
              <a:t>zaključne naloge </a:t>
            </a:r>
            <a:r>
              <a:rPr lang="sl-SI" dirty="0" smtClean="0"/>
              <a:t>(pri Sklopu A)</a:t>
            </a:r>
          </a:p>
          <a:p>
            <a:pPr algn="just"/>
            <a:endParaRPr lang="sl-SI" sz="2100" b="1" dirty="0">
              <a:ea typeface="+mj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531813" y="250826"/>
            <a:ext cx="8099438" cy="4033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Okvirna finančna </a:t>
            </a:r>
            <a:r>
              <a:rPr lang="sl-SI" sz="1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sredstva</a:t>
            </a:r>
            <a:endParaRPr lang="sl-SI" sz="1600" b="1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531813" y="939740"/>
            <a:ext cx="837882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sl-SI" sz="1600" b="1" dirty="0" smtClean="0">
                <a:cs typeface="Arial" panose="020B0604020202020204" pitchFamily="34" charset="0"/>
              </a:rPr>
              <a:t>Skupaj </a:t>
            </a:r>
            <a:r>
              <a:rPr lang="sl-SI" sz="1600" b="1" dirty="0">
                <a:solidFill>
                  <a:srgbClr val="0070C0"/>
                </a:solidFill>
                <a:cs typeface="Arial" panose="020B0604020202020204" pitchFamily="34" charset="0"/>
              </a:rPr>
              <a:t>največ </a:t>
            </a:r>
            <a:r>
              <a:rPr lang="sl-SI" sz="16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350.000,00 </a:t>
            </a:r>
            <a:r>
              <a:rPr lang="sl-SI" sz="1600" b="1" dirty="0">
                <a:solidFill>
                  <a:srgbClr val="0070C0"/>
                </a:solidFill>
                <a:cs typeface="Arial" panose="020B0604020202020204" pitchFamily="34" charset="0"/>
              </a:rPr>
              <a:t>EUR</a:t>
            </a:r>
            <a:endParaRPr lang="en-US" sz="1600" b="1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5087" name="Pravokotnik 4"/>
          <p:cNvSpPr>
            <a:spLocks noChangeArrowheads="1"/>
          </p:cNvSpPr>
          <p:nvPr/>
        </p:nvSpPr>
        <p:spPr bwMode="auto">
          <a:xfrm>
            <a:off x="416255" y="3817976"/>
            <a:ext cx="7902122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sl-SI" altLang="sl-SI" sz="1600" b="1" dirty="0" smtClean="0">
                <a:cs typeface="Arial" panose="020B0604020202020204" pitchFamily="34" charset="0"/>
              </a:rPr>
              <a:t>Na konzorcij </a:t>
            </a:r>
            <a:r>
              <a:rPr lang="sl-SI" altLang="sl-SI" sz="1600" b="1" dirty="0">
                <a:solidFill>
                  <a:srgbClr val="0070C0"/>
                </a:solidFill>
                <a:cs typeface="Arial" panose="020B0604020202020204" pitchFamily="34" charset="0"/>
              </a:rPr>
              <a:t>največ </a:t>
            </a:r>
            <a:r>
              <a:rPr lang="sl-SI" altLang="sl-SI" sz="16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175.000,00 </a:t>
            </a:r>
            <a:r>
              <a:rPr lang="sl-SI" altLang="sl-SI" sz="1600" b="1" dirty="0">
                <a:solidFill>
                  <a:srgbClr val="0070C0"/>
                </a:solidFill>
                <a:cs typeface="Arial" panose="020B0604020202020204" pitchFamily="34" charset="0"/>
              </a:rPr>
              <a:t>EUR</a:t>
            </a:r>
            <a:r>
              <a:rPr lang="sl-SI" altLang="sl-SI" sz="1600" b="1" dirty="0">
                <a:solidFill>
                  <a:srgbClr val="363636"/>
                </a:solidFill>
                <a:cs typeface="Arial" panose="020B0604020202020204" pitchFamily="34" charset="0"/>
              </a:rPr>
              <a:t>                  </a:t>
            </a:r>
            <a:endParaRPr lang="en-US" altLang="sl-SI" sz="1600" b="1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CE1D791C-94D9-4FF8-8DE5-C8F4D86D62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429767"/>
              </p:ext>
            </p:extLst>
          </p:nvPr>
        </p:nvGraphicFramePr>
        <p:xfrm>
          <a:off x="416256" y="4253658"/>
          <a:ext cx="8214993" cy="2182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7693">
                  <a:extLst>
                    <a:ext uri="{9D8B030D-6E8A-4147-A177-3AD203B41FA5}">
                      <a16:colId xmlns="" xmlns:a16="http://schemas.microsoft.com/office/drawing/2014/main" val="770176306"/>
                    </a:ext>
                  </a:extLst>
                </a:gridCol>
                <a:gridCol w="1471825">
                  <a:extLst>
                    <a:ext uri="{9D8B030D-6E8A-4147-A177-3AD203B41FA5}">
                      <a16:colId xmlns="" xmlns:a16="http://schemas.microsoft.com/office/drawing/2014/main" val="964708289"/>
                    </a:ext>
                  </a:extLst>
                </a:gridCol>
                <a:gridCol w="1471825">
                  <a:extLst>
                    <a:ext uri="{9D8B030D-6E8A-4147-A177-3AD203B41FA5}">
                      <a16:colId xmlns="" xmlns:a16="http://schemas.microsoft.com/office/drawing/2014/main" val="1134972134"/>
                    </a:ext>
                  </a:extLst>
                </a:gridCol>
                <a:gridCol w="1471825">
                  <a:extLst>
                    <a:ext uri="{9D8B030D-6E8A-4147-A177-3AD203B41FA5}">
                      <a16:colId xmlns="" xmlns:a16="http://schemas.microsoft.com/office/drawing/2014/main" val="4273661254"/>
                    </a:ext>
                  </a:extLst>
                </a:gridCol>
                <a:gridCol w="1471825">
                  <a:extLst>
                    <a:ext uri="{9D8B030D-6E8A-4147-A177-3AD203B41FA5}">
                      <a16:colId xmlns="" xmlns:a16="http://schemas.microsoft.com/office/drawing/2014/main" val="3170630516"/>
                    </a:ext>
                  </a:extLst>
                </a:gridCol>
              </a:tblGrid>
              <a:tr h="378607">
                <a:tc>
                  <a:txBody>
                    <a:bodyPr/>
                    <a:lstStyle/>
                    <a:p>
                      <a:pPr algn="r" fontAlgn="t"/>
                      <a:r>
                        <a:rPr lang="en-US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53102185"/>
                  </a:ext>
                </a:extLst>
              </a:tr>
              <a:tr h="757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KRVS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21.200,00</a:t>
                      </a:r>
                      <a:endParaRPr lang="en-US" sz="1500" b="0" i="0" u="none" strike="noStrike" dirty="0">
                        <a:solidFill>
                          <a:srgbClr val="3B38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53.000,00</a:t>
                      </a:r>
                      <a:endParaRPr lang="en-US" sz="1500" b="0" i="0" u="none" strike="noStrike" dirty="0">
                        <a:solidFill>
                          <a:srgbClr val="3B38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18.550,00</a:t>
                      </a:r>
                      <a:endParaRPr lang="en-US" sz="1500" b="0" i="0" u="none" strike="noStrike" dirty="0">
                        <a:solidFill>
                          <a:srgbClr val="3B38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92.750,00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37221450"/>
                  </a:ext>
                </a:extLst>
              </a:tr>
              <a:tr h="4845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KRZS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18.800,00</a:t>
                      </a:r>
                      <a:endParaRPr lang="en-US" sz="1500" b="0" i="0" u="none" strike="noStrike" dirty="0">
                        <a:solidFill>
                          <a:srgbClr val="3B38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47.000,00</a:t>
                      </a:r>
                      <a:endParaRPr lang="en-US" sz="1500" b="0" i="0" u="none" strike="noStrike" dirty="0">
                        <a:solidFill>
                          <a:srgbClr val="3B38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16.450,00</a:t>
                      </a:r>
                      <a:endParaRPr lang="en-US" sz="1500" b="0" i="0" u="none" strike="noStrike" dirty="0">
                        <a:solidFill>
                          <a:srgbClr val="3B38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82.250,00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76673135"/>
                  </a:ext>
                </a:extLst>
              </a:tr>
              <a:tr h="5618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40.000,00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100.000,00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35.000,00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175.000,00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833540893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355A80DB-4CD7-4171-B2D5-BECD323F85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810870"/>
              </p:ext>
            </p:extLst>
          </p:nvPr>
        </p:nvGraphicFramePr>
        <p:xfrm>
          <a:off x="416258" y="1339850"/>
          <a:ext cx="8214993" cy="198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71">
                  <a:extLst>
                    <a:ext uri="{9D8B030D-6E8A-4147-A177-3AD203B41FA5}">
                      <a16:colId xmlns="" xmlns:a16="http://schemas.microsoft.com/office/drawing/2014/main" val="1367979074"/>
                    </a:ext>
                  </a:extLst>
                </a:gridCol>
                <a:gridCol w="1626525">
                  <a:extLst>
                    <a:ext uri="{9D8B030D-6E8A-4147-A177-3AD203B41FA5}">
                      <a16:colId xmlns="" xmlns:a16="http://schemas.microsoft.com/office/drawing/2014/main" val="2643289974"/>
                    </a:ext>
                  </a:extLst>
                </a:gridCol>
                <a:gridCol w="1626525">
                  <a:extLst>
                    <a:ext uri="{9D8B030D-6E8A-4147-A177-3AD203B41FA5}">
                      <a16:colId xmlns="" xmlns:a16="http://schemas.microsoft.com/office/drawing/2014/main" val="3671271480"/>
                    </a:ext>
                  </a:extLst>
                </a:gridCol>
                <a:gridCol w="1626525">
                  <a:extLst>
                    <a:ext uri="{9D8B030D-6E8A-4147-A177-3AD203B41FA5}">
                      <a16:colId xmlns="" xmlns:a16="http://schemas.microsoft.com/office/drawing/2014/main" val="1093037416"/>
                    </a:ext>
                  </a:extLst>
                </a:gridCol>
                <a:gridCol w="1535147">
                  <a:extLst>
                    <a:ext uri="{9D8B030D-6E8A-4147-A177-3AD203B41FA5}">
                      <a16:colId xmlns="" xmlns:a16="http://schemas.microsoft.com/office/drawing/2014/main" val="1513462570"/>
                    </a:ext>
                  </a:extLst>
                </a:gridCol>
              </a:tblGrid>
              <a:tr h="550415">
                <a:tc>
                  <a:txBody>
                    <a:bodyPr/>
                    <a:lstStyle/>
                    <a:p>
                      <a:pPr algn="ctr" fontAlgn="t"/>
                      <a:endParaRPr lang="en-US" sz="15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5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5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499774035"/>
                  </a:ext>
                </a:extLst>
              </a:tr>
              <a:tr h="479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KRVS</a:t>
                      </a:r>
                      <a:endParaRPr lang="en-US" sz="1500" b="0" i="0" u="none" strike="noStrike" dirty="0">
                        <a:solidFill>
                          <a:srgbClr val="3B38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42.400,00</a:t>
                      </a:r>
                      <a:endParaRPr lang="en-US" sz="1500" b="0" i="0" u="none" strike="noStrike" dirty="0">
                        <a:solidFill>
                          <a:srgbClr val="3B38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106.000,00</a:t>
                      </a:r>
                      <a:endParaRPr lang="en-US" sz="1500" b="0" i="0" u="none" strike="noStrike" dirty="0">
                        <a:solidFill>
                          <a:srgbClr val="3B38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37.100,00</a:t>
                      </a:r>
                      <a:endParaRPr lang="en-US" sz="1500" b="0" i="0" u="none" strike="noStrike" dirty="0">
                        <a:solidFill>
                          <a:srgbClr val="3B38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185.500,00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21232169"/>
                  </a:ext>
                </a:extLst>
              </a:tr>
              <a:tr h="479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KRZS</a:t>
                      </a:r>
                      <a:endParaRPr lang="en-US" sz="1500" b="0" i="0" u="none" strike="noStrike" dirty="0">
                        <a:solidFill>
                          <a:srgbClr val="3B38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37.600,00</a:t>
                      </a:r>
                      <a:endParaRPr lang="en-US" sz="1500" b="0" i="0" u="none" strike="noStrike" dirty="0">
                        <a:solidFill>
                          <a:srgbClr val="3B38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94.000,00</a:t>
                      </a:r>
                      <a:endParaRPr lang="en-US" sz="1500" b="0" i="0" u="none" strike="noStrike" dirty="0">
                        <a:solidFill>
                          <a:srgbClr val="3B38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32.900,00</a:t>
                      </a:r>
                      <a:endParaRPr lang="en-US" sz="1500" b="0" i="0" u="none" strike="noStrike" dirty="0">
                        <a:solidFill>
                          <a:srgbClr val="3B3838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164.50</a:t>
                      </a:r>
                      <a:r>
                        <a:rPr lang="en-US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,00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77760255"/>
                  </a:ext>
                </a:extLst>
              </a:tr>
              <a:tr h="4793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Skupaj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80.000,0</a:t>
                      </a:r>
                      <a:r>
                        <a:rPr lang="en-US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200.000,00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l-SI" sz="15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70.000,00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350.000,00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08522437"/>
                  </a:ext>
                </a:extLst>
              </a:tr>
            </a:tbl>
          </a:graphicData>
        </a:graphic>
      </p:graphicFrame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15</a:t>
            </a:fld>
            <a:endParaRPr lang="en-US" alt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531703" y="635536"/>
            <a:ext cx="8082457" cy="427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27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Upravičeni stroški in način financiranja</a:t>
            </a:r>
          </a:p>
        </p:txBody>
      </p:sp>
      <p:sp>
        <p:nvSpPr>
          <p:cNvPr id="47107" name="Pravokotnik 2"/>
          <p:cNvSpPr>
            <a:spLocks noChangeArrowheads="1"/>
          </p:cNvSpPr>
          <p:nvPr/>
        </p:nvSpPr>
        <p:spPr bwMode="auto">
          <a:xfrm>
            <a:off x="531705" y="1224350"/>
            <a:ext cx="7983646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indent="-457200" eaLnBrk="1" hangingPunct="1">
              <a:buAutoNum type="alphaLcParenR"/>
            </a:pPr>
            <a:endParaRPr lang="sl-SI" altLang="sl-SI" sz="2000" b="1" dirty="0" smtClean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457200" indent="-457200" eaLnBrk="1" hangingPunct="1">
              <a:buAutoNum type="alphaLcParenR"/>
            </a:pPr>
            <a:r>
              <a:rPr lang="sl-SI" altLang="sl-SI" sz="20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Standardne </a:t>
            </a:r>
            <a:r>
              <a:rPr lang="sl-SI" altLang="sl-SI" sz="2000" b="1" dirty="0">
                <a:solidFill>
                  <a:srgbClr val="7030A0"/>
                </a:solidFill>
                <a:cs typeface="Arial" panose="020B0604020202020204" pitchFamily="34" charset="0"/>
              </a:rPr>
              <a:t>lestvice stroškov na enoto (</a:t>
            </a:r>
            <a:r>
              <a:rPr lang="sl-SI" altLang="sl-SI" sz="20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SSE)</a:t>
            </a:r>
          </a:p>
          <a:p>
            <a:pPr marL="457200" indent="-457200" eaLnBrk="1" hangingPunct="1">
              <a:buAutoNum type="alphaLcParenR"/>
            </a:pPr>
            <a:endParaRPr lang="sl-SI" altLang="sl-SI" sz="2000" b="1" dirty="0" smtClean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 marL="457200" indent="-457200" eaLnBrk="1" hangingPunct="1">
              <a:buAutoNum type="alphaLcParenR"/>
            </a:pPr>
            <a:r>
              <a:rPr lang="sl-SI" altLang="sl-SI" sz="20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Stroški </a:t>
            </a:r>
            <a:r>
              <a:rPr lang="sl-SI" altLang="sl-SI" sz="2000" b="1" dirty="0">
                <a:solidFill>
                  <a:srgbClr val="0070C0"/>
                </a:solidFill>
                <a:cs typeface="Arial" panose="020B0604020202020204" pitchFamily="34" charset="0"/>
              </a:rPr>
              <a:t>plač in povračil v zvezi z </a:t>
            </a:r>
            <a:r>
              <a:rPr lang="sl-SI" altLang="sl-SI" sz="20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delom</a:t>
            </a:r>
          </a:p>
          <a:p>
            <a:pPr marL="457200" indent="-457200" eaLnBrk="1" hangingPunct="1">
              <a:buAutoNum type="alphaLcParenR"/>
            </a:pPr>
            <a:endParaRPr lang="sl-SI" altLang="sl-SI" sz="2000" b="1" dirty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 marL="457200" indent="-457200" eaLnBrk="1" hangingPunct="1">
              <a:buAutoNum type="alphaLcParenR" startAt="3"/>
            </a:pPr>
            <a:r>
              <a:rPr lang="sl-SI" altLang="sl-SI" sz="20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Informiranje </a:t>
            </a:r>
            <a:r>
              <a:rPr lang="sl-SI" altLang="sl-SI" sz="2000" b="1" dirty="0">
                <a:solidFill>
                  <a:srgbClr val="7030A0"/>
                </a:solidFill>
                <a:cs typeface="Arial" panose="020B0604020202020204" pitchFamily="34" charset="0"/>
              </a:rPr>
              <a:t>in </a:t>
            </a:r>
            <a:r>
              <a:rPr lang="sl-SI" altLang="sl-SI" sz="20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komuniciranje </a:t>
            </a:r>
          </a:p>
          <a:p>
            <a:pPr marL="457200" indent="-457200" eaLnBrk="1" hangingPunct="1">
              <a:buAutoNum type="alphaLcParenR" startAt="3"/>
            </a:pPr>
            <a:endParaRPr lang="sl-SI" altLang="sl-SI" sz="2000" b="1" dirty="0">
              <a:solidFill>
                <a:srgbClr val="7030A0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sl-SI" altLang="sl-SI" sz="2000" b="1" dirty="0" smtClean="0">
                <a:solidFill>
                  <a:srgbClr val="7030A0"/>
                </a:solidFill>
                <a:cs typeface="Arial" panose="020B0604020202020204" pitchFamily="34" charset="0"/>
              </a:rPr>
              <a:t>d)</a:t>
            </a:r>
            <a:r>
              <a:rPr lang="sl-SI" altLang="sl-SI" sz="2000" b="1" dirty="0">
                <a:solidFill>
                  <a:srgbClr val="7030A0"/>
                </a:solidFill>
                <a:cs typeface="Arial" panose="020B0604020202020204" pitchFamily="34" charset="0"/>
              </a:rPr>
              <a:t>	</a:t>
            </a:r>
            <a:r>
              <a:rPr lang="sl-SI" altLang="sl-SI" sz="20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Pavšalno </a:t>
            </a:r>
            <a:r>
              <a:rPr lang="sl-SI" altLang="sl-SI" sz="2000" b="1" dirty="0">
                <a:solidFill>
                  <a:srgbClr val="0070C0"/>
                </a:solidFill>
                <a:cs typeface="Arial" panose="020B0604020202020204" pitchFamily="34" charset="0"/>
              </a:rPr>
              <a:t>financiranje</a:t>
            </a:r>
            <a:r>
              <a:rPr lang="sl-SI" altLang="sl-SI" sz="2000" dirty="0">
                <a:solidFill>
                  <a:srgbClr val="0070C0"/>
                </a:solidFill>
                <a:cs typeface="Arial" panose="020B0604020202020204" pitchFamily="34" charset="0"/>
              </a:rPr>
              <a:t>, </a:t>
            </a:r>
            <a:r>
              <a:rPr lang="sl-SI" altLang="sl-SI" sz="2000" dirty="0">
                <a:solidFill>
                  <a:srgbClr val="363636"/>
                </a:solidFill>
                <a:cs typeface="Arial" panose="020B0604020202020204" pitchFamily="34" charset="0"/>
              </a:rPr>
              <a:t>določeno z uporabo odstotka za eno ali več določenih kategorij stroškov (npr. pavšalna stopnja v višini 15 % neposrednih stroškov osebja ...) (brez dokazil)</a:t>
            </a:r>
          </a:p>
          <a:p>
            <a:pPr eaLnBrk="1" hangingPunct="1"/>
            <a:endParaRPr lang="sl-SI" altLang="sl-SI" sz="2000" dirty="0">
              <a:solidFill>
                <a:srgbClr val="363636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sl-SI" sz="2000" b="1" dirty="0" err="1" smtClean="0">
                <a:solidFill>
                  <a:srgbClr val="00B050"/>
                </a:solidFill>
                <a:cs typeface="Arial" panose="020B0604020202020204" pitchFamily="34" charset="0"/>
              </a:rPr>
              <a:t>Davek</a:t>
            </a:r>
            <a:r>
              <a:rPr lang="en-US" altLang="sl-SI" sz="20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en-US" altLang="sl-SI" sz="2000" b="1" dirty="0" err="1">
                <a:solidFill>
                  <a:srgbClr val="00B050"/>
                </a:solidFill>
                <a:cs typeface="Arial" panose="020B0604020202020204" pitchFamily="34" charset="0"/>
              </a:rPr>
              <a:t>na</a:t>
            </a:r>
            <a:r>
              <a:rPr lang="en-US" altLang="sl-SI" sz="2000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en-US" altLang="sl-SI" sz="2000" b="1" dirty="0" err="1">
                <a:solidFill>
                  <a:srgbClr val="00B050"/>
                </a:solidFill>
                <a:cs typeface="Arial" panose="020B0604020202020204" pitchFamily="34" charset="0"/>
              </a:rPr>
              <a:t>dodano</a:t>
            </a:r>
            <a:r>
              <a:rPr lang="en-US" altLang="sl-SI" sz="2000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en-US" altLang="sl-SI" sz="2000" b="1" dirty="0" err="1">
                <a:solidFill>
                  <a:srgbClr val="00B050"/>
                </a:solidFill>
                <a:cs typeface="Arial" panose="020B0604020202020204" pitchFamily="34" charset="0"/>
              </a:rPr>
              <a:t>vrednost</a:t>
            </a:r>
            <a:r>
              <a:rPr lang="en-US" altLang="sl-SI" sz="2000" b="1" dirty="0">
                <a:solidFill>
                  <a:srgbClr val="00B050"/>
                </a:solidFill>
                <a:cs typeface="Arial" panose="020B0604020202020204" pitchFamily="34" charset="0"/>
              </a:rPr>
              <a:t> (DDV)</a:t>
            </a:r>
            <a:r>
              <a:rPr lang="en-US" altLang="sl-SI" sz="2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sl-SI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ni</a:t>
            </a:r>
            <a:r>
              <a:rPr lang="en-US" altLang="sl-SI" sz="2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sl-SI" sz="2000" b="1" dirty="0" err="1">
                <a:solidFill>
                  <a:srgbClr val="00B050"/>
                </a:solidFill>
                <a:cs typeface="Arial" panose="020B0604020202020204" pitchFamily="34" charset="0"/>
              </a:rPr>
              <a:t>upravičen</a:t>
            </a:r>
            <a:r>
              <a:rPr lang="en-US" altLang="sl-SI" sz="2000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en-US" altLang="sl-SI" sz="2000" b="1" dirty="0" err="1">
                <a:solidFill>
                  <a:srgbClr val="00B050"/>
                </a:solidFill>
                <a:cs typeface="Arial" panose="020B0604020202020204" pitchFamily="34" charset="0"/>
              </a:rPr>
              <a:t>strošek</a:t>
            </a:r>
            <a:r>
              <a:rPr lang="en-US" altLang="sl-SI" sz="2000" b="1" dirty="0">
                <a:solidFill>
                  <a:srgbClr val="00B050"/>
                </a:solidFill>
                <a:cs typeface="Arial" panose="020B0604020202020204" pitchFamily="34" charset="0"/>
              </a:rPr>
              <a:t>.</a:t>
            </a:r>
            <a:endParaRPr lang="sl-SI" altLang="sl-SI" b="1" dirty="0">
              <a:solidFill>
                <a:srgbClr val="00B050"/>
              </a:solidFill>
              <a:cs typeface="Arial" panose="020B0604020202020204" pitchFamily="34" charset="0"/>
            </a:endParaRPr>
          </a:p>
          <a:p>
            <a:pPr eaLnBrk="1" hangingPunct="1"/>
            <a:endParaRPr lang="en-US" altLang="sl-SI" b="1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16</a:t>
            </a:fld>
            <a:endParaRPr lang="en-US" alt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273051" y="304801"/>
            <a:ext cx="8486388" cy="54745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Standardni</a:t>
            </a:r>
            <a:r>
              <a:rPr lang="pl-PL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strošek na enoto za izvajanje programov</a:t>
            </a:r>
            <a:endParaRPr lang="sl-SI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273050" y="1110664"/>
            <a:ext cx="8486388" cy="4924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sl-SI" sz="2000" b="1" dirty="0">
                <a:cs typeface="Arial" panose="020B0604020202020204" pitchFamily="34" charset="0"/>
              </a:rPr>
              <a:t>SSE na udeleženca na eno uro </a:t>
            </a:r>
            <a:r>
              <a:rPr lang="sl-SI" sz="2000" dirty="0">
                <a:cs typeface="Arial" panose="020B0604020202020204" pitchFamily="34" charset="0"/>
              </a:rPr>
              <a:t>(45 minut):</a:t>
            </a:r>
            <a:r>
              <a:rPr lang="sl-SI" sz="2000" b="1" dirty="0">
                <a:cs typeface="Arial" panose="020B0604020202020204" pitchFamily="34" charset="0"/>
              </a:rPr>
              <a:t> </a:t>
            </a:r>
            <a:r>
              <a:rPr lang="sl-SI" sz="2000" b="1" u="sng" dirty="0" smtClean="0">
                <a:cs typeface="Arial" panose="020B0604020202020204" pitchFamily="34" charset="0"/>
              </a:rPr>
              <a:t>8 </a:t>
            </a:r>
            <a:r>
              <a:rPr lang="sl-SI" sz="2000" b="1" u="sng" dirty="0">
                <a:cs typeface="Arial" panose="020B0604020202020204" pitchFamily="34" charset="0"/>
              </a:rPr>
              <a:t>EUR. </a:t>
            </a:r>
          </a:p>
          <a:p>
            <a:pPr algn="just" eaLnBrk="1" hangingPunct="1">
              <a:defRPr/>
            </a:pPr>
            <a:endParaRPr lang="sl-SI" sz="20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sl-SI" sz="2000" b="1" u="sng" dirty="0">
                <a:solidFill>
                  <a:srgbClr val="0070C0"/>
                </a:solidFill>
                <a:cs typeface="Arial" panose="020B0604020202020204" pitchFamily="34" charset="0"/>
              </a:rPr>
              <a:t>Za uveljavljanje SSE </a:t>
            </a:r>
            <a:r>
              <a:rPr lang="sl-SI" sz="2000" u="sng" dirty="0">
                <a:solidFill>
                  <a:srgbClr val="0070C0"/>
                </a:solidFill>
                <a:cs typeface="Arial" panose="020B0604020202020204" pitchFamily="34" charset="0"/>
              </a:rPr>
              <a:t>so potrebna </a:t>
            </a:r>
            <a:r>
              <a:rPr lang="sl-SI" sz="2000" b="1" u="sng" dirty="0">
                <a:solidFill>
                  <a:srgbClr val="0070C0"/>
                </a:solidFill>
                <a:cs typeface="Arial" panose="020B0604020202020204" pitchFamily="34" charset="0"/>
              </a:rPr>
              <a:t>najmanj naslednja dokazila</a:t>
            </a:r>
            <a:r>
              <a:rPr lang="sl-SI" sz="2000" b="1" u="sng" dirty="0" smtClean="0">
                <a:solidFill>
                  <a:srgbClr val="0070C0"/>
                </a:solidFill>
                <a:cs typeface="Arial" panose="020B0604020202020204" pitchFamily="34" charset="0"/>
              </a:rPr>
              <a:t>:</a:t>
            </a:r>
          </a:p>
          <a:p>
            <a:pPr algn="just" eaLnBrk="1" hangingPunct="1">
              <a:defRPr/>
            </a:pPr>
            <a:endParaRPr lang="sl-SI" sz="20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b="1" dirty="0" smtClean="0"/>
              <a:t>potrdilo </a:t>
            </a:r>
            <a:r>
              <a:rPr lang="sl-SI" b="1" dirty="0"/>
              <a:t>udeleženca</a:t>
            </a:r>
            <a:r>
              <a:rPr lang="sl-SI" dirty="0"/>
              <a:t> o uspešno opravljenem usposabljanju</a:t>
            </a:r>
            <a:r>
              <a:rPr lang="sl-SI" dirty="0" smtClean="0"/>
              <a:t>,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sl-SI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b="1" dirty="0"/>
              <a:t>lista prisotnosti s podpisi </a:t>
            </a:r>
            <a:r>
              <a:rPr lang="sl-SI" b="1" dirty="0" smtClean="0"/>
              <a:t>udeležencev</a:t>
            </a:r>
            <a:r>
              <a:rPr lang="sl-SI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, </a:t>
            </a:r>
            <a:r>
              <a:rPr lang="sl-SI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iz katere je razvidno število ur, prisotnosti udeleženca</a:t>
            </a:r>
            <a:r>
              <a:rPr lang="sl-SI" dirty="0" smtClean="0"/>
              <a:t> </a:t>
            </a:r>
            <a:r>
              <a:rPr lang="sl-SI" dirty="0"/>
              <a:t>(Priloga 2 Navodil MIZŠ) </a:t>
            </a:r>
            <a:r>
              <a:rPr lang="sl-SI" dirty="0" smtClean="0"/>
              <a:t>in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sl-SI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dirty="0"/>
              <a:t>obrazec </a:t>
            </a:r>
            <a:r>
              <a:rPr lang="sl-SI" b="1" dirty="0"/>
              <a:t>obračuna standardnega stroška na enoto</a:t>
            </a:r>
            <a:r>
              <a:rPr lang="sl-SI" dirty="0"/>
              <a:t>, ki je priloga št. 9 tega javnega razpisa. </a:t>
            </a:r>
          </a:p>
          <a:p>
            <a:pPr algn="just"/>
            <a:endParaRPr lang="sl-SI" sz="2000" dirty="0"/>
          </a:p>
          <a:p>
            <a:pPr algn="just"/>
            <a:r>
              <a:rPr lang="sl-SI" sz="1600" dirty="0" smtClean="0"/>
              <a:t>Standardni </a:t>
            </a:r>
            <a:r>
              <a:rPr lang="sl-SI" sz="1600" dirty="0"/>
              <a:t>strošek na enoto </a:t>
            </a:r>
            <a:r>
              <a:rPr lang="sl-SI" sz="1600" b="1" dirty="0"/>
              <a:t>se uveljavlja za izvajalce usposabljanj</a:t>
            </a:r>
            <a:r>
              <a:rPr lang="sl-SI" sz="1600" dirty="0"/>
              <a:t>. Do povračila navedenega stroška </a:t>
            </a:r>
            <a:r>
              <a:rPr lang="sl-SI" sz="1600" b="1" dirty="0"/>
              <a:t>so upravičeni vsi partnerji v konzorciju </a:t>
            </a:r>
            <a:r>
              <a:rPr lang="sl-SI" sz="1600" dirty="0"/>
              <a:t>(vključno s prijaviteljem), ki bodo usposabljanja izvajali. </a:t>
            </a:r>
          </a:p>
          <a:p>
            <a:endParaRPr lang="sl-SI" b="1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sz="16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17</a:t>
            </a:fld>
            <a:endParaRPr lang="en-US" alt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32848" y="319570"/>
            <a:ext cx="8309500" cy="79109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>
              <a:buAutoNum type="alphaLcPeriod"/>
              <a:defRPr/>
            </a:pPr>
            <a:r>
              <a:rPr lang="sl-SI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Standardni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strošek na enoto za izvajanje </a:t>
            </a:r>
            <a:r>
              <a:rPr lang="pl-PL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programov – </a:t>
            </a:r>
            <a:r>
              <a:rPr lang="pl-PL" sz="2000" b="1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 primeru usposabljanja na daljavo</a:t>
            </a:r>
            <a:endParaRPr lang="sl-SI" sz="2000" b="1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432848" y="1375584"/>
            <a:ext cx="8309500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endParaRPr lang="sl-SI" sz="20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sl-SI" sz="2000" dirty="0" smtClean="0"/>
              <a:t>Dokazovanje </a:t>
            </a:r>
            <a:r>
              <a:rPr lang="sl-SI" sz="2000" dirty="0"/>
              <a:t>standardnega stroška na uro usposabljanja na udeleženca v </a:t>
            </a:r>
            <a:r>
              <a:rPr lang="sl-SI" sz="2000" b="1" dirty="0">
                <a:solidFill>
                  <a:srgbClr val="0070C0"/>
                </a:solidFill>
              </a:rPr>
              <a:t>primeru izvedbe usposabljanja na daljavo</a:t>
            </a:r>
            <a:r>
              <a:rPr lang="sl-SI" sz="2000" dirty="0"/>
              <a:t>, kadar nastopi višja sila/izjemne </a:t>
            </a:r>
            <a:r>
              <a:rPr lang="sl-SI" sz="2000" dirty="0" smtClean="0"/>
              <a:t>okoliščine so potrebna </a:t>
            </a:r>
            <a:r>
              <a:rPr lang="sl-SI" sz="2000" b="1" u="sng" dirty="0" smtClean="0">
                <a:solidFill>
                  <a:srgbClr val="0070C0"/>
                </a:solidFill>
              </a:rPr>
              <a:t>naslednja dokazila</a:t>
            </a:r>
            <a:r>
              <a:rPr lang="sl-SI" sz="2000" dirty="0" smtClean="0"/>
              <a:t>:</a:t>
            </a:r>
          </a:p>
          <a:p>
            <a:pPr algn="just"/>
            <a:endParaRPr lang="sl-SI" sz="20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sz="2000" dirty="0"/>
              <a:t>program usposabljanja oz. vabilo, </a:t>
            </a:r>
            <a:endParaRPr lang="sl-SI" sz="2000" dirty="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sl-SI" sz="2000" dirty="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sz="2000" dirty="0" smtClean="0"/>
              <a:t>elektronski </a:t>
            </a:r>
            <a:r>
              <a:rPr lang="sl-SI" sz="2000" dirty="0"/>
              <a:t>izpis seznama udeležencev</a:t>
            </a:r>
            <a:r>
              <a:rPr lang="sl-SI" sz="2000" dirty="0" smtClean="0"/>
              <a:t>,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sl-SI" sz="2000" dirty="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sz="2000" dirty="0" smtClean="0"/>
              <a:t>potrdilo </a:t>
            </a:r>
            <a:r>
              <a:rPr lang="sl-SI" sz="2000" dirty="0"/>
              <a:t>udeleženca o uspešno opravljenem usposabljanju in </a:t>
            </a:r>
            <a:endParaRPr lang="sl-SI" sz="2000" dirty="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sl-SI" sz="20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sz="2000" dirty="0"/>
              <a:t>obrazec obračuna standardnega stroška na </a:t>
            </a:r>
            <a:r>
              <a:rPr lang="sl-SI" sz="2000" dirty="0" smtClean="0"/>
              <a:t>enoto.</a:t>
            </a:r>
            <a:endParaRPr lang="sl-SI" sz="2000" dirty="0"/>
          </a:p>
          <a:p>
            <a:endParaRPr lang="sl-SI" sz="2000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18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8842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01653" y="305359"/>
            <a:ext cx="8186870" cy="5572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Plače in povračila v zvezi z </a:t>
            </a:r>
            <a:r>
              <a:rPr lang="sl-SI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delom</a:t>
            </a:r>
            <a:endParaRPr lang="sl-SI" sz="1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401653" y="862643"/>
            <a:ext cx="8186870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sl-SI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stroški plač, 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r>
              <a:rPr lang="sl-SI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stroški </a:t>
            </a:r>
            <a:r>
              <a:rPr lang="sl-SI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prispevkov.</a:t>
            </a:r>
          </a:p>
          <a:p>
            <a:pPr marL="285750" indent="-285750" algn="just" eaLnBrk="1" hangingPunct="1">
              <a:buFont typeface="Arial" panose="020B0604020202020204" pitchFamily="34" charset="0"/>
              <a:buChar char="•"/>
              <a:defRPr/>
            </a:pPr>
            <a:endParaRPr lang="sl-SI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lvl="0" algn="just"/>
            <a:r>
              <a:rPr lang="sl-SI" b="1" dirty="0">
                <a:solidFill>
                  <a:srgbClr val="C00000"/>
                </a:solidFill>
                <a:cs typeface="Arial" panose="020B0604020202020204" pitchFamily="34" charset="0"/>
              </a:rPr>
              <a:t>Za </a:t>
            </a:r>
            <a:r>
              <a:rPr lang="sl-SI" sz="2000" b="1" dirty="0">
                <a:solidFill>
                  <a:srgbClr val="C00000"/>
                </a:solidFill>
                <a:cs typeface="Arial" panose="020B0604020202020204" pitchFamily="34" charset="0"/>
              </a:rPr>
              <a:t>upravljanje projekta – vodenje in </a:t>
            </a:r>
            <a:r>
              <a:rPr lang="sl-SI" sz="20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administrativna podpora:</a:t>
            </a:r>
          </a:p>
          <a:p>
            <a:pPr lvl="0" algn="just"/>
            <a:r>
              <a:rPr lang="sl-SI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- </a:t>
            </a:r>
            <a:r>
              <a:rPr lang="sl-SI" b="1" dirty="0" smtClean="0"/>
              <a:t>vodja projekta in koordinator projekta morata </a:t>
            </a:r>
            <a:r>
              <a:rPr lang="sl-SI" b="1" dirty="0"/>
              <a:t>biti pri prijavitelju zaposlena ves čas trajanja </a:t>
            </a:r>
            <a:r>
              <a:rPr lang="sl-SI" b="1" dirty="0" smtClean="0"/>
              <a:t>projekta. </a:t>
            </a:r>
            <a:r>
              <a:rPr lang="sl-SI" b="1" dirty="0"/>
              <a:t>Koordinator projekta </a:t>
            </a:r>
            <a:r>
              <a:rPr lang="sl-SI" dirty="0"/>
              <a:t>mora biti med trajanjem projekta zaposlen na projektu </a:t>
            </a:r>
            <a:r>
              <a:rPr lang="sl-SI" b="1" dirty="0"/>
              <a:t>najmanj 30 % delovnega časa</a:t>
            </a:r>
            <a:r>
              <a:rPr lang="sl-SI" dirty="0"/>
              <a:t>; </a:t>
            </a:r>
          </a:p>
          <a:p>
            <a:pPr eaLnBrk="1" hangingPunct="1">
              <a:defRPr/>
            </a:pPr>
            <a:endParaRPr lang="sl-SI" b="1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19</a:t>
            </a:fld>
            <a:endParaRPr lang="en-US" altLang="sl-SI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01651" y="3480387"/>
            <a:ext cx="8186871" cy="5572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sl-SI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Informiranje in komuniciranje</a:t>
            </a:r>
            <a:endParaRPr lang="sl-SI" sz="1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ravokotnik 5"/>
          <p:cNvSpPr/>
          <p:nvPr/>
        </p:nvSpPr>
        <p:spPr>
          <a:xfrm>
            <a:off x="401652" y="4316313"/>
            <a:ext cx="8113697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sl-SI" dirty="0">
                <a:ea typeface="Calibri" panose="020F0502020204030204" pitchFamily="34" charset="0"/>
                <a:cs typeface="Times New Roman" panose="02020603050405020304" pitchFamily="18" charset="0"/>
              </a:rPr>
              <a:t>Stroški organizacije in izvedbe konferenc, seminarjev in simpozijev (npr. stroški za izvedbo zaključne konference, stroški najema prostorov in opreme, stroški brezalkoholnih pijač in prigrizkov na seminarjih oz. usposabljanjih…)</a:t>
            </a: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sl-SI" dirty="0">
                <a:ea typeface="Calibri" panose="020F0502020204030204" pitchFamily="34" charset="0"/>
                <a:cs typeface="Times New Roman" panose="02020603050405020304" pitchFamily="18" charset="0"/>
              </a:rPr>
              <a:t>Stroški izdelave ali nadgradnje spletne strani</a:t>
            </a:r>
          </a:p>
          <a:p>
            <a:pPr marL="342900" lvl="0" indent="-342900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sl-SI" dirty="0">
                <a:ea typeface="Calibri" panose="020F0502020204030204" pitchFamily="34" charset="0"/>
                <a:cs typeface="Times New Roman" panose="02020603050405020304" pitchFamily="18" charset="0"/>
              </a:rPr>
              <a:t>Drugi stroški informiranja in </a:t>
            </a:r>
            <a:r>
              <a:rPr lang="sl-SI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komuniciranja</a:t>
            </a:r>
            <a:endParaRPr lang="sl-SI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0" y="227013"/>
            <a:ext cx="9144000" cy="270843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sl-SI" sz="1700" b="1" dirty="0" smtClean="0">
                <a:latin typeface="+mn-lt"/>
                <a:cs typeface="Arial" panose="020B0604020202020204" pitchFamily="34" charset="0"/>
              </a:rPr>
              <a:t>JR delno </a:t>
            </a:r>
            <a:r>
              <a:rPr lang="sl-SI" sz="1700" b="1" dirty="0">
                <a:latin typeface="+mn-lt"/>
                <a:cs typeface="Arial" panose="020B0604020202020204" pitchFamily="34" charset="0"/>
              </a:rPr>
              <a:t>financira </a:t>
            </a:r>
            <a:r>
              <a:rPr lang="sl-SI" sz="17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Evropska unija </a:t>
            </a:r>
            <a:r>
              <a:rPr lang="sl-SI" sz="1700" b="1" dirty="0">
                <a:latin typeface="+mn-lt"/>
                <a:cs typeface="Arial" panose="020B0604020202020204" pitchFamily="34" charset="0"/>
              </a:rPr>
              <a:t>in sicer iz </a:t>
            </a:r>
            <a:r>
              <a:rPr lang="sl-SI" sz="17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Evropskega socialnega  sklada. </a:t>
            </a:r>
            <a:r>
              <a:rPr lang="sl-SI" sz="1700" b="1" dirty="0">
                <a:latin typeface="+mn-lt"/>
                <a:cs typeface="Arial" panose="020B0604020202020204" pitchFamily="34" charset="0"/>
              </a:rPr>
              <a:t>Izvaja se v okviru </a:t>
            </a:r>
            <a:r>
              <a:rPr lang="sl-SI" sz="17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Operativnega programa za izvajanje Evropske kohezijske politike v obdobju </a:t>
            </a:r>
            <a:r>
              <a:rPr lang="sl-SI" sz="17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2014-2020, </a:t>
            </a:r>
            <a:r>
              <a:rPr lang="sl-SI" sz="1700" b="1" dirty="0">
                <a:latin typeface="+mn-lt"/>
                <a:cs typeface="Arial" panose="020B0604020202020204" pitchFamily="34" charset="0"/>
              </a:rPr>
              <a:t>v okviru</a:t>
            </a:r>
            <a:r>
              <a:rPr lang="sl-SI" sz="1700" b="1" dirty="0" smtClean="0">
                <a:latin typeface="+mn-lt"/>
                <a:cs typeface="Arial" panose="020B0604020202020204" pitchFamily="34" charset="0"/>
              </a:rPr>
              <a:t>:</a:t>
            </a:r>
          </a:p>
          <a:p>
            <a:pPr algn="just" eaLnBrk="1" hangingPunct="1">
              <a:defRPr/>
            </a:pPr>
            <a:endParaRPr lang="sl-SI" sz="1700" b="1" dirty="0">
              <a:latin typeface="+mn-lt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sl-SI" sz="17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10</a:t>
            </a:r>
            <a:r>
              <a:rPr lang="sl-SI" sz="17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. Prednostno os: </a:t>
            </a:r>
            <a:r>
              <a:rPr lang="sl-SI" sz="17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Znanje, spretnosti in vseživljenjsko učenje za boljšo zaposljivost</a:t>
            </a:r>
            <a:r>
              <a:rPr lang="sl-SI" sz="17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.</a:t>
            </a:r>
            <a:endParaRPr lang="sl-SI" sz="1700" dirty="0">
              <a:solidFill>
                <a:schemeClr val="bg2">
                  <a:lumMod val="2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sl-SI" sz="17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10.2 prednostno naložbo: </a:t>
            </a:r>
            <a:r>
              <a:rPr lang="sl-SI" sz="17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Izboljšanje relevantnosti izobraževalnih sistemov in sistemov usposabljanja za trg dela, olajšanje prehoda iz izobraževanja v zaposlitev ter krepitev sistemov poklicnega izobraževanja in usposabljanja in njihove kakovosti, tudi z mehanizmi za napovedovanje potreb po spretnostih, prilagoditvijo učnih načrtov ter vzpostavitvijo in razvojem sistemov za učenje na delovnem mestu, vključno z dualnimi učnimi sistemi in vajeniškimi </a:t>
            </a:r>
            <a:r>
              <a:rPr lang="sl-SI" sz="17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programi. </a:t>
            </a:r>
            <a:endParaRPr lang="sl-SI" sz="1700" dirty="0">
              <a:solidFill>
                <a:schemeClr val="bg2">
                  <a:lumMod val="2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sl-SI" sz="17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Specifični cilj 2: </a:t>
            </a:r>
            <a:r>
              <a:rPr lang="sl-SI" sz="17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Izboljšanje kompetenc izvajalcev poklicnega izobraževanja in usposabljanja</a:t>
            </a:r>
            <a:r>
              <a:rPr lang="sl-SI" sz="17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.</a:t>
            </a:r>
            <a:endParaRPr lang="sl-SI" sz="1700" b="1" dirty="0">
              <a:solidFill>
                <a:srgbClr val="0070C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0" y="3101975"/>
            <a:ext cx="9144000" cy="18620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sl-SI" sz="23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Vrednost JR: </a:t>
            </a:r>
            <a:r>
              <a:rPr lang="sl-SI" sz="2300" b="1" dirty="0">
                <a:solidFill>
                  <a:srgbClr val="860000"/>
                </a:solidFill>
                <a:latin typeface="+mn-lt"/>
                <a:cs typeface="Arial" panose="020B0604020202020204" pitchFamily="34" charset="0"/>
              </a:rPr>
              <a:t>350.000,00 EUR</a:t>
            </a:r>
          </a:p>
          <a:p>
            <a:pPr algn="ctr" eaLnBrk="1" hangingPunct="1">
              <a:defRPr/>
            </a:pPr>
            <a:endParaRPr lang="sl-SI" sz="2300" b="1" dirty="0">
              <a:solidFill>
                <a:srgbClr val="860000"/>
              </a:solidFill>
              <a:latin typeface="+mn-lt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l-SI" sz="2300" b="1" dirty="0">
              <a:solidFill>
                <a:srgbClr val="860000"/>
              </a:solidFill>
              <a:latin typeface="+mn-lt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l-SI" sz="2300" b="1" dirty="0">
              <a:solidFill>
                <a:srgbClr val="860000"/>
              </a:solidFill>
              <a:latin typeface="+mn-lt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sl-SI" sz="2300" b="1" dirty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KRVS</a:t>
            </a:r>
            <a:r>
              <a:rPr lang="sl-SI" sz="2300" dirty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l-SI" sz="2300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(53%): </a:t>
            </a:r>
            <a:r>
              <a:rPr lang="sl-SI" sz="2300" b="1" dirty="0" smtClean="0">
                <a:solidFill>
                  <a:srgbClr val="860000"/>
                </a:solidFill>
                <a:latin typeface="+mn-lt"/>
                <a:cs typeface="Arial" panose="020B0604020202020204" pitchFamily="34" charset="0"/>
              </a:rPr>
              <a:t>185.500,00 </a:t>
            </a:r>
            <a:r>
              <a:rPr lang="sl-SI" sz="2300" b="1" dirty="0">
                <a:solidFill>
                  <a:srgbClr val="860000"/>
                </a:solidFill>
                <a:latin typeface="+mn-lt"/>
                <a:cs typeface="Arial" panose="020B0604020202020204" pitchFamily="34" charset="0"/>
              </a:rPr>
              <a:t>EUR</a:t>
            </a:r>
            <a:r>
              <a:rPr lang="sl-SI" sz="2300" dirty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				</a:t>
            </a:r>
            <a:r>
              <a:rPr lang="sl-SI" sz="2300" b="1" dirty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KRZS </a:t>
            </a:r>
            <a:r>
              <a:rPr lang="sl-SI" sz="2300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(47%): </a:t>
            </a:r>
            <a:r>
              <a:rPr lang="sl-SI" sz="2300" b="1" dirty="0" smtClean="0">
                <a:solidFill>
                  <a:srgbClr val="860000"/>
                </a:solidFill>
                <a:latin typeface="+mn-lt"/>
                <a:cs typeface="Arial" panose="020B0604020202020204" pitchFamily="34" charset="0"/>
              </a:rPr>
              <a:t>164.500,00 </a:t>
            </a:r>
            <a:r>
              <a:rPr lang="sl-SI" sz="2300" b="1" dirty="0">
                <a:solidFill>
                  <a:srgbClr val="860000"/>
                </a:solidFill>
                <a:latin typeface="+mn-lt"/>
                <a:cs typeface="Arial" panose="020B0604020202020204" pitchFamily="34" charset="0"/>
              </a:rPr>
              <a:t>EUR</a:t>
            </a:r>
            <a:endParaRPr lang="en-US" sz="2300" b="1" dirty="0">
              <a:solidFill>
                <a:srgbClr val="86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0" y="5145088"/>
            <a:ext cx="9144000" cy="142962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sl-SI" sz="2000" b="1" dirty="0">
                <a:latin typeface="+mn-lt"/>
                <a:cs typeface="Arial" panose="020B0604020202020204" pitchFamily="34" charset="0"/>
              </a:rPr>
              <a:t>Obdobje izvajanja:                         </a:t>
            </a:r>
            <a:r>
              <a:rPr lang="sl-SI" sz="2000" b="1" dirty="0">
                <a:solidFill>
                  <a:srgbClr val="860000"/>
                </a:solidFill>
                <a:latin typeface="+mn-lt"/>
                <a:cs typeface="Arial" panose="020B0604020202020204" pitchFamily="34" charset="0"/>
              </a:rPr>
              <a:t>	</a:t>
            </a:r>
            <a:r>
              <a:rPr lang="sl-SI" sz="20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od </a:t>
            </a:r>
            <a:r>
              <a:rPr lang="sl-SI" sz="20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29</a:t>
            </a:r>
            <a:r>
              <a:rPr lang="sl-SI" sz="20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sl-SI" sz="20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10. 2021 </a:t>
            </a:r>
            <a:r>
              <a:rPr lang="sl-SI" sz="20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do dne </a:t>
            </a:r>
            <a:r>
              <a:rPr lang="sl-SI" sz="20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30. 6. 2023. </a:t>
            </a:r>
            <a:r>
              <a:rPr lang="en-US" sz="20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 </a:t>
            </a:r>
            <a:endParaRPr lang="sl-SI" sz="2000" b="1" dirty="0">
              <a:solidFill>
                <a:srgbClr val="0070C0"/>
              </a:solidFill>
              <a:latin typeface="+mn-lt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sl-SI" sz="2000" b="1" dirty="0">
                <a:latin typeface="+mn-lt"/>
                <a:cs typeface="Arial" panose="020B0604020202020204" pitchFamily="34" charset="0"/>
              </a:rPr>
              <a:t>Obdobje upravičenih stroškov:   </a:t>
            </a:r>
            <a:r>
              <a:rPr lang="sl-SI" sz="20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  <a:cs typeface="Arial" panose="020B0604020202020204" pitchFamily="34" charset="0"/>
              </a:rPr>
              <a:t>	</a:t>
            </a:r>
            <a:r>
              <a:rPr lang="sl-SI" sz="20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od 29. 10. 2021 do dne </a:t>
            </a:r>
            <a:r>
              <a:rPr lang="sl-SI" sz="20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30. 6. 2023. </a:t>
            </a:r>
            <a:endParaRPr lang="sl-SI" sz="2000" b="1" dirty="0">
              <a:solidFill>
                <a:srgbClr val="0070C0"/>
              </a:solidFill>
              <a:latin typeface="+mn-lt"/>
              <a:cs typeface="Arial" panose="020B0604020202020204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sl-SI" sz="2000" b="1" dirty="0">
                <a:latin typeface="+mn-lt"/>
                <a:cs typeface="Arial" panose="020B0604020202020204" pitchFamily="34" charset="0"/>
              </a:rPr>
              <a:t>Obdobje upravičenih izdatkov:   </a:t>
            </a:r>
            <a:r>
              <a:rPr lang="sl-SI" sz="2000" b="1" dirty="0">
                <a:solidFill>
                  <a:srgbClr val="860000"/>
                </a:solidFill>
                <a:latin typeface="+mn-lt"/>
                <a:cs typeface="Arial" panose="020B0604020202020204" pitchFamily="34" charset="0"/>
              </a:rPr>
              <a:t>	</a:t>
            </a:r>
            <a:r>
              <a:rPr lang="sl-SI" sz="2000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od 29. 10. 2021 do dne 31. 7. 2023. </a:t>
            </a:r>
            <a:r>
              <a:rPr lang="en-US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6" name="Arrow: Down 5"/>
          <p:cNvSpPr/>
          <p:nvPr/>
        </p:nvSpPr>
        <p:spPr>
          <a:xfrm rot="3308486">
            <a:off x="3280993" y="3490671"/>
            <a:ext cx="484187" cy="89149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Arrow: Down 6"/>
          <p:cNvSpPr/>
          <p:nvPr/>
        </p:nvSpPr>
        <p:spPr>
          <a:xfrm rot="18240106">
            <a:off x="4894552" y="3482504"/>
            <a:ext cx="484187" cy="870157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2</a:t>
            </a:fld>
            <a:endParaRPr lang="en-US" alt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314497" y="1833045"/>
            <a:ext cx="8503851" cy="1300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300"/>
              </a:spcBef>
              <a:spcAft>
                <a:spcPts val="300"/>
              </a:spcAft>
            </a:pPr>
            <a:r>
              <a:rPr lang="sl-SI" sz="2000" dirty="0" smtClean="0">
                <a:ea typeface="Calibri" panose="020F0502020204030204" pitchFamily="34" charset="0"/>
                <a:cs typeface="Arial" panose="020B0604020202020204" pitchFamily="34" charset="0"/>
              </a:rPr>
              <a:t>Pavšalno </a:t>
            </a:r>
            <a:r>
              <a:rPr lang="sl-SI" sz="2000" dirty="0">
                <a:ea typeface="Calibri" panose="020F0502020204030204" pitchFamily="34" charset="0"/>
                <a:cs typeface="Arial" panose="020B0604020202020204" pitchFamily="34" charset="0"/>
              </a:rPr>
              <a:t>financiranje, določeno z uporabo odstotka za eno ali več določenih kategorij stroškov (npr. pavšalna stopnja v višini 15 % neposrednih stroškov osebja ...) (brez dokazil)</a:t>
            </a:r>
          </a:p>
          <a:p>
            <a:pPr eaLnBrk="1" hangingPunct="1">
              <a:defRPr/>
            </a:pPr>
            <a:endParaRPr lang="sl-SI" sz="16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14497" y="676060"/>
            <a:ext cx="8376576" cy="81945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sl-SI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l-SI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Poenostavljene oblike nepovratnih sredstev in vračljive podpore</a:t>
            </a:r>
          </a:p>
        </p:txBody>
      </p:sp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20</a:t>
            </a:fld>
            <a:endParaRPr lang="en-US" alt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314497" y="1214157"/>
            <a:ext cx="850385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b="1" dirty="0" smtClean="0"/>
              <a:t>vodja </a:t>
            </a:r>
            <a:r>
              <a:rPr lang="sl-SI" b="1" dirty="0"/>
              <a:t>projekta in koordinator projekta </a:t>
            </a:r>
            <a:r>
              <a:rPr lang="sl-SI" dirty="0"/>
              <a:t>morata biti pri prijavitelju </a:t>
            </a:r>
            <a:r>
              <a:rPr lang="sl-SI" b="1" dirty="0"/>
              <a:t>zaposlena ves čas trajanja projekta</a:t>
            </a:r>
            <a:r>
              <a:rPr lang="sl-SI" dirty="0"/>
              <a:t>. </a:t>
            </a:r>
            <a:r>
              <a:rPr lang="sl-SI" b="1" dirty="0"/>
              <a:t>Koordinator</a:t>
            </a:r>
            <a:r>
              <a:rPr lang="sl-SI" dirty="0"/>
              <a:t> projekta mora biti med trajanjem projekta zaposlen na projektu </a:t>
            </a:r>
            <a:r>
              <a:rPr lang="sl-SI" b="1" dirty="0"/>
              <a:t>najmanj 30 % delovnega časa</a:t>
            </a:r>
            <a:r>
              <a:rPr lang="sl-SI" dirty="0"/>
              <a:t>; </a:t>
            </a:r>
            <a:endParaRPr lang="sl-SI" dirty="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sl-SI" sz="9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dirty="0"/>
              <a:t>izvajalci programa usposabljanja morajo imeti reference iz področja vsebinskih sklopov (obvezno upoštevati Prilogi 12 in </a:t>
            </a:r>
            <a:r>
              <a:rPr lang="sl-SI" dirty="0" smtClean="0"/>
              <a:t>13)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sl-SI" sz="900" dirty="0" smtClean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b="1" dirty="0" smtClean="0"/>
              <a:t>Seznam </a:t>
            </a:r>
            <a:r>
              <a:rPr lang="sl-SI" b="1" dirty="0"/>
              <a:t>predavateljev </a:t>
            </a:r>
            <a:r>
              <a:rPr lang="sl-SI" dirty="0"/>
              <a:t>z zahtevano izobrazbo in delovnimi izkušnjami, vključno z dokazili, </a:t>
            </a:r>
            <a:r>
              <a:rPr lang="sl-SI" b="1" dirty="0"/>
              <a:t>se hrani pri </a:t>
            </a:r>
            <a:r>
              <a:rPr lang="sl-SI" b="1" dirty="0" err="1"/>
              <a:t>konzorcijskem</a:t>
            </a:r>
            <a:r>
              <a:rPr lang="sl-SI" b="1" dirty="0"/>
              <a:t> partnerju</a:t>
            </a:r>
            <a:r>
              <a:rPr lang="sl-SI" dirty="0"/>
              <a:t>, pri čemer mora imeti najmanj </a:t>
            </a:r>
            <a:r>
              <a:rPr lang="sl-SI" b="1" dirty="0"/>
              <a:t>75 % predavateljev visokošolsko izobrazbo</a:t>
            </a:r>
            <a:r>
              <a:rPr lang="sl-SI" dirty="0" smtClean="0"/>
              <a:t>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sl-SI" sz="9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b="1" dirty="0"/>
              <a:t>izdaja potrdil </a:t>
            </a:r>
            <a:r>
              <a:rPr lang="sl-SI" dirty="0"/>
              <a:t>vsem udeležencem o opravljenem usposabljanju </a:t>
            </a:r>
            <a:r>
              <a:rPr lang="sl-SI" b="1" dirty="0"/>
              <a:t>po predlogi ministrstva in vodenje elektronske evidence</a:t>
            </a:r>
            <a:r>
              <a:rPr lang="sl-SI" dirty="0"/>
              <a:t> o izdanih potrdilih</a:t>
            </a:r>
            <a:r>
              <a:rPr lang="sl-SI" dirty="0" smtClean="0"/>
              <a:t>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sl-SI" sz="9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dirty="0"/>
              <a:t>vsako usposabljanje </a:t>
            </a:r>
            <a:r>
              <a:rPr lang="sl-SI" b="1" dirty="0"/>
              <a:t>pri Sklopu A izvedejo 4 različni predavatelji</a:t>
            </a:r>
            <a:r>
              <a:rPr lang="sl-SI" dirty="0"/>
              <a:t>, kar se bo preverjalo pri vsakem oddanem zahtevku za izplačilo</a:t>
            </a:r>
            <a:r>
              <a:rPr lang="sl-SI" dirty="0" smtClean="0"/>
              <a:t>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sl-SI" sz="9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dirty="0"/>
              <a:t>upoštevanje ustreznega števila skupin udeležencev (</a:t>
            </a:r>
            <a:r>
              <a:rPr lang="sl-SI" b="1" dirty="0"/>
              <a:t>največ do 13 udeležencev v skupini</a:t>
            </a:r>
            <a:r>
              <a:rPr lang="sl-SI" dirty="0" smtClean="0"/>
              <a:t>);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endParaRPr lang="sl-SI" sz="9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dirty="0"/>
              <a:t>preverjanje </a:t>
            </a:r>
            <a:r>
              <a:rPr lang="sl-SI" b="1" dirty="0"/>
              <a:t>ustreznosti ciljnih skupin – posameznikov (mentorjev),</a:t>
            </a:r>
            <a:r>
              <a:rPr lang="sl-SI" dirty="0"/>
              <a:t> pri čemer dokazila o ustreznosti ciljnih skupin hrani izbrani prijavitelj ali </a:t>
            </a:r>
            <a:r>
              <a:rPr lang="sl-SI" dirty="0" err="1"/>
              <a:t>konzorcijski</a:t>
            </a:r>
            <a:r>
              <a:rPr lang="sl-SI" dirty="0"/>
              <a:t> partner</a:t>
            </a:r>
            <a:r>
              <a:rPr lang="sl-SI" dirty="0" smtClean="0"/>
              <a:t>.</a:t>
            </a:r>
            <a:endParaRPr lang="sl-SI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314497" y="333286"/>
            <a:ext cx="8376576" cy="78621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l-SI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Dodatne zahteve za izbrane prijavitelje na tem javnem razpisu, ki se bodo preverjale v času izvajanja </a:t>
            </a:r>
            <a:r>
              <a:rPr lang="sl-SI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operacij (</a:t>
            </a:r>
            <a:r>
              <a:rPr lang="sl-SI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t.č</a:t>
            </a:r>
            <a:r>
              <a:rPr lang="sl-SI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6 </a:t>
            </a:r>
            <a:r>
              <a:rPr lang="sl-SI" sz="2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j.r</a:t>
            </a:r>
            <a:r>
              <a:rPr lang="sl-SI" sz="2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endParaRPr lang="sl-SI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21</a:t>
            </a:fld>
            <a:endParaRPr lang="en-US" altLang="sl-SI" dirty="0"/>
          </a:p>
        </p:txBody>
      </p:sp>
    </p:spTree>
    <p:extLst>
      <p:ext uri="{BB962C8B-B14F-4D97-AF65-F5344CB8AC3E}">
        <p14:creationId xmlns:p14="http://schemas.microsoft.com/office/powerpoint/2010/main" val="299471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376014" y="304801"/>
            <a:ext cx="8280875" cy="54745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Pogoj za vključitev udeležencev v program</a:t>
            </a:r>
          </a:p>
          <a:p>
            <a:pPr>
              <a:defRPr/>
            </a:pPr>
            <a:endParaRPr lang="sl-SI" sz="2400" b="1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jeZBesedilom 2"/>
          <p:cNvSpPr txBox="1"/>
          <p:nvPr/>
        </p:nvSpPr>
        <p:spPr>
          <a:xfrm>
            <a:off x="376014" y="1110664"/>
            <a:ext cx="8212509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l-SI" sz="2000" u="sng" dirty="0">
                <a:solidFill>
                  <a:srgbClr val="C00000"/>
                </a:solidFill>
                <a:cs typeface="Arial" panose="020B0604020202020204" pitchFamily="34" charset="0"/>
              </a:rPr>
              <a:t>Pogoje</a:t>
            </a:r>
            <a:r>
              <a:rPr lang="en-US" sz="2000" u="sng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sl-SI" sz="2000" u="sng" dirty="0">
                <a:solidFill>
                  <a:srgbClr val="C00000"/>
                </a:solidFill>
                <a:cs typeface="Arial" panose="020B0604020202020204" pitchFamily="34" charset="0"/>
              </a:rPr>
              <a:t>preverjajo</a:t>
            </a:r>
            <a:r>
              <a:rPr lang="en-US" sz="2000" u="sng" dirty="0">
                <a:solidFill>
                  <a:srgbClr val="C00000"/>
                </a:solidFill>
                <a:cs typeface="Arial" panose="020B0604020202020204" pitchFamily="34" charset="0"/>
              </a:rPr>
              <a:t> </a:t>
            </a:r>
            <a:r>
              <a:rPr lang="sl-SI" sz="2000" u="sng" dirty="0">
                <a:solidFill>
                  <a:srgbClr val="C00000"/>
                </a:solidFill>
                <a:cs typeface="Arial" panose="020B0604020202020204" pitchFamily="34" charset="0"/>
              </a:rPr>
              <a:t>izvajalci programov</a:t>
            </a:r>
            <a:r>
              <a:rPr lang="en-US" sz="2000" u="sng" dirty="0" smtClean="0">
                <a:solidFill>
                  <a:srgbClr val="C00000"/>
                </a:solidFill>
                <a:cs typeface="Arial" panose="020B0604020202020204" pitchFamily="34" charset="0"/>
              </a:rPr>
              <a:t>:</a:t>
            </a:r>
            <a:endParaRPr lang="sl-SI" sz="2000" u="sng" dirty="0" smtClean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algn="just"/>
            <a:endParaRPr lang="sl-SI" sz="2000" u="sng" dirty="0" smtClean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algn="just"/>
            <a:r>
              <a:rPr lang="sl-SI" b="1" dirty="0" smtClean="0"/>
              <a:t>Izbrani </a:t>
            </a:r>
            <a:r>
              <a:rPr lang="sl-SI" b="1" dirty="0"/>
              <a:t>prijavitelj </a:t>
            </a:r>
            <a:r>
              <a:rPr lang="sl-SI" dirty="0"/>
              <a:t>na podlagi ustreznih dokazil (npr. izpis zavarovanj v Republiki Sloveniji, ki ga izdaja ZPIZ, potrdilo ZZZS ali ZRSZ) </a:t>
            </a:r>
            <a:r>
              <a:rPr lang="sl-SI" b="1" dirty="0">
                <a:solidFill>
                  <a:srgbClr val="0070C0"/>
                </a:solidFill>
              </a:rPr>
              <a:t>preveri status zaposlitve udeležencev ob vključitvi v program oz. najkasneje ob prvi izvedbi programa.</a:t>
            </a:r>
            <a:r>
              <a:rPr lang="sl-SI" dirty="0"/>
              <a:t> Prijavitelj ali konzorcijski partner lahko podatek pridobi tudi po uradni dolžnosti, v kolikor je udeleženec ob prijavi podal pisno soglasje. </a:t>
            </a:r>
            <a:r>
              <a:rPr lang="sl-SI" b="1" dirty="0"/>
              <a:t>Ustrezna dokazila o statusu zaposlitve hrani izbrani prijavitelj ali konzorcijski partner. </a:t>
            </a:r>
          </a:p>
          <a:p>
            <a:pPr algn="just"/>
            <a:r>
              <a:rPr lang="sl-SI" dirty="0"/>
              <a:t> </a:t>
            </a:r>
          </a:p>
          <a:p>
            <a:pPr algn="just"/>
            <a:r>
              <a:rPr lang="sl-SI" dirty="0"/>
              <a:t>Dodatno se v primeru </a:t>
            </a:r>
            <a:r>
              <a:rPr lang="sl-SI" b="1" dirty="0">
                <a:solidFill>
                  <a:srgbClr val="0070C0"/>
                </a:solidFill>
              </a:rPr>
              <a:t>Sklopa B zahteva naslednja dokazila</a:t>
            </a:r>
            <a:r>
              <a:rPr lang="sl-SI" dirty="0"/>
              <a:t>, ki se prav tako hranijo pri izbranem prijavitelju ali </a:t>
            </a:r>
            <a:r>
              <a:rPr lang="sl-SI" dirty="0" err="1"/>
              <a:t>konzorcijskem</a:t>
            </a:r>
            <a:r>
              <a:rPr lang="sl-SI" dirty="0"/>
              <a:t> partnerju: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dirty="0"/>
              <a:t>dokazilo o opravljenem </a:t>
            </a:r>
            <a:r>
              <a:rPr lang="sl-SI" b="1" dirty="0">
                <a:solidFill>
                  <a:srgbClr val="0070C0"/>
                </a:solidFill>
              </a:rPr>
              <a:t>mojstrskem, delovodskem ali poslovodskem izpitu</a:t>
            </a:r>
            <a:r>
              <a:rPr lang="sl-SI" dirty="0"/>
              <a:t>, ali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sl-SI" dirty="0"/>
              <a:t>dokazilo </a:t>
            </a:r>
            <a:r>
              <a:rPr lang="sl-SI" b="1" dirty="0">
                <a:solidFill>
                  <a:srgbClr val="0070C0"/>
                </a:solidFill>
              </a:rPr>
              <a:t>o uspešno izvedenem Programu usposabljanja mentorjev dijakom na praktičnem usposabljanju z delom in študentom na praktičnem izobraževanju (PUM-PUD-PI).</a:t>
            </a:r>
          </a:p>
          <a:p>
            <a:endParaRPr lang="sl-SI" sz="2000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22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1169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581114" y="354786"/>
            <a:ext cx="8024501" cy="4254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Vsebina in priprava vloge na </a:t>
            </a:r>
            <a:r>
              <a:rPr lang="sl-SI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JR</a:t>
            </a:r>
            <a:endParaRPr lang="sl-SI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avokotnik 2"/>
          <p:cNvSpPr/>
          <p:nvPr/>
        </p:nvSpPr>
        <p:spPr>
          <a:xfrm>
            <a:off x="581114" y="780236"/>
            <a:ext cx="802450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sl-SI" sz="1500" u="sng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Priprava Prijavnice </a:t>
            </a:r>
            <a:r>
              <a:rPr lang="sl-SI" sz="1500" u="sng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na javni razpis:</a:t>
            </a:r>
          </a:p>
          <a:p>
            <a:pPr algn="just" eaLnBrk="1" hangingPunct="1">
              <a:defRPr/>
            </a:pPr>
            <a:endParaRPr lang="sl-SI" sz="15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marL="342900" indent="-342900" algn="just" eaLnBrk="1" hangingPunct="1">
              <a:buFontTx/>
              <a:buAutoNum type="arabicPeriod"/>
              <a:defRPr/>
            </a:pPr>
            <a:r>
              <a:rPr lang="sl-SI" sz="1500" b="1" dirty="0">
                <a:ea typeface="Times New Roman" panose="02020603050405020304" pitchFamily="18" charset="0"/>
                <a:cs typeface="Arial" panose="020B0604020202020204" pitchFamily="34" charset="0"/>
              </a:rPr>
              <a:t>SPLOŠNE INFORMACIJE</a:t>
            </a:r>
          </a:p>
          <a:p>
            <a:pPr algn="just" defTabSz="914400">
              <a:tabLst>
                <a:tab pos="304800" algn="l"/>
                <a:tab pos="5754688" algn="r"/>
              </a:tabLst>
              <a:defRPr/>
            </a:pPr>
            <a:r>
              <a:rPr 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1.1. Podatki o prijavitelju</a:t>
            </a:r>
          </a:p>
          <a:p>
            <a:pPr algn="just" defTabSz="914400">
              <a:tabLst>
                <a:tab pos="304800" algn="l"/>
                <a:tab pos="5754688" algn="r"/>
              </a:tabLst>
              <a:defRPr/>
            </a:pPr>
            <a:r>
              <a:rPr 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1.2. Vodenje projekta</a:t>
            </a:r>
          </a:p>
          <a:p>
            <a:pPr algn="just" defTabSz="914400">
              <a:tabLst>
                <a:tab pos="304800" algn="l"/>
                <a:tab pos="5754688" algn="r"/>
              </a:tabLst>
              <a:defRPr/>
            </a:pPr>
            <a:r>
              <a:rPr 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1.3. Konzorcijski partnerji v projektu (konzorcij)</a:t>
            </a:r>
          </a:p>
          <a:p>
            <a:pPr algn="just" defTabSz="914400">
              <a:tabLst>
                <a:tab pos="304800" algn="l"/>
                <a:tab pos="5754688" algn="r"/>
              </a:tabLst>
              <a:defRPr/>
            </a:pPr>
            <a:r>
              <a:rPr 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1.4 Pravila javnih naročil</a:t>
            </a:r>
          </a:p>
          <a:p>
            <a:pPr algn="just" defTabSz="914400">
              <a:tabLst>
                <a:tab pos="304800" algn="l"/>
                <a:tab pos="5754688" algn="r"/>
              </a:tabLst>
              <a:defRPr/>
            </a:pPr>
            <a:r>
              <a:rPr 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1.5 Izkazovanje realne izvedljivosti operacije v obdobju, za katerega velja podpora</a:t>
            </a:r>
          </a:p>
          <a:p>
            <a:pPr algn="just" eaLnBrk="1" hangingPunct="1">
              <a:defRPr/>
            </a:pPr>
            <a:endParaRPr lang="sl-SI" altLang="sl-SI" sz="1500" b="1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sl-SI" altLang="sl-SI" sz="15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sl-SI" altLang="sl-SI" sz="1500" b="1" dirty="0">
                <a:ea typeface="Times New Roman" panose="02020603050405020304" pitchFamily="18" charset="0"/>
                <a:cs typeface="Arial" panose="020B0604020202020204" pitchFamily="34" charset="0"/>
              </a:rPr>
              <a:t>. ELABORAT PROJEKTA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b="1" dirty="0">
                <a:ea typeface="Times New Roman" panose="02020603050405020304" pitchFamily="18" charset="0"/>
                <a:cs typeface="Arial" panose="020B0604020202020204" pitchFamily="34" charset="0"/>
              </a:rPr>
              <a:t>2.1 Opis in cilji projekta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2.1.1 Kratek opis projekta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2.1.2 Predmet in namen projekta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2.1.3 Cilji in rezultati projekta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b="1" dirty="0">
                <a:ea typeface="Times New Roman" panose="02020603050405020304" pitchFamily="18" charset="0"/>
                <a:cs typeface="Arial" panose="020B0604020202020204" pitchFamily="34" charset="0"/>
              </a:rPr>
              <a:t>2.2 Reference in usposobljenost prijavitelja za izvedbo operacije	</a:t>
            </a:r>
            <a:endParaRPr lang="sl-SI" altLang="sl-SI" sz="1500" b="1" dirty="0" smtClean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2.2.1 </a:t>
            </a: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Izvedeni seminarji prijavitelja za usposabljanje strokovnih delavcev v poklicnem in strokovnem izobraževanju v obdobju od 1. 7. 2016 do 31. 12. </a:t>
            </a:r>
            <a:r>
              <a:rPr lang="sl-SI" altLang="sl-SI" sz="15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2020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2.2.2 Pretekle izkušnje prijavitelja na razpisanem področju (v zadnjih petih (5) letih).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2.2.3 Ali ste v preteklosti (v zadnjih petih (5) letih) že sodelovali v projektih evropske kohezijske politike in sicer s področja evropskega socialnega </a:t>
            </a:r>
            <a:r>
              <a:rPr lang="sl-SI" altLang="sl-SI" sz="15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sklada?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2.2.4 Sodelovanje prijavitelja pri pripravi oziroma prenovi izobraževalnih programov za pridobitev izobrazbe v poklicnem oziroma strokovnem izobraževanju na osnovi izhodišč iz leta 2001 v obdobju od 1.1.2004 do </a:t>
            </a:r>
            <a:r>
              <a:rPr lang="sl-SI" altLang="sl-SI" sz="15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31.12.2006 </a:t>
            </a:r>
          </a:p>
          <a:p>
            <a:pPr lvl="0" defTabSz="914400">
              <a:tabLst>
                <a:tab pos="304800" algn="l"/>
                <a:tab pos="5754688" algn="r"/>
              </a:tabLst>
            </a:pPr>
            <a:r>
              <a:rPr lang="sl-SI" altLang="sl-SI" sz="1500" b="1" dirty="0"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endParaRPr lang="sl-SI" altLang="sl-SI" sz="1500" dirty="0">
              <a:cs typeface="Arial" panose="020B0604020202020204" pitchFamily="34" charset="0"/>
            </a:endParaRP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23</a:t>
            </a:fld>
            <a:endParaRPr lang="en-US" alt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otnik 2"/>
          <p:cNvSpPr/>
          <p:nvPr/>
        </p:nvSpPr>
        <p:spPr>
          <a:xfrm>
            <a:off x="484187" y="780236"/>
            <a:ext cx="8359775" cy="609397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sl-SI" altLang="sl-SI" sz="1500" b="1" dirty="0">
                <a:ea typeface="Times New Roman" panose="02020603050405020304" pitchFamily="18" charset="0"/>
                <a:cs typeface="Arial" panose="020B0604020202020204" pitchFamily="34" charset="0"/>
              </a:rPr>
              <a:t>. VKLJUČEVANJE KLJUČNIH DELEŽNIKOV IN USTREZNOST CILJNIH SKUPIN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3.1 Navedite ciljne skupine projekta: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3.2 Navedite aktivnosti za spodbujanje vključevanja udeležencev (mentorjev) v programe usposabljanja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3.3 Navedite aktivnosti za spodbujanje vključevanja delodajalcev za uspešno izvajanje programov usposabljanja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3.4 Navedite aktivnosti za predstavitev rezultatov </a:t>
            </a:r>
            <a:r>
              <a:rPr lang="sl-SI" altLang="sl-SI" sz="15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projekta</a:t>
            </a: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b="1" dirty="0"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b="1" dirty="0">
                <a:ea typeface="Times New Roman" panose="02020603050405020304" pitchFamily="18" charset="0"/>
                <a:cs typeface="Arial" panose="020B0604020202020204" pitchFamily="34" charset="0"/>
              </a:rPr>
              <a:t>4. VSEBINSKI NAČRT PROJEKTA: SKLADNOST PROJEKTA S CILJI, NAMENOM IN PREDMETOM JAVNEGA RAZPISA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4.1 Načrt izvedbe programov usposabljanj za </a:t>
            </a:r>
            <a:r>
              <a:rPr lang="sl-SI" altLang="sl-SI" sz="15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mentorje</a:t>
            </a: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4.2 Načrt strokovne podpore </a:t>
            </a:r>
            <a:r>
              <a:rPr lang="sl-SI" altLang="sl-SI" sz="15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udeležencem</a:t>
            </a:r>
          </a:p>
          <a:p>
            <a:pPr lvl="0" algn="just" defTabSz="914400">
              <a:tabLst>
                <a:tab pos="304800" algn="l"/>
                <a:tab pos="5754688" algn="r"/>
              </a:tabLst>
            </a:pPr>
            <a:endParaRPr lang="sl-SI" altLang="sl-SI" sz="1500" dirty="0" smtClean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b="1" dirty="0">
                <a:ea typeface="Times New Roman" panose="02020603050405020304" pitchFamily="18" charset="0"/>
                <a:cs typeface="Arial" panose="020B0604020202020204" pitchFamily="34" charset="0"/>
              </a:rPr>
              <a:t>5. ORGANIZACIJSKI IN FINANČNI NAČRT PROJEKTA (PRILOGE K PRIJAVNICI): ZAGOTAVLJANJE UTEMELJENOSTI FINANČNEGA NAČRTA IN STROŠKOV TER IZVEDLJIVOSTI ORGANIZACIJSKEGA IN TERMINSKEGA NAČRTA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5.1 Organizacijski in terminski načrt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5.2 Finančni načrt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5.3 Spremljanje in vrednotenje doseganja ciljev in kazalnikov operacije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5.3.1 Evalvacija projekta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5.3.2 Spremljanje poteka projekta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5.3.3 Obveščanje javnosti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5.3.4 Spremljanje doseganja ciljev ter pričakovanih kazalnikov učinka in kazalnikov </a:t>
            </a:r>
            <a:r>
              <a:rPr lang="sl-SI" altLang="sl-SI" sz="15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rezultata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dirty="0">
                <a:ea typeface="Times New Roman" panose="02020603050405020304" pitchFamily="18" charset="0"/>
                <a:cs typeface="Arial" panose="020B0604020202020204" pitchFamily="34" charset="0"/>
              </a:rPr>
              <a:t>5.3.5 Načrt kazalnikov projekta po letih (kazalniki učinka in rezultata ter specifični kazalniki</a:t>
            </a:r>
            <a:r>
              <a:rPr lang="sl-SI" altLang="sl-SI" sz="15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b="1" dirty="0">
                <a:ea typeface="Times New Roman" panose="02020603050405020304" pitchFamily="18" charset="0"/>
                <a:cs typeface="Arial" panose="020B0604020202020204" pitchFamily="34" charset="0"/>
              </a:rPr>
              <a:t>6. IZJAVE PRIJAVITELJA	</a:t>
            </a:r>
            <a:endParaRPr lang="sl-SI" altLang="sl-SI" sz="1500" dirty="0">
              <a:cs typeface="Arial" panose="020B0604020202020204" pitchFamily="34" charset="0"/>
            </a:endParaRPr>
          </a:p>
          <a:p>
            <a:pPr lvl="0" algn="just" defTabSz="914400">
              <a:tabLst>
                <a:tab pos="304800" algn="l"/>
                <a:tab pos="5754688" algn="r"/>
              </a:tabLst>
            </a:pPr>
            <a:r>
              <a:rPr lang="sl-SI" altLang="sl-SI" sz="1500" b="1" dirty="0">
                <a:ea typeface="Times New Roman" panose="02020603050405020304" pitchFamily="18" charset="0"/>
                <a:cs typeface="Arial" panose="020B0604020202020204" pitchFamily="34" charset="0"/>
              </a:rPr>
              <a:t>7. PRILOGE</a:t>
            </a:r>
            <a:endParaRPr lang="sl-SI" altLang="sl-SI" sz="1500" dirty="0">
              <a:cs typeface="Arial" panose="020B0604020202020204" pitchFamily="34" charset="0"/>
            </a:endParaRP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24</a:t>
            </a:fld>
            <a:endParaRPr lang="en-US" altLang="sl-SI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81114" y="354786"/>
            <a:ext cx="8024501" cy="4254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Vsebina in priprava vloge na </a:t>
            </a:r>
            <a:r>
              <a:rPr lang="sl-SI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JR</a:t>
            </a:r>
            <a:endParaRPr lang="sl-SI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82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475343" y="272474"/>
            <a:ext cx="8040007" cy="3587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Vsebina in priprava vloge na </a:t>
            </a:r>
            <a:r>
              <a:rPr lang="sl-SI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JR</a:t>
            </a:r>
            <a:r>
              <a:rPr lang="sl-SI" sz="2400" b="1" dirty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sl-SI" sz="2400" b="1" dirty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l-SI" sz="2400" b="1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475343" y="789858"/>
            <a:ext cx="8051270" cy="5786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sl-SI" sz="2000" b="1" dirty="0">
                <a:solidFill>
                  <a:srgbClr val="0070C0"/>
                </a:solidFill>
                <a:cs typeface="Arial" panose="020B0604020202020204" pitchFamily="34" charset="0"/>
              </a:rPr>
              <a:t>Razpisna dokumentacija </a:t>
            </a:r>
          </a:p>
          <a:p>
            <a:pPr algn="ctr" eaLnBrk="1" hangingPunct="1">
              <a:defRPr/>
            </a:pPr>
            <a:endParaRPr lang="sl-SI" sz="1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pPr algn="just"/>
            <a:r>
              <a:rPr lang="sl-SI" sz="1600" dirty="0"/>
              <a:t>Javni razpis obsega naslednje dokumente:</a:t>
            </a:r>
          </a:p>
          <a:p>
            <a:pPr lvl="0" algn="just"/>
            <a:r>
              <a:rPr lang="sl-SI" sz="1600" dirty="0" smtClean="0"/>
              <a:t>Besedilo JRJ</a:t>
            </a:r>
          </a:p>
          <a:p>
            <a:pPr lvl="0" algn="just"/>
            <a:r>
              <a:rPr lang="sl-SI" sz="1600" b="1" dirty="0" smtClean="0"/>
              <a:t>Priloga </a:t>
            </a:r>
            <a:r>
              <a:rPr lang="sl-SI" sz="1600" b="1" dirty="0"/>
              <a:t>1:</a:t>
            </a:r>
            <a:r>
              <a:rPr lang="sl-SI" sz="1600" dirty="0"/>
              <a:t> Navodila za prijavo na javni razpis,</a:t>
            </a:r>
          </a:p>
          <a:p>
            <a:pPr lvl="0" algn="just"/>
            <a:r>
              <a:rPr lang="sl-SI" sz="1600" b="1" dirty="0"/>
              <a:t>Priloga 2:</a:t>
            </a:r>
            <a:r>
              <a:rPr lang="sl-SI" sz="1600" dirty="0"/>
              <a:t> Obrazec za oddajo vloge (obrazec se nalepi na ovojnico, ki vsebuje vlogo),</a:t>
            </a:r>
          </a:p>
          <a:p>
            <a:pPr lvl="0" algn="just"/>
            <a:r>
              <a:rPr lang="sl-SI" sz="1600" b="1" dirty="0"/>
              <a:t>Priloga 3:</a:t>
            </a:r>
            <a:r>
              <a:rPr lang="sl-SI" sz="1600" dirty="0"/>
              <a:t> Prijavnica na javni razpis,</a:t>
            </a:r>
          </a:p>
          <a:p>
            <a:pPr lvl="0" algn="just"/>
            <a:r>
              <a:rPr lang="sl-SI" sz="1600" b="1" dirty="0"/>
              <a:t>Priloga 3a:</a:t>
            </a:r>
            <a:r>
              <a:rPr lang="sl-SI" sz="1600" dirty="0"/>
              <a:t> Organizacijski in terminski načrt,</a:t>
            </a:r>
          </a:p>
          <a:p>
            <a:pPr lvl="0" algn="just"/>
            <a:r>
              <a:rPr lang="sl-SI" sz="1600" b="1" dirty="0"/>
              <a:t>Prilogo 4: </a:t>
            </a:r>
            <a:r>
              <a:rPr lang="sl-SI" sz="1600" dirty="0"/>
              <a:t>Vzorec pogodbe o sofinanciranju,</a:t>
            </a:r>
          </a:p>
          <a:p>
            <a:pPr lvl="0" algn="just"/>
            <a:r>
              <a:rPr lang="sl-SI" sz="1600" b="1" dirty="0"/>
              <a:t>Prilogo 5:</a:t>
            </a:r>
            <a:r>
              <a:rPr lang="sl-SI" sz="1600" dirty="0"/>
              <a:t> Vzorec </a:t>
            </a:r>
            <a:r>
              <a:rPr lang="sl-SI" sz="1600" dirty="0" err="1"/>
              <a:t>konzorcijske</a:t>
            </a:r>
            <a:r>
              <a:rPr lang="sl-SI" sz="1600" dirty="0"/>
              <a:t> pogodbe,</a:t>
            </a:r>
          </a:p>
          <a:p>
            <a:pPr lvl="0" algn="just"/>
            <a:r>
              <a:rPr lang="sl-SI" sz="1600" b="1" dirty="0"/>
              <a:t>Prilogo 6:</a:t>
            </a:r>
            <a:r>
              <a:rPr lang="sl-SI" sz="1600" dirty="0"/>
              <a:t> Finančni načrt 2014-2020_V in Z,</a:t>
            </a:r>
          </a:p>
          <a:p>
            <a:pPr lvl="0" algn="just"/>
            <a:r>
              <a:rPr lang="sl-SI" sz="1600" b="1" dirty="0"/>
              <a:t>Prilogo 7: </a:t>
            </a:r>
            <a:r>
              <a:rPr lang="sl-SI" sz="1600" dirty="0"/>
              <a:t>Izjava</a:t>
            </a:r>
            <a:r>
              <a:rPr lang="sl-SI" sz="1600" b="1" dirty="0"/>
              <a:t> </a:t>
            </a:r>
            <a:r>
              <a:rPr lang="sl-SI" sz="1600" dirty="0"/>
              <a:t>o izpolnjevanju splošnih pogojev </a:t>
            </a:r>
            <a:r>
              <a:rPr lang="sl-SI" sz="1600" dirty="0" err="1"/>
              <a:t>konzorcijskih</a:t>
            </a:r>
            <a:r>
              <a:rPr lang="sl-SI" sz="1600" dirty="0"/>
              <a:t> partnerjev brez prijavitelja,</a:t>
            </a:r>
          </a:p>
          <a:p>
            <a:pPr lvl="0" algn="just"/>
            <a:r>
              <a:rPr lang="sl-SI" sz="1600" b="1" dirty="0"/>
              <a:t>Prilogo 8:</a:t>
            </a:r>
            <a:r>
              <a:rPr lang="sl-SI" sz="1600" dirty="0"/>
              <a:t> Seznam kazalnikov in dokazil za njihovo spremljanje,</a:t>
            </a:r>
          </a:p>
          <a:p>
            <a:pPr lvl="0" algn="just"/>
            <a:r>
              <a:rPr lang="sl-SI" sz="1600" b="1" dirty="0"/>
              <a:t>Prilogo 9:</a:t>
            </a:r>
            <a:r>
              <a:rPr lang="sl-SI" sz="1600" dirty="0"/>
              <a:t> Obračun SSE,</a:t>
            </a:r>
          </a:p>
          <a:p>
            <a:pPr lvl="0" algn="just"/>
            <a:r>
              <a:rPr lang="sl-SI" sz="1600" b="1" dirty="0"/>
              <a:t>Prilogo 10:</a:t>
            </a:r>
            <a:r>
              <a:rPr lang="sl-SI" sz="1600" dirty="0"/>
              <a:t> Varovanje osebnih podatkov na ravni izvedbe javnega razpisa,</a:t>
            </a:r>
          </a:p>
          <a:p>
            <a:pPr lvl="0" algn="just"/>
            <a:r>
              <a:rPr lang="sl-SI" sz="1600" b="1" dirty="0"/>
              <a:t>Prilogo 11:</a:t>
            </a:r>
            <a:r>
              <a:rPr lang="sl-SI" sz="1600" dirty="0"/>
              <a:t> Ocenjevalni list,</a:t>
            </a:r>
          </a:p>
          <a:p>
            <a:pPr lvl="0" algn="just"/>
            <a:r>
              <a:rPr lang="sl-SI" sz="1600" b="1" dirty="0"/>
              <a:t>Priloga 12:</a:t>
            </a:r>
            <a:r>
              <a:rPr lang="sl-SI" sz="1600" dirty="0"/>
              <a:t> Program usposabljanja mentorjev dijakom na praktičnem usposabljanju z delom in študentom na praktičnem izobraževanju (PUM-PUD-PI),</a:t>
            </a:r>
          </a:p>
          <a:p>
            <a:pPr lvl="0" algn="just"/>
            <a:r>
              <a:rPr lang="sl-SI" sz="1600" b="1" dirty="0"/>
              <a:t>Priloga 13:</a:t>
            </a:r>
            <a:r>
              <a:rPr lang="sl-SI" sz="1600" dirty="0"/>
              <a:t> Program Nadaljnje usposabljanje mentorjev,</a:t>
            </a:r>
          </a:p>
          <a:p>
            <a:pPr marL="342900" indent="-342900" algn="just" eaLnBrk="1" hangingPunct="1">
              <a:buFont typeface="+mj-lt"/>
              <a:buAutoNum type="alphaLcPeriod"/>
              <a:defRPr/>
            </a:pPr>
            <a:r>
              <a:rPr lang="sl-SI" sz="1600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Navodila </a:t>
            </a:r>
            <a:r>
              <a:rPr lang="sl-SI" sz="16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MIZŠ</a:t>
            </a:r>
          </a:p>
          <a:p>
            <a:pPr marL="342900" indent="-342900" algn="just" eaLnBrk="1" hangingPunct="1">
              <a:buFont typeface="+mj-lt"/>
              <a:buAutoNum type="alphaLcPeriod"/>
              <a:defRPr/>
            </a:pPr>
            <a:r>
              <a:rPr lang="sl-SI" sz="16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Navodila OU</a:t>
            </a:r>
          </a:p>
          <a:p>
            <a:pPr eaLnBrk="1" hangingPunct="1">
              <a:defRPr/>
            </a:pPr>
            <a:endParaRPr lang="en-US" sz="14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25</a:t>
            </a:fld>
            <a:endParaRPr lang="en-US" alt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630315" y="1056444"/>
            <a:ext cx="7872335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sl-SI" sz="2400" b="1" dirty="0">
                <a:solidFill>
                  <a:srgbClr val="0070C0"/>
                </a:solidFill>
                <a:cs typeface="Arial" panose="020B0604020202020204" pitchFamily="34" charset="0"/>
              </a:rPr>
              <a:t>Formalno popolna vloga </a:t>
            </a:r>
          </a:p>
          <a:p>
            <a:pPr algn="ctr" eaLnBrk="1" hangingPunct="1">
              <a:defRPr/>
            </a:pPr>
            <a:endParaRPr lang="sl-SI" sz="16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sl-SI" dirty="0" smtClean="0"/>
              <a:t>Vloga </a:t>
            </a:r>
            <a:r>
              <a:rPr lang="sl-SI" dirty="0"/>
              <a:t>se šteje kot formalno popolna, če vsebuje naslednje </a:t>
            </a:r>
            <a:r>
              <a:rPr lang="sl-SI" b="1" dirty="0"/>
              <a:t>popolno izpolnjene, podpisane in žigosane</a:t>
            </a:r>
            <a:r>
              <a:rPr lang="sl-SI" dirty="0"/>
              <a:t> (če prijavitelj pri  svojem poslovanju uporablja žig) obrazce ter dokazila</a:t>
            </a:r>
            <a:r>
              <a:rPr lang="sl-SI" dirty="0" smtClean="0"/>
              <a:t>:</a:t>
            </a:r>
          </a:p>
          <a:p>
            <a:endParaRPr lang="sl-SI" dirty="0"/>
          </a:p>
          <a:p>
            <a:r>
              <a:rPr lang="sl-SI" b="1" dirty="0"/>
              <a:t>Prilogo 3:</a:t>
            </a:r>
            <a:r>
              <a:rPr lang="sl-SI" dirty="0"/>
              <a:t> Prijavnica na javni razpis,</a:t>
            </a:r>
          </a:p>
          <a:p>
            <a:r>
              <a:rPr lang="sl-SI" b="1" dirty="0"/>
              <a:t>Prilogo 3a:</a:t>
            </a:r>
            <a:r>
              <a:rPr lang="sl-SI" dirty="0"/>
              <a:t> Organizacijski in terminski načrt,</a:t>
            </a:r>
          </a:p>
          <a:p>
            <a:r>
              <a:rPr lang="sl-SI" b="1" dirty="0"/>
              <a:t>Prilogo 5: </a:t>
            </a:r>
            <a:r>
              <a:rPr lang="sl-SI" dirty="0" err="1"/>
              <a:t>Konzorcijska</a:t>
            </a:r>
            <a:r>
              <a:rPr lang="sl-SI" dirty="0"/>
              <a:t> pogodba, podpisana in žigosana s strani vseh </a:t>
            </a:r>
            <a:r>
              <a:rPr lang="sl-SI" dirty="0" err="1"/>
              <a:t>konzorcijskih</a:t>
            </a:r>
            <a:r>
              <a:rPr lang="sl-SI" dirty="0"/>
              <a:t> partnerjev,</a:t>
            </a:r>
          </a:p>
          <a:p>
            <a:r>
              <a:rPr lang="sl-SI" b="1" dirty="0"/>
              <a:t>Prilogo 6:</a:t>
            </a:r>
            <a:r>
              <a:rPr lang="sl-SI" dirty="0"/>
              <a:t> Finančni načrt 2014-2020_V in Z,</a:t>
            </a:r>
          </a:p>
          <a:p>
            <a:r>
              <a:rPr lang="sl-SI" b="1" dirty="0"/>
              <a:t>Prilogo 7: </a:t>
            </a:r>
            <a:r>
              <a:rPr lang="sl-SI" dirty="0"/>
              <a:t>Izjava</a:t>
            </a:r>
            <a:r>
              <a:rPr lang="sl-SI" b="1" dirty="0"/>
              <a:t> </a:t>
            </a:r>
            <a:r>
              <a:rPr lang="sl-SI" dirty="0"/>
              <a:t>o izpolnjevanju splošnih pogojev </a:t>
            </a:r>
            <a:r>
              <a:rPr lang="sl-SI" dirty="0" err="1"/>
              <a:t>konzorcijskih</a:t>
            </a:r>
            <a:r>
              <a:rPr lang="sl-SI" dirty="0"/>
              <a:t> partnerjev brez </a:t>
            </a:r>
            <a:r>
              <a:rPr lang="sl-SI" dirty="0" smtClean="0"/>
              <a:t>prijavitelja.</a:t>
            </a:r>
            <a:endParaRPr lang="sl-SI" dirty="0"/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sl-SI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sl-SI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r>
              <a:rPr lang="sl-SI" b="1" dirty="0">
                <a:solidFill>
                  <a:srgbClr val="0070C0"/>
                </a:solidFill>
              </a:rPr>
              <a:t>Prijavitelj mora priložiti dokumentacijo formalno popolne vloge v enem pisnem izvodu in na elektronskem mediju (CD ali USB ključ) v izvornem formatu (Word in Excel).</a:t>
            </a:r>
          </a:p>
          <a:p>
            <a:pPr eaLnBrk="1" hangingPunct="1">
              <a:defRPr/>
            </a:pPr>
            <a:endParaRPr lang="en-US" sz="14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26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95430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519114" y="408708"/>
            <a:ext cx="8291512" cy="553694"/>
          </a:xfrm>
          <a:prstGeom prst="rect">
            <a:avLst/>
          </a:prstGeom>
          <a:noFill/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sl-SI" sz="500" b="1" dirty="0" smtClean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sl-SI" sz="2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Pogoji </a:t>
            </a:r>
            <a:r>
              <a:rPr lang="sl-SI" sz="2400" b="1" dirty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ugotavljanje </a:t>
            </a:r>
            <a:r>
              <a:rPr lang="sl-SI" sz="2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upravičenosti</a:t>
            </a:r>
            <a:endParaRPr lang="sl-SI" sz="2400" b="1" dirty="0">
              <a:solidFill>
                <a:srgbClr val="86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aobljeni pravokotnik 3"/>
          <p:cNvSpPr/>
          <p:nvPr/>
        </p:nvSpPr>
        <p:spPr>
          <a:xfrm>
            <a:off x="2690964" y="4865351"/>
            <a:ext cx="5659437" cy="1223963"/>
          </a:xfrm>
          <a:prstGeom prst="roundRect">
            <a:avLst/>
          </a:prstGeom>
          <a:solidFill>
            <a:srgbClr val="F8F8D4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l-SI" sz="16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</a:t>
            </a:r>
            <a:r>
              <a:rPr lang="sl-SI" sz="16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nadaljnjem postopku izbire bo upoštevana le vloga, ki izpolnjuje vse zgoraj navedene splošne pogoje in pogoje za ugotavljanje upravičenosti, v nasprotnem primeru bo vloga zavrnjena</a:t>
            </a:r>
            <a:r>
              <a:rPr lang="sl-SI" sz="16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sl-SI" sz="16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27</a:t>
            </a:fld>
            <a:endParaRPr lang="en-US" altLang="sl-SI" dirty="0"/>
          </a:p>
        </p:txBody>
      </p:sp>
      <p:sp>
        <p:nvSpPr>
          <p:cNvPr id="5" name="Pravokotnik 4"/>
          <p:cNvSpPr/>
          <p:nvPr/>
        </p:nvSpPr>
        <p:spPr>
          <a:xfrm>
            <a:off x="519114" y="1368932"/>
            <a:ext cx="8291512" cy="382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sl-SI" sz="16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izkazovanje </a:t>
            </a:r>
            <a:r>
              <a:rPr lang="sl-SI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realne izvedljivosti v obdobju, za katerega velja podpora (</a:t>
            </a:r>
            <a:r>
              <a:rPr lang="sl-SI" sz="1600" dirty="0">
                <a:ea typeface="Times New Roman" panose="02020603050405020304" pitchFamily="18" charset="0"/>
              </a:rPr>
              <a:t>pogoj se bo preveril v točki 1.5 Prijavnice na javni razpis</a:t>
            </a:r>
            <a:r>
              <a:rPr lang="sl-SI" sz="1600" dirty="0" smtClean="0">
                <a:ea typeface="Times New Roman" panose="02020603050405020304" pitchFamily="18" charset="0"/>
              </a:rPr>
              <a:t>)</a:t>
            </a:r>
            <a:r>
              <a:rPr lang="sl-SI" sz="16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−"/>
            </a:pPr>
            <a:endParaRPr lang="sl-SI" sz="1200" dirty="0"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sl-SI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izkazovanje </a:t>
            </a:r>
            <a:r>
              <a:rPr lang="sl-SI" sz="1600" dirty="0">
                <a:ea typeface="Times New Roman" panose="02020603050405020304" pitchFamily="18" charset="0"/>
              </a:rPr>
              <a:t>ustreznosti in sposobnost za izvedbo projekta</a:t>
            </a:r>
            <a:r>
              <a:rPr lang="sl-SI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(</a:t>
            </a:r>
            <a:r>
              <a:rPr lang="sl-SI" sz="1600" dirty="0">
                <a:ea typeface="Times New Roman" panose="02020603050405020304" pitchFamily="18" charset="0"/>
              </a:rPr>
              <a:t>pogoj se bo preveril v točki 2.2.2 Prijavnice na javni razpis</a:t>
            </a:r>
            <a:r>
              <a:rPr lang="sl-SI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),</a:t>
            </a:r>
            <a:endParaRPr lang="sl-SI" sz="1600" dirty="0"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sl-SI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izkazovanje ustreznosti ciljnih skupin (pogoj se bo preveril v točki </a:t>
            </a:r>
            <a:r>
              <a:rPr lang="sl-SI" sz="1600" dirty="0">
                <a:ea typeface="Times New Roman" panose="02020603050405020304" pitchFamily="18" charset="0"/>
              </a:rPr>
              <a:t>3.1 Prijavnice na javni razpis</a:t>
            </a:r>
            <a:r>
              <a:rPr lang="sl-SI" sz="16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),</a:t>
            </a: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−"/>
            </a:pPr>
            <a:endParaRPr lang="sl-SI" sz="1200" dirty="0"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−"/>
            </a:pPr>
            <a:r>
              <a:rPr lang="sl-SI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izkazovanje </a:t>
            </a:r>
            <a:r>
              <a:rPr lang="sl-SI" sz="1600" dirty="0">
                <a:ea typeface="Times New Roman" panose="02020603050405020304" pitchFamily="18" charset="0"/>
              </a:rPr>
              <a:t>skladnosti s cilji in rezultati na ravni prednostne osi oziroma naložbe</a:t>
            </a:r>
            <a:r>
              <a:rPr lang="sl-SI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(pogoj se bo preveril v točki 2.1.3</a:t>
            </a:r>
            <a:r>
              <a:rPr lang="sl-SI" sz="1600" dirty="0">
                <a:ea typeface="Times New Roman" panose="02020603050405020304" pitchFamily="18" charset="0"/>
              </a:rPr>
              <a:t> Prijavnice na javni razpis</a:t>
            </a:r>
            <a:r>
              <a:rPr lang="sl-SI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).</a:t>
            </a:r>
            <a:endParaRPr lang="sl-SI" sz="1600" dirty="0"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sl-SI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 </a:t>
            </a:r>
            <a:endParaRPr lang="sl-SI" sz="1600" dirty="0"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sl-SI" sz="1600" dirty="0">
                <a:ea typeface="Times New Roman" panose="02020603050405020304" pitchFamily="18" charset="0"/>
              </a:rPr>
              <a:t>Vloga na javni razpis </a:t>
            </a:r>
            <a:r>
              <a:rPr lang="sl-SI" sz="1600" b="1" dirty="0">
                <a:ea typeface="Times New Roman" panose="02020603050405020304" pitchFamily="18" charset="0"/>
              </a:rPr>
              <a:t>mora biti skladna z namenom, predmetom in cilji razpisa, pri čemer mora projekt upoštevati časovni in finančni okvir tega javnega razpisa</a:t>
            </a:r>
            <a:r>
              <a:rPr lang="sl-SI" sz="1600" dirty="0">
                <a:ea typeface="Times New Roman" panose="02020603050405020304" pitchFamily="18" charset="0"/>
              </a:rPr>
              <a:t>. </a:t>
            </a:r>
            <a:endParaRPr lang="sl-SI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sl-SI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 </a:t>
            </a:r>
            <a:endParaRPr lang="sl-SI" sz="1600" dirty="0">
              <a:latin typeface="Tahoma" panose="020B060403050404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sl-SI" sz="1600" b="1" dirty="0">
                <a:ea typeface="Times New Roman" panose="02020603050405020304" pitchFamily="18" charset="0"/>
              </a:rPr>
              <a:t> </a:t>
            </a:r>
            <a:endParaRPr lang="sl-SI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jeZBesedilom 6"/>
          <p:cNvSpPr txBox="1"/>
          <p:nvPr/>
        </p:nvSpPr>
        <p:spPr>
          <a:xfrm>
            <a:off x="6138405" y="5348045"/>
            <a:ext cx="1800618" cy="13234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600" b="1" dirty="0">
                <a:solidFill>
                  <a:srgbClr val="FF0000"/>
                </a:solidFill>
                <a:cs typeface="Arial" panose="020B0604020202020204" pitchFamily="34" charset="0"/>
              </a:rPr>
              <a:t>Vpisujte samo v zelene celice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600" b="1" dirty="0">
                <a:solidFill>
                  <a:srgbClr val="FF0000"/>
                </a:solidFill>
                <a:cs typeface="Arial" panose="020B0604020202020204" pitchFamily="34" charset="0"/>
              </a:rPr>
              <a:t>Podpis!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1600" b="1" dirty="0">
                <a:solidFill>
                  <a:srgbClr val="FF0000"/>
                </a:solidFill>
                <a:cs typeface="Arial" panose="020B0604020202020204" pitchFamily="34" charset="0"/>
              </a:rPr>
              <a:t>Žig</a:t>
            </a:r>
            <a:r>
              <a:rPr lang="sl-SI" sz="16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!</a:t>
            </a:r>
            <a:endParaRPr lang="sl-SI" sz="16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28</a:t>
            </a:fld>
            <a:endParaRPr lang="en-US" altLang="sl-SI"/>
          </a:p>
        </p:txBody>
      </p:sp>
      <p:sp>
        <p:nvSpPr>
          <p:cNvPr id="5" name="Elipsa 4"/>
          <p:cNvSpPr/>
          <p:nvPr/>
        </p:nvSpPr>
        <p:spPr>
          <a:xfrm>
            <a:off x="7038714" y="1504714"/>
            <a:ext cx="280219" cy="2064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198" y="0"/>
            <a:ext cx="84261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64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971550" y="676061"/>
            <a:ext cx="7200900" cy="441325"/>
          </a:xfrm>
          <a:prstGeom prst="rect">
            <a:avLst/>
          </a:prstGeom>
          <a:noFill/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2400" b="1" dirty="0" smtClean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Označevanje </a:t>
            </a:r>
            <a:r>
              <a:rPr lang="sl-SI" sz="2400" b="1" dirty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prijave</a:t>
            </a:r>
          </a:p>
        </p:txBody>
      </p:sp>
      <p:sp>
        <p:nvSpPr>
          <p:cNvPr id="3" name="Pravokotnik 2"/>
          <p:cNvSpPr/>
          <p:nvPr/>
        </p:nvSpPr>
        <p:spPr>
          <a:xfrm>
            <a:off x="381493" y="1411402"/>
            <a:ext cx="8175625" cy="446276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l-SI" sz="20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Obrazec za oddajo prijave: </a:t>
            </a:r>
            <a:r>
              <a:rPr lang="sl-SI" sz="20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Izpolniti ime in naslov prijavitelja </a:t>
            </a:r>
            <a:r>
              <a:rPr lang="sl-SI" sz="2000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(</a:t>
            </a:r>
            <a:r>
              <a:rPr lang="sl-SI" sz="1600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uporabite predpisan obrazec, ki je del razpisne dokumentacije</a:t>
            </a:r>
            <a:r>
              <a:rPr lang="sl-SI" sz="2000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)</a:t>
            </a:r>
            <a:endParaRPr lang="sl-SI" sz="20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sl-SI" sz="20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Obrazci v papirni obliki morajo biti </a:t>
            </a:r>
            <a:r>
              <a:rPr lang="sl-SI" sz="20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lastnoročno podpisani </a:t>
            </a:r>
            <a:r>
              <a:rPr lang="sl-SI" sz="20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in </a:t>
            </a:r>
            <a:r>
              <a:rPr lang="sl-SI" sz="20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žigosani</a:t>
            </a:r>
            <a:r>
              <a:rPr lang="sl-SI" sz="20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 s strani </a:t>
            </a:r>
            <a:r>
              <a:rPr lang="sl-SI" sz="2000" b="1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pooblaščene osebe zakonitega zastopnika ali prokurista</a:t>
            </a:r>
            <a:r>
              <a:rPr lang="sl-SI" sz="20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. </a:t>
            </a:r>
          </a:p>
          <a:p>
            <a:pPr eaLnBrk="1" hangingPunct="1">
              <a:defRPr/>
            </a:pPr>
            <a:endParaRPr lang="sl-SI" sz="20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sl-SI" sz="20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sl-SI" sz="20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Če ne podpiše zakoniti zastopnik ali prokurist, mora biti prijavi priloženo </a:t>
            </a:r>
            <a:r>
              <a:rPr lang="sl-SI" sz="20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veljavno pooblastilo</a:t>
            </a:r>
            <a:r>
              <a:rPr lang="sl-SI" sz="20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.</a:t>
            </a:r>
          </a:p>
          <a:p>
            <a:pPr eaLnBrk="1" hangingPunct="1">
              <a:defRPr/>
            </a:pPr>
            <a:endParaRPr lang="sl-SI" sz="20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sl-SI" sz="20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Posamezni dokumenti </a:t>
            </a:r>
            <a:r>
              <a:rPr lang="sl-SI" sz="2000" b="1" dirty="0">
                <a:solidFill>
                  <a:srgbClr val="00B050"/>
                </a:solidFill>
                <a:cs typeface="Arial" panose="020B0604020202020204" pitchFamily="34" charset="0"/>
              </a:rPr>
              <a:t>morajo biti podpisani in žigosani </a:t>
            </a:r>
            <a:r>
              <a:rPr lang="sl-SI" sz="20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na </a:t>
            </a:r>
            <a:r>
              <a:rPr lang="sl-SI" sz="20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določenih mestih.</a:t>
            </a:r>
            <a:endParaRPr lang="sl-SI" sz="20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sl-SI" sz="16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sl-SI" sz="16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sl-SI" sz="16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sl-SI" sz="16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29</a:t>
            </a:fld>
            <a:endParaRPr lang="en-US" alt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0" y="345989"/>
            <a:ext cx="9144000" cy="65710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eaLnBrk="1" hangingPunct="1">
              <a:defRPr/>
            </a:pPr>
            <a:endParaRPr lang="sl-SI" sz="1500" b="1" dirty="0">
              <a:solidFill>
                <a:srgbClr val="860000"/>
              </a:solidFill>
              <a:latin typeface="+mn-lt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sl-SI" sz="2000" b="1" u="sng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Namen</a:t>
            </a:r>
          </a:p>
          <a:p>
            <a:r>
              <a:rPr lang="sl-SI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je </a:t>
            </a:r>
            <a:r>
              <a:rPr lang="sl-SI" b="1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prispevati k izboljšanju odzivnosti sistema izobraževanja in usposabljanja za potrebe trga dela</a:t>
            </a:r>
            <a:r>
              <a:rPr lang="sl-SI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sl-SI" b="1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izboljšanju privlačnosti </a:t>
            </a:r>
            <a:r>
              <a:rPr lang="sl-SI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poklicnega izobraževanja in usposabljanja in </a:t>
            </a:r>
            <a:r>
              <a:rPr lang="sl-SI" b="1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učinkovitemu izvajanju</a:t>
            </a:r>
            <a:r>
              <a:rPr lang="sl-SI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 praktičnega usposabljanja pri delodajalcih.</a:t>
            </a:r>
          </a:p>
          <a:p>
            <a:pPr algn="just" eaLnBrk="1" hangingPunct="1">
              <a:defRPr/>
            </a:pPr>
            <a:endParaRPr lang="sl-SI" sz="1500" dirty="0">
              <a:solidFill>
                <a:schemeClr val="tx2"/>
              </a:solidFill>
              <a:latin typeface="+mn-lt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sl-SI" sz="2000" b="1" u="sng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Cilj</a:t>
            </a:r>
            <a:endParaRPr lang="sl-SI" sz="2000" b="1" u="sng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  <a:p>
            <a:r>
              <a:rPr lang="sl-SI" dirty="0">
                <a:latin typeface="+mn-lt"/>
                <a:cs typeface="Arial" panose="020B0604020202020204" pitchFamily="34" charset="0"/>
              </a:rPr>
              <a:t>je </a:t>
            </a:r>
            <a:r>
              <a:rPr lang="sl-SI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izboljšanje kompetenc izvajalcev poklicnega izobraževanja in usposabljanja v podjetjih </a:t>
            </a:r>
            <a:r>
              <a:rPr lang="sl-SI" dirty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(v nadaljevanju: mentorji) za kvalitetno svetovanje, izobraževanje, uvajanje v delo in prenos znanj dijakom in študentom višjih strokovnih šol, ki se praktično usposabljajo z delom pri delodajalcih.  </a:t>
            </a:r>
          </a:p>
          <a:p>
            <a:pPr algn="just" eaLnBrk="1" hangingPunct="1">
              <a:defRPr/>
            </a:pPr>
            <a:r>
              <a:rPr lang="sl-SI" sz="1500" dirty="0">
                <a:solidFill>
                  <a:schemeClr val="tx2"/>
                </a:solidFill>
                <a:latin typeface="+mn-lt"/>
                <a:cs typeface="Arial" panose="020B0604020202020204" pitchFamily="34" charset="0"/>
              </a:rPr>
              <a:t> </a:t>
            </a:r>
            <a:endParaRPr lang="sl-SI" sz="1000" b="1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sl-SI" altLang="sl-SI" sz="2000" b="1" u="sng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Predmet</a:t>
            </a:r>
          </a:p>
          <a:p>
            <a:pPr algn="just" eaLnBrk="1" hangingPunct="1">
              <a:defRPr/>
            </a:pPr>
            <a:r>
              <a:rPr lang="sl-SI" dirty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je sofinanciranje izvajanja programov </a:t>
            </a:r>
            <a:r>
              <a:rPr lang="sl-SI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za izboljšanje kakovosti in učinkovitosti poklicnega izobraževanja in usposabljanja za mentorje</a:t>
            </a:r>
            <a:r>
              <a:rPr lang="sl-SI" dirty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, ki v podjetjih izvajajo praktično usposabljanje z delom in praktično izobraževanje po izobraževalnih programih za pridobitev izobrazbe.</a:t>
            </a:r>
          </a:p>
          <a:p>
            <a:r>
              <a:rPr lang="sl-SI" dirty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 </a:t>
            </a:r>
          </a:p>
          <a:p>
            <a:r>
              <a:rPr lang="sl-SI" b="1" u="sng" dirty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Sofinanciranje izvajanja programov </a:t>
            </a:r>
            <a:r>
              <a:rPr lang="sl-SI" b="1" u="sng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je </a:t>
            </a:r>
            <a:r>
              <a:rPr lang="sl-SI" b="1" u="sng" dirty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razdeljeno na </a:t>
            </a:r>
            <a:r>
              <a:rPr lang="sl-SI" b="1" u="sng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dva </a:t>
            </a:r>
            <a:r>
              <a:rPr lang="sl-SI" b="1" u="sng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sklopa</a:t>
            </a:r>
            <a:r>
              <a:rPr lang="sl-SI" b="1" u="sng" dirty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: </a:t>
            </a:r>
          </a:p>
          <a:p>
            <a:r>
              <a:rPr lang="sl-SI" dirty="0">
                <a:latin typeface="+mn-lt"/>
              </a:rPr>
              <a:t> </a:t>
            </a:r>
          </a:p>
          <a:p>
            <a:r>
              <a:rPr lang="sl-SI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Sklop A: </a:t>
            </a:r>
            <a:r>
              <a:rPr lang="sl-SI" b="1" dirty="0">
                <a:latin typeface="+mn-lt"/>
                <a:cs typeface="Arial" panose="020B0604020202020204" pitchFamily="34" charset="0"/>
              </a:rPr>
              <a:t>sofinanciranje izvajanja programov za izboljšanje kakovosti in učinkovitosti poklicnega izobraževanja in usposabljanja </a:t>
            </a:r>
            <a:r>
              <a:rPr lang="sl-SI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– Osnovno usposabljanje mentorjev </a:t>
            </a:r>
          </a:p>
          <a:p>
            <a:r>
              <a:rPr lang="sl-SI" b="1" dirty="0">
                <a:latin typeface="+mn-lt"/>
              </a:rPr>
              <a:t>  </a:t>
            </a:r>
            <a:endParaRPr lang="sl-SI" dirty="0">
              <a:latin typeface="+mn-lt"/>
            </a:endParaRPr>
          </a:p>
          <a:p>
            <a:r>
              <a:rPr lang="sl-SI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Sklop B:</a:t>
            </a:r>
            <a:r>
              <a:rPr lang="sl-SI" b="1" dirty="0">
                <a:solidFill>
                  <a:schemeClr val="accent6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sl-SI" b="1" dirty="0">
                <a:latin typeface="+mn-lt"/>
                <a:cs typeface="Arial" panose="020B0604020202020204" pitchFamily="34" charset="0"/>
              </a:rPr>
              <a:t>sofinanciranje izvajanja programov za izboljšanje kakovosti in učinkovitosti poklicnega izobraževanja in usposabljanja </a:t>
            </a:r>
            <a:r>
              <a:rPr lang="sl-SI" b="1" dirty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– Nadaljnje usposabljanje mentorjev</a:t>
            </a:r>
          </a:p>
          <a:p>
            <a:pPr algn="just" eaLnBrk="1" hangingPunct="1">
              <a:defRPr/>
            </a:pPr>
            <a:endParaRPr lang="sl-SI" sz="1000" b="1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3</a:t>
            </a:fld>
            <a:endParaRPr lang="en-US" alt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971550" y="510582"/>
            <a:ext cx="7200900" cy="577850"/>
          </a:xfrm>
          <a:prstGeom prst="rect">
            <a:avLst/>
          </a:prstGeom>
          <a:noFill/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2400" b="1" dirty="0">
                <a:solidFill>
                  <a:srgbClr val="8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Način in rok za predložitev vlog</a:t>
            </a:r>
          </a:p>
        </p:txBody>
      </p:sp>
      <p:sp>
        <p:nvSpPr>
          <p:cNvPr id="3" name="Pravokotnik 2"/>
          <p:cNvSpPr/>
          <p:nvPr/>
        </p:nvSpPr>
        <p:spPr>
          <a:xfrm>
            <a:off x="184150" y="1088432"/>
            <a:ext cx="87757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sl-SI" sz="2800" b="1" dirty="0">
                <a:solidFill>
                  <a:srgbClr val="C00000"/>
                </a:solidFill>
                <a:cs typeface="Arial" panose="020B0604020202020204" pitchFamily="34" charset="0"/>
              </a:rPr>
              <a:t>Rok za oddajo vloge: </a:t>
            </a:r>
            <a:r>
              <a:rPr lang="sl-SI" sz="28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18. 11. </a:t>
            </a:r>
            <a:r>
              <a:rPr lang="sl-SI" sz="2800" b="1" dirty="0" smtClean="0">
                <a:solidFill>
                  <a:srgbClr val="C00000"/>
                </a:solidFill>
                <a:cs typeface="Arial" panose="020B0604020202020204" pitchFamily="34" charset="0"/>
              </a:rPr>
              <a:t>2021 </a:t>
            </a:r>
            <a:r>
              <a:rPr lang="sl-SI" sz="2800" b="1" dirty="0">
                <a:solidFill>
                  <a:srgbClr val="C00000"/>
                </a:solidFill>
                <a:cs typeface="Arial" panose="020B0604020202020204" pitchFamily="34" charset="0"/>
              </a:rPr>
              <a:t>do 12. ure.</a:t>
            </a:r>
          </a:p>
          <a:p>
            <a:pPr eaLnBrk="1" hangingPunct="1">
              <a:defRPr/>
            </a:pPr>
            <a:endParaRPr lang="sl-SI" sz="16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endParaRPr lang="sl-SI" sz="2000" dirty="0">
              <a:solidFill>
                <a:schemeClr val="accent1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sl-SI" sz="2000" b="1" dirty="0">
                <a:solidFill>
                  <a:srgbClr val="0070C0"/>
                </a:solidFill>
                <a:cs typeface="Arial" panose="020B0604020202020204" pitchFamily="34" charset="0"/>
              </a:rPr>
              <a:t>Vloge morajo biti oddane v zaprti ovojnici na naslov: </a:t>
            </a:r>
          </a:p>
          <a:p>
            <a:pPr lvl="1" eaLnBrk="1" hangingPunct="1">
              <a:defRPr/>
            </a:pPr>
            <a:r>
              <a:rPr lang="sl-SI" sz="20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Ministrstvo za izobraževanje, znanost in šport</a:t>
            </a:r>
          </a:p>
          <a:p>
            <a:pPr lvl="1" eaLnBrk="1" hangingPunct="1">
              <a:defRPr/>
            </a:pPr>
            <a:r>
              <a:rPr lang="sl-SI" sz="20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Masarykova cesta 16</a:t>
            </a:r>
          </a:p>
          <a:p>
            <a:pPr lvl="1" eaLnBrk="1" hangingPunct="1">
              <a:defRPr/>
            </a:pPr>
            <a:r>
              <a:rPr lang="sl-SI" sz="20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1000 Ljubljana</a:t>
            </a:r>
          </a:p>
          <a:p>
            <a:pPr lvl="1" eaLnBrk="1" hangingPunct="1">
              <a:defRPr/>
            </a:pPr>
            <a:endParaRPr lang="sl-SI" sz="20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sl-SI" sz="20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Vloge morajo biti opremljene z obrazcem z vidno oznako: </a:t>
            </a:r>
          </a:p>
          <a:p>
            <a:pPr lvl="1" eaLnBrk="1" hangingPunct="1">
              <a:defRPr/>
            </a:pPr>
            <a:r>
              <a:rPr lang="sl-SI" sz="20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NE ODPIRAJ – prijava na Javni razpis </a:t>
            </a:r>
            <a:r>
              <a:rPr lang="sl-SI" sz="2000" b="1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»</a:t>
            </a:r>
            <a:r>
              <a:rPr lang="sl-SI" sz="2000" b="1" dirty="0"/>
              <a:t> </a:t>
            </a:r>
            <a:r>
              <a:rPr lang="sl-SI" sz="2000" b="1" dirty="0" smtClean="0"/>
              <a:t>Usposabljanje </a:t>
            </a:r>
            <a:r>
              <a:rPr lang="sl-SI" sz="2000" b="1" dirty="0"/>
              <a:t>mentorjev za izvajanje praktičnega usposabljanja z delom po izobraževalnih programih za pridobitev izobrazbe v letih </a:t>
            </a:r>
            <a:r>
              <a:rPr lang="sl-SI" sz="2000" b="1" dirty="0" smtClean="0"/>
              <a:t>2021-2023</a:t>
            </a:r>
            <a:r>
              <a:rPr lang="sl-SI" sz="2000" b="1" dirty="0" smtClean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sl-SI" sz="2000" b="1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«</a:t>
            </a:r>
            <a:endParaRPr lang="sl-SI" sz="16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endParaRPr lang="sl-SI" sz="1600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4" name="Zaobljeni pravokotnik 3"/>
          <p:cNvSpPr/>
          <p:nvPr/>
        </p:nvSpPr>
        <p:spPr>
          <a:xfrm>
            <a:off x="6213632" y="2616201"/>
            <a:ext cx="2746218" cy="915458"/>
          </a:xfrm>
          <a:prstGeom prst="roundRect">
            <a:avLst/>
          </a:prstGeom>
          <a:solidFill>
            <a:srgbClr val="F8F8D4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l-SI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Uporabite obrazec za oddajo vloge!</a:t>
            </a:r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30</a:t>
            </a:fld>
            <a:endParaRPr lang="en-US" alt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971550" y="1395413"/>
            <a:ext cx="7200900" cy="3444875"/>
          </a:xfrm>
          <a:prstGeom prst="rect">
            <a:avLst/>
          </a:prstGeom>
          <a:noFill/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sl-SI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Vprašanja: </a:t>
            </a:r>
          </a:p>
          <a:p>
            <a:pPr>
              <a:lnSpc>
                <a:spcPct val="150000"/>
              </a:lnSpc>
              <a:defRPr/>
            </a:pPr>
            <a:endParaRPr lang="sl-SI" sz="9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sl-SI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Katarina Lisec</a:t>
            </a:r>
            <a:endParaRPr lang="sl-SI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sl-SI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Tel: 01 400 </a:t>
            </a:r>
            <a:r>
              <a:rPr lang="sl-SI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5351 </a:t>
            </a:r>
            <a:endParaRPr lang="sl-SI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sl-SI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Vsak delavnik med 10:00 in 11:00 </a:t>
            </a:r>
            <a:r>
              <a:rPr lang="sl-SI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uro.</a:t>
            </a:r>
            <a:endParaRPr lang="sl-SI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sl-SI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sl-SI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sl-SI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Mail: </a:t>
            </a:r>
            <a:r>
              <a:rPr lang="sl-SI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katarina.lisec@gov.si</a:t>
            </a:r>
            <a:endParaRPr lang="sl-SI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sl-SI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Zadeva: „Vprašanje za JR </a:t>
            </a:r>
            <a:r>
              <a:rPr lang="sl-SI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Usposabljanje mentorjev 2021 - 2023“</a:t>
            </a:r>
            <a:endParaRPr lang="sl-SI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sl-SI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sl-SI" sz="2400" b="1" dirty="0">
              <a:solidFill>
                <a:schemeClr val="tx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971550" y="4943475"/>
            <a:ext cx="7200900" cy="879475"/>
          </a:xfrm>
          <a:prstGeom prst="rect">
            <a:avLst/>
          </a:prstGeom>
          <a:noFill/>
        </p:spPr>
        <p:txBody>
          <a:bodyPr lIns="0" tIns="0" rIns="0" bIns="0"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2800" b="1" dirty="0">
                <a:solidFill>
                  <a:schemeClr val="accent1">
                    <a:lumMod val="75000"/>
                  </a:schemeClr>
                </a:solidFill>
              </a:rPr>
              <a:t>Hvala za vašo pozornost in vabljeni k prijavi.</a:t>
            </a: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31</a:t>
            </a:fld>
            <a:endParaRPr lang="en-US" alt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0" y="345989"/>
            <a:ext cx="9144000" cy="553997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/>
            <a:endParaRPr lang="sl-SI" sz="1600" dirty="0">
              <a:cs typeface="Arial" panose="020B0604020202020204" pitchFamily="34" charset="0"/>
            </a:endParaRPr>
          </a:p>
          <a:p>
            <a:pPr algn="just"/>
            <a:r>
              <a:rPr lang="sl-SI" sz="1700" b="1" dirty="0">
                <a:solidFill>
                  <a:srgbClr val="7030A0"/>
                </a:solidFill>
                <a:cs typeface="Arial" panose="020B0604020202020204" pitchFamily="34" charset="0"/>
              </a:rPr>
              <a:t>Sklop A: </a:t>
            </a:r>
            <a:r>
              <a:rPr lang="sl-SI" sz="1700" b="1" dirty="0">
                <a:cs typeface="Arial" panose="020B0604020202020204" pitchFamily="34" charset="0"/>
              </a:rPr>
              <a:t>sofinanciranje izvajanja programov za izboljšanje kakovosti in učinkovitosti poklicnega izobraževanja in usposabljanja </a:t>
            </a:r>
            <a:r>
              <a:rPr lang="sl-SI" sz="1700" b="1" dirty="0">
                <a:solidFill>
                  <a:srgbClr val="0070C0"/>
                </a:solidFill>
                <a:cs typeface="Arial" panose="020B0604020202020204" pitchFamily="34" charset="0"/>
              </a:rPr>
              <a:t>– Osnovno usposabljanje mentorjev </a:t>
            </a:r>
          </a:p>
          <a:p>
            <a:pPr algn="just"/>
            <a:r>
              <a:rPr lang="sl-SI" sz="1600" b="1" dirty="0">
                <a:cs typeface="Arial" panose="020B0604020202020204" pitchFamily="34" charset="0"/>
              </a:rPr>
              <a:t>  </a:t>
            </a:r>
            <a:endParaRPr lang="sl-SI" sz="1600" dirty="0">
              <a:cs typeface="Arial" panose="020B0604020202020204" pitchFamily="34" charset="0"/>
            </a:endParaRPr>
          </a:p>
          <a:p>
            <a:pPr algn="just"/>
            <a:r>
              <a:rPr lang="sl-SI" sz="1600" dirty="0" smtClean="0">
                <a:cs typeface="Arial" panose="020B0604020202020204" pitchFamily="34" charset="0"/>
              </a:rPr>
              <a:t>V </a:t>
            </a:r>
            <a:r>
              <a:rPr lang="sl-SI" sz="1600" dirty="0">
                <a:cs typeface="Arial" panose="020B0604020202020204" pitchFamily="34" charset="0"/>
              </a:rPr>
              <a:t>okviru sklopa A bo usposabljanje potekalo po programu za usposabljanje mentorjev: </a:t>
            </a:r>
            <a:r>
              <a:rPr lang="sl-SI" sz="1600" i="1" dirty="0">
                <a:cs typeface="Arial" panose="020B0604020202020204" pitchFamily="34" charset="0"/>
              </a:rPr>
              <a:t>»Program usposabljanja mentorjev dijakom na praktičnem usposabljanju z delom in študentom na praktičnem izobraževanju« </a:t>
            </a:r>
            <a:r>
              <a:rPr lang="sl-SI" sz="1600" dirty="0">
                <a:cs typeface="Arial" panose="020B0604020202020204" pitchFamily="34" charset="0"/>
              </a:rPr>
              <a:t>(Priloga </a:t>
            </a:r>
            <a:r>
              <a:rPr lang="sl-SI" sz="1600" dirty="0" smtClean="0">
                <a:cs typeface="Arial" panose="020B0604020202020204" pitchFamily="34" charset="0"/>
              </a:rPr>
              <a:t>12). Usposabljanje </a:t>
            </a:r>
            <a:r>
              <a:rPr lang="sl-SI" sz="1600" dirty="0">
                <a:cs typeface="Arial" panose="020B0604020202020204" pitchFamily="34" charset="0"/>
              </a:rPr>
              <a:t>po tem programu </a:t>
            </a:r>
            <a:r>
              <a:rPr lang="sl-SI" sz="1600" b="1" dirty="0">
                <a:cs typeface="Arial" panose="020B0604020202020204" pitchFamily="34" charset="0"/>
              </a:rPr>
              <a:t>obsega 32 ur neposrednega pedagoškega dela in 18 ur samostojnega dela udeležencev</a:t>
            </a:r>
            <a:r>
              <a:rPr lang="sl-SI" sz="1600" dirty="0">
                <a:cs typeface="Arial" panose="020B0604020202020204" pitchFamily="34" charset="0"/>
              </a:rPr>
              <a:t>. Navedeni program usposabljanja je prenovljen, pripravil ga je Center RS za poklicno </a:t>
            </a:r>
            <a:r>
              <a:rPr lang="sl-SI" sz="1600" dirty="0" smtClean="0">
                <a:cs typeface="Arial" panose="020B0604020202020204" pitchFamily="34" charset="0"/>
              </a:rPr>
              <a:t>izobraževanje.</a:t>
            </a:r>
          </a:p>
          <a:p>
            <a:pPr algn="just"/>
            <a:r>
              <a:rPr lang="sl-SI" sz="1600" b="1" dirty="0">
                <a:cs typeface="Arial" panose="020B0604020202020204" pitchFamily="34" charset="0"/>
              </a:rPr>
              <a:t> </a:t>
            </a:r>
            <a:endParaRPr lang="sl-SI" sz="1600" b="1" dirty="0" smtClean="0">
              <a:cs typeface="Arial" panose="020B0604020202020204" pitchFamily="34" charset="0"/>
            </a:endParaRPr>
          </a:p>
          <a:p>
            <a:pPr algn="just"/>
            <a:endParaRPr lang="sl-SI" sz="1600" b="1" dirty="0">
              <a:cs typeface="Arial" panose="020B0604020202020204" pitchFamily="34" charset="0"/>
            </a:endParaRPr>
          </a:p>
          <a:p>
            <a:pPr algn="just"/>
            <a:endParaRPr lang="sl-SI" sz="1600" dirty="0">
              <a:cs typeface="Arial" panose="020B0604020202020204" pitchFamily="34" charset="0"/>
            </a:endParaRPr>
          </a:p>
          <a:p>
            <a:pPr algn="just"/>
            <a:r>
              <a:rPr lang="sl-SI" sz="1700" b="1" dirty="0">
                <a:solidFill>
                  <a:srgbClr val="7030A0"/>
                </a:solidFill>
                <a:cs typeface="Arial" panose="020B0604020202020204" pitchFamily="34" charset="0"/>
              </a:rPr>
              <a:t>Sklop B:</a:t>
            </a:r>
            <a:r>
              <a:rPr lang="sl-SI" sz="1700" b="1" dirty="0">
                <a:solidFill>
                  <a:schemeClr val="accent6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r>
              <a:rPr lang="sl-SI" sz="1700" b="1" dirty="0">
                <a:cs typeface="Arial" panose="020B0604020202020204" pitchFamily="34" charset="0"/>
              </a:rPr>
              <a:t>sofinanciranje izvajanja programov za izboljšanje kakovosti in učinkovitosti poklicnega izobraževanja in usposabljanja </a:t>
            </a:r>
            <a:r>
              <a:rPr lang="sl-SI" sz="1700" b="1" dirty="0">
                <a:solidFill>
                  <a:srgbClr val="0070C0"/>
                </a:solidFill>
                <a:cs typeface="Arial" panose="020B0604020202020204" pitchFamily="34" charset="0"/>
              </a:rPr>
              <a:t>– Nadaljnje usposabljanje mentorjev</a:t>
            </a:r>
            <a:r>
              <a:rPr lang="sl-SI" sz="1700" b="1" dirty="0">
                <a:cs typeface="Arial" panose="020B0604020202020204" pitchFamily="34" charset="0"/>
              </a:rPr>
              <a:t> </a:t>
            </a:r>
            <a:endParaRPr lang="sl-SI" sz="1700" dirty="0">
              <a:cs typeface="Arial" panose="020B0604020202020204" pitchFamily="34" charset="0"/>
            </a:endParaRPr>
          </a:p>
          <a:p>
            <a:pPr algn="just"/>
            <a:r>
              <a:rPr lang="sl-SI" sz="1600" dirty="0"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sl-SI" sz="1600" dirty="0">
                <a:cs typeface="Arial" panose="020B0604020202020204" pitchFamily="34" charset="0"/>
              </a:rPr>
              <a:t>Pri tem sklopu gre za nadaljnja usposabljanja mentorjev </a:t>
            </a:r>
            <a:r>
              <a:rPr lang="sl-SI" sz="1600" b="1" dirty="0">
                <a:cs typeface="Arial" panose="020B0604020202020204" pitchFamily="34" charset="0"/>
              </a:rPr>
              <a:t>iz štirih (4) različnih vsebinskih področij</a:t>
            </a:r>
            <a:r>
              <a:rPr lang="sl-SI" sz="1600" dirty="0">
                <a:cs typeface="Arial" panose="020B0604020202020204" pitchFamily="34" charset="0"/>
              </a:rPr>
              <a:t>. Usposabljanja bodo potekala po krajših programih (priloga </a:t>
            </a:r>
            <a:r>
              <a:rPr lang="sl-SI" sz="1600" dirty="0" smtClean="0">
                <a:cs typeface="Arial" panose="020B0604020202020204" pitchFamily="34" charset="0"/>
              </a:rPr>
              <a:t>13), </a:t>
            </a:r>
            <a:r>
              <a:rPr lang="sl-SI" sz="1600" dirty="0">
                <a:cs typeface="Arial" panose="020B0604020202020204" pitchFamily="34" charset="0"/>
              </a:rPr>
              <a:t>v obsegu 8 ur neposrednega pedagoškega dela.</a:t>
            </a:r>
          </a:p>
          <a:p>
            <a:pPr algn="just"/>
            <a:r>
              <a:rPr lang="sl-SI" sz="1600" dirty="0">
                <a:cs typeface="Arial" panose="020B0604020202020204" pitchFamily="34" charset="0"/>
              </a:rPr>
              <a:t>Vsak program usposabljanja opredeljuje tudi pogoje, ki jih morajo izpolnjevati izvajalci programa usposabljanja.</a:t>
            </a:r>
          </a:p>
          <a:p>
            <a:pPr algn="just"/>
            <a:endParaRPr lang="sl-SI" sz="1600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endParaRPr lang="sl-SI" sz="1600" b="1" dirty="0">
              <a:solidFill>
                <a:srgbClr val="C00000"/>
              </a:solidFill>
              <a:cs typeface="Arial" panose="020B0604020202020204" pitchFamily="34" charset="0"/>
            </a:endParaRPr>
          </a:p>
        </p:txBody>
      </p:sp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4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27106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0" y="1342736"/>
            <a:ext cx="9144000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r>
              <a:rPr lang="sl-SI" sz="20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Na javni razpis se lahko prijavi </a:t>
            </a:r>
            <a:r>
              <a:rPr lang="sl-SI" sz="2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prijavitelj </a:t>
            </a:r>
            <a:r>
              <a:rPr lang="sl-SI" sz="20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(kot poslovodeči konzorcijski partner</a:t>
            </a:r>
            <a:r>
              <a:rPr lang="sl-SI" sz="2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): </a:t>
            </a:r>
            <a:endParaRPr lang="sl-SI" sz="20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  <a:p>
            <a:pPr algn="just" eaLnBrk="1" hangingPunct="1">
              <a:defRPr/>
            </a:pPr>
            <a:r>
              <a:rPr lang="sl-SI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je </a:t>
            </a:r>
            <a:r>
              <a:rPr lang="sl-SI" b="1" dirty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javni zavod</a:t>
            </a:r>
            <a:r>
              <a:rPr lang="sl-SI" dirty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, ki je </a:t>
            </a:r>
            <a:r>
              <a:rPr lang="sl-SI" b="1" dirty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na dan oddaje vloge vpisan v razvid kot izvajalec javnoveljavnih programov vzgoje in izobraževanja ter v šolskem letu 2021/2022 izvaja redno izobraževanje za pridobitev srednje poklicne in strokovne izobrazbe ali višje strokovne </a:t>
            </a:r>
            <a:r>
              <a:rPr lang="sl-SI" b="1" dirty="0" smtClean="0">
                <a:solidFill>
                  <a:schemeClr val="bg2">
                    <a:lumMod val="25000"/>
                  </a:schemeClr>
                </a:solidFill>
                <a:latin typeface="+mn-lt"/>
                <a:cs typeface="Arial" panose="020B0604020202020204" pitchFamily="34" charset="0"/>
              </a:rPr>
              <a:t>izobrazbe.</a:t>
            </a:r>
          </a:p>
          <a:p>
            <a:pPr algn="just" eaLnBrk="1" hangingPunct="1">
              <a:defRPr/>
            </a:pPr>
            <a:endParaRPr lang="sl-SI" dirty="0">
              <a:solidFill>
                <a:schemeClr val="bg2">
                  <a:lumMod val="2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algn="just"/>
            <a:r>
              <a:rPr lang="sl-SI" sz="2000" b="1" dirty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Konzorcijski </a:t>
            </a:r>
            <a:r>
              <a:rPr lang="sl-SI" sz="2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partner: </a:t>
            </a:r>
          </a:p>
          <a:p>
            <a:pPr algn="just"/>
            <a:r>
              <a:rPr lang="sl-SI" dirty="0" smtClean="0">
                <a:latin typeface="+mn-lt"/>
              </a:rPr>
              <a:t>a</a:t>
            </a:r>
            <a:r>
              <a:rPr lang="sl-SI" dirty="0">
                <a:latin typeface="+mn-lt"/>
              </a:rPr>
              <a:t>) je </a:t>
            </a:r>
            <a:r>
              <a:rPr lang="sl-SI" b="1" dirty="0">
                <a:latin typeface="+mn-lt"/>
              </a:rPr>
              <a:t>javni ali zasebni zavod</a:t>
            </a:r>
            <a:r>
              <a:rPr lang="sl-SI" dirty="0">
                <a:latin typeface="+mn-lt"/>
              </a:rPr>
              <a:t>, </a:t>
            </a:r>
            <a:r>
              <a:rPr lang="sl-SI" b="1" dirty="0">
                <a:latin typeface="+mn-lt"/>
              </a:rPr>
              <a:t>vpisan v razvid izvajalcev javnoveljavnih programov </a:t>
            </a:r>
            <a:r>
              <a:rPr lang="sl-SI" dirty="0">
                <a:latin typeface="+mn-lt"/>
              </a:rPr>
              <a:t>vzgoje in izobraževanja ter v šolskem letu 2021/2022 izvaja redno izobraževanje za pridobitev srednje poklicne in strokovne izobrazbe ali višje strokovne izobrazbe,</a:t>
            </a:r>
          </a:p>
          <a:p>
            <a:pPr algn="just"/>
            <a:r>
              <a:rPr lang="sl-SI" dirty="0">
                <a:latin typeface="+mn-lt"/>
              </a:rPr>
              <a:t>b) je </a:t>
            </a:r>
            <a:r>
              <a:rPr lang="sl-SI" b="1" dirty="0">
                <a:latin typeface="+mn-lt"/>
              </a:rPr>
              <a:t>zbornica</a:t>
            </a:r>
            <a:r>
              <a:rPr lang="sl-SI" dirty="0">
                <a:latin typeface="+mn-lt"/>
              </a:rPr>
              <a:t>, ki ji je </a:t>
            </a:r>
            <a:r>
              <a:rPr lang="sl-SI" b="1" dirty="0">
                <a:latin typeface="+mn-lt"/>
              </a:rPr>
              <a:t>podeljeno javno pooblastilo na področju poklicnega in strokovnega izobraževanja </a:t>
            </a:r>
            <a:r>
              <a:rPr lang="sl-SI" dirty="0">
                <a:latin typeface="+mn-lt"/>
              </a:rPr>
              <a:t>(registrirana pod šifro dejavnosti 85.320), v skladu z 19. členom Zakona o poklicnem in strokovnem izobraževanju oz. z Obrtnim zakonom </a:t>
            </a:r>
            <a:r>
              <a:rPr lang="sl-SI" b="1" dirty="0">
                <a:latin typeface="+mn-lt"/>
              </a:rPr>
              <a:t>(</a:t>
            </a:r>
            <a:r>
              <a:rPr lang="sl-SI" dirty="0">
                <a:latin typeface="+mn-lt"/>
              </a:rPr>
              <a:t>Uradni list RS, št. </a:t>
            </a:r>
            <a:r>
              <a:rPr lang="sl-SI" dirty="0">
                <a:latin typeface="+mn-lt"/>
                <a:hlinkClick r:id="rId3" tooltip="Obrtni zakon (uradno prečiščeno besedilo)"/>
              </a:rPr>
              <a:t>40/04</a:t>
            </a:r>
            <a:r>
              <a:rPr lang="sl-SI" dirty="0">
                <a:latin typeface="+mn-lt"/>
              </a:rPr>
              <a:t> – uradno prečiščeno besedilo, </a:t>
            </a:r>
            <a:r>
              <a:rPr lang="sl-SI" dirty="0">
                <a:latin typeface="+mn-lt"/>
                <a:hlinkClick r:id="rId4" tooltip="Zakon o davčnem postopku"/>
              </a:rPr>
              <a:t>117/06</a:t>
            </a:r>
            <a:r>
              <a:rPr lang="sl-SI" dirty="0">
                <a:latin typeface="+mn-lt"/>
              </a:rPr>
              <a:t> – ZDavP-2, </a:t>
            </a:r>
            <a:r>
              <a:rPr lang="sl-SI" dirty="0">
                <a:latin typeface="+mn-lt"/>
                <a:hlinkClick r:id="rId5" tooltip="Zakon o spremembah in dopolnitvah Obrtnega zakona"/>
              </a:rPr>
              <a:t>102/07</a:t>
            </a:r>
            <a:r>
              <a:rPr lang="sl-SI" dirty="0">
                <a:latin typeface="+mn-lt"/>
              </a:rPr>
              <a:t>, </a:t>
            </a:r>
            <a:r>
              <a:rPr lang="sl-SI" dirty="0">
                <a:latin typeface="+mn-lt"/>
                <a:hlinkClick r:id="rId6" tooltip="Zakon o spremembah in dopolnitvah Obrtnega zakona"/>
              </a:rPr>
              <a:t>30/13</a:t>
            </a:r>
            <a:r>
              <a:rPr lang="sl-SI" dirty="0">
                <a:latin typeface="+mn-lt"/>
              </a:rPr>
              <a:t> in </a:t>
            </a:r>
            <a:r>
              <a:rPr lang="sl-SI" dirty="0">
                <a:latin typeface="+mn-lt"/>
                <a:hlinkClick r:id="rId7" tooltip="Popravek Zakona o spremembah in dopolnitvah Obrtnega zakona (ObrZ-E)"/>
              </a:rPr>
              <a:t>36/13 – </a:t>
            </a:r>
            <a:r>
              <a:rPr lang="sl-SI" dirty="0" err="1">
                <a:latin typeface="+mn-lt"/>
                <a:hlinkClick r:id="rId7" tooltip="Popravek Zakona o spremembah in dopolnitvah Obrtnega zakona (ObrZ-E)"/>
              </a:rPr>
              <a:t>popr</a:t>
            </a:r>
            <a:r>
              <a:rPr lang="sl-SI" dirty="0" smtClean="0">
                <a:latin typeface="+mn-lt"/>
                <a:hlinkClick r:id="rId7" tooltip="Popravek Zakona o spremembah in dopolnitvah Obrtnega zakona (ObrZ-E)"/>
              </a:rPr>
              <a:t>.</a:t>
            </a:r>
            <a:r>
              <a:rPr lang="sl-SI" dirty="0" smtClean="0">
                <a:latin typeface="+mn-lt"/>
              </a:rPr>
              <a:t>).</a:t>
            </a:r>
            <a:endParaRPr lang="en-US" dirty="0">
              <a:solidFill>
                <a:schemeClr val="bg2">
                  <a:lumMod val="25000"/>
                </a:schemeClr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5</a:t>
            </a:fld>
            <a:endParaRPr lang="en-US" altLang="sl-SI"/>
          </a:p>
        </p:txBody>
      </p:sp>
      <p:sp>
        <p:nvSpPr>
          <p:cNvPr id="5" name="Rectangle 9"/>
          <p:cNvSpPr/>
          <p:nvPr/>
        </p:nvSpPr>
        <p:spPr>
          <a:xfrm>
            <a:off x="495654" y="485400"/>
            <a:ext cx="8255239" cy="68730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sl-SI" sz="25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Pogoji za kandidiranje</a:t>
            </a:r>
            <a:endParaRPr lang="sl-SI" sz="2500" b="1" dirty="0">
              <a:solidFill>
                <a:schemeClr val="bg2">
                  <a:lumMod val="25000"/>
                </a:schemeClr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828244"/>
              </p:ext>
            </p:extLst>
          </p:nvPr>
        </p:nvGraphicFramePr>
        <p:xfrm>
          <a:off x="0" y="1130501"/>
          <a:ext cx="9144000" cy="40826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30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368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6402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0750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l-SI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63" marR="68563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Pogoji:</a:t>
                      </a:r>
                      <a:endParaRPr lang="sl-SI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63" marR="6856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4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Dokazila:</a:t>
                      </a:r>
                      <a:endParaRPr lang="sl-SI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63" marR="68563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36564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sl-SI" sz="14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63" marR="68563" marT="0" marB="0"/>
                </a:tc>
                <a:tc>
                  <a:txBody>
                    <a:bodyPr/>
                    <a:lstStyle/>
                    <a:p>
                      <a:pPr algn="just" eaLnBrk="1" hangingPunct="1">
                        <a:defRPr/>
                      </a:pP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javni zavod, ki je na dan oddaje vloge vpisan v razvid kot izvajalec javnoveljavnih programov vzgoje in izobraževanja ter v šolskem letu 2021/2022 izvaja redno izobraževanje za pridobitev srednje poklicne in strokovne izobrazbe ali višje strokovne izobrazbe,</a:t>
                      </a:r>
                      <a:endParaRPr lang="sl-SI" sz="1400" dirty="0" smtClean="0">
                        <a:solidFill>
                          <a:schemeClr val="bg2">
                            <a:lumMod val="25000"/>
                          </a:schemeClr>
                        </a:solidFill>
                        <a:cs typeface="Arial" panose="020B0604020202020204" pitchFamily="34" charset="0"/>
                      </a:endParaRPr>
                    </a:p>
                  </a:txBody>
                  <a:tcPr marL="68563" marR="68563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pogoj se bo preveril v uradnih evidencah ministrstva</a:t>
                      </a:r>
                      <a:endParaRPr lang="sl-SI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63" marR="6856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7360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sl-SI" sz="14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63" marR="68563" marT="0" marB="0"/>
                </a:tc>
                <a:tc>
                  <a:txBody>
                    <a:bodyPr/>
                    <a:lstStyle/>
                    <a:p>
                      <a:pPr marL="0" indent="0" algn="just" defTabSz="457200" rtl="0" eaLnBrk="1" latinLnBrk="0" hangingPunct="1"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stroške, ki so predmet tega javnega razpisa, </a:t>
                      </a:r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 sofinanciran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 pridobil in ni v postopku pridobivanja sofinanciranja istih stroškov, iz drugih javnih virov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l-SI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t.j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javnih finančnih sredstev evropskega, državnega ali občinskega proračuna, </a:t>
                      </a:r>
                      <a:endParaRPr lang="sl-SI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63" marR="68563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Izjave prijavitelja: Priloga 3 Prijavnica na javni razpis, točka 6</a:t>
                      </a:r>
                      <a:endParaRPr lang="sl-SI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63" marR="68563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7360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sl-SI" sz="14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63" marR="68563" marT="0" marB="0"/>
                </a:tc>
                <a:tc>
                  <a:txBody>
                    <a:bodyPr/>
                    <a:lstStyle/>
                    <a:p>
                      <a:pPr marL="0" indent="0" algn="just" defTabSz="457200" rtl="0" eaLnBrk="1" latinLnBrk="0" hangingPunct="1"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ima v okviru </a:t>
                      </a:r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zadnjih 30 dni pred datumom oddaje vloge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oziroma, če potrdilo pridobi ministrstvo, najkasneje na dan oddaje vloge, </a:t>
                      </a:r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poravnane vse davke, prispevke in druge dajatve,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določene z zakonom, ki ureja davčni postopek, oziroma vrednost neplačanih zapadlih obveznosti ne znaša 50,00 eurov ali več,</a:t>
                      </a:r>
                      <a:endParaRPr lang="sl-SI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63" marR="68563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potrdilo Finančne uprave RS o plačanih obveznostih,*</a:t>
                      </a:r>
                    </a:p>
                    <a:p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Izjave prijavitelja: Priloga 3 Prijavnica na javni razpis, točka 6</a:t>
                      </a:r>
                      <a:endParaRPr lang="sl-SI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63" marR="68563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66421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sl-SI" sz="14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63" marR="68563" marT="0" marB="0"/>
                </a:tc>
                <a:tc>
                  <a:txBody>
                    <a:bodyPr/>
                    <a:lstStyle/>
                    <a:p>
                      <a:pPr marL="0" indent="0" algn="just" defTabSz="457200" rtl="0" eaLnBrk="1" latinLnBrk="0" hangingPunct="1"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organizaciji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vključno </a:t>
                      </a:r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njeni odgovorni osebi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ni bila </a:t>
                      </a:r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izrečena pravnomočna sodba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ki ima </a:t>
                      </a:r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elemente kaznivih dejanj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taksativno naštetih v prvem odstavku 75. člena Zakona o javnem naročanju (Uradni list RS, št. 91/15 in 14/18), ali kaznivih dejanj zoper delovno razmerje in socialno varnost, naštetih v 196.-203. členu Kazenskega zakonika(Uradni list RS, št. 50/12 – uradno prečiščeno besedilo, 6/16 – </a:t>
                      </a:r>
                      <a:r>
                        <a:rPr lang="sl-SI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popr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., 54/15, 38/16, 27/17, 23/20, 91/20 in 95/21),</a:t>
                      </a:r>
                      <a:r>
                        <a:rPr lang="sl-SI" sz="14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63" marR="68563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Dokazilo Ministrstva za pravosodje o nekaznovanosti** </a:t>
                      </a:r>
                    </a:p>
                    <a:p>
                      <a:pPr lvl="0"/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Izjave prijavitelja: Priloga 3 Prijavnica na javni razpis, točka 6</a:t>
                      </a:r>
                      <a:endParaRPr lang="sl-SI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63" marR="68563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Pravokotnik 2"/>
          <p:cNvSpPr/>
          <p:nvPr/>
        </p:nvSpPr>
        <p:spPr>
          <a:xfrm>
            <a:off x="173038" y="678385"/>
            <a:ext cx="8723312" cy="4001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sl-SI" sz="2000" b="1" dirty="0">
                <a:latin typeface="+mn-lt"/>
                <a:cs typeface="Arial" panose="020B0604020202020204" pitchFamily="34" charset="0"/>
              </a:rPr>
              <a:t>Poslovodeči konzorcijski </a:t>
            </a:r>
            <a:r>
              <a:rPr lang="sl-SI" sz="2000" b="1" dirty="0" smtClean="0">
                <a:latin typeface="+mn-lt"/>
                <a:cs typeface="Arial" panose="020B0604020202020204" pitchFamily="34" charset="0"/>
              </a:rPr>
              <a:t>partner</a:t>
            </a:r>
            <a:endParaRPr lang="sl-SI" sz="20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6</a:t>
            </a:fld>
            <a:endParaRPr lang="en-US" altLang="sl-SI"/>
          </a:p>
        </p:txBody>
      </p:sp>
      <p:sp>
        <p:nvSpPr>
          <p:cNvPr id="5" name="Pravokotnik 4"/>
          <p:cNvSpPr/>
          <p:nvPr/>
        </p:nvSpPr>
        <p:spPr>
          <a:xfrm>
            <a:off x="420688" y="139623"/>
            <a:ext cx="8415663" cy="5078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sl-SI" sz="27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Pogoji za kandidiranje</a:t>
            </a:r>
            <a:endParaRPr lang="sl-SI" sz="2700" dirty="0">
              <a:solidFill>
                <a:srgbClr val="0070C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Pravokotnik 5"/>
          <p:cNvSpPr/>
          <p:nvPr/>
        </p:nvSpPr>
        <p:spPr>
          <a:xfrm>
            <a:off x="0" y="5435132"/>
            <a:ext cx="9144000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l-SI" sz="1200" dirty="0">
                <a:ea typeface="Times New Roman" panose="02020603050405020304" pitchFamily="18" charset="0"/>
                <a:cs typeface="Arial" panose="020B0604020202020204" pitchFamily="34" charset="0"/>
              </a:rPr>
              <a:t>*</a:t>
            </a:r>
            <a:r>
              <a:rPr lang="sl-SI" sz="1200" i="1" dirty="0">
                <a:ea typeface="Times New Roman" panose="02020603050405020304" pitchFamily="18" charset="0"/>
                <a:cs typeface="Arial" panose="020B0604020202020204" pitchFamily="34" charset="0"/>
              </a:rPr>
              <a:t>Če prijavitelj ne bo predložil dokazila FURS o plačanih obveznostih, ga bo pridobilo ministrstvo po uradni dolžnosti iz uradnih evidenc, v tem primeru se bo izpolnjevanje tega pogoja preverjalo na dan oddaje vloge</a:t>
            </a:r>
            <a:endParaRPr lang="sl-SI" sz="12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sl-SI" sz="1200" dirty="0">
                <a:ea typeface="Times New Roman" panose="02020603050405020304" pitchFamily="18" charset="0"/>
                <a:cs typeface="Arial" panose="020B0604020202020204" pitchFamily="34" charset="0"/>
              </a:rPr>
              <a:t>**</a:t>
            </a:r>
            <a:r>
              <a:rPr lang="sl-SI" sz="1200" i="1" dirty="0">
                <a:ea typeface="Times New Roman" panose="02020603050405020304" pitchFamily="18" charset="0"/>
                <a:cs typeface="Arial" panose="020B0604020202020204" pitchFamily="34" charset="0"/>
              </a:rPr>
              <a:t> Dokazilo ne sme biti starejše od 30 dni pred oddajo vloge. Če prijavitelj ne bo predložil dokazila Ministrstva za pravosodje o nekaznovanosti ali bo dokazilo starejše od 30 dni pred oddajo vloge, ga bo pridobilo ministrstvo po uradni dolžnosti iz uradnih evidenc, v tem primeru se bo izpolnjevanje pogojev pod številko 4 preverjalo na dan oddaje vloge.</a:t>
            </a:r>
            <a:endParaRPr lang="sl-SI" sz="1200" dirty="0"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-34131" y="441924"/>
            <a:ext cx="87312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l-SI" sz="2000" b="1" dirty="0">
                <a:latin typeface="+mn-lt"/>
                <a:cs typeface="Arial" panose="020B0604020202020204" pitchFamily="34" charset="0"/>
              </a:rPr>
              <a:t>Konzorcijski </a:t>
            </a:r>
            <a:r>
              <a:rPr lang="sl-SI" sz="2000" b="1" dirty="0" smtClean="0">
                <a:latin typeface="+mn-lt"/>
                <a:cs typeface="Arial" panose="020B0604020202020204" pitchFamily="34" charset="0"/>
              </a:rPr>
              <a:t>partner</a:t>
            </a:r>
            <a:endParaRPr lang="sl-SI" sz="2000" dirty="0"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131221"/>
              </p:ext>
            </p:extLst>
          </p:nvPr>
        </p:nvGraphicFramePr>
        <p:xfrm>
          <a:off x="0" y="821347"/>
          <a:ext cx="9144000" cy="4613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9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3886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013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22606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5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sl-SI" sz="15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189" marR="63189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Pogoji:</a:t>
                      </a:r>
                      <a:endParaRPr lang="sl-SI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189" marR="63189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Dokazila:</a:t>
                      </a:r>
                      <a:endParaRPr lang="sl-SI" sz="16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189" marR="63189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08677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</a:rPr>
                        <a:t>1.</a:t>
                      </a:r>
                      <a:endParaRPr lang="sl-SI" sz="15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189" marR="63189" marT="0" marB="0"/>
                </a:tc>
                <a:tc>
                  <a:txBody>
                    <a:bodyPr/>
                    <a:lstStyle/>
                    <a:p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a) je </a:t>
                      </a:r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javni ali zasebni zavod, vpisan v razvid izvajalcev javnoveljavnih programov vzgoje in izobraževanja ter v šolskem letu 2021/2022 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izvaja redno izobraževanje za pridobitev srednje poklicne in strokovne izobrazbe ali višje strokovne izobrazbe,</a:t>
                      </a:r>
                    </a:p>
                    <a:p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b) je </a:t>
                      </a:r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zbornica, ki ji je podeljeno javno pooblastilo na področju poklicnega in strokovnega izobraževanja 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(registrirana pod šifro dejavnosti 85.320), v skladu z 19. členom Zakona o poklicnem in strokovnem izobraževanju oz. z Obrtnim zakonom </a:t>
                      </a:r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Uradni list RS, št. </a:t>
                      </a:r>
                      <a:r>
                        <a:rPr lang="sl-SI" sz="13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tooltip="Obrtni zakon (uradno prečiščeno besedilo)"/>
                        </a:rPr>
                        <a:t>40/04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uradno prečiščeno besedilo, </a:t>
                      </a:r>
                      <a:r>
                        <a:rPr lang="sl-SI" sz="13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 tooltip="Zakon o davčnem postopku"/>
                        </a:rPr>
                        <a:t>117/06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ZDavP-2, </a:t>
                      </a:r>
                      <a:r>
                        <a:rPr lang="sl-SI" sz="13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tooltip="Zakon o spremembah in dopolnitvah Obrtnega zakona"/>
                        </a:rPr>
                        <a:t>102/07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l-SI" sz="13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tooltip="Zakon o spremembah in dopolnitvah Obrtnega zakona"/>
                        </a:rPr>
                        <a:t>30/13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sl-SI" sz="13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 tooltip="Popravek Zakona o spremembah in dopolnitvah Obrtnega zakona (ObrZ-E)"/>
                        </a:rPr>
                        <a:t>36/13 – </a:t>
                      </a:r>
                      <a:r>
                        <a:rPr lang="sl-SI" sz="135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 tooltip="Popravek Zakona o spremembah in dopolnitvah Obrtnega zakona (ObrZ-E)"/>
                        </a:rPr>
                        <a:t>popr</a:t>
                      </a:r>
                      <a:r>
                        <a:rPr lang="sl-SI" sz="13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 tooltip="Popravek Zakona o spremembah in dopolnitvah Obrtnega zakona (ObrZ-E)"/>
                        </a:rPr>
                        <a:t>.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</a:t>
                      </a:r>
                      <a:endParaRPr lang="sl-SI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89" marR="63189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(a) pogoj se bo preveril v uradnih evidencah ministrstva</a:t>
                      </a:r>
                    </a:p>
                    <a:p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(b) izpis iz AJPES-a, iz katerega je razvidna ustrezna šifra dejavnosti*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sl-SI" sz="1400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sl-SI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189" marR="63189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5142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</a:rPr>
                        <a:t>2.</a:t>
                      </a:r>
                      <a:endParaRPr lang="sl-SI" sz="15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189" marR="63189" marT="0" marB="0"/>
                </a:tc>
                <a:tc>
                  <a:txBody>
                    <a:bodyPr/>
                    <a:lstStyle/>
                    <a:p>
                      <a:pPr marL="0" indent="-228600" algn="just" defTabSz="457200" rtl="0" eaLnBrk="1" latinLnBrk="0" hangingPunct="1"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 stroške, ki so predmet tega javnega razpisa, </a:t>
                      </a:r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 sofinanciran, ni pridobil in ni v postopku pridobivanja sofinanciranja istih stroškov, iz drugih javnih virov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sl-SI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t.j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javnih finančnih </a:t>
                      </a:r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sredstev evropskega, državnega ali občinskega proračuna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endParaRPr lang="sl-SI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189" marR="63189" marT="0" marB="0"/>
                </a:tc>
                <a:tc>
                  <a:txBody>
                    <a:bodyPr/>
                    <a:lstStyle/>
                    <a:p>
                      <a:pPr marL="0" lvl="0" indent="0" algn="l" defTabSz="457200" rtl="0" eaLnBrk="1" latinLnBrk="0" hangingPunct="1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Priloga 7: Izjava o izpolnjevanju splošnih pogojev </a:t>
                      </a:r>
                      <a:r>
                        <a:rPr lang="sl-SI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konzorcijskih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partnerjev brez prijavitelja </a:t>
                      </a:r>
                      <a:endParaRPr lang="sl-SI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189" marR="63189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82598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</a:rPr>
                        <a:t>3.</a:t>
                      </a:r>
                      <a:endParaRPr lang="sl-SI" sz="15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189" marR="63189" marT="0" marB="0"/>
                </a:tc>
                <a:tc>
                  <a:txBody>
                    <a:bodyPr/>
                    <a:lstStyle/>
                    <a:p>
                      <a:pPr marL="0" indent="-228600" algn="just" defTabSz="457200" rtl="0" eaLnBrk="1" latinLnBrk="0" hangingPunct="1">
                        <a:spcAft>
                          <a:spcPts val="0"/>
                        </a:spcAft>
                        <a:tabLst>
                          <a:tab pos="457200" algn="l"/>
                          <a:tab pos="449580" algn="l"/>
                        </a:tabLst>
                      </a:pP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ima v okviru </a:t>
                      </a:r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zadnjih 30 dni pred datumom oddaje vloge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oziroma, če potrdilo pridobi ministrstvo, najkasneje na dan oddaje vloge, </a:t>
                      </a:r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poravnane vse davke, prispevke in druge dajatve, določene z zakonom 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 ureja davčni postopek oziroma vrednost neplačanih zapadlih obveznosti ne znaša 50,00 eurov ali več,</a:t>
                      </a:r>
                      <a:endParaRPr lang="sl-SI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189" marR="63189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Potrdilo Finančne uprave RS o plačanih obveznostih**</a:t>
                      </a:r>
                    </a:p>
                    <a:p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Priloga 7: Izjava o izpolnjevanju splošnih pogojev </a:t>
                      </a:r>
                      <a:r>
                        <a:rPr lang="sl-SI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konzorcijskih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partnerjev brez prijavitelja</a:t>
                      </a:r>
                      <a:endParaRPr lang="sl-SI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189" marR="63189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95399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l-SI" sz="150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</a:rPr>
                        <a:t>4.</a:t>
                      </a:r>
                      <a:endParaRPr lang="sl-SI" sz="150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3189" marR="63189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sl-SI" sz="135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organizaciji, vključno njeni odgovorni osebi, ni bila izrečena pravnomočna sodba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ki ima elemente kaznivih dejanj, taksativno naštetih v prvem odstavku 75. člena Zakona o javnem naročanju (Uradni list RS, št. 91/15 in 14/18), ali kaznivih dejanj zoper delovno razmerje in socialno varnost, naštetih v 196.-203. členu Kazenskega zakonika (Uradni list RS, št. 50/12 – uradno prečiščeno besedilo, 6/16 – </a:t>
                      </a:r>
                      <a:r>
                        <a:rPr lang="sl-SI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popr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., 54/15, 38/16, 27/17, 23/20, 91/20 in 95/21).</a:t>
                      </a:r>
                      <a:endParaRPr lang="sl-SI" sz="14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189" marR="63189" marT="0" marB="0"/>
                </a:tc>
                <a:tc>
                  <a:txBody>
                    <a:bodyPr/>
                    <a:lstStyle/>
                    <a:p>
                      <a:pPr lvl="0"/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Dokazilo Ministrstva za pravosodje o nekaznovanosti ***</a:t>
                      </a:r>
                    </a:p>
                    <a:p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Priloga 7: Izjava o izpolnjevanju splošnih pogojev </a:t>
                      </a:r>
                      <a:r>
                        <a:rPr lang="sl-SI" sz="135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konzorcijskih</a:t>
                      </a:r>
                      <a:r>
                        <a:rPr lang="sl-SI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partnerjev brez prijavitelja </a:t>
                      </a:r>
                      <a:endParaRPr lang="sl-SI" sz="1400" kern="1200" dirty="0">
                        <a:solidFill>
                          <a:schemeClr val="bg2">
                            <a:lumMod val="2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3189" marR="63189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7</a:t>
            </a:fld>
            <a:endParaRPr lang="en-US" altLang="sl-SI"/>
          </a:p>
        </p:txBody>
      </p:sp>
      <p:sp>
        <p:nvSpPr>
          <p:cNvPr id="5" name="Pravokotnik 4"/>
          <p:cNvSpPr/>
          <p:nvPr/>
        </p:nvSpPr>
        <p:spPr>
          <a:xfrm>
            <a:off x="420688" y="139623"/>
            <a:ext cx="8415663" cy="5078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sl-SI" sz="2700" b="1" dirty="0" smtClean="0">
                <a:solidFill>
                  <a:srgbClr val="0070C0"/>
                </a:solidFill>
                <a:latin typeface="+mn-lt"/>
                <a:cs typeface="Arial" panose="020B0604020202020204" pitchFamily="34" charset="0"/>
              </a:rPr>
              <a:t>Pogoji za kandidiranje</a:t>
            </a:r>
            <a:endParaRPr lang="sl-SI" sz="2700" dirty="0">
              <a:solidFill>
                <a:srgbClr val="0070C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Pravokotnik 5"/>
          <p:cNvSpPr/>
          <p:nvPr/>
        </p:nvSpPr>
        <p:spPr>
          <a:xfrm>
            <a:off x="0" y="5521147"/>
            <a:ext cx="9144000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l-SI" sz="1200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* Če </a:t>
            </a:r>
            <a:r>
              <a:rPr lang="sl-SI" sz="1200" i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konzorcijski</a:t>
            </a:r>
            <a:r>
              <a:rPr lang="sl-SI" sz="1200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partner na bo predložil dokazila, ga bo pridobilo ministrstvo po uradni dolžnosti iz uradnih evidenc.** Če </a:t>
            </a:r>
            <a:r>
              <a:rPr lang="sl-SI" sz="1200" i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konzorcijski</a:t>
            </a:r>
            <a:r>
              <a:rPr lang="sl-SI" sz="1200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partner ne bo predložil dokazila FURS o plačanih obveznostih, </a:t>
            </a:r>
            <a:r>
              <a:rPr lang="sl-SI" sz="1200" b="1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ga bo pridobilo ministrstvo po uradni dolžnosti iz uradnih evidenc</a:t>
            </a:r>
            <a:r>
              <a:rPr lang="sl-SI" sz="1200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, v tem primeru se bo izpolnjevanje tega pogoja preverjalo na dan oddaje vloge.***Dokazilo ne sme biti starejše od 30 dni pred oddajo vloge. Če </a:t>
            </a:r>
            <a:r>
              <a:rPr lang="sl-SI" sz="1200" i="1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konzorcijski</a:t>
            </a:r>
            <a:r>
              <a:rPr lang="sl-SI" sz="1200" i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partner ne bo predložil dokazila Ministrstva za pravosodje o nekaznovanosti ali bo dokazilo starejše od 30 dni pred oddajo vloge, ga bo pridobilo ministrstvo po uradni dolžnosti iz uradnih evidenc, v tem primeru se bo izpolnjevanje pogojev pod številko 4 preverjalo na dan oddaje vloge.</a:t>
            </a:r>
            <a:endParaRPr lang="sl-SI" sz="1200" i="1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8</a:t>
            </a:fld>
            <a:endParaRPr lang="en-US" altLang="sl-SI"/>
          </a:p>
        </p:txBody>
      </p:sp>
      <p:sp>
        <p:nvSpPr>
          <p:cNvPr id="6" name="Pravokotnik 5"/>
          <p:cNvSpPr/>
          <p:nvPr/>
        </p:nvSpPr>
        <p:spPr>
          <a:xfrm>
            <a:off x="324599" y="1715802"/>
            <a:ext cx="8337550" cy="14465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sl-SI" sz="2200" b="1" dirty="0" smtClean="0">
                <a:latin typeface="+mn-lt"/>
                <a:cs typeface="Arial" panose="020B0604020202020204" pitchFamily="34" charset="0"/>
              </a:rPr>
              <a:t>Vljudno vas prosimo, da vsa dokazila priskrbite sami in jih priložite k vlogi na javni razpis, ker smo v časovni stiski</a:t>
            </a:r>
            <a:r>
              <a:rPr lang="sl-SI" sz="2200" dirty="0" smtClean="0">
                <a:latin typeface="+mn-lt"/>
                <a:cs typeface="Arial" panose="020B0604020202020204" pitchFamily="34" charset="0"/>
              </a:rPr>
              <a:t>, </a:t>
            </a:r>
            <a:r>
              <a:rPr lang="sl-SI" sz="2200" dirty="0">
                <a:latin typeface="+mn-lt"/>
                <a:cs typeface="Arial" panose="020B0604020202020204" pitchFamily="34" charset="0"/>
              </a:rPr>
              <a:t>saj se bliža konec proračunskega leta, </a:t>
            </a:r>
            <a:r>
              <a:rPr lang="sl-SI" sz="2200" dirty="0" smtClean="0">
                <a:latin typeface="+mn-lt"/>
                <a:cs typeface="Arial" panose="020B0604020202020204" pitchFamily="34" charset="0"/>
              </a:rPr>
              <a:t>sredstva za letošnje leto pa znašajo kar 80.000,00 EUR, ki jih je potrebno porabiti.</a:t>
            </a:r>
            <a:endParaRPr lang="sl-SI" sz="2200" dirty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60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oljeZBesedilom 1"/>
          <p:cNvSpPr txBox="1">
            <a:spLocks noChangeArrowheads="1"/>
          </p:cNvSpPr>
          <p:nvPr/>
        </p:nvSpPr>
        <p:spPr bwMode="auto">
          <a:xfrm>
            <a:off x="26988" y="0"/>
            <a:ext cx="9040812" cy="609397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defRPr/>
            </a:pPr>
            <a:endParaRPr lang="sl-SI" altLang="sl-SI" sz="2000" b="1" dirty="0">
              <a:solidFill>
                <a:srgbClr val="7030A0"/>
              </a:solidFill>
              <a:latin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sl-SI" altLang="sl-SI" sz="3000" b="1" dirty="0">
                <a:solidFill>
                  <a:srgbClr val="0070C0"/>
                </a:solidFill>
                <a:latin typeface="Calibri" panose="020F0502020204030204" pitchFamily="34" charset="0"/>
              </a:rPr>
              <a:t>Način izvajanja operacij </a:t>
            </a:r>
          </a:p>
          <a:p>
            <a:pPr marL="342900" indent="-342900" algn="just" eaLnBrk="1" hangingPunct="1">
              <a:buFont typeface="Wingdings" panose="05000000000000000000" pitchFamily="2" charset="2"/>
              <a:buChar char="Ø"/>
              <a:defRPr/>
            </a:pPr>
            <a:endParaRPr lang="sl-SI" altLang="sl-SI" sz="2000" b="1" dirty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algn="ctr" eaLnBrk="1" hangingPunct="1">
              <a:defRPr/>
            </a:pPr>
            <a:endParaRPr lang="sl-SI" altLang="sl-SI" sz="2000" b="1" dirty="0">
              <a:solidFill>
                <a:srgbClr val="404040"/>
              </a:solidFill>
              <a:latin typeface="Calibri" panose="020F0502020204030204" pitchFamily="34" charset="0"/>
            </a:endParaRPr>
          </a:p>
          <a:p>
            <a:pPr eaLnBrk="1" hangingPunct="1">
              <a:defRPr/>
            </a:pPr>
            <a:r>
              <a:rPr lang="sl-SI" sz="20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                                                    </a:t>
            </a:r>
          </a:p>
          <a:p>
            <a:pPr algn="ctr" eaLnBrk="1" hangingPunct="1">
              <a:defRPr/>
            </a:pPr>
            <a:endParaRPr lang="sl-SI" sz="2000" dirty="0" smtClean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 eaLnBrk="1" hangingPunct="1">
              <a:defRPr/>
            </a:pPr>
            <a:r>
              <a:rPr lang="sl-SI" sz="20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r>
              <a:rPr lang="sl-SI" sz="24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Največ </a:t>
            </a:r>
            <a:r>
              <a:rPr lang="sl-SI" sz="24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2 konzorcija</a:t>
            </a:r>
            <a:r>
              <a:rPr lang="sl-SI" sz="2000" b="1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. </a:t>
            </a:r>
          </a:p>
          <a:p>
            <a:pPr algn="ctr" eaLnBrk="1" hangingPunct="1">
              <a:defRPr/>
            </a:pPr>
            <a:endParaRPr lang="sl-SI" sz="2000" b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eaLnBrk="1" hangingPunct="1">
              <a:defRPr/>
            </a:pPr>
            <a:endParaRPr lang="sl-SI" sz="2000" b="1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 eaLnBrk="1" hangingPunct="1">
              <a:defRPr/>
            </a:pPr>
            <a:endParaRPr lang="sl-SI" altLang="sl-SI" sz="2000" b="1" dirty="0">
              <a:solidFill>
                <a:srgbClr val="254061"/>
              </a:solidFill>
            </a:endParaRPr>
          </a:p>
          <a:p>
            <a:pPr marL="342900" indent="-342900" algn="ctr" eaLnBrk="1" hangingPunct="1">
              <a:buFont typeface="Wingdings" panose="05000000000000000000" pitchFamily="2" charset="2"/>
              <a:buChar char="Ø"/>
              <a:defRPr/>
            </a:pPr>
            <a:endParaRPr lang="sl-SI" altLang="sl-SI" sz="2000" b="1" dirty="0">
              <a:solidFill>
                <a:srgbClr val="254061"/>
              </a:solidFill>
            </a:endParaRPr>
          </a:p>
          <a:p>
            <a:pPr marL="342900" indent="-342900" algn="ctr" eaLnBrk="1" hangingPunct="1">
              <a:buFont typeface="Wingdings" panose="05000000000000000000" pitchFamily="2" charset="2"/>
              <a:buChar char="Ø"/>
              <a:defRPr/>
            </a:pPr>
            <a:endParaRPr lang="sl-SI" altLang="sl-SI" sz="2000" b="1" dirty="0">
              <a:solidFill>
                <a:srgbClr val="254061"/>
              </a:solidFill>
            </a:endParaRPr>
          </a:p>
          <a:p>
            <a:pPr marL="342900" indent="-342900" algn="ctr" eaLnBrk="1" hangingPunct="1">
              <a:buFont typeface="Wingdings" panose="05000000000000000000" pitchFamily="2" charset="2"/>
              <a:buChar char="Ø"/>
              <a:defRPr/>
            </a:pPr>
            <a:endParaRPr lang="sl-SI" altLang="sl-SI" sz="2000" b="1" dirty="0">
              <a:solidFill>
                <a:srgbClr val="254061"/>
              </a:solidFill>
            </a:endParaRPr>
          </a:p>
          <a:p>
            <a:pPr marL="342900" indent="-342900" algn="ctr" eaLnBrk="1" hangingPunct="1">
              <a:buFont typeface="Wingdings" panose="05000000000000000000" pitchFamily="2" charset="2"/>
              <a:buChar char="Ø"/>
              <a:defRPr/>
            </a:pPr>
            <a:endParaRPr lang="sl-SI" altLang="sl-SI" sz="2000" b="1" dirty="0">
              <a:solidFill>
                <a:srgbClr val="254061"/>
              </a:solidFill>
            </a:endParaRPr>
          </a:p>
          <a:p>
            <a:pPr algn="ctr" eaLnBrk="1" hangingPunct="1">
              <a:defRPr/>
            </a:pPr>
            <a:endParaRPr lang="sl-SI" sz="200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 eaLnBrk="1" hangingPunct="1">
              <a:defRPr/>
            </a:pPr>
            <a:endParaRPr lang="sl-SI" sz="200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  <a:p>
            <a:pPr algn="ctr" eaLnBrk="1" hangingPunct="1">
              <a:defRPr/>
            </a:pPr>
            <a:endParaRPr lang="sl-SI" altLang="sl-SI" sz="2000" b="1" dirty="0">
              <a:solidFill>
                <a:srgbClr val="254061"/>
              </a:solidFill>
            </a:endParaRPr>
          </a:p>
          <a:p>
            <a:pPr marL="342900" indent="-342900" algn="ctr" eaLnBrk="1" hangingPunct="1">
              <a:buFont typeface="Wingdings" panose="05000000000000000000" pitchFamily="2" charset="2"/>
              <a:buChar char="Ø"/>
              <a:defRPr/>
            </a:pPr>
            <a:endParaRPr lang="sl-SI" altLang="sl-SI" sz="2000" b="1" dirty="0">
              <a:solidFill>
                <a:srgbClr val="254061"/>
              </a:solidFill>
            </a:endParaRPr>
          </a:p>
          <a:p>
            <a:pPr marL="285750" indent="-285750" algn="just" eaLnBrk="1" hangingPunct="1">
              <a:buFont typeface="Wingdings" panose="05000000000000000000" pitchFamily="2" charset="2"/>
              <a:buChar char="Ø"/>
              <a:defRPr/>
            </a:pPr>
            <a:endParaRPr lang="en-US" altLang="sl-SI" sz="1600" dirty="0">
              <a:solidFill>
                <a:srgbClr val="40404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Arrow: Down 3"/>
          <p:cNvSpPr/>
          <p:nvPr/>
        </p:nvSpPr>
        <p:spPr>
          <a:xfrm>
            <a:off x="4294613" y="859777"/>
            <a:ext cx="484187" cy="72349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1111" y="5018765"/>
            <a:ext cx="8127051" cy="11602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sl-SI" sz="2000" b="1" dirty="0" smtClean="0">
                <a:solidFill>
                  <a:schemeClr val="tx1"/>
                </a:solidFill>
              </a:rPr>
              <a:t>Oba konzorcija delujeta </a:t>
            </a:r>
            <a:r>
              <a:rPr lang="sl-SI" sz="2000" b="1" dirty="0" smtClean="0">
                <a:solidFill>
                  <a:srgbClr val="0070C0"/>
                </a:solidFill>
              </a:rPr>
              <a:t>v </a:t>
            </a:r>
            <a:r>
              <a:rPr lang="sl-SI" sz="2000" b="1" dirty="0">
                <a:solidFill>
                  <a:srgbClr val="0070C0"/>
                </a:solidFill>
              </a:rPr>
              <a:t>KRVS in v </a:t>
            </a:r>
            <a:r>
              <a:rPr lang="sl-SI" sz="2000" b="1" dirty="0" smtClean="0">
                <a:solidFill>
                  <a:srgbClr val="0070C0"/>
                </a:solidFill>
              </a:rPr>
              <a:t>KRZS.</a:t>
            </a:r>
            <a:endParaRPr lang="sl-SI" dirty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defRPr/>
            </a:pPr>
            <a:endParaRPr lang="en-US" dirty="0"/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2F882-DC02-4301-B179-9E7F5ED57468}" type="slidenum">
              <a:rPr lang="en-US" altLang="sl-SI" smtClean="0"/>
              <a:pPr/>
              <a:t>9</a:t>
            </a:fld>
            <a:endParaRPr lang="en-US" altLang="sl-SI"/>
          </a:p>
        </p:txBody>
      </p:sp>
      <p:sp>
        <p:nvSpPr>
          <p:cNvPr id="9" name="Rectangle 9"/>
          <p:cNvSpPr/>
          <p:nvPr/>
        </p:nvSpPr>
        <p:spPr>
          <a:xfrm>
            <a:off x="581112" y="3926431"/>
            <a:ext cx="8127051" cy="9054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defRPr/>
            </a:pPr>
            <a:endParaRPr lang="sl-SI" sz="2000" b="1" dirty="0" smtClean="0">
              <a:solidFill>
                <a:srgbClr val="0070C0"/>
              </a:solidFill>
            </a:endParaRPr>
          </a:p>
          <a:p>
            <a:pPr algn="just" eaLnBrk="1" hangingPunct="1">
              <a:defRPr/>
            </a:pPr>
            <a:r>
              <a:rPr lang="sl-SI" sz="2000" b="1" dirty="0" smtClean="0">
                <a:solidFill>
                  <a:schemeClr val="tx1"/>
                </a:solidFill>
              </a:rPr>
              <a:t>Oba konzorcija izvajata </a:t>
            </a:r>
            <a:r>
              <a:rPr lang="sl-SI" sz="2000" b="1" dirty="0" smtClean="0">
                <a:solidFill>
                  <a:srgbClr val="0070C0"/>
                </a:solidFill>
              </a:rPr>
              <a:t>aktivnosti </a:t>
            </a:r>
            <a:r>
              <a:rPr lang="sl-SI" sz="2000" b="1" dirty="0">
                <a:solidFill>
                  <a:srgbClr val="0070C0"/>
                </a:solidFill>
              </a:rPr>
              <a:t>iz Sklopa A in iz Sklopa B v obeh kohezijskih regijah. </a:t>
            </a:r>
            <a:endParaRPr lang="sl-SI" b="1" dirty="0">
              <a:solidFill>
                <a:srgbClr val="0070C0"/>
              </a:solidFill>
            </a:endParaRPr>
          </a:p>
          <a:p>
            <a:pPr algn="ctr">
              <a:defRPr/>
            </a:pPr>
            <a:endParaRPr lang="en-US" dirty="0"/>
          </a:p>
        </p:txBody>
      </p:sp>
      <p:sp>
        <p:nvSpPr>
          <p:cNvPr id="11" name="Rectangle 9"/>
          <p:cNvSpPr/>
          <p:nvPr/>
        </p:nvSpPr>
        <p:spPr>
          <a:xfrm>
            <a:off x="581110" y="2756649"/>
            <a:ext cx="8127051" cy="9054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sl-SI" sz="2000" b="1" dirty="0" smtClean="0">
              <a:solidFill>
                <a:srgbClr val="0070C0"/>
              </a:solidFill>
            </a:endParaRPr>
          </a:p>
          <a:p>
            <a:pPr algn="just" eaLnBrk="1" hangingPunct="1">
              <a:defRPr/>
            </a:pPr>
            <a:r>
              <a:rPr lang="sl-SI" sz="2000" b="1" dirty="0">
                <a:solidFill>
                  <a:schemeClr val="tx1"/>
                </a:solidFill>
              </a:rPr>
              <a:t>Aktivnosti posameznega </a:t>
            </a:r>
            <a:r>
              <a:rPr lang="sl-SI" sz="2000" b="1" dirty="0" err="1">
                <a:solidFill>
                  <a:schemeClr val="tx1"/>
                </a:solidFill>
              </a:rPr>
              <a:t>konzorcijskega</a:t>
            </a:r>
            <a:r>
              <a:rPr lang="sl-SI" sz="2000" b="1" dirty="0">
                <a:solidFill>
                  <a:schemeClr val="tx1"/>
                </a:solidFill>
              </a:rPr>
              <a:t> partnerja se lahko izvajajo v </a:t>
            </a:r>
            <a:r>
              <a:rPr lang="sl-SI" sz="2000" b="1" dirty="0">
                <a:solidFill>
                  <a:srgbClr val="0070C0"/>
                </a:solidFill>
              </a:rPr>
              <a:t>kohezijski regiji, kjer je registriran</a:t>
            </a:r>
            <a:r>
              <a:rPr lang="sl-SI" sz="2000" b="1" dirty="0" smtClean="0">
                <a:solidFill>
                  <a:schemeClr val="tx1"/>
                </a:solidFill>
              </a:rPr>
              <a:t>.</a:t>
            </a:r>
            <a:r>
              <a:rPr lang="sl-SI" sz="2000" dirty="0" smtClean="0">
                <a:solidFill>
                  <a:schemeClr val="tx1"/>
                </a:solidFill>
              </a:rPr>
              <a:t>                </a:t>
            </a:r>
            <a:endParaRPr lang="sl-SI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74935</TotalTime>
  <Words>3308</Words>
  <Application>Microsoft Office PowerPoint</Application>
  <PresentationFormat>Diaprojekcija na zaslonu (4:3)</PresentationFormat>
  <Paragraphs>479</Paragraphs>
  <Slides>31</Slides>
  <Notes>29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Tahoma</vt:lpstr>
      <vt:lpstr>Times New Roman</vt:lpstr>
      <vt:lpstr>Wingdings</vt:lpstr>
      <vt:lpstr>Officeova tema</vt:lpstr>
      <vt:lpstr>RAZPIS ZA IZBOR IZVAJALCEV OPERACIJ Usposabljanje mentorjev za izvajanje praktičnega usposabljanja z delom po izobraževalnih programih za pridobitev izobrazbe v letih 2021-2023    (Uradni list RS, št. 172/2021, z dne 29. 10. 2021)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mss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Javni razpis Izpopolnjevanje strokovnih delavcev v višjem strokovnem izobraževanju in izobraževalcev v neformalnih izobraževalnih programih za odrasle  od 2020 do 2022</dc:title>
  <dc:creator>Mss-Podbevsek</dc:creator>
  <cp:lastModifiedBy>Katarina Lisec</cp:lastModifiedBy>
  <cp:revision>262</cp:revision>
  <cp:lastPrinted>2020-07-02T13:10:17Z</cp:lastPrinted>
  <dcterms:created xsi:type="dcterms:W3CDTF">2011-05-17T11:40:14Z</dcterms:created>
  <dcterms:modified xsi:type="dcterms:W3CDTF">2021-11-11T14:01:25Z</dcterms:modified>
</cp:coreProperties>
</file>