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67" r:id="rId5"/>
    <p:sldId id="259" r:id="rId6"/>
    <p:sldId id="268" r:id="rId7"/>
    <p:sldId id="287" r:id="rId8"/>
    <p:sldId id="280" r:id="rId9"/>
    <p:sldId id="273" r:id="rId10"/>
    <p:sldId id="272" r:id="rId11"/>
    <p:sldId id="275" r:id="rId12"/>
    <p:sldId id="274" r:id="rId13"/>
    <p:sldId id="281" r:id="rId14"/>
    <p:sldId id="276" r:id="rId15"/>
    <p:sldId id="278" r:id="rId16"/>
    <p:sldId id="288" r:id="rId17"/>
    <p:sldId id="277" r:id="rId18"/>
    <p:sldId id="286" r:id="rId19"/>
    <p:sldId id="279" r:id="rId20"/>
    <p:sldId id="266" r:id="rId21"/>
    <p:sldId id="265" r:id="rId22"/>
    <p:sldId id="263" r:id="rId23"/>
    <p:sldId id="264" r:id="rId24"/>
    <p:sldId id="282" r:id="rId25"/>
    <p:sldId id="283" r:id="rId26"/>
    <p:sldId id="262" r:id="rId27"/>
    <p:sldId id="261" r:id="rId28"/>
    <p:sldId id="284" r:id="rId29"/>
    <p:sldId id="258" r:id="rId30"/>
    <p:sldId id="269" r:id="rId31"/>
    <p:sldId id="260" r:id="rId32"/>
    <p:sldId id="270" r:id="rId33"/>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10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Uredite slog podnaslova matrice</a:t>
            </a:r>
            <a:endParaRPr lang="sl-SI"/>
          </a:p>
        </p:txBody>
      </p:sp>
      <p:sp>
        <p:nvSpPr>
          <p:cNvPr id="4" name="Označba mesta datuma 3"/>
          <p:cNvSpPr>
            <a:spLocks noGrp="1"/>
          </p:cNvSpPr>
          <p:nvPr>
            <p:ph type="dt" sz="half" idx="10"/>
          </p:nvPr>
        </p:nvSpPr>
        <p:spPr/>
        <p:txBody>
          <a:bodyPr/>
          <a:lstStyle/>
          <a:p>
            <a:fld id="{CF109A06-8D59-4688-BC77-75A1E3F17868}" type="datetimeFigureOut">
              <a:rPr lang="sl-SI" smtClean="0"/>
              <a:t>28.06.2021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3049287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CF109A06-8D59-4688-BC77-75A1E3F17868}" type="datetimeFigureOut">
              <a:rPr lang="sl-SI" smtClean="0"/>
              <a:t>28.06.2021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3409374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CF109A06-8D59-4688-BC77-75A1E3F17868}" type="datetimeFigureOut">
              <a:rPr lang="sl-SI" smtClean="0"/>
              <a:t>28.06.2021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3650027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CF109A06-8D59-4688-BC77-75A1E3F17868}" type="datetimeFigureOut">
              <a:rPr lang="sl-SI" smtClean="0"/>
              <a:t>28.06.2021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354637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CF109A06-8D59-4688-BC77-75A1E3F17868}" type="datetimeFigureOut">
              <a:rPr lang="sl-SI" smtClean="0"/>
              <a:t>28.06.2021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207524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CF109A06-8D59-4688-BC77-75A1E3F17868}" type="datetimeFigureOut">
              <a:rPr lang="sl-SI" smtClean="0"/>
              <a:t>28.06.2021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3246681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CF109A06-8D59-4688-BC77-75A1E3F17868}" type="datetimeFigureOut">
              <a:rPr lang="sl-SI" smtClean="0"/>
              <a:t>28.06.2021</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69788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CF109A06-8D59-4688-BC77-75A1E3F17868}" type="datetimeFigureOut">
              <a:rPr lang="sl-SI" smtClean="0"/>
              <a:t>28.06.2021</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132453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CF109A06-8D59-4688-BC77-75A1E3F17868}" type="datetimeFigureOut">
              <a:rPr lang="sl-SI" smtClean="0"/>
              <a:t>28.06.2021</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311794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CF109A06-8D59-4688-BC77-75A1E3F17868}" type="datetimeFigureOut">
              <a:rPr lang="sl-SI" smtClean="0"/>
              <a:t>28.06.2021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2438681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CF109A06-8D59-4688-BC77-75A1E3F17868}" type="datetimeFigureOut">
              <a:rPr lang="sl-SI" smtClean="0"/>
              <a:t>28.06.2021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0272C14F-B915-4501-92E1-EA99A8AF5283}" type="slidenum">
              <a:rPr lang="sl-SI" smtClean="0"/>
              <a:t>‹#›</a:t>
            </a:fld>
            <a:endParaRPr lang="sl-SI"/>
          </a:p>
        </p:txBody>
      </p:sp>
    </p:spTree>
    <p:extLst>
      <p:ext uri="{BB962C8B-B14F-4D97-AF65-F5344CB8AC3E}">
        <p14:creationId xmlns:p14="http://schemas.microsoft.com/office/powerpoint/2010/main" val="614342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09A06-8D59-4688-BC77-75A1E3F17868}" type="datetimeFigureOut">
              <a:rPr lang="sl-SI" smtClean="0"/>
              <a:t>28.06.2021</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2C14F-B915-4501-92E1-EA99A8AF5283}" type="slidenum">
              <a:rPr lang="sl-SI" smtClean="0"/>
              <a:t>‹#›</a:t>
            </a:fld>
            <a:endParaRPr lang="sl-SI"/>
          </a:p>
        </p:txBody>
      </p:sp>
    </p:spTree>
    <p:extLst>
      <p:ext uri="{BB962C8B-B14F-4D97-AF65-F5344CB8AC3E}">
        <p14:creationId xmlns:p14="http://schemas.microsoft.com/office/powerpoint/2010/main" val="2137160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sl-SI" dirty="0" smtClean="0"/>
              <a:t>Dosežki učencev na nacionalnem preverjanju znanja 2021</a:t>
            </a:r>
            <a:endParaRPr lang="sl-SI" dirty="0"/>
          </a:p>
        </p:txBody>
      </p:sp>
      <p:sp>
        <p:nvSpPr>
          <p:cNvPr id="3" name="Podnaslov 2"/>
          <p:cNvSpPr>
            <a:spLocks noGrp="1"/>
          </p:cNvSpPr>
          <p:nvPr>
            <p:ph type="subTitle" idx="1"/>
          </p:nvPr>
        </p:nvSpPr>
        <p:spPr/>
        <p:txBody>
          <a:bodyPr/>
          <a:lstStyle/>
          <a:p>
            <a:r>
              <a:rPr lang="sl-SI" dirty="0" smtClean="0"/>
              <a:t>Ljubljana, 28. 6. 2021</a:t>
            </a:r>
            <a:endParaRPr lang="sl-SI" dirty="0"/>
          </a:p>
        </p:txBody>
      </p:sp>
    </p:spTree>
    <p:extLst>
      <p:ext uri="{BB962C8B-B14F-4D97-AF65-F5344CB8AC3E}">
        <p14:creationId xmlns:p14="http://schemas.microsoft.com/office/powerpoint/2010/main" val="3141285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Matematika, 9. razred: primerjava uspešnosti letošnje generacije učencev s preteklo generacijo pri istih nalogah</a:t>
            </a:r>
            <a:endParaRPr lang="sl-SI" sz="2800"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724740344"/>
              </p:ext>
            </p:extLst>
          </p:nvPr>
        </p:nvGraphicFramePr>
        <p:xfrm>
          <a:off x="838200" y="1825625"/>
          <a:ext cx="10515600" cy="46380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70840">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Indeks težavnosti (2016)</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3.a</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0,43</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0,46</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1"/>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3.b</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0,88</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0,83</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0,05</a:t>
                      </a:r>
                    </a:p>
                  </a:txBody>
                  <a:tcPr marL="0" marR="0" marT="0" marB="0" anchor="b"/>
                </a:tc>
                <a:extLst>
                  <a:ext uri="{0D108BD9-81ED-4DB2-BD59-A6C34878D82A}">
                    <a16:rowId xmlns:a16="http://schemas.microsoft.com/office/drawing/2014/main" val="10002"/>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3.c</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0,84</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0,75</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0,09</a:t>
                      </a:r>
                    </a:p>
                  </a:txBody>
                  <a:tcPr marL="0" marR="0" marT="0" marB="0" anchor="b"/>
                </a:tc>
                <a:extLst>
                  <a:ext uri="{0D108BD9-81ED-4DB2-BD59-A6C34878D82A}">
                    <a16:rowId xmlns:a16="http://schemas.microsoft.com/office/drawing/2014/main" val="10003"/>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3.d</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0,84</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0,82</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4"/>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7.a.1</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0,80</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0,85</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-0,05</a:t>
                      </a:r>
                    </a:p>
                  </a:txBody>
                  <a:tcPr marL="0" marR="0" marT="0" marB="0" anchor="b"/>
                </a:tc>
                <a:extLst>
                  <a:ext uri="{0D108BD9-81ED-4DB2-BD59-A6C34878D82A}">
                    <a16:rowId xmlns:a16="http://schemas.microsoft.com/office/drawing/2014/main" val="10005"/>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7.a.2</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0,78</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0,84</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-0,06</a:t>
                      </a:r>
                    </a:p>
                  </a:txBody>
                  <a:tcPr marL="0" marR="0" marT="0" marB="0" anchor="b"/>
                </a:tc>
                <a:extLst>
                  <a:ext uri="{0D108BD9-81ED-4DB2-BD59-A6C34878D82A}">
                    <a16:rowId xmlns:a16="http://schemas.microsoft.com/office/drawing/2014/main" val="10006"/>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7.a.3</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0,62</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0,70</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-0,08</a:t>
                      </a:r>
                    </a:p>
                  </a:txBody>
                  <a:tcPr marL="0" marR="0" marT="0" marB="0" anchor="b"/>
                </a:tc>
                <a:extLst>
                  <a:ext uri="{0D108BD9-81ED-4DB2-BD59-A6C34878D82A}">
                    <a16:rowId xmlns:a16="http://schemas.microsoft.com/office/drawing/2014/main" val="10007"/>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7.b.1</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0,75</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-0,07</a:t>
                      </a:r>
                    </a:p>
                  </a:txBody>
                  <a:tcPr marL="0" marR="0" marT="0" marB="0" anchor="b"/>
                </a:tc>
                <a:extLst>
                  <a:ext uri="{0D108BD9-81ED-4DB2-BD59-A6C34878D82A}">
                    <a16:rowId xmlns:a16="http://schemas.microsoft.com/office/drawing/2014/main" val="10008"/>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7.b.2</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0,67</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0,75</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-0,08</a:t>
                      </a:r>
                    </a:p>
                  </a:txBody>
                  <a:tcPr marL="0" marR="0" marT="0" marB="0" anchor="b"/>
                </a:tc>
                <a:extLst>
                  <a:ext uri="{0D108BD9-81ED-4DB2-BD59-A6C34878D82A}">
                    <a16:rowId xmlns:a16="http://schemas.microsoft.com/office/drawing/2014/main" val="10009"/>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7.c</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0,31</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0,36</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-0,05</a:t>
                      </a:r>
                    </a:p>
                  </a:txBody>
                  <a:tcPr marL="0" marR="0" marT="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078933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a:t>Angleščina, </a:t>
            </a:r>
            <a:r>
              <a:rPr lang="sl-SI" sz="3200" dirty="0" smtClean="0"/>
              <a:t>6. </a:t>
            </a:r>
            <a:r>
              <a:rPr lang="sl-SI" sz="3200" dirty="0"/>
              <a:t>razred: primerjava uspešnosti letošnje generacije učencev s preteklo generacijo pri istih nalogah</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1091711584"/>
              </p:ext>
            </p:extLst>
          </p:nvPr>
        </p:nvGraphicFramePr>
        <p:xfrm>
          <a:off x="838200" y="1561385"/>
          <a:ext cx="10515600" cy="50867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92860">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IT (2010</a:t>
                      </a:r>
                      <a:r>
                        <a:rPr lang="sl-SI" baseline="0" dirty="0" smtClean="0"/>
                        <a:t> oz. 2018</a:t>
                      </a:r>
                      <a:r>
                        <a:rPr lang="sl-SI" dirty="0" smtClean="0"/>
                        <a:t>)</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392860">
                <a:tc>
                  <a:txBody>
                    <a:bodyPr/>
                    <a:lstStyle/>
                    <a:p>
                      <a:pPr algn="ctr" fontAlgn="b"/>
                      <a:r>
                        <a:rPr lang="sl-SI" sz="2800" b="0" i="0" u="none" strike="noStrike" dirty="0">
                          <a:solidFill>
                            <a:srgbClr val="000000"/>
                          </a:solidFill>
                          <a:effectLst/>
                          <a:latin typeface="Calibri" panose="020F0502020204030204" pitchFamily="34" charset="0"/>
                        </a:rPr>
                        <a:t>B.1.1</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0,85</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0,89</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-0,04</a:t>
                      </a:r>
                    </a:p>
                  </a:txBody>
                  <a:tcPr marL="0" marR="0" marT="0" marB="0" anchor="b"/>
                </a:tc>
                <a:extLst>
                  <a:ext uri="{0D108BD9-81ED-4DB2-BD59-A6C34878D82A}">
                    <a16:rowId xmlns:a16="http://schemas.microsoft.com/office/drawing/2014/main" val="10001"/>
                  </a:ext>
                </a:extLst>
              </a:tr>
              <a:tr h="392860">
                <a:tc>
                  <a:txBody>
                    <a:bodyPr/>
                    <a:lstStyle/>
                    <a:p>
                      <a:pPr algn="ctr" fontAlgn="b"/>
                      <a:r>
                        <a:rPr lang="sl-SI" sz="2800" b="0" i="0" u="none" strike="noStrike" dirty="0">
                          <a:solidFill>
                            <a:srgbClr val="000000"/>
                          </a:solidFill>
                          <a:effectLst/>
                          <a:latin typeface="Calibri" panose="020F0502020204030204" pitchFamily="34" charset="0"/>
                        </a:rPr>
                        <a:t>B.1.2</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0,87</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0,85</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2"/>
                  </a:ext>
                </a:extLst>
              </a:tr>
              <a:tr h="392860">
                <a:tc>
                  <a:txBody>
                    <a:bodyPr/>
                    <a:lstStyle/>
                    <a:p>
                      <a:pPr algn="ctr" fontAlgn="b"/>
                      <a:r>
                        <a:rPr lang="sl-SI" sz="2800" b="0" i="0" u="none" strike="noStrike">
                          <a:solidFill>
                            <a:srgbClr val="000000"/>
                          </a:solidFill>
                          <a:effectLst/>
                          <a:latin typeface="Calibri" panose="020F0502020204030204" pitchFamily="34" charset="0"/>
                        </a:rPr>
                        <a:t>B.1.3</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0,88</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0,86</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3"/>
                  </a:ext>
                </a:extLst>
              </a:tr>
              <a:tr h="392860">
                <a:tc>
                  <a:txBody>
                    <a:bodyPr/>
                    <a:lstStyle/>
                    <a:p>
                      <a:pPr algn="ctr" fontAlgn="b"/>
                      <a:r>
                        <a:rPr lang="sl-SI" sz="2800" b="0" i="0" u="none" strike="noStrike">
                          <a:solidFill>
                            <a:srgbClr val="000000"/>
                          </a:solidFill>
                          <a:effectLst/>
                          <a:latin typeface="Calibri" panose="020F0502020204030204" pitchFamily="34" charset="0"/>
                        </a:rPr>
                        <a:t>B.1.4</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0,78</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0,71</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0,07</a:t>
                      </a:r>
                    </a:p>
                  </a:txBody>
                  <a:tcPr marL="0" marR="0" marT="0" marB="0" anchor="b"/>
                </a:tc>
                <a:extLst>
                  <a:ext uri="{0D108BD9-81ED-4DB2-BD59-A6C34878D82A}">
                    <a16:rowId xmlns:a16="http://schemas.microsoft.com/office/drawing/2014/main" val="10004"/>
                  </a:ext>
                </a:extLst>
              </a:tr>
              <a:tr h="392860">
                <a:tc>
                  <a:txBody>
                    <a:bodyPr/>
                    <a:lstStyle/>
                    <a:p>
                      <a:pPr algn="ctr" fontAlgn="b"/>
                      <a:r>
                        <a:rPr lang="sl-SI" sz="2800" b="0" i="0" u="none" strike="noStrike">
                          <a:solidFill>
                            <a:srgbClr val="000000"/>
                          </a:solidFill>
                          <a:effectLst/>
                          <a:latin typeface="Calibri" panose="020F0502020204030204" pitchFamily="34" charset="0"/>
                        </a:rPr>
                        <a:t>B.1.5</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0,73</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0,69</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0,04</a:t>
                      </a:r>
                    </a:p>
                  </a:txBody>
                  <a:tcPr marL="0" marR="0" marT="0" marB="0" anchor="b"/>
                </a:tc>
                <a:extLst>
                  <a:ext uri="{0D108BD9-81ED-4DB2-BD59-A6C34878D82A}">
                    <a16:rowId xmlns:a16="http://schemas.microsoft.com/office/drawing/2014/main" val="10005"/>
                  </a:ext>
                </a:extLst>
              </a:tr>
              <a:tr h="392860">
                <a:tc>
                  <a:txBody>
                    <a:bodyPr/>
                    <a:lstStyle/>
                    <a:p>
                      <a:pPr algn="ctr" fontAlgn="b"/>
                      <a:r>
                        <a:rPr lang="sl-SI" sz="2800" b="0" i="0" u="none" strike="noStrike">
                          <a:solidFill>
                            <a:srgbClr val="000000"/>
                          </a:solidFill>
                          <a:effectLst/>
                          <a:latin typeface="Calibri" panose="020F0502020204030204" pitchFamily="34" charset="0"/>
                        </a:rPr>
                        <a:t>B.1.6</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0,73</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0,63</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0,10</a:t>
                      </a:r>
                    </a:p>
                  </a:txBody>
                  <a:tcPr marL="0" marR="0" marT="0" marB="0" anchor="b"/>
                </a:tc>
                <a:extLst>
                  <a:ext uri="{0D108BD9-81ED-4DB2-BD59-A6C34878D82A}">
                    <a16:rowId xmlns:a16="http://schemas.microsoft.com/office/drawing/2014/main" val="10006"/>
                  </a:ext>
                </a:extLst>
              </a:tr>
              <a:tr h="392860">
                <a:tc>
                  <a:txBody>
                    <a:bodyPr/>
                    <a:lstStyle/>
                    <a:p>
                      <a:pPr algn="ctr" fontAlgn="b"/>
                      <a:r>
                        <a:rPr lang="sl-SI" sz="2800" b="0" i="0" u="none" strike="noStrike">
                          <a:solidFill>
                            <a:srgbClr val="000000"/>
                          </a:solidFill>
                          <a:effectLst/>
                          <a:latin typeface="Calibri" panose="020F0502020204030204" pitchFamily="34" charset="0"/>
                        </a:rPr>
                        <a:t>C.1.1</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0,74</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0,66</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0,08</a:t>
                      </a:r>
                    </a:p>
                  </a:txBody>
                  <a:tcPr marL="0" marR="0" marT="0" marB="0" anchor="b"/>
                </a:tc>
                <a:extLst>
                  <a:ext uri="{0D108BD9-81ED-4DB2-BD59-A6C34878D82A}">
                    <a16:rowId xmlns:a16="http://schemas.microsoft.com/office/drawing/2014/main" val="10007"/>
                  </a:ext>
                </a:extLst>
              </a:tr>
              <a:tr h="392860">
                <a:tc>
                  <a:txBody>
                    <a:bodyPr/>
                    <a:lstStyle/>
                    <a:p>
                      <a:pPr algn="ctr" fontAlgn="b"/>
                      <a:r>
                        <a:rPr lang="sl-SI" sz="2800" b="0" i="0" u="none" strike="noStrike">
                          <a:solidFill>
                            <a:srgbClr val="000000"/>
                          </a:solidFill>
                          <a:effectLst/>
                          <a:latin typeface="Calibri" panose="020F0502020204030204" pitchFamily="34" charset="0"/>
                        </a:rPr>
                        <a:t>C.1.2</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0,71</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0,71</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0,00</a:t>
                      </a:r>
                    </a:p>
                  </a:txBody>
                  <a:tcPr marL="0" marR="0" marT="0" marB="0" anchor="b"/>
                </a:tc>
                <a:extLst>
                  <a:ext uri="{0D108BD9-81ED-4DB2-BD59-A6C34878D82A}">
                    <a16:rowId xmlns:a16="http://schemas.microsoft.com/office/drawing/2014/main" val="10008"/>
                  </a:ext>
                </a:extLst>
              </a:tr>
              <a:tr h="392860">
                <a:tc>
                  <a:txBody>
                    <a:bodyPr/>
                    <a:lstStyle/>
                    <a:p>
                      <a:pPr algn="ctr" fontAlgn="b"/>
                      <a:r>
                        <a:rPr lang="sl-SI" sz="2800" b="0" i="0" u="none" strike="noStrike">
                          <a:solidFill>
                            <a:srgbClr val="000000"/>
                          </a:solidFill>
                          <a:effectLst/>
                          <a:latin typeface="Calibri" panose="020F0502020204030204" pitchFamily="34" charset="0"/>
                        </a:rPr>
                        <a:t>C.1.3</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0,50</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0,49</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0,01</a:t>
                      </a:r>
                    </a:p>
                  </a:txBody>
                  <a:tcPr marL="0" marR="0" marT="0" marB="0" anchor="b"/>
                </a:tc>
                <a:extLst>
                  <a:ext uri="{0D108BD9-81ED-4DB2-BD59-A6C34878D82A}">
                    <a16:rowId xmlns:a16="http://schemas.microsoft.com/office/drawing/2014/main" val="10009"/>
                  </a:ext>
                </a:extLst>
              </a:tr>
              <a:tr h="392860">
                <a:tc>
                  <a:txBody>
                    <a:bodyPr/>
                    <a:lstStyle/>
                    <a:p>
                      <a:pPr algn="ctr" fontAlgn="b"/>
                      <a:r>
                        <a:rPr lang="sl-SI" sz="2800" b="0" i="0" u="none" strike="noStrike">
                          <a:solidFill>
                            <a:srgbClr val="000000"/>
                          </a:solidFill>
                          <a:effectLst/>
                          <a:latin typeface="Calibri" panose="020F0502020204030204" pitchFamily="34" charset="0"/>
                        </a:rPr>
                        <a:t>C.1.4</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0,67</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0,69</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10"/>
                  </a:ext>
                </a:extLst>
              </a:tr>
              <a:tr h="392860">
                <a:tc>
                  <a:txBody>
                    <a:bodyPr/>
                    <a:lstStyle/>
                    <a:p>
                      <a:pPr algn="ctr" fontAlgn="b"/>
                      <a:r>
                        <a:rPr lang="sl-SI" sz="2800" b="0" i="0" u="none" strike="noStrike">
                          <a:solidFill>
                            <a:srgbClr val="000000"/>
                          </a:solidFill>
                          <a:effectLst/>
                          <a:latin typeface="Calibri" panose="020F0502020204030204" pitchFamily="34" charset="0"/>
                        </a:rPr>
                        <a:t>C.1.5</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0,61</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0,55</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0,06</a:t>
                      </a:r>
                    </a:p>
                  </a:txBody>
                  <a:tcPr marL="0" marR="0" marT="0" marB="0" anchor="b"/>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50826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Angleščina, </a:t>
            </a:r>
            <a:r>
              <a:rPr lang="sl-SI" sz="2800" dirty="0"/>
              <a:t>9. razred: primerjava uspešnosti letošnje generacije učencev s preteklo generacijo pri istih nalogah</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382195012"/>
              </p:ext>
            </p:extLst>
          </p:nvPr>
        </p:nvGraphicFramePr>
        <p:xfrm>
          <a:off x="448572" y="1440606"/>
          <a:ext cx="10905228" cy="3575494"/>
        </p:xfrm>
        <a:graphic>
          <a:graphicData uri="http://schemas.openxmlformats.org/drawingml/2006/table">
            <a:tbl>
              <a:tblPr firstRow="1" bandRow="1">
                <a:tableStyleId>{5C22544A-7EE6-4342-B048-85BDC9FD1C3A}</a:tableStyleId>
              </a:tblPr>
              <a:tblGrid>
                <a:gridCol w="2726307">
                  <a:extLst>
                    <a:ext uri="{9D8B030D-6E8A-4147-A177-3AD203B41FA5}">
                      <a16:colId xmlns:a16="http://schemas.microsoft.com/office/drawing/2014/main" val="20000"/>
                    </a:ext>
                  </a:extLst>
                </a:gridCol>
                <a:gridCol w="2726307">
                  <a:extLst>
                    <a:ext uri="{9D8B030D-6E8A-4147-A177-3AD203B41FA5}">
                      <a16:colId xmlns:a16="http://schemas.microsoft.com/office/drawing/2014/main" val="20001"/>
                    </a:ext>
                  </a:extLst>
                </a:gridCol>
                <a:gridCol w="2726307">
                  <a:extLst>
                    <a:ext uri="{9D8B030D-6E8A-4147-A177-3AD203B41FA5}">
                      <a16:colId xmlns:a16="http://schemas.microsoft.com/office/drawing/2014/main" val="20002"/>
                    </a:ext>
                  </a:extLst>
                </a:gridCol>
                <a:gridCol w="2726307">
                  <a:extLst>
                    <a:ext uri="{9D8B030D-6E8A-4147-A177-3AD203B41FA5}">
                      <a16:colId xmlns:a16="http://schemas.microsoft.com/office/drawing/2014/main" val="20003"/>
                    </a:ext>
                  </a:extLst>
                </a:gridCol>
              </a:tblGrid>
              <a:tr h="393147">
                <a:tc>
                  <a:txBody>
                    <a:bodyPr/>
                    <a:lstStyle/>
                    <a:p>
                      <a:r>
                        <a:rPr lang="sl-SI" sz="1800" dirty="0" smtClean="0"/>
                        <a:t>Naloga</a:t>
                      </a:r>
                      <a:endParaRPr lang="sl-SI" sz="1800" dirty="0"/>
                    </a:p>
                  </a:txBody>
                  <a:tcPr/>
                </a:tc>
                <a:tc>
                  <a:txBody>
                    <a:bodyPr/>
                    <a:lstStyle/>
                    <a:p>
                      <a:r>
                        <a:rPr lang="sl-SI" sz="1800" dirty="0" smtClean="0"/>
                        <a:t>Indeks težavnosti</a:t>
                      </a:r>
                      <a:r>
                        <a:rPr lang="sl-SI" sz="1800" baseline="0" dirty="0" smtClean="0"/>
                        <a:t> (2021)</a:t>
                      </a:r>
                      <a:endParaRPr lang="sl-SI" sz="1800" dirty="0"/>
                    </a:p>
                  </a:txBody>
                  <a:tcPr/>
                </a:tc>
                <a:tc>
                  <a:txBody>
                    <a:bodyPr/>
                    <a:lstStyle/>
                    <a:p>
                      <a:r>
                        <a:rPr lang="sl-SI" sz="1800" dirty="0" smtClean="0"/>
                        <a:t>IT (2015</a:t>
                      </a:r>
                      <a:r>
                        <a:rPr lang="sl-SI" sz="1800" baseline="0" dirty="0" smtClean="0"/>
                        <a:t> oz. 2014</a:t>
                      </a:r>
                      <a:r>
                        <a:rPr lang="sl-SI" sz="1800" dirty="0" smtClean="0"/>
                        <a:t>)</a:t>
                      </a:r>
                      <a:endParaRPr lang="sl-SI" sz="1800" dirty="0"/>
                    </a:p>
                  </a:txBody>
                  <a:tcPr/>
                </a:tc>
                <a:tc>
                  <a:txBody>
                    <a:bodyPr/>
                    <a:lstStyle/>
                    <a:p>
                      <a:r>
                        <a:rPr lang="sl-SI" sz="1800" dirty="0" smtClean="0"/>
                        <a:t>Razlika</a:t>
                      </a:r>
                      <a:endParaRPr lang="sl-SI" sz="1800" dirty="0"/>
                    </a:p>
                  </a:txBody>
                  <a:tcPr/>
                </a:tc>
                <a:extLst>
                  <a:ext uri="{0D108BD9-81ED-4DB2-BD59-A6C34878D82A}">
                    <a16:rowId xmlns:a16="http://schemas.microsoft.com/office/drawing/2014/main" val="10000"/>
                  </a:ext>
                </a:extLst>
              </a:tr>
              <a:tr h="454621">
                <a:tc>
                  <a:txBody>
                    <a:bodyPr/>
                    <a:lstStyle/>
                    <a:p>
                      <a:pPr algn="ctr" fontAlgn="b"/>
                      <a:r>
                        <a:rPr lang="sl-SI" sz="2400" b="0" i="0" u="none" strike="noStrike" dirty="0">
                          <a:solidFill>
                            <a:srgbClr val="000000"/>
                          </a:solidFill>
                          <a:effectLst/>
                          <a:latin typeface="Calibri" panose="020F0502020204030204" pitchFamily="34" charset="0"/>
                        </a:rPr>
                        <a:t>B.1.1</a:t>
                      </a:r>
                    </a:p>
                  </a:txBody>
                  <a:tcPr marL="0" marR="0" marT="0" marB="0" anchor="b"/>
                </a:tc>
                <a:tc>
                  <a:txBody>
                    <a:bodyPr/>
                    <a:lstStyle/>
                    <a:p>
                      <a:pPr algn="r" fontAlgn="b"/>
                      <a:r>
                        <a:rPr lang="sl-SI" sz="2400" b="0" i="0" u="none" strike="noStrike" dirty="0">
                          <a:solidFill>
                            <a:srgbClr val="000000"/>
                          </a:solidFill>
                          <a:effectLst/>
                          <a:latin typeface="Calibri" panose="020F0502020204030204" pitchFamily="34" charset="0"/>
                        </a:rPr>
                        <a:t>0,88</a:t>
                      </a:r>
                    </a:p>
                  </a:txBody>
                  <a:tcPr marL="0" marR="0" marT="0" marB="0" anchor="b"/>
                </a:tc>
                <a:tc>
                  <a:txBody>
                    <a:bodyPr/>
                    <a:lstStyle/>
                    <a:p>
                      <a:pPr algn="ctr" fontAlgn="b"/>
                      <a:r>
                        <a:rPr lang="sl-SI" sz="2400" b="0" i="0" u="none" strike="noStrike">
                          <a:solidFill>
                            <a:srgbClr val="000000"/>
                          </a:solidFill>
                          <a:effectLst/>
                          <a:latin typeface="Calibri" panose="020F0502020204030204" pitchFamily="34" charset="0"/>
                        </a:rPr>
                        <a:t>0,85</a:t>
                      </a:r>
                    </a:p>
                  </a:txBody>
                  <a:tcPr marL="0" marR="0" marT="0" marB="0" anchor="b"/>
                </a:tc>
                <a:tc>
                  <a:txBody>
                    <a:bodyPr/>
                    <a:lstStyle/>
                    <a:p>
                      <a:pPr algn="r" fontAlgn="b"/>
                      <a:r>
                        <a:rPr lang="sl-SI" sz="2400" b="0" i="0" u="none" strike="noStrike">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1"/>
                  </a:ext>
                </a:extLst>
              </a:tr>
              <a:tr h="454621">
                <a:tc>
                  <a:txBody>
                    <a:bodyPr/>
                    <a:lstStyle/>
                    <a:p>
                      <a:pPr algn="ctr" fontAlgn="b"/>
                      <a:r>
                        <a:rPr lang="sl-SI" sz="2400" b="0" i="0" u="none" strike="noStrike" dirty="0">
                          <a:solidFill>
                            <a:srgbClr val="000000"/>
                          </a:solidFill>
                          <a:effectLst/>
                          <a:latin typeface="Calibri" panose="020F0502020204030204" pitchFamily="34" charset="0"/>
                        </a:rPr>
                        <a:t>B.1.2</a:t>
                      </a:r>
                    </a:p>
                  </a:txBody>
                  <a:tcPr marL="0" marR="0" marT="0" marB="0" anchor="b"/>
                </a:tc>
                <a:tc>
                  <a:txBody>
                    <a:bodyPr/>
                    <a:lstStyle/>
                    <a:p>
                      <a:pPr algn="r" fontAlgn="b"/>
                      <a:r>
                        <a:rPr lang="sl-SI" sz="2400" b="0" i="0" u="none" strike="noStrike" dirty="0">
                          <a:solidFill>
                            <a:srgbClr val="000000"/>
                          </a:solidFill>
                          <a:effectLst/>
                          <a:latin typeface="Calibri" panose="020F0502020204030204" pitchFamily="34" charset="0"/>
                        </a:rPr>
                        <a:t>0,87</a:t>
                      </a:r>
                    </a:p>
                  </a:txBody>
                  <a:tcPr marL="0" marR="0" marT="0" marB="0" anchor="b"/>
                </a:tc>
                <a:tc>
                  <a:txBody>
                    <a:bodyPr/>
                    <a:lstStyle/>
                    <a:p>
                      <a:pPr algn="ctr" fontAlgn="b"/>
                      <a:r>
                        <a:rPr lang="sl-SI" sz="2400" b="0" i="0" u="none" strike="noStrike">
                          <a:solidFill>
                            <a:srgbClr val="000000"/>
                          </a:solidFill>
                          <a:effectLst/>
                          <a:latin typeface="Calibri" panose="020F0502020204030204" pitchFamily="34" charset="0"/>
                        </a:rPr>
                        <a:t>0,85</a:t>
                      </a:r>
                    </a:p>
                  </a:txBody>
                  <a:tcPr marL="0" marR="0" marT="0" marB="0" anchor="b"/>
                </a:tc>
                <a:tc>
                  <a:txBody>
                    <a:bodyPr/>
                    <a:lstStyle/>
                    <a:p>
                      <a:pPr algn="r" fontAlgn="b"/>
                      <a:r>
                        <a:rPr lang="sl-SI" sz="2400" b="0" i="0" u="none" strike="noStrike">
                          <a:solidFill>
                            <a:schemeClr val="tx1"/>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2"/>
                  </a:ext>
                </a:extLst>
              </a:tr>
              <a:tr h="454621">
                <a:tc>
                  <a:txBody>
                    <a:bodyPr/>
                    <a:lstStyle/>
                    <a:p>
                      <a:pPr algn="ctr" fontAlgn="b"/>
                      <a:r>
                        <a:rPr lang="sl-SI" sz="2400" b="0" i="0" u="none" strike="noStrike">
                          <a:solidFill>
                            <a:srgbClr val="000000"/>
                          </a:solidFill>
                          <a:effectLst/>
                          <a:latin typeface="Calibri" panose="020F0502020204030204" pitchFamily="34" charset="0"/>
                        </a:rPr>
                        <a:t>B.1.3</a:t>
                      </a:r>
                    </a:p>
                  </a:txBody>
                  <a:tcPr marL="0" marR="0" marT="0" marB="0" anchor="b"/>
                </a:tc>
                <a:tc>
                  <a:txBody>
                    <a:bodyPr/>
                    <a:lstStyle/>
                    <a:p>
                      <a:pPr algn="r" fontAlgn="b"/>
                      <a:r>
                        <a:rPr lang="sl-SI" sz="2400" b="0" i="0" u="none" strike="noStrike" dirty="0">
                          <a:solidFill>
                            <a:srgbClr val="000000"/>
                          </a:solidFill>
                          <a:effectLst/>
                          <a:latin typeface="Calibri" panose="020F0502020204030204" pitchFamily="34" charset="0"/>
                        </a:rPr>
                        <a:t>0,55</a:t>
                      </a:r>
                    </a:p>
                  </a:txBody>
                  <a:tcPr marL="0" marR="0" marT="0" marB="0" anchor="b"/>
                </a:tc>
                <a:tc>
                  <a:txBody>
                    <a:bodyPr/>
                    <a:lstStyle/>
                    <a:p>
                      <a:pPr algn="ctr" fontAlgn="b"/>
                      <a:r>
                        <a:rPr lang="sl-SI" sz="2400" b="0" i="0" u="none" strike="noStrike" dirty="0">
                          <a:solidFill>
                            <a:srgbClr val="000000"/>
                          </a:solidFill>
                          <a:effectLst/>
                          <a:latin typeface="Calibri" panose="020F0502020204030204" pitchFamily="34" charset="0"/>
                        </a:rPr>
                        <a:t>0,54</a:t>
                      </a:r>
                    </a:p>
                  </a:txBody>
                  <a:tcPr marL="0" marR="0" marT="0" marB="0" anchor="b"/>
                </a:tc>
                <a:tc>
                  <a:txBody>
                    <a:bodyPr/>
                    <a:lstStyle/>
                    <a:p>
                      <a:pPr algn="r" fontAlgn="b"/>
                      <a:r>
                        <a:rPr lang="sl-SI" sz="2400" b="0" i="0" u="none" strike="noStrike">
                          <a:solidFill>
                            <a:schemeClr val="tx1"/>
                          </a:solidFill>
                          <a:effectLst/>
                          <a:latin typeface="Calibri" panose="020F0502020204030204" pitchFamily="34" charset="0"/>
                        </a:rPr>
                        <a:t>0,01</a:t>
                      </a:r>
                    </a:p>
                  </a:txBody>
                  <a:tcPr marL="0" marR="0" marT="0" marB="0" anchor="b"/>
                </a:tc>
                <a:extLst>
                  <a:ext uri="{0D108BD9-81ED-4DB2-BD59-A6C34878D82A}">
                    <a16:rowId xmlns:a16="http://schemas.microsoft.com/office/drawing/2014/main" val="10003"/>
                  </a:ext>
                </a:extLst>
              </a:tr>
              <a:tr h="454621">
                <a:tc>
                  <a:txBody>
                    <a:bodyPr/>
                    <a:lstStyle/>
                    <a:p>
                      <a:pPr algn="ctr" fontAlgn="b"/>
                      <a:r>
                        <a:rPr lang="sl-SI" sz="2400" b="0" i="0" u="none" strike="noStrike">
                          <a:solidFill>
                            <a:srgbClr val="000000"/>
                          </a:solidFill>
                          <a:effectLst/>
                          <a:latin typeface="Calibri" panose="020F0502020204030204" pitchFamily="34" charset="0"/>
                        </a:rPr>
                        <a:t>B.1.4</a:t>
                      </a:r>
                    </a:p>
                  </a:txBody>
                  <a:tcPr marL="0" marR="0" marT="0" marB="0" anchor="b"/>
                </a:tc>
                <a:tc>
                  <a:txBody>
                    <a:bodyPr/>
                    <a:lstStyle/>
                    <a:p>
                      <a:pPr algn="r" fontAlgn="b"/>
                      <a:r>
                        <a:rPr lang="sl-SI" sz="2400" b="0" i="0" u="none" strike="noStrike" dirty="0">
                          <a:solidFill>
                            <a:srgbClr val="000000"/>
                          </a:solidFill>
                          <a:effectLst/>
                          <a:latin typeface="Calibri" panose="020F0502020204030204" pitchFamily="34" charset="0"/>
                        </a:rPr>
                        <a:t>0,66</a:t>
                      </a:r>
                    </a:p>
                  </a:txBody>
                  <a:tcPr marL="0" marR="0" marT="0" marB="0" anchor="b"/>
                </a:tc>
                <a:tc>
                  <a:txBody>
                    <a:bodyPr/>
                    <a:lstStyle/>
                    <a:p>
                      <a:pPr algn="ctr" fontAlgn="b"/>
                      <a:r>
                        <a:rPr lang="sl-SI" sz="2400" b="0" i="0" u="none" strike="noStrike" dirty="0">
                          <a:solidFill>
                            <a:srgbClr val="000000"/>
                          </a:solidFill>
                          <a:effectLst/>
                          <a:latin typeface="Calibri" panose="020F0502020204030204" pitchFamily="34" charset="0"/>
                        </a:rPr>
                        <a:t>0,58</a:t>
                      </a:r>
                    </a:p>
                  </a:txBody>
                  <a:tcPr marL="0" marR="0" marT="0" marB="0" anchor="b"/>
                </a:tc>
                <a:tc>
                  <a:txBody>
                    <a:bodyPr/>
                    <a:lstStyle/>
                    <a:p>
                      <a:pPr algn="r" fontAlgn="b"/>
                      <a:r>
                        <a:rPr lang="sl-SI" sz="2400" b="0" i="0" u="none" strike="noStrike" dirty="0">
                          <a:solidFill>
                            <a:schemeClr val="tx1"/>
                          </a:solidFill>
                          <a:effectLst/>
                          <a:latin typeface="Calibri" panose="020F0502020204030204" pitchFamily="34" charset="0"/>
                        </a:rPr>
                        <a:t>0,08</a:t>
                      </a:r>
                    </a:p>
                  </a:txBody>
                  <a:tcPr marL="0" marR="0" marT="0" marB="0" anchor="b"/>
                </a:tc>
                <a:extLst>
                  <a:ext uri="{0D108BD9-81ED-4DB2-BD59-A6C34878D82A}">
                    <a16:rowId xmlns:a16="http://schemas.microsoft.com/office/drawing/2014/main" val="10004"/>
                  </a:ext>
                </a:extLst>
              </a:tr>
              <a:tr h="454621">
                <a:tc>
                  <a:txBody>
                    <a:bodyPr/>
                    <a:lstStyle/>
                    <a:p>
                      <a:pPr algn="ctr" fontAlgn="b"/>
                      <a:r>
                        <a:rPr lang="sl-SI" sz="2400" b="0" i="0" u="none" strike="noStrike">
                          <a:solidFill>
                            <a:srgbClr val="000000"/>
                          </a:solidFill>
                          <a:effectLst/>
                          <a:latin typeface="Calibri" panose="020F0502020204030204" pitchFamily="34" charset="0"/>
                        </a:rPr>
                        <a:t>B.1.5</a:t>
                      </a:r>
                    </a:p>
                  </a:txBody>
                  <a:tcPr marL="0" marR="0" marT="0" marB="0" anchor="b"/>
                </a:tc>
                <a:tc>
                  <a:txBody>
                    <a:bodyPr/>
                    <a:lstStyle/>
                    <a:p>
                      <a:pPr algn="r" fontAlgn="b"/>
                      <a:r>
                        <a:rPr lang="sl-SI" sz="2400" b="0" i="0" u="none" strike="noStrike">
                          <a:solidFill>
                            <a:srgbClr val="000000"/>
                          </a:solidFill>
                          <a:effectLst/>
                          <a:latin typeface="Calibri" panose="020F0502020204030204" pitchFamily="34" charset="0"/>
                        </a:rPr>
                        <a:t>0,78</a:t>
                      </a:r>
                    </a:p>
                  </a:txBody>
                  <a:tcPr marL="0" marR="0" marT="0" marB="0" anchor="b"/>
                </a:tc>
                <a:tc>
                  <a:txBody>
                    <a:bodyPr/>
                    <a:lstStyle/>
                    <a:p>
                      <a:pPr algn="ctr" fontAlgn="b"/>
                      <a:r>
                        <a:rPr lang="sl-SI" sz="2400" b="0" i="0" u="none" strike="noStrike" dirty="0">
                          <a:solidFill>
                            <a:srgbClr val="000000"/>
                          </a:solidFill>
                          <a:effectLst/>
                          <a:latin typeface="Calibri" panose="020F0502020204030204" pitchFamily="34" charset="0"/>
                        </a:rPr>
                        <a:t>0,75</a:t>
                      </a:r>
                    </a:p>
                  </a:txBody>
                  <a:tcPr marL="0" marR="0" marT="0" marB="0" anchor="b"/>
                </a:tc>
                <a:tc>
                  <a:txBody>
                    <a:bodyPr/>
                    <a:lstStyle/>
                    <a:p>
                      <a:pPr algn="r" fontAlgn="b"/>
                      <a:r>
                        <a:rPr lang="sl-SI" sz="2400" b="0" i="0" u="none" strike="noStrike" dirty="0">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5"/>
                  </a:ext>
                </a:extLst>
              </a:tr>
              <a:tr h="454621">
                <a:tc>
                  <a:txBody>
                    <a:bodyPr/>
                    <a:lstStyle/>
                    <a:p>
                      <a:pPr algn="ctr" fontAlgn="b"/>
                      <a:r>
                        <a:rPr lang="sl-SI" sz="2400" b="0" i="0" u="none" strike="noStrike">
                          <a:solidFill>
                            <a:srgbClr val="000000"/>
                          </a:solidFill>
                          <a:effectLst/>
                          <a:latin typeface="Calibri" panose="020F0502020204030204" pitchFamily="34" charset="0"/>
                        </a:rPr>
                        <a:t>B.1.6</a:t>
                      </a:r>
                    </a:p>
                  </a:txBody>
                  <a:tcPr marL="0" marR="0" marT="0" marB="0" anchor="b"/>
                </a:tc>
                <a:tc>
                  <a:txBody>
                    <a:bodyPr/>
                    <a:lstStyle/>
                    <a:p>
                      <a:pPr algn="r" fontAlgn="b"/>
                      <a:r>
                        <a:rPr lang="sl-SI" sz="2400" b="0" i="0" u="none" strike="noStrike">
                          <a:solidFill>
                            <a:srgbClr val="000000"/>
                          </a:solidFill>
                          <a:effectLst/>
                          <a:latin typeface="Calibri" panose="020F0502020204030204" pitchFamily="34" charset="0"/>
                        </a:rPr>
                        <a:t>0,87</a:t>
                      </a:r>
                    </a:p>
                  </a:txBody>
                  <a:tcPr marL="0" marR="0" marT="0" marB="0" anchor="b"/>
                </a:tc>
                <a:tc>
                  <a:txBody>
                    <a:bodyPr/>
                    <a:lstStyle/>
                    <a:p>
                      <a:pPr algn="ctr" fontAlgn="b"/>
                      <a:r>
                        <a:rPr lang="sl-SI" sz="2400" b="0" i="0" u="none" strike="noStrike" dirty="0">
                          <a:solidFill>
                            <a:srgbClr val="000000"/>
                          </a:solidFill>
                          <a:effectLst/>
                          <a:latin typeface="Calibri" panose="020F0502020204030204" pitchFamily="34" charset="0"/>
                        </a:rPr>
                        <a:t>0,85</a:t>
                      </a:r>
                    </a:p>
                  </a:txBody>
                  <a:tcPr marL="0" marR="0" marT="0" marB="0" anchor="b"/>
                </a:tc>
                <a:tc>
                  <a:txBody>
                    <a:bodyPr/>
                    <a:lstStyle/>
                    <a:p>
                      <a:pPr algn="r" fontAlgn="b"/>
                      <a:r>
                        <a:rPr lang="sl-SI" sz="2400" b="0" i="0" u="none" strike="noStrike" dirty="0">
                          <a:solidFill>
                            <a:schemeClr val="tx1"/>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6"/>
                  </a:ext>
                </a:extLst>
              </a:tr>
              <a:tr h="454621">
                <a:tc>
                  <a:txBody>
                    <a:bodyPr/>
                    <a:lstStyle/>
                    <a:p>
                      <a:pPr algn="ctr" fontAlgn="b"/>
                      <a:r>
                        <a:rPr lang="sl-SI" sz="2400" b="0" i="0" u="none" strike="noStrike">
                          <a:solidFill>
                            <a:srgbClr val="000000"/>
                          </a:solidFill>
                          <a:effectLst/>
                          <a:latin typeface="Calibri" panose="020F0502020204030204" pitchFamily="34" charset="0"/>
                        </a:rPr>
                        <a:t>B.1.7</a:t>
                      </a:r>
                    </a:p>
                  </a:txBody>
                  <a:tcPr marL="0" marR="0" marT="0" marB="0" anchor="b"/>
                </a:tc>
                <a:tc>
                  <a:txBody>
                    <a:bodyPr/>
                    <a:lstStyle/>
                    <a:p>
                      <a:pPr algn="r" fontAlgn="b"/>
                      <a:r>
                        <a:rPr lang="sl-SI" sz="2400" b="0" i="0" u="none" strike="noStrike" dirty="0">
                          <a:solidFill>
                            <a:srgbClr val="000000"/>
                          </a:solidFill>
                          <a:effectLst/>
                          <a:latin typeface="Calibri" panose="020F0502020204030204" pitchFamily="34" charset="0"/>
                        </a:rPr>
                        <a:t>0,83</a:t>
                      </a:r>
                    </a:p>
                  </a:txBody>
                  <a:tcPr marL="0" marR="0" marT="0" marB="0" anchor="b"/>
                </a:tc>
                <a:tc>
                  <a:txBody>
                    <a:bodyPr/>
                    <a:lstStyle/>
                    <a:p>
                      <a:pPr algn="ctr" fontAlgn="b"/>
                      <a:r>
                        <a:rPr lang="sl-SI" sz="2400" b="0" i="0" u="none" strike="noStrike" dirty="0">
                          <a:solidFill>
                            <a:srgbClr val="000000"/>
                          </a:solidFill>
                          <a:effectLst/>
                          <a:latin typeface="Calibri" panose="020F0502020204030204" pitchFamily="34" charset="0"/>
                        </a:rPr>
                        <a:t>0,80</a:t>
                      </a:r>
                    </a:p>
                  </a:txBody>
                  <a:tcPr marL="0" marR="0" marT="0" marB="0" anchor="b"/>
                </a:tc>
                <a:tc>
                  <a:txBody>
                    <a:bodyPr/>
                    <a:lstStyle/>
                    <a:p>
                      <a:pPr algn="r" fontAlgn="b"/>
                      <a:r>
                        <a:rPr lang="sl-SI" sz="2400" b="0" i="0" u="none" strike="noStrike" dirty="0">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16634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Angleščina, </a:t>
            </a:r>
            <a:r>
              <a:rPr lang="sl-SI" sz="2800" dirty="0"/>
              <a:t>9. razred: primerjava uspešnosti letošnje generacije učencev s preteklo generacijo pri istih nalogah</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599241386"/>
              </p:ext>
            </p:extLst>
          </p:nvPr>
        </p:nvGraphicFramePr>
        <p:xfrm>
          <a:off x="448572" y="1440606"/>
          <a:ext cx="10905228" cy="3120873"/>
        </p:xfrm>
        <a:graphic>
          <a:graphicData uri="http://schemas.openxmlformats.org/drawingml/2006/table">
            <a:tbl>
              <a:tblPr firstRow="1" bandRow="1">
                <a:tableStyleId>{5C22544A-7EE6-4342-B048-85BDC9FD1C3A}</a:tableStyleId>
              </a:tblPr>
              <a:tblGrid>
                <a:gridCol w="2726307">
                  <a:extLst>
                    <a:ext uri="{9D8B030D-6E8A-4147-A177-3AD203B41FA5}">
                      <a16:colId xmlns:a16="http://schemas.microsoft.com/office/drawing/2014/main" val="20000"/>
                    </a:ext>
                  </a:extLst>
                </a:gridCol>
                <a:gridCol w="2726307">
                  <a:extLst>
                    <a:ext uri="{9D8B030D-6E8A-4147-A177-3AD203B41FA5}">
                      <a16:colId xmlns:a16="http://schemas.microsoft.com/office/drawing/2014/main" val="20001"/>
                    </a:ext>
                  </a:extLst>
                </a:gridCol>
                <a:gridCol w="2726307">
                  <a:extLst>
                    <a:ext uri="{9D8B030D-6E8A-4147-A177-3AD203B41FA5}">
                      <a16:colId xmlns:a16="http://schemas.microsoft.com/office/drawing/2014/main" val="20002"/>
                    </a:ext>
                  </a:extLst>
                </a:gridCol>
                <a:gridCol w="2726307">
                  <a:extLst>
                    <a:ext uri="{9D8B030D-6E8A-4147-A177-3AD203B41FA5}">
                      <a16:colId xmlns:a16="http://schemas.microsoft.com/office/drawing/2014/main" val="20003"/>
                    </a:ext>
                  </a:extLst>
                </a:gridCol>
              </a:tblGrid>
              <a:tr h="393147">
                <a:tc>
                  <a:txBody>
                    <a:bodyPr/>
                    <a:lstStyle/>
                    <a:p>
                      <a:r>
                        <a:rPr lang="sl-SI" sz="1800" dirty="0" smtClean="0"/>
                        <a:t>Naloga</a:t>
                      </a:r>
                      <a:endParaRPr lang="sl-SI" sz="1800" dirty="0"/>
                    </a:p>
                  </a:txBody>
                  <a:tcPr/>
                </a:tc>
                <a:tc>
                  <a:txBody>
                    <a:bodyPr/>
                    <a:lstStyle/>
                    <a:p>
                      <a:r>
                        <a:rPr lang="sl-SI" sz="1800" dirty="0" smtClean="0"/>
                        <a:t>Indeks težavnosti</a:t>
                      </a:r>
                      <a:r>
                        <a:rPr lang="sl-SI" sz="1800" baseline="0" dirty="0" smtClean="0"/>
                        <a:t> (2021)</a:t>
                      </a:r>
                      <a:endParaRPr lang="sl-SI" sz="1800" dirty="0"/>
                    </a:p>
                  </a:txBody>
                  <a:tcPr/>
                </a:tc>
                <a:tc>
                  <a:txBody>
                    <a:bodyPr/>
                    <a:lstStyle/>
                    <a:p>
                      <a:r>
                        <a:rPr lang="sl-SI" sz="1800" dirty="0" smtClean="0"/>
                        <a:t>IT (2015</a:t>
                      </a:r>
                      <a:r>
                        <a:rPr lang="sl-SI" sz="1800" baseline="0" dirty="0" smtClean="0"/>
                        <a:t> oz. 2014</a:t>
                      </a:r>
                      <a:r>
                        <a:rPr lang="sl-SI" sz="1800" dirty="0" smtClean="0"/>
                        <a:t>)</a:t>
                      </a:r>
                      <a:endParaRPr lang="sl-SI" sz="1800" dirty="0"/>
                    </a:p>
                  </a:txBody>
                  <a:tcPr/>
                </a:tc>
                <a:tc>
                  <a:txBody>
                    <a:bodyPr/>
                    <a:lstStyle/>
                    <a:p>
                      <a:r>
                        <a:rPr lang="sl-SI" sz="1800" dirty="0" smtClean="0"/>
                        <a:t>Razlika</a:t>
                      </a:r>
                      <a:endParaRPr lang="sl-SI" sz="1800" dirty="0"/>
                    </a:p>
                  </a:txBody>
                  <a:tcPr/>
                </a:tc>
                <a:extLst>
                  <a:ext uri="{0D108BD9-81ED-4DB2-BD59-A6C34878D82A}">
                    <a16:rowId xmlns:a16="http://schemas.microsoft.com/office/drawing/2014/main" val="10000"/>
                  </a:ext>
                </a:extLst>
              </a:tr>
              <a:tr h="454621">
                <a:tc>
                  <a:txBody>
                    <a:bodyPr/>
                    <a:lstStyle/>
                    <a:p>
                      <a:pPr algn="ctr" fontAlgn="b"/>
                      <a:r>
                        <a:rPr lang="sl-SI" sz="2800" b="0" i="0" u="none" strike="noStrike" dirty="0">
                          <a:solidFill>
                            <a:srgbClr val="000000"/>
                          </a:solidFill>
                          <a:effectLst/>
                          <a:latin typeface="Calibri" panose="020F0502020204030204" pitchFamily="34" charset="0"/>
                        </a:rPr>
                        <a:t>C.2.1</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0,60</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0,55</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0,05</a:t>
                      </a:r>
                    </a:p>
                  </a:txBody>
                  <a:tcPr marL="0" marR="0" marT="0" marB="0" anchor="b"/>
                </a:tc>
                <a:extLst>
                  <a:ext uri="{0D108BD9-81ED-4DB2-BD59-A6C34878D82A}">
                    <a16:rowId xmlns:a16="http://schemas.microsoft.com/office/drawing/2014/main" val="10001"/>
                  </a:ext>
                </a:extLst>
              </a:tr>
              <a:tr h="454621">
                <a:tc>
                  <a:txBody>
                    <a:bodyPr/>
                    <a:lstStyle/>
                    <a:p>
                      <a:pPr algn="ctr" fontAlgn="b"/>
                      <a:r>
                        <a:rPr lang="sl-SI" sz="2800" b="0" i="0" u="none" strike="noStrike">
                          <a:solidFill>
                            <a:srgbClr val="000000"/>
                          </a:solidFill>
                          <a:effectLst/>
                          <a:latin typeface="Calibri" panose="020F0502020204030204" pitchFamily="34" charset="0"/>
                        </a:rPr>
                        <a:t>C.2.2</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0,65</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0,52</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0,13</a:t>
                      </a:r>
                    </a:p>
                  </a:txBody>
                  <a:tcPr marL="0" marR="0" marT="0" marB="0" anchor="b"/>
                </a:tc>
                <a:extLst>
                  <a:ext uri="{0D108BD9-81ED-4DB2-BD59-A6C34878D82A}">
                    <a16:rowId xmlns:a16="http://schemas.microsoft.com/office/drawing/2014/main" val="10002"/>
                  </a:ext>
                </a:extLst>
              </a:tr>
              <a:tr h="454621">
                <a:tc>
                  <a:txBody>
                    <a:bodyPr/>
                    <a:lstStyle/>
                    <a:p>
                      <a:pPr algn="ctr" fontAlgn="b"/>
                      <a:r>
                        <a:rPr lang="sl-SI" sz="2800" b="0" i="0" u="none" strike="noStrike">
                          <a:solidFill>
                            <a:srgbClr val="000000"/>
                          </a:solidFill>
                          <a:effectLst/>
                          <a:latin typeface="Calibri" panose="020F0502020204030204" pitchFamily="34" charset="0"/>
                        </a:rPr>
                        <a:t>C.2.3</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0,51</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0,05</a:t>
                      </a:r>
                    </a:p>
                  </a:txBody>
                  <a:tcPr marL="0" marR="0" marT="0" marB="0" anchor="b"/>
                </a:tc>
                <a:extLst>
                  <a:ext uri="{0D108BD9-81ED-4DB2-BD59-A6C34878D82A}">
                    <a16:rowId xmlns:a16="http://schemas.microsoft.com/office/drawing/2014/main" val="10003"/>
                  </a:ext>
                </a:extLst>
              </a:tr>
              <a:tr h="454621">
                <a:tc>
                  <a:txBody>
                    <a:bodyPr/>
                    <a:lstStyle/>
                    <a:p>
                      <a:pPr algn="ctr" fontAlgn="b"/>
                      <a:r>
                        <a:rPr lang="sl-SI" sz="2800" b="0" i="0" u="none" strike="noStrike">
                          <a:solidFill>
                            <a:srgbClr val="000000"/>
                          </a:solidFill>
                          <a:effectLst/>
                          <a:latin typeface="Calibri" panose="020F0502020204030204" pitchFamily="34" charset="0"/>
                        </a:rPr>
                        <a:t>C.2.4</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0,67</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-0,01</a:t>
                      </a:r>
                    </a:p>
                  </a:txBody>
                  <a:tcPr marL="0" marR="0" marT="0" marB="0" anchor="b"/>
                </a:tc>
                <a:extLst>
                  <a:ext uri="{0D108BD9-81ED-4DB2-BD59-A6C34878D82A}">
                    <a16:rowId xmlns:a16="http://schemas.microsoft.com/office/drawing/2014/main" val="10004"/>
                  </a:ext>
                </a:extLst>
              </a:tr>
              <a:tr h="454621">
                <a:tc>
                  <a:txBody>
                    <a:bodyPr/>
                    <a:lstStyle/>
                    <a:p>
                      <a:pPr algn="ctr" fontAlgn="b"/>
                      <a:r>
                        <a:rPr lang="sl-SI" sz="2800" b="0" i="0" u="none" strike="noStrike">
                          <a:solidFill>
                            <a:srgbClr val="000000"/>
                          </a:solidFill>
                          <a:effectLst/>
                          <a:latin typeface="Calibri" panose="020F0502020204030204" pitchFamily="34" charset="0"/>
                        </a:rPr>
                        <a:t>C.2.5</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0,65</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0,48</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0,17</a:t>
                      </a:r>
                    </a:p>
                  </a:txBody>
                  <a:tcPr marL="0" marR="0" marT="0" marB="0" anchor="b"/>
                </a:tc>
                <a:extLst>
                  <a:ext uri="{0D108BD9-81ED-4DB2-BD59-A6C34878D82A}">
                    <a16:rowId xmlns:a16="http://schemas.microsoft.com/office/drawing/2014/main" val="10005"/>
                  </a:ext>
                </a:extLst>
              </a:tr>
              <a:tr h="454621">
                <a:tc>
                  <a:txBody>
                    <a:bodyPr/>
                    <a:lstStyle/>
                    <a:p>
                      <a:pPr algn="ctr" fontAlgn="b"/>
                      <a:r>
                        <a:rPr lang="sl-SI" sz="2800" b="0" i="0" u="none" strike="noStrike">
                          <a:solidFill>
                            <a:srgbClr val="000000"/>
                          </a:solidFill>
                          <a:effectLst/>
                          <a:latin typeface="Calibri" panose="020F0502020204030204" pitchFamily="34" charset="0"/>
                        </a:rPr>
                        <a:t>C.2.6</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0,74</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0,70</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0,04</a:t>
                      </a:r>
                    </a:p>
                  </a:txBody>
                  <a:tcPr marL="0" marR="0" marT="0" marB="0" anchor="b"/>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42083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smtClean="0"/>
              <a:t>Zgodovina, 9. </a:t>
            </a:r>
            <a:r>
              <a:rPr lang="sl-SI" sz="3200" dirty="0"/>
              <a:t>razred: primerjava uspešnosti letošnje generacije učencev s </a:t>
            </a:r>
            <a:r>
              <a:rPr lang="sl-SI" sz="3200" dirty="0" smtClean="0"/>
              <a:t>preteklimi generacijami </a:t>
            </a:r>
            <a:r>
              <a:rPr lang="sl-SI" sz="3200" dirty="0"/>
              <a:t>pri istih nalogah</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016667284"/>
              </p:ext>
            </p:extLst>
          </p:nvPr>
        </p:nvGraphicFramePr>
        <p:xfrm>
          <a:off x="838200" y="1825625"/>
          <a:ext cx="10515600" cy="42113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70840">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IT (2010</a:t>
                      </a:r>
                      <a:r>
                        <a:rPr lang="sl-SI" baseline="0" dirty="0" smtClean="0"/>
                        <a:t> oz. 2007</a:t>
                      </a:r>
                      <a:r>
                        <a:rPr lang="sl-SI" dirty="0" smtClean="0"/>
                        <a:t>)</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370840">
                <a:tc>
                  <a:txBody>
                    <a:bodyPr/>
                    <a:lstStyle/>
                    <a:p>
                      <a:pPr algn="ctr" fontAlgn="b"/>
                      <a:r>
                        <a:rPr lang="sl-SI" sz="2800" b="0" i="0" u="none" strike="noStrike" dirty="0">
                          <a:solidFill>
                            <a:srgbClr val="000000"/>
                          </a:solidFill>
                          <a:effectLst/>
                          <a:latin typeface="Calibri" panose="020F0502020204030204" pitchFamily="34" charset="0"/>
                        </a:rPr>
                        <a:t>07.a</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0,52</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0,51</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0,01</a:t>
                      </a:r>
                    </a:p>
                  </a:txBody>
                  <a:tcPr marL="0" marR="0" marT="0" marB="0" anchor="b"/>
                </a:tc>
                <a:extLst>
                  <a:ext uri="{0D108BD9-81ED-4DB2-BD59-A6C34878D82A}">
                    <a16:rowId xmlns:a16="http://schemas.microsoft.com/office/drawing/2014/main" val="10001"/>
                  </a:ext>
                </a:extLst>
              </a:tr>
              <a:tr h="370840">
                <a:tc>
                  <a:txBody>
                    <a:bodyPr/>
                    <a:lstStyle/>
                    <a:p>
                      <a:pPr algn="ctr" fontAlgn="b"/>
                      <a:r>
                        <a:rPr lang="sl-SI" sz="2800" b="0" i="0" u="none" strike="noStrike" dirty="0">
                          <a:solidFill>
                            <a:srgbClr val="000000"/>
                          </a:solidFill>
                          <a:effectLst/>
                          <a:latin typeface="Calibri" panose="020F0502020204030204" pitchFamily="34" charset="0"/>
                        </a:rPr>
                        <a:t>07.b</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0,58</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0,57</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0,01</a:t>
                      </a:r>
                    </a:p>
                  </a:txBody>
                  <a:tcPr marL="0" marR="0" marT="0" marB="0" anchor="b"/>
                </a:tc>
                <a:extLst>
                  <a:ext uri="{0D108BD9-81ED-4DB2-BD59-A6C34878D82A}">
                    <a16:rowId xmlns:a16="http://schemas.microsoft.com/office/drawing/2014/main" val="10002"/>
                  </a:ext>
                </a:extLst>
              </a:tr>
              <a:tr h="370840">
                <a:tc>
                  <a:txBody>
                    <a:bodyPr/>
                    <a:lstStyle/>
                    <a:p>
                      <a:pPr algn="ctr" fontAlgn="b"/>
                      <a:r>
                        <a:rPr lang="sl-SI" sz="2800" b="0" i="0" u="none" strike="noStrike">
                          <a:solidFill>
                            <a:srgbClr val="000000"/>
                          </a:solidFill>
                          <a:effectLst/>
                          <a:latin typeface="Calibri" panose="020F0502020204030204" pitchFamily="34" charset="0"/>
                        </a:rPr>
                        <a:t>07.c</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0,71</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0,74</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3"/>
                  </a:ext>
                </a:extLst>
              </a:tr>
              <a:tr h="370840">
                <a:tc>
                  <a:txBody>
                    <a:bodyPr/>
                    <a:lstStyle/>
                    <a:p>
                      <a:pPr algn="ctr" fontAlgn="b"/>
                      <a:r>
                        <a:rPr lang="sl-SI" sz="2800" b="0" i="0" u="none" strike="noStrike">
                          <a:solidFill>
                            <a:srgbClr val="000000"/>
                          </a:solidFill>
                          <a:effectLst/>
                          <a:latin typeface="Calibri" panose="020F0502020204030204" pitchFamily="34" charset="0"/>
                        </a:rPr>
                        <a:t>13.a</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0,59</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0,07</a:t>
                      </a:r>
                    </a:p>
                  </a:txBody>
                  <a:tcPr marL="0" marR="0" marT="0" marB="0" anchor="b"/>
                </a:tc>
                <a:extLst>
                  <a:ext uri="{0D108BD9-81ED-4DB2-BD59-A6C34878D82A}">
                    <a16:rowId xmlns:a16="http://schemas.microsoft.com/office/drawing/2014/main" val="10004"/>
                  </a:ext>
                </a:extLst>
              </a:tr>
              <a:tr h="370840">
                <a:tc>
                  <a:txBody>
                    <a:bodyPr/>
                    <a:lstStyle/>
                    <a:p>
                      <a:pPr algn="ctr" fontAlgn="b"/>
                      <a:r>
                        <a:rPr lang="sl-SI" sz="2800" b="0" i="0" u="none" strike="noStrike">
                          <a:solidFill>
                            <a:srgbClr val="000000"/>
                          </a:solidFill>
                          <a:effectLst/>
                          <a:latin typeface="Calibri" panose="020F0502020204030204" pitchFamily="34" charset="0"/>
                        </a:rPr>
                        <a:t>13.b</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0,73</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0,70</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5"/>
                  </a:ext>
                </a:extLst>
              </a:tr>
              <a:tr h="370840">
                <a:tc>
                  <a:txBody>
                    <a:bodyPr/>
                    <a:lstStyle/>
                    <a:p>
                      <a:pPr algn="ctr" fontAlgn="b"/>
                      <a:r>
                        <a:rPr lang="sl-SI" sz="2800" b="0" i="0" u="none" strike="noStrike">
                          <a:solidFill>
                            <a:srgbClr val="000000"/>
                          </a:solidFill>
                          <a:effectLst/>
                          <a:latin typeface="Calibri" panose="020F0502020204030204" pitchFamily="34" charset="0"/>
                        </a:rPr>
                        <a:t>13.c</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0,52</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0,50</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6"/>
                  </a:ext>
                </a:extLst>
              </a:tr>
              <a:tr h="370840">
                <a:tc>
                  <a:txBody>
                    <a:bodyPr/>
                    <a:lstStyle/>
                    <a:p>
                      <a:pPr algn="ctr" fontAlgn="b"/>
                      <a:r>
                        <a:rPr lang="sl-SI" sz="2800" b="0" i="0" u="none" strike="noStrike">
                          <a:solidFill>
                            <a:srgbClr val="000000"/>
                          </a:solidFill>
                          <a:effectLst/>
                          <a:latin typeface="Calibri" panose="020F0502020204030204" pitchFamily="34" charset="0"/>
                        </a:rPr>
                        <a:t>19.a</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0,27</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0,38</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-0,11</a:t>
                      </a:r>
                    </a:p>
                  </a:txBody>
                  <a:tcPr marL="0" marR="0" marT="0" marB="0" anchor="b"/>
                </a:tc>
                <a:extLst>
                  <a:ext uri="{0D108BD9-81ED-4DB2-BD59-A6C34878D82A}">
                    <a16:rowId xmlns:a16="http://schemas.microsoft.com/office/drawing/2014/main" val="10007"/>
                  </a:ext>
                </a:extLst>
              </a:tr>
              <a:tr h="370840">
                <a:tc>
                  <a:txBody>
                    <a:bodyPr/>
                    <a:lstStyle/>
                    <a:p>
                      <a:pPr algn="ctr" fontAlgn="b"/>
                      <a:r>
                        <a:rPr lang="sl-SI" sz="2800" b="0" i="0" u="none" strike="noStrike">
                          <a:solidFill>
                            <a:srgbClr val="000000"/>
                          </a:solidFill>
                          <a:effectLst/>
                          <a:latin typeface="Calibri" panose="020F0502020204030204" pitchFamily="34" charset="0"/>
                        </a:rPr>
                        <a:t>19.b</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0,46</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0,43</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8"/>
                  </a:ext>
                </a:extLst>
              </a:tr>
              <a:tr h="370840">
                <a:tc>
                  <a:txBody>
                    <a:bodyPr/>
                    <a:lstStyle/>
                    <a:p>
                      <a:pPr algn="ctr" fontAlgn="b"/>
                      <a:r>
                        <a:rPr lang="sl-SI" sz="2800" b="0" i="0" u="none" strike="noStrike">
                          <a:solidFill>
                            <a:srgbClr val="000000"/>
                          </a:solidFill>
                          <a:effectLst/>
                          <a:latin typeface="Calibri" panose="020F0502020204030204" pitchFamily="34" charset="0"/>
                        </a:rPr>
                        <a:t>19.c</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0,44</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0,54</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-0,10</a:t>
                      </a:r>
                    </a:p>
                  </a:txBody>
                  <a:tcPr marL="0" marR="0" marT="0" marB="0" anchor="b"/>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17766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1084113"/>
          </a:xfrm>
        </p:spPr>
        <p:txBody>
          <a:bodyPr>
            <a:normAutofit/>
          </a:bodyPr>
          <a:lstStyle/>
          <a:p>
            <a:r>
              <a:rPr lang="sl-SI" sz="3200" dirty="0" smtClean="0"/>
              <a:t>Biologija, </a:t>
            </a:r>
            <a:r>
              <a:rPr lang="sl-SI" sz="3200" dirty="0"/>
              <a:t>9. </a:t>
            </a:r>
            <a:r>
              <a:rPr lang="sl-SI" sz="3200" dirty="0" smtClean="0"/>
              <a:t>razred</a:t>
            </a:r>
            <a:endParaRPr lang="sl-SI" sz="3200"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099645625"/>
              </p:ext>
            </p:extLst>
          </p:nvPr>
        </p:nvGraphicFramePr>
        <p:xfrm>
          <a:off x="474452" y="1061055"/>
          <a:ext cx="10879348" cy="3664710"/>
        </p:xfrm>
        <a:graphic>
          <a:graphicData uri="http://schemas.openxmlformats.org/drawingml/2006/table">
            <a:tbl>
              <a:tblPr firstRow="1" bandRow="1">
                <a:tableStyleId>{5C22544A-7EE6-4342-B048-85BDC9FD1C3A}</a:tableStyleId>
              </a:tblPr>
              <a:tblGrid>
                <a:gridCol w="2719837">
                  <a:extLst>
                    <a:ext uri="{9D8B030D-6E8A-4147-A177-3AD203B41FA5}">
                      <a16:colId xmlns:a16="http://schemas.microsoft.com/office/drawing/2014/main" val="20000"/>
                    </a:ext>
                  </a:extLst>
                </a:gridCol>
                <a:gridCol w="2719837">
                  <a:extLst>
                    <a:ext uri="{9D8B030D-6E8A-4147-A177-3AD203B41FA5}">
                      <a16:colId xmlns:a16="http://schemas.microsoft.com/office/drawing/2014/main" val="20001"/>
                    </a:ext>
                  </a:extLst>
                </a:gridCol>
                <a:gridCol w="2719837">
                  <a:extLst>
                    <a:ext uri="{9D8B030D-6E8A-4147-A177-3AD203B41FA5}">
                      <a16:colId xmlns:a16="http://schemas.microsoft.com/office/drawing/2014/main" val="20002"/>
                    </a:ext>
                  </a:extLst>
                </a:gridCol>
                <a:gridCol w="2719837">
                  <a:extLst>
                    <a:ext uri="{9D8B030D-6E8A-4147-A177-3AD203B41FA5}">
                      <a16:colId xmlns:a16="http://schemas.microsoft.com/office/drawing/2014/main" val="20003"/>
                    </a:ext>
                  </a:extLst>
                </a:gridCol>
              </a:tblGrid>
              <a:tr h="430626">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IT (2017</a:t>
                      </a:r>
                      <a:r>
                        <a:rPr lang="sl-SI" baseline="0" dirty="0" smtClean="0"/>
                        <a:t>, 2014, 2011</a:t>
                      </a:r>
                      <a:r>
                        <a:rPr lang="sl-SI" dirty="0" smtClean="0"/>
                        <a:t>)</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462012">
                <a:tc>
                  <a:txBody>
                    <a:bodyPr/>
                    <a:lstStyle/>
                    <a:p>
                      <a:pPr algn="ctr" fontAlgn="b"/>
                      <a:r>
                        <a:rPr lang="sl-SI" sz="2800" b="0" i="0" u="none" strike="noStrike" dirty="0">
                          <a:solidFill>
                            <a:srgbClr val="000000"/>
                          </a:solidFill>
                          <a:effectLst/>
                          <a:latin typeface="Calibri" panose="020F0502020204030204" pitchFamily="34" charset="0"/>
                        </a:rPr>
                        <a:t>1.</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0,42</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0,39</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1"/>
                  </a:ext>
                </a:extLst>
              </a:tr>
              <a:tr h="462012">
                <a:tc>
                  <a:txBody>
                    <a:bodyPr/>
                    <a:lstStyle/>
                    <a:p>
                      <a:pPr algn="ctr" fontAlgn="b"/>
                      <a:r>
                        <a:rPr lang="sl-SI" sz="2800" b="0" i="0" u="none" strike="noStrike" dirty="0" smtClean="0">
                          <a:solidFill>
                            <a:srgbClr val="000000"/>
                          </a:solidFill>
                          <a:effectLst/>
                          <a:latin typeface="Calibri" panose="020F0502020204030204" pitchFamily="34" charset="0"/>
                        </a:rPr>
                        <a:t>2.</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0,91</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0,91</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0,00</a:t>
                      </a:r>
                    </a:p>
                  </a:txBody>
                  <a:tcPr marL="0" marR="0" marT="0" marB="0" anchor="b"/>
                </a:tc>
                <a:extLst>
                  <a:ext uri="{0D108BD9-81ED-4DB2-BD59-A6C34878D82A}">
                    <a16:rowId xmlns:a16="http://schemas.microsoft.com/office/drawing/2014/main" val="10002"/>
                  </a:ext>
                </a:extLst>
              </a:tr>
              <a:tr h="462012">
                <a:tc>
                  <a:txBody>
                    <a:bodyPr/>
                    <a:lstStyle/>
                    <a:p>
                      <a:pPr algn="ctr" fontAlgn="b"/>
                      <a:r>
                        <a:rPr lang="sl-SI" sz="2800" b="0" i="0" u="none" strike="noStrike" dirty="0" smtClean="0">
                          <a:solidFill>
                            <a:srgbClr val="000000"/>
                          </a:solidFill>
                          <a:effectLst/>
                          <a:latin typeface="Calibri" panose="020F0502020204030204" pitchFamily="34" charset="0"/>
                        </a:rPr>
                        <a:t>3.</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0,55</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0,56</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-0,01</a:t>
                      </a:r>
                    </a:p>
                  </a:txBody>
                  <a:tcPr marL="0" marR="0" marT="0" marB="0" anchor="b"/>
                </a:tc>
                <a:extLst>
                  <a:ext uri="{0D108BD9-81ED-4DB2-BD59-A6C34878D82A}">
                    <a16:rowId xmlns:a16="http://schemas.microsoft.com/office/drawing/2014/main" val="10003"/>
                  </a:ext>
                </a:extLst>
              </a:tr>
              <a:tr h="462012">
                <a:tc>
                  <a:txBody>
                    <a:bodyPr/>
                    <a:lstStyle/>
                    <a:p>
                      <a:pPr algn="ctr" fontAlgn="b"/>
                      <a:r>
                        <a:rPr lang="sl-SI" sz="2800" b="0" i="0" u="none" strike="noStrike" dirty="0" smtClean="0">
                          <a:solidFill>
                            <a:srgbClr val="000000"/>
                          </a:solidFill>
                          <a:effectLst/>
                          <a:latin typeface="Calibri" panose="020F0502020204030204" pitchFamily="34" charset="0"/>
                        </a:rPr>
                        <a:t>4.</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0,71</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0,62</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0,09</a:t>
                      </a:r>
                    </a:p>
                  </a:txBody>
                  <a:tcPr marL="0" marR="0" marT="0" marB="0" anchor="b"/>
                </a:tc>
                <a:extLst>
                  <a:ext uri="{0D108BD9-81ED-4DB2-BD59-A6C34878D82A}">
                    <a16:rowId xmlns:a16="http://schemas.microsoft.com/office/drawing/2014/main" val="10004"/>
                  </a:ext>
                </a:extLst>
              </a:tr>
              <a:tr h="462012">
                <a:tc>
                  <a:txBody>
                    <a:bodyPr/>
                    <a:lstStyle/>
                    <a:p>
                      <a:pPr algn="ctr" fontAlgn="b"/>
                      <a:r>
                        <a:rPr lang="sl-SI" sz="2800" b="0" i="0" u="none" strike="noStrike" dirty="0" smtClean="0">
                          <a:solidFill>
                            <a:srgbClr val="000000"/>
                          </a:solidFill>
                          <a:effectLst/>
                          <a:latin typeface="Calibri" panose="020F0502020204030204" pitchFamily="34" charset="0"/>
                        </a:rPr>
                        <a:t>5.</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0,71</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0,75</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-0,04</a:t>
                      </a:r>
                    </a:p>
                  </a:txBody>
                  <a:tcPr marL="0" marR="0" marT="0" marB="0" anchor="b"/>
                </a:tc>
                <a:extLst>
                  <a:ext uri="{0D108BD9-81ED-4DB2-BD59-A6C34878D82A}">
                    <a16:rowId xmlns:a16="http://schemas.microsoft.com/office/drawing/2014/main" val="10005"/>
                  </a:ext>
                </a:extLst>
              </a:tr>
              <a:tr h="462012">
                <a:tc>
                  <a:txBody>
                    <a:bodyPr/>
                    <a:lstStyle/>
                    <a:p>
                      <a:pPr algn="ctr" fontAlgn="b"/>
                      <a:r>
                        <a:rPr lang="sl-SI" sz="2800" b="0" i="0" u="none" strike="noStrike" dirty="0" smtClean="0">
                          <a:solidFill>
                            <a:srgbClr val="000000"/>
                          </a:solidFill>
                          <a:effectLst/>
                          <a:latin typeface="Calibri" panose="020F0502020204030204" pitchFamily="34" charset="0"/>
                        </a:rPr>
                        <a:t>6.</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0,55</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0,42</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0,13</a:t>
                      </a:r>
                    </a:p>
                  </a:txBody>
                  <a:tcPr marL="0" marR="0" marT="0" marB="0" anchor="b"/>
                </a:tc>
                <a:extLst>
                  <a:ext uri="{0D108BD9-81ED-4DB2-BD59-A6C34878D82A}">
                    <a16:rowId xmlns:a16="http://schemas.microsoft.com/office/drawing/2014/main" val="10006"/>
                  </a:ext>
                </a:extLst>
              </a:tr>
              <a:tr h="462012">
                <a:tc>
                  <a:txBody>
                    <a:bodyPr/>
                    <a:lstStyle/>
                    <a:p>
                      <a:pPr algn="ctr" fontAlgn="b"/>
                      <a:r>
                        <a:rPr lang="sl-SI" sz="2800" b="0" i="0" u="none" strike="noStrike" dirty="0" smtClean="0">
                          <a:solidFill>
                            <a:srgbClr val="000000"/>
                          </a:solidFill>
                          <a:effectLst/>
                          <a:latin typeface="Calibri" panose="020F0502020204030204" pitchFamily="34" charset="0"/>
                        </a:rPr>
                        <a:t>7.</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0,55</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0,57</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31699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1084113"/>
          </a:xfrm>
        </p:spPr>
        <p:txBody>
          <a:bodyPr>
            <a:normAutofit/>
          </a:bodyPr>
          <a:lstStyle/>
          <a:p>
            <a:r>
              <a:rPr lang="sl-SI" sz="3200" dirty="0" smtClean="0"/>
              <a:t>Biologija, </a:t>
            </a:r>
            <a:r>
              <a:rPr lang="sl-SI" sz="3200" dirty="0"/>
              <a:t>9. </a:t>
            </a:r>
            <a:r>
              <a:rPr lang="sl-SI" sz="3200" dirty="0" smtClean="0"/>
              <a:t>razred</a:t>
            </a:r>
            <a:endParaRPr lang="sl-SI" sz="3200"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77797595"/>
              </p:ext>
            </p:extLst>
          </p:nvPr>
        </p:nvGraphicFramePr>
        <p:xfrm>
          <a:off x="474452" y="1061055"/>
          <a:ext cx="10879348" cy="3202698"/>
        </p:xfrm>
        <a:graphic>
          <a:graphicData uri="http://schemas.openxmlformats.org/drawingml/2006/table">
            <a:tbl>
              <a:tblPr firstRow="1" bandRow="1">
                <a:tableStyleId>{5C22544A-7EE6-4342-B048-85BDC9FD1C3A}</a:tableStyleId>
              </a:tblPr>
              <a:tblGrid>
                <a:gridCol w="2719837">
                  <a:extLst>
                    <a:ext uri="{9D8B030D-6E8A-4147-A177-3AD203B41FA5}">
                      <a16:colId xmlns:a16="http://schemas.microsoft.com/office/drawing/2014/main" val="20000"/>
                    </a:ext>
                  </a:extLst>
                </a:gridCol>
                <a:gridCol w="2719837">
                  <a:extLst>
                    <a:ext uri="{9D8B030D-6E8A-4147-A177-3AD203B41FA5}">
                      <a16:colId xmlns:a16="http://schemas.microsoft.com/office/drawing/2014/main" val="20001"/>
                    </a:ext>
                  </a:extLst>
                </a:gridCol>
                <a:gridCol w="2719837">
                  <a:extLst>
                    <a:ext uri="{9D8B030D-6E8A-4147-A177-3AD203B41FA5}">
                      <a16:colId xmlns:a16="http://schemas.microsoft.com/office/drawing/2014/main" val="20002"/>
                    </a:ext>
                  </a:extLst>
                </a:gridCol>
                <a:gridCol w="2719837">
                  <a:extLst>
                    <a:ext uri="{9D8B030D-6E8A-4147-A177-3AD203B41FA5}">
                      <a16:colId xmlns:a16="http://schemas.microsoft.com/office/drawing/2014/main" val="20003"/>
                    </a:ext>
                  </a:extLst>
                </a:gridCol>
              </a:tblGrid>
              <a:tr h="430626">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IT (2017</a:t>
                      </a:r>
                      <a:r>
                        <a:rPr lang="sl-SI" baseline="0" dirty="0" smtClean="0"/>
                        <a:t>, 2014, 2011</a:t>
                      </a:r>
                      <a:r>
                        <a:rPr lang="sl-SI" dirty="0" smtClean="0"/>
                        <a:t>)</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462012">
                <a:tc>
                  <a:txBody>
                    <a:bodyPr/>
                    <a:lstStyle/>
                    <a:p>
                      <a:pPr algn="ctr" fontAlgn="b"/>
                      <a:r>
                        <a:rPr lang="sl-SI" sz="2800" b="0" i="0" u="none" strike="noStrike" dirty="0">
                          <a:solidFill>
                            <a:srgbClr val="000000"/>
                          </a:solidFill>
                          <a:effectLst/>
                          <a:latin typeface="Calibri" panose="020F0502020204030204" pitchFamily="34" charset="0"/>
                        </a:rPr>
                        <a:t>16a.</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0,56</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0,00</a:t>
                      </a:r>
                    </a:p>
                  </a:txBody>
                  <a:tcPr marL="0" marR="0" marT="0" marB="0" anchor="b"/>
                </a:tc>
                <a:extLst>
                  <a:ext uri="{0D108BD9-81ED-4DB2-BD59-A6C34878D82A}">
                    <a16:rowId xmlns:a16="http://schemas.microsoft.com/office/drawing/2014/main" val="10001"/>
                  </a:ext>
                </a:extLst>
              </a:tr>
              <a:tr h="462012">
                <a:tc>
                  <a:txBody>
                    <a:bodyPr/>
                    <a:lstStyle/>
                    <a:p>
                      <a:pPr algn="ctr" fontAlgn="b"/>
                      <a:r>
                        <a:rPr lang="sl-SI" sz="2800" b="0" i="0" u="none" strike="noStrike">
                          <a:solidFill>
                            <a:srgbClr val="000000"/>
                          </a:solidFill>
                          <a:effectLst/>
                          <a:latin typeface="Calibri" panose="020F0502020204030204" pitchFamily="34" charset="0"/>
                        </a:rPr>
                        <a:t>16b.</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0,36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0,47</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-0,11</a:t>
                      </a:r>
                    </a:p>
                  </a:txBody>
                  <a:tcPr marL="0" marR="0" marT="0" marB="0" anchor="b"/>
                </a:tc>
                <a:extLst>
                  <a:ext uri="{0D108BD9-81ED-4DB2-BD59-A6C34878D82A}">
                    <a16:rowId xmlns:a16="http://schemas.microsoft.com/office/drawing/2014/main" val="10002"/>
                  </a:ext>
                </a:extLst>
              </a:tr>
              <a:tr h="462012">
                <a:tc>
                  <a:txBody>
                    <a:bodyPr/>
                    <a:lstStyle/>
                    <a:p>
                      <a:pPr algn="ctr" fontAlgn="b"/>
                      <a:r>
                        <a:rPr lang="sl-SI" sz="2800" b="0" i="0" u="none" strike="noStrike">
                          <a:solidFill>
                            <a:srgbClr val="000000"/>
                          </a:solidFill>
                          <a:effectLst/>
                          <a:latin typeface="Calibri" panose="020F0502020204030204" pitchFamily="34" charset="0"/>
                        </a:rPr>
                        <a:t>19a.</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0,57</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0,59</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3"/>
                  </a:ext>
                </a:extLst>
              </a:tr>
              <a:tr h="462012">
                <a:tc>
                  <a:txBody>
                    <a:bodyPr/>
                    <a:lstStyle/>
                    <a:p>
                      <a:pPr algn="ctr" fontAlgn="b"/>
                      <a:r>
                        <a:rPr lang="sl-SI" sz="2800" b="0" i="0" u="none" strike="noStrike">
                          <a:solidFill>
                            <a:srgbClr val="000000"/>
                          </a:solidFill>
                          <a:effectLst/>
                          <a:latin typeface="Calibri" panose="020F0502020204030204" pitchFamily="34" charset="0"/>
                        </a:rPr>
                        <a:t>19b.</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0,40</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0,37</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0,03</a:t>
                      </a:r>
                    </a:p>
                  </a:txBody>
                  <a:tcPr marL="0" marR="0" marT="0" marB="0" anchor="b"/>
                </a:tc>
                <a:extLst>
                  <a:ext uri="{0D108BD9-81ED-4DB2-BD59-A6C34878D82A}">
                    <a16:rowId xmlns:a16="http://schemas.microsoft.com/office/drawing/2014/main" val="10004"/>
                  </a:ext>
                </a:extLst>
              </a:tr>
              <a:tr h="462012">
                <a:tc>
                  <a:txBody>
                    <a:bodyPr/>
                    <a:lstStyle/>
                    <a:p>
                      <a:pPr algn="ctr" fontAlgn="b"/>
                      <a:r>
                        <a:rPr lang="sl-SI" sz="2800" b="0" i="0" u="none" strike="noStrike">
                          <a:solidFill>
                            <a:srgbClr val="000000"/>
                          </a:solidFill>
                          <a:effectLst/>
                          <a:latin typeface="Calibri" panose="020F0502020204030204" pitchFamily="34" charset="0"/>
                        </a:rPr>
                        <a:t>21a.</a:t>
                      </a: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0,69</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0,61</a:t>
                      </a:r>
                    </a:p>
                  </a:txBody>
                  <a:tcPr marL="0" marR="0" marT="0" marB="0" anchor="b"/>
                </a:tc>
                <a:tc>
                  <a:txBody>
                    <a:bodyPr/>
                    <a:lstStyle/>
                    <a:p>
                      <a:pPr algn="r" fontAlgn="b"/>
                      <a:r>
                        <a:rPr lang="sl-SI" sz="2800" b="0" i="0" u="none" strike="noStrike" dirty="0">
                          <a:solidFill>
                            <a:schemeClr val="tx1"/>
                          </a:solidFill>
                          <a:effectLst/>
                          <a:latin typeface="Calibri" panose="020F0502020204030204" pitchFamily="34" charset="0"/>
                        </a:rPr>
                        <a:t>0,08</a:t>
                      </a:r>
                    </a:p>
                  </a:txBody>
                  <a:tcPr marL="0" marR="0" marT="0" marB="0" anchor="b"/>
                </a:tc>
                <a:extLst>
                  <a:ext uri="{0D108BD9-81ED-4DB2-BD59-A6C34878D82A}">
                    <a16:rowId xmlns:a16="http://schemas.microsoft.com/office/drawing/2014/main" val="10005"/>
                  </a:ext>
                </a:extLst>
              </a:tr>
              <a:tr h="462012">
                <a:tc>
                  <a:txBody>
                    <a:bodyPr/>
                    <a:lstStyle/>
                    <a:p>
                      <a:pPr algn="ctr" fontAlgn="b"/>
                      <a:r>
                        <a:rPr lang="sl-SI" sz="2800" b="0" i="0" u="none" strike="noStrike" dirty="0">
                          <a:solidFill>
                            <a:srgbClr val="000000"/>
                          </a:solidFill>
                          <a:effectLst/>
                          <a:latin typeface="Calibri" panose="020F0502020204030204" pitchFamily="34" charset="0"/>
                        </a:rPr>
                        <a:t>21b.</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0,44</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0,26</a:t>
                      </a:r>
                    </a:p>
                  </a:txBody>
                  <a:tcPr marL="0" marR="0" marT="0" marB="0" anchor="b"/>
                </a:tc>
                <a:tc>
                  <a:txBody>
                    <a:bodyPr/>
                    <a:lstStyle/>
                    <a:p>
                      <a:pPr algn="r" fontAlgn="b"/>
                      <a:r>
                        <a:rPr lang="sl-SI" sz="2800" b="1" i="0" u="none" strike="noStrike" dirty="0">
                          <a:solidFill>
                            <a:schemeClr val="tx1"/>
                          </a:solidFill>
                          <a:effectLst/>
                          <a:latin typeface="Calibri" panose="020F0502020204030204" pitchFamily="34" charset="0"/>
                        </a:rPr>
                        <a:t>0,18</a:t>
                      </a:r>
                    </a:p>
                  </a:txBody>
                  <a:tcPr marL="0" marR="0" marT="0" marB="0" anchor="b"/>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40417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smtClean="0"/>
              <a:t>Šport, </a:t>
            </a:r>
            <a:r>
              <a:rPr lang="sl-SI" sz="3200" dirty="0"/>
              <a:t>9. razred: primerjava uspešnosti letošnje generacije učencev s preteklimi generacijami pri istih nalogah</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1007428857"/>
              </p:ext>
            </p:extLst>
          </p:nvPr>
        </p:nvGraphicFramePr>
        <p:xfrm>
          <a:off x="838200" y="1825625"/>
          <a:ext cx="10515600" cy="25044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70840">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IT (2017</a:t>
                      </a:r>
                      <a:r>
                        <a:rPr lang="sl-SI" baseline="0" dirty="0" smtClean="0"/>
                        <a:t> oz. 2009</a:t>
                      </a:r>
                      <a:r>
                        <a:rPr lang="sl-SI" dirty="0" smtClean="0"/>
                        <a:t>)</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3.d</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0,74</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0,76</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-0,02</a:t>
                      </a:r>
                    </a:p>
                  </a:txBody>
                  <a:tcPr marL="0" marR="0" marT="0" marB="0" anchor="b"/>
                </a:tc>
                <a:extLst>
                  <a:ext uri="{0D108BD9-81ED-4DB2-BD59-A6C34878D82A}">
                    <a16:rowId xmlns:a16="http://schemas.microsoft.com/office/drawing/2014/main" val="10001"/>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5.e</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0,50</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0,64</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-0,14</a:t>
                      </a:r>
                    </a:p>
                  </a:txBody>
                  <a:tcPr marL="0" marR="0" marT="0" marB="0" anchor="b"/>
                </a:tc>
                <a:extLst>
                  <a:ext uri="{0D108BD9-81ED-4DB2-BD59-A6C34878D82A}">
                    <a16:rowId xmlns:a16="http://schemas.microsoft.com/office/drawing/2014/main" val="10002"/>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6.a</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0,52</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0,59</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-0,07</a:t>
                      </a:r>
                    </a:p>
                  </a:txBody>
                  <a:tcPr marL="0" marR="0" marT="0" marB="0" anchor="b"/>
                </a:tc>
                <a:extLst>
                  <a:ext uri="{0D108BD9-81ED-4DB2-BD59-A6C34878D82A}">
                    <a16:rowId xmlns:a16="http://schemas.microsoft.com/office/drawing/2014/main" val="10003"/>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7.d</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0,41</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0,49</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-0,08</a:t>
                      </a:r>
                    </a:p>
                  </a:txBody>
                  <a:tcPr marL="0" marR="0" marT="0" marB="0" anchor="b"/>
                </a:tc>
                <a:extLst>
                  <a:ext uri="{0D108BD9-81ED-4DB2-BD59-A6C34878D82A}">
                    <a16:rowId xmlns:a16="http://schemas.microsoft.com/office/drawing/2014/main" val="10004"/>
                  </a:ext>
                </a:extLst>
              </a:tr>
              <a:tr h="370840">
                <a:tc>
                  <a:txBody>
                    <a:bodyPr/>
                    <a:lstStyle/>
                    <a:p>
                      <a:pPr algn="ctr" fontAlgn="b"/>
                      <a:r>
                        <a:rPr lang="sl-SI" sz="2800" b="0" i="0" u="none" strike="noStrike">
                          <a:solidFill>
                            <a:srgbClr val="000000"/>
                          </a:solidFill>
                          <a:effectLst/>
                          <a:latin typeface="Calibri" panose="020F0502020204030204" pitchFamily="34" charset="0"/>
                        </a:rPr>
                        <a:t>13.b</a:t>
                      </a: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0,69</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0,78</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-0,09</a:t>
                      </a:r>
                    </a:p>
                  </a:txBody>
                  <a:tcPr marL="0" marR="0" marT="0"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1319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fontScale="92500" lnSpcReduction="10000"/>
          </a:bodyPr>
          <a:lstStyle/>
          <a:p>
            <a:r>
              <a:rPr lang="sl-SI" dirty="0" smtClean="0"/>
              <a:t>Primerjava uspešnosti letošnje generacije učencev pri nalogah, ki so že bile v preteklosti v NPZ, z uspešnostjo takratne generacije pokaže, da so učenci letošnje generacije 6. razreda pri matematiki vseh 10 nalog rešili slabše kot generacija, ki je te naloge imela prva. Pri angleščini pa je letošnja generacija 9 nalog rešila bolje, 2 nalogi pa slabše kot generacija, ki je te naloge imela prva. </a:t>
            </a:r>
          </a:p>
          <a:p>
            <a:endParaRPr lang="sl-SI" dirty="0"/>
          </a:p>
          <a:p>
            <a:r>
              <a:rPr lang="sl-SI" dirty="0" smtClean="0"/>
              <a:t>Tudi učenci letošnje generacije 9. razreda so pri angleščini skoraj vse naloge rešili bolje kot generacija, ki je te naloge imela prva. Pri matematiki, zgodovini in biologiji je bila uspešnost pri različnih nalogah različna, pri športu pa je letošnja generacija učencev rešila vse naloge slabše kot generacija učencev, ki je te naloge imela prva. </a:t>
            </a:r>
            <a:endParaRPr lang="sl-SI" dirty="0"/>
          </a:p>
        </p:txBody>
      </p:sp>
    </p:spTree>
    <p:extLst>
      <p:ext uri="{BB962C8B-B14F-4D97-AF65-F5344CB8AC3E}">
        <p14:creationId xmlns:p14="http://schemas.microsoft.com/office/powerpoint/2010/main" val="315139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endParaRPr lang="sl-SI" dirty="0" smtClean="0"/>
          </a:p>
          <a:p>
            <a:pPr marL="0" indent="0">
              <a:buNone/>
            </a:pPr>
            <a:r>
              <a:rPr lang="sl-SI" dirty="0" smtClean="0"/>
              <a:t>Ali so se razlike v povprečnih dosežkih učencev 6. in 9. razreda na NPZ povečale?</a:t>
            </a:r>
          </a:p>
          <a:p>
            <a:pPr marL="0" indent="0">
              <a:buNone/>
            </a:pPr>
            <a:endParaRPr lang="sl-SI" dirty="0"/>
          </a:p>
          <a:p>
            <a:pPr marL="0" indent="0">
              <a:buNone/>
            </a:pPr>
            <a:r>
              <a:rPr lang="sl-SI" dirty="0" smtClean="0"/>
              <a:t>Razlike so bistveno večje med dosežki učencev iste šole kot med dosežki učencev različnih šol. </a:t>
            </a:r>
            <a:endParaRPr lang="sl-SI" dirty="0"/>
          </a:p>
        </p:txBody>
      </p:sp>
    </p:spTree>
    <p:extLst>
      <p:ext uri="{BB962C8B-B14F-4D97-AF65-F5344CB8AC3E}">
        <p14:creationId xmlns:p14="http://schemas.microsoft.com/office/powerpoint/2010/main" val="1308208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218476"/>
            <a:ext cx="10515600" cy="1325563"/>
          </a:xfrm>
        </p:spPr>
        <p:txBody>
          <a:bodyPr>
            <a:normAutofit/>
          </a:bodyPr>
          <a:lstStyle/>
          <a:p>
            <a:r>
              <a:rPr lang="sl-SI" sz="3200" b="1" dirty="0" smtClean="0"/>
              <a:t>Namen nacionalnega preverjanja znanja</a:t>
            </a:r>
            <a:endParaRPr lang="sl-SI" sz="3200" b="1" dirty="0"/>
          </a:p>
        </p:txBody>
      </p:sp>
      <p:sp>
        <p:nvSpPr>
          <p:cNvPr id="3" name="Označba mesta vsebine 2"/>
          <p:cNvSpPr>
            <a:spLocks noGrp="1"/>
          </p:cNvSpPr>
          <p:nvPr>
            <p:ph idx="1"/>
          </p:nvPr>
        </p:nvSpPr>
        <p:spPr>
          <a:xfrm>
            <a:off x="838200" y="1337094"/>
            <a:ext cx="10515600" cy="4839869"/>
          </a:xfrm>
        </p:spPr>
        <p:txBody>
          <a:bodyPr>
            <a:normAutofit fontScale="92500" lnSpcReduction="20000"/>
          </a:bodyPr>
          <a:lstStyle/>
          <a:p>
            <a:r>
              <a:rPr lang="sl-SI" dirty="0" smtClean="0"/>
              <a:t>Namen nacionalnega preverjanja znanja je dobiti povratno informacijo o doseganju </a:t>
            </a:r>
            <a:r>
              <a:rPr lang="sl-SI" b="1" dirty="0" smtClean="0"/>
              <a:t>standardov znanja</a:t>
            </a:r>
            <a:r>
              <a:rPr lang="sl-SI" dirty="0" smtClean="0"/>
              <a:t>, zapisanih v učnih načrtih.</a:t>
            </a:r>
          </a:p>
          <a:p>
            <a:r>
              <a:rPr lang="sl-SI" dirty="0" smtClean="0"/>
              <a:t>Ker gre za preverjanje znanja, se učenci na NPZ posebej ne pripravljajo – ugotavlja </a:t>
            </a:r>
            <a:r>
              <a:rPr lang="sl-SI" b="1" dirty="0" smtClean="0"/>
              <a:t>trajnost znanja</a:t>
            </a:r>
            <a:r>
              <a:rPr lang="sl-SI" dirty="0" smtClean="0"/>
              <a:t>.</a:t>
            </a:r>
          </a:p>
          <a:p>
            <a:r>
              <a:rPr lang="sl-SI" dirty="0" smtClean="0"/>
              <a:t>NPZ je pomemben element v </a:t>
            </a:r>
            <a:r>
              <a:rPr lang="sl-SI" b="1" dirty="0" smtClean="0"/>
              <a:t>sistemu ugotavljanja in zagotavljanja kakovosti šolskega dela.</a:t>
            </a:r>
          </a:p>
          <a:p>
            <a:r>
              <a:rPr lang="sl-SI" dirty="0" smtClean="0"/>
              <a:t>Analiza dosežkov učencev posamezne šole se lahko uporabi v okviru </a:t>
            </a:r>
            <a:r>
              <a:rPr lang="sl-SI" b="1" dirty="0" smtClean="0"/>
              <a:t>samoevalvacije dela šole</a:t>
            </a:r>
            <a:r>
              <a:rPr lang="sl-SI" dirty="0" smtClean="0"/>
              <a:t>, vendar je potrebno upoštevati tudi druge informacije, ki jih z NPZ ne moremo zbrati.</a:t>
            </a:r>
          </a:p>
          <a:p>
            <a:r>
              <a:rPr lang="sl-SI" dirty="0" smtClean="0"/>
              <a:t>Preverjajo se le standardi znanja, in sicer tisti, ki jih lahko preverimo s </a:t>
            </a:r>
            <a:r>
              <a:rPr lang="sl-SI" b="1" dirty="0" smtClean="0"/>
              <a:t>pisnimi nalogami </a:t>
            </a:r>
            <a:r>
              <a:rPr lang="sl-SI" dirty="0" smtClean="0"/>
              <a:t>(ročne spretnosti, gibalni razvoj, socialni razvoj, duševno zdravje itd.).</a:t>
            </a:r>
          </a:p>
          <a:p>
            <a:r>
              <a:rPr lang="sl-SI" dirty="0" smtClean="0"/>
              <a:t>Analiza letošnjih NPZ </a:t>
            </a:r>
            <a:r>
              <a:rPr lang="sl-SI" b="1" dirty="0" smtClean="0"/>
              <a:t>ni evalvacija pouka na daljavo</a:t>
            </a:r>
            <a:r>
              <a:rPr lang="sl-SI" dirty="0" smtClean="0"/>
              <a:t>, je le njen sestavni del.   </a:t>
            </a:r>
            <a:endParaRPr lang="sl-SI" dirty="0"/>
          </a:p>
        </p:txBody>
      </p:sp>
    </p:spTree>
    <p:extLst>
      <p:ext uri="{BB962C8B-B14F-4D97-AF65-F5344CB8AC3E}">
        <p14:creationId xmlns:p14="http://schemas.microsoft.com/office/powerpoint/2010/main" val="4074083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Delež razlik med šolami in znotraj šol – 6. razred</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164074371"/>
              </p:ext>
            </p:extLst>
          </p:nvPr>
        </p:nvGraphicFramePr>
        <p:xfrm>
          <a:off x="838199" y="1825625"/>
          <a:ext cx="10039710" cy="2499360"/>
        </p:xfrm>
        <a:graphic>
          <a:graphicData uri="http://schemas.openxmlformats.org/drawingml/2006/table">
            <a:tbl>
              <a:tblPr firstRow="1" bandRow="1">
                <a:tableStyleId>{5C22544A-7EE6-4342-B048-85BDC9FD1C3A}</a:tableStyleId>
              </a:tblPr>
              <a:tblGrid>
                <a:gridCol w="2509928">
                  <a:extLst>
                    <a:ext uri="{9D8B030D-6E8A-4147-A177-3AD203B41FA5}">
                      <a16:colId xmlns:a16="http://schemas.microsoft.com/office/drawing/2014/main" val="20000"/>
                    </a:ext>
                  </a:extLst>
                </a:gridCol>
                <a:gridCol w="1778344">
                  <a:extLst>
                    <a:ext uri="{9D8B030D-6E8A-4147-A177-3AD203B41FA5}">
                      <a16:colId xmlns:a16="http://schemas.microsoft.com/office/drawing/2014/main" val="20001"/>
                    </a:ext>
                  </a:extLst>
                </a:gridCol>
                <a:gridCol w="1765293">
                  <a:extLst>
                    <a:ext uri="{9D8B030D-6E8A-4147-A177-3AD203B41FA5}">
                      <a16:colId xmlns:a16="http://schemas.microsoft.com/office/drawing/2014/main" val="20002"/>
                    </a:ext>
                  </a:extLst>
                </a:gridCol>
                <a:gridCol w="3986145">
                  <a:extLst>
                    <a:ext uri="{9D8B030D-6E8A-4147-A177-3AD203B41FA5}">
                      <a16:colId xmlns:a16="http://schemas.microsoft.com/office/drawing/2014/main" val="20003"/>
                    </a:ext>
                  </a:extLst>
                </a:gridCol>
              </a:tblGrid>
              <a:tr h="370840">
                <a:tc>
                  <a:txBody>
                    <a:bodyPr/>
                    <a:lstStyle/>
                    <a:p>
                      <a:endParaRPr lang="sl-SI" sz="2800" dirty="0"/>
                    </a:p>
                  </a:txBody>
                  <a:tcPr/>
                </a:tc>
                <a:tc>
                  <a:txBody>
                    <a:bodyPr/>
                    <a:lstStyle/>
                    <a:p>
                      <a:r>
                        <a:rPr lang="sl-SI" sz="2800" dirty="0" smtClean="0"/>
                        <a:t>Med šolami</a:t>
                      </a:r>
                      <a:endParaRPr lang="sl-SI" sz="2800" dirty="0"/>
                    </a:p>
                  </a:txBody>
                  <a:tcPr/>
                </a:tc>
                <a:tc>
                  <a:txBody>
                    <a:bodyPr/>
                    <a:lstStyle/>
                    <a:p>
                      <a:r>
                        <a:rPr lang="sl-SI" sz="2800" dirty="0" smtClean="0"/>
                        <a:t>V šolah</a:t>
                      </a:r>
                      <a:endParaRPr lang="sl-SI" sz="2800" dirty="0"/>
                    </a:p>
                  </a:txBody>
                  <a:tcPr/>
                </a:tc>
                <a:tc>
                  <a:txBody>
                    <a:bodyPr/>
                    <a:lstStyle/>
                    <a:p>
                      <a:r>
                        <a:rPr lang="sl-SI" sz="2800" dirty="0" smtClean="0"/>
                        <a:t>V preteklih letih (med šolami)</a:t>
                      </a:r>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4,89</a:t>
                      </a:r>
                      <a:endParaRPr lang="sl-SI" sz="2800" dirty="0"/>
                    </a:p>
                  </a:txBody>
                  <a:tcPr/>
                </a:tc>
                <a:tc>
                  <a:txBody>
                    <a:bodyPr/>
                    <a:lstStyle/>
                    <a:p>
                      <a:r>
                        <a:rPr lang="sl-SI" sz="2800" dirty="0" smtClean="0"/>
                        <a:t>95,11</a:t>
                      </a:r>
                      <a:endParaRPr lang="sl-SI" sz="2800" dirty="0"/>
                    </a:p>
                  </a:txBody>
                  <a:tcPr/>
                </a:tc>
                <a:tc>
                  <a:txBody>
                    <a:bodyPr/>
                    <a:lstStyle/>
                    <a:p>
                      <a:r>
                        <a:rPr lang="sl-SI" sz="2800" dirty="0" smtClean="0"/>
                        <a:t>3,87 – 5,89</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7,82</a:t>
                      </a:r>
                      <a:endParaRPr lang="sl-SI" sz="2800" dirty="0"/>
                    </a:p>
                  </a:txBody>
                  <a:tcPr/>
                </a:tc>
                <a:tc>
                  <a:txBody>
                    <a:bodyPr/>
                    <a:lstStyle/>
                    <a:p>
                      <a:r>
                        <a:rPr lang="sl-SI" sz="2800" dirty="0" smtClean="0"/>
                        <a:t>92,18</a:t>
                      </a:r>
                      <a:endParaRPr lang="sl-SI" sz="2800" dirty="0"/>
                    </a:p>
                  </a:txBody>
                  <a:tcPr/>
                </a:tc>
                <a:tc>
                  <a:txBody>
                    <a:bodyPr/>
                    <a:lstStyle/>
                    <a:p>
                      <a:r>
                        <a:rPr lang="sl-SI" sz="2800" dirty="0" smtClean="0"/>
                        <a:t>6,99 – 8,33</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Angleščina</a:t>
                      </a:r>
                      <a:endParaRPr lang="sl-SI" sz="2800" dirty="0"/>
                    </a:p>
                  </a:txBody>
                  <a:tcPr/>
                </a:tc>
                <a:tc>
                  <a:txBody>
                    <a:bodyPr/>
                    <a:lstStyle/>
                    <a:p>
                      <a:r>
                        <a:rPr lang="sl-SI" sz="2800" dirty="0" smtClean="0"/>
                        <a:t>5,62</a:t>
                      </a:r>
                      <a:endParaRPr lang="sl-SI" sz="2800" dirty="0"/>
                    </a:p>
                  </a:txBody>
                  <a:tcPr/>
                </a:tc>
                <a:tc>
                  <a:txBody>
                    <a:bodyPr/>
                    <a:lstStyle/>
                    <a:p>
                      <a:r>
                        <a:rPr lang="sl-SI" sz="2800" dirty="0" smtClean="0"/>
                        <a:t>94,38</a:t>
                      </a:r>
                      <a:endParaRPr lang="sl-SI" sz="2800" dirty="0"/>
                    </a:p>
                  </a:txBody>
                  <a:tcPr/>
                </a:tc>
                <a:tc>
                  <a:txBody>
                    <a:bodyPr/>
                    <a:lstStyle/>
                    <a:p>
                      <a:r>
                        <a:rPr lang="sl-SI" sz="2800" dirty="0" smtClean="0"/>
                        <a:t>5,13 – 6,87</a:t>
                      </a:r>
                      <a:endParaRPr lang="sl-SI"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34877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Delež razlik med šolami in znotraj šol – </a:t>
            </a:r>
            <a:r>
              <a:rPr lang="sl-SI" dirty="0" smtClean="0"/>
              <a:t>9. </a:t>
            </a:r>
            <a:r>
              <a:rPr lang="sl-SI" dirty="0"/>
              <a:t>razred</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762337000"/>
              </p:ext>
            </p:extLst>
          </p:nvPr>
        </p:nvGraphicFramePr>
        <p:xfrm>
          <a:off x="838200" y="1825625"/>
          <a:ext cx="9125308" cy="4053840"/>
        </p:xfrm>
        <a:graphic>
          <a:graphicData uri="http://schemas.openxmlformats.org/drawingml/2006/table">
            <a:tbl>
              <a:tblPr firstRow="1" bandRow="1">
                <a:tableStyleId>{5C22544A-7EE6-4342-B048-85BDC9FD1C3A}</a:tableStyleId>
              </a:tblPr>
              <a:tblGrid>
                <a:gridCol w="2281327">
                  <a:extLst>
                    <a:ext uri="{9D8B030D-6E8A-4147-A177-3AD203B41FA5}">
                      <a16:colId xmlns:a16="http://schemas.microsoft.com/office/drawing/2014/main" val="20000"/>
                    </a:ext>
                  </a:extLst>
                </a:gridCol>
                <a:gridCol w="1616375">
                  <a:extLst>
                    <a:ext uri="{9D8B030D-6E8A-4147-A177-3AD203B41FA5}">
                      <a16:colId xmlns:a16="http://schemas.microsoft.com/office/drawing/2014/main" val="20001"/>
                    </a:ext>
                  </a:extLst>
                </a:gridCol>
                <a:gridCol w="1604513">
                  <a:extLst>
                    <a:ext uri="{9D8B030D-6E8A-4147-A177-3AD203B41FA5}">
                      <a16:colId xmlns:a16="http://schemas.microsoft.com/office/drawing/2014/main" val="20002"/>
                    </a:ext>
                  </a:extLst>
                </a:gridCol>
                <a:gridCol w="3623093">
                  <a:extLst>
                    <a:ext uri="{9D8B030D-6E8A-4147-A177-3AD203B41FA5}">
                      <a16:colId xmlns:a16="http://schemas.microsoft.com/office/drawing/2014/main" val="20003"/>
                    </a:ext>
                  </a:extLst>
                </a:gridCol>
              </a:tblGrid>
              <a:tr h="370840">
                <a:tc>
                  <a:txBody>
                    <a:bodyPr/>
                    <a:lstStyle/>
                    <a:p>
                      <a:endParaRPr lang="sl-SI" sz="2800" dirty="0"/>
                    </a:p>
                  </a:txBody>
                  <a:tcPr/>
                </a:tc>
                <a:tc>
                  <a:txBody>
                    <a:bodyPr/>
                    <a:lstStyle/>
                    <a:p>
                      <a:r>
                        <a:rPr lang="sl-SI" sz="2800" dirty="0" smtClean="0"/>
                        <a:t>Med šolami</a:t>
                      </a:r>
                      <a:endParaRPr lang="sl-SI" sz="2800" dirty="0"/>
                    </a:p>
                  </a:txBody>
                  <a:tcPr/>
                </a:tc>
                <a:tc>
                  <a:txBody>
                    <a:bodyPr/>
                    <a:lstStyle/>
                    <a:p>
                      <a:r>
                        <a:rPr lang="sl-SI" sz="2800" dirty="0" smtClean="0"/>
                        <a:t>V šolah</a:t>
                      </a:r>
                      <a:endParaRPr lang="sl-SI" sz="2800" dirty="0"/>
                    </a:p>
                  </a:txBody>
                  <a:tcPr/>
                </a:tc>
                <a:tc>
                  <a:txBody>
                    <a:bodyPr/>
                    <a:lstStyle/>
                    <a:p>
                      <a:r>
                        <a:rPr lang="sl-SI" sz="2800" dirty="0" smtClean="0"/>
                        <a:t>V preteklih letih (med šolami)</a:t>
                      </a:r>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6,66</a:t>
                      </a:r>
                      <a:endParaRPr lang="sl-SI" sz="2800" dirty="0"/>
                    </a:p>
                  </a:txBody>
                  <a:tcPr/>
                </a:tc>
                <a:tc>
                  <a:txBody>
                    <a:bodyPr/>
                    <a:lstStyle/>
                    <a:p>
                      <a:r>
                        <a:rPr lang="sl-SI" sz="2800" dirty="0" smtClean="0"/>
                        <a:t>93,34</a:t>
                      </a:r>
                      <a:endParaRPr lang="sl-SI" sz="2800" dirty="0"/>
                    </a:p>
                  </a:txBody>
                  <a:tcPr/>
                </a:tc>
                <a:tc>
                  <a:txBody>
                    <a:bodyPr/>
                    <a:lstStyle/>
                    <a:p>
                      <a:r>
                        <a:rPr lang="sl-SI" sz="2800" dirty="0" smtClean="0"/>
                        <a:t>4,86 – 6,48</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8,51</a:t>
                      </a:r>
                      <a:endParaRPr lang="sl-SI" sz="2800" dirty="0"/>
                    </a:p>
                  </a:txBody>
                  <a:tcPr/>
                </a:tc>
                <a:tc>
                  <a:txBody>
                    <a:bodyPr/>
                    <a:lstStyle/>
                    <a:p>
                      <a:r>
                        <a:rPr lang="sl-SI" sz="2800" dirty="0" smtClean="0"/>
                        <a:t>91,49</a:t>
                      </a:r>
                      <a:endParaRPr lang="sl-SI" sz="2800" dirty="0"/>
                    </a:p>
                  </a:txBody>
                  <a:tcPr/>
                </a:tc>
                <a:tc>
                  <a:txBody>
                    <a:bodyPr/>
                    <a:lstStyle/>
                    <a:p>
                      <a:r>
                        <a:rPr lang="sl-SI" sz="2800" dirty="0" smtClean="0"/>
                        <a:t>8,52 – 10,16</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Angleščina</a:t>
                      </a:r>
                      <a:endParaRPr lang="sl-SI" sz="2800" dirty="0"/>
                    </a:p>
                  </a:txBody>
                  <a:tcPr/>
                </a:tc>
                <a:tc>
                  <a:txBody>
                    <a:bodyPr/>
                    <a:lstStyle/>
                    <a:p>
                      <a:r>
                        <a:rPr lang="sl-SI" sz="2800" dirty="0" smtClean="0"/>
                        <a:t>3,95</a:t>
                      </a:r>
                      <a:endParaRPr lang="sl-SI" sz="2800" dirty="0"/>
                    </a:p>
                  </a:txBody>
                  <a:tcPr/>
                </a:tc>
                <a:tc>
                  <a:txBody>
                    <a:bodyPr/>
                    <a:lstStyle/>
                    <a:p>
                      <a:r>
                        <a:rPr lang="sl-SI" sz="2800" dirty="0" smtClean="0"/>
                        <a:t>96,05</a:t>
                      </a:r>
                      <a:endParaRPr lang="sl-SI" sz="2800" dirty="0"/>
                    </a:p>
                  </a:txBody>
                  <a:tcPr/>
                </a:tc>
                <a:tc>
                  <a:txBody>
                    <a:bodyPr/>
                    <a:lstStyle/>
                    <a:p>
                      <a:r>
                        <a:rPr lang="sl-SI" sz="2800" dirty="0" smtClean="0"/>
                        <a:t>4,54 – 9,66</a:t>
                      </a:r>
                      <a:endParaRPr lang="sl-SI" sz="2800" dirty="0"/>
                    </a:p>
                  </a:txBody>
                  <a:tcPr/>
                </a:tc>
                <a:extLst>
                  <a:ext uri="{0D108BD9-81ED-4DB2-BD59-A6C34878D82A}">
                    <a16:rowId xmlns:a16="http://schemas.microsoft.com/office/drawing/2014/main" val="10003"/>
                  </a:ext>
                </a:extLst>
              </a:tr>
              <a:tr h="370840">
                <a:tc>
                  <a:txBody>
                    <a:bodyPr/>
                    <a:lstStyle/>
                    <a:p>
                      <a:r>
                        <a:rPr lang="sl-SI" sz="2800" dirty="0" smtClean="0"/>
                        <a:t>Biologija</a:t>
                      </a:r>
                      <a:endParaRPr lang="sl-SI" sz="2800" dirty="0"/>
                    </a:p>
                  </a:txBody>
                  <a:tcPr/>
                </a:tc>
                <a:tc>
                  <a:txBody>
                    <a:bodyPr/>
                    <a:lstStyle/>
                    <a:p>
                      <a:r>
                        <a:rPr lang="sl-SI" sz="2800" dirty="0" smtClean="0"/>
                        <a:t>9,96</a:t>
                      </a:r>
                      <a:endParaRPr lang="sl-SI" sz="2800" dirty="0"/>
                    </a:p>
                  </a:txBody>
                  <a:tcPr/>
                </a:tc>
                <a:tc>
                  <a:txBody>
                    <a:bodyPr/>
                    <a:lstStyle/>
                    <a:p>
                      <a:r>
                        <a:rPr lang="sl-SI" sz="2800" dirty="0" smtClean="0"/>
                        <a:t>90,04</a:t>
                      </a:r>
                      <a:endParaRPr lang="sl-SI" sz="2800" dirty="0"/>
                    </a:p>
                  </a:txBody>
                  <a:tcPr/>
                </a:tc>
                <a:tc>
                  <a:txBody>
                    <a:bodyPr/>
                    <a:lstStyle/>
                    <a:p>
                      <a:endParaRPr lang="sl-SI" sz="2800" dirty="0"/>
                    </a:p>
                  </a:txBody>
                  <a:tcPr/>
                </a:tc>
                <a:extLst>
                  <a:ext uri="{0D108BD9-81ED-4DB2-BD59-A6C34878D82A}">
                    <a16:rowId xmlns:a16="http://schemas.microsoft.com/office/drawing/2014/main" val="10004"/>
                  </a:ext>
                </a:extLst>
              </a:tr>
              <a:tr h="370840">
                <a:tc>
                  <a:txBody>
                    <a:bodyPr/>
                    <a:lstStyle/>
                    <a:p>
                      <a:r>
                        <a:rPr lang="sl-SI" sz="2800" dirty="0" smtClean="0"/>
                        <a:t>Zgodovina</a:t>
                      </a:r>
                      <a:endParaRPr lang="sl-SI" sz="2800" dirty="0"/>
                    </a:p>
                  </a:txBody>
                  <a:tcPr/>
                </a:tc>
                <a:tc>
                  <a:txBody>
                    <a:bodyPr/>
                    <a:lstStyle/>
                    <a:p>
                      <a:r>
                        <a:rPr lang="sl-SI" sz="2800" dirty="0" smtClean="0"/>
                        <a:t>7,86</a:t>
                      </a:r>
                      <a:endParaRPr lang="sl-SI" sz="2800" dirty="0"/>
                    </a:p>
                  </a:txBody>
                  <a:tcPr/>
                </a:tc>
                <a:tc>
                  <a:txBody>
                    <a:bodyPr/>
                    <a:lstStyle/>
                    <a:p>
                      <a:r>
                        <a:rPr lang="sl-SI" sz="2800" dirty="0" smtClean="0"/>
                        <a:t>92,14</a:t>
                      </a:r>
                      <a:endParaRPr lang="sl-SI" sz="2800" dirty="0"/>
                    </a:p>
                  </a:txBody>
                  <a:tcPr/>
                </a:tc>
                <a:tc>
                  <a:txBody>
                    <a:bodyPr/>
                    <a:lstStyle/>
                    <a:p>
                      <a:endParaRPr lang="sl-SI" sz="2800" dirty="0"/>
                    </a:p>
                  </a:txBody>
                  <a:tcPr/>
                </a:tc>
                <a:extLst>
                  <a:ext uri="{0D108BD9-81ED-4DB2-BD59-A6C34878D82A}">
                    <a16:rowId xmlns:a16="http://schemas.microsoft.com/office/drawing/2014/main" val="10005"/>
                  </a:ext>
                </a:extLst>
              </a:tr>
              <a:tr h="370840">
                <a:tc>
                  <a:txBody>
                    <a:bodyPr/>
                    <a:lstStyle/>
                    <a:p>
                      <a:r>
                        <a:rPr lang="sl-SI" sz="2800" dirty="0" smtClean="0"/>
                        <a:t>Šport</a:t>
                      </a:r>
                      <a:endParaRPr lang="sl-SI" sz="2800" dirty="0"/>
                    </a:p>
                  </a:txBody>
                  <a:tcPr/>
                </a:tc>
                <a:tc>
                  <a:txBody>
                    <a:bodyPr/>
                    <a:lstStyle/>
                    <a:p>
                      <a:r>
                        <a:rPr lang="sl-SI" sz="2800" dirty="0" smtClean="0"/>
                        <a:t>6,85</a:t>
                      </a:r>
                      <a:endParaRPr lang="sl-SI" sz="2800" dirty="0"/>
                    </a:p>
                  </a:txBody>
                  <a:tcPr/>
                </a:tc>
                <a:tc>
                  <a:txBody>
                    <a:bodyPr/>
                    <a:lstStyle/>
                    <a:p>
                      <a:r>
                        <a:rPr lang="sl-SI" sz="2800" dirty="0" smtClean="0"/>
                        <a:t>93,15</a:t>
                      </a:r>
                      <a:endParaRPr lang="sl-SI" sz="2800" dirty="0"/>
                    </a:p>
                  </a:txBody>
                  <a:tcPr/>
                </a:tc>
                <a:tc>
                  <a:txBody>
                    <a:bodyPr/>
                    <a:lstStyle/>
                    <a:p>
                      <a:endParaRPr lang="sl-SI" sz="28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65975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Razlike med učenci 6. razreda – standardni odkloni</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687685106"/>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endParaRPr lang="sl-SI" dirty="0"/>
                    </a:p>
                  </a:txBody>
                  <a:tcPr/>
                </a:tc>
                <a:tc>
                  <a:txBody>
                    <a:bodyPr/>
                    <a:lstStyle/>
                    <a:p>
                      <a:r>
                        <a:rPr lang="sl-SI" dirty="0" smtClean="0"/>
                        <a:t>Slovenščina</a:t>
                      </a:r>
                      <a:endParaRPr lang="sl-SI" dirty="0"/>
                    </a:p>
                  </a:txBody>
                  <a:tcPr/>
                </a:tc>
                <a:tc>
                  <a:txBody>
                    <a:bodyPr/>
                    <a:lstStyle/>
                    <a:p>
                      <a:r>
                        <a:rPr lang="sl-SI" dirty="0" smtClean="0"/>
                        <a:t>Matematika</a:t>
                      </a:r>
                      <a:endParaRPr lang="sl-SI" dirty="0"/>
                    </a:p>
                  </a:txBody>
                  <a:tcPr/>
                </a:tc>
                <a:extLst>
                  <a:ext uri="{0D108BD9-81ED-4DB2-BD59-A6C34878D82A}">
                    <a16:rowId xmlns:a16="http://schemas.microsoft.com/office/drawing/2014/main" val="10000"/>
                  </a:ext>
                </a:extLst>
              </a:tr>
              <a:tr h="370840">
                <a:tc>
                  <a:txBody>
                    <a:bodyPr/>
                    <a:lstStyle/>
                    <a:p>
                      <a:r>
                        <a:rPr lang="sl-SI" dirty="0" smtClean="0"/>
                        <a:t>2021</a:t>
                      </a:r>
                      <a:endParaRPr lang="sl-SI" dirty="0"/>
                    </a:p>
                  </a:txBody>
                  <a:tcPr/>
                </a:tc>
                <a:tc>
                  <a:txBody>
                    <a:bodyPr/>
                    <a:lstStyle/>
                    <a:p>
                      <a:r>
                        <a:rPr lang="sl-SI" b="1" dirty="0" smtClean="0"/>
                        <a:t>17,63</a:t>
                      </a:r>
                      <a:endParaRPr lang="sl-SI" b="1" dirty="0"/>
                    </a:p>
                  </a:txBody>
                  <a:tcPr/>
                </a:tc>
                <a:tc>
                  <a:txBody>
                    <a:bodyPr/>
                    <a:lstStyle/>
                    <a:p>
                      <a:r>
                        <a:rPr lang="sl-SI" b="1" dirty="0" smtClean="0"/>
                        <a:t>19,93</a:t>
                      </a:r>
                      <a:endParaRPr lang="sl-SI" b="1" dirty="0"/>
                    </a:p>
                  </a:txBody>
                  <a:tcPr/>
                </a:tc>
                <a:extLst>
                  <a:ext uri="{0D108BD9-81ED-4DB2-BD59-A6C34878D82A}">
                    <a16:rowId xmlns:a16="http://schemas.microsoft.com/office/drawing/2014/main" val="10001"/>
                  </a:ext>
                </a:extLst>
              </a:tr>
              <a:tr h="370840">
                <a:tc>
                  <a:txBody>
                    <a:bodyPr/>
                    <a:lstStyle/>
                    <a:p>
                      <a:r>
                        <a:rPr lang="sl-SI" dirty="0" smtClean="0"/>
                        <a:t>2019</a:t>
                      </a:r>
                      <a:endParaRPr lang="sl-SI" dirty="0"/>
                    </a:p>
                  </a:txBody>
                  <a:tcPr/>
                </a:tc>
                <a:tc>
                  <a:txBody>
                    <a:bodyPr/>
                    <a:lstStyle/>
                    <a:p>
                      <a:r>
                        <a:rPr lang="sl-SI" dirty="0" smtClean="0">
                          <a:solidFill>
                            <a:srgbClr val="FF0000"/>
                          </a:solidFill>
                        </a:rPr>
                        <a:t>18,46</a:t>
                      </a:r>
                      <a:endParaRPr lang="sl-SI" dirty="0">
                        <a:solidFill>
                          <a:srgbClr val="FF0000"/>
                        </a:solidFill>
                      </a:endParaRPr>
                    </a:p>
                  </a:txBody>
                  <a:tcPr/>
                </a:tc>
                <a:tc>
                  <a:txBody>
                    <a:bodyPr/>
                    <a:lstStyle/>
                    <a:p>
                      <a:r>
                        <a:rPr lang="sl-SI" dirty="0" smtClean="0">
                          <a:solidFill>
                            <a:srgbClr val="FF0000"/>
                          </a:solidFill>
                        </a:rPr>
                        <a:t>17,44</a:t>
                      </a:r>
                      <a:endParaRPr lang="sl-SI" dirty="0">
                        <a:solidFill>
                          <a:srgbClr val="FF0000"/>
                        </a:solidFill>
                      </a:endParaRPr>
                    </a:p>
                  </a:txBody>
                  <a:tcPr/>
                </a:tc>
                <a:extLst>
                  <a:ext uri="{0D108BD9-81ED-4DB2-BD59-A6C34878D82A}">
                    <a16:rowId xmlns:a16="http://schemas.microsoft.com/office/drawing/2014/main" val="10002"/>
                  </a:ext>
                </a:extLst>
              </a:tr>
              <a:tr h="370840">
                <a:tc>
                  <a:txBody>
                    <a:bodyPr/>
                    <a:lstStyle/>
                    <a:p>
                      <a:r>
                        <a:rPr lang="sl-SI" dirty="0" smtClean="0"/>
                        <a:t>2018</a:t>
                      </a:r>
                      <a:endParaRPr lang="sl-SI" dirty="0"/>
                    </a:p>
                  </a:txBody>
                  <a:tcPr/>
                </a:tc>
                <a:tc>
                  <a:txBody>
                    <a:bodyPr/>
                    <a:lstStyle/>
                    <a:p>
                      <a:r>
                        <a:rPr lang="sl-SI" dirty="0" smtClean="0"/>
                        <a:t>19,00</a:t>
                      </a:r>
                      <a:endParaRPr lang="sl-SI" dirty="0"/>
                    </a:p>
                  </a:txBody>
                  <a:tcPr/>
                </a:tc>
                <a:tc>
                  <a:txBody>
                    <a:bodyPr/>
                    <a:lstStyle/>
                    <a:p>
                      <a:r>
                        <a:rPr lang="sl-SI" dirty="0" smtClean="0"/>
                        <a:t>20,75</a:t>
                      </a:r>
                      <a:endParaRPr lang="sl-SI" dirty="0"/>
                    </a:p>
                  </a:txBody>
                  <a:tcPr/>
                </a:tc>
                <a:extLst>
                  <a:ext uri="{0D108BD9-81ED-4DB2-BD59-A6C34878D82A}">
                    <a16:rowId xmlns:a16="http://schemas.microsoft.com/office/drawing/2014/main" val="10003"/>
                  </a:ext>
                </a:extLst>
              </a:tr>
              <a:tr h="370840">
                <a:tc>
                  <a:txBody>
                    <a:bodyPr/>
                    <a:lstStyle/>
                    <a:p>
                      <a:r>
                        <a:rPr lang="sl-SI" dirty="0" smtClean="0"/>
                        <a:t>2017</a:t>
                      </a:r>
                      <a:endParaRPr lang="sl-SI" dirty="0"/>
                    </a:p>
                  </a:txBody>
                  <a:tcPr/>
                </a:tc>
                <a:tc>
                  <a:txBody>
                    <a:bodyPr/>
                    <a:lstStyle/>
                    <a:p>
                      <a:r>
                        <a:rPr lang="sl-SI" dirty="0" smtClean="0">
                          <a:solidFill>
                            <a:srgbClr val="FF0000"/>
                          </a:solidFill>
                        </a:rPr>
                        <a:t>19,35</a:t>
                      </a:r>
                      <a:endParaRPr lang="sl-SI" dirty="0">
                        <a:solidFill>
                          <a:srgbClr val="FF0000"/>
                        </a:solidFill>
                      </a:endParaRPr>
                    </a:p>
                  </a:txBody>
                  <a:tcPr/>
                </a:tc>
                <a:tc>
                  <a:txBody>
                    <a:bodyPr/>
                    <a:lstStyle/>
                    <a:p>
                      <a:r>
                        <a:rPr lang="sl-SI" dirty="0" smtClean="0"/>
                        <a:t>18,08</a:t>
                      </a:r>
                      <a:endParaRPr lang="sl-SI" dirty="0"/>
                    </a:p>
                  </a:txBody>
                  <a:tcPr/>
                </a:tc>
                <a:extLst>
                  <a:ext uri="{0D108BD9-81ED-4DB2-BD59-A6C34878D82A}">
                    <a16:rowId xmlns:a16="http://schemas.microsoft.com/office/drawing/2014/main" val="10004"/>
                  </a:ext>
                </a:extLst>
              </a:tr>
              <a:tr h="370840">
                <a:tc>
                  <a:txBody>
                    <a:bodyPr/>
                    <a:lstStyle/>
                    <a:p>
                      <a:r>
                        <a:rPr lang="sl-SI" dirty="0" smtClean="0"/>
                        <a:t>2016</a:t>
                      </a:r>
                      <a:endParaRPr lang="sl-SI" dirty="0"/>
                    </a:p>
                  </a:txBody>
                  <a:tcPr/>
                </a:tc>
                <a:tc>
                  <a:txBody>
                    <a:bodyPr/>
                    <a:lstStyle/>
                    <a:p>
                      <a:r>
                        <a:rPr lang="sl-SI" dirty="0" smtClean="0"/>
                        <a:t>19,20</a:t>
                      </a:r>
                      <a:endParaRPr lang="sl-SI" dirty="0"/>
                    </a:p>
                  </a:txBody>
                  <a:tcPr/>
                </a:tc>
                <a:tc>
                  <a:txBody>
                    <a:bodyPr/>
                    <a:lstStyle/>
                    <a:p>
                      <a:r>
                        <a:rPr lang="sl-SI" dirty="0" smtClean="0">
                          <a:solidFill>
                            <a:srgbClr val="FF0000"/>
                          </a:solidFill>
                        </a:rPr>
                        <a:t>21,19</a:t>
                      </a:r>
                      <a:endParaRPr lang="sl-SI" dirty="0">
                        <a:solidFill>
                          <a:srgbClr val="FF0000"/>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08199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Razlike med učenci 9. razreda – standardni odkloni</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878383795"/>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endParaRPr lang="sl-SI" dirty="0"/>
                    </a:p>
                  </a:txBody>
                  <a:tcPr/>
                </a:tc>
                <a:tc>
                  <a:txBody>
                    <a:bodyPr/>
                    <a:lstStyle/>
                    <a:p>
                      <a:r>
                        <a:rPr lang="sl-SI" dirty="0" smtClean="0"/>
                        <a:t>Slovenščina</a:t>
                      </a:r>
                      <a:endParaRPr lang="sl-SI" dirty="0"/>
                    </a:p>
                  </a:txBody>
                  <a:tcPr/>
                </a:tc>
                <a:tc>
                  <a:txBody>
                    <a:bodyPr/>
                    <a:lstStyle/>
                    <a:p>
                      <a:r>
                        <a:rPr lang="sl-SI" dirty="0" smtClean="0"/>
                        <a:t>Matematika</a:t>
                      </a:r>
                      <a:endParaRPr lang="sl-SI" dirty="0"/>
                    </a:p>
                  </a:txBody>
                  <a:tcPr/>
                </a:tc>
                <a:extLst>
                  <a:ext uri="{0D108BD9-81ED-4DB2-BD59-A6C34878D82A}">
                    <a16:rowId xmlns:a16="http://schemas.microsoft.com/office/drawing/2014/main" val="10000"/>
                  </a:ext>
                </a:extLst>
              </a:tr>
              <a:tr h="370840">
                <a:tc>
                  <a:txBody>
                    <a:bodyPr/>
                    <a:lstStyle/>
                    <a:p>
                      <a:r>
                        <a:rPr lang="sl-SI" dirty="0" smtClean="0"/>
                        <a:t>2021</a:t>
                      </a:r>
                      <a:endParaRPr lang="sl-SI" dirty="0"/>
                    </a:p>
                  </a:txBody>
                  <a:tcPr/>
                </a:tc>
                <a:tc>
                  <a:txBody>
                    <a:bodyPr/>
                    <a:lstStyle/>
                    <a:p>
                      <a:r>
                        <a:rPr lang="sl-SI" b="1" dirty="0" smtClean="0"/>
                        <a:t>19,45</a:t>
                      </a:r>
                      <a:endParaRPr lang="sl-SI" b="1" dirty="0"/>
                    </a:p>
                  </a:txBody>
                  <a:tcPr/>
                </a:tc>
                <a:tc>
                  <a:txBody>
                    <a:bodyPr/>
                    <a:lstStyle/>
                    <a:p>
                      <a:r>
                        <a:rPr lang="sl-SI" b="1" dirty="0" smtClean="0"/>
                        <a:t>19,48</a:t>
                      </a:r>
                      <a:endParaRPr lang="sl-SI" b="1" dirty="0"/>
                    </a:p>
                  </a:txBody>
                  <a:tcPr/>
                </a:tc>
                <a:extLst>
                  <a:ext uri="{0D108BD9-81ED-4DB2-BD59-A6C34878D82A}">
                    <a16:rowId xmlns:a16="http://schemas.microsoft.com/office/drawing/2014/main" val="10001"/>
                  </a:ext>
                </a:extLst>
              </a:tr>
              <a:tr h="370840">
                <a:tc>
                  <a:txBody>
                    <a:bodyPr/>
                    <a:lstStyle/>
                    <a:p>
                      <a:r>
                        <a:rPr lang="sl-SI" dirty="0" smtClean="0"/>
                        <a:t>2019</a:t>
                      </a:r>
                      <a:endParaRPr lang="sl-SI" dirty="0"/>
                    </a:p>
                  </a:txBody>
                  <a:tcPr/>
                </a:tc>
                <a:tc>
                  <a:txBody>
                    <a:bodyPr/>
                    <a:lstStyle/>
                    <a:p>
                      <a:r>
                        <a:rPr lang="sl-SI" dirty="0" smtClean="0">
                          <a:solidFill>
                            <a:schemeClr val="tx1"/>
                          </a:solidFill>
                        </a:rPr>
                        <a:t>18,16</a:t>
                      </a:r>
                      <a:endParaRPr lang="sl-SI" dirty="0">
                        <a:solidFill>
                          <a:schemeClr val="tx1"/>
                        </a:solidFill>
                      </a:endParaRPr>
                    </a:p>
                  </a:txBody>
                  <a:tcPr/>
                </a:tc>
                <a:tc>
                  <a:txBody>
                    <a:bodyPr/>
                    <a:lstStyle/>
                    <a:p>
                      <a:r>
                        <a:rPr lang="sl-SI" dirty="0" smtClean="0">
                          <a:solidFill>
                            <a:schemeClr val="tx1"/>
                          </a:solidFill>
                        </a:rPr>
                        <a:t>21,51</a:t>
                      </a:r>
                      <a:endParaRPr lang="sl-SI" dirty="0">
                        <a:solidFill>
                          <a:schemeClr val="tx1"/>
                        </a:solidFill>
                      </a:endParaRPr>
                    </a:p>
                  </a:txBody>
                  <a:tcPr/>
                </a:tc>
                <a:extLst>
                  <a:ext uri="{0D108BD9-81ED-4DB2-BD59-A6C34878D82A}">
                    <a16:rowId xmlns:a16="http://schemas.microsoft.com/office/drawing/2014/main" val="10002"/>
                  </a:ext>
                </a:extLst>
              </a:tr>
              <a:tr h="370840">
                <a:tc>
                  <a:txBody>
                    <a:bodyPr/>
                    <a:lstStyle/>
                    <a:p>
                      <a:r>
                        <a:rPr lang="sl-SI" dirty="0" smtClean="0"/>
                        <a:t>2018</a:t>
                      </a:r>
                      <a:endParaRPr lang="sl-SI" dirty="0"/>
                    </a:p>
                  </a:txBody>
                  <a:tcPr/>
                </a:tc>
                <a:tc>
                  <a:txBody>
                    <a:bodyPr/>
                    <a:lstStyle/>
                    <a:p>
                      <a:r>
                        <a:rPr lang="sl-SI" dirty="0" smtClean="0">
                          <a:solidFill>
                            <a:srgbClr val="FF0000"/>
                          </a:solidFill>
                        </a:rPr>
                        <a:t>17,49</a:t>
                      </a:r>
                      <a:endParaRPr lang="sl-SI" dirty="0">
                        <a:solidFill>
                          <a:srgbClr val="FF0000"/>
                        </a:solidFill>
                      </a:endParaRPr>
                    </a:p>
                  </a:txBody>
                  <a:tcPr/>
                </a:tc>
                <a:tc>
                  <a:txBody>
                    <a:bodyPr/>
                    <a:lstStyle/>
                    <a:p>
                      <a:r>
                        <a:rPr lang="sl-SI" dirty="0" smtClean="0">
                          <a:solidFill>
                            <a:srgbClr val="FF0000"/>
                          </a:solidFill>
                        </a:rPr>
                        <a:t>22,55</a:t>
                      </a:r>
                      <a:endParaRPr lang="sl-SI" dirty="0">
                        <a:solidFill>
                          <a:srgbClr val="FF0000"/>
                        </a:solidFill>
                      </a:endParaRPr>
                    </a:p>
                  </a:txBody>
                  <a:tcPr/>
                </a:tc>
                <a:extLst>
                  <a:ext uri="{0D108BD9-81ED-4DB2-BD59-A6C34878D82A}">
                    <a16:rowId xmlns:a16="http://schemas.microsoft.com/office/drawing/2014/main" val="10003"/>
                  </a:ext>
                </a:extLst>
              </a:tr>
              <a:tr h="370840">
                <a:tc>
                  <a:txBody>
                    <a:bodyPr/>
                    <a:lstStyle/>
                    <a:p>
                      <a:r>
                        <a:rPr lang="sl-SI" dirty="0" smtClean="0"/>
                        <a:t>2017</a:t>
                      </a:r>
                      <a:endParaRPr lang="sl-SI" dirty="0"/>
                    </a:p>
                  </a:txBody>
                  <a:tcPr/>
                </a:tc>
                <a:tc>
                  <a:txBody>
                    <a:bodyPr/>
                    <a:lstStyle/>
                    <a:p>
                      <a:r>
                        <a:rPr lang="sl-SI" dirty="0" smtClean="0">
                          <a:solidFill>
                            <a:schemeClr val="tx1"/>
                          </a:solidFill>
                        </a:rPr>
                        <a:t>18,28</a:t>
                      </a:r>
                      <a:endParaRPr lang="sl-SI" dirty="0">
                        <a:solidFill>
                          <a:schemeClr val="tx1"/>
                        </a:solidFill>
                      </a:endParaRPr>
                    </a:p>
                  </a:txBody>
                  <a:tcPr/>
                </a:tc>
                <a:tc>
                  <a:txBody>
                    <a:bodyPr/>
                    <a:lstStyle/>
                    <a:p>
                      <a:r>
                        <a:rPr lang="sl-SI" dirty="0" smtClean="0">
                          <a:solidFill>
                            <a:srgbClr val="FF0000"/>
                          </a:solidFill>
                        </a:rPr>
                        <a:t>20,08</a:t>
                      </a:r>
                      <a:endParaRPr lang="sl-SI" dirty="0">
                        <a:solidFill>
                          <a:srgbClr val="FF0000"/>
                        </a:solidFill>
                      </a:endParaRPr>
                    </a:p>
                  </a:txBody>
                  <a:tcPr/>
                </a:tc>
                <a:extLst>
                  <a:ext uri="{0D108BD9-81ED-4DB2-BD59-A6C34878D82A}">
                    <a16:rowId xmlns:a16="http://schemas.microsoft.com/office/drawing/2014/main" val="10004"/>
                  </a:ext>
                </a:extLst>
              </a:tr>
              <a:tr h="370840">
                <a:tc>
                  <a:txBody>
                    <a:bodyPr/>
                    <a:lstStyle/>
                    <a:p>
                      <a:r>
                        <a:rPr lang="sl-SI" dirty="0" smtClean="0"/>
                        <a:t>2016</a:t>
                      </a:r>
                      <a:endParaRPr lang="sl-SI" dirty="0"/>
                    </a:p>
                  </a:txBody>
                  <a:tcPr/>
                </a:tc>
                <a:tc>
                  <a:txBody>
                    <a:bodyPr/>
                    <a:lstStyle/>
                    <a:p>
                      <a:r>
                        <a:rPr lang="sl-SI" dirty="0" smtClean="0">
                          <a:solidFill>
                            <a:srgbClr val="FF0000"/>
                          </a:solidFill>
                        </a:rPr>
                        <a:t>18,75</a:t>
                      </a:r>
                      <a:endParaRPr lang="sl-SI" dirty="0">
                        <a:solidFill>
                          <a:srgbClr val="FF0000"/>
                        </a:solidFill>
                      </a:endParaRPr>
                    </a:p>
                  </a:txBody>
                  <a:tcPr/>
                </a:tc>
                <a:tc>
                  <a:txBody>
                    <a:bodyPr/>
                    <a:lstStyle/>
                    <a:p>
                      <a:r>
                        <a:rPr lang="sl-SI" dirty="0" smtClean="0">
                          <a:solidFill>
                            <a:schemeClr val="tx1"/>
                          </a:solidFill>
                        </a:rPr>
                        <a:t>21,83</a:t>
                      </a:r>
                      <a:endParaRPr lang="sl-SI"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517054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smtClean="0"/>
              <a:t>Glede na dosežke letošnje generacije učencev ne moremo zaključiti, da bi se razlike v dosežkih učencev letošnje generacije povečale glede na razlike med dosežki učencev preteklih generacij. </a:t>
            </a:r>
          </a:p>
          <a:p>
            <a:pPr marL="0" indent="0">
              <a:buNone/>
            </a:pPr>
            <a:r>
              <a:rPr lang="sl-SI" dirty="0" smtClean="0"/>
              <a:t> </a:t>
            </a:r>
            <a:endParaRPr lang="sl-SI" dirty="0"/>
          </a:p>
        </p:txBody>
      </p:sp>
    </p:spTree>
    <p:extLst>
      <p:ext uri="{BB962C8B-B14F-4D97-AF65-F5344CB8AC3E}">
        <p14:creationId xmlns:p14="http://schemas.microsoft.com/office/powerpoint/2010/main" val="2329822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smtClean="0"/>
              <a:t>Kakšni so povprečni dosežki učencev, vključenih v program s prilagojenim izvajanjem in dodatno strokovno pomočjo v primerjavi z dosežki učencev brez posebnih potreb?</a:t>
            </a:r>
            <a:endParaRPr lang="sl-SI" dirty="0"/>
          </a:p>
        </p:txBody>
      </p:sp>
    </p:spTree>
    <p:extLst>
      <p:ext uri="{BB962C8B-B14F-4D97-AF65-F5344CB8AC3E}">
        <p14:creationId xmlns:p14="http://schemas.microsoft.com/office/powerpoint/2010/main" val="1852659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sl-SI" sz="3200" dirty="0" smtClean="0"/>
              <a:t>Dosežki učencev s posebnimi potrebami v primerjavi z vrstniki brez posebnih potreb - 6. razred (delež odstotnih točk, ki so jih dosegli učenci s PP glede na odstotne točke učencev brez PP)</a:t>
            </a:r>
            <a:endParaRPr lang="sl-SI" sz="3200"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1498038353"/>
              </p:ext>
            </p:extLst>
          </p:nvPr>
        </p:nvGraphicFramePr>
        <p:xfrm>
          <a:off x="838200" y="1825625"/>
          <a:ext cx="9755037" cy="2499360"/>
        </p:xfrm>
        <a:graphic>
          <a:graphicData uri="http://schemas.openxmlformats.org/drawingml/2006/table">
            <a:tbl>
              <a:tblPr firstRow="1" bandRow="1">
                <a:tableStyleId>{5C22544A-7EE6-4342-B048-85BDC9FD1C3A}</a:tableStyleId>
              </a:tblPr>
              <a:tblGrid>
                <a:gridCol w="3251679">
                  <a:extLst>
                    <a:ext uri="{9D8B030D-6E8A-4147-A177-3AD203B41FA5}">
                      <a16:colId xmlns:a16="http://schemas.microsoft.com/office/drawing/2014/main" val="20000"/>
                    </a:ext>
                  </a:extLst>
                </a:gridCol>
                <a:gridCol w="1672566">
                  <a:extLst>
                    <a:ext uri="{9D8B030D-6E8A-4147-A177-3AD203B41FA5}">
                      <a16:colId xmlns:a16="http://schemas.microsoft.com/office/drawing/2014/main" val="20001"/>
                    </a:ext>
                  </a:extLst>
                </a:gridCol>
                <a:gridCol w="4830792">
                  <a:extLst>
                    <a:ext uri="{9D8B030D-6E8A-4147-A177-3AD203B41FA5}">
                      <a16:colId xmlns:a16="http://schemas.microsoft.com/office/drawing/2014/main" val="20002"/>
                    </a:ext>
                  </a:extLst>
                </a:gridCol>
              </a:tblGrid>
              <a:tr h="370840">
                <a:tc>
                  <a:txBody>
                    <a:bodyPr/>
                    <a:lstStyle/>
                    <a:p>
                      <a:endParaRPr lang="sl-SI" sz="2800" dirty="0"/>
                    </a:p>
                  </a:txBody>
                  <a:tcPr/>
                </a:tc>
                <a:tc>
                  <a:txBody>
                    <a:bodyPr/>
                    <a:lstStyle/>
                    <a:p>
                      <a:r>
                        <a:rPr lang="sl-SI" sz="2800" dirty="0" smtClean="0"/>
                        <a:t>2021</a:t>
                      </a:r>
                      <a:endParaRPr lang="sl-SI" sz="2800" dirty="0"/>
                    </a:p>
                  </a:txBody>
                  <a:tcPr/>
                </a:tc>
                <a:tc>
                  <a:txBody>
                    <a:bodyPr/>
                    <a:lstStyle/>
                    <a:p>
                      <a:r>
                        <a:rPr lang="sl-SI" sz="2800" dirty="0" smtClean="0"/>
                        <a:t>Primerjava</a:t>
                      </a:r>
                      <a:r>
                        <a:rPr lang="sl-SI" sz="2800" baseline="0" dirty="0" smtClean="0"/>
                        <a:t> v obdobju 2015 - 2019</a:t>
                      </a:r>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solidFill>
                            <a:srgbClr val="FF0000"/>
                          </a:solidFill>
                        </a:rPr>
                        <a:t>77,2 %</a:t>
                      </a:r>
                      <a:endParaRPr lang="sl-SI" sz="2800" dirty="0">
                        <a:solidFill>
                          <a:srgbClr val="FF0000"/>
                        </a:solidFill>
                      </a:endParaRPr>
                    </a:p>
                  </a:txBody>
                  <a:tcPr/>
                </a:tc>
                <a:tc>
                  <a:txBody>
                    <a:bodyPr/>
                    <a:lstStyle/>
                    <a:p>
                      <a:r>
                        <a:rPr lang="sl-SI" sz="2800" dirty="0" smtClean="0"/>
                        <a:t>67,7 % - 71,9 %</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74,8 %</a:t>
                      </a:r>
                      <a:endParaRPr lang="sl-SI" sz="2800" dirty="0"/>
                    </a:p>
                  </a:txBody>
                  <a:tcPr/>
                </a:tc>
                <a:tc>
                  <a:txBody>
                    <a:bodyPr/>
                    <a:lstStyle/>
                    <a:p>
                      <a:r>
                        <a:rPr lang="sl-SI" sz="2800" dirty="0" smtClean="0"/>
                        <a:t>68,6 % - 78,9 %</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Angleščina</a:t>
                      </a:r>
                      <a:endParaRPr lang="sl-SI" sz="2800" dirty="0"/>
                    </a:p>
                  </a:txBody>
                  <a:tcPr/>
                </a:tc>
                <a:tc>
                  <a:txBody>
                    <a:bodyPr/>
                    <a:lstStyle/>
                    <a:p>
                      <a:r>
                        <a:rPr lang="sl-SI" sz="2800" dirty="0" smtClean="0"/>
                        <a:t>70,5 %</a:t>
                      </a:r>
                      <a:endParaRPr lang="sl-SI" sz="2800" dirty="0"/>
                    </a:p>
                  </a:txBody>
                  <a:tcPr/>
                </a:tc>
                <a:tc>
                  <a:txBody>
                    <a:bodyPr/>
                    <a:lstStyle/>
                    <a:p>
                      <a:r>
                        <a:rPr lang="sl-SI" sz="2800" dirty="0" smtClean="0"/>
                        <a:t>64,9 % - 71,7 %</a:t>
                      </a:r>
                      <a:endParaRPr lang="sl-SI"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78187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3200" dirty="0" smtClean="0"/>
              <a:t>Dosežki učencev s posebnimi potrebami v primerjavi z vrstniki brez posebnih potreb - 9. </a:t>
            </a:r>
            <a:r>
              <a:rPr lang="sl-SI" sz="3200" dirty="0"/>
              <a:t>razred (delež odstotnih točk, ki so jih dosegli učenci s PP glede na odstotne točke učencev brez PP)</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1354196883"/>
              </p:ext>
            </p:extLst>
          </p:nvPr>
        </p:nvGraphicFramePr>
        <p:xfrm>
          <a:off x="838200" y="1825625"/>
          <a:ext cx="9832674" cy="2499360"/>
        </p:xfrm>
        <a:graphic>
          <a:graphicData uri="http://schemas.openxmlformats.org/drawingml/2006/table">
            <a:tbl>
              <a:tblPr firstRow="1" bandRow="1">
                <a:tableStyleId>{5C22544A-7EE6-4342-B048-85BDC9FD1C3A}</a:tableStyleId>
              </a:tblPr>
              <a:tblGrid>
                <a:gridCol w="3277558">
                  <a:extLst>
                    <a:ext uri="{9D8B030D-6E8A-4147-A177-3AD203B41FA5}">
                      <a16:colId xmlns:a16="http://schemas.microsoft.com/office/drawing/2014/main" val="20000"/>
                    </a:ext>
                  </a:extLst>
                </a:gridCol>
                <a:gridCol w="1508665">
                  <a:extLst>
                    <a:ext uri="{9D8B030D-6E8A-4147-A177-3AD203B41FA5}">
                      <a16:colId xmlns:a16="http://schemas.microsoft.com/office/drawing/2014/main" val="20001"/>
                    </a:ext>
                  </a:extLst>
                </a:gridCol>
                <a:gridCol w="5046451">
                  <a:extLst>
                    <a:ext uri="{9D8B030D-6E8A-4147-A177-3AD203B41FA5}">
                      <a16:colId xmlns:a16="http://schemas.microsoft.com/office/drawing/2014/main" val="20002"/>
                    </a:ext>
                  </a:extLst>
                </a:gridCol>
              </a:tblGrid>
              <a:tr h="370840">
                <a:tc>
                  <a:txBody>
                    <a:bodyPr/>
                    <a:lstStyle/>
                    <a:p>
                      <a:endParaRPr lang="sl-SI" sz="2800" dirty="0"/>
                    </a:p>
                  </a:txBody>
                  <a:tcPr/>
                </a:tc>
                <a:tc>
                  <a:txBody>
                    <a:bodyPr/>
                    <a:lstStyle/>
                    <a:p>
                      <a:r>
                        <a:rPr lang="sl-SI" sz="2800" dirty="0" smtClean="0"/>
                        <a:t>2021</a:t>
                      </a:r>
                      <a:endParaRPr lang="sl-SI"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800" dirty="0" smtClean="0"/>
                        <a:t>Primerjava</a:t>
                      </a:r>
                      <a:r>
                        <a:rPr lang="sl-SI" sz="2800" baseline="0" dirty="0" smtClean="0"/>
                        <a:t> v obdobju 2015 - 2019</a:t>
                      </a:r>
                      <a:endParaRPr lang="sl-SI" sz="2800" dirty="0" smtClean="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72,7 %</a:t>
                      </a:r>
                      <a:endParaRPr lang="sl-SI" sz="2800" dirty="0"/>
                    </a:p>
                  </a:txBody>
                  <a:tcPr/>
                </a:tc>
                <a:tc>
                  <a:txBody>
                    <a:bodyPr/>
                    <a:lstStyle/>
                    <a:p>
                      <a:r>
                        <a:rPr lang="sl-SI" sz="2800" dirty="0" smtClean="0"/>
                        <a:t>68,7 %  - 72,9 %</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72,5 %</a:t>
                      </a:r>
                      <a:endParaRPr lang="sl-SI" sz="2800" dirty="0"/>
                    </a:p>
                  </a:txBody>
                  <a:tcPr/>
                </a:tc>
                <a:tc>
                  <a:txBody>
                    <a:bodyPr/>
                    <a:lstStyle/>
                    <a:p>
                      <a:r>
                        <a:rPr lang="sl-SI" sz="2800" dirty="0" smtClean="0"/>
                        <a:t>65,9 % - 73,5 %</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Angleščina</a:t>
                      </a:r>
                      <a:endParaRPr lang="sl-SI" sz="2800" dirty="0"/>
                    </a:p>
                  </a:txBody>
                  <a:tcPr/>
                </a:tc>
                <a:tc>
                  <a:txBody>
                    <a:bodyPr/>
                    <a:lstStyle/>
                    <a:p>
                      <a:r>
                        <a:rPr lang="sl-SI" sz="2800" dirty="0" smtClean="0"/>
                        <a:t>69,1 %</a:t>
                      </a:r>
                      <a:endParaRPr lang="sl-SI" sz="2800" dirty="0"/>
                    </a:p>
                  </a:txBody>
                  <a:tcPr/>
                </a:tc>
                <a:tc>
                  <a:txBody>
                    <a:bodyPr/>
                    <a:lstStyle/>
                    <a:p>
                      <a:r>
                        <a:rPr lang="sl-SI" sz="2800" dirty="0" smtClean="0"/>
                        <a:t>63,5 % - 70,9 %</a:t>
                      </a:r>
                      <a:endParaRPr lang="sl-SI"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46879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smtClean="0"/>
              <a:t>Povprečni dosežki učencev, ki so vključeni v program s prilagojenim izvajanjem in dodatno strokovno pomočjo še vedno pomembno zaostajajo za povprečnimi dosežki vrstnikov brez posebnih potreb, razlika pa se v letošnjem letu ni povečala. </a:t>
            </a:r>
            <a:endParaRPr lang="sl-SI" dirty="0"/>
          </a:p>
        </p:txBody>
      </p:sp>
    </p:spTree>
    <p:extLst>
      <p:ext uri="{BB962C8B-B14F-4D97-AF65-F5344CB8AC3E}">
        <p14:creationId xmlns:p14="http://schemas.microsoft.com/office/powerpoint/2010/main" val="35066176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Dosežki učencev 6. razreda v nižjem izobrazbenem standardu</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1681804766"/>
              </p:ext>
            </p:extLst>
          </p:nvPr>
        </p:nvGraphicFramePr>
        <p:xfrm>
          <a:off x="838200" y="1825625"/>
          <a:ext cx="10515600" cy="19812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endParaRPr lang="sl-SI" sz="2800" dirty="0"/>
                    </a:p>
                  </a:txBody>
                  <a:tcPr/>
                </a:tc>
                <a:tc>
                  <a:txBody>
                    <a:bodyPr/>
                    <a:lstStyle/>
                    <a:p>
                      <a:r>
                        <a:rPr lang="sl-SI" sz="2800" dirty="0" smtClean="0"/>
                        <a:t>Povprečno št.</a:t>
                      </a:r>
                      <a:r>
                        <a:rPr lang="sl-SI" sz="2800" baseline="0" dirty="0" smtClean="0"/>
                        <a:t> % točk</a:t>
                      </a:r>
                      <a:endParaRPr lang="sl-SI" sz="2800" dirty="0"/>
                    </a:p>
                  </a:txBody>
                  <a:tcPr/>
                </a:tc>
                <a:tc>
                  <a:txBody>
                    <a:bodyPr/>
                    <a:lstStyle/>
                    <a:p>
                      <a:r>
                        <a:rPr lang="sl-SI" sz="2800" dirty="0" smtClean="0"/>
                        <a:t>Standardni odklon</a:t>
                      </a:r>
                      <a:endParaRPr lang="sl-SI"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800" dirty="0" smtClean="0"/>
                        <a:t>Prijavljeni</a:t>
                      </a:r>
                    </a:p>
                    <a:p>
                      <a:endParaRPr lang="sl-SI"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800" dirty="0" smtClean="0"/>
                        <a:t>Opravljali</a:t>
                      </a:r>
                    </a:p>
                    <a:p>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59,57</a:t>
                      </a:r>
                      <a:endParaRPr lang="sl-SI" sz="2800" dirty="0"/>
                    </a:p>
                  </a:txBody>
                  <a:tcPr/>
                </a:tc>
                <a:tc>
                  <a:txBody>
                    <a:bodyPr/>
                    <a:lstStyle/>
                    <a:p>
                      <a:r>
                        <a:rPr lang="sl-SI" sz="2800" dirty="0" smtClean="0"/>
                        <a:t>20,58</a:t>
                      </a:r>
                      <a:endParaRPr lang="sl-SI" sz="2800" dirty="0"/>
                    </a:p>
                  </a:txBody>
                  <a:tcPr/>
                </a:tc>
                <a:tc>
                  <a:txBody>
                    <a:bodyPr/>
                    <a:lstStyle/>
                    <a:p>
                      <a:r>
                        <a:rPr lang="sl-SI" sz="2800" dirty="0" smtClean="0"/>
                        <a:t>151</a:t>
                      </a:r>
                      <a:endParaRPr lang="sl-SI" sz="2800" dirty="0"/>
                    </a:p>
                  </a:txBody>
                  <a:tcPr/>
                </a:tc>
                <a:tc>
                  <a:txBody>
                    <a:bodyPr/>
                    <a:lstStyle/>
                    <a:p>
                      <a:r>
                        <a:rPr lang="sl-SI" sz="2800" dirty="0" smtClean="0"/>
                        <a:t>102</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54,14</a:t>
                      </a:r>
                      <a:endParaRPr lang="sl-SI" sz="2800" dirty="0"/>
                    </a:p>
                  </a:txBody>
                  <a:tcPr/>
                </a:tc>
                <a:tc>
                  <a:txBody>
                    <a:bodyPr/>
                    <a:lstStyle/>
                    <a:p>
                      <a:r>
                        <a:rPr lang="sl-SI" sz="2800" dirty="0" smtClean="0"/>
                        <a:t>22,62</a:t>
                      </a:r>
                      <a:endParaRPr lang="sl-SI" sz="2800" dirty="0"/>
                    </a:p>
                  </a:txBody>
                  <a:tcPr/>
                </a:tc>
                <a:tc>
                  <a:txBody>
                    <a:bodyPr/>
                    <a:lstStyle/>
                    <a:p>
                      <a:r>
                        <a:rPr lang="sl-SI" sz="2800" dirty="0" smtClean="0"/>
                        <a:t>151</a:t>
                      </a:r>
                      <a:endParaRPr lang="sl-SI" sz="2800" dirty="0"/>
                    </a:p>
                  </a:txBody>
                  <a:tcPr/>
                </a:tc>
                <a:tc>
                  <a:txBody>
                    <a:bodyPr/>
                    <a:lstStyle/>
                    <a:p>
                      <a:r>
                        <a:rPr lang="sl-SI" sz="2800" dirty="0" smtClean="0"/>
                        <a:t>100</a:t>
                      </a:r>
                      <a:endParaRPr lang="sl-SI" sz="28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1770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Dosežki učencev 6. razreda</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995807291"/>
              </p:ext>
            </p:extLst>
          </p:nvPr>
        </p:nvGraphicFramePr>
        <p:xfrm>
          <a:off x="838200" y="1825625"/>
          <a:ext cx="10515600" cy="374904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endParaRPr lang="sl-SI" dirty="0"/>
                    </a:p>
                  </a:txBody>
                  <a:tcPr/>
                </a:tc>
                <a:tc>
                  <a:txBody>
                    <a:bodyPr/>
                    <a:lstStyle/>
                    <a:p>
                      <a:r>
                        <a:rPr lang="sl-SI" dirty="0" smtClean="0"/>
                        <a:t>Povprečno št.</a:t>
                      </a:r>
                      <a:r>
                        <a:rPr lang="sl-SI" baseline="0" dirty="0" smtClean="0"/>
                        <a:t> % točk</a:t>
                      </a:r>
                      <a:endParaRPr lang="sl-SI" dirty="0"/>
                    </a:p>
                  </a:txBody>
                  <a:tcPr/>
                </a:tc>
                <a:tc>
                  <a:txBody>
                    <a:bodyPr/>
                    <a:lstStyle/>
                    <a:p>
                      <a:r>
                        <a:rPr lang="sl-SI" dirty="0" smtClean="0"/>
                        <a:t>Standardni odklon</a:t>
                      </a:r>
                      <a:endParaRPr lang="sl-SI"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smtClean="0"/>
                        <a:t>Prijavljeni</a:t>
                      </a:r>
                    </a:p>
                    <a:p>
                      <a:endParaRPr lang="sl-SI"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smtClean="0"/>
                        <a:t>Opravljali</a:t>
                      </a:r>
                    </a:p>
                    <a:p>
                      <a:endParaRPr lang="sl-SI"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54,81</a:t>
                      </a:r>
                      <a:endParaRPr lang="sl-SI" sz="2800" dirty="0"/>
                    </a:p>
                  </a:txBody>
                  <a:tcPr/>
                </a:tc>
                <a:tc>
                  <a:txBody>
                    <a:bodyPr/>
                    <a:lstStyle/>
                    <a:p>
                      <a:r>
                        <a:rPr lang="sl-SI" sz="2800" dirty="0" smtClean="0"/>
                        <a:t>17,63</a:t>
                      </a:r>
                      <a:endParaRPr lang="sl-SI" sz="2800" dirty="0"/>
                    </a:p>
                  </a:txBody>
                  <a:tcPr/>
                </a:tc>
                <a:tc>
                  <a:txBody>
                    <a:bodyPr/>
                    <a:lstStyle/>
                    <a:p>
                      <a:r>
                        <a:rPr lang="sl-SI" sz="2800" dirty="0" smtClean="0"/>
                        <a:t>21.662</a:t>
                      </a:r>
                      <a:endParaRPr lang="sl-SI" sz="2800" dirty="0"/>
                    </a:p>
                  </a:txBody>
                  <a:tcPr/>
                </a:tc>
                <a:tc>
                  <a:txBody>
                    <a:bodyPr/>
                    <a:lstStyle/>
                    <a:p>
                      <a:r>
                        <a:rPr lang="sl-SI" sz="2800" dirty="0" smtClean="0"/>
                        <a:t>20.365</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Italijanščina</a:t>
                      </a:r>
                      <a:endParaRPr lang="sl-SI" sz="2800" dirty="0"/>
                    </a:p>
                  </a:txBody>
                  <a:tcPr/>
                </a:tc>
                <a:tc>
                  <a:txBody>
                    <a:bodyPr/>
                    <a:lstStyle/>
                    <a:p>
                      <a:r>
                        <a:rPr lang="sl-SI" sz="2800" dirty="0" smtClean="0"/>
                        <a:t>60,51</a:t>
                      </a:r>
                      <a:endParaRPr lang="sl-SI" sz="2800" dirty="0"/>
                    </a:p>
                  </a:txBody>
                  <a:tcPr/>
                </a:tc>
                <a:tc>
                  <a:txBody>
                    <a:bodyPr/>
                    <a:lstStyle/>
                    <a:p>
                      <a:r>
                        <a:rPr lang="sl-SI" sz="2800" dirty="0" smtClean="0"/>
                        <a:t>15,97</a:t>
                      </a:r>
                      <a:endParaRPr lang="sl-SI" sz="2800" dirty="0"/>
                    </a:p>
                  </a:txBody>
                  <a:tcPr/>
                </a:tc>
                <a:tc>
                  <a:txBody>
                    <a:bodyPr/>
                    <a:lstStyle/>
                    <a:p>
                      <a:r>
                        <a:rPr lang="sl-SI" sz="2800" dirty="0" smtClean="0"/>
                        <a:t>74</a:t>
                      </a:r>
                      <a:endParaRPr lang="sl-SI" sz="2800" dirty="0"/>
                    </a:p>
                  </a:txBody>
                  <a:tcPr/>
                </a:tc>
                <a:tc>
                  <a:txBody>
                    <a:bodyPr/>
                    <a:lstStyle/>
                    <a:p>
                      <a:r>
                        <a:rPr lang="sl-SI" sz="2800" dirty="0" smtClean="0"/>
                        <a:t>69</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Madžarščina</a:t>
                      </a:r>
                      <a:endParaRPr lang="sl-SI" sz="2800" dirty="0"/>
                    </a:p>
                  </a:txBody>
                  <a:tcPr/>
                </a:tc>
                <a:tc>
                  <a:txBody>
                    <a:bodyPr/>
                    <a:lstStyle/>
                    <a:p>
                      <a:r>
                        <a:rPr lang="sl-SI" sz="2800" dirty="0" smtClean="0"/>
                        <a:t>57,68</a:t>
                      </a:r>
                      <a:endParaRPr lang="sl-SI" sz="2800" dirty="0"/>
                    </a:p>
                  </a:txBody>
                  <a:tcPr/>
                </a:tc>
                <a:tc>
                  <a:txBody>
                    <a:bodyPr/>
                    <a:lstStyle/>
                    <a:p>
                      <a:r>
                        <a:rPr lang="sl-SI" sz="2800" dirty="0" smtClean="0"/>
                        <a:t>17,81</a:t>
                      </a:r>
                      <a:endParaRPr lang="sl-SI" sz="2800" dirty="0"/>
                    </a:p>
                  </a:txBody>
                  <a:tcPr/>
                </a:tc>
                <a:tc>
                  <a:txBody>
                    <a:bodyPr/>
                    <a:lstStyle/>
                    <a:p>
                      <a:r>
                        <a:rPr lang="sl-SI" sz="2800" dirty="0" smtClean="0"/>
                        <a:t>29</a:t>
                      </a:r>
                      <a:endParaRPr lang="sl-SI" sz="2800" dirty="0"/>
                    </a:p>
                  </a:txBody>
                  <a:tcPr/>
                </a:tc>
                <a:tc>
                  <a:txBody>
                    <a:bodyPr/>
                    <a:lstStyle/>
                    <a:p>
                      <a:r>
                        <a:rPr lang="sl-SI" sz="2800" dirty="0" smtClean="0"/>
                        <a:t>28</a:t>
                      </a:r>
                      <a:endParaRPr lang="sl-SI" sz="2800" dirty="0"/>
                    </a:p>
                  </a:txBody>
                  <a:tcPr/>
                </a:tc>
                <a:extLst>
                  <a:ext uri="{0D108BD9-81ED-4DB2-BD59-A6C34878D82A}">
                    <a16:rowId xmlns:a16="http://schemas.microsoft.com/office/drawing/2014/main" val="10003"/>
                  </a:ext>
                </a:extLst>
              </a:tr>
              <a:tr h="370840">
                <a:tc>
                  <a:txBody>
                    <a:bodyPr/>
                    <a:lstStyle/>
                    <a:p>
                      <a:r>
                        <a:rPr lang="sl-SI" sz="2800" dirty="0" smtClean="0"/>
                        <a:t>Matematika</a:t>
                      </a:r>
                      <a:endParaRPr lang="sl-SI" sz="2800" dirty="0"/>
                    </a:p>
                  </a:txBody>
                  <a:tcPr/>
                </a:tc>
                <a:tc>
                  <a:txBody>
                    <a:bodyPr/>
                    <a:lstStyle/>
                    <a:p>
                      <a:r>
                        <a:rPr lang="sl-SI" sz="2800" b="1" dirty="0" smtClean="0">
                          <a:solidFill>
                            <a:srgbClr val="FF0000"/>
                          </a:solidFill>
                        </a:rPr>
                        <a:t>50,98</a:t>
                      </a:r>
                      <a:endParaRPr lang="sl-SI" sz="2800" b="1" dirty="0">
                        <a:solidFill>
                          <a:srgbClr val="FF0000"/>
                        </a:solidFill>
                      </a:endParaRPr>
                    </a:p>
                  </a:txBody>
                  <a:tcPr/>
                </a:tc>
                <a:tc>
                  <a:txBody>
                    <a:bodyPr/>
                    <a:lstStyle/>
                    <a:p>
                      <a:r>
                        <a:rPr lang="sl-SI" sz="2800" dirty="0" smtClean="0"/>
                        <a:t>19,93</a:t>
                      </a:r>
                      <a:endParaRPr lang="sl-SI" sz="2800" dirty="0"/>
                    </a:p>
                  </a:txBody>
                  <a:tcPr/>
                </a:tc>
                <a:tc>
                  <a:txBody>
                    <a:bodyPr/>
                    <a:lstStyle/>
                    <a:p>
                      <a:r>
                        <a:rPr lang="sl-SI" sz="2800" dirty="0" smtClean="0"/>
                        <a:t>21.765</a:t>
                      </a:r>
                      <a:endParaRPr lang="sl-SI" sz="2800" dirty="0"/>
                    </a:p>
                  </a:txBody>
                  <a:tcPr/>
                </a:tc>
                <a:tc>
                  <a:txBody>
                    <a:bodyPr/>
                    <a:lstStyle/>
                    <a:p>
                      <a:r>
                        <a:rPr lang="sl-SI" sz="2800" dirty="0" smtClean="0"/>
                        <a:t>20.208</a:t>
                      </a:r>
                      <a:endParaRPr lang="sl-SI" sz="2800" dirty="0"/>
                    </a:p>
                  </a:txBody>
                  <a:tcPr/>
                </a:tc>
                <a:extLst>
                  <a:ext uri="{0D108BD9-81ED-4DB2-BD59-A6C34878D82A}">
                    <a16:rowId xmlns:a16="http://schemas.microsoft.com/office/drawing/2014/main" val="10004"/>
                  </a:ext>
                </a:extLst>
              </a:tr>
              <a:tr h="370840">
                <a:tc>
                  <a:txBody>
                    <a:bodyPr/>
                    <a:lstStyle/>
                    <a:p>
                      <a:r>
                        <a:rPr lang="sl-SI" sz="2800" dirty="0" smtClean="0"/>
                        <a:t>Angleščina</a:t>
                      </a:r>
                      <a:endParaRPr lang="sl-SI" sz="2800" dirty="0"/>
                    </a:p>
                  </a:txBody>
                  <a:tcPr/>
                </a:tc>
                <a:tc>
                  <a:txBody>
                    <a:bodyPr/>
                    <a:lstStyle/>
                    <a:p>
                      <a:r>
                        <a:rPr lang="sl-SI" sz="2800" b="1" dirty="0" smtClean="0">
                          <a:solidFill>
                            <a:srgbClr val="FF0000"/>
                          </a:solidFill>
                        </a:rPr>
                        <a:t>66,84</a:t>
                      </a:r>
                      <a:endParaRPr lang="sl-SI" sz="2800" b="1" dirty="0">
                        <a:solidFill>
                          <a:srgbClr val="FF0000"/>
                        </a:solidFill>
                      </a:endParaRPr>
                    </a:p>
                  </a:txBody>
                  <a:tcPr/>
                </a:tc>
                <a:tc>
                  <a:txBody>
                    <a:bodyPr/>
                    <a:lstStyle/>
                    <a:p>
                      <a:r>
                        <a:rPr lang="sl-SI" sz="2800" dirty="0" smtClean="0">
                          <a:solidFill>
                            <a:srgbClr val="FF0000"/>
                          </a:solidFill>
                        </a:rPr>
                        <a:t>25,01</a:t>
                      </a:r>
                      <a:endParaRPr lang="sl-SI" sz="2800" dirty="0">
                        <a:solidFill>
                          <a:srgbClr val="FF0000"/>
                        </a:solidFill>
                      </a:endParaRPr>
                    </a:p>
                  </a:txBody>
                  <a:tcPr/>
                </a:tc>
                <a:tc>
                  <a:txBody>
                    <a:bodyPr/>
                    <a:lstStyle/>
                    <a:p>
                      <a:r>
                        <a:rPr lang="sl-SI" sz="2800" dirty="0" smtClean="0"/>
                        <a:t>21.217</a:t>
                      </a:r>
                      <a:endParaRPr lang="sl-SI" sz="2800" dirty="0"/>
                    </a:p>
                  </a:txBody>
                  <a:tcPr/>
                </a:tc>
                <a:tc>
                  <a:txBody>
                    <a:bodyPr/>
                    <a:lstStyle/>
                    <a:p>
                      <a:r>
                        <a:rPr lang="sl-SI" sz="2800" dirty="0" smtClean="0"/>
                        <a:t>19.357</a:t>
                      </a:r>
                      <a:endParaRPr lang="sl-SI" sz="2800" dirty="0"/>
                    </a:p>
                  </a:txBody>
                  <a:tcPr/>
                </a:tc>
                <a:extLst>
                  <a:ext uri="{0D108BD9-81ED-4DB2-BD59-A6C34878D82A}">
                    <a16:rowId xmlns:a16="http://schemas.microsoft.com/office/drawing/2014/main" val="10005"/>
                  </a:ext>
                </a:extLst>
              </a:tr>
              <a:tr h="370840">
                <a:tc>
                  <a:txBody>
                    <a:bodyPr/>
                    <a:lstStyle/>
                    <a:p>
                      <a:r>
                        <a:rPr lang="sl-SI" sz="2800" dirty="0" smtClean="0"/>
                        <a:t>Nemščina</a:t>
                      </a:r>
                      <a:endParaRPr lang="sl-SI" sz="2800" dirty="0"/>
                    </a:p>
                  </a:txBody>
                  <a:tcPr/>
                </a:tc>
                <a:tc>
                  <a:txBody>
                    <a:bodyPr/>
                    <a:lstStyle/>
                    <a:p>
                      <a:r>
                        <a:rPr lang="sl-SI" sz="2800" dirty="0" smtClean="0"/>
                        <a:t>53,70</a:t>
                      </a:r>
                      <a:endParaRPr lang="sl-SI" sz="2800" dirty="0"/>
                    </a:p>
                  </a:txBody>
                  <a:tcPr/>
                </a:tc>
                <a:tc>
                  <a:txBody>
                    <a:bodyPr/>
                    <a:lstStyle/>
                    <a:p>
                      <a:r>
                        <a:rPr lang="sl-SI" sz="2800" dirty="0" smtClean="0"/>
                        <a:t>19,68</a:t>
                      </a:r>
                      <a:endParaRPr lang="sl-SI" sz="2800" dirty="0"/>
                    </a:p>
                  </a:txBody>
                  <a:tcPr/>
                </a:tc>
                <a:tc>
                  <a:txBody>
                    <a:bodyPr/>
                    <a:lstStyle/>
                    <a:p>
                      <a:r>
                        <a:rPr lang="sl-SI" sz="2800" dirty="0" smtClean="0"/>
                        <a:t>548</a:t>
                      </a:r>
                      <a:endParaRPr lang="sl-SI" sz="2800" dirty="0"/>
                    </a:p>
                  </a:txBody>
                  <a:tcPr/>
                </a:tc>
                <a:tc>
                  <a:txBody>
                    <a:bodyPr/>
                    <a:lstStyle/>
                    <a:p>
                      <a:r>
                        <a:rPr lang="sl-SI" sz="2800" dirty="0" smtClean="0"/>
                        <a:t>514</a:t>
                      </a:r>
                      <a:endParaRPr lang="sl-SI" sz="28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16368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Dosežki učencev 6. razreda v nižjem izobrazbenem standardu glede na preteklo obdobje</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452030432"/>
              </p:ext>
            </p:extLst>
          </p:nvPr>
        </p:nvGraphicFramePr>
        <p:xfrm>
          <a:off x="838198" y="1825625"/>
          <a:ext cx="10039710" cy="1554480"/>
        </p:xfrm>
        <a:graphic>
          <a:graphicData uri="http://schemas.openxmlformats.org/drawingml/2006/table">
            <a:tbl>
              <a:tblPr firstRow="1" bandRow="1">
                <a:tableStyleId>{5C22544A-7EE6-4342-B048-85BDC9FD1C3A}</a:tableStyleId>
              </a:tblPr>
              <a:tblGrid>
                <a:gridCol w="3346570">
                  <a:extLst>
                    <a:ext uri="{9D8B030D-6E8A-4147-A177-3AD203B41FA5}">
                      <a16:colId xmlns:a16="http://schemas.microsoft.com/office/drawing/2014/main" val="20000"/>
                    </a:ext>
                  </a:extLst>
                </a:gridCol>
                <a:gridCol w="3346570">
                  <a:extLst>
                    <a:ext uri="{9D8B030D-6E8A-4147-A177-3AD203B41FA5}">
                      <a16:colId xmlns:a16="http://schemas.microsoft.com/office/drawing/2014/main" val="20001"/>
                    </a:ext>
                  </a:extLst>
                </a:gridCol>
                <a:gridCol w="3346570">
                  <a:extLst>
                    <a:ext uri="{9D8B030D-6E8A-4147-A177-3AD203B41FA5}">
                      <a16:colId xmlns:a16="http://schemas.microsoft.com/office/drawing/2014/main" val="20002"/>
                    </a:ext>
                  </a:extLst>
                </a:gridCol>
              </a:tblGrid>
              <a:tr h="370840">
                <a:tc>
                  <a:txBody>
                    <a:bodyPr/>
                    <a:lstStyle/>
                    <a:p>
                      <a:endParaRPr lang="sl-SI" sz="2800" dirty="0"/>
                    </a:p>
                  </a:txBody>
                  <a:tcPr/>
                </a:tc>
                <a:tc>
                  <a:txBody>
                    <a:bodyPr/>
                    <a:lstStyle/>
                    <a:p>
                      <a:r>
                        <a:rPr lang="sl-SI" sz="2800" dirty="0" smtClean="0"/>
                        <a:t>Povprečno št.</a:t>
                      </a:r>
                      <a:r>
                        <a:rPr lang="sl-SI" sz="2800" baseline="0" dirty="0" smtClean="0"/>
                        <a:t> % točk</a:t>
                      </a:r>
                      <a:endParaRPr lang="sl-SI" sz="2800" dirty="0"/>
                    </a:p>
                  </a:txBody>
                  <a:tcPr/>
                </a:tc>
                <a:tc>
                  <a:txBody>
                    <a:bodyPr/>
                    <a:lstStyle/>
                    <a:p>
                      <a:r>
                        <a:rPr lang="sl-SI" sz="2800" dirty="0" smtClean="0"/>
                        <a:t>2017 - 2019</a:t>
                      </a:r>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59,57</a:t>
                      </a:r>
                      <a:endParaRPr lang="sl-SI" sz="2800" dirty="0"/>
                    </a:p>
                  </a:txBody>
                  <a:tcPr/>
                </a:tc>
                <a:tc>
                  <a:txBody>
                    <a:bodyPr/>
                    <a:lstStyle/>
                    <a:p>
                      <a:r>
                        <a:rPr lang="sl-SI" sz="2800" dirty="0" smtClean="0"/>
                        <a:t>58,90 – 61,32</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54,14</a:t>
                      </a:r>
                      <a:endParaRPr lang="sl-SI" sz="2800" dirty="0"/>
                    </a:p>
                  </a:txBody>
                  <a:tcPr/>
                </a:tc>
                <a:tc>
                  <a:txBody>
                    <a:bodyPr/>
                    <a:lstStyle/>
                    <a:p>
                      <a:r>
                        <a:rPr lang="sl-SI" sz="2800" dirty="0" smtClean="0"/>
                        <a:t>42,54 – 55,32</a:t>
                      </a:r>
                      <a:endParaRPr lang="sl-SI" sz="28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49478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Dosežki učencev 9. razreda v nižjem izobrazbenem standardu</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1132653894"/>
              </p:ext>
            </p:extLst>
          </p:nvPr>
        </p:nvGraphicFramePr>
        <p:xfrm>
          <a:off x="838200" y="1825625"/>
          <a:ext cx="10515600" cy="249936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endParaRPr lang="sl-SI" sz="2800" dirty="0"/>
                    </a:p>
                  </a:txBody>
                  <a:tcPr/>
                </a:tc>
                <a:tc>
                  <a:txBody>
                    <a:bodyPr/>
                    <a:lstStyle/>
                    <a:p>
                      <a:r>
                        <a:rPr lang="sl-SI" sz="2800" dirty="0" smtClean="0"/>
                        <a:t>Povprečno št.</a:t>
                      </a:r>
                      <a:r>
                        <a:rPr lang="sl-SI" sz="2800" baseline="0" dirty="0" smtClean="0"/>
                        <a:t> % točk</a:t>
                      </a:r>
                      <a:endParaRPr lang="sl-SI" sz="2800" dirty="0"/>
                    </a:p>
                  </a:txBody>
                  <a:tcPr/>
                </a:tc>
                <a:tc>
                  <a:txBody>
                    <a:bodyPr/>
                    <a:lstStyle/>
                    <a:p>
                      <a:r>
                        <a:rPr lang="sl-SI" sz="2800" dirty="0" smtClean="0"/>
                        <a:t>Standardni odklon</a:t>
                      </a:r>
                      <a:endParaRPr lang="sl-SI"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800" dirty="0" smtClean="0"/>
                        <a:t>Prijavljeni</a:t>
                      </a:r>
                    </a:p>
                    <a:p>
                      <a:endParaRPr lang="sl-SI"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800" dirty="0" smtClean="0"/>
                        <a:t>Opravljali</a:t>
                      </a:r>
                    </a:p>
                    <a:p>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61,15</a:t>
                      </a:r>
                      <a:endParaRPr lang="sl-SI" sz="2800" dirty="0"/>
                    </a:p>
                  </a:txBody>
                  <a:tcPr/>
                </a:tc>
                <a:tc>
                  <a:txBody>
                    <a:bodyPr/>
                    <a:lstStyle/>
                    <a:p>
                      <a:r>
                        <a:rPr lang="sl-SI" sz="2800" dirty="0" smtClean="0"/>
                        <a:t>14,27</a:t>
                      </a:r>
                      <a:endParaRPr lang="sl-SI" sz="2800" dirty="0"/>
                    </a:p>
                  </a:txBody>
                  <a:tcPr/>
                </a:tc>
                <a:tc>
                  <a:txBody>
                    <a:bodyPr/>
                    <a:lstStyle/>
                    <a:p>
                      <a:r>
                        <a:rPr lang="sl-SI" sz="2800" dirty="0" smtClean="0"/>
                        <a:t>179</a:t>
                      </a:r>
                      <a:endParaRPr lang="sl-SI" sz="2800" dirty="0"/>
                    </a:p>
                  </a:txBody>
                  <a:tcPr/>
                </a:tc>
                <a:tc>
                  <a:txBody>
                    <a:bodyPr/>
                    <a:lstStyle/>
                    <a:p>
                      <a:r>
                        <a:rPr lang="sl-SI" sz="2800" dirty="0" smtClean="0"/>
                        <a:t>129</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t>39,27</a:t>
                      </a:r>
                      <a:endParaRPr lang="sl-SI" sz="2800" dirty="0"/>
                    </a:p>
                  </a:txBody>
                  <a:tcPr/>
                </a:tc>
                <a:tc>
                  <a:txBody>
                    <a:bodyPr/>
                    <a:lstStyle/>
                    <a:p>
                      <a:r>
                        <a:rPr lang="sl-SI" sz="2800" dirty="0" smtClean="0"/>
                        <a:t>15,17</a:t>
                      </a:r>
                      <a:endParaRPr lang="sl-SI" sz="2800" dirty="0"/>
                    </a:p>
                  </a:txBody>
                  <a:tcPr/>
                </a:tc>
                <a:tc>
                  <a:txBody>
                    <a:bodyPr/>
                    <a:lstStyle/>
                    <a:p>
                      <a:r>
                        <a:rPr lang="sl-SI" sz="2800" dirty="0" smtClean="0"/>
                        <a:t>179</a:t>
                      </a:r>
                      <a:endParaRPr lang="sl-SI" sz="2800" dirty="0"/>
                    </a:p>
                  </a:txBody>
                  <a:tcPr/>
                </a:tc>
                <a:tc>
                  <a:txBody>
                    <a:bodyPr/>
                    <a:lstStyle/>
                    <a:p>
                      <a:r>
                        <a:rPr lang="sl-SI" sz="2800" dirty="0" smtClean="0"/>
                        <a:t>124</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Naravoslovje</a:t>
                      </a:r>
                      <a:endParaRPr lang="sl-SI" sz="2800" dirty="0"/>
                    </a:p>
                  </a:txBody>
                  <a:tcPr/>
                </a:tc>
                <a:tc>
                  <a:txBody>
                    <a:bodyPr/>
                    <a:lstStyle/>
                    <a:p>
                      <a:r>
                        <a:rPr lang="sl-SI" sz="2800" dirty="0" smtClean="0"/>
                        <a:t>58,06</a:t>
                      </a:r>
                      <a:endParaRPr lang="sl-SI" sz="2800" dirty="0"/>
                    </a:p>
                  </a:txBody>
                  <a:tcPr/>
                </a:tc>
                <a:tc>
                  <a:txBody>
                    <a:bodyPr/>
                    <a:lstStyle/>
                    <a:p>
                      <a:r>
                        <a:rPr lang="sl-SI" sz="2800" dirty="0" smtClean="0"/>
                        <a:t>13,34</a:t>
                      </a:r>
                      <a:endParaRPr lang="sl-SI" sz="2800" dirty="0"/>
                    </a:p>
                  </a:txBody>
                  <a:tcPr/>
                </a:tc>
                <a:tc>
                  <a:txBody>
                    <a:bodyPr/>
                    <a:lstStyle/>
                    <a:p>
                      <a:r>
                        <a:rPr lang="sl-SI" sz="2800" dirty="0" smtClean="0"/>
                        <a:t>179</a:t>
                      </a:r>
                      <a:endParaRPr lang="sl-SI" sz="2800" dirty="0"/>
                    </a:p>
                  </a:txBody>
                  <a:tcPr/>
                </a:tc>
                <a:tc>
                  <a:txBody>
                    <a:bodyPr/>
                    <a:lstStyle/>
                    <a:p>
                      <a:r>
                        <a:rPr lang="sl-SI" sz="2800" dirty="0" smtClean="0"/>
                        <a:t>124</a:t>
                      </a:r>
                      <a:endParaRPr lang="sl-SI"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88642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Dosežki učencev 9. razreda v nižjem izobrazbenem standardu glede na preteklo obdobje</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169790642"/>
              </p:ext>
            </p:extLst>
          </p:nvPr>
        </p:nvGraphicFramePr>
        <p:xfrm>
          <a:off x="838198" y="1825625"/>
          <a:ext cx="10436526" cy="2926080"/>
        </p:xfrm>
        <a:graphic>
          <a:graphicData uri="http://schemas.openxmlformats.org/drawingml/2006/table">
            <a:tbl>
              <a:tblPr firstRow="1" bandRow="1">
                <a:tableStyleId>{5C22544A-7EE6-4342-B048-85BDC9FD1C3A}</a:tableStyleId>
              </a:tblPr>
              <a:tblGrid>
                <a:gridCol w="3478842">
                  <a:extLst>
                    <a:ext uri="{9D8B030D-6E8A-4147-A177-3AD203B41FA5}">
                      <a16:colId xmlns:a16="http://schemas.microsoft.com/office/drawing/2014/main" val="20000"/>
                    </a:ext>
                  </a:extLst>
                </a:gridCol>
                <a:gridCol w="3478842">
                  <a:extLst>
                    <a:ext uri="{9D8B030D-6E8A-4147-A177-3AD203B41FA5}">
                      <a16:colId xmlns:a16="http://schemas.microsoft.com/office/drawing/2014/main" val="20001"/>
                    </a:ext>
                  </a:extLst>
                </a:gridCol>
                <a:gridCol w="3478842">
                  <a:extLst>
                    <a:ext uri="{9D8B030D-6E8A-4147-A177-3AD203B41FA5}">
                      <a16:colId xmlns:a16="http://schemas.microsoft.com/office/drawing/2014/main" val="20002"/>
                    </a:ext>
                  </a:extLst>
                </a:gridCol>
              </a:tblGrid>
              <a:tr h="370840">
                <a:tc>
                  <a:txBody>
                    <a:bodyPr/>
                    <a:lstStyle/>
                    <a:p>
                      <a:endParaRPr lang="sl-SI" sz="2800" dirty="0"/>
                    </a:p>
                  </a:txBody>
                  <a:tcPr/>
                </a:tc>
                <a:tc>
                  <a:txBody>
                    <a:bodyPr/>
                    <a:lstStyle/>
                    <a:p>
                      <a:r>
                        <a:rPr lang="sl-SI" sz="2800" dirty="0" smtClean="0"/>
                        <a:t>Povprečno št.</a:t>
                      </a:r>
                      <a:r>
                        <a:rPr lang="sl-SI" sz="2800" baseline="0" dirty="0" smtClean="0"/>
                        <a:t> % točk</a:t>
                      </a:r>
                      <a:endParaRPr lang="sl-SI" sz="2800" dirty="0"/>
                    </a:p>
                  </a:txBody>
                  <a:tcPr/>
                </a:tc>
                <a:tc>
                  <a:txBody>
                    <a:bodyPr/>
                    <a:lstStyle/>
                    <a:p>
                      <a:r>
                        <a:rPr lang="sl-SI" sz="2800" dirty="0" smtClean="0"/>
                        <a:t>Pretekl</a:t>
                      </a:r>
                      <a:r>
                        <a:rPr lang="sl-SI" sz="2800" baseline="0" dirty="0" smtClean="0"/>
                        <a:t>o obdobje (2017 – 2019)</a:t>
                      </a:r>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61,15</a:t>
                      </a:r>
                      <a:endParaRPr lang="sl-SI" sz="2800" dirty="0"/>
                    </a:p>
                  </a:txBody>
                  <a:tcPr/>
                </a:tc>
                <a:tc>
                  <a:txBody>
                    <a:bodyPr/>
                    <a:lstStyle/>
                    <a:p>
                      <a:r>
                        <a:rPr lang="sl-SI" sz="2800" dirty="0" smtClean="0"/>
                        <a:t>61,28 – 65,00</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Matematika</a:t>
                      </a:r>
                      <a:endParaRPr lang="sl-SI" sz="2800" dirty="0"/>
                    </a:p>
                  </a:txBody>
                  <a:tcPr/>
                </a:tc>
                <a:tc>
                  <a:txBody>
                    <a:bodyPr/>
                    <a:lstStyle/>
                    <a:p>
                      <a:r>
                        <a:rPr lang="sl-SI" sz="2800" dirty="0" smtClean="0">
                          <a:solidFill>
                            <a:srgbClr val="FF0000"/>
                          </a:solidFill>
                        </a:rPr>
                        <a:t>39,27</a:t>
                      </a:r>
                      <a:endParaRPr lang="sl-SI" sz="2800" dirty="0">
                        <a:solidFill>
                          <a:srgbClr val="FF0000"/>
                        </a:solidFill>
                      </a:endParaRPr>
                    </a:p>
                  </a:txBody>
                  <a:tcPr/>
                </a:tc>
                <a:tc>
                  <a:txBody>
                    <a:bodyPr/>
                    <a:lstStyle/>
                    <a:p>
                      <a:r>
                        <a:rPr lang="sl-SI" sz="2800" dirty="0" smtClean="0"/>
                        <a:t>52,20 – 57,45</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Naravoslovje</a:t>
                      </a:r>
                      <a:endParaRPr lang="sl-SI" sz="2800" dirty="0"/>
                    </a:p>
                  </a:txBody>
                  <a:tcPr/>
                </a:tc>
                <a:tc>
                  <a:txBody>
                    <a:bodyPr/>
                    <a:lstStyle/>
                    <a:p>
                      <a:r>
                        <a:rPr lang="sl-SI" sz="2800" dirty="0" smtClean="0">
                          <a:solidFill>
                            <a:srgbClr val="FF0000"/>
                          </a:solidFill>
                        </a:rPr>
                        <a:t>58,06</a:t>
                      </a:r>
                      <a:endParaRPr lang="sl-SI" sz="2800" dirty="0">
                        <a:solidFill>
                          <a:srgbClr val="FF0000"/>
                        </a:solidFill>
                      </a:endParaRPr>
                    </a:p>
                  </a:txBody>
                  <a:tcPr/>
                </a:tc>
                <a:tc>
                  <a:txBody>
                    <a:bodyPr/>
                    <a:lstStyle/>
                    <a:p>
                      <a:r>
                        <a:rPr lang="sl-SI" sz="2800" dirty="0" smtClean="0"/>
                        <a:t>2018:</a:t>
                      </a:r>
                      <a:r>
                        <a:rPr lang="sl-SI" sz="2800" baseline="0" dirty="0" smtClean="0"/>
                        <a:t> 51,22     2016: 50,87</a:t>
                      </a:r>
                      <a:endParaRPr lang="sl-SI"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84544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Primerjava dosežkov učencev 6. razreda s preteklimi leti</a:t>
            </a:r>
            <a:endParaRPr lang="sl-SI"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947600107"/>
              </p:ext>
            </p:extLst>
          </p:nvPr>
        </p:nvGraphicFramePr>
        <p:xfrm>
          <a:off x="838198" y="1834251"/>
          <a:ext cx="10298503" cy="4480560"/>
        </p:xfrm>
        <a:graphic>
          <a:graphicData uri="http://schemas.openxmlformats.org/drawingml/2006/table">
            <a:tbl>
              <a:tblPr firstRow="1" bandRow="1">
                <a:tableStyleId>{5C22544A-7EE6-4342-B048-85BDC9FD1C3A}</a:tableStyleId>
              </a:tblPr>
              <a:tblGrid>
                <a:gridCol w="3211035">
                  <a:extLst>
                    <a:ext uri="{9D8B030D-6E8A-4147-A177-3AD203B41FA5}">
                      <a16:colId xmlns:a16="http://schemas.microsoft.com/office/drawing/2014/main" val="20000"/>
                    </a:ext>
                  </a:extLst>
                </a:gridCol>
                <a:gridCol w="3211035">
                  <a:extLst>
                    <a:ext uri="{9D8B030D-6E8A-4147-A177-3AD203B41FA5}">
                      <a16:colId xmlns:a16="http://schemas.microsoft.com/office/drawing/2014/main" val="20001"/>
                    </a:ext>
                  </a:extLst>
                </a:gridCol>
                <a:gridCol w="3876433">
                  <a:extLst>
                    <a:ext uri="{9D8B030D-6E8A-4147-A177-3AD203B41FA5}">
                      <a16:colId xmlns:a16="http://schemas.microsoft.com/office/drawing/2014/main" val="20002"/>
                    </a:ext>
                  </a:extLst>
                </a:gridCol>
              </a:tblGrid>
              <a:tr h="370840">
                <a:tc>
                  <a:txBody>
                    <a:bodyPr/>
                    <a:lstStyle/>
                    <a:p>
                      <a:endParaRPr lang="sl-SI" sz="2800" dirty="0"/>
                    </a:p>
                  </a:txBody>
                  <a:tcPr/>
                </a:tc>
                <a:tc>
                  <a:txBody>
                    <a:bodyPr/>
                    <a:lstStyle/>
                    <a:p>
                      <a:r>
                        <a:rPr lang="sl-SI" sz="2800" dirty="0" smtClean="0"/>
                        <a:t>Povprečno št.</a:t>
                      </a:r>
                      <a:r>
                        <a:rPr lang="sl-SI" sz="2800" baseline="0" dirty="0" smtClean="0"/>
                        <a:t> % točk</a:t>
                      </a:r>
                      <a:endParaRPr lang="sl-SI" sz="2800" dirty="0"/>
                    </a:p>
                  </a:txBody>
                  <a:tcPr/>
                </a:tc>
                <a:tc>
                  <a:txBody>
                    <a:bodyPr/>
                    <a:lstStyle/>
                    <a:p>
                      <a:r>
                        <a:rPr lang="sl-SI" sz="2800" dirty="0" smtClean="0"/>
                        <a:t>Povprečni dosežki</a:t>
                      </a:r>
                      <a:r>
                        <a:rPr lang="sl-SI" sz="2800" baseline="0" dirty="0" smtClean="0"/>
                        <a:t> v obdobju od 2015 do 2019</a:t>
                      </a:r>
                      <a:endParaRPr lang="sl-SI" sz="2800" dirty="0"/>
                    </a:p>
                  </a:txBody>
                  <a:tcPr/>
                </a:tc>
                <a:extLst>
                  <a:ext uri="{0D108BD9-81ED-4DB2-BD59-A6C34878D82A}">
                    <a16:rowId xmlns:a16="http://schemas.microsoft.com/office/drawing/2014/main" val="10000"/>
                  </a:ext>
                </a:extLst>
              </a:tr>
              <a:tr h="370840">
                <a:tc>
                  <a:txBody>
                    <a:bodyPr/>
                    <a:lstStyle/>
                    <a:p>
                      <a:r>
                        <a:rPr lang="sl-SI" sz="2800" dirty="0" smtClean="0"/>
                        <a:t>Slovenščina</a:t>
                      </a:r>
                      <a:endParaRPr lang="sl-SI" sz="2800" dirty="0"/>
                    </a:p>
                  </a:txBody>
                  <a:tcPr/>
                </a:tc>
                <a:tc>
                  <a:txBody>
                    <a:bodyPr/>
                    <a:lstStyle/>
                    <a:p>
                      <a:r>
                        <a:rPr lang="sl-SI" sz="2800" dirty="0" smtClean="0"/>
                        <a:t>54,81</a:t>
                      </a:r>
                      <a:endParaRPr lang="sl-SI" sz="2800" dirty="0"/>
                    </a:p>
                  </a:txBody>
                  <a:tcPr/>
                </a:tc>
                <a:tc>
                  <a:txBody>
                    <a:bodyPr/>
                    <a:lstStyle/>
                    <a:p>
                      <a:r>
                        <a:rPr lang="sl-SI" sz="2800" dirty="0" smtClean="0"/>
                        <a:t>46,24</a:t>
                      </a:r>
                      <a:r>
                        <a:rPr lang="sl-SI" sz="2800" baseline="0" dirty="0" smtClean="0"/>
                        <a:t> – 54,46</a:t>
                      </a:r>
                      <a:endParaRPr lang="sl-SI" sz="2800" dirty="0"/>
                    </a:p>
                  </a:txBody>
                  <a:tcPr/>
                </a:tc>
                <a:extLst>
                  <a:ext uri="{0D108BD9-81ED-4DB2-BD59-A6C34878D82A}">
                    <a16:rowId xmlns:a16="http://schemas.microsoft.com/office/drawing/2014/main" val="10001"/>
                  </a:ext>
                </a:extLst>
              </a:tr>
              <a:tr h="370840">
                <a:tc>
                  <a:txBody>
                    <a:bodyPr/>
                    <a:lstStyle/>
                    <a:p>
                      <a:r>
                        <a:rPr lang="sl-SI" sz="2800" dirty="0" smtClean="0"/>
                        <a:t>Italijanščina</a:t>
                      </a:r>
                      <a:endParaRPr lang="sl-SI" sz="2800" dirty="0"/>
                    </a:p>
                  </a:txBody>
                  <a:tcPr/>
                </a:tc>
                <a:tc>
                  <a:txBody>
                    <a:bodyPr/>
                    <a:lstStyle/>
                    <a:p>
                      <a:r>
                        <a:rPr lang="sl-SI" sz="2800" dirty="0" smtClean="0"/>
                        <a:t>60,51</a:t>
                      </a:r>
                      <a:endParaRPr lang="sl-SI" sz="2800" dirty="0"/>
                    </a:p>
                  </a:txBody>
                  <a:tcPr/>
                </a:tc>
                <a:tc>
                  <a:txBody>
                    <a:bodyPr/>
                    <a:lstStyle/>
                    <a:p>
                      <a:r>
                        <a:rPr lang="sl-SI" sz="2800" dirty="0" smtClean="0"/>
                        <a:t>48,16 </a:t>
                      </a:r>
                      <a:r>
                        <a:rPr lang="sl-SI" sz="2800" baseline="0" dirty="0" smtClean="0"/>
                        <a:t>–</a:t>
                      </a:r>
                      <a:r>
                        <a:rPr lang="sl-SI" sz="2800" dirty="0" smtClean="0"/>
                        <a:t> 60,98</a:t>
                      </a:r>
                      <a:endParaRPr lang="sl-SI" sz="2800" dirty="0"/>
                    </a:p>
                  </a:txBody>
                  <a:tcPr/>
                </a:tc>
                <a:extLst>
                  <a:ext uri="{0D108BD9-81ED-4DB2-BD59-A6C34878D82A}">
                    <a16:rowId xmlns:a16="http://schemas.microsoft.com/office/drawing/2014/main" val="10002"/>
                  </a:ext>
                </a:extLst>
              </a:tr>
              <a:tr h="370840">
                <a:tc>
                  <a:txBody>
                    <a:bodyPr/>
                    <a:lstStyle/>
                    <a:p>
                      <a:r>
                        <a:rPr lang="sl-SI" sz="2800" dirty="0" smtClean="0"/>
                        <a:t>Madžarščina</a:t>
                      </a:r>
                      <a:endParaRPr lang="sl-SI" sz="2800" dirty="0"/>
                    </a:p>
                  </a:txBody>
                  <a:tcPr/>
                </a:tc>
                <a:tc>
                  <a:txBody>
                    <a:bodyPr/>
                    <a:lstStyle/>
                    <a:p>
                      <a:r>
                        <a:rPr lang="sl-SI" sz="2800" dirty="0" smtClean="0"/>
                        <a:t>57,68</a:t>
                      </a:r>
                      <a:endParaRPr lang="sl-SI" sz="2800" dirty="0"/>
                    </a:p>
                  </a:txBody>
                  <a:tcPr/>
                </a:tc>
                <a:tc>
                  <a:txBody>
                    <a:bodyPr/>
                    <a:lstStyle/>
                    <a:p>
                      <a:r>
                        <a:rPr lang="sl-SI" sz="2800" dirty="0" smtClean="0"/>
                        <a:t>64,17 </a:t>
                      </a:r>
                      <a:r>
                        <a:rPr lang="sl-SI" sz="2800" baseline="0" dirty="0" smtClean="0"/>
                        <a:t>– 76,62</a:t>
                      </a:r>
                      <a:endParaRPr lang="sl-SI" sz="2800" dirty="0"/>
                    </a:p>
                  </a:txBody>
                  <a:tcPr/>
                </a:tc>
                <a:extLst>
                  <a:ext uri="{0D108BD9-81ED-4DB2-BD59-A6C34878D82A}">
                    <a16:rowId xmlns:a16="http://schemas.microsoft.com/office/drawing/2014/main" val="10003"/>
                  </a:ext>
                </a:extLst>
              </a:tr>
              <a:tr h="370840">
                <a:tc>
                  <a:txBody>
                    <a:bodyPr/>
                    <a:lstStyle/>
                    <a:p>
                      <a:r>
                        <a:rPr lang="sl-SI" sz="2800" dirty="0" smtClean="0"/>
                        <a:t>Matematika</a:t>
                      </a:r>
                      <a:endParaRPr lang="sl-SI" sz="2800" dirty="0"/>
                    </a:p>
                  </a:txBody>
                  <a:tcPr/>
                </a:tc>
                <a:tc>
                  <a:txBody>
                    <a:bodyPr/>
                    <a:lstStyle/>
                    <a:p>
                      <a:r>
                        <a:rPr lang="sl-SI" sz="2800" dirty="0" smtClean="0"/>
                        <a:t>50,98</a:t>
                      </a:r>
                      <a:endParaRPr lang="sl-SI"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800" dirty="0" smtClean="0"/>
                        <a:t>49,42 </a:t>
                      </a:r>
                      <a:r>
                        <a:rPr lang="sl-SI" sz="2800" baseline="0" dirty="0" smtClean="0"/>
                        <a:t>– 57,28</a:t>
                      </a:r>
                      <a:endParaRPr lang="sl-SI" sz="2800" dirty="0" smtClean="0"/>
                    </a:p>
                  </a:txBody>
                  <a:tcPr/>
                </a:tc>
                <a:extLst>
                  <a:ext uri="{0D108BD9-81ED-4DB2-BD59-A6C34878D82A}">
                    <a16:rowId xmlns:a16="http://schemas.microsoft.com/office/drawing/2014/main" val="10004"/>
                  </a:ext>
                </a:extLst>
              </a:tr>
              <a:tr h="370840">
                <a:tc>
                  <a:txBody>
                    <a:bodyPr/>
                    <a:lstStyle/>
                    <a:p>
                      <a:r>
                        <a:rPr lang="sl-SI" sz="2800" dirty="0" smtClean="0"/>
                        <a:t>Angleščina</a:t>
                      </a:r>
                      <a:endParaRPr lang="sl-SI" sz="2800" dirty="0"/>
                    </a:p>
                  </a:txBody>
                  <a:tcPr/>
                </a:tc>
                <a:tc>
                  <a:txBody>
                    <a:bodyPr/>
                    <a:lstStyle/>
                    <a:p>
                      <a:r>
                        <a:rPr lang="sl-SI" sz="2800" dirty="0" smtClean="0">
                          <a:solidFill>
                            <a:srgbClr val="FF0000"/>
                          </a:solidFill>
                        </a:rPr>
                        <a:t>66,84</a:t>
                      </a:r>
                      <a:endParaRPr lang="sl-SI" sz="2800" dirty="0">
                        <a:solidFill>
                          <a:srgbClr val="FF0000"/>
                        </a:solidFill>
                      </a:endParaRPr>
                    </a:p>
                  </a:txBody>
                  <a:tcPr/>
                </a:tc>
                <a:tc>
                  <a:txBody>
                    <a:bodyPr/>
                    <a:lstStyle/>
                    <a:p>
                      <a:r>
                        <a:rPr lang="sl-SI" sz="2800" dirty="0" smtClean="0"/>
                        <a:t>49,55 </a:t>
                      </a:r>
                      <a:r>
                        <a:rPr lang="sl-SI" sz="2800" baseline="0" dirty="0" smtClean="0"/>
                        <a:t>– 57,35</a:t>
                      </a:r>
                      <a:endParaRPr lang="sl-SI" sz="2800" dirty="0"/>
                    </a:p>
                  </a:txBody>
                  <a:tcPr/>
                </a:tc>
                <a:extLst>
                  <a:ext uri="{0D108BD9-81ED-4DB2-BD59-A6C34878D82A}">
                    <a16:rowId xmlns:a16="http://schemas.microsoft.com/office/drawing/2014/main" val="10005"/>
                  </a:ext>
                </a:extLst>
              </a:tr>
              <a:tr h="370840">
                <a:tc>
                  <a:txBody>
                    <a:bodyPr/>
                    <a:lstStyle/>
                    <a:p>
                      <a:r>
                        <a:rPr lang="sl-SI" sz="2800" dirty="0" smtClean="0"/>
                        <a:t>Nemščina</a:t>
                      </a:r>
                      <a:endParaRPr lang="sl-SI" sz="2800" dirty="0"/>
                    </a:p>
                  </a:txBody>
                  <a:tcPr/>
                </a:tc>
                <a:tc>
                  <a:txBody>
                    <a:bodyPr/>
                    <a:lstStyle/>
                    <a:p>
                      <a:r>
                        <a:rPr lang="sl-SI" sz="2800" dirty="0" smtClean="0">
                          <a:solidFill>
                            <a:srgbClr val="FF0000"/>
                          </a:solidFill>
                        </a:rPr>
                        <a:t>53,70</a:t>
                      </a:r>
                      <a:endParaRPr lang="sl-SI" sz="2800" dirty="0">
                        <a:solidFill>
                          <a:srgbClr val="FF0000"/>
                        </a:solidFill>
                      </a:endParaRPr>
                    </a:p>
                  </a:txBody>
                  <a:tcPr/>
                </a:tc>
                <a:tc>
                  <a:txBody>
                    <a:bodyPr/>
                    <a:lstStyle/>
                    <a:p>
                      <a:r>
                        <a:rPr lang="sl-SI" sz="2800" dirty="0" smtClean="0"/>
                        <a:t>65,01 </a:t>
                      </a:r>
                      <a:r>
                        <a:rPr lang="sl-SI" sz="2800" baseline="0" dirty="0" smtClean="0"/>
                        <a:t>– 73,76</a:t>
                      </a:r>
                      <a:endParaRPr lang="sl-SI" sz="28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36425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dirty="0" smtClean="0"/>
              <a:t>Dosežki učencev 9. razreda</a:t>
            </a:r>
            <a:endParaRPr lang="sl-SI" sz="3600"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2839692141"/>
              </p:ext>
            </p:extLst>
          </p:nvPr>
        </p:nvGraphicFramePr>
        <p:xfrm>
          <a:off x="405442" y="1143002"/>
          <a:ext cx="11585275" cy="5849001"/>
        </p:xfrm>
        <a:graphic>
          <a:graphicData uri="http://schemas.openxmlformats.org/drawingml/2006/table">
            <a:tbl>
              <a:tblPr firstRow="1" bandRow="1">
                <a:tableStyleId>{5C22544A-7EE6-4342-B048-85BDC9FD1C3A}</a:tableStyleId>
              </a:tblPr>
              <a:tblGrid>
                <a:gridCol w="2317055">
                  <a:extLst>
                    <a:ext uri="{9D8B030D-6E8A-4147-A177-3AD203B41FA5}">
                      <a16:colId xmlns:a16="http://schemas.microsoft.com/office/drawing/2014/main" val="20000"/>
                    </a:ext>
                  </a:extLst>
                </a:gridCol>
                <a:gridCol w="2317055">
                  <a:extLst>
                    <a:ext uri="{9D8B030D-6E8A-4147-A177-3AD203B41FA5}">
                      <a16:colId xmlns:a16="http://schemas.microsoft.com/office/drawing/2014/main" val="20001"/>
                    </a:ext>
                  </a:extLst>
                </a:gridCol>
                <a:gridCol w="2317055">
                  <a:extLst>
                    <a:ext uri="{9D8B030D-6E8A-4147-A177-3AD203B41FA5}">
                      <a16:colId xmlns:a16="http://schemas.microsoft.com/office/drawing/2014/main" val="20002"/>
                    </a:ext>
                  </a:extLst>
                </a:gridCol>
                <a:gridCol w="2317055">
                  <a:extLst>
                    <a:ext uri="{9D8B030D-6E8A-4147-A177-3AD203B41FA5}">
                      <a16:colId xmlns:a16="http://schemas.microsoft.com/office/drawing/2014/main" val="20003"/>
                    </a:ext>
                  </a:extLst>
                </a:gridCol>
                <a:gridCol w="2317055">
                  <a:extLst>
                    <a:ext uri="{9D8B030D-6E8A-4147-A177-3AD203B41FA5}">
                      <a16:colId xmlns:a16="http://schemas.microsoft.com/office/drawing/2014/main" val="20004"/>
                    </a:ext>
                  </a:extLst>
                </a:gridCol>
              </a:tblGrid>
              <a:tr h="705915">
                <a:tc>
                  <a:txBody>
                    <a:bodyPr/>
                    <a:lstStyle/>
                    <a:p>
                      <a:endParaRPr lang="sl-SI" dirty="0"/>
                    </a:p>
                  </a:txBody>
                  <a:tcPr/>
                </a:tc>
                <a:tc>
                  <a:txBody>
                    <a:bodyPr/>
                    <a:lstStyle/>
                    <a:p>
                      <a:r>
                        <a:rPr lang="sl-SI" dirty="0" smtClean="0"/>
                        <a:t>Povprečno št.</a:t>
                      </a:r>
                      <a:r>
                        <a:rPr lang="sl-SI" baseline="0" dirty="0" smtClean="0"/>
                        <a:t> % točk</a:t>
                      </a:r>
                      <a:endParaRPr lang="sl-SI" dirty="0"/>
                    </a:p>
                  </a:txBody>
                  <a:tcPr/>
                </a:tc>
                <a:tc>
                  <a:txBody>
                    <a:bodyPr/>
                    <a:lstStyle/>
                    <a:p>
                      <a:r>
                        <a:rPr lang="sl-SI" dirty="0" smtClean="0"/>
                        <a:t>Standardni odklon</a:t>
                      </a:r>
                      <a:endParaRPr lang="sl-SI"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smtClean="0"/>
                        <a:t>Prijavljeni</a:t>
                      </a:r>
                    </a:p>
                    <a:p>
                      <a:endParaRPr lang="sl-SI"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smtClean="0"/>
                        <a:t>Opravljali</a:t>
                      </a:r>
                    </a:p>
                    <a:p>
                      <a:endParaRPr lang="sl-SI" dirty="0"/>
                    </a:p>
                  </a:txBody>
                  <a:tcPr/>
                </a:tc>
                <a:extLst>
                  <a:ext uri="{0D108BD9-81ED-4DB2-BD59-A6C34878D82A}">
                    <a16:rowId xmlns:a16="http://schemas.microsoft.com/office/drawing/2014/main" val="10000"/>
                  </a:ext>
                </a:extLst>
              </a:tr>
              <a:tr h="571454">
                <a:tc>
                  <a:txBody>
                    <a:bodyPr/>
                    <a:lstStyle/>
                    <a:p>
                      <a:r>
                        <a:rPr lang="sl-SI" sz="2800" dirty="0" smtClean="0"/>
                        <a:t>Slovenščina</a:t>
                      </a:r>
                      <a:endParaRPr lang="sl-SI" sz="2800" dirty="0"/>
                    </a:p>
                  </a:txBody>
                  <a:tcPr/>
                </a:tc>
                <a:tc>
                  <a:txBody>
                    <a:bodyPr/>
                    <a:lstStyle/>
                    <a:p>
                      <a:r>
                        <a:rPr lang="sl-SI" sz="2800" dirty="0" smtClean="0"/>
                        <a:t>49,08</a:t>
                      </a:r>
                      <a:endParaRPr lang="sl-SI" sz="2800" dirty="0"/>
                    </a:p>
                  </a:txBody>
                  <a:tcPr/>
                </a:tc>
                <a:tc>
                  <a:txBody>
                    <a:bodyPr/>
                    <a:lstStyle/>
                    <a:p>
                      <a:r>
                        <a:rPr lang="sl-SI" sz="2800" dirty="0" smtClean="0"/>
                        <a:t>19,45</a:t>
                      </a:r>
                      <a:endParaRPr lang="sl-SI" sz="2800" dirty="0"/>
                    </a:p>
                  </a:txBody>
                  <a:tcPr/>
                </a:tc>
                <a:tc>
                  <a:txBody>
                    <a:bodyPr/>
                    <a:lstStyle/>
                    <a:p>
                      <a:r>
                        <a:rPr lang="sl-SI" sz="2800" dirty="0" smtClean="0"/>
                        <a:t>18.905</a:t>
                      </a:r>
                      <a:endParaRPr lang="sl-SI" sz="2800" dirty="0"/>
                    </a:p>
                  </a:txBody>
                  <a:tcPr/>
                </a:tc>
                <a:tc>
                  <a:txBody>
                    <a:bodyPr/>
                    <a:lstStyle/>
                    <a:p>
                      <a:r>
                        <a:rPr lang="sl-SI" sz="2800" dirty="0" smtClean="0"/>
                        <a:t>17.639</a:t>
                      </a:r>
                      <a:endParaRPr lang="sl-SI" sz="2800" dirty="0"/>
                    </a:p>
                  </a:txBody>
                  <a:tcPr/>
                </a:tc>
                <a:extLst>
                  <a:ext uri="{0D108BD9-81ED-4DB2-BD59-A6C34878D82A}">
                    <a16:rowId xmlns:a16="http://schemas.microsoft.com/office/drawing/2014/main" val="10001"/>
                  </a:ext>
                </a:extLst>
              </a:tr>
              <a:tr h="571454">
                <a:tc>
                  <a:txBody>
                    <a:bodyPr/>
                    <a:lstStyle/>
                    <a:p>
                      <a:r>
                        <a:rPr lang="sl-SI" sz="2800" dirty="0" smtClean="0"/>
                        <a:t>Italijanščina</a:t>
                      </a:r>
                      <a:endParaRPr lang="sl-SI" sz="2800" dirty="0"/>
                    </a:p>
                  </a:txBody>
                  <a:tcPr/>
                </a:tc>
                <a:tc>
                  <a:txBody>
                    <a:bodyPr/>
                    <a:lstStyle/>
                    <a:p>
                      <a:r>
                        <a:rPr lang="sl-SI" sz="2800" dirty="0" smtClean="0"/>
                        <a:t>55,78</a:t>
                      </a:r>
                      <a:endParaRPr lang="sl-SI" sz="2800" dirty="0"/>
                    </a:p>
                  </a:txBody>
                  <a:tcPr/>
                </a:tc>
                <a:tc>
                  <a:txBody>
                    <a:bodyPr/>
                    <a:lstStyle/>
                    <a:p>
                      <a:r>
                        <a:rPr lang="sl-SI" sz="2800" dirty="0" smtClean="0"/>
                        <a:t>18,76</a:t>
                      </a:r>
                      <a:endParaRPr lang="sl-SI" sz="2800" dirty="0"/>
                    </a:p>
                  </a:txBody>
                  <a:tcPr/>
                </a:tc>
                <a:tc>
                  <a:txBody>
                    <a:bodyPr/>
                    <a:lstStyle/>
                    <a:p>
                      <a:r>
                        <a:rPr lang="sl-SI" sz="2800" dirty="0" smtClean="0"/>
                        <a:t>46</a:t>
                      </a:r>
                      <a:endParaRPr lang="sl-SI" sz="2800" dirty="0"/>
                    </a:p>
                  </a:txBody>
                  <a:tcPr/>
                </a:tc>
                <a:tc>
                  <a:txBody>
                    <a:bodyPr/>
                    <a:lstStyle/>
                    <a:p>
                      <a:r>
                        <a:rPr lang="sl-SI" sz="2800" dirty="0" smtClean="0"/>
                        <a:t>43</a:t>
                      </a:r>
                      <a:endParaRPr lang="sl-SI" sz="2800" dirty="0"/>
                    </a:p>
                  </a:txBody>
                  <a:tcPr/>
                </a:tc>
                <a:extLst>
                  <a:ext uri="{0D108BD9-81ED-4DB2-BD59-A6C34878D82A}">
                    <a16:rowId xmlns:a16="http://schemas.microsoft.com/office/drawing/2014/main" val="10002"/>
                  </a:ext>
                </a:extLst>
              </a:tr>
              <a:tr h="571454">
                <a:tc>
                  <a:txBody>
                    <a:bodyPr/>
                    <a:lstStyle/>
                    <a:p>
                      <a:r>
                        <a:rPr lang="sl-SI" sz="2800" dirty="0" smtClean="0"/>
                        <a:t>Madžarščina</a:t>
                      </a:r>
                      <a:endParaRPr lang="sl-SI" sz="2800" dirty="0"/>
                    </a:p>
                  </a:txBody>
                  <a:tcPr/>
                </a:tc>
                <a:tc>
                  <a:txBody>
                    <a:bodyPr/>
                    <a:lstStyle/>
                    <a:p>
                      <a:r>
                        <a:rPr lang="sl-SI" sz="2800" dirty="0" smtClean="0"/>
                        <a:t>62,73</a:t>
                      </a:r>
                      <a:endParaRPr lang="sl-SI" sz="2800" dirty="0"/>
                    </a:p>
                  </a:txBody>
                  <a:tcPr/>
                </a:tc>
                <a:tc>
                  <a:txBody>
                    <a:bodyPr/>
                    <a:lstStyle/>
                    <a:p>
                      <a:r>
                        <a:rPr lang="sl-SI" sz="2800" dirty="0" smtClean="0"/>
                        <a:t>23,98</a:t>
                      </a:r>
                      <a:endParaRPr lang="sl-SI" sz="2800" dirty="0"/>
                    </a:p>
                  </a:txBody>
                  <a:tcPr/>
                </a:tc>
                <a:tc>
                  <a:txBody>
                    <a:bodyPr/>
                    <a:lstStyle/>
                    <a:p>
                      <a:r>
                        <a:rPr lang="sl-SI" sz="2800" dirty="0" smtClean="0"/>
                        <a:t>12</a:t>
                      </a:r>
                      <a:endParaRPr lang="sl-SI" sz="2800" dirty="0"/>
                    </a:p>
                  </a:txBody>
                  <a:tcPr/>
                </a:tc>
                <a:tc>
                  <a:txBody>
                    <a:bodyPr/>
                    <a:lstStyle/>
                    <a:p>
                      <a:r>
                        <a:rPr lang="sl-SI" sz="2800" dirty="0" smtClean="0"/>
                        <a:t>11</a:t>
                      </a:r>
                      <a:endParaRPr lang="sl-SI" sz="2800" dirty="0"/>
                    </a:p>
                  </a:txBody>
                  <a:tcPr/>
                </a:tc>
                <a:extLst>
                  <a:ext uri="{0D108BD9-81ED-4DB2-BD59-A6C34878D82A}">
                    <a16:rowId xmlns:a16="http://schemas.microsoft.com/office/drawing/2014/main" val="10003"/>
                  </a:ext>
                </a:extLst>
              </a:tr>
              <a:tr h="571454">
                <a:tc>
                  <a:txBody>
                    <a:bodyPr/>
                    <a:lstStyle/>
                    <a:p>
                      <a:r>
                        <a:rPr lang="sl-SI" sz="2800" dirty="0" smtClean="0"/>
                        <a:t>Matematika</a:t>
                      </a:r>
                      <a:endParaRPr lang="sl-SI" sz="2800" dirty="0"/>
                    </a:p>
                  </a:txBody>
                  <a:tcPr/>
                </a:tc>
                <a:tc>
                  <a:txBody>
                    <a:bodyPr/>
                    <a:lstStyle/>
                    <a:p>
                      <a:r>
                        <a:rPr lang="sl-SI" sz="2800" dirty="0" smtClean="0"/>
                        <a:t>48,16</a:t>
                      </a:r>
                      <a:endParaRPr lang="sl-SI" sz="2800" dirty="0"/>
                    </a:p>
                  </a:txBody>
                  <a:tcPr/>
                </a:tc>
                <a:tc>
                  <a:txBody>
                    <a:bodyPr/>
                    <a:lstStyle/>
                    <a:p>
                      <a:r>
                        <a:rPr lang="sl-SI" sz="2800" dirty="0" smtClean="0"/>
                        <a:t>19,48</a:t>
                      </a:r>
                      <a:endParaRPr lang="sl-SI" sz="2800" dirty="0"/>
                    </a:p>
                  </a:txBody>
                  <a:tcPr/>
                </a:tc>
                <a:tc>
                  <a:txBody>
                    <a:bodyPr/>
                    <a:lstStyle/>
                    <a:p>
                      <a:r>
                        <a:rPr lang="sl-SI" sz="2800" dirty="0" smtClean="0"/>
                        <a:t>18.963</a:t>
                      </a:r>
                      <a:endParaRPr lang="sl-SI" sz="2800" dirty="0"/>
                    </a:p>
                  </a:txBody>
                  <a:tcPr/>
                </a:tc>
                <a:tc>
                  <a:txBody>
                    <a:bodyPr/>
                    <a:lstStyle/>
                    <a:p>
                      <a:r>
                        <a:rPr lang="sl-SI" sz="2800" dirty="0" smtClean="0"/>
                        <a:t>17.261</a:t>
                      </a:r>
                      <a:endParaRPr lang="sl-SI" sz="2800" dirty="0"/>
                    </a:p>
                  </a:txBody>
                  <a:tcPr/>
                </a:tc>
                <a:extLst>
                  <a:ext uri="{0D108BD9-81ED-4DB2-BD59-A6C34878D82A}">
                    <a16:rowId xmlns:a16="http://schemas.microsoft.com/office/drawing/2014/main" val="10004"/>
                  </a:ext>
                </a:extLst>
              </a:tr>
              <a:tr h="571454">
                <a:tc>
                  <a:txBody>
                    <a:bodyPr/>
                    <a:lstStyle/>
                    <a:p>
                      <a:r>
                        <a:rPr lang="sl-SI" sz="2800" dirty="0" smtClean="0"/>
                        <a:t>Angleščina</a:t>
                      </a:r>
                      <a:endParaRPr lang="sl-SI" sz="2800" dirty="0"/>
                    </a:p>
                  </a:txBody>
                  <a:tcPr/>
                </a:tc>
                <a:tc>
                  <a:txBody>
                    <a:bodyPr/>
                    <a:lstStyle/>
                    <a:p>
                      <a:r>
                        <a:rPr lang="sl-SI" sz="2800" dirty="0" smtClean="0">
                          <a:solidFill>
                            <a:srgbClr val="FF0000"/>
                          </a:solidFill>
                        </a:rPr>
                        <a:t>63,66</a:t>
                      </a:r>
                      <a:endParaRPr lang="sl-SI" sz="2800" dirty="0">
                        <a:solidFill>
                          <a:srgbClr val="FF0000"/>
                        </a:solidFill>
                      </a:endParaRPr>
                    </a:p>
                  </a:txBody>
                  <a:tcPr/>
                </a:tc>
                <a:tc>
                  <a:txBody>
                    <a:bodyPr/>
                    <a:lstStyle/>
                    <a:p>
                      <a:r>
                        <a:rPr lang="sl-SI" sz="2800" dirty="0" smtClean="0"/>
                        <a:t>24,78</a:t>
                      </a:r>
                      <a:endParaRPr lang="sl-SI" sz="2800" dirty="0"/>
                    </a:p>
                  </a:txBody>
                  <a:tcPr/>
                </a:tc>
                <a:tc>
                  <a:txBody>
                    <a:bodyPr/>
                    <a:lstStyle/>
                    <a:p>
                      <a:r>
                        <a:rPr lang="sl-SI" sz="2800" dirty="0" smtClean="0"/>
                        <a:t>4.645</a:t>
                      </a:r>
                      <a:endParaRPr lang="sl-SI" sz="2800" dirty="0"/>
                    </a:p>
                  </a:txBody>
                  <a:tcPr/>
                </a:tc>
                <a:tc>
                  <a:txBody>
                    <a:bodyPr/>
                    <a:lstStyle/>
                    <a:p>
                      <a:r>
                        <a:rPr lang="sl-SI" sz="2800" dirty="0" smtClean="0"/>
                        <a:t>4.170</a:t>
                      </a:r>
                      <a:endParaRPr lang="sl-SI" sz="2800" dirty="0"/>
                    </a:p>
                  </a:txBody>
                  <a:tcPr/>
                </a:tc>
                <a:extLst>
                  <a:ext uri="{0D108BD9-81ED-4DB2-BD59-A6C34878D82A}">
                    <a16:rowId xmlns:a16="http://schemas.microsoft.com/office/drawing/2014/main" val="10005"/>
                  </a:ext>
                </a:extLst>
              </a:tr>
              <a:tr h="571454">
                <a:tc>
                  <a:txBody>
                    <a:bodyPr/>
                    <a:lstStyle/>
                    <a:p>
                      <a:r>
                        <a:rPr lang="sl-SI" sz="2800" dirty="0" smtClean="0"/>
                        <a:t>Nemščina</a:t>
                      </a:r>
                      <a:endParaRPr lang="sl-SI" sz="2800" dirty="0"/>
                    </a:p>
                  </a:txBody>
                  <a:tcPr/>
                </a:tc>
                <a:tc>
                  <a:txBody>
                    <a:bodyPr/>
                    <a:lstStyle/>
                    <a:p>
                      <a:r>
                        <a:rPr lang="sl-SI" sz="2800" dirty="0" smtClean="0"/>
                        <a:t>57,51</a:t>
                      </a:r>
                      <a:endParaRPr lang="sl-SI" sz="2800" dirty="0"/>
                    </a:p>
                  </a:txBody>
                  <a:tcPr/>
                </a:tc>
                <a:tc>
                  <a:txBody>
                    <a:bodyPr/>
                    <a:lstStyle/>
                    <a:p>
                      <a:r>
                        <a:rPr lang="sl-SI" sz="2800" dirty="0" smtClean="0"/>
                        <a:t>24,25</a:t>
                      </a:r>
                      <a:endParaRPr lang="sl-SI" sz="2800" dirty="0"/>
                    </a:p>
                  </a:txBody>
                  <a:tcPr/>
                </a:tc>
                <a:tc>
                  <a:txBody>
                    <a:bodyPr/>
                    <a:lstStyle/>
                    <a:p>
                      <a:r>
                        <a:rPr lang="sl-SI" sz="2800" dirty="0" smtClean="0"/>
                        <a:t>85</a:t>
                      </a:r>
                      <a:endParaRPr lang="sl-SI" sz="2800" dirty="0"/>
                    </a:p>
                  </a:txBody>
                  <a:tcPr/>
                </a:tc>
                <a:tc>
                  <a:txBody>
                    <a:bodyPr/>
                    <a:lstStyle/>
                    <a:p>
                      <a:r>
                        <a:rPr lang="sl-SI" sz="2800" dirty="0" smtClean="0"/>
                        <a:t>68</a:t>
                      </a:r>
                      <a:endParaRPr lang="sl-SI" sz="2800" dirty="0"/>
                    </a:p>
                  </a:txBody>
                  <a:tcPr/>
                </a:tc>
                <a:extLst>
                  <a:ext uri="{0D108BD9-81ED-4DB2-BD59-A6C34878D82A}">
                    <a16:rowId xmlns:a16="http://schemas.microsoft.com/office/drawing/2014/main" val="10006"/>
                  </a:ext>
                </a:extLst>
              </a:tr>
              <a:tr h="571454">
                <a:tc>
                  <a:txBody>
                    <a:bodyPr/>
                    <a:lstStyle/>
                    <a:p>
                      <a:r>
                        <a:rPr lang="sl-SI" sz="2800" dirty="0" smtClean="0"/>
                        <a:t>Biologija</a:t>
                      </a:r>
                      <a:endParaRPr lang="sl-SI" sz="2800" dirty="0"/>
                    </a:p>
                  </a:txBody>
                  <a:tcPr/>
                </a:tc>
                <a:tc>
                  <a:txBody>
                    <a:bodyPr/>
                    <a:lstStyle/>
                    <a:p>
                      <a:r>
                        <a:rPr lang="sl-SI" sz="2800" dirty="0" smtClean="0"/>
                        <a:t>52,68</a:t>
                      </a:r>
                      <a:endParaRPr lang="sl-SI" sz="2800" dirty="0"/>
                    </a:p>
                  </a:txBody>
                  <a:tcPr/>
                </a:tc>
                <a:tc>
                  <a:txBody>
                    <a:bodyPr/>
                    <a:lstStyle/>
                    <a:p>
                      <a:r>
                        <a:rPr lang="sl-SI" sz="2800" dirty="0" smtClean="0"/>
                        <a:t>17,82</a:t>
                      </a:r>
                      <a:endParaRPr lang="sl-SI" sz="2800" dirty="0"/>
                    </a:p>
                  </a:txBody>
                  <a:tcPr/>
                </a:tc>
                <a:tc>
                  <a:txBody>
                    <a:bodyPr/>
                    <a:lstStyle/>
                    <a:p>
                      <a:r>
                        <a:rPr lang="sl-SI" sz="2800" dirty="0" smtClean="0"/>
                        <a:t>4.715</a:t>
                      </a:r>
                      <a:endParaRPr lang="sl-SI" sz="2800" dirty="0"/>
                    </a:p>
                  </a:txBody>
                  <a:tcPr/>
                </a:tc>
                <a:tc>
                  <a:txBody>
                    <a:bodyPr/>
                    <a:lstStyle/>
                    <a:p>
                      <a:r>
                        <a:rPr lang="sl-SI" sz="2800" dirty="0" smtClean="0"/>
                        <a:t>4.169</a:t>
                      </a:r>
                      <a:endParaRPr lang="sl-SI" sz="2800" dirty="0"/>
                    </a:p>
                  </a:txBody>
                  <a:tcPr/>
                </a:tc>
                <a:extLst>
                  <a:ext uri="{0D108BD9-81ED-4DB2-BD59-A6C34878D82A}">
                    <a16:rowId xmlns:a16="http://schemas.microsoft.com/office/drawing/2014/main" val="10007"/>
                  </a:ext>
                </a:extLst>
              </a:tr>
              <a:tr h="571454">
                <a:tc>
                  <a:txBody>
                    <a:bodyPr/>
                    <a:lstStyle/>
                    <a:p>
                      <a:r>
                        <a:rPr lang="sl-SI" sz="2800" dirty="0" smtClean="0"/>
                        <a:t>Zgodovina</a:t>
                      </a:r>
                      <a:endParaRPr lang="sl-SI" sz="2800" dirty="0"/>
                    </a:p>
                  </a:txBody>
                  <a:tcPr/>
                </a:tc>
                <a:tc>
                  <a:txBody>
                    <a:bodyPr/>
                    <a:lstStyle/>
                    <a:p>
                      <a:r>
                        <a:rPr lang="sl-SI" sz="2800" dirty="0" smtClean="0">
                          <a:solidFill>
                            <a:srgbClr val="FF0000"/>
                          </a:solidFill>
                        </a:rPr>
                        <a:t>44,22</a:t>
                      </a:r>
                      <a:endParaRPr lang="sl-SI" sz="2800" dirty="0">
                        <a:solidFill>
                          <a:srgbClr val="FF0000"/>
                        </a:solidFill>
                      </a:endParaRPr>
                    </a:p>
                  </a:txBody>
                  <a:tcPr/>
                </a:tc>
                <a:tc>
                  <a:txBody>
                    <a:bodyPr/>
                    <a:lstStyle/>
                    <a:p>
                      <a:r>
                        <a:rPr lang="sl-SI" sz="2800" dirty="0" smtClean="0"/>
                        <a:t>18,88</a:t>
                      </a:r>
                      <a:endParaRPr lang="sl-SI" sz="2800" dirty="0"/>
                    </a:p>
                  </a:txBody>
                  <a:tcPr/>
                </a:tc>
                <a:tc>
                  <a:txBody>
                    <a:bodyPr/>
                    <a:lstStyle/>
                    <a:p>
                      <a:r>
                        <a:rPr lang="sl-SI" sz="2800" dirty="0" smtClean="0"/>
                        <a:t>4.753</a:t>
                      </a:r>
                      <a:endParaRPr lang="sl-SI" sz="2800" dirty="0"/>
                    </a:p>
                  </a:txBody>
                  <a:tcPr/>
                </a:tc>
                <a:tc>
                  <a:txBody>
                    <a:bodyPr/>
                    <a:lstStyle/>
                    <a:p>
                      <a:r>
                        <a:rPr lang="sl-SI" sz="2800" dirty="0" smtClean="0"/>
                        <a:t>4.301</a:t>
                      </a:r>
                      <a:endParaRPr lang="sl-SI" sz="2800" dirty="0"/>
                    </a:p>
                  </a:txBody>
                  <a:tcPr/>
                </a:tc>
                <a:extLst>
                  <a:ext uri="{0D108BD9-81ED-4DB2-BD59-A6C34878D82A}">
                    <a16:rowId xmlns:a16="http://schemas.microsoft.com/office/drawing/2014/main" val="10008"/>
                  </a:ext>
                </a:extLst>
              </a:tr>
              <a:tr h="571454">
                <a:tc>
                  <a:txBody>
                    <a:bodyPr/>
                    <a:lstStyle/>
                    <a:p>
                      <a:r>
                        <a:rPr lang="sl-SI" sz="2800" dirty="0" smtClean="0"/>
                        <a:t>Šport</a:t>
                      </a:r>
                      <a:endParaRPr lang="sl-SI" sz="2800" dirty="0"/>
                    </a:p>
                  </a:txBody>
                  <a:tcPr/>
                </a:tc>
                <a:tc>
                  <a:txBody>
                    <a:bodyPr/>
                    <a:lstStyle/>
                    <a:p>
                      <a:r>
                        <a:rPr lang="sl-SI" sz="2800" dirty="0" smtClean="0"/>
                        <a:t>52,97</a:t>
                      </a:r>
                      <a:endParaRPr lang="sl-SI" sz="2800" dirty="0"/>
                    </a:p>
                  </a:txBody>
                  <a:tcPr/>
                </a:tc>
                <a:tc>
                  <a:txBody>
                    <a:bodyPr/>
                    <a:lstStyle/>
                    <a:p>
                      <a:r>
                        <a:rPr lang="sl-SI" sz="2800" dirty="0" smtClean="0"/>
                        <a:t>13,30</a:t>
                      </a:r>
                      <a:endParaRPr lang="sl-SI" sz="2800" dirty="0"/>
                    </a:p>
                  </a:txBody>
                  <a:tcPr/>
                </a:tc>
                <a:tc>
                  <a:txBody>
                    <a:bodyPr/>
                    <a:lstStyle/>
                    <a:p>
                      <a:r>
                        <a:rPr lang="sl-SI" sz="2800" dirty="0" smtClean="0"/>
                        <a:t>4.765</a:t>
                      </a:r>
                      <a:endParaRPr lang="sl-SI" sz="2800" dirty="0"/>
                    </a:p>
                  </a:txBody>
                  <a:tcPr/>
                </a:tc>
                <a:tc>
                  <a:txBody>
                    <a:bodyPr/>
                    <a:lstStyle/>
                    <a:p>
                      <a:r>
                        <a:rPr lang="sl-SI" sz="2800" dirty="0" smtClean="0"/>
                        <a:t>4.359</a:t>
                      </a:r>
                      <a:endParaRPr lang="sl-SI" sz="28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8026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dirty="0" smtClean="0"/>
              <a:t>Primerjava dosežkov učencev 9. razreda s preteklimi leti </a:t>
            </a:r>
            <a:endParaRPr lang="sl-SI" sz="3600" dirty="0"/>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464774258"/>
              </p:ext>
            </p:extLst>
          </p:nvPr>
        </p:nvGraphicFramePr>
        <p:xfrm>
          <a:off x="362309" y="1245477"/>
          <a:ext cx="11430000" cy="5612527"/>
        </p:xfrm>
        <a:graphic>
          <a:graphicData uri="http://schemas.openxmlformats.org/drawingml/2006/table">
            <a:tbl>
              <a:tblPr firstRow="1" bandRow="1">
                <a:tableStyleId>{5C22544A-7EE6-4342-B048-85BDC9FD1C3A}</a:tableStyleId>
              </a:tblPr>
              <a:tblGrid>
                <a:gridCol w="2674189">
                  <a:extLst>
                    <a:ext uri="{9D8B030D-6E8A-4147-A177-3AD203B41FA5}">
                      <a16:colId xmlns:a16="http://schemas.microsoft.com/office/drawing/2014/main" val="20000"/>
                    </a:ext>
                  </a:extLst>
                </a:gridCol>
                <a:gridCol w="2803585">
                  <a:extLst>
                    <a:ext uri="{9D8B030D-6E8A-4147-A177-3AD203B41FA5}">
                      <a16:colId xmlns:a16="http://schemas.microsoft.com/office/drawing/2014/main" val="20001"/>
                    </a:ext>
                  </a:extLst>
                </a:gridCol>
                <a:gridCol w="5952226">
                  <a:extLst>
                    <a:ext uri="{9D8B030D-6E8A-4147-A177-3AD203B41FA5}">
                      <a16:colId xmlns:a16="http://schemas.microsoft.com/office/drawing/2014/main" val="20002"/>
                    </a:ext>
                  </a:extLst>
                </a:gridCol>
              </a:tblGrid>
              <a:tr h="547091">
                <a:tc>
                  <a:txBody>
                    <a:bodyPr/>
                    <a:lstStyle/>
                    <a:p>
                      <a:endParaRPr lang="sl-SI" sz="2400" b="0" dirty="0"/>
                    </a:p>
                  </a:txBody>
                  <a:tcPr/>
                </a:tc>
                <a:tc>
                  <a:txBody>
                    <a:bodyPr/>
                    <a:lstStyle/>
                    <a:p>
                      <a:r>
                        <a:rPr lang="sl-SI" sz="2400" b="0" dirty="0" smtClean="0"/>
                        <a:t>Povprečno št.</a:t>
                      </a:r>
                      <a:r>
                        <a:rPr lang="sl-SI" sz="2400" b="0" baseline="0" dirty="0" smtClean="0"/>
                        <a:t> % točk</a:t>
                      </a:r>
                      <a:endParaRPr lang="sl-SI" sz="2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2400" b="0" dirty="0" smtClean="0"/>
                        <a:t>Povprečni dosežki</a:t>
                      </a:r>
                      <a:r>
                        <a:rPr lang="sl-SI" sz="2400" b="0" baseline="0" dirty="0" smtClean="0"/>
                        <a:t> v obdobju od 2015 do 2019</a:t>
                      </a:r>
                      <a:endParaRPr lang="sl-SI" sz="2400" b="0" dirty="0" smtClean="0"/>
                    </a:p>
                  </a:txBody>
                  <a:tcPr/>
                </a:tc>
                <a:extLst>
                  <a:ext uri="{0D108BD9-81ED-4DB2-BD59-A6C34878D82A}">
                    <a16:rowId xmlns:a16="http://schemas.microsoft.com/office/drawing/2014/main" val="10000"/>
                  </a:ext>
                </a:extLst>
              </a:tr>
              <a:tr h="552481">
                <a:tc>
                  <a:txBody>
                    <a:bodyPr/>
                    <a:lstStyle/>
                    <a:p>
                      <a:r>
                        <a:rPr lang="sl-SI" sz="2800" dirty="0" smtClean="0"/>
                        <a:t>Slovenščina</a:t>
                      </a:r>
                      <a:endParaRPr lang="sl-SI" sz="2800" dirty="0"/>
                    </a:p>
                  </a:txBody>
                  <a:tcPr/>
                </a:tc>
                <a:tc>
                  <a:txBody>
                    <a:bodyPr/>
                    <a:lstStyle/>
                    <a:p>
                      <a:r>
                        <a:rPr lang="sl-SI" sz="2800" dirty="0" smtClean="0"/>
                        <a:t>49,08</a:t>
                      </a:r>
                      <a:endParaRPr lang="sl-SI" sz="2800" dirty="0"/>
                    </a:p>
                  </a:txBody>
                  <a:tcPr/>
                </a:tc>
                <a:tc>
                  <a:txBody>
                    <a:bodyPr/>
                    <a:lstStyle/>
                    <a:p>
                      <a:r>
                        <a:rPr lang="sl-SI" sz="2800" dirty="0" smtClean="0"/>
                        <a:t>46,38 – 58,62</a:t>
                      </a:r>
                      <a:endParaRPr lang="sl-SI" sz="2800" dirty="0"/>
                    </a:p>
                  </a:txBody>
                  <a:tcPr/>
                </a:tc>
                <a:extLst>
                  <a:ext uri="{0D108BD9-81ED-4DB2-BD59-A6C34878D82A}">
                    <a16:rowId xmlns:a16="http://schemas.microsoft.com/office/drawing/2014/main" val="10001"/>
                  </a:ext>
                </a:extLst>
              </a:tr>
              <a:tr h="552481">
                <a:tc>
                  <a:txBody>
                    <a:bodyPr/>
                    <a:lstStyle/>
                    <a:p>
                      <a:r>
                        <a:rPr lang="sl-SI" sz="2800" dirty="0" smtClean="0"/>
                        <a:t>Italijanščina</a:t>
                      </a:r>
                      <a:endParaRPr lang="sl-SI" sz="2800" dirty="0"/>
                    </a:p>
                  </a:txBody>
                  <a:tcPr/>
                </a:tc>
                <a:tc>
                  <a:txBody>
                    <a:bodyPr/>
                    <a:lstStyle/>
                    <a:p>
                      <a:r>
                        <a:rPr lang="sl-SI" sz="2800" dirty="0" smtClean="0"/>
                        <a:t>55,78</a:t>
                      </a:r>
                      <a:endParaRPr lang="sl-SI" sz="2800" dirty="0"/>
                    </a:p>
                  </a:txBody>
                  <a:tcPr/>
                </a:tc>
                <a:tc>
                  <a:txBody>
                    <a:bodyPr/>
                    <a:lstStyle/>
                    <a:p>
                      <a:r>
                        <a:rPr lang="sl-SI" sz="2800" dirty="0" smtClean="0"/>
                        <a:t>49,65 –</a:t>
                      </a:r>
                      <a:r>
                        <a:rPr lang="sl-SI" sz="2800" baseline="0" dirty="0" smtClean="0"/>
                        <a:t>  70,58</a:t>
                      </a:r>
                      <a:endParaRPr lang="sl-SI" sz="2800" dirty="0"/>
                    </a:p>
                  </a:txBody>
                  <a:tcPr/>
                </a:tc>
                <a:extLst>
                  <a:ext uri="{0D108BD9-81ED-4DB2-BD59-A6C34878D82A}">
                    <a16:rowId xmlns:a16="http://schemas.microsoft.com/office/drawing/2014/main" val="10002"/>
                  </a:ext>
                </a:extLst>
              </a:tr>
              <a:tr h="552481">
                <a:tc>
                  <a:txBody>
                    <a:bodyPr/>
                    <a:lstStyle/>
                    <a:p>
                      <a:r>
                        <a:rPr lang="sl-SI" sz="2800" dirty="0" smtClean="0"/>
                        <a:t>Madžarščina</a:t>
                      </a:r>
                      <a:endParaRPr lang="sl-SI" sz="2800" dirty="0"/>
                    </a:p>
                  </a:txBody>
                  <a:tcPr/>
                </a:tc>
                <a:tc>
                  <a:txBody>
                    <a:bodyPr/>
                    <a:lstStyle/>
                    <a:p>
                      <a:r>
                        <a:rPr lang="sl-SI" sz="2800" dirty="0" smtClean="0"/>
                        <a:t>62,73</a:t>
                      </a:r>
                      <a:endParaRPr lang="sl-SI" sz="2800" dirty="0"/>
                    </a:p>
                  </a:txBody>
                  <a:tcPr/>
                </a:tc>
                <a:tc>
                  <a:txBody>
                    <a:bodyPr/>
                    <a:lstStyle/>
                    <a:p>
                      <a:r>
                        <a:rPr lang="sl-SI" sz="2800" dirty="0" smtClean="0"/>
                        <a:t>52,00</a:t>
                      </a:r>
                      <a:r>
                        <a:rPr lang="sl-SI" sz="2800" baseline="0" dirty="0" smtClean="0"/>
                        <a:t> </a:t>
                      </a:r>
                      <a:r>
                        <a:rPr lang="sl-SI" sz="2800" dirty="0" smtClean="0"/>
                        <a:t>– 70,49</a:t>
                      </a:r>
                      <a:endParaRPr lang="sl-SI" sz="2800" dirty="0"/>
                    </a:p>
                  </a:txBody>
                  <a:tcPr/>
                </a:tc>
                <a:extLst>
                  <a:ext uri="{0D108BD9-81ED-4DB2-BD59-A6C34878D82A}">
                    <a16:rowId xmlns:a16="http://schemas.microsoft.com/office/drawing/2014/main" val="10003"/>
                  </a:ext>
                </a:extLst>
              </a:tr>
              <a:tr h="552481">
                <a:tc>
                  <a:txBody>
                    <a:bodyPr/>
                    <a:lstStyle/>
                    <a:p>
                      <a:r>
                        <a:rPr lang="sl-SI" sz="2800" dirty="0" smtClean="0"/>
                        <a:t>Matematika</a:t>
                      </a:r>
                      <a:endParaRPr lang="sl-SI" sz="2800" dirty="0"/>
                    </a:p>
                  </a:txBody>
                  <a:tcPr/>
                </a:tc>
                <a:tc>
                  <a:txBody>
                    <a:bodyPr/>
                    <a:lstStyle/>
                    <a:p>
                      <a:r>
                        <a:rPr lang="sl-SI" sz="2800" dirty="0" smtClean="0">
                          <a:solidFill>
                            <a:srgbClr val="FF0000"/>
                          </a:solidFill>
                        </a:rPr>
                        <a:t>48,16</a:t>
                      </a:r>
                      <a:endParaRPr lang="sl-SI" sz="2800" dirty="0">
                        <a:solidFill>
                          <a:srgbClr val="FF0000"/>
                        </a:solidFill>
                      </a:endParaRPr>
                    </a:p>
                  </a:txBody>
                  <a:tcPr/>
                </a:tc>
                <a:tc>
                  <a:txBody>
                    <a:bodyPr/>
                    <a:lstStyle/>
                    <a:p>
                      <a:r>
                        <a:rPr lang="sl-SI" sz="2800" dirty="0" smtClean="0"/>
                        <a:t>51,05 – 58,35</a:t>
                      </a:r>
                      <a:endParaRPr lang="sl-SI" sz="2800" dirty="0"/>
                    </a:p>
                  </a:txBody>
                  <a:tcPr/>
                </a:tc>
                <a:extLst>
                  <a:ext uri="{0D108BD9-81ED-4DB2-BD59-A6C34878D82A}">
                    <a16:rowId xmlns:a16="http://schemas.microsoft.com/office/drawing/2014/main" val="10004"/>
                  </a:ext>
                </a:extLst>
              </a:tr>
              <a:tr h="552481">
                <a:tc>
                  <a:txBody>
                    <a:bodyPr/>
                    <a:lstStyle/>
                    <a:p>
                      <a:r>
                        <a:rPr lang="sl-SI" sz="2800" dirty="0" smtClean="0"/>
                        <a:t>Angleščina</a:t>
                      </a:r>
                      <a:endParaRPr lang="sl-SI" sz="2800" dirty="0"/>
                    </a:p>
                  </a:txBody>
                  <a:tcPr/>
                </a:tc>
                <a:tc>
                  <a:txBody>
                    <a:bodyPr/>
                    <a:lstStyle/>
                    <a:p>
                      <a:r>
                        <a:rPr lang="sl-SI" sz="2800" dirty="0" smtClean="0"/>
                        <a:t>63,66</a:t>
                      </a:r>
                      <a:endParaRPr lang="sl-SI" sz="2800" dirty="0"/>
                    </a:p>
                  </a:txBody>
                  <a:tcPr/>
                </a:tc>
                <a:tc>
                  <a:txBody>
                    <a:bodyPr/>
                    <a:lstStyle/>
                    <a:p>
                      <a:r>
                        <a:rPr lang="sl-SI" sz="2800" dirty="0" smtClean="0"/>
                        <a:t>55,58 – 67,82</a:t>
                      </a:r>
                      <a:endParaRPr lang="sl-SI" sz="2800" dirty="0"/>
                    </a:p>
                  </a:txBody>
                  <a:tcPr/>
                </a:tc>
                <a:extLst>
                  <a:ext uri="{0D108BD9-81ED-4DB2-BD59-A6C34878D82A}">
                    <a16:rowId xmlns:a16="http://schemas.microsoft.com/office/drawing/2014/main" val="10005"/>
                  </a:ext>
                </a:extLst>
              </a:tr>
              <a:tr h="552481">
                <a:tc>
                  <a:txBody>
                    <a:bodyPr/>
                    <a:lstStyle/>
                    <a:p>
                      <a:r>
                        <a:rPr lang="sl-SI" sz="2800" dirty="0" smtClean="0"/>
                        <a:t>Nemščina</a:t>
                      </a:r>
                      <a:endParaRPr lang="sl-SI" sz="2800" dirty="0"/>
                    </a:p>
                  </a:txBody>
                  <a:tcPr/>
                </a:tc>
                <a:tc>
                  <a:txBody>
                    <a:bodyPr/>
                    <a:lstStyle/>
                    <a:p>
                      <a:r>
                        <a:rPr lang="sl-SI" sz="2800" dirty="0" smtClean="0"/>
                        <a:t>57,51</a:t>
                      </a:r>
                      <a:endParaRPr lang="sl-SI" sz="2800" dirty="0"/>
                    </a:p>
                  </a:txBody>
                  <a:tcPr/>
                </a:tc>
                <a:tc>
                  <a:txBody>
                    <a:bodyPr/>
                    <a:lstStyle/>
                    <a:p>
                      <a:r>
                        <a:rPr lang="sl-SI" sz="2800" dirty="0" smtClean="0"/>
                        <a:t>56,47 – 71,26</a:t>
                      </a:r>
                      <a:endParaRPr lang="sl-SI" sz="2800" dirty="0"/>
                    </a:p>
                  </a:txBody>
                  <a:tcPr/>
                </a:tc>
                <a:extLst>
                  <a:ext uri="{0D108BD9-81ED-4DB2-BD59-A6C34878D82A}">
                    <a16:rowId xmlns:a16="http://schemas.microsoft.com/office/drawing/2014/main" val="10006"/>
                  </a:ext>
                </a:extLst>
              </a:tr>
              <a:tr h="645588">
                <a:tc>
                  <a:txBody>
                    <a:bodyPr/>
                    <a:lstStyle/>
                    <a:p>
                      <a:r>
                        <a:rPr lang="sl-SI" sz="2800" dirty="0" smtClean="0"/>
                        <a:t>Biologija</a:t>
                      </a:r>
                      <a:endParaRPr lang="sl-SI" sz="2800" dirty="0"/>
                    </a:p>
                  </a:txBody>
                  <a:tcPr/>
                </a:tc>
                <a:tc>
                  <a:txBody>
                    <a:bodyPr/>
                    <a:lstStyle/>
                    <a:p>
                      <a:r>
                        <a:rPr lang="sl-SI" sz="2800" dirty="0" smtClean="0">
                          <a:solidFill>
                            <a:srgbClr val="FF0000"/>
                          </a:solidFill>
                        </a:rPr>
                        <a:t>52,68</a:t>
                      </a:r>
                      <a:endParaRPr lang="sl-SI" sz="2800" dirty="0">
                        <a:solidFill>
                          <a:srgbClr val="FF0000"/>
                        </a:solidFill>
                      </a:endParaRPr>
                    </a:p>
                  </a:txBody>
                  <a:tcPr/>
                </a:tc>
                <a:tc>
                  <a:txBody>
                    <a:bodyPr/>
                    <a:lstStyle/>
                    <a:p>
                      <a:r>
                        <a:rPr lang="sl-SI" sz="2800" dirty="0" smtClean="0"/>
                        <a:t>11: 48,02  14: 47,46   2017: 50,92</a:t>
                      </a:r>
                      <a:endParaRPr lang="sl-SI" sz="2800" dirty="0"/>
                    </a:p>
                  </a:txBody>
                  <a:tcPr/>
                </a:tc>
                <a:extLst>
                  <a:ext uri="{0D108BD9-81ED-4DB2-BD59-A6C34878D82A}">
                    <a16:rowId xmlns:a16="http://schemas.microsoft.com/office/drawing/2014/main" val="10007"/>
                  </a:ext>
                </a:extLst>
              </a:tr>
              <a:tr h="552481">
                <a:tc>
                  <a:txBody>
                    <a:bodyPr/>
                    <a:lstStyle/>
                    <a:p>
                      <a:r>
                        <a:rPr lang="sl-SI" sz="2800" dirty="0" smtClean="0"/>
                        <a:t>Zgodovina</a:t>
                      </a:r>
                      <a:endParaRPr lang="sl-SI" sz="2800" dirty="0"/>
                    </a:p>
                  </a:txBody>
                  <a:tcPr/>
                </a:tc>
                <a:tc>
                  <a:txBody>
                    <a:bodyPr/>
                    <a:lstStyle/>
                    <a:p>
                      <a:r>
                        <a:rPr lang="sl-SI" sz="2800" dirty="0" smtClean="0">
                          <a:solidFill>
                            <a:srgbClr val="FF0000"/>
                          </a:solidFill>
                        </a:rPr>
                        <a:t>44,22</a:t>
                      </a:r>
                      <a:endParaRPr lang="sl-SI" sz="2800" dirty="0">
                        <a:solidFill>
                          <a:srgbClr val="FF0000"/>
                        </a:solidFill>
                      </a:endParaRPr>
                    </a:p>
                  </a:txBody>
                  <a:tcPr/>
                </a:tc>
                <a:tc>
                  <a:txBody>
                    <a:bodyPr/>
                    <a:lstStyle/>
                    <a:p>
                      <a:r>
                        <a:rPr lang="sl-SI" sz="2800" dirty="0" smtClean="0"/>
                        <a:t>2013: 47,95    2016: 51,00</a:t>
                      </a:r>
                      <a:endParaRPr lang="sl-SI" sz="2800" dirty="0"/>
                    </a:p>
                  </a:txBody>
                  <a:tcPr/>
                </a:tc>
                <a:extLst>
                  <a:ext uri="{0D108BD9-81ED-4DB2-BD59-A6C34878D82A}">
                    <a16:rowId xmlns:a16="http://schemas.microsoft.com/office/drawing/2014/main" val="10008"/>
                  </a:ext>
                </a:extLst>
              </a:tr>
              <a:tr h="552481">
                <a:tc>
                  <a:txBody>
                    <a:bodyPr/>
                    <a:lstStyle/>
                    <a:p>
                      <a:r>
                        <a:rPr lang="sl-SI" sz="2800" dirty="0" smtClean="0"/>
                        <a:t>Šport</a:t>
                      </a:r>
                      <a:endParaRPr lang="sl-SI" sz="2800" dirty="0"/>
                    </a:p>
                  </a:txBody>
                  <a:tcPr/>
                </a:tc>
                <a:tc>
                  <a:txBody>
                    <a:bodyPr/>
                    <a:lstStyle/>
                    <a:p>
                      <a:r>
                        <a:rPr lang="sl-SI" sz="2800" dirty="0" smtClean="0">
                          <a:solidFill>
                            <a:srgbClr val="FF0000"/>
                          </a:solidFill>
                        </a:rPr>
                        <a:t>52,97</a:t>
                      </a:r>
                      <a:endParaRPr lang="sl-SI" sz="2800" dirty="0">
                        <a:solidFill>
                          <a:srgbClr val="FF0000"/>
                        </a:solidFill>
                      </a:endParaRPr>
                    </a:p>
                  </a:txBody>
                  <a:tcPr/>
                </a:tc>
                <a:tc>
                  <a:txBody>
                    <a:bodyPr/>
                    <a:lstStyle/>
                    <a:p>
                      <a:r>
                        <a:rPr lang="sl-SI" sz="2800" dirty="0" smtClean="0"/>
                        <a:t>2017: 64,41</a:t>
                      </a:r>
                      <a:endParaRPr lang="sl-SI" sz="28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0442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a:t>Povprečni dosežki letošnje generacije učencev 6. razreda ne kažejo bistvenih odstopanj v primerjavi s povprečnimi dosežki učencev preteklih generacij. Razen pri angleščini, kjer so letošnji povprečni dosežki precej višji. </a:t>
            </a:r>
          </a:p>
          <a:p>
            <a:r>
              <a:rPr lang="sl-SI" dirty="0"/>
              <a:t>Tudi v 9. razredu so najvišji povprečni dosežki pri angleščini (63,66 %), najnižji pa pri zgodovini (44,2 %). V primerjavi s preteklimi leti, so učenci 9. razreda v povprečju dosegli nekoliko nižje dosežke pri matematiki, zgodovini in športu</a:t>
            </a:r>
            <a:r>
              <a:rPr lang="sl-SI" dirty="0" smtClean="0"/>
              <a:t>, </a:t>
            </a:r>
            <a:r>
              <a:rPr lang="sl-SI" dirty="0"/>
              <a:t>višje pa pri biologiji.   </a:t>
            </a:r>
          </a:p>
          <a:p>
            <a:endParaRPr lang="sl-SI" dirty="0"/>
          </a:p>
        </p:txBody>
      </p:sp>
    </p:spTree>
    <p:extLst>
      <p:ext uri="{BB962C8B-B14F-4D97-AF65-F5344CB8AC3E}">
        <p14:creationId xmlns:p14="http://schemas.microsoft.com/office/powerpoint/2010/main" val="2862805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smtClean="0"/>
              <a:t>Kako uspešna je bila letošnja generacija učencev pri reševanju nalog, ki so bile v preteklosti že v nacionalnih preizkusih znanja?</a:t>
            </a:r>
            <a:endParaRPr lang="sl-SI" dirty="0"/>
          </a:p>
        </p:txBody>
      </p:sp>
    </p:spTree>
    <p:extLst>
      <p:ext uri="{BB962C8B-B14F-4D97-AF65-F5344CB8AC3E}">
        <p14:creationId xmlns:p14="http://schemas.microsoft.com/office/powerpoint/2010/main" val="285033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dirty="0"/>
              <a:t>Matematika, </a:t>
            </a:r>
            <a:r>
              <a:rPr lang="sl-SI" sz="3200" dirty="0" smtClean="0"/>
              <a:t>6. </a:t>
            </a:r>
            <a:r>
              <a:rPr lang="sl-SI" sz="3200" dirty="0"/>
              <a:t>razred: primerjava uspešnosti letošnje generacije učencev s preteklo generacijo pri istih nalogah</a:t>
            </a:r>
          </a:p>
        </p:txBody>
      </p:sp>
      <p:graphicFrame>
        <p:nvGraphicFramePr>
          <p:cNvPr id="4" name="Označba mesta vsebine 3"/>
          <p:cNvGraphicFramePr>
            <a:graphicFrameLocks noGrp="1"/>
          </p:cNvGraphicFramePr>
          <p:nvPr>
            <p:ph idx="1"/>
            <p:extLst>
              <p:ext uri="{D42A27DB-BD31-4B8C-83A1-F6EECF244321}">
                <p14:modId xmlns:p14="http://schemas.microsoft.com/office/powerpoint/2010/main" val="3534707240"/>
              </p:ext>
            </p:extLst>
          </p:nvPr>
        </p:nvGraphicFramePr>
        <p:xfrm>
          <a:off x="838200" y="1825625"/>
          <a:ext cx="10515600" cy="46380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70840">
                <a:tc>
                  <a:txBody>
                    <a:bodyPr/>
                    <a:lstStyle/>
                    <a:p>
                      <a:r>
                        <a:rPr lang="sl-SI" dirty="0" smtClean="0"/>
                        <a:t>Naloga</a:t>
                      </a:r>
                      <a:endParaRPr lang="sl-SI" dirty="0"/>
                    </a:p>
                  </a:txBody>
                  <a:tcPr/>
                </a:tc>
                <a:tc>
                  <a:txBody>
                    <a:bodyPr/>
                    <a:lstStyle/>
                    <a:p>
                      <a:r>
                        <a:rPr lang="sl-SI" dirty="0" smtClean="0"/>
                        <a:t>Indeks težavnosti</a:t>
                      </a:r>
                      <a:r>
                        <a:rPr lang="sl-SI" baseline="0" dirty="0" smtClean="0"/>
                        <a:t> (2021)</a:t>
                      </a:r>
                      <a:endParaRPr lang="sl-SI" dirty="0"/>
                    </a:p>
                  </a:txBody>
                  <a:tcPr/>
                </a:tc>
                <a:tc>
                  <a:txBody>
                    <a:bodyPr/>
                    <a:lstStyle/>
                    <a:p>
                      <a:r>
                        <a:rPr lang="sl-SI" dirty="0" smtClean="0"/>
                        <a:t>Indeks težavnosti (2016)</a:t>
                      </a:r>
                      <a:endParaRPr lang="sl-SI" dirty="0"/>
                    </a:p>
                  </a:txBody>
                  <a:tcPr/>
                </a:tc>
                <a:tc>
                  <a:txBody>
                    <a:bodyPr/>
                    <a:lstStyle/>
                    <a:p>
                      <a:r>
                        <a:rPr lang="sl-SI" dirty="0" smtClean="0"/>
                        <a:t>Razlika</a:t>
                      </a:r>
                      <a:endParaRPr lang="sl-SI" dirty="0"/>
                    </a:p>
                  </a:txBody>
                  <a:tcPr/>
                </a:tc>
                <a:extLst>
                  <a:ext uri="{0D108BD9-81ED-4DB2-BD59-A6C34878D82A}">
                    <a16:rowId xmlns:a16="http://schemas.microsoft.com/office/drawing/2014/main" val="10000"/>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1</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0,40</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0,46</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-0,06</a:t>
                      </a:r>
                    </a:p>
                  </a:txBody>
                  <a:tcPr marL="0" marR="0" marT="0" marB="0" anchor="b"/>
                </a:tc>
                <a:extLst>
                  <a:ext uri="{0D108BD9-81ED-4DB2-BD59-A6C34878D82A}">
                    <a16:rowId xmlns:a16="http://schemas.microsoft.com/office/drawing/2014/main" val="10001"/>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2</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0,74</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0,83</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-0,09</a:t>
                      </a:r>
                    </a:p>
                  </a:txBody>
                  <a:tcPr marL="0" marR="0" marT="0" marB="0" anchor="b"/>
                </a:tc>
                <a:extLst>
                  <a:ext uri="{0D108BD9-81ED-4DB2-BD59-A6C34878D82A}">
                    <a16:rowId xmlns:a16="http://schemas.microsoft.com/office/drawing/2014/main" val="10002"/>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3</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0,68</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0,75</a:t>
                      </a:r>
                    </a:p>
                  </a:txBody>
                  <a:tcPr marL="0" marR="0" marT="0" marB="0" anchor="b"/>
                </a:tc>
                <a:tc>
                  <a:txBody>
                    <a:bodyPr/>
                    <a:lstStyle/>
                    <a:p>
                      <a:pPr algn="r" fontAlgn="b"/>
                      <a:r>
                        <a:rPr lang="sl-SI" sz="2800" b="0" i="0" u="none" strike="noStrike">
                          <a:solidFill>
                            <a:srgbClr val="C00000"/>
                          </a:solidFill>
                          <a:effectLst/>
                          <a:latin typeface="Calibri" panose="020F0502020204030204" pitchFamily="34" charset="0"/>
                        </a:rPr>
                        <a:t>-0,07</a:t>
                      </a:r>
                    </a:p>
                  </a:txBody>
                  <a:tcPr marL="0" marR="0" marT="0" marB="0" anchor="b"/>
                </a:tc>
                <a:extLst>
                  <a:ext uri="{0D108BD9-81ED-4DB2-BD59-A6C34878D82A}">
                    <a16:rowId xmlns:a16="http://schemas.microsoft.com/office/drawing/2014/main" val="10003"/>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4</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0,76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0,82</a:t>
                      </a:r>
                    </a:p>
                  </a:txBody>
                  <a:tcPr marL="0" marR="0" marT="0" marB="0" anchor="b"/>
                </a:tc>
                <a:tc>
                  <a:txBody>
                    <a:bodyPr/>
                    <a:lstStyle/>
                    <a:p>
                      <a:pPr algn="r" fontAlgn="b"/>
                      <a:r>
                        <a:rPr lang="sl-SI" sz="2800" b="0" i="0" u="none" strike="noStrike" dirty="0">
                          <a:solidFill>
                            <a:srgbClr val="C00000"/>
                          </a:solidFill>
                          <a:effectLst/>
                          <a:latin typeface="Calibri" panose="020F0502020204030204" pitchFamily="34" charset="0"/>
                        </a:rPr>
                        <a:t>-0,06</a:t>
                      </a:r>
                    </a:p>
                  </a:txBody>
                  <a:tcPr marL="0" marR="0" marT="0" marB="0" anchor="b"/>
                </a:tc>
                <a:extLst>
                  <a:ext uri="{0D108BD9-81ED-4DB2-BD59-A6C34878D82A}">
                    <a16:rowId xmlns:a16="http://schemas.microsoft.com/office/drawing/2014/main" val="10004"/>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5</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0,49</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0,85</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-0,36</a:t>
                      </a:r>
                    </a:p>
                  </a:txBody>
                  <a:tcPr marL="0" marR="0" marT="0" marB="0" anchor="b"/>
                </a:tc>
                <a:extLst>
                  <a:ext uri="{0D108BD9-81ED-4DB2-BD59-A6C34878D82A}">
                    <a16:rowId xmlns:a16="http://schemas.microsoft.com/office/drawing/2014/main" val="10005"/>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6</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0,48</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0,84</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-0,36</a:t>
                      </a:r>
                    </a:p>
                  </a:txBody>
                  <a:tcPr marL="0" marR="0" marT="0" marB="0" anchor="b"/>
                </a:tc>
                <a:extLst>
                  <a:ext uri="{0D108BD9-81ED-4DB2-BD59-A6C34878D82A}">
                    <a16:rowId xmlns:a16="http://schemas.microsoft.com/office/drawing/2014/main" val="10006"/>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7</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0,34</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0,70</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-0,36</a:t>
                      </a:r>
                    </a:p>
                  </a:txBody>
                  <a:tcPr marL="0" marR="0" marT="0" marB="0" anchor="b"/>
                </a:tc>
                <a:extLst>
                  <a:ext uri="{0D108BD9-81ED-4DB2-BD59-A6C34878D82A}">
                    <a16:rowId xmlns:a16="http://schemas.microsoft.com/office/drawing/2014/main" val="10007"/>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8</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0,44</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0,82</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-0,38</a:t>
                      </a:r>
                    </a:p>
                  </a:txBody>
                  <a:tcPr marL="0" marR="0" marT="0" marB="0" anchor="b"/>
                </a:tc>
                <a:extLst>
                  <a:ext uri="{0D108BD9-81ED-4DB2-BD59-A6C34878D82A}">
                    <a16:rowId xmlns:a16="http://schemas.microsoft.com/office/drawing/2014/main" val="10008"/>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9</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a:solidFill>
                            <a:srgbClr val="000000"/>
                          </a:solidFill>
                          <a:effectLst/>
                          <a:latin typeface="Calibri" panose="020F0502020204030204" pitchFamily="34" charset="0"/>
                        </a:rPr>
                        <a:t>0,36</a:t>
                      </a:r>
                    </a:p>
                  </a:txBody>
                  <a:tcPr marL="0" marR="0" marT="0" marB="0" anchor="b"/>
                </a:tc>
                <a:tc>
                  <a:txBody>
                    <a:bodyPr/>
                    <a:lstStyle/>
                    <a:p>
                      <a:pPr algn="ctr" fontAlgn="b"/>
                      <a:r>
                        <a:rPr lang="sl-SI" sz="2800" b="0" i="0" u="none" strike="noStrike">
                          <a:solidFill>
                            <a:srgbClr val="000000"/>
                          </a:solidFill>
                          <a:effectLst/>
                          <a:latin typeface="Calibri" panose="020F0502020204030204" pitchFamily="34" charset="0"/>
                        </a:rPr>
                        <a:t>0,75</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-0,39</a:t>
                      </a:r>
                    </a:p>
                  </a:txBody>
                  <a:tcPr marL="0" marR="0" marT="0" marB="0" anchor="b"/>
                </a:tc>
                <a:extLst>
                  <a:ext uri="{0D108BD9-81ED-4DB2-BD59-A6C34878D82A}">
                    <a16:rowId xmlns:a16="http://schemas.microsoft.com/office/drawing/2014/main" val="10009"/>
                  </a:ext>
                </a:extLst>
              </a:tr>
              <a:tr h="370840">
                <a:tc>
                  <a:txBody>
                    <a:bodyPr/>
                    <a:lstStyle/>
                    <a:p>
                      <a:pPr algn="ctr" fontAlgn="b"/>
                      <a:r>
                        <a:rPr lang="sl-SI" sz="2800" b="0" i="0" u="none" strike="noStrike" dirty="0" smtClean="0">
                          <a:solidFill>
                            <a:srgbClr val="000000"/>
                          </a:solidFill>
                          <a:effectLst/>
                          <a:latin typeface="Calibri" panose="020F0502020204030204" pitchFamily="34" charset="0"/>
                        </a:rPr>
                        <a:t>10</a:t>
                      </a:r>
                      <a:endParaRPr lang="sl-SI" sz="2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sl-SI" sz="2800" b="0" i="0" u="none" strike="noStrike" dirty="0">
                          <a:solidFill>
                            <a:srgbClr val="000000"/>
                          </a:solidFill>
                          <a:effectLst/>
                          <a:latin typeface="Calibri" panose="020F0502020204030204" pitchFamily="34" charset="0"/>
                        </a:rPr>
                        <a:t>0,16</a:t>
                      </a:r>
                    </a:p>
                  </a:txBody>
                  <a:tcPr marL="0" marR="0" marT="0" marB="0" anchor="b"/>
                </a:tc>
                <a:tc>
                  <a:txBody>
                    <a:bodyPr/>
                    <a:lstStyle/>
                    <a:p>
                      <a:pPr algn="ctr" fontAlgn="b"/>
                      <a:r>
                        <a:rPr lang="sl-SI" sz="2800" b="0" i="0" u="none" strike="noStrike" dirty="0">
                          <a:solidFill>
                            <a:srgbClr val="000000"/>
                          </a:solidFill>
                          <a:effectLst/>
                          <a:latin typeface="Calibri" panose="020F0502020204030204" pitchFamily="34" charset="0"/>
                        </a:rPr>
                        <a:t>0,36</a:t>
                      </a:r>
                    </a:p>
                  </a:txBody>
                  <a:tcPr marL="0" marR="0" marT="0" marB="0" anchor="b"/>
                </a:tc>
                <a:tc>
                  <a:txBody>
                    <a:bodyPr/>
                    <a:lstStyle/>
                    <a:p>
                      <a:pPr algn="r" fontAlgn="b"/>
                      <a:r>
                        <a:rPr lang="sl-SI" sz="2800" b="1" i="0" u="none" strike="noStrike" dirty="0">
                          <a:solidFill>
                            <a:srgbClr val="C00000"/>
                          </a:solidFill>
                          <a:effectLst/>
                          <a:latin typeface="Calibri" panose="020F0502020204030204" pitchFamily="34" charset="0"/>
                        </a:rPr>
                        <a:t>-0,20</a:t>
                      </a:r>
                    </a:p>
                  </a:txBody>
                  <a:tcPr marL="0" marR="0" marT="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099774029"/>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TotalTime>
  <Words>1732</Words>
  <Application>Microsoft Office PowerPoint</Application>
  <PresentationFormat>Širokozaslonsko</PresentationFormat>
  <Paragraphs>645</Paragraphs>
  <Slides>32</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32</vt:i4>
      </vt:variant>
    </vt:vector>
  </HeadingPairs>
  <TitlesOfParts>
    <vt:vector size="36" baseType="lpstr">
      <vt:lpstr>Arial</vt:lpstr>
      <vt:lpstr>Calibri</vt:lpstr>
      <vt:lpstr>Calibri Light</vt:lpstr>
      <vt:lpstr>Officeova tema</vt:lpstr>
      <vt:lpstr>Dosežki učencev na nacionalnem preverjanju znanja 2021</vt:lpstr>
      <vt:lpstr>Namen nacionalnega preverjanja znanja</vt:lpstr>
      <vt:lpstr>Dosežki učencev 6. razreda</vt:lpstr>
      <vt:lpstr>Primerjava dosežkov učencev 6. razreda s preteklimi leti</vt:lpstr>
      <vt:lpstr>Dosežki učencev 9. razreda</vt:lpstr>
      <vt:lpstr>Primerjava dosežkov učencev 9. razreda s preteklimi leti </vt:lpstr>
      <vt:lpstr>PowerPointova predstavitev</vt:lpstr>
      <vt:lpstr>PowerPointova predstavitev</vt:lpstr>
      <vt:lpstr>Matematika, 6. razred: primerjava uspešnosti letošnje generacije učencev s preteklo generacijo pri istih nalogah</vt:lpstr>
      <vt:lpstr>Matematika, 9. razred: primerjava uspešnosti letošnje generacije učencev s preteklo generacijo pri istih nalogah</vt:lpstr>
      <vt:lpstr>Angleščina, 6. razred: primerjava uspešnosti letošnje generacije učencev s preteklo generacijo pri istih nalogah</vt:lpstr>
      <vt:lpstr>Angleščina, 9. razred: primerjava uspešnosti letošnje generacije učencev s preteklo generacijo pri istih nalogah</vt:lpstr>
      <vt:lpstr>Angleščina, 9. razred: primerjava uspešnosti letošnje generacije učencev s preteklo generacijo pri istih nalogah</vt:lpstr>
      <vt:lpstr>Zgodovina, 9. razred: primerjava uspešnosti letošnje generacije učencev s preteklimi generacijami pri istih nalogah</vt:lpstr>
      <vt:lpstr>Biologija, 9. razred</vt:lpstr>
      <vt:lpstr>Biologija, 9. razred</vt:lpstr>
      <vt:lpstr>Šport, 9. razred: primerjava uspešnosti letošnje generacije učencev s preteklimi generacijami pri istih nalogah</vt:lpstr>
      <vt:lpstr>PowerPointova predstavitev</vt:lpstr>
      <vt:lpstr>PowerPointova predstavitev</vt:lpstr>
      <vt:lpstr>Delež razlik med šolami in znotraj šol – 6. razred</vt:lpstr>
      <vt:lpstr>Delež razlik med šolami in znotraj šol – 9. razred</vt:lpstr>
      <vt:lpstr>Razlike med učenci 6. razreda – standardni odkloni</vt:lpstr>
      <vt:lpstr>Razlike med učenci 9. razreda – standardni odkloni</vt:lpstr>
      <vt:lpstr>PowerPointova predstavitev</vt:lpstr>
      <vt:lpstr>PowerPointova predstavitev</vt:lpstr>
      <vt:lpstr>Dosežki učencev s posebnimi potrebami v primerjavi z vrstniki brez posebnih potreb - 6. razred (delež odstotnih točk, ki so jih dosegli učenci s PP glede na odstotne točke učencev brez PP)</vt:lpstr>
      <vt:lpstr>Dosežki učencev s posebnimi potrebami v primerjavi z vrstniki brez posebnih potreb - 9. razred (delež odstotnih točk, ki so jih dosegli učenci s PP glede na odstotne točke učencev brez PP)</vt:lpstr>
      <vt:lpstr>PowerPointova predstavitev</vt:lpstr>
      <vt:lpstr>Dosežki učencev 6. razreda v nižjem izobrazbenem standardu</vt:lpstr>
      <vt:lpstr>Dosežki učencev 6. razreda v nižjem izobrazbenem standardu glede na preteklo obdobje</vt:lpstr>
      <vt:lpstr>Dosežki učencev 9. razreda v nižjem izobrazbenem standardu</vt:lpstr>
      <vt:lpstr>Dosežki učencev 9. razreda v nižjem izobrazbenem standardu glede na preteklo obdobje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Janez</dc:creator>
  <cp:lastModifiedBy>Vogrinc, Janez</cp:lastModifiedBy>
  <cp:revision>31</cp:revision>
  <cp:lastPrinted>2021-06-28T08:01:09Z</cp:lastPrinted>
  <dcterms:created xsi:type="dcterms:W3CDTF">2021-06-26T20:58:37Z</dcterms:created>
  <dcterms:modified xsi:type="dcterms:W3CDTF">2021-06-28T09:00:08Z</dcterms:modified>
</cp:coreProperties>
</file>