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2" r:id="rId3"/>
    <p:sldId id="309" r:id="rId4"/>
    <p:sldId id="308" r:id="rId5"/>
    <p:sldId id="304" r:id="rId6"/>
    <p:sldId id="305" r:id="rId7"/>
    <p:sldId id="290" r:id="rId8"/>
    <p:sldId id="293" r:id="rId9"/>
    <p:sldId id="284" r:id="rId10"/>
  </p:sldIdLst>
  <p:sldSz cx="9144000" cy="6858000" type="screen4x3"/>
  <p:notesSz cx="9926638" cy="679767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67" autoAdjust="0"/>
  </p:normalViewPr>
  <p:slideViewPr>
    <p:cSldViewPr>
      <p:cViewPr varScale="1">
        <p:scale>
          <a:sx n="56" d="100"/>
          <a:sy n="56" d="100"/>
        </p:scale>
        <p:origin x="15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4A47-0729-45DC-BBE9-61D15677879E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D2EB0-6856-4B22-B2BC-545DEB7E1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6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AE92-E788-4653-8675-F4337BD8BE00}" type="datetimeFigureOut">
              <a:rPr lang="sl-SI" smtClean="0"/>
              <a:t>28.06.2021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BF26-F650-4AA0-939C-44EF05E369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80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41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08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5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l-SI" u="none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49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912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56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13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333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BF26-F650-4AA0-939C-44EF05E369B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56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Predloga1s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1388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814513"/>
            <a:ext cx="5757862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sl-SI" altLang="sl-SI" noProof="0" smtClean="0"/>
              <a:t>Uredite slog naslova matrice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3500438"/>
            <a:ext cx="40640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sl-SI" altLang="sl-SI" noProof="0" smtClean="0"/>
              <a:t>Kliknite, da uredite slog podnaslova matrice</a:t>
            </a:r>
          </a:p>
        </p:txBody>
      </p:sp>
      <p:pic>
        <p:nvPicPr>
          <p:cNvPr id="3079" name="Picture 7" descr="LOGORIC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2300287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316913" y="6237288"/>
          <a:ext cx="5000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CorelDRAW" r:id="rId5" imgW="500634" imgH="272034" progId="CorelDRAW.Graphic.11">
                  <p:embed/>
                </p:oleObj>
              </mc:Choice>
              <mc:Fallback>
                <p:oleObj name="CorelDRAW" r:id="rId5" imgW="500634" imgH="272034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5000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46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4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3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2172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3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90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34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5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0829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09848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pic>
        <p:nvPicPr>
          <p:cNvPr id="1040" name="Picture 16" descr="Predloga2sloo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5238"/>
            <a:ext cx="91440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6752" y="1700808"/>
            <a:ext cx="7164288" cy="1656184"/>
          </a:xfrm>
        </p:spPr>
        <p:txBody>
          <a:bodyPr/>
          <a:lstStyle/>
          <a:p>
            <a:pPr algn="ctr"/>
            <a:r>
              <a:rPr lang="sl-SI" altLang="sl-SI" sz="4000" smtClean="0"/>
              <a:t>Ric je za osnovne šole razvil </a:t>
            </a:r>
            <a:r>
              <a:rPr lang="sl-SI" altLang="sl-SI" sz="4000" smtClean="0">
                <a:solidFill>
                  <a:srgbClr val="FFC000"/>
                </a:solidFill>
              </a:rPr>
              <a:t>Or</a:t>
            </a:r>
            <a:r>
              <a:rPr lang="sl-SI" altLang="sl-SI" sz="4000" smtClean="0"/>
              <a:t>odje za </a:t>
            </a:r>
            <a:r>
              <a:rPr lang="sl-SI" altLang="sl-SI" sz="4000" smtClean="0">
                <a:solidFill>
                  <a:srgbClr val="FFC000"/>
                </a:solidFill>
              </a:rPr>
              <a:t>Ka</a:t>
            </a:r>
            <a:r>
              <a:rPr lang="sl-SI" altLang="sl-SI" sz="4000" smtClean="0"/>
              <a:t>kovost - </a:t>
            </a:r>
            <a:r>
              <a:rPr lang="sl-SI" altLang="sl-SI" sz="4000" smtClean="0">
                <a:solidFill>
                  <a:srgbClr val="FFC000"/>
                </a:solidFill>
              </a:rPr>
              <a:t>OrKa</a:t>
            </a:r>
            <a:endParaRPr lang="sl-SI" altLang="sl-SI" sz="4000" dirty="0">
              <a:solidFill>
                <a:srgbClr val="FFC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23928" y="3429000"/>
            <a:ext cx="50405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sl-SI" altLang="sl-SI" dirty="0" smtClean="0"/>
              <a:t>Ljubljana</a:t>
            </a:r>
            <a:r>
              <a:rPr lang="sl-SI" altLang="sl-SI" smtClean="0"/>
              <a:t>, 28. </a:t>
            </a:r>
            <a:r>
              <a:rPr lang="sl-SI" altLang="sl-SI" dirty="0" smtClean="0"/>
              <a:t>6</a:t>
            </a:r>
            <a:r>
              <a:rPr lang="sl-SI" altLang="sl-SI" smtClean="0"/>
              <a:t>. 2021</a:t>
            </a:r>
            <a:endParaRPr lang="sl-SI" altLang="sl-SI" dirty="0" smtClean="0"/>
          </a:p>
          <a:p>
            <a:pPr>
              <a:spcAft>
                <a:spcPts val="1800"/>
              </a:spcAft>
            </a:pPr>
            <a:r>
              <a:rPr lang="sl-SI" altLang="sl-SI" dirty="0" smtClean="0"/>
              <a:t>Dr. Darko Zupanc</a:t>
            </a:r>
            <a:endParaRPr lang="sl-SI" altLang="sl-SI" dirty="0"/>
          </a:p>
        </p:txBody>
      </p:sp>
      <p:pic>
        <p:nvPicPr>
          <p:cNvPr id="14" name="Slika 13" descr="Logo_EKP_socialni_sklad_SLO_slog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49" y="531842"/>
            <a:ext cx="3023046" cy="14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 descr="MIZS_slovenščin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3584"/>
            <a:ext cx="227076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značba mesta vsebine 7" descr="E:\DELO\031_ORKA_lastno\OPK_D_glava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6"/>
          <a:stretch/>
        </p:blipFill>
        <p:spPr bwMode="auto">
          <a:xfrm>
            <a:off x="251520" y="223584"/>
            <a:ext cx="2952328" cy="141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264696"/>
          </a:xfrm>
        </p:spPr>
        <p:txBody>
          <a:bodyPr/>
          <a:lstStyle/>
          <a:p>
            <a:r>
              <a:rPr lang="sl-SI" sz="2400" b="0" smtClean="0"/>
              <a:t>Letos </a:t>
            </a:r>
            <a:r>
              <a:rPr lang="sl-SI" sz="2400" b="0"/>
              <a:t>marca </a:t>
            </a:r>
            <a:r>
              <a:rPr lang="sl-SI" sz="2400" b="0" smtClean="0"/>
              <a:t>je Ric </a:t>
            </a:r>
            <a:r>
              <a:rPr lang="sl-SI" sz="2400" b="0"/>
              <a:t>v OŠ s 37.810 </a:t>
            </a:r>
            <a:r>
              <a:rPr lang="sl-SI" sz="2400" b="0" smtClean="0"/>
              <a:t>učenci </a:t>
            </a:r>
            <a:r>
              <a:rPr lang="sl-SI" sz="2400" b="0"/>
              <a:t>že</a:t>
            </a:r>
            <a:r>
              <a:rPr lang="sl-SI" sz="2400" b="0" smtClean="0"/>
              <a:t> </a:t>
            </a:r>
            <a:r>
              <a:rPr lang="sl-SI" sz="2400" b="0"/>
              <a:t>izpeljal </a:t>
            </a:r>
            <a:r>
              <a:rPr lang="sl-SI" sz="2400" b="0" smtClean="0"/>
              <a:t>pilotno </a:t>
            </a:r>
            <a:r>
              <a:rPr lang="sl-SI" sz="2400" b="0"/>
              <a:t>e-testiranje ...</a:t>
            </a:r>
          </a:p>
          <a:p>
            <a:r>
              <a:rPr lang="sl-SI" sz="2400" b="0" smtClean="0"/>
              <a:t>Pridobili smo informacije </a:t>
            </a:r>
            <a:r>
              <a:rPr lang="sl-SI" sz="2400" b="0"/>
              <a:t>na ravni šol in učencev za sistemski razvoj orodij za e-preverjanje in </a:t>
            </a:r>
            <a:r>
              <a:rPr lang="sl-SI" sz="2400" b="0" smtClean="0"/>
              <a:t>e-ocenjevanje </a:t>
            </a:r>
            <a:r>
              <a:rPr lang="sl-SI" sz="2400" b="0"/>
              <a:t>znanja v kontekstu posodobitve izobraževalnih programov, uporabe sodobnih tehnologij in tudi </a:t>
            </a:r>
            <a:r>
              <a:rPr lang="sl-SI" sz="2400" b="0" smtClean="0"/>
              <a:t>za morebitne  nadaljnje potrebe za izobraževanja </a:t>
            </a:r>
            <a:r>
              <a:rPr lang="sl-SI" sz="2400" b="0"/>
              <a:t>na </a:t>
            </a:r>
            <a:r>
              <a:rPr lang="sl-SI" sz="2400" b="0" smtClean="0"/>
              <a:t>daljavo</a:t>
            </a:r>
          </a:p>
          <a:p>
            <a:r>
              <a:rPr lang="sl-SI" sz="2400" b="0" smtClean="0"/>
              <a:t>Uspešno, brez večjih težav smo izpeljali tudi NPZ</a:t>
            </a:r>
          </a:p>
          <a:p>
            <a:r>
              <a:rPr lang="sl-SI" sz="2400" b="0" smtClean="0"/>
              <a:t>Glede rezultatov na Ric-u vsa </a:t>
            </a:r>
            <a:r>
              <a:rPr lang="sl-SI" sz="2400" b="0" dirty="0" smtClean="0"/>
              <a:t>leta</a:t>
            </a:r>
            <a:r>
              <a:rPr lang="sl-SI" sz="2400" b="0" smtClean="0"/>
              <a:t>, ko ni bilo </a:t>
            </a:r>
            <a:r>
              <a:rPr lang="sl-SI" sz="2400" b="0" dirty="0" smtClean="0"/>
              <a:t>epidemije, zagovarjamo, </a:t>
            </a:r>
            <a:r>
              <a:rPr lang="sl-SI" sz="2400" b="0" smtClean="0"/>
              <a:t>da primerjava povprečnih dosežkov </a:t>
            </a:r>
            <a:r>
              <a:rPr lang="sl-SI" sz="2400" b="0" dirty="0" smtClean="0"/>
              <a:t>pri predmetih NPZ po </a:t>
            </a:r>
            <a:r>
              <a:rPr lang="sl-SI" sz="2400" b="0" smtClean="0"/>
              <a:t>šolah ni bistvo </a:t>
            </a:r>
            <a:r>
              <a:rPr lang="sl-SI" sz="2400" b="0" dirty="0" smtClean="0"/>
              <a:t>NPZ</a:t>
            </a:r>
          </a:p>
          <a:p>
            <a:r>
              <a:rPr lang="sl-SI" sz="2400" b="0" dirty="0" smtClean="0"/>
              <a:t>NPZ nudi sistemu, šolam, učiteljem in učencem </a:t>
            </a:r>
            <a:r>
              <a:rPr lang="sl-SI" sz="2400" b="0" smtClean="0"/>
              <a:t>veliko globljih </a:t>
            </a:r>
            <a:r>
              <a:rPr lang="sl-SI" sz="2400" b="0" dirty="0" smtClean="0"/>
              <a:t>in odličnih informacij za </a:t>
            </a:r>
            <a:r>
              <a:rPr lang="sl-SI" sz="2400" b="0" dirty="0" err="1" smtClean="0"/>
              <a:t>samoevalvacijo</a:t>
            </a:r>
            <a:r>
              <a:rPr lang="sl-SI" sz="2400" b="0" dirty="0" smtClean="0"/>
              <a:t> svojega dela in za </a:t>
            </a:r>
            <a:r>
              <a:rPr lang="sl-SI" sz="2400" b="0" smtClean="0"/>
              <a:t>kakovost ter </a:t>
            </a:r>
            <a:r>
              <a:rPr lang="sl-SI" sz="2400" b="0" dirty="0" smtClean="0"/>
              <a:t>izboljšave pri pouku v prihodnje, letos tudi v povezavi s posledicami šolanja na daljavo</a:t>
            </a:r>
          </a:p>
          <a:p>
            <a:r>
              <a:rPr lang="sl-SI" sz="2400" b="0" dirty="0" smtClean="0"/>
              <a:t>Predstavil vam bom kaj smo na </a:t>
            </a:r>
            <a:r>
              <a:rPr lang="sl-SI" sz="2400" b="0" dirty="0" err="1" smtClean="0"/>
              <a:t>Ricu</a:t>
            </a:r>
            <a:r>
              <a:rPr lang="sl-SI" sz="2400" b="0" dirty="0" smtClean="0"/>
              <a:t> razvili za šole</a:t>
            </a:r>
            <a:r>
              <a:rPr lang="sl-SI" sz="2400" b="0" smtClean="0"/>
              <a:t>, učitelje..., kakšne povratne informacije iz NPZ lahko uporabijo za svoje nadaljnje delo</a:t>
            </a:r>
            <a:endParaRPr lang="sl-SI" sz="2400" b="0" dirty="0" smtClean="0"/>
          </a:p>
          <a:p>
            <a:r>
              <a:rPr lang="sl-SI" sz="2400" b="0" smtClean="0"/>
              <a:t>Predstavljeno je </a:t>
            </a:r>
            <a:r>
              <a:rPr lang="sl-SI" sz="2400" b="0" dirty="0" smtClean="0"/>
              <a:t>uporabno vsako leto, po šolanju v epidemiji pa še </a:t>
            </a:r>
            <a:r>
              <a:rPr lang="sl-SI" sz="2400" b="0" smtClean="0"/>
              <a:t>toliko bolj</a:t>
            </a:r>
            <a:endParaRPr lang="en-GB" sz="2400" b="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050" y="5805264"/>
            <a:ext cx="1038884" cy="1052736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 bwMode="auto">
          <a:xfrm>
            <a:off x="2483768" y="5805264"/>
            <a:ext cx="3161282" cy="10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sl-SI" dirty="0" smtClean="0"/>
              <a:t>Or</a:t>
            </a:r>
            <a:r>
              <a:rPr lang="sl-SI" b="0" dirty="0" smtClean="0"/>
              <a:t>odje</a:t>
            </a:r>
            <a:r>
              <a:rPr lang="sl-SI" dirty="0" smtClean="0"/>
              <a:t> </a:t>
            </a:r>
            <a:r>
              <a:rPr lang="sl-SI" b="0" dirty="0" smtClean="0"/>
              <a:t>za</a:t>
            </a:r>
            <a:r>
              <a:rPr lang="sl-SI" dirty="0" smtClean="0"/>
              <a:t> Ka</a:t>
            </a:r>
            <a:r>
              <a:rPr lang="sl-SI" b="0" dirty="0" smtClean="0"/>
              <a:t>kovost</a:t>
            </a:r>
            <a:r>
              <a:rPr lang="sl-SI" dirty="0" smtClean="0"/>
              <a:t> </a:t>
            </a:r>
          </a:p>
          <a:p>
            <a:pPr algn="l"/>
            <a:r>
              <a:rPr lang="sl-SI" dirty="0" err="1" smtClean="0">
                <a:solidFill>
                  <a:schemeClr val="bg1"/>
                </a:solidFill>
              </a:rPr>
              <a:t>OrKa</a:t>
            </a:r>
            <a:r>
              <a:rPr lang="sl-SI" dirty="0" smtClean="0">
                <a:solidFill>
                  <a:schemeClr val="bg1"/>
                </a:solidFill>
              </a:rPr>
              <a:t> Ric (© 2018)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710"/>
            <a:ext cx="9144000" cy="3542702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0" y="0"/>
            <a:ext cx="91085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l-SI" smtClean="0"/>
              <a:t>Naloge v preizkusih NPZ sistematično preverjajo cilje in standarde znanja iz učnih načrtov treh let šolanja</a:t>
            </a:r>
            <a:endParaRPr lang="sl-SI" dirty="0"/>
          </a:p>
        </p:txBody>
      </p:sp>
      <p:sp>
        <p:nvSpPr>
          <p:cNvPr id="11" name="Zaobljeni pravokotnik 10"/>
          <p:cNvSpPr/>
          <p:nvPr/>
        </p:nvSpPr>
        <p:spPr>
          <a:xfrm>
            <a:off x="1979712" y="3861048"/>
            <a:ext cx="1224136" cy="232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ipsa 16"/>
          <p:cNvSpPr/>
          <p:nvPr/>
        </p:nvSpPr>
        <p:spPr>
          <a:xfrm>
            <a:off x="0" y="1015680"/>
            <a:ext cx="1691680" cy="2913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Naslov 1"/>
          <p:cNvSpPr txBox="1">
            <a:spLocks/>
          </p:cNvSpPr>
          <p:nvPr/>
        </p:nvSpPr>
        <p:spPr bwMode="auto">
          <a:xfrm>
            <a:off x="4683575" y="1015680"/>
            <a:ext cx="4460425" cy="7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l-SI" sz="2400" smtClean="0"/>
              <a:t>npr. SLOVENŠČINA: 4., 5., 6. razred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491412"/>
            <a:ext cx="7083361" cy="1772734"/>
          </a:xfrm>
          <a:prstGeom prst="rect">
            <a:avLst/>
          </a:prstGeom>
          <a:ln w="38100">
            <a:noFill/>
          </a:ln>
        </p:spPr>
      </p:pic>
      <p:sp>
        <p:nvSpPr>
          <p:cNvPr id="15" name="Naslov 1"/>
          <p:cNvSpPr txBox="1">
            <a:spLocks/>
          </p:cNvSpPr>
          <p:nvPr/>
        </p:nvSpPr>
        <p:spPr bwMode="auto">
          <a:xfrm>
            <a:off x="5256076" y="4889180"/>
            <a:ext cx="3887924" cy="1103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l-SI" sz="2400" dirty="0" smtClean="0"/>
              <a:t>Katere zmožnosti, katera znanja so dobra, kje so zaostanki in kaj se lahko izboljša</a:t>
            </a:r>
            <a:endParaRPr lang="sl-SI" sz="2400" dirty="0"/>
          </a:p>
        </p:txBody>
      </p:sp>
      <p:cxnSp>
        <p:nvCxnSpPr>
          <p:cNvPr id="9" name="Raven povezovalnik 8"/>
          <p:cNvCxnSpPr/>
          <p:nvPr/>
        </p:nvCxnSpPr>
        <p:spPr>
          <a:xfrm flipV="1">
            <a:off x="539552" y="5907783"/>
            <a:ext cx="1368152" cy="382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jeni pravokotnik 12"/>
          <p:cNvSpPr/>
          <p:nvPr/>
        </p:nvSpPr>
        <p:spPr>
          <a:xfrm>
            <a:off x="3203848" y="2263491"/>
            <a:ext cx="5904656" cy="3014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aobljeni pravokotnik 13"/>
          <p:cNvSpPr/>
          <p:nvPr/>
        </p:nvSpPr>
        <p:spPr>
          <a:xfrm>
            <a:off x="1927646" y="2263491"/>
            <a:ext cx="1224136" cy="232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444" y="4666597"/>
            <a:ext cx="1403648" cy="1422364"/>
          </a:xfrm>
          <a:prstGeom prst="rect">
            <a:avLst/>
          </a:prstGeom>
        </p:spPr>
      </p:pic>
      <p:sp>
        <p:nvSpPr>
          <p:cNvPr id="16" name="Elipsa 15"/>
          <p:cNvSpPr/>
          <p:nvPr/>
        </p:nvSpPr>
        <p:spPr>
          <a:xfrm>
            <a:off x="2411760" y="5911969"/>
            <a:ext cx="1691680" cy="3784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Naslov 1"/>
          <p:cNvSpPr txBox="1">
            <a:spLocks/>
          </p:cNvSpPr>
          <p:nvPr/>
        </p:nvSpPr>
        <p:spPr bwMode="auto">
          <a:xfrm>
            <a:off x="3137627" y="6357828"/>
            <a:ext cx="3161282" cy="47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sl-SI" smtClean="0"/>
              <a:t> </a:t>
            </a:r>
            <a:r>
              <a:rPr lang="sl-SI" smtClean="0">
                <a:solidFill>
                  <a:schemeClr val="bg1"/>
                </a:solidFill>
              </a:rPr>
              <a:t>OrKa </a:t>
            </a:r>
            <a:r>
              <a:rPr lang="sl-SI" dirty="0" smtClean="0">
                <a:solidFill>
                  <a:schemeClr val="bg1"/>
                </a:solidFill>
              </a:rPr>
              <a:t>Ric (© 2018)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/>
      <p:bldP spid="15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92232" cy="193600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4698"/>
            <a:ext cx="5579256" cy="2862086"/>
          </a:xfrm>
          <a:prstGeom prst="rect">
            <a:avLst/>
          </a:prstGeom>
        </p:spPr>
      </p:pic>
      <p:sp>
        <p:nvSpPr>
          <p:cNvPr id="24" name="Elipsa 23"/>
          <p:cNvSpPr/>
          <p:nvPr/>
        </p:nvSpPr>
        <p:spPr>
          <a:xfrm>
            <a:off x="186858" y="1346185"/>
            <a:ext cx="360040" cy="2160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ipsa 24"/>
          <p:cNvSpPr/>
          <p:nvPr/>
        </p:nvSpPr>
        <p:spPr>
          <a:xfrm>
            <a:off x="1043608" y="4581128"/>
            <a:ext cx="360040" cy="2876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oljeZBesedilom 25"/>
          <p:cNvSpPr txBox="1"/>
          <p:nvPr/>
        </p:nvSpPr>
        <p:spPr>
          <a:xfrm>
            <a:off x="186858" y="530844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Besedilo je napisala pisateljica, dnevnik pa piše deček Jon.</a:t>
            </a:r>
            <a:endParaRPr lang="en-GB" b="1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6" y="1674022"/>
            <a:ext cx="5575731" cy="1566845"/>
          </a:xfrm>
          <a:prstGeom prst="rect">
            <a:avLst/>
          </a:prstGeom>
        </p:spPr>
      </p:pic>
      <p:sp>
        <p:nvSpPr>
          <p:cNvPr id="11" name="Naslov 1"/>
          <p:cNvSpPr txBox="1">
            <a:spLocks/>
          </p:cNvSpPr>
          <p:nvPr/>
        </p:nvSpPr>
        <p:spPr bwMode="auto">
          <a:xfrm>
            <a:off x="3120503" y="312509"/>
            <a:ext cx="2448271" cy="972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dirty="0" smtClean="0"/>
              <a:t>Pravopisna zmožnost</a:t>
            </a:r>
          </a:p>
          <a:p>
            <a:pPr algn="just"/>
            <a:r>
              <a:rPr lang="sl-SI" sz="2000" dirty="0" err="1" smtClean="0"/>
              <a:t>IT</a:t>
            </a:r>
            <a:r>
              <a:rPr lang="sl-SI" sz="2000" baseline="-25000" dirty="0" err="1" smtClean="0"/>
              <a:t>Slo</a:t>
            </a:r>
            <a:r>
              <a:rPr lang="sl-SI" sz="2000" dirty="0" smtClean="0"/>
              <a:t>  = 0,56   MODRO</a:t>
            </a:r>
            <a:endParaRPr lang="sl-SI" sz="2000" dirty="0"/>
          </a:p>
          <a:p>
            <a:pPr algn="just"/>
            <a:r>
              <a:rPr lang="sl-SI" sz="2000" dirty="0" err="1" smtClean="0"/>
              <a:t>IT</a:t>
            </a:r>
            <a:r>
              <a:rPr lang="sl-SI" sz="2000" baseline="-25000" dirty="0" err="1" smtClean="0"/>
              <a:t>Šola</a:t>
            </a:r>
            <a:r>
              <a:rPr lang="sl-SI" sz="2000" dirty="0"/>
              <a:t> </a:t>
            </a:r>
            <a:r>
              <a:rPr lang="sl-SI" sz="2000" dirty="0" smtClean="0">
                <a:solidFill>
                  <a:srgbClr val="00B050"/>
                </a:solidFill>
              </a:rPr>
              <a:t>= 0,71</a:t>
            </a:r>
            <a:endParaRPr lang="sl-SI" sz="2000" dirty="0">
              <a:solidFill>
                <a:srgbClr val="00B050"/>
              </a:solidFill>
            </a:endParaRPr>
          </a:p>
        </p:txBody>
      </p:sp>
      <p:sp>
        <p:nvSpPr>
          <p:cNvPr id="21" name="Naslov 1"/>
          <p:cNvSpPr txBox="1">
            <a:spLocks/>
          </p:cNvSpPr>
          <p:nvPr/>
        </p:nvSpPr>
        <p:spPr bwMode="auto">
          <a:xfrm>
            <a:off x="2023141" y="4552915"/>
            <a:ext cx="3528392" cy="618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smtClean="0"/>
              <a:t>Recepcijska zmožnost</a:t>
            </a:r>
          </a:p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Slo</a:t>
            </a:r>
            <a:r>
              <a:rPr lang="sl-SI" sz="2000" smtClean="0"/>
              <a:t>  = 0,34   MODRO; IT</a:t>
            </a:r>
            <a:r>
              <a:rPr lang="sl-SI" sz="2000" baseline="-25000" smtClean="0"/>
              <a:t>Šola</a:t>
            </a:r>
            <a:r>
              <a:rPr lang="sl-SI" sz="2000" smtClean="0"/>
              <a:t> </a:t>
            </a:r>
            <a:r>
              <a:rPr lang="sl-SI" sz="2000" smtClean="0">
                <a:solidFill>
                  <a:srgbClr val="FF0000"/>
                </a:solidFill>
              </a:rPr>
              <a:t>= 0,16</a:t>
            </a:r>
            <a:endParaRPr lang="sl-SI" sz="2000">
              <a:solidFill>
                <a:srgbClr val="FF0000"/>
              </a:solidFill>
            </a:endParaRPr>
          </a:p>
        </p:txBody>
      </p:sp>
      <p:sp>
        <p:nvSpPr>
          <p:cNvPr id="30" name="Naslov 1"/>
          <p:cNvSpPr txBox="1">
            <a:spLocks/>
          </p:cNvSpPr>
          <p:nvPr/>
        </p:nvSpPr>
        <p:spPr bwMode="auto">
          <a:xfrm>
            <a:off x="174351" y="2759501"/>
            <a:ext cx="3528392" cy="618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smtClean="0"/>
              <a:t>Skladenjska zmožnost</a:t>
            </a:r>
          </a:p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Slo</a:t>
            </a:r>
            <a:r>
              <a:rPr lang="sl-SI" sz="2000" smtClean="0"/>
              <a:t>  = 0,32   MODRO; IT</a:t>
            </a:r>
            <a:r>
              <a:rPr lang="sl-SI" sz="2000" baseline="-25000" smtClean="0"/>
              <a:t>Šola</a:t>
            </a:r>
            <a:r>
              <a:rPr lang="sl-SI" sz="2000" smtClean="0"/>
              <a:t> </a:t>
            </a:r>
            <a:r>
              <a:rPr lang="sl-SI" sz="2000" smtClean="0">
                <a:solidFill>
                  <a:srgbClr val="00B050"/>
                </a:solidFill>
              </a:rPr>
              <a:t>= 0,35</a:t>
            </a:r>
            <a:endParaRPr lang="sl-SI" sz="2000">
              <a:solidFill>
                <a:srgbClr val="00B050"/>
              </a:solidFill>
            </a:endParaRPr>
          </a:p>
        </p:txBody>
      </p:sp>
      <p:pic>
        <p:nvPicPr>
          <p:cNvPr id="31" name="Slika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533" y="4401044"/>
            <a:ext cx="3134452" cy="1955740"/>
          </a:xfrm>
          <a:prstGeom prst="rect">
            <a:avLst/>
          </a:prstGeom>
        </p:spPr>
      </p:pic>
      <p:sp>
        <p:nvSpPr>
          <p:cNvPr id="22" name="Naslov 1"/>
          <p:cNvSpPr txBox="1">
            <a:spLocks/>
          </p:cNvSpPr>
          <p:nvPr/>
        </p:nvSpPr>
        <p:spPr bwMode="auto">
          <a:xfrm>
            <a:off x="5592232" y="5954778"/>
            <a:ext cx="3527541" cy="903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smtClean="0">
                <a:solidFill>
                  <a:srgbClr val="FF0000"/>
                </a:solidFill>
              </a:rPr>
              <a:t>Literarno znanje; sidrna naloga</a:t>
            </a:r>
          </a:p>
          <a:p>
            <a:pPr algn="just"/>
            <a:r>
              <a:rPr lang="sl-SI" sz="2000" smtClean="0">
                <a:solidFill>
                  <a:srgbClr val="FF0000"/>
                </a:solidFill>
              </a:rPr>
              <a:t>IT</a:t>
            </a:r>
            <a:r>
              <a:rPr lang="sl-SI" sz="2000" baseline="-25000" smtClean="0">
                <a:solidFill>
                  <a:srgbClr val="FF0000"/>
                </a:solidFill>
              </a:rPr>
              <a:t>Slo</a:t>
            </a:r>
            <a:r>
              <a:rPr lang="sl-SI" sz="2000" smtClean="0">
                <a:solidFill>
                  <a:srgbClr val="FF0000"/>
                </a:solidFill>
              </a:rPr>
              <a:t>  = 0,55   RDEČE IT</a:t>
            </a:r>
            <a:r>
              <a:rPr lang="sl-SI" sz="2000" baseline="-25000" smtClean="0">
                <a:solidFill>
                  <a:srgbClr val="FF0000"/>
                </a:solidFill>
              </a:rPr>
              <a:t>Šola</a:t>
            </a:r>
            <a:r>
              <a:rPr lang="sl-SI" sz="2000" smtClean="0">
                <a:solidFill>
                  <a:srgbClr val="FF0000"/>
                </a:solidFill>
              </a:rPr>
              <a:t> = 0,35</a:t>
            </a:r>
            <a:endParaRPr lang="sl-SI" sz="2000">
              <a:solidFill>
                <a:srgbClr val="FF0000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5767280" y="5374552"/>
            <a:ext cx="360040" cy="2876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Skupina 33"/>
          <p:cNvGrpSpPr/>
          <p:nvPr/>
        </p:nvGrpSpPr>
        <p:grpSpPr>
          <a:xfrm>
            <a:off x="190852" y="2465031"/>
            <a:ext cx="5184576" cy="369332"/>
            <a:chOff x="190852" y="2465031"/>
            <a:chExt cx="5184576" cy="369332"/>
          </a:xfrm>
        </p:grpSpPr>
        <p:sp>
          <p:nvSpPr>
            <p:cNvPr id="29" name="PoljeZBesedilom 28"/>
            <p:cNvSpPr txBox="1"/>
            <p:nvPr/>
          </p:nvSpPr>
          <p:spPr>
            <a:xfrm>
              <a:off x="190852" y="2465031"/>
              <a:ext cx="518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mtClean="0">
                  <a:solidFill>
                    <a:srgbClr val="FF0000"/>
                  </a:solidFill>
                  <a:latin typeface="Bradley Hand ITC" panose="03070402050302030203" pitchFamily="66" charset="0"/>
                </a:rPr>
                <a:t>Pred učenjem ne bo pojedel </a:t>
              </a:r>
              <a:r>
                <a:rPr lang="sl-SI" b="1" smtClean="0">
                  <a:solidFill>
                    <a:srgbClr val="FF0000"/>
                  </a:solidFill>
                  <a:latin typeface="Bradley Hand ITC" panose="03070402050302030203" pitchFamily="66" charset="0"/>
                </a:rPr>
                <a:t>velik</a:t>
              </a:r>
              <a:r>
                <a:rPr lang="sl-SI" smtClean="0">
                  <a:solidFill>
                    <a:srgbClr val="FF0000"/>
                  </a:solidFill>
                  <a:latin typeface="Bradley Hand ITC" panose="03070402050302030203" pitchFamily="66" charset="0"/>
                </a:rPr>
                <a:t> sendvič.</a:t>
              </a:r>
              <a:endParaRPr lang="en-GB">
                <a:solidFill>
                  <a:srgbClr val="FF0000"/>
                </a:solidFill>
                <a:latin typeface="Bradley Hand ITC" panose="03070402050302030203" pitchFamily="66" charset="0"/>
              </a:endParaRPr>
            </a:p>
          </p:txBody>
        </p:sp>
        <p:cxnSp>
          <p:nvCxnSpPr>
            <p:cNvPr id="33" name="Raven povezovalnik 32"/>
            <p:cNvCxnSpPr>
              <a:stCxn id="29" idx="2"/>
            </p:cNvCxnSpPr>
            <p:nvPr/>
          </p:nvCxnSpPr>
          <p:spPr>
            <a:xfrm flipV="1">
              <a:off x="2783140" y="2516664"/>
              <a:ext cx="492716" cy="3176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Slika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036" y="0"/>
            <a:ext cx="3534498" cy="4185373"/>
          </a:xfrm>
          <a:prstGeom prst="rect">
            <a:avLst/>
          </a:prstGeom>
        </p:spPr>
      </p:pic>
      <p:sp>
        <p:nvSpPr>
          <p:cNvPr id="37" name="Elipsa 36"/>
          <p:cNvSpPr/>
          <p:nvPr/>
        </p:nvSpPr>
        <p:spPr>
          <a:xfrm>
            <a:off x="5947300" y="3763600"/>
            <a:ext cx="280884" cy="33651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oljeZBesedilom 37"/>
          <p:cNvSpPr txBox="1"/>
          <p:nvPr/>
        </p:nvSpPr>
        <p:spPr>
          <a:xfrm>
            <a:off x="5614752" y="1936003"/>
            <a:ext cx="252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Kako? Na kateri način?</a:t>
            </a:r>
            <a:endParaRPr lang="en-GB" b="1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9" name="Naslov 1"/>
          <p:cNvSpPr txBox="1">
            <a:spLocks/>
          </p:cNvSpPr>
          <p:nvPr/>
        </p:nvSpPr>
        <p:spPr bwMode="auto">
          <a:xfrm>
            <a:off x="7740352" y="3021370"/>
            <a:ext cx="1379421" cy="71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Slo</a:t>
            </a:r>
            <a:r>
              <a:rPr lang="sl-SI" sz="2000" smtClean="0"/>
              <a:t>  = 0,41 </a:t>
            </a:r>
          </a:p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Šola</a:t>
            </a:r>
            <a:r>
              <a:rPr lang="sl-SI" sz="2000" smtClean="0"/>
              <a:t> </a:t>
            </a:r>
            <a:r>
              <a:rPr lang="sl-SI" sz="2000" smtClean="0">
                <a:solidFill>
                  <a:srgbClr val="00B050"/>
                </a:solidFill>
              </a:rPr>
              <a:t>= 0,48</a:t>
            </a:r>
            <a:endParaRPr lang="sl-SI" sz="2000">
              <a:solidFill>
                <a:srgbClr val="00B050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-23836" y="3894579"/>
            <a:ext cx="406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II. Umetnostno besedilo</a:t>
            </a:r>
            <a:endParaRPr lang="en-GB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18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11" grpId="0" animBg="1"/>
      <p:bldP spid="21" grpId="0" animBg="1"/>
      <p:bldP spid="30" grpId="0" animBg="1"/>
      <p:bldP spid="22" grpId="0" animBg="1"/>
      <p:bldP spid="27" grpId="0" animBg="1"/>
      <p:bldP spid="37" grpId="0" animBg="1"/>
      <p:bldP spid="38" grpId="0"/>
      <p:bldP spid="3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78" y="0"/>
            <a:ext cx="4355976" cy="620688"/>
          </a:xfrm>
        </p:spPr>
        <p:txBody>
          <a:bodyPr/>
          <a:lstStyle/>
          <a:p>
            <a:r>
              <a:rPr lang="sl-SI"/>
              <a:t>Opisi </a:t>
            </a:r>
            <a:r>
              <a:rPr lang="sl-SI" smtClean="0"/>
              <a:t>dosežkov </a:t>
            </a:r>
            <a:r>
              <a:rPr lang="sl-SI" sz="2400" smtClean="0"/>
              <a:t>za 9. razred</a:t>
            </a:r>
            <a:endParaRPr lang="en-GB" sz="2400" b="0" i="1" u="sng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4139952" cy="3153545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 bwMode="auto">
          <a:xfrm>
            <a:off x="0" y="3774234"/>
            <a:ext cx="4355976" cy="3083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b="0"/>
              <a:t>Učenci število zaokrožijo na tisočice in delijo racionalni števili, zapisani v obliki ulomka. Skozi dano točko </a:t>
            </a:r>
            <a:r>
              <a:rPr lang="sl-SI" sz="2000" b="0" u="sng"/>
              <a:t>narišejo pravokotnico k dani premici in jo označijo</a:t>
            </a:r>
            <a:r>
              <a:rPr lang="sl-SI" sz="2000" b="0"/>
              <a:t>. Uporabijo pravilo za računanje kvadrata dvočlenika. Izračunajo delež in ga zapišejo z odstotki. Kritično presodijo življenjsko situacijo. Določijo mediano podatkov. </a:t>
            </a:r>
            <a:r>
              <a:rPr lang="sl-SI" sz="2000" smtClean="0">
                <a:solidFill>
                  <a:srgbClr val="FFC000"/>
                </a:solidFill>
              </a:rPr>
              <a:t>Sidrni nalogi</a:t>
            </a:r>
            <a:r>
              <a:rPr lang="sl-SI" sz="2000" b="0" smtClean="0"/>
              <a:t>: 3.a </a:t>
            </a:r>
            <a:r>
              <a:rPr lang="sl-SI" sz="2000" b="0"/>
              <a:t>in 7.c sta se na obeh preverjanjih, leta 2016 in 2021, uvrstili v modro območje.</a:t>
            </a:r>
            <a:endParaRPr lang="sl-SI" sz="2000" b="0" dirty="0"/>
          </a:p>
        </p:txBody>
      </p:sp>
      <p:sp>
        <p:nvSpPr>
          <p:cNvPr id="6" name="Naslov 1"/>
          <p:cNvSpPr txBox="1">
            <a:spLocks/>
          </p:cNvSpPr>
          <p:nvPr/>
        </p:nvSpPr>
        <p:spPr bwMode="auto">
          <a:xfrm>
            <a:off x="4355976" y="0"/>
            <a:ext cx="478802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sl-SI" sz="2000" u="sng" smtClean="0">
                <a:solidFill>
                  <a:srgbClr val="7030A0"/>
                </a:solidFill>
              </a:rPr>
              <a:t>NAD MODRIM OBMOČJEM</a:t>
            </a: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Samo redki najboljši učenci ob koncu OŠ...:</a:t>
            </a:r>
          </a:p>
          <a:p>
            <a:pPr algn="l"/>
            <a:r>
              <a:rPr lang="sl-SI" sz="2000" b="0">
                <a:solidFill>
                  <a:srgbClr val="7030A0"/>
                </a:solidFill>
              </a:rPr>
              <a:t>− izračunajo vrednost številskih izrazov (1.d.2); </a:t>
            </a:r>
            <a:endParaRPr lang="sl-SI" sz="2000" b="0" smtClean="0">
              <a:solidFill>
                <a:srgbClr val="7030A0"/>
              </a:solidFill>
            </a:endParaRP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>
                <a:solidFill>
                  <a:srgbClr val="7030A0"/>
                </a:solidFill>
              </a:rPr>
              <a:t>izračunajo vrednost izraza s spremenljivkami za izbrane vrednosti spremenljivk (4.a.2); </a:t>
            </a:r>
            <a:endParaRPr lang="sl-SI" sz="2000" b="0" smtClean="0">
              <a:solidFill>
                <a:srgbClr val="7030A0"/>
              </a:solidFill>
            </a:endParaRP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>
                <a:solidFill>
                  <a:srgbClr val="7030A0"/>
                </a:solidFill>
              </a:rPr>
              <a:t>uporabijo znanje o reševanju enačb in neenačb </a:t>
            </a:r>
            <a:endParaRPr lang="sl-SI" sz="2000" b="0" smtClean="0">
              <a:solidFill>
                <a:srgbClr val="7030A0"/>
              </a:solidFill>
            </a:endParaRP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>
                <a:solidFill>
                  <a:srgbClr val="7030A0"/>
                </a:solidFill>
              </a:rPr>
              <a:t>s premislekom rešijo enačbe in </a:t>
            </a:r>
            <a:r>
              <a:rPr lang="sl-SI" sz="2000" b="0" smtClean="0">
                <a:solidFill>
                  <a:srgbClr val="7030A0"/>
                </a:solidFill>
              </a:rPr>
              <a:t>neenačbe</a:t>
            </a: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>
                <a:solidFill>
                  <a:srgbClr val="7030A0"/>
                </a:solidFill>
              </a:rPr>
              <a:t>uporabljajo pretvarjanje merskih enot pri </a:t>
            </a:r>
            <a:r>
              <a:rPr lang="sl-SI" sz="2000" b="0" smtClean="0">
                <a:solidFill>
                  <a:srgbClr val="7030A0"/>
                </a:solidFill>
              </a:rPr>
              <a:t>reševanju problemov </a:t>
            </a:r>
            <a:r>
              <a:rPr lang="sl-SI" sz="2000" b="0">
                <a:solidFill>
                  <a:srgbClr val="7030A0"/>
                </a:solidFill>
              </a:rPr>
              <a:t>iz življenjskih situacij (5.c); </a:t>
            </a:r>
          </a:p>
          <a:p>
            <a:pPr algn="l"/>
            <a:r>
              <a:rPr lang="sl-SI" sz="2000" b="0">
                <a:solidFill>
                  <a:srgbClr val="7030A0"/>
                </a:solidFill>
              </a:rPr>
              <a:t>− </a:t>
            </a:r>
            <a:r>
              <a:rPr lang="sl-SI" sz="2000" b="0" smtClean="0">
                <a:solidFill>
                  <a:srgbClr val="7030A0"/>
                </a:solidFill>
              </a:rPr>
              <a:t>prepoznajo </a:t>
            </a:r>
            <a:r>
              <a:rPr lang="sl-SI" sz="2000" b="0">
                <a:solidFill>
                  <a:srgbClr val="7030A0"/>
                </a:solidFill>
              </a:rPr>
              <a:t>pojme: polmer in premer krožnice/kroga, sekanta, mimobežnica, tetiva, tangenta (8.a.1); </a:t>
            </a:r>
            <a:endParaRPr lang="sl-SI" sz="2000" b="0" smtClean="0">
              <a:solidFill>
                <a:srgbClr val="7030A0"/>
              </a:solidFill>
            </a:endParaRP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 u="sng">
                <a:solidFill>
                  <a:srgbClr val="7030A0"/>
                </a:solidFill>
              </a:rPr>
              <a:t>poznajo Pitagorov izrek in ga uporabljajo pri računanju neznane dolžine stranice v pravokotnem trikotniku (8.a.2); </a:t>
            </a:r>
            <a:endParaRPr lang="sl-SI" sz="2000" b="0" u="sng" smtClean="0">
              <a:solidFill>
                <a:srgbClr val="7030A0"/>
              </a:solidFill>
            </a:endParaRP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>
                <a:solidFill>
                  <a:srgbClr val="7030A0"/>
                </a:solidFill>
              </a:rPr>
              <a:t>rešijo besedilne naloge v povezavi s krogom (z računalom in brez njega) (8.b.1 in 8.b.2); </a:t>
            </a:r>
            <a:endParaRPr lang="sl-SI" sz="2000" b="0" smtClean="0">
              <a:solidFill>
                <a:srgbClr val="7030A0"/>
              </a:solidFill>
            </a:endParaRP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>
                <a:solidFill>
                  <a:srgbClr val="7030A0"/>
                </a:solidFill>
              </a:rPr>
              <a:t>razumejo in uporabljajo dolžino krožnega loka kot del dolžine krožnice ter ploščino krožnega izseka kot del ploščine kroga (8.c.2); </a:t>
            </a:r>
            <a:endParaRPr lang="sl-SI" sz="2000" b="0" smtClean="0">
              <a:solidFill>
                <a:srgbClr val="7030A0"/>
              </a:solidFill>
            </a:endParaRPr>
          </a:p>
          <a:p>
            <a:pPr algn="l"/>
            <a:r>
              <a:rPr lang="sl-SI" sz="2000" b="0" smtClean="0">
                <a:solidFill>
                  <a:srgbClr val="7030A0"/>
                </a:solidFill>
              </a:rPr>
              <a:t>− </a:t>
            </a:r>
            <a:r>
              <a:rPr lang="sl-SI" sz="2000" b="0">
                <a:solidFill>
                  <a:srgbClr val="7030A0"/>
                </a:solidFill>
              </a:rPr>
              <a:t>ocenijo verjetnost s sklepanjem in utemeljevanjem (življenjske situacije) (9.c).</a:t>
            </a:r>
            <a:endParaRPr lang="sl-SI" sz="2000" b="0" dirty="0">
              <a:solidFill>
                <a:srgbClr val="7030A0"/>
              </a:solidFill>
            </a:endParaRPr>
          </a:p>
        </p:txBody>
      </p:sp>
      <p:sp>
        <p:nvSpPr>
          <p:cNvPr id="7" name="Puščica dol 6"/>
          <p:cNvSpPr/>
          <p:nvPr/>
        </p:nvSpPr>
        <p:spPr>
          <a:xfrm>
            <a:off x="3347864" y="3429000"/>
            <a:ext cx="288032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Naslov 1"/>
          <p:cNvSpPr txBox="1">
            <a:spLocks/>
          </p:cNvSpPr>
          <p:nvPr/>
        </p:nvSpPr>
        <p:spPr bwMode="auto">
          <a:xfrm>
            <a:off x="2412777" y="1097882"/>
            <a:ext cx="1870173" cy="7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l-SI" sz="2400" smtClean="0"/>
              <a:t>MATEMATIKA9. razred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831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-16668" y="114666"/>
            <a:ext cx="4800306" cy="4772277"/>
            <a:chOff x="-16668" y="114666"/>
            <a:chExt cx="4800306" cy="4772277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793" y="114666"/>
              <a:ext cx="4789431" cy="3172283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668" y="3199541"/>
              <a:ext cx="4789431" cy="517392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653" y="3716933"/>
              <a:ext cx="4789431" cy="1170010"/>
            </a:xfrm>
            <a:prstGeom prst="rect">
              <a:avLst/>
            </a:prstGeom>
          </p:spPr>
        </p:pic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29762"/>
            <a:ext cx="3147356" cy="2678450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 bwMode="auto">
          <a:xfrm>
            <a:off x="4819270" y="22813"/>
            <a:ext cx="4355976" cy="813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a</a:t>
            </a:r>
            <a:r>
              <a:rPr lang="sl-SI" sz="2000" smtClean="0"/>
              <a:t> = 0,43, MODRO (9. razred)</a:t>
            </a:r>
          </a:p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a</a:t>
            </a:r>
            <a:r>
              <a:rPr lang="sl-SI" sz="2000" smtClean="0"/>
              <a:t> = 0,40  MODRO (6. razred)</a:t>
            </a:r>
            <a:endParaRPr lang="sl-SI" sz="2000" dirty="0"/>
          </a:p>
        </p:txBody>
      </p:sp>
      <p:sp>
        <p:nvSpPr>
          <p:cNvPr id="10" name="Naslov 1"/>
          <p:cNvSpPr txBox="1">
            <a:spLocks/>
          </p:cNvSpPr>
          <p:nvPr/>
        </p:nvSpPr>
        <p:spPr bwMode="auto">
          <a:xfrm>
            <a:off x="2332" y="4799117"/>
            <a:ext cx="4355976" cy="813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d</a:t>
            </a:r>
            <a:r>
              <a:rPr lang="sl-SI" sz="2000" smtClean="0"/>
              <a:t> = 0,84 MODRO (9. razred)</a:t>
            </a:r>
          </a:p>
          <a:p>
            <a:pPr algn="just"/>
            <a:r>
              <a:rPr lang="sl-SI" sz="2000" smtClean="0"/>
              <a:t>IT</a:t>
            </a:r>
            <a:r>
              <a:rPr lang="sl-SI" sz="2000" baseline="-25000" smtClean="0"/>
              <a:t>d</a:t>
            </a:r>
            <a:r>
              <a:rPr lang="sl-SI" sz="2000" smtClean="0"/>
              <a:t> = 0,76  MODRO (6. razred)</a:t>
            </a:r>
            <a:endParaRPr lang="sl-SI" sz="2000" dirty="0"/>
          </a:p>
        </p:txBody>
      </p:sp>
      <p:sp>
        <p:nvSpPr>
          <p:cNvPr id="11" name="Naslov 1"/>
          <p:cNvSpPr txBox="1">
            <a:spLocks/>
          </p:cNvSpPr>
          <p:nvPr/>
        </p:nvSpPr>
        <p:spPr bwMode="auto">
          <a:xfrm>
            <a:off x="5076056" y="1484784"/>
            <a:ext cx="4086200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 algn="just"/>
            <a:r>
              <a:rPr lang="sl-SI" sz="2000" smtClean="0">
                <a:solidFill>
                  <a:srgbClr val="7030A0"/>
                </a:solidFill>
              </a:rPr>
              <a:t>IT</a:t>
            </a:r>
            <a:r>
              <a:rPr lang="sl-SI" sz="2000" baseline="-25000" smtClean="0">
                <a:solidFill>
                  <a:srgbClr val="7030A0"/>
                </a:solidFill>
              </a:rPr>
              <a:t>tetiva</a:t>
            </a:r>
            <a:r>
              <a:rPr lang="sl-SI" sz="2000" smtClean="0">
                <a:solidFill>
                  <a:srgbClr val="7030A0"/>
                </a:solidFill>
              </a:rPr>
              <a:t> = 0,06, NAD MODRIM (9. razred)</a:t>
            </a:r>
          </a:p>
          <a:p>
            <a:pPr algn="just"/>
            <a:r>
              <a:rPr lang="sl-SI" sz="2000" smtClean="0">
                <a:solidFill>
                  <a:srgbClr val="7030A0"/>
                </a:solidFill>
              </a:rPr>
              <a:t>IT</a:t>
            </a:r>
            <a:r>
              <a:rPr lang="sl-SI" sz="2000" baseline="-25000" smtClean="0">
                <a:solidFill>
                  <a:srgbClr val="7030A0"/>
                </a:solidFill>
              </a:rPr>
              <a:t>razdalja</a:t>
            </a:r>
            <a:r>
              <a:rPr lang="sl-SI" sz="2000" smtClean="0">
                <a:solidFill>
                  <a:srgbClr val="7030A0"/>
                </a:solidFill>
              </a:rPr>
              <a:t> </a:t>
            </a:r>
            <a:r>
              <a:rPr lang="sl-SI" sz="2000">
                <a:solidFill>
                  <a:srgbClr val="7030A0"/>
                </a:solidFill>
              </a:rPr>
              <a:t>= </a:t>
            </a:r>
            <a:r>
              <a:rPr lang="sl-SI" sz="2000" smtClean="0">
                <a:solidFill>
                  <a:srgbClr val="7030A0"/>
                </a:solidFill>
              </a:rPr>
              <a:t>0,08, </a:t>
            </a:r>
            <a:r>
              <a:rPr lang="sl-SI" sz="2000">
                <a:solidFill>
                  <a:srgbClr val="7030A0"/>
                </a:solidFill>
              </a:rPr>
              <a:t>NAD MODRIM (9. razred</a:t>
            </a:r>
            <a:r>
              <a:rPr lang="sl-SI" sz="2000" smtClean="0">
                <a:solidFill>
                  <a:srgbClr val="7030A0"/>
                </a:solidFill>
              </a:rPr>
              <a:t>)</a:t>
            </a:r>
            <a:endParaRPr lang="sl-SI" sz="2000">
              <a:solidFill>
                <a:srgbClr val="7030A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2365628"/>
            <a:ext cx="5796136" cy="449977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6818" y="3546732"/>
            <a:ext cx="3024336" cy="1879903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3995936" y="6371824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b="1">
                <a:solidFill>
                  <a:srgbClr val="00B050"/>
                </a:solidFill>
                <a:latin typeface="Calibri" panose="020F0502020204030204" pitchFamily="34" charset="0"/>
              </a:rPr>
              <a:t>5,6</a:t>
            </a:r>
            <a:endParaRPr lang="sl-SI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7944312" y="576499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b="1">
                <a:solidFill>
                  <a:srgbClr val="00B050"/>
                </a:solidFill>
                <a:latin typeface="Bradley Hand ITC" panose="03070402050302030203" pitchFamily="66" charset="0"/>
              </a:rPr>
              <a:t>tetiva</a:t>
            </a:r>
            <a:endParaRPr lang="sl-SI">
              <a:solidFill>
                <a:srgbClr val="00B050"/>
              </a:solidFill>
              <a:effectLst/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" y="-25400"/>
            <a:ext cx="6775245" cy="3814440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1403648" y="3205940"/>
            <a:ext cx="1152127" cy="295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Naslov 1"/>
          <p:cNvSpPr txBox="1">
            <a:spLocks/>
          </p:cNvSpPr>
          <p:nvPr/>
        </p:nvSpPr>
        <p:spPr bwMode="auto">
          <a:xfrm>
            <a:off x="10345" y="3613164"/>
            <a:ext cx="26502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l-SI" sz="2400" b="0"/>
              <a:t>T</a:t>
            </a:r>
            <a:r>
              <a:rPr lang="sl-SI" sz="2400" b="0" smtClean="0"/>
              <a:t>udi informacije dodane vrednosti za šole in učitelje so razlogi, </a:t>
            </a:r>
            <a:r>
              <a:rPr lang="sl-SI" sz="2400" b="0" dirty="0" smtClean="0"/>
              <a:t>da zagovarjamo NPZ tudi v 3. razredu</a:t>
            </a:r>
            <a:endParaRPr lang="en-GB" sz="2400" b="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561" y="3205940"/>
            <a:ext cx="6483438" cy="3650154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4027950" y="6237312"/>
            <a:ext cx="976098" cy="367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6588224" y="188640"/>
            <a:ext cx="25557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sl-SI" sz="2800" dirty="0" err="1" smtClean="0"/>
              <a:t>OrKa</a:t>
            </a:r>
            <a:r>
              <a:rPr lang="sl-SI" sz="2800" dirty="0" smtClean="0"/>
              <a:t> omogoča analize dodane vrednosti med 6. in 9. razredom 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01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</p:spPr>
        <p:txBody>
          <a:bodyPr/>
          <a:lstStyle/>
          <a:p>
            <a:r>
              <a:rPr lang="sl-SI" smtClean="0"/>
              <a:t>NPZ in </a:t>
            </a:r>
            <a:r>
              <a:rPr lang="sl-SI" smtClean="0">
                <a:solidFill>
                  <a:srgbClr val="FFC000"/>
                </a:solidFill>
              </a:rPr>
              <a:t>Or</a:t>
            </a:r>
            <a:r>
              <a:rPr lang="sl-SI" smtClean="0"/>
              <a:t>odje </a:t>
            </a:r>
            <a:r>
              <a:rPr lang="sl-SI" dirty="0" smtClean="0"/>
              <a:t>za </a:t>
            </a:r>
            <a:r>
              <a:rPr lang="sl-SI" dirty="0" smtClean="0">
                <a:solidFill>
                  <a:srgbClr val="FFC000"/>
                </a:solidFill>
              </a:rPr>
              <a:t>Ka</a:t>
            </a:r>
            <a:r>
              <a:rPr lang="sl-SI" dirty="0" smtClean="0"/>
              <a:t>kovost - </a:t>
            </a:r>
            <a:r>
              <a:rPr lang="sl-SI" dirty="0" err="1" smtClean="0">
                <a:solidFill>
                  <a:srgbClr val="FFC000"/>
                </a:solidFill>
              </a:rPr>
              <a:t>OrKa</a:t>
            </a:r>
            <a:r>
              <a:rPr lang="sl-SI" dirty="0" smtClean="0">
                <a:solidFill>
                  <a:srgbClr val="FFC000"/>
                </a:solidFill>
              </a:rPr>
              <a:t> Ric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562074"/>
            <a:ext cx="9144000" cy="581925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sl-SI" sz="2400" b="0" dirty="0" err="1"/>
              <a:t>OrKa</a:t>
            </a:r>
            <a:r>
              <a:rPr lang="sl-SI" sz="2400" b="0" dirty="0"/>
              <a:t> presega razprave o (nad)(pod)povprečnih </a:t>
            </a:r>
            <a:r>
              <a:rPr lang="sl-SI" sz="2400" b="0" dirty="0" smtClean="0"/>
              <a:t>rezultatih; </a:t>
            </a:r>
            <a:r>
              <a:rPr lang="sl-SI" sz="2400" b="0" dirty="0"/>
              <a:t>osredotočena je na doseganje ciljev in standardov iz učnih </a:t>
            </a:r>
            <a:r>
              <a:rPr lang="sl-SI" sz="2400" b="0" dirty="0" smtClean="0"/>
              <a:t>načrtov              tudi ob epidemiji</a:t>
            </a:r>
            <a:endParaRPr lang="sl-SI" sz="2400" b="0" dirty="0"/>
          </a:p>
          <a:p>
            <a:pPr>
              <a:spcBef>
                <a:spcPts val="300"/>
              </a:spcBef>
            </a:pPr>
            <a:r>
              <a:rPr lang="sl-SI" sz="2400" b="0" dirty="0"/>
              <a:t>P</a:t>
            </a:r>
            <a:r>
              <a:rPr lang="sl-SI" sz="2400" b="0" dirty="0" smtClean="0"/>
              <a:t>redvsem je namenjena vsaki šoli posebej </a:t>
            </a:r>
            <a:r>
              <a:rPr lang="sl-SI" sz="2400" b="0" dirty="0"/>
              <a:t>in </a:t>
            </a:r>
            <a:r>
              <a:rPr lang="sl-SI" sz="2400" b="0"/>
              <a:t>učiteljem </a:t>
            </a:r>
            <a:r>
              <a:rPr lang="sl-SI" sz="2400" b="0" smtClean="0"/>
              <a:t>za njihove razrede</a:t>
            </a:r>
            <a:endParaRPr lang="sl-SI" sz="2400" b="0" dirty="0"/>
          </a:p>
          <a:p>
            <a:pPr>
              <a:spcBef>
                <a:spcPts val="300"/>
              </a:spcBef>
            </a:pPr>
            <a:r>
              <a:rPr lang="sl-SI" sz="2400" b="0" dirty="0"/>
              <a:t>J</a:t>
            </a:r>
            <a:r>
              <a:rPr lang="sl-SI" sz="2400" b="0" dirty="0" smtClean="0"/>
              <a:t>e orodje za odločanje na osnovi podatkov</a:t>
            </a:r>
          </a:p>
          <a:p>
            <a:pPr>
              <a:spcBef>
                <a:spcPts val="300"/>
              </a:spcBef>
            </a:pPr>
            <a:r>
              <a:rPr lang="sl-SI" sz="2400" b="0" dirty="0" smtClean="0"/>
              <a:t>Omogoča tudi, da za analize učence </a:t>
            </a:r>
            <a:r>
              <a:rPr lang="sl-SI" sz="2400" b="0" dirty="0"/>
              <a:t>v šoli</a:t>
            </a:r>
            <a:r>
              <a:rPr lang="sl-SI" sz="2400" b="0" dirty="0" smtClean="0"/>
              <a:t> dajo v skupine po njihovi specifiki; npr. po težavah pri šolanju na daljavo;  če bi analize med skupinami pokazale pomembna odstopanja, se lahko jeseni</a:t>
            </a:r>
            <a:r>
              <a:rPr lang="sl-SI" sz="2400" i="1" dirty="0" smtClean="0">
                <a:solidFill>
                  <a:srgbClr val="FFC000"/>
                </a:solidFill>
              </a:rPr>
              <a:t> </a:t>
            </a:r>
            <a:r>
              <a:rPr lang="x-none" sz="2400" b="0"/>
              <a:t>delo </a:t>
            </a:r>
            <a:r>
              <a:rPr lang="sl-SI" sz="2400" b="0" dirty="0" smtClean="0"/>
              <a:t>diferencira po teh skupinah</a:t>
            </a:r>
            <a:endParaRPr lang="sl-SI" sz="2400" b="0" dirty="0"/>
          </a:p>
          <a:p>
            <a:pPr>
              <a:spcBef>
                <a:spcPts val="300"/>
              </a:spcBef>
            </a:pPr>
            <a:r>
              <a:rPr lang="sl-SI" sz="2400" b="0" smtClean="0"/>
              <a:t>Uporabno je tudi za didaktike </a:t>
            </a:r>
            <a:r>
              <a:rPr lang="sl-SI" sz="2400" b="0" dirty="0"/>
              <a:t>in predmetne svetovalce </a:t>
            </a:r>
          </a:p>
          <a:p>
            <a:pPr>
              <a:spcBef>
                <a:spcPts val="300"/>
              </a:spcBef>
            </a:pPr>
            <a:r>
              <a:rPr lang="sl-SI" sz="2400" smtClean="0">
                <a:solidFill>
                  <a:srgbClr val="FFC000"/>
                </a:solidFill>
              </a:rPr>
              <a:t>OrKa</a:t>
            </a:r>
            <a:r>
              <a:rPr lang="sl-SI" sz="2400" b="0"/>
              <a:t> z rezultati NPZ je pri predmetih usmerjena na učne </a:t>
            </a:r>
            <a:r>
              <a:rPr lang="sl-SI" sz="2400" b="0" smtClean="0"/>
              <a:t>cilje, standarde znanja in lahko predstavlja izhodišče za premostitev primanjkljajev </a:t>
            </a:r>
            <a:r>
              <a:rPr lang="sl-SI" sz="2400" b="0" dirty="0" smtClean="0"/>
              <a:t>v </a:t>
            </a:r>
            <a:r>
              <a:rPr lang="sl-SI" sz="2400" b="0" smtClean="0"/>
              <a:t>doseženem znanju - tudi </a:t>
            </a:r>
            <a:r>
              <a:rPr lang="sl-SI" sz="2400" b="0" dirty="0" smtClean="0"/>
              <a:t>zaradi letošnjega šolanja </a:t>
            </a:r>
            <a:r>
              <a:rPr lang="sl-SI" sz="2400" b="0" smtClean="0"/>
              <a:t>na daljavo</a:t>
            </a:r>
            <a:r>
              <a:rPr lang="sl-SI" sz="2400" b="0"/>
              <a:t> </a:t>
            </a:r>
            <a:r>
              <a:rPr lang="sl-SI" sz="2400" b="0" smtClean="0"/>
              <a:t>(to je </a:t>
            </a:r>
            <a:r>
              <a:rPr lang="sl-SI" sz="2400" b="0"/>
              <a:t>od šole do šole, od razreda do razreda, </a:t>
            </a:r>
            <a:r>
              <a:rPr lang="sl-SI" sz="2400" b="0" smtClean="0"/>
              <a:t>različno)</a:t>
            </a:r>
            <a:endParaRPr lang="sl-SI" sz="2400" b="0" dirty="0" smtClean="0"/>
          </a:p>
          <a:p>
            <a:pPr>
              <a:spcBef>
                <a:spcPts val="300"/>
              </a:spcBef>
            </a:pPr>
            <a:r>
              <a:rPr lang="sl-SI" sz="2400" b="0" smtClean="0"/>
              <a:t>Orodje je in bo </a:t>
            </a:r>
            <a:r>
              <a:rPr lang="sl-SI" sz="2400" b="0" dirty="0" smtClean="0"/>
              <a:t>uporabno trajno, tudi po koncu epidemije</a:t>
            </a:r>
          </a:p>
          <a:p>
            <a:pPr>
              <a:spcBef>
                <a:spcPts val="300"/>
              </a:spcBef>
            </a:pPr>
            <a:r>
              <a:rPr lang="sl-SI" sz="2400" b="0" dirty="0" smtClean="0"/>
              <a:t>Za učne dosežke, tudi </a:t>
            </a:r>
            <a:r>
              <a:rPr lang="sl-SI" sz="2400" b="0" smtClean="0"/>
              <a:t>pri NPZ, </a:t>
            </a:r>
            <a:r>
              <a:rPr lang="sl-SI" sz="2400" b="0" dirty="0" smtClean="0"/>
              <a:t>gre posebna zahvala učiteljem in ravnateljem šol, </a:t>
            </a:r>
            <a:r>
              <a:rPr lang="sl-SI" sz="2400" b="0" smtClean="0"/>
              <a:t>seveda predvsem učencem</a:t>
            </a:r>
            <a:r>
              <a:rPr lang="sl-SI" sz="2400" b="0" dirty="0" smtClean="0"/>
              <a:t>, in </a:t>
            </a:r>
            <a:r>
              <a:rPr lang="sl-SI" sz="2400" b="0" smtClean="0"/>
              <a:t>letos vsekakor tudi njihovim staršem</a:t>
            </a:r>
            <a:endParaRPr lang="sl-SI" sz="2400" b="0" dirty="0" smtClean="0"/>
          </a:p>
          <a:p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6084168" y="111064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2000588"/>
            <a:ext cx="4968552" cy="943062"/>
          </a:xfrm>
        </p:spPr>
        <p:txBody>
          <a:bodyPr/>
          <a:lstStyle/>
          <a:p>
            <a:pPr algn="ctr"/>
            <a:r>
              <a:rPr lang="sl-SI" altLang="sl-SI" sz="4000" dirty="0" smtClean="0"/>
              <a:t>Hvala za pozornost.</a:t>
            </a:r>
            <a:endParaRPr lang="sl-SI" altLang="sl-SI" sz="4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8424" y="3302166"/>
            <a:ext cx="5040560" cy="58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 Narrow" panose="020B060602020203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sl-SI" altLang="sl-SI" sz="2800" dirty="0" smtClean="0"/>
              <a:t>Dr. Darko Zupanc</a:t>
            </a:r>
          </a:p>
        </p:txBody>
      </p:sp>
      <p:pic>
        <p:nvPicPr>
          <p:cNvPr id="14" name="Slika 13" descr="Logo_EKP_socialni_sklad_SLO_slog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49" y="531842"/>
            <a:ext cx="3023046" cy="14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 descr="MIZS_slovenščin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3584"/>
            <a:ext cx="227076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značba mesta vsebine 7" descr="E:\DELO\031_ORKA_lastno\OPK_D_glava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6"/>
          <a:stretch/>
        </p:blipFill>
        <p:spPr bwMode="auto">
          <a:xfrm>
            <a:off x="217632" y="58135"/>
            <a:ext cx="3020454" cy="157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3818424" y="4361532"/>
            <a:ext cx="52426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 b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Avtorji aplikacije OrKa: </a:t>
            </a:r>
            <a:endParaRPr lang="sl-SI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800"/>
              </a:spcAft>
            </a:pPr>
            <a:r>
              <a:rPr lang="sl-SI" sz="2000" dirty="0" smtClean="0">
                <a:solidFill>
                  <a:schemeClr val="accent2"/>
                </a:solidFill>
              </a:rPr>
              <a:t>Uran</a:t>
            </a:r>
            <a:r>
              <a:rPr lang="sl-SI" sz="20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k, M., Horvat, K., Zupanc, D., Cankar, G., Semen E., Knežević M., Orodje za ugotavljanje  kakovosti izkazanega znanja (</a:t>
            </a:r>
            <a:r>
              <a:rPr lang="sl-SI" sz="200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OrKa</a:t>
            </a:r>
            <a:r>
              <a:rPr lang="sl-SI" sz="20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Ric), verzija ORKA:3.0.1. Ljubljana: Državni izpitni center.</a:t>
            </a:r>
            <a:endParaRPr lang="sl-SI" sz="20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31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_RIC _SLO2">
  <a:themeElements>
    <a:clrScheme name="powerp_RIC _SLO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_RIC _SLO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werp_RIC _SLO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_RIC _SLO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_RIC _SLO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_RIC _SLO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_RIC _SLO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_RIC _SLO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_RIC _SLO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_RIC _SLO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_RIC _SLO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_RIC _SLO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_RIC _SLO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_RIC _SLO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powerp_RIC _SLO2</Template>
  <TotalTime>15358</TotalTime>
  <Words>888</Words>
  <Application>Microsoft Office PowerPoint</Application>
  <PresentationFormat>Diaprojekcija na zaslonu (4:3)</PresentationFormat>
  <Paragraphs>78</Paragraphs>
  <Slides>9</Slides>
  <Notes>9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Bradley Hand ITC</vt:lpstr>
      <vt:lpstr>Calibri</vt:lpstr>
      <vt:lpstr>Wingdings</vt:lpstr>
      <vt:lpstr>powerp_RIC _SLO2</vt:lpstr>
      <vt:lpstr>CorelDRAW</vt:lpstr>
      <vt:lpstr>Ric je za osnovne šole razvil Orodje za Kakovost - OrKa</vt:lpstr>
      <vt:lpstr>PowerPointova predstavitev</vt:lpstr>
      <vt:lpstr>PowerPointova predstavitev</vt:lpstr>
      <vt:lpstr>PowerPointova predstavitev</vt:lpstr>
      <vt:lpstr>Opisi dosežkov za 9. razred</vt:lpstr>
      <vt:lpstr>PowerPointova predstavitev</vt:lpstr>
      <vt:lpstr>PowerPointova predstavitev</vt:lpstr>
      <vt:lpstr>NPZ in Orodje za Kakovost - OrKa Ric</vt:lpstr>
      <vt:lpstr>Hvala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Gasper Cankar</dc:creator>
  <cp:lastModifiedBy>Darko Zupanc</cp:lastModifiedBy>
  <cp:revision>296</cp:revision>
  <cp:lastPrinted>2021-06-28T05:59:20Z</cp:lastPrinted>
  <dcterms:created xsi:type="dcterms:W3CDTF">2018-10-10T11:07:25Z</dcterms:created>
  <dcterms:modified xsi:type="dcterms:W3CDTF">2021-06-28T12:37:21Z</dcterms:modified>
</cp:coreProperties>
</file>