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325" r:id="rId4"/>
    <p:sldId id="320" r:id="rId5"/>
    <p:sldId id="294" r:id="rId6"/>
    <p:sldId id="315" r:id="rId7"/>
    <p:sldId id="310" r:id="rId8"/>
    <p:sldId id="309" r:id="rId9"/>
    <p:sldId id="282" r:id="rId10"/>
    <p:sldId id="284" r:id="rId11"/>
    <p:sldId id="266" r:id="rId12"/>
    <p:sldId id="302" r:id="rId13"/>
    <p:sldId id="272" r:id="rId14"/>
    <p:sldId id="307" r:id="rId15"/>
    <p:sldId id="329" r:id="rId16"/>
    <p:sldId id="331" r:id="rId17"/>
    <p:sldId id="330" r:id="rId18"/>
    <p:sldId id="328" r:id="rId19"/>
    <p:sldId id="326" r:id="rId20"/>
    <p:sldId id="333" r:id="rId21"/>
    <p:sldId id="334" r:id="rId22"/>
    <p:sldId id="335" r:id="rId23"/>
    <p:sldId id="327" r:id="rId24"/>
    <p:sldId id="332" r:id="rId25"/>
    <p:sldId id="33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48C"/>
    <a:srgbClr val="5BC4BE"/>
    <a:srgbClr val="E2E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6" autoAdjust="0"/>
    <p:restoredTop sz="92897" autoAdjust="0"/>
  </p:normalViewPr>
  <p:slideViewPr>
    <p:cSldViewPr snapToGrid="0">
      <p:cViewPr varScale="1">
        <p:scale>
          <a:sx n="103" d="100"/>
          <a:sy n="103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abnikFF\OneDrive%20-%20Univerza%20v%20Mariboru\Faks\Raziskovalno\M2020\Predstavitve\Dodatne%20analize_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jca\AppData\Local\Temp\Zaposlovanj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Aktivacija!$B$4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Aktivacija!$A$5:$A$7</c:f>
              <c:strCache>
                <c:ptCount val="3"/>
                <c:pt idx="0">
                  <c:v>Ne pijem alkoholnih pijač</c:v>
                </c:pt>
                <c:pt idx="1">
                  <c:v>Ne kadim</c:v>
                </c:pt>
                <c:pt idx="2">
                  <c:v>Vsak teden se ukvarjam s športom</c:v>
                </c:pt>
              </c:strCache>
            </c:strRef>
          </c:cat>
          <c:val>
            <c:numRef>
              <c:f>Aktivacija!$B$5:$B$7</c:f>
              <c:numCache>
                <c:formatCode>0%</c:formatCode>
                <c:ptCount val="3"/>
                <c:pt idx="0">
                  <c:v>0.105</c:v>
                </c:pt>
                <c:pt idx="1">
                  <c:v>0.55100000000000005</c:v>
                </c:pt>
                <c:pt idx="2">
                  <c:v>0.627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2-436D-9FB7-A4366B43B406}"/>
            </c:ext>
          </c:extLst>
        </c:ser>
        <c:ser>
          <c:idx val="1"/>
          <c:order val="1"/>
          <c:tx>
            <c:strRef>
              <c:f>Aktivacija!$C$4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Aktivacija!$A$5:$A$7</c:f>
              <c:strCache>
                <c:ptCount val="3"/>
                <c:pt idx="0">
                  <c:v>Ne pijem alkoholnih pijač</c:v>
                </c:pt>
                <c:pt idx="1">
                  <c:v>Ne kadim</c:v>
                </c:pt>
                <c:pt idx="2">
                  <c:v>Vsak teden se ukvarjam s športom</c:v>
                </c:pt>
              </c:strCache>
            </c:strRef>
          </c:cat>
          <c:val>
            <c:numRef>
              <c:f>Aktivacija!$C$5:$C$7</c:f>
              <c:numCache>
                <c:formatCode>0%</c:formatCode>
                <c:ptCount val="3"/>
                <c:pt idx="0">
                  <c:v>0.19699999999999998</c:v>
                </c:pt>
                <c:pt idx="1">
                  <c:v>0.69599999999999995</c:v>
                </c:pt>
                <c:pt idx="2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52-436D-9FB7-A4366B43B4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9545888"/>
        <c:axId val="259543712"/>
      </c:barChart>
      <c:catAx>
        <c:axId val="2595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59543712"/>
        <c:crosses val="autoZero"/>
        <c:auto val="1"/>
        <c:lblAlgn val="ctr"/>
        <c:lblOffset val="100"/>
        <c:noMultiLvlLbl val="0"/>
      </c:catAx>
      <c:valAx>
        <c:axId val="259543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954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Aktivacija!$G$4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Aktivacija!$F$5:$F$8</c:f>
              <c:strCache>
                <c:ptCount val="4"/>
                <c:pt idx="0">
                  <c:v>Zanimam se za umetnost in kulturo</c:v>
                </c:pt>
                <c:pt idx="1">
                  <c:v>Vsaj občasno pišem (dnevnik, pisma, pesmi)</c:v>
                </c:pt>
                <c:pt idx="2">
                  <c:v>Vsaj občasno se ukvarjam z glasbo (igram, pojem, plešem), gledališčem, likovno umetnostjo ipd.</c:v>
                </c:pt>
                <c:pt idx="3">
                  <c:v>Vsaj občasno berem</c:v>
                </c:pt>
              </c:strCache>
            </c:strRef>
          </c:cat>
          <c:val>
            <c:numRef>
              <c:f>Aktivacija!$G$5:$G$8</c:f>
              <c:numCache>
                <c:formatCode>0%</c:formatCode>
                <c:ptCount val="4"/>
                <c:pt idx="0">
                  <c:v>0.23199999999999998</c:v>
                </c:pt>
                <c:pt idx="1">
                  <c:v>0.23847670737440779</c:v>
                </c:pt>
                <c:pt idx="2">
                  <c:v>0.57704816890665112</c:v>
                </c:pt>
                <c:pt idx="3">
                  <c:v>0.81911560399954941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2-4894-A0B0-B96A3735A65F}"/>
            </c:ext>
          </c:extLst>
        </c:ser>
        <c:ser>
          <c:idx val="1"/>
          <c:order val="1"/>
          <c:tx>
            <c:strRef>
              <c:f>Aktivacija!$H$4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Aktivacija!$F$5:$F$8</c:f>
              <c:strCache>
                <c:ptCount val="4"/>
                <c:pt idx="0">
                  <c:v>Zanimam se za umetnost in kulturo</c:v>
                </c:pt>
                <c:pt idx="1">
                  <c:v>Vsaj občasno pišem (dnevnik, pisma, pesmi)</c:v>
                </c:pt>
                <c:pt idx="2">
                  <c:v>Vsaj občasno se ukvarjam z glasbo (igram, pojem, plešem), gledališčem, likovno umetnostjo ipd.</c:v>
                </c:pt>
                <c:pt idx="3">
                  <c:v>Vsaj občasno berem</c:v>
                </c:pt>
              </c:strCache>
            </c:strRef>
          </c:cat>
          <c:val>
            <c:numRef>
              <c:f>Aktivacija!$H$5:$H$8</c:f>
              <c:numCache>
                <c:formatCode>0%</c:formatCode>
                <c:ptCount val="4"/>
                <c:pt idx="0">
                  <c:v>0.42499999999999999</c:v>
                </c:pt>
                <c:pt idx="1">
                  <c:v>0.39592925301930199</c:v>
                </c:pt>
                <c:pt idx="2">
                  <c:v>0.67033851966194613</c:v>
                </c:pt>
                <c:pt idx="3">
                  <c:v>0.87493944021204939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2-4894-A0B0-B96A3735A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9544256"/>
        <c:axId val="259546432"/>
      </c:barChart>
      <c:catAx>
        <c:axId val="2595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59546432"/>
        <c:crosses val="autoZero"/>
        <c:auto val="1"/>
        <c:lblAlgn val="ctr"/>
        <c:lblOffset val="100"/>
        <c:noMultiLvlLbl val="0"/>
      </c:catAx>
      <c:valAx>
        <c:axId val="259546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595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369336044975695"/>
          <c:y val="0.4026975762310761"/>
          <c:w val="8.192724080756851E-2"/>
          <c:h val="0.15736321851736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76162691893728E-2"/>
          <c:y val="4.51498687664042E-2"/>
          <c:w val="0.90163966464623579"/>
          <c:h val="0.85019816272965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'NF izob'!$B$2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'NF izob'!$A$3:$A$6</c:f>
              <c:strCache>
                <c:ptCount val="4"/>
                <c:pt idx="0">
                  <c:v>Tuji jezik</c:v>
                </c:pt>
                <c:pt idx="1">
                  <c:v>Kultura, umetnost</c:v>
                </c:pt>
                <c:pt idx="2">
                  <c:v>Vozniški izpit</c:v>
                </c:pt>
                <c:pt idx="3">
                  <c:v>Poklicna znanja</c:v>
                </c:pt>
              </c:strCache>
            </c:strRef>
          </c:cat>
          <c:val>
            <c:numRef>
              <c:f>'NF izob'!$B$3:$B$6</c:f>
              <c:numCache>
                <c:formatCode>0%</c:formatCode>
                <c:ptCount val="4"/>
                <c:pt idx="0">
                  <c:v>0.20100000000000001</c:v>
                </c:pt>
                <c:pt idx="1">
                  <c:v>0.252</c:v>
                </c:pt>
                <c:pt idx="2">
                  <c:v>0.29410000000000003</c:v>
                </c:pt>
                <c:pt idx="3">
                  <c:v>0.41600000000000004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9-4E84-806D-C53D2FD8C61C}"/>
            </c:ext>
          </c:extLst>
        </c:ser>
        <c:ser>
          <c:idx val="1"/>
          <c:order val="1"/>
          <c:tx>
            <c:strRef>
              <c:f>'NF izob'!$C$2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'NF izob'!$A$3:$A$6</c:f>
              <c:strCache>
                <c:ptCount val="4"/>
                <c:pt idx="0">
                  <c:v>Tuji jezik</c:v>
                </c:pt>
                <c:pt idx="1">
                  <c:v>Kultura, umetnost</c:v>
                </c:pt>
                <c:pt idx="2">
                  <c:v>Vozniški izpit</c:v>
                </c:pt>
                <c:pt idx="3">
                  <c:v>Poklicna znanja</c:v>
                </c:pt>
              </c:strCache>
            </c:strRef>
          </c:cat>
          <c:val>
            <c:numRef>
              <c:f>'NF izob'!$C$3:$C$6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0.32700000000000001</c:v>
                </c:pt>
                <c:pt idx="2">
                  <c:v>0.42200000000000004</c:v>
                </c:pt>
                <c:pt idx="3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9-4E84-806D-C53D2FD8C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985648"/>
        <c:axId val="213988368"/>
      </c:barChart>
      <c:catAx>
        <c:axId val="2139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8368"/>
        <c:crosses val="autoZero"/>
        <c:auto val="1"/>
        <c:lblAlgn val="ctr"/>
        <c:lblOffset val="100"/>
        <c:noMultiLvlLbl val="0"/>
      </c:catAx>
      <c:valAx>
        <c:axId val="213988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39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97649124794667E-2"/>
          <c:y val="8.0270078740157555E-2"/>
          <c:w val="0.18889678808134594"/>
          <c:h val="7.639658792650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43678139243806"/>
          <c:y val="2.943767715023056E-2"/>
          <c:w val="0.48617820859040456"/>
          <c:h val="0.91272856080523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Aktivacija!$O$4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Aktivacija!$N$5:$N$7</c:f>
              <c:strCache>
                <c:ptCount val="3"/>
                <c:pt idx="0">
                  <c:v>Za izboljšanje življenjskih možnosti bi se preselil na drug kontinent</c:v>
                </c:pt>
                <c:pt idx="1">
                  <c:v>Za izboljšanje življenjskih možnosti bi se preselil v drugo evropsko državo</c:v>
                </c:pt>
                <c:pt idx="2">
                  <c:v>Za izboljšanje življenjskih možnosti bi se preselil v drugi kraj Slovenije</c:v>
                </c:pt>
              </c:strCache>
            </c:strRef>
          </c:cat>
          <c:val>
            <c:numRef>
              <c:f>Aktivacija!$O$5:$O$7</c:f>
              <c:numCache>
                <c:formatCode>0%</c:formatCode>
                <c:ptCount val="3"/>
                <c:pt idx="0">
                  <c:v>0.35700000000000004</c:v>
                </c:pt>
                <c:pt idx="1">
                  <c:v>0.56499999999999995</c:v>
                </c:pt>
                <c:pt idx="2">
                  <c:v>0.68200000000000005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5-4474-85DB-4565E0B0BA68}"/>
            </c:ext>
          </c:extLst>
        </c:ser>
        <c:ser>
          <c:idx val="1"/>
          <c:order val="1"/>
          <c:tx>
            <c:strRef>
              <c:f>Aktivacija!$P$4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Aktivacija!$N$5:$N$7</c:f>
              <c:strCache>
                <c:ptCount val="3"/>
                <c:pt idx="0">
                  <c:v>Za izboljšanje življenjskih možnosti bi se preselil na drug kontinent</c:v>
                </c:pt>
                <c:pt idx="1">
                  <c:v>Za izboljšanje življenjskih možnosti bi se preselil v drugo evropsko državo</c:v>
                </c:pt>
                <c:pt idx="2">
                  <c:v>Za izboljšanje življenjskih možnosti bi se preselil v drugi kraj Slovenije</c:v>
                </c:pt>
              </c:strCache>
            </c:strRef>
          </c:cat>
          <c:val>
            <c:numRef>
              <c:f>Aktivacija!$P$5:$P$7</c:f>
              <c:numCache>
                <c:formatCode>0%</c:formatCode>
                <c:ptCount val="3"/>
                <c:pt idx="0">
                  <c:v>0.48700000000000004</c:v>
                </c:pt>
                <c:pt idx="1">
                  <c:v>0.73499999999999999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5-4474-85DB-4565E0B0BA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984016"/>
        <c:axId val="213986192"/>
      </c:barChart>
      <c:catAx>
        <c:axId val="21398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6192"/>
        <c:crosses val="autoZero"/>
        <c:auto val="1"/>
        <c:lblAlgn val="ctr"/>
        <c:lblOffset val="100"/>
        <c:noMultiLvlLbl val="0"/>
      </c:catAx>
      <c:valAx>
        <c:axId val="213986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98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93117846130807"/>
          <c:y val="0.65452894553903296"/>
          <c:w val="8.7130027669567234E-2"/>
          <c:h val="0.12067424713193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Aktivacija!$K$4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Aktivacija!$J$5:$J$7</c:f>
              <c:strCache>
                <c:ptCount val="3"/>
                <c:pt idx="0">
                  <c:v>Sprejel bi nižji položaj za nižje plačilo</c:v>
                </c:pt>
                <c:pt idx="1">
                  <c:v>Sprejel bi začasno zaposlitev</c:v>
                </c:pt>
                <c:pt idx="2">
                  <c:v>Sprejel bi delo, ki zahteva nove veščine in znanja</c:v>
                </c:pt>
              </c:strCache>
            </c:strRef>
          </c:cat>
          <c:val>
            <c:numRef>
              <c:f>Aktivacija!$K$5:$K$7</c:f>
              <c:numCache>
                <c:formatCode>0%</c:formatCode>
                <c:ptCount val="3"/>
                <c:pt idx="0">
                  <c:v>0.36799999999999999</c:v>
                </c:pt>
                <c:pt idx="1">
                  <c:v>0.79500000000000004</c:v>
                </c:pt>
                <c:pt idx="2">
                  <c:v>0.84699999999999998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5-4CC1-BFC9-3362C979315F}"/>
            </c:ext>
          </c:extLst>
        </c:ser>
        <c:ser>
          <c:idx val="1"/>
          <c:order val="1"/>
          <c:tx>
            <c:strRef>
              <c:f>Aktivacija!$L$4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Aktivacija!$J$5:$J$7</c:f>
              <c:strCache>
                <c:ptCount val="3"/>
                <c:pt idx="0">
                  <c:v>Sprejel bi nižji položaj za nižje plačilo</c:v>
                </c:pt>
                <c:pt idx="1">
                  <c:v>Sprejel bi začasno zaposlitev</c:v>
                </c:pt>
                <c:pt idx="2">
                  <c:v>Sprejel bi delo, ki zahteva nove veščine in znanja</c:v>
                </c:pt>
              </c:strCache>
            </c:strRef>
          </c:cat>
          <c:val>
            <c:numRef>
              <c:f>Aktivacija!$L$5:$L$7</c:f>
              <c:numCache>
                <c:formatCode>0%</c:formatCode>
                <c:ptCount val="3"/>
                <c:pt idx="0">
                  <c:v>0.52</c:v>
                </c:pt>
                <c:pt idx="1">
                  <c:v>0.85</c:v>
                </c:pt>
                <c:pt idx="2">
                  <c:v>0.91700000000000004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5-4CC1-BFC9-3362C97931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981840"/>
        <c:axId val="213982928"/>
      </c:barChart>
      <c:catAx>
        <c:axId val="21398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2928"/>
        <c:crosses val="autoZero"/>
        <c:auto val="1"/>
        <c:lblAlgn val="ctr"/>
        <c:lblOffset val="100"/>
        <c:noMultiLvlLbl val="0"/>
      </c:catAx>
      <c:valAx>
        <c:axId val="2139829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64447433310913"/>
          <c:y val="8.2651546468865911E-2"/>
          <c:w val="0.21768394595417043"/>
          <c:h val="5.5816272249500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Stres!$B$4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Stres!$A$5:$A$6</c:f>
              <c:strCache>
                <c:ptCount val="2"/>
                <c:pt idx="0">
                  <c:v>Več dni v tednu čutim stres</c:v>
                </c:pt>
                <c:pt idx="1">
                  <c:v>Osamljenost je zame resen problem</c:v>
                </c:pt>
              </c:strCache>
            </c:strRef>
          </c:cat>
          <c:val>
            <c:numRef>
              <c:f>Stres!$B$5:$B$6</c:f>
              <c:numCache>
                <c:formatCode>0%</c:formatCode>
                <c:ptCount val="2"/>
                <c:pt idx="0">
                  <c:v>0.17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9-4BBF-87E1-1E95084F0019}"/>
            </c:ext>
          </c:extLst>
        </c:ser>
        <c:ser>
          <c:idx val="1"/>
          <c:order val="1"/>
          <c:tx>
            <c:strRef>
              <c:f>Stres!$C$4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Stres!$A$5:$A$6</c:f>
              <c:strCache>
                <c:ptCount val="2"/>
                <c:pt idx="0">
                  <c:v>Več dni v tednu čutim stres</c:v>
                </c:pt>
                <c:pt idx="1">
                  <c:v>Osamljenost je zame resen problem</c:v>
                </c:pt>
              </c:strCache>
            </c:strRef>
          </c:cat>
          <c:val>
            <c:numRef>
              <c:f>Stres!$C$5:$C$6</c:f>
              <c:numCache>
                <c:formatCode>0%</c:formatCode>
                <c:ptCount val="2"/>
                <c:pt idx="0">
                  <c:v>0.36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9-4BBF-87E1-1E95084F0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982384"/>
        <c:axId val="213984560"/>
      </c:barChart>
      <c:catAx>
        <c:axId val="213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4560"/>
        <c:crosses val="autoZero"/>
        <c:auto val="1"/>
        <c:lblAlgn val="ctr"/>
        <c:lblOffset val="100"/>
        <c:noMultiLvlLbl val="0"/>
      </c:catAx>
      <c:valAx>
        <c:axId val="213984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398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11441832557103"/>
          <c:y val="4.0088308606310907E-2"/>
          <c:w val="0.23078887703836728"/>
          <c:h val="5.730133882300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V kolikšni meri za tebe osebno veljajo naslednji problemi mladih: STANOVANJSKI PROBLEM</a:t>
            </a:r>
            <a:br>
              <a:rPr lang="sl-SI"/>
            </a:br>
            <a:r>
              <a:rPr lang="sl-SI"/>
              <a:t>(Velja ali zelo velja).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Stan!$B$4</c:f>
              <c:strCache>
                <c:ptCount val="1"/>
                <c:pt idx="0">
                  <c:v>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Stan!$A$5</c:f>
              <c:strCache>
                <c:ptCount val="1"/>
                <c:pt idx="0">
                  <c:v>Stanovanjski problem</c:v>
                </c:pt>
              </c:strCache>
            </c:strRef>
          </c:cat>
          <c:val>
            <c:numRef>
              <c:f>Stan!$B$5</c:f>
              <c:numCache>
                <c:formatCode>0%</c:formatCode>
                <c:ptCount val="1"/>
                <c:pt idx="0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1-4B15-8CFA-1DAD3DDF3253}"/>
            </c:ext>
          </c:extLst>
        </c:ser>
        <c:ser>
          <c:idx val="1"/>
          <c:order val="1"/>
          <c:tx>
            <c:strRef>
              <c:f>Stan!$C$4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Stan!$A$5</c:f>
              <c:strCache>
                <c:ptCount val="1"/>
                <c:pt idx="0">
                  <c:v>Stanovanjski problem</c:v>
                </c:pt>
              </c:strCache>
            </c:strRef>
          </c:cat>
          <c:val>
            <c:numRef>
              <c:f>Stan!$C$5</c:f>
              <c:numCache>
                <c:formatCode>0%</c:formatCode>
                <c:ptCount val="1"/>
                <c:pt idx="0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1-4B15-8CFA-1DAD3DDF3253}"/>
            </c:ext>
          </c:extLst>
        </c:ser>
        <c:ser>
          <c:idx val="2"/>
          <c:order val="2"/>
          <c:tx>
            <c:strRef>
              <c:f>Stan!$D$4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Stan!$A$5</c:f>
              <c:strCache>
                <c:ptCount val="1"/>
                <c:pt idx="0">
                  <c:v>Stanovanjski problem</c:v>
                </c:pt>
              </c:strCache>
            </c:strRef>
          </c:cat>
          <c:val>
            <c:numRef>
              <c:f>Stan!$D$5</c:f>
              <c:numCache>
                <c:formatCode>0%</c:formatCode>
                <c:ptCount val="1"/>
                <c:pt idx="0">
                  <c:v>0.44900000000000001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1-4B15-8CFA-1DAD3DDF3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3986736"/>
        <c:axId val="213987280"/>
      </c:barChart>
      <c:catAx>
        <c:axId val="21398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7280"/>
        <c:crosses val="autoZero"/>
        <c:auto val="1"/>
        <c:lblAlgn val="ctr"/>
        <c:lblOffset val="100"/>
        <c:noMultiLvlLbl val="0"/>
      </c:catAx>
      <c:valAx>
        <c:axId val="213987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65322676373994"/>
          <c:y val="8.4955752212389379E-2"/>
          <c:w val="0.78490610532979865"/>
          <c:h val="0.83198528419690632"/>
        </c:manualLayout>
      </c:layout>
      <c:lineChart>
        <c:grouping val="standard"/>
        <c:varyColors val="0"/>
        <c:ser>
          <c:idx val="0"/>
          <c:order val="0"/>
          <c:tx>
            <c:strRef>
              <c:f>'[Zaposlovanje.xlsx]ESTAT_začasne zap.'!$A$6</c:f>
              <c:strCache>
                <c:ptCount val="1"/>
                <c:pt idx="0">
                  <c:v>EU-15 (15–24)</c:v>
                </c:pt>
              </c:strCache>
            </c:strRef>
          </c:tx>
          <c:spPr>
            <a:ln w="28575" cap="rnd">
              <a:solidFill>
                <a:srgbClr val="5BC4B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C4BE"/>
              </a:solidFill>
              <a:ln w="9525">
                <a:solidFill>
                  <a:srgbClr val="5BC4BE"/>
                </a:solidFill>
              </a:ln>
              <a:effectLst/>
            </c:spPr>
          </c:marker>
          <c:cat>
            <c:strRef>
              <c:f>'[Zaposlovanje.xlsx]ESTAT_začasne zap.'!$B$5:$G$5</c:f>
              <c:strCache>
                <c:ptCount val="6"/>
                <c:pt idx="0">
                  <c:v>1996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</c:strCache>
            </c:strRef>
          </c:cat>
          <c:val>
            <c:numRef>
              <c:f>'[Zaposlovanje.xlsx]ESTAT_začasne zap.'!$B$6:$G$6</c:f>
              <c:numCache>
                <c:formatCode>#,##0.0</c:formatCode>
                <c:ptCount val="6"/>
                <c:pt idx="0">
                  <c:v>34.1</c:v>
                </c:pt>
                <c:pt idx="1">
                  <c:v>39.4</c:v>
                </c:pt>
                <c:pt idx="2">
                  <c:v>41.3</c:v>
                </c:pt>
                <c:pt idx="3">
                  <c:v>43.1</c:v>
                </c:pt>
                <c:pt idx="4">
                  <c:v>42.5</c:v>
                </c:pt>
                <c:pt idx="5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EB-4031-8F30-1C81E290BD56}"/>
            </c:ext>
          </c:extLst>
        </c:ser>
        <c:ser>
          <c:idx val="1"/>
          <c:order val="1"/>
          <c:tx>
            <c:strRef>
              <c:f>'[Zaposlovanje.xlsx]ESTAT_začasne zap.'!$A$7</c:f>
              <c:strCache>
                <c:ptCount val="1"/>
                <c:pt idx="0">
                  <c:v>SLOVENIJA (15–24)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'[Zaposlovanje.xlsx]ESTAT_začasne zap.'!$B$5:$G$5</c:f>
              <c:strCache>
                <c:ptCount val="6"/>
                <c:pt idx="0">
                  <c:v>1996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</c:strCache>
            </c:strRef>
          </c:cat>
          <c:val>
            <c:numRef>
              <c:f>'[Zaposlovanje.xlsx]ESTAT_začasne zap.'!$B$7:$G$7</c:f>
              <c:numCache>
                <c:formatCode>#,##0.0</c:formatCode>
                <c:ptCount val="6"/>
                <c:pt idx="0">
                  <c:v>29.7</c:v>
                </c:pt>
                <c:pt idx="1">
                  <c:v>43.2</c:v>
                </c:pt>
                <c:pt idx="2">
                  <c:v>62.5</c:v>
                </c:pt>
                <c:pt idx="3">
                  <c:v>69.599999999999994</c:v>
                </c:pt>
                <c:pt idx="4">
                  <c:v>74.5</c:v>
                </c:pt>
                <c:pt idx="5">
                  <c:v>61.8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EB-4031-8F30-1C81E290BD56}"/>
            </c:ext>
          </c:extLst>
        </c:ser>
        <c:ser>
          <c:idx val="2"/>
          <c:order val="2"/>
          <c:tx>
            <c:strRef>
              <c:f>'[Zaposlovanje.xlsx]ESTAT_začasne zap.'!$A$8</c:f>
              <c:strCache>
                <c:ptCount val="1"/>
                <c:pt idx="0">
                  <c:v>EU-15 (15–64)</c:v>
                </c:pt>
              </c:strCache>
            </c:strRef>
          </c:tx>
          <c:spPr>
            <a:ln w="28575" cap="rnd">
              <a:solidFill>
                <a:srgbClr val="5BC4BE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5BC4BE"/>
              </a:solidFill>
              <a:ln w="9525">
                <a:solidFill>
                  <a:srgbClr val="5BC4BE"/>
                </a:solidFill>
              </a:ln>
              <a:effectLst/>
            </c:spPr>
          </c:marker>
          <c:cat>
            <c:strRef>
              <c:f>'[Zaposlovanje.xlsx]ESTAT_začasne zap.'!$B$5:$G$5</c:f>
              <c:strCache>
                <c:ptCount val="6"/>
                <c:pt idx="0">
                  <c:v>1996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</c:strCache>
            </c:strRef>
          </c:cat>
          <c:val>
            <c:numRef>
              <c:f>'[Zaposlovanje.xlsx]ESTAT_začasne zap.'!$B$8:$G$8</c:f>
              <c:numCache>
                <c:formatCode>#,##0.0</c:formatCode>
                <c:ptCount val="6"/>
                <c:pt idx="0">
                  <c:v>11.8</c:v>
                </c:pt>
                <c:pt idx="1">
                  <c:v>13.6</c:v>
                </c:pt>
                <c:pt idx="2">
                  <c:v>14.4</c:v>
                </c:pt>
                <c:pt idx="3">
                  <c:v>14</c:v>
                </c:pt>
                <c:pt idx="4">
                  <c:v>14</c:v>
                </c:pt>
                <c:pt idx="5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EB-4031-8F30-1C81E290BD56}"/>
            </c:ext>
          </c:extLst>
        </c:ser>
        <c:ser>
          <c:idx val="3"/>
          <c:order val="3"/>
          <c:tx>
            <c:strRef>
              <c:f>'[Zaposlovanje.xlsx]ESTAT_začasne zap.'!$A$9</c:f>
              <c:strCache>
                <c:ptCount val="1"/>
                <c:pt idx="0">
                  <c:v>SLOVENIJA (15–64)</c:v>
                </c:pt>
              </c:strCache>
            </c:strRef>
          </c:tx>
          <c:spPr>
            <a:ln w="28575" cap="rnd" cmpd="sng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'[Zaposlovanje.xlsx]ESTAT_začasne zap.'!$B$5:$G$5</c:f>
              <c:strCache>
                <c:ptCount val="6"/>
                <c:pt idx="0">
                  <c:v>1996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</c:strCache>
            </c:strRef>
          </c:cat>
          <c:val>
            <c:numRef>
              <c:f>'[Zaposlovanje.xlsx]ESTAT_začasne zap.'!$B$9:$G$9</c:f>
              <c:numCache>
                <c:formatCode>#,##0.0</c:formatCode>
                <c:ptCount val="6"/>
                <c:pt idx="0">
                  <c:v>8.4</c:v>
                </c:pt>
                <c:pt idx="1">
                  <c:v>12.8</c:v>
                </c:pt>
                <c:pt idx="2">
                  <c:v>17.2</c:v>
                </c:pt>
                <c:pt idx="3">
                  <c:v>17.100000000000001</c:v>
                </c:pt>
                <c:pt idx="4">
                  <c:v>17.8</c:v>
                </c:pt>
                <c:pt idx="5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EB-4031-8F30-1C81E290B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85104"/>
        <c:axId val="213987824"/>
      </c:lineChart>
      <c:catAx>
        <c:axId val="21398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7824"/>
        <c:crosses val="autoZero"/>
        <c:auto val="1"/>
        <c:lblAlgn val="ctr"/>
        <c:lblOffset val="100"/>
        <c:noMultiLvlLbl val="0"/>
      </c:catAx>
      <c:valAx>
        <c:axId val="2139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98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84691291498432"/>
          <c:y val="9.3683538123875681E-3"/>
          <c:w val="0.48349549173347611"/>
          <c:h val="0.14499292849606335"/>
        </c:manualLayout>
      </c:layout>
      <c:overlay val="0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84C7-F961-4E3B-8FCE-5873A3467630}" type="datetimeFigureOut">
              <a:rPr lang="sl-SI" smtClean="0"/>
              <a:t>24. 05. 2021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AAE8A-AC52-44D6-914C-EFD45D0C6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38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" y="9728"/>
            <a:ext cx="12135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5" y="182255"/>
            <a:ext cx="9062976" cy="1194259"/>
          </a:xfrm>
        </p:spPr>
        <p:txBody>
          <a:bodyPr>
            <a:noAutofit/>
          </a:bodyPr>
          <a:lstStyle/>
          <a:p>
            <a:r>
              <a:rPr lang="sl-SI" dirty="0"/>
              <a:t>Občutenje stresa se je podvojilo, osamljenost potrojila.</a:t>
            </a:r>
            <a:endParaRPr lang="sl-SI" b="1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25842"/>
              </p:ext>
            </p:extLst>
          </p:nvPr>
        </p:nvGraphicFramePr>
        <p:xfrm>
          <a:off x="255639" y="1376515"/>
          <a:ext cx="9350477" cy="508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2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136738"/>
            <a:ext cx="8596668" cy="860400"/>
          </a:xfrm>
        </p:spPr>
        <p:txBody>
          <a:bodyPr/>
          <a:lstStyle/>
          <a:p>
            <a:r>
              <a:rPr lang="sl-SI" dirty="0"/>
              <a:t>MLADINA 2020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1819073"/>
            <a:ext cx="7795549" cy="13176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u="sng" dirty="0">
                <a:solidFill>
                  <a:schemeClr val="bg1"/>
                </a:solidFill>
              </a:rPr>
              <a:t>Tretji poudarek:</a:t>
            </a:r>
            <a:r>
              <a:rPr lang="sl-SI" sz="2800" dirty="0">
                <a:solidFill>
                  <a:schemeClr val="bg1"/>
                </a:solidFill>
              </a:rPr>
              <a:t/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Stanovanjska problematika je v primerjavi z letom 2010 še bolj pereča.</a:t>
            </a:r>
          </a:p>
        </p:txBody>
      </p:sp>
    </p:spTree>
    <p:extLst>
      <p:ext uri="{BB962C8B-B14F-4D97-AF65-F5344CB8AC3E}">
        <p14:creationId xmlns:p14="http://schemas.microsoft.com/office/powerpoint/2010/main" val="22817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40130"/>
            <a:ext cx="9265534" cy="1253005"/>
          </a:xfrm>
        </p:spPr>
        <p:txBody>
          <a:bodyPr>
            <a:noAutofit/>
          </a:bodyPr>
          <a:lstStyle/>
          <a:p>
            <a:r>
              <a:rPr lang="sl-SI" dirty="0"/>
              <a:t>Močno se je povečal delež mladih, ki jih skrbi reševanje stanovanjskega problema.</a:t>
            </a:r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40138"/>
              </p:ext>
            </p:extLst>
          </p:nvPr>
        </p:nvGraphicFramePr>
        <p:xfrm>
          <a:off x="231494" y="1423687"/>
          <a:ext cx="8808334" cy="49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132701"/>
            <a:ext cx="8596668" cy="860400"/>
          </a:xfrm>
        </p:spPr>
        <p:txBody>
          <a:bodyPr/>
          <a:lstStyle/>
          <a:p>
            <a:r>
              <a:rPr lang="sl-SI" dirty="0"/>
              <a:t>MLADINA 2020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1349830"/>
            <a:ext cx="9190299" cy="1782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u="sng" dirty="0">
                <a:solidFill>
                  <a:schemeClr val="bg1"/>
                </a:solidFill>
              </a:rPr>
              <a:t>Četrti poudarek: </a:t>
            </a:r>
            <a:r>
              <a:rPr lang="sl-SI" sz="2800" dirty="0">
                <a:solidFill>
                  <a:schemeClr val="bg1"/>
                </a:solidFill>
              </a:rPr>
              <a:t/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Prekarnost ostaja ključni problem mladih na trgu dela, izobraževalne izbire so bolj usmerjene v trg dela, pripravljenost za preselitev se viša.</a:t>
            </a:r>
          </a:p>
        </p:txBody>
      </p:sp>
    </p:spTree>
    <p:extLst>
      <p:ext uri="{BB962C8B-B14F-4D97-AF65-F5344CB8AC3E}">
        <p14:creationId xmlns:p14="http://schemas.microsoft.com/office/powerpoint/2010/main" val="7238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8" y="138896"/>
            <a:ext cx="8680797" cy="90861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Začasne zaposlitve, pa tudi drugi vidiki </a:t>
            </a:r>
            <a:r>
              <a:rPr lang="sl-SI" sz="3200" dirty="0" err="1"/>
              <a:t>prekarnosti</a:t>
            </a:r>
            <a:r>
              <a:rPr lang="sl-SI" sz="3200" dirty="0"/>
              <a:t>, ostajajo ključni problem.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37CFB33E-29F3-A349-AC16-23464674F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48326"/>
              </p:ext>
            </p:extLst>
          </p:nvPr>
        </p:nvGraphicFramePr>
        <p:xfrm>
          <a:off x="330093" y="1753565"/>
          <a:ext cx="8707227" cy="44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906682" y="1369632"/>
            <a:ext cx="7421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Delež začasno zaposlenih, EU-15 in Slovenija, po starostnih skupinah in izbranih letih.</a:t>
            </a:r>
            <a:endParaRPr lang="sl-SI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8" y="339194"/>
            <a:ext cx="8680797" cy="908613"/>
          </a:xfrm>
        </p:spPr>
        <p:txBody>
          <a:bodyPr>
            <a:normAutofit/>
          </a:bodyPr>
          <a:lstStyle/>
          <a:p>
            <a:r>
              <a:rPr lang="sl-SI" sz="3200" dirty="0"/>
              <a:t>Strah pred brezposelnostjo se povečuje.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06682" y="1369632"/>
            <a:ext cx="7421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Strah pred izgubo zaposlitve.</a:t>
            </a:r>
            <a:endParaRPr lang="sl-SI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B904-6506-C044-BF2E-3B9E3A4A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82" y="1614668"/>
            <a:ext cx="7144096" cy="47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3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8" y="339194"/>
            <a:ext cx="8680797" cy="908613"/>
          </a:xfrm>
        </p:spPr>
        <p:txBody>
          <a:bodyPr>
            <a:normAutofit/>
          </a:bodyPr>
          <a:lstStyle/>
          <a:p>
            <a:r>
              <a:rPr lang="sl-SI" sz="3200" dirty="0"/>
              <a:t>Popularnost samozaposlitve pa zmanjšuje.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06682" y="1432910"/>
            <a:ext cx="742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Zamisli si, da iščeš delo in da bi lahko izbiral_a med različnimi vrstami zaposlitev. Kaj od navedenega bi </a:t>
            </a:r>
            <a:r>
              <a:rPr lang="sl-SI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izbral_a</a:t>
            </a:r>
            <a:r>
              <a:rPr lang="sl-SI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l-SI" sz="1400" i="1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B8928-C7F0-BF44-93D1-205D9225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82" y="2066081"/>
            <a:ext cx="8237318" cy="43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8" y="339194"/>
            <a:ext cx="8680797" cy="90861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Pripravljenost za trajno preselitev se povečuje.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15391" y="1241201"/>
            <a:ext cx="74213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Če bi ti to nudilo boljše ustvarjalne in sploh življenjske možnosti, ali bi se bil/a pripravljen/a za dalj časa ali trajno preseliti? </a:t>
            </a:r>
          </a:p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64B69-7230-954C-93C2-1C15F12C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8" y="1651000"/>
            <a:ext cx="7112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8" y="138896"/>
            <a:ext cx="8680797" cy="90861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Po drugi strani se občutno več pozornosti namenja relevantnosti znanj za trg dela.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06682" y="1369632"/>
            <a:ext cx="7421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Vključenost v neformalno izobraževanje (primerjava 2010 in 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08740-8CE2-F045-A533-D8C19676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2081711"/>
            <a:ext cx="7861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132701"/>
            <a:ext cx="8596668" cy="860400"/>
          </a:xfrm>
        </p:spPr>
        <p:txBody>
          <a:bodyPr/>
          <a:lstStyle/>
          <a:p>
            <a:r>
              <a:rPr lang="sl-SI" dirty="0"/>
              <a:t>MLADINA 2020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1759226"/>
            <a:ext cx="9190299" cy="13734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u="sng" dirty="0">
                <a:solidFill>
                  <a:schemeClr val="bg1"/>
                </a:solidFill>
              </a:rPr>
              <a:t>Peti poudarek: </a:t>
            </a:r>
            <a:r>
              <a:rPr lang="sl-SI" sz="2800" dirty="0">
                <a:solidFill>
                  <a:schemeClr val="bg1"/>
                </a:solidFill>
              </a:rPr>
              <a:t/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Medgeneracijskega konflikta ni, prisotni so močni elementi trajnosti.</a:t>
            </a:r>
          </a:p>
        </p:txBody>
      </p:sp>
    </p:spTree>
    <p:extLst>
      <p:ext uri="{BB962C8B-B14F-4D97-AF65-F5344CB8AC3E}">
        <p14:creationId xmlns:p14="http://schemas.microsoft.com/office/powerpoint/2010/main" val="408622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375095"/>
            <a:ext cx="2025354" cy="432304"/>
          </a:xfrm>
        </p:spPr>
        <p:txBody>
          <a:bodyPr/>
          <a:lstStyle/>
          <a:p>
            <a:r>
              <a:rPr lang="sl-SI" dirty="0"/>
              <a:t>MLADINA 2020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2026642"/>
            <a:ext cx="9213448" cy="13484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u="sng" dirty="0">
                <a:solidFill>
                  <a:schemeClr val="bg1"/>
                </a:solidFill>
              </a:rPr>
              <a:t>Prvi poudarek: </a:t>
            </a:r>
            <a:r>
              <a:rPr lang="sl-SI" sz="2800" dirty="0">
                <a:solidFill>
                  <a:schemeClr val="bg1"/>
                </a:solidFill>
              </a:rPr>
              <a:t/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Mladi so v primerjavi z letom 2010 bistveno bolj </a:t>
            </a:r>
            <a:r>
              <a:rPr lang="sl-SI" sz="2800" dirty="0" smtClean="0">
                <a:solidFill>
                  <a:schemeClr val="bg1"/>
                </a:solidFill>
              </a:rPr>
              <a:t>aktivni</a:t>
            </a:r>
            <a:r>
              <a:rPr lang="sl-SI" sz="2800" dirty="0">
                <a:solidFill>
                  <a:schemeClr val="bg1"/>
                </a:solidFill>
              </a:rPr>
              <a:t>, odgovorni in avtonomni.</a:t>
            </a:r>
          </a:p>
        </p:txBody>
      </p:sp>
    </p:spTree>
    <p:extLst>
      <p:ext uri="{BB962C8B-B14F-4D97-AF65-F5344CB8AC3E}">
        <p14:creationId xmlns:p14="http://schemas.microsoft.com/office/powerpoint/2010/main" val="5125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7" y="461018"/>
            <a:ext cx="8680797" cy="90861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Zavedanje o navideznosti t.i. medgeneracijskega konflikta.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12057" y="1988535"/>
            <a:ext cx="7421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Tako mladi kot starejši so zapostavljeni, ko gre za blaginjo (%).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4B0D1-E5EA-4E41-BF98-61E70F86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3" y="2296312"/>
            <a:ext cx="8465835" cy="45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7" y="461018"/>
            <a:ext cx="8680797" cy="90861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Prisotna visoka stopnja strajnostne zavesti in odgovornosti do prihodnjih generacij.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12057" y="1734869"/>
            <a:ext cx="742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Sedanje generacije bi morale uravnotežiti svoje zahteve v korist še nerojenih</a:t>
            </a:r>
          </a:p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generacij (%).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E863E-E124-1145-9214-FCC9C25E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623328"/>
            <a:ext cx="8402127" cy="42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8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057" y="461018"/>
            <a:ext cx="8680797" cy="908613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Visoka stopnja okoljsko ozaveščenega potrošništva.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06682" y="1369632"/>
            <a:ext cx="7421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Skrb za okolje in potrošnja med mladimi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BFC83-637C-CD4E-B665-70F73A5A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7" y="1677408"/>
            <a:ext cx="7615925" cy="50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132701"/>
            <a:ext cx="8596668" cy="860400"/>
          </a:xfrm>
        </p:spPr>
        <p:txBody>
          <a:bodyPr/>
          <a:lstStyle/>
          <a:p>
            <a:r>
              <a:rPr lang="sl-SI" dirty="0"/>
              <a:t>MLADINA 2020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2085192"/>
            <a:ext cx="9190299" cy="10475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u="sng" dirty="0">
                <a:solidFill>
                  <a:schemeClr val="bg1"/>
                </a:solidFill>
              </a:rPr>
              <a:t>Šesti poudarek: </a:t>
            </a:r>
            <a:r>
              <a:rPr lang="sl-SI" sz="2800" dirty="0">
                <a:solidFill>
                  <a:schemeClr val="bg1"/>
                </a:solidFill>
              </a:rPr>
              <a:t/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Kaže se izrazito dejavno državljanstvo mladih.</a:t>
            </a:r>
          </a:p>
        </p:txBody>
      </p:sp>
    </p:spTree>
    <p:extLst>
      <p:ext uri="{BB962C8B-B14F-4D97-AF65-F5344CB8AC3E}">
        <p14:creationId xmlns:p14="http://schemas.microsoft.com/office/powerpoint/2010/main" val="340464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455" y="232826"/>
            <a:ext cx="9741346" cy="908613"/>
          </a:xfrm>
        </p:spPr>
        <p:txBody>
          <a:bodyPr>
            <a:noAutofit/>
          </a:bodyPr>
          <a:lstStyle/>
          <a:p>
            <a:r>
              <a:rPr lang="sl-SI" sz="2400" dirty="0"/>
              <a:t>Zanimanje za politiko je še vedno nizko, spreminjajo se repertoarji političnosti mladih (višja stopnja družbene angažiranosti, manj fokusa na institucionalno politiko, osebni vidiki političnosti).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25E55-4500-B94C-86F0-C1706D82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0" y="2399987"/>
            <a:ext cx="5963174" cy="4257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EDA29-255B-CC48-8478-93D92885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15" y="2399987"/>
            <a:ext cx="6382520" cy="4435506"/>
          </a:xfrm>
          <a:prstGeom prst="rect">
            <a:avLst/>
          </a:prstGeom>
        </p:spPr>
      </p:pic>
      <p:sp>
        <p:nvSpPr>
          <p:cNvPr id="8" name="Pravokotnik 6">
            <a:extLst>
              <a:ext uri="{FF2B5EF4-FFF2-40B4-BE49-F238E27FC236}">
                <a16:creationId xmlns:a16="http://schemas.microsoft.com/office/drawing/2014/main" id="{4C9BF871-03B5-1240-B18C-01B67596576D}"/>
              </a:ext>
            </a:extLst>
          </p:cNvPr>
          <p:cNvSpPr/>
          <p:nvPr/>
        </p:nvSpPr>
        <p:spPr>
          <a:xfrm>
            <a:off x="366750" y="1810833"/>
            <a:ext cx="7421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Politično in družbeno udejstvovanje mladih (‘verjetno bi’ in ‘sem že’).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2C6C4-4DAD-074A-882A-AEA45B90189C}"/>
              </a:ext>
            </a:extLst>
          </p:cNvPr>
          <p:cNvSpPr/>
          <p:nvPr/>
        </p:nvSpPr>
        <p:spPr>
          <a:xfrm>
            <a:off x="6240472" y="2869266"/>
            <a:ext cx="4801902" cy="4472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8882D-566F-7740-B114-E0960C047F8B}"/>
              </a:ext>
            </a:extLst>
          </p:cNvPr>
          <p:cNvSpPr/>
          <p:nvPr/>
        </p:nvSpPr>
        <p:spPr>
          <a:xfrm>
            <a:off x="6240472" y="3751792"/>
            <a:ext cx="4801902" cy="4472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" y="9728"/>
            <a:ext cx="12135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116" y="211318"/>
            <a:ext cx="8678959" cy="1381508"/>
          </a:xfrm>
        </p:spPr>
        <p:txBody>
          <a:bodyPr>
            <a:noAutofit/>
          </a:bodyPr>
          <a:lstStyle/>
          <a:p>
            <a:r>
              <a:rPr lang="sl-SI" dirty="0"/>
              <a:t>Zdrav življenjski slog je </a:t>
            </a:r>
            <a:br>
              <a:rPr lang="sl-SI" dirty="0"/>
            </a:br>
            <a:r>
              <a:rPr lang="sl-SI" dirty="0"/>
              <a:t>v izrazitem porastu.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198714"/>
              </p:ext>
            </p:extLst>
          </p:nvPr>
        </p:nvGraphicFramePr>
        <p:xfrm>
          <a:off x="155387" y="1513390"/>
          <a:ext cx="8884441" cy="476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1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284" y="59905"/>
            <a:ext cx="9398427" cy="732961"/>
          </a:xfrm>
        </p:spPr>
        <p:txBody>
          <a:bodyPr>
            <a:noAutofit/>
          </a:bodyPr>
          <a:lstStyle/>
          <a:p>
            <a:r>
              <a:rPr lang="sl-SI" dirty="0"/>
              <a:t>Mladi se vse hitreje odseljujejo od staršev.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09" y="1651819"/>
            <a:ext cx="8625468" cy="49585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5" y="1139689"/>
            <a:ext cx="8838432" cy="2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1277" y="221150"/>
            <a:ext cx="9182521" cy="1312682"/>
          </a:xfrm>
        </p:spPr>
        <p:txBody>
          <a:bodyPr>
            <a:noAutofit/>
          </a:bodyPr>
          <a:lstStyle/>
          <a:p>
            <a:r>
              <a:rPr lang="sl-SI" dirty="0"/>
              <a:t>Mladi so vedno bolj kulturno </a:t>
            </a:r>
            <a:br>
              <a:rPr lang="sl-SI" dirty="0"/>
            </a:br>
            <a:r>
              <a:rPr lang="sl-SI" dirty="0"/>
              <a:t>in umetniško aktivni.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26321"/>
              </p:ext>
            </p:extLst>
          </p:nvPr>
        </p:nvGraphicFramePr>
        <p:xfrm>
          <a:off x="0" y="1865670"/>
          <a:ext cx="9436042" cy="484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965" y="87742"/>
            <a:ext cx="7806908" cy="1320799"/>
          </a:xfrm>
        </p:spPr>
        <p:txBody>
          <a:bodyPr>
            <a:noAutofit/>
          </a:bodyPr>
          <a:lstStyle/>
          <a:p>
            <a:r>
              <a:rPr lang="sl-SI" dirty="0"/>
              <a:t>Neformalno izobraževanje je v izrazitem porastu.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32424" y="1613493"/>
            <a:ext cx="8702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Pomisli na različne tečaje, usposabljanja in delavnice, ki niso del rednega šolskega izobraževanja. Koliko takšnih izobraževanj si se </a:t>
            </a:r>
            <a:r>
              <a:rPr lang="sl-SI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udeležil_a</a:t>
            </a:r>
            <a:r>
              <a:rPr lang="sl-SI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letu 2019 glede na naslednja področja? </a:t>
            </a: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316572"/>
              </p:ext>
            </p:extLst>
          </p:nvPr>
        </p:nvGraphicFramePr>
        <p:xfrm>
          <a:off x="1" y="2136714"/>
          <a:ext cx="8675224" cy="42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1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3794" y="129250"/>
            <a:ext cx="8450327" cy="1257098"/>
          </a:xfrm>
        </p:spPr>
        <p:txBody>
          <a:bodyPr>
            <a:noAutofit/>
          </a:bodyPr>
          <a:lstStyle/>
          <a:p>
            <a:r>
              <a:rPr lang="sl-SI" dirty="0"/>
              <a:t>Mladi so vedno bolj pripravljeni </a:t>
            </a:r>
            <a:br>
              <a:rPr lang="sl-SI" dirty="0"/>
            </a:br>
            <a:r>
              <a:rPr lang="sl-SI" dirty="0"/>
              <a:t>na mobilnost.</a:t>
            </a:r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65521"/>
              </p:ext>
            </p:extLst>
          </p:nvPr>
        </p:nvGraphicFramePr>
        <p:xfrm>
          <a:off x="219919" y="1522071"/>
          <a:ext cx="9120851" cy="474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5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519" y="198698"/>
            <a:ext cx="8680797" cy="1068729"/>
          </a:xfrm>
        </p:spPr>
        <p:txBody>
          <a:bodyPr>
            <a:normAutofit/>
          </a:bodyPr>
          <a:lstStyle/>
          <a:p>
            <a:r>
              <a:rPr lang="sl-SI" sz="3200" dirty="0"/>
              <a:t>Mladi so vedno bolj fleksibilni</a:t>
            </a:r>
            <a:br>
              <a:rPr lang="sl-SI" sz="3200" dirty="0"/>
            </a:br>
            <a:r>
              <a:rPr lang="sl-SI" sz="3200" dirty="0"/>
              <a:t>pri iskanju zaposlitve.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2498"/>
              </p:ext>
            </p:extLst>
          </p:nvPr>
        </p:nvGraphicFramePr>
        <p:xfrm>
          <a:off x="318519" y="1600200"/>
          <a:ext cx="8979469" cy="502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6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0" y="3146121"/>
            <a:ext cx="8596668" cy="860400"/>
          </a:xfrm>
        </p:spPr>
        <p:txBody>
          <a:bodyPr/>
          <a:lstStyle/>
          <a:p>
            <a:r>
              <a:rPr lang="sl-SI" dirty="0"/>
              <a:t>MLADINA 2020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2149309"/>
            <a:ext cx="9095362" cy="9968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u="sng" dirty="0">
                <a:solidFill>
                  <a:schemeClr val="bg1"/>
                </a:solidFill>
              </a:rPr>
              <a:t>Drugi poudarek: </a:t>
            </a:r>
            <a:r>
              <a:rPr lang="sl-SI" sz="2800" dirty="0">
                <a:solidFill>
                  <a:schemeClr val="bg1"/>
                </a:solidFill>
              </a:rPr>
              <a:t/>
            </a:r>
            <a:br>
              <a:rPr lang="sl-SI" sz="2800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</a:rPr>
              <a:t>Duševno stanje mladih se je močno poslabšalo. </a:t>
            </a:r>
          </a:p>
        </p:txBody>
      </p:sp>
    </p:spTree>
    <p:extLst>
      <p:ext uri="{BB962C8B-B14F-4D97-AF65-F5344CB8AC3E}">
        <p14:creationId xmlns:p14="http://schemas.microsoft.com/office/powerpoint/2010/main" val="7937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13341</TotalTime>
  <Words>352</Words>
  <Application>Microsoft Office PowerPoint</Application>
  <PresentationFormat>Širokozaslonsko</PresentationFormat>
  <Paragraphs>42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Gladko</vt:lpstr>
      <vt:lpstr>PowerPointova predstavitev</vt:lpstr>
      <vt:lpstr>PowerPointova predstavitev</vt:lpstr>
      <vt:lpstr>Zdrav življenjski slog je  v izrazitem porastu.</vt:lpstr>
      <vt:lpstr>Mladi se vse hitreje odseljujejo od staršev.</vt:lpstr>
      <vt:lpstr>Mladi so vedno bolj kulturno  in umetniško aktivni.</vt:lpstr>
      <vt:lpstr>Neformalno izobraževanje je v izrazitem porastu.</vt:lpstr>
      <vt:lpstr>Mladi so vedno bolj pripravljeni  na mobilnost.</vt:lpstr>
      <vt:lpstr>Mladi so vedno bolj fleksibilni pri iskanju zaposlitve.</vt:lpstr>
      <vt:lpstr>PowerPointova predstavitev</vt:lpstr>
      <vt:lpstr>Občutenje stresa se je podvojilo, osamljenost potrojila.</vt:lpstr>
      <vt:lpstr>PowerPointova predstavitev</vt:lpstr>
      <vt:lpstr>Močno se je povečal delež mladih, ki jih skrbi reševanje stanovanjskega problema.</vt:lpstr>
      <vt:lpstr>PowerPointova predstavitev</vt:lpstr>
      <vt:lpstr>Začasne zaposlitve, pa tudi drugi vidiki prekarnosti, ostajajo ključni problem.</vt:lpstr>
      <vt:lpstr>Strah pred brezposelnostjo se povečuje.</vt:lpstr>
      <vt:lpstr>Popularnost samozaposlitve pa zmanjšuje.</vt:lpstr>
      <vt:lpstr>Pripravljenost za trajno preselitev se povečuje.</vt:lpstr>
      <vt:lpstr>Po drugi strani se občutno več pozornosti namenja relevantnosti znanj za trg dela.</vt:lpstr>
      <vt:lpstr>PowerPointova predstavitev</vt:lpstr>
      <vt:lpstr>Zavedanje o navideznosti t.i. medgeneracijskega konflikta.</vt:lpstr>
      <vt:lpstr>Prisotna visoka stopnja strajnostne zavesti in odgovornosti do prihodnjih generacij.</vt:lpstr>
      <vt:lpstr>Visoka stopnja okoljsko ozaveščenega potrošništva.</vt:lpstr>
      <vt:lpstr>PowerPointova predstavitev</vt:lpstr>
      <vt:lpstr>Zanimanje za politiko je še vedno nizko, spreminjajo se repertoarji političnosti mladih (višja stopnja družbene angažiranosti, manj fokusa na institucionalno politiko, osebni vidiki političnosti). 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MLADINA 2020</dc:title>
  <dc:creator>Miran Lavric</dc:creator>
  <cp:lastModifiedBy>Katja Križnar</cp:lastModifiedBy>
  <cp:revision>126</cp:revision>
  <dcterms:created xsi:type="dcterms:W3CDTF">2021-04-17T17:36:45Z</dcterms:created>
  <dcterms:modified xsi:type="dcterms:W3CDTF">2021-05-24T13:34:36Z</dcterms:modified>
</cp:coreProperties>
</file>