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A9443-6023-4DFB-8166-F853B5D05690}" v="23" dt="2026-09-28T13:15:26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8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5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2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7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80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4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93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2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8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8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98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2593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35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l-SI"/>
              <a:t>Kliknite za urejanje slogov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3422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l-SI"/>
              <a:t>Kliknite za urejanje slogov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41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38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1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559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2">
                <a:tint val="97000"/>
                <a:hueMod val="92000"/>
                <a:satMod val="169000"/>
                <a:lumMod val="97000"/>
                <a:lumOff val="3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8D0CB5B-11C0-4F3C-AD91-03DCEFE5C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0886" y="248662"/>
            <a:ext cx="4919895" cy="3074505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sl-SI" sz="2800" b="1" dirty="0"/>
              <a:t>JAVNI RAZPIS</a:t>
            </a:r>
            <a:br>
              <a:rPr lang="sl-SI" sz="2800" b="1" dirty="0"/>
            </a:br>
            <a:endParaRPr lang="sl-SI" sz="2800" b="1" dirty="0"/>
          </a:p>
          <a:p>
            <a:pPr>
              <a:lnSpc>
                <a:spcPct val="90000"/>
              </a:lnSpc>
            </a:pPr>
            <a:r>
              <a:rPr lang="sl-S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Vzpostavitev in razvoj prilagojenega izvajanja praktičnega usposabljanja za učence in dijake s posebnimi potrebami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8611" y="3455990"/>
            <a:ext cx="4919895" cy="283051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sl-SI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(krajši naslov: Praktično usposabljanje OPP)</a:t>
            </a:r>
          </a:p>
          <a:p>
            <a:pPr>
              <a:lnSpc>
                <a:spcPct val="90000"/>
              </a:lnSpc>
            </a:pPr>
            <a:endParaRPr lang="sl-SI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sl-SI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sl-SI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sl-SI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sl-SI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sl-SI" sz="1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Informativni dan, 1. 10. 2026, ob 10.30</a:t>
            </a:r>
          </a:p>
          <a:p>
            <a:pPr algn="ctr">
              <a:lnSpc>
                <a:spcPct val="90000"/>
              </a:lnSpc>
            </a:pPr>
            <a:endParaRPr lang="sl-SI" sz="18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sl-SI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3BE7C2-F709-41FB-87F2-9B19626B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2" y="0"/>
            <a:ext cx="3493104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C828F37C-DA31-18F7-34B8-5B932D13F6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519"/>
          <a:stretch>
            <a:fillRect/>
          </a:stretch>
        </p:blipFill>
        <p:spPr>
          <a:xfrm>
            <a:off x="363474" y="1029393"/>
            <a:ext cx="2794492" cy="77350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B18ED9B-8280-CA48-DADE-055AA49CB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" y="2504720"/>
            <a:ext cx="2051214" cy="1853382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5A65EBEC-04D2-41E6-ABFF-67F710974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07FD15B-4FCF-4E44-9936-465A3CDFF7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5AE6069-9462-42AE-8FDD-64F14BA1B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9B3D48E-89AA-4326-94DE-9A269B38E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5680017-D206-463B-B98F-EFA7239648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ACD8544-8541-4672-8B3B-0E442BBB5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Slika 10">
            <a:extLst>
              <a:ext uri="{FF2B5EF4-FFF2-40B4-BE49-F238E27FC236}">
                <a16:creationId xmlns:a16="http://schemas.microsoft.com/office/drawing/2014/main" id="{EAB64BE5-28D2-6C50-4697-DA3646651F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0940"/>
          <a:stretch>
            <a:fillRect/>
          </a:stretch>
        </p:blipFill>
        <p:spPr>
          <a:xfrm>
            <a:off x="718562" y="5335893"/>
            <a:ext cx="2051215" cy="5443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>
                <a:solidFill>
                  <a:srgbClr val="192A38"/>
                </a:solidFill>
                <a:latin typeface="Arial"/>
              </a:rPr>
              <a:t>Namen in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cilj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 mar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sz="1800" b="1" dirty="0">
                <a:solidFill>
                  <a:srgbClr val="FFFFFF"/>
                </a:solidFill>
                <a:latin typeface="Arial"/>
              </a:rPr>
              <a:t>Namen</a:t>
            </a: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Boljši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pogoji</a:t>
            </a:r>
            <a:r>
              <a:rPr sz="1800" dirty="0">
                <a:solidFill>
                  <a:srgbClr val="FFFFFF"/>
                </a:solidFill>
                <a:latin typeface="Arial"/>
              </a:rPr>
              <a:t> za socialno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vključenost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učencev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dijakov</a:t>
            </a:r>
            <a:r>
              <a:rPr sz="1800" dirty="0">
                <a:solidFill>
                  <a:srgbClr val="FFFFFF"/>
                </a:solidFill>
                <a:latin typeface="Arial"/>
              </a:rPr>
              <a:t> s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posebnimi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potrebami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 marL="0" indent="0">
              <a:spcAft>
                <a:spcPts val="800"/>
              </a:spcAft>
              <a:buNone/>
            </a:pPr>
            <a:endParaRPr lang="sl-SI" sz="1800" dirty="0">
              <a:solidFill>
                <a:srgbClr val="FFFFFF"/>
              </a:solidFill>
              <a:latin typeface="Arial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sz="1800" b="1" dirty="0" err="1">
                <a:solidFill>
                  <a:srgbClr val="FFFFFF"/>
                </a:solidFill>
                <a:latin typeface="Arial"/>
              </a:rPr>
              <a:t>Cilj</a:t>
            </a:r>
            <a:endParaRPr sz="1800" b="1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Razviti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praktično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usposabljanje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za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pridobivanje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znanj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spretnosti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izkušenj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delovni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vzgoji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praktičnem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pouku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usposabljanju</a:t>
            </a:r>
            <a:r>
              <a:rPr sz="1800" dirty="0">
                <a:solidFill>
                  <a:srgbClr val="FFFFFF"/>
                </a:solidFill>
                <a:latin typeface="Arial"/>
              </a:rPr>
              <a:t>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delom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r">
              <a:spcAft>
                <a:spcPts val="800"/>
              </a:spcAft>
            </a:pPr>
            <a:r>
              <a:rPr lang="sl-SI" sz="3000" noProof="0" dirty="0">
                <a:solidFill>
                  <a:srgbClr val="192A38"/>
                </a:solidFill>
                <a:latin typeface="Arial"/>
              </a:rPr>
              <a:t>CILJAN SKUPINA UDELEŽENCEV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sl-SI" sz="1800" noProof="0" dirty="0">
                <a:solidFill>
                  <a:srgbClr val="FFFFFF"/>
                </a:solidFill>
                <a:latin typeface="Arial"/>
              </a:rPr>
              <a:t>Učenci 8. in 9. razreda prilagojenih programov OŠ z enakovrednim ali nižjim izobrazbenim standardom.</a:t>
            </a:r>
          </a:p>
          <a:p>
            <a:pPr>
              <a:spcAft>
                <a:spcPts val="200"/>
              </a:spcAft>
            </a:pPr>
            <a:endParaRPr lang="sl-SI" sz="1800" noProof="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lang="sl-SI" sz="1800" noProof="0" dirty="0">
                <a:solidFill>
                  <a:srgbClr val="FFFFFF"/>
                </a:solidFill>
                <a:latin typeface="Arial"/>
              </a:rPr>
              <a:t>Učenci 4., 5. in 6. stopnje posebnega programa.</a:t>
            </a:r>
          </a:p>
          <a:p>
            <a:pPr>
              <a:spcAft>
                <a:spcPts val="200"/>
              </a:spcAft>
            </a:pPr>
            <a:endParaRPr lang="sl-SI" sz="1800" noProof="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lang="sl-SI" sz="1800" noProof="0" dirty="0">
                <a:solidFill>
                  <a:srgbClr val="FFFFFF"/>
                </a:solidFill>
                <a:latin typeface="Arial"/>
              </a:rPr>
              <a:t>Dijaki prilagojenih srednješolskih programov in (Post)rehabilitacijskega praktikuma.</a:t>
            </a:r>
          </a:p>
          <a:p>
            <a:pPr>
              <a:spcAft>
                <a:spcPts val="200"/>
              </a:spcAft>
            </a:pPr>
            <a:endParaRPr lang="sl-SI" sz="1800" noProof="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lang="sl-SI" sz="1800" noProof="0" dirty="0">
                <a:solidFill>
                  <a:srgbClr val="FFFFFF"/>
                </a:solidFill>
                <a:latin typeface="Arial"/>
              </a:rPr>
              <a:t>Vključeni so tudi strokovni delavci in zaposleni pri partnerjih.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Kdo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lahko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odda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vlogo</a:t>
            </a:r>
            <a:r>
              <a:rPr sz="3400" dirty="0">
                <a:solidFill>
                  <a:srgbClr val="192A38"/>
                </a:solidFill>
                <a:latin typeface="Arial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Prijavitelj in poslovodeči partner: OŠ, ki izvaja prilagojene ali posebne programe, ali zavod za vzgojo in izobraževanje otrok in mladostnikov s posebnimi potrebami.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Prijavitelj mora biti vpisan v razvid izvajalcev javnoveljavnih programov VIZ.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Izbran bo en konzorcij za izvedbo na območju celotne Slovenije.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Konzorcij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Obvezni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partner: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vsaj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eno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socialno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podjetje</a:t>
            </a:r>
            <a:r>
              <a:rPr sz="1800" dirty="0">
                <a:solidFill>
                  <a:srgbClr val="FFFFFF"/>
                </a:solidFill>
                <a:latin typeface="Arial"/>
              </a:rPr>
              <a:t>, ki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deluje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več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kot</a:t>
            </a:r>
            <a:r>
              <a:rPr sz="1800" dirty="0">
                <a:solidFill>
                  <a:srgbClr val="FFFFFF"/>
                </a:solidFill>
                <a:latin typeface="Arial"/>
              </a:rPr>
              <a:t> pet let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ima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vsaj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enega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zaposlenega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Dodatni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partnerji</a:t>
            </a:r>
            <a:r>
              <a:rPr sz="1800" dirty="0">
                <a:solidFill>
                  <a:srgbClr val="FFFFFF"/>
                </a:solidFill>
                <a:latin typeface="Arial"/>
              </a:rPr>
              <a:t>: OŠ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ustreznimi</a:t>
            </a:r>
            <a:r>
              <a:rPr sz="1800" dirty="0">
                <a:solidFill>
                  <a:srgbClr val="FFFFFF"/>
                </a:solidFill>
                <a:latin typeface="Arial"/>
              </a:rPr>
              <a:t> programi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zavodi</a:t>
            </a:r>
            <a:r>
              <a:rPr sz="1800" dirty="0">
                <a:solidFill>
                  <a:srgbClr val="FFFFFF"/>
                </a:solidFill>
                <a:latin typeface="Arial"/>
              </a:rPr>
              <a:t> za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otroke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mladostnike</a:t>
            </a:r>
            <a:r>
              <a:rPr sz="1800" dirty="0">
                <a:solidFill>
                  <a:srgbClr val="FFFFFF"/>
                </a:solidFill>
                <a:latin typeface="Arial"/>
              </a:rPr>
              <a:t> s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posebnimi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potrebami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Vsi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partnerji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podpišejo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konzorcijsko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pogodbo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, ki ureja njihove naloge, odgovornosti in delitev sredstev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000" dirty="0">
                <a:solidFill>
                  <a:srgbClr val="192A38"/>
                </a:solidFill>
                <a:latin typeface="Arial"/>
              </a:rPr>
              <a:t>Pred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oddajo</a:t>
            </a:r>
            <a:r>
              <a:rPr sz="3000" dirty="0">
                <a:solidFill>
                  <a:srgbClr val="192A38"/>
                </a:solidFill>
                <a:latin typeface="Arial"/>
              </a:rPr>
              <a:t>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preverite</a:t>
            </a:r>
            <a:r>
              <a:rPr sz="3000" dirty="0">
                <a:solidFill>
                  <a:srgbClr val="192A38"/>
                </a:solidFill>
                <a:latin typeface="Arial"/>
              </a:rPr>
              <a:t>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pogoje</a:t>
            </a:r>
            <a:endParaRPr sz="30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Pri prijavitelju in partnerjih preverite davčne obveznosti in dokazila o nekaznovanosti.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Istih stroškov ni dovoljeno financirati iz drugih javnih virov, tudi ne iz programa PUD 2025–2029.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Vloga mora pokazati izvedljivost, stroškovno učinkovitost, ustreznost ciljnih skupin, dostopnost in nediskriminatornost.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000" dirty="0">
                <a:solidFill>
                  <a:srgbClr val="192A38"/>
                </a:solidFill>
                <a:latin typeface="Arial"/>
              </a:rPr>
              <a:t>Kaj mora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vključevati</a:t>
            </a:r>
            <a:r>
              <a:rPr sz="3000" dirty="0">
                <a:solidFill>
                  <a:srgbClr val="192A38"/>
                </a:solidFill>
                <a:latin typeface="Arial"/>
              </a:rPr>
              <a:t>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operacija</a:t>
            </a:r>
            <a:r>
              <a:rPr sz="3000" dirty="0">
                <a:solidFill>
                  <a:srgbClr val="192A38"/>
                </a:solidFill>
                <a:latin typeface="Arial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1.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Usposabljanje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podpornih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mentorjev</a:t>
            </a:r>
            <a:r>
              <a:rPr sz="1800" dirty="0">
                <a:solidFill>
                  <a:srgbClr val="FFFFFF"/>
                </a:solidFill>
                <a:latin typeface="Arial"/>
              </a:rPr>
              <a:t> ter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prilagoditev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delovnega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procesa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okolja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2.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Praktično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usposabljanje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učencev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dijakov</a:t>
            </a:r>
            <a:r>
              <a:rPr sz="1800" dirty="0">
                <a:solidFill>
                  <a:srgbClr val="FFFFFF"/>
                </a:solidFill>
                <a:latin typeface="Arial"/>
              </a:rPr>
              <a:t> ter e-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priročnik</a:t>
            </a:r>
            <a:r>
              <a:rPr sz="1800" dirty="0">
                <a:solidFill>
                  <a:srgbClr val="FFFFFF"/>
                </a:solidFill>
                <a:latin typeface="Arial"/>
              </a:rPr>
              <a:t>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dobrimi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praksami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3.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Promocijsk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dogodk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e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zaključn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konferenc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o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V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vlogi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načrtujte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obvezne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aktivnosti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podaktivnosti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Podporni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mentorji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Pred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neposrednim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pripravite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načrt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usposabljanja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mentorjev</a:t>
            </a:r>
            <a:r>
              <a:rPr sz="1800" dirty="0">
                <a:solidFill>
                  <a:srgbClr val="FFFFFF"/>
                </a:solidFill>
                <a:latin typeface="Arial"/>
              </a:rPr>
              <a:t>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Vsebina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vključuje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posebne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potrebe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učencev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komunikacijo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prilagoditve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delovnega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okolja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spremljanje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napredka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Za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vsakega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vključenega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učenca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dijaka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,</a:t>
            </a:r>
            <a:r>
              <a:rPr sz="1800" dirty="0">
                <a:solidFill>
                  <a:srgbClr val="FFFFFF"/>
                </a:solidFill>
                <a:latin typeface="Arial"/>
              </a:rPr>
              <a:t> mentor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pripravi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individualizirani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načrt</a:t>
            </a:r>
            <a:r>
              <a:rPr sz="1800" dirty="0">
                <a:solidFill>
                  <a:srgbClr val="FFFFFF"/>
                </a:solidFill>
                <a:latin typeface="Arial"/>
              </a:rPr>
              <a:t>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dejavnostmi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prilagoditvami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časovnico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prevozom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spremljanjem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Učno</a:t>
            </a:r>
            <a:r>
              <a:rPr sz="3400" dirty="0">
                <a:solidFill>
                  <a:srgbClr val="192A38"/>
                </a:solidFill>
                <a:latin typeface="Arial"/>
              </a:rPr>
              <a:t> in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delovno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okolje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Prilagodite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faze dela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sposobnostim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omejitvam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učenca ali dijaka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V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šoli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zavodu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vzpostavite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mikro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delovno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okolje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kot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pripravo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socialnem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drugem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podjetju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Usposabljanje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lahko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poteka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šoli</a:t>
            </a:r>
            <a:r>
              <a:rPr sz="1800" dirty="0">
                <a:solidFill>
                  <a:srgbClr val="FFFFFF"/>
                </a:solidFill>
                <a:latin typeface="Arial"/>
              </a:rPr>
              <a:t>, v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zavodu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socialnem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podjetju</a:t>
            </a:r>
            <a:r>
              <a:rPr sz="1800" dirty="0">
                <a:solidFill>
                  <a:srgbClr val="FFFFFF"/>
                </a:solidFill>
                <a:latin typeface="Arial"/>
              </a:rPr>
              <a:t>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Dovoljene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so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manjše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prilagoditve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prostorov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brez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gradbenih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posegov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Rezultati</a:t>
            </a:r>
            <a:r>
              <a:rPr sz="3400" dirty="0">
                <a:solidFill>
                  <a:srgbClr val="192A38"/>
                </a:solidFill>
                <a:latin typeface="Arial"/>
              </a:rPr>
              <a:t> in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dogodki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Sproti beležite preizkušene metode, prilagoditve in napredek.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Objavite e-priročnik z navodili, smernicami in dobrimi praksami na spletnih straneh prijavitelja in partnerjev.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Izvedite najmanj dva promocijska dogodka na leto ter ob zaključku nacionalno konferenco.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Kazalniki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sl-SI" sz="1800" b="1" dirty="0">
                <a:solidFill>
                  <a:srgbClr val="FFFFFF"/>
                </a:solidFill>
                <a:latin typeface="Arial"/>
              </a:rPr>
              <a:t>Kazalnik učinka: 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n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ajmanj</a:t>
            </a:r>
            <a:r>
              <a:rPr sz="1800" dirty="0">
                <a:solidFill>
                  <a:srgbClr val="FFFFFF"/>
                </a:solidFill>
                <a:latin typeface="Arial"/>
              </a:rPr>
              <a:t> 600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učencev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dijakov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, ki so vključeni v aktivnosti operacije.</a:t>
            </a: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lang="sl-SI" sz="1800" b="1" dirty="0">
                <a:solidFill>
                  <a:srgbClr val="FFFFFF"/>
                </a:solidFill>
                <a:latin typeface="Arial"/>
              </a:rPr>
              <a:t>Kazalnik rezultata: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izdelan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objavljen</a:t>
            </a:r>
            <a:r>
              <a:rPr sz="1800" dirty="0">
                <a:solidFill>
                  <a:srgbClr val="FFFFFF"/>
                </a:solidFill>
                <a:latin typeface="Arial"/>
              </a:rPr>
              <a:t> e-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priročnik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Metodologijo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štetja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dokazila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poročanje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določa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priloga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: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Zahteve</a:t>
            </a:r>
            <a:r>
              <a:rPr sz="1800" i="1" dirty="0">
                <a:solidFill>
                  <a:srgbClr val="FFFFFF"/>
                </a:solidFill>
                <a:latin typeface="Arial"/>
              </a:rPr>
              <a:t> glede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spremljanja</a:t>
            </a:r>
            <a:r>
              <a:rPr sz="1800" i="1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poročanja</a:t>
            </a:r>
            <a:r>
              <a:rPr sz="1800" i="1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vrednotenja</a:t>
            </a:r>
            <a:r>
              <a:rPr sz="1800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doseganja</a:t>
            </a:r>
            <a:r>
              <a:rPr sz="1800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ciljev</a:t>
            </a:r>
            <a:r>
              <a:rPr sz="1800" i="1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i="1" dirty="0" err="1">
                <a:solidFill>
                  <a:srgbClr val="FFFFFF"/>
                </a:solidFill>
                <a:latin typeface="Arial"/>
              </a:rPr>
              <a:t>kazalnikov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>
                <a:solidFill>
                  <a:srgbClr val="192A38"/>
                </a:solidFill>
                <a:latin typeface="Arial"/>
              </a:rPr>
              <a:t>Merila za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izbor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Skupaj največ 140 točk; za razvrstitev je potrebnih najmanj 80.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Analiza stanja: 40 točk.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Načrt in kakovost izvedbe: 40 točk.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Usposabljanje podpornih mentorjev: 40 točk.</a:t>
            </a: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Izmenjava izkušenj in dobrih praks: 20 točk.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Izbran bo prijavitelj z največ točkami.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>
                <a:solidFill>
                  <a:srgbClr val="192A38"/>
                </a:solidFill>
                <a:latin typeface="Arial"/>
              </a:rPr>
              <a:t>Kaj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prinaša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več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točk</a:t>
            </a:r>
            <a:r>
              <a:rPr sz="3400" dirty="0">
                <a:solidFill>
                  <a:srgbClr val="192A38"/>
                </a:solidFill>
                <a:latin typeface="Arial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600">
                <a:solidFill>
                  <a:srgbClr val="FFFFFF"/>
                </a:solidFill>
                <a:latin typeface="Arial"/>
              </a:rPr>
              <a:t>Analiza stanja naj zajame vse štiri zahtevane elemente iz prijavnice.</a:t>
            </a:r>
          </a:p>
          <a:p>
            <a:pPr>
              <a:spcAft>
                <a:spcPts val="200"/>
              </a:spcAft>
            </a:pPr>
            <a:endParaRPr sz="16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FFFFF"/>
                </a:solidFill>
                <a:latin typeface="Arial"/>
              </a:rPr>
              <a:t>Načrt naj za vsako aktivnost določi datume, nosilca, stroške, povezave z drugimi nalogami in preverjanje izvedbe.</a:t>
            </a:r>
          </a:p>
          <a:p>
            <a:pPr>
              <a:spcAft>
                <a:spcPts val="200"/>
              </a:spcAft>
            </a:pPr>
            <a:endParaRPr sz="16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FFFFF"/>
                </a:solidFill>
                <a:latin typeface="Arial"/>
              </a:rPr>
              <a:t>Načrt usposabljanja mentorjev naj opredeli cilje, metode, posebne potrebe, evalvacijo in podporo po usposabljanju.</a:t>
            </a:r>
          </a:p>
          <a:p>
            <a:pPr>
              <a:spcAft>
                <a:spcPts val="200"/>
              </a:spcAft>
            </a:pPr>
            <a:endParaRPr sz="16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FFFFFF"/>
                </a:solidFill>
                <a:latin typeface="Arial"/>
              </a:rPr>
              <a:t>Za 20 točk pri dogodkih načrtujte najmanj pet kakovostnih dogodkov letno in zaključno konferenco.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Finančni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okvir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Največ</a:t>
            </a:r>
            <a:r>
              <a:rPr sz="1800" dirty="0">
                <a:solidFill>
                  <a:srgbClr val="FFFFFF"/>
                </a:solidFill>
                <a:latin typeface="Arial"/>
              </a:rPr>
              <a:t> 2.000.000 EUR za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en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izbrani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konzorcij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2026: 300.000 EUR</a:t>
            </a: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2027: 1.000.000 EUR</a:t>
            </a: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2028: 700.000 EUR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Prispevek</a:t>
            </a:r>
            <a:r>
              <a:rPr sz="1800" dirty="0">
                <a:solidFill>
                  <a:srgbClr val="FFFFFF"/>
                </a:solidFill>
                <a:latin typeface="Arial"/>
              </a:rPr>
              <a:t> EU: 40 %.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Slovenska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udeležba</a:t>
            </a:r>
            <a:r>
              <a:rPr sz="1800" dirty="0">
                <a:solidFill>
                  <a:srgbClr val="FFFFFF"/>
                </a:solidFill>
                <a:latin typeface="Arial"/>
              </a:rPr>
              <a:t>: 60 %.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Izdatki</a:t>
            </a:r>
            <a:r>
              <a:rPr sz="1800" dirty="0">
                <a:solidFill>
                  <a:srgbClr val="FFFFFF"/>
                </a:solidFill>
                <a:latin typeface="Arial"/>
              </a:rPr>
              <a:t> se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pripišejo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kohezijski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regiji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Zahodna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Slovenija,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izvajanje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pa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zajema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celotno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državo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000" dirty="0">
                <a:solidFill>
                  <a:srgbClr val="192A38"/>
                </a:solidFill>
                <a:latin typeface="Arial"/>
              </a:rPr>
              <a:t>Katere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stroške</a:t>
            </a:r>
            <a:r>
              <a:rPr sz="3000" dirty="0">
                <a:solidFill>
                  <a:srgbClr val="192A38"/>
                </a:solidFill>
                <a:latin typeface="Arial"/>
              </a:rPr>
              <a:t> je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mogoče</a:t>
            </a:r>
            <a:r>
              <a:rPr sz="3000" dirty="0">
                <a:solidFill>
                  <a:srgbClr val="192A38"/>
                </a:solidFill>
                <a:latin typeface="Arial"/>
              </a:rPr>
              <a:t>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uveljavljati</a:t>
            </a:r>
            <a:r>
              <a:rPr sz="3000" dirty="0">
                <a:solidFill>
                  <a:srgbClr val="192A38"/>
                </a:solidFill>
                <a:latin typeface="Arial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298174"/>
            <a:ext cx="3659219" cy="6082748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sl-SI" sz="1800" b="1" dirty="0">
                <a:solidFill>
                  <a:srgbClr val="FFFFFF"/>
                </a:solidFill>
                <a:latin typeface="Arial"/>
              </a:rPr>
              <a:t>Stroški plač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: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strošek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enoto</a:t>
            </a:r>
            <a:r>
              <a:rPr sz="1800" dirty="0">
                <a:solidFill>
                  <a:srgbClr val="FFFFFF"/>
                </a:solidFill>
                <a:latin typeface="Arial"/>
              </a:rPr>
              <a:t> za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dejansko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opravljene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ure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 lvl="1">
              <a:spcAft>
                <a:spcPts val="800"/>
              </a:spcAft>
            </a:pPr>
            <a:r>
              <a:rPr sz="1600" dirty="0">
                <a:solidFill>
                  <a:srgbClr val="FFFFFF"/>
                </a:solidFill>
                <a:latin typeface="Arial"/>
              </a:rPr>
              <a:t>SE A (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vodja</a:t>
            </a:r>
            <a:r>
              <a:rPr sz="1600" dirty="0">
                <a:solidFill>
                  <a:srgbClr val="FFFFFF"/>
                </a:solidFill>
                <a:latin typeface="Arial"/>
              </a:rPr>
              <a:t>): 34,02 EUR/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uro</a:t>
            </a:r>
            <a:r>
              <a:rPr sz="16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 lvl="1">
              <a:spcAft>
                <a:spcPts val="800"/>
              </a:spcAft>
            </a:pPr>
            <a:r>
              <a:rPr sz="1600" dirty="0">
                <a:solidFill>
                  <a:srgbClr val="FFFFFF"/>
                </a:solidFill>
                <a:latin typeface="Arial"/>
              </a:rPr>
              <a:t>SE B (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strokovni</a:t>
            </a:r>
            <a:r>
              <a:rPr sz="160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delavec</a:t>
            </a:r>
            <a:r>
              <a:rPr sz="160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600" dirty="0">
                <a:solidFill>
                  <a:srgbClr val="FFFFFF"/>
                </a:solidFill>
                <a:latin typeface="Arial"/>
              </a:rPr>
              <a:t> </a:t>
            </a:r>
            <a:r>
              <a:rPr lang="sl-SI" sz="1600" dirty="0">
                <a:solidFill>
                  <a:srgbClr val="FFFFFF"/>
                </a:solidFill>
                <a:latin typeface="Arial"/>
              </a:rPr>
              <a:t>podporni </a:t>
            </a:r>
            <a:r>
              <a:rPr sz="1600" dirty="0">
                <a:solidFill>
                  <a:srgbClr val="FFFFFF"/>
                </a:solidFill>
                <a:latin typeface="Arial"/>
              </a:rPr>
              <a:t>mentor): 27,75 EUR/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uro</a:t>
            </a:r>
            <a:r>
              <a:rPr sz="16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 lvl="1">
              <a:spcAft>
                <a:spcPts val="800"/>
              </a:spcAft>
            </a:pPr>
            <a:r>
              <a:rPr sz="1600" dirty="0">
                <a:solidFill>
                  <a:srgbClr val="FFFFFF"/>
                </a:solidFill>
                <a:latin typeface="Arial"/>
              </a:rPr>
              <a:t>SE C (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dopolnilno</a:t>
            </a:r>
            <a:r>
              <a:rPr sz="160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delo</a:t>
            </a:r>
            <a:r>
              <a:rPr sz="1600" dirty="0">
                <a:solidFill>
                  <a:srgbClr val="FFFFFF"/>
                </a:solidFill>
                <a:latin typeface="Arial"/>
              </a:rPr>
              <a:t>): 26,43 EUR/</a:t>
            </a:r>
            <a:r>
              <a:rPr sz="1600" dirty="0" err="1">
                <a:solidFill>
                  <a:srgbClr val="FFFFFF"/>
                </a:solidFill>
                <a:latin typeface="Arial"/>
              </a:rPr>
              <a:t>uro</a:t>
            </a:r>
            <a:r>
              <a:rPr sz="16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r>
              <a:rPr lang="sl-SI" sz="1800" dirty="0">
                <a:solidFill>
                  <a:srgbClr val="FFFFFF"/>
                </a:solidFill>
                <a:latin typeface="Arial"/>
              </a:rPr>
              <a:t>Prilagoditev metodologije SE septembra 2027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b="1" dirty="0" err="1">
                <a:solidFill>
                  <a:srgbClr val="FFFFFF"/>
                </a:solidFill>
                <a:latin typeface="Arial"/>
              </a:rPr>
              <a:t>Zunanji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izvajalci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: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podjemne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avtorske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pogodbe</a:t>
            </a:r>
            <a:r>
              <a:rPr sz="1800" dirty="0">
                <a:solidFill>
                  <a:srgbClr val="FFFFFF"/>
                </a:solidFill>
                <a:latin typeface="Arial"/>
              </a:rPr>
              <a:t> ter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študentsko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delo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b="1" dirty="0" err="1">
                <a:solidFill>
                  <a:srgbClr val="FFFFFF"/>
                </a:solidFill>
                <a:latin typeface="Arial"/>
              </a:rPr>
              <a:t>Pavšal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40 % </a:t>
            </a:r>
            <a:r>
              <a:rPr sz="1800" dirty="0">
                <a:solidFill>
                  <a:srgbClr val="FFFFFF"/>
                </a:solidFill>
                <a:latin typeface="Arial"/>
              </a:rPr>
              <a:t>od 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upravičenih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neposrednih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stroškov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osebja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 za kritje vseh preostalih stroškov operacije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r">
              <a:spcAft>
                <a:spcPts val="800"/>
              </a:spcAft>
            </a:pPr>
            <a:r>
              <a:rPr sz="3400">
                <a:solidFill>
                  <a:srgbClr val="192A38"/>
                </a:solidFill>
                <a:latin typeface="Arial"/>
              </a:rPr>
              <a:t>Oprema in plačila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Nakup opreme iz sredstev ESS+ je mogoč le pod pogoji razpisa, kadar je nujen za cilj operacije. Predvidite označitev opreme in operacije.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Financiranje temelji na povračilu nastalih in plačanih upravičenih stroškov na podlagi zahtevkov. Predplačila so mogoča pod pogoji razpisa.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Za pavšal 40 % se ne prilaga dokazil o posameznih stroških.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r">
              <a:spcAft>
                <a:spcPts val="800"/>
              </a:spcAft>
            </a:pPr>
            <a:r>
              <a:rPr sz="3400">
                <a:solidFill>
                  <a:srgbClr val="192A38"/>
                </a:solidFill>
                <a:latin typeface="Arial"/>
              </a:rPr>
              <a:t>Časovni okvir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Aktivnosti in upravičeni stroški: od objave razpisa do 30. 9. 2028.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Rok za zaključek aktivnosti: 30. 9. 2028.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Rok za plačilo upravičenih izdatkov: 31. 10. 2028.</a:t>
            </a:r>
          </a:p>
          <a:p>
            <a:pPr>
              <a:spcAft>
                <a:spcPts val="200"/>
              </a:spcAft>
            </a:pPr>
            <a:endParaRPr sz="180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>
                <a:solidFill>
                  <a:srgbClr val="FFFFFF"/>
                </a:solidFill>
                <a:latin typeface="Arial"/>
              </a:rPr>
              <a:t>Začetek dela pred izborom je mogoč, vendar ministrstvo pred prvim rednim izplačilom preveri skladnost tudi za to obdobje.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>
                <a:solidFill>
                  <a:srgbClr val="192A38"/>
                </a:solidFill>
                <a:latin typeface="Arial"/>
              </a:rPr>
              <a:t>Kaj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sestavlja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vlogo</a:t>
            </a:r>
            <a:r>
              <a:rPr sz="3400" dirty="0">
                <a:solidFill>
                  <a:srgbClr val="192A38"/>
                </a:solidFill>
                <a:latin typeface="Arial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Prijavnica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finančni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načrt</a:t>
            </a:r>
            <a:r>
              <a:rPr sz="1800" dirty="0">
                <a:solidFill>
                  <a:srgbClr val="FFFFFF"/>
                </a:solidFill>
                <a:latin typeface="Arial"/>
              </a:rPr>
              <a:t>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utemeljenim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programom</a:t>
            </a:r>
            <a:r>
              <a:rPr sz="1800" dirty="0">
                <a:solidFill>
                  <a:srgbClr val="FFFFFF"/>
                </a:solidFill>
                <a:latin typeface="Arial"/>
              </a:rPr>
              <a:t> dela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 (obrazcev ni dovoljeno spreminjati)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Podpisana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konzorcijska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pogodba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izjave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partnerjev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Predpisana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dokazila</a:t>
            </a:r>
            <a:r>
              <a:rPr sz="1800" dirty="0">
                <a:solidFill>
                  <a:srgbClr val="FFFFFF"/>
                </a:solidFill>
                <a:latin typeface="Arial"/>
              </a:rPr>
              <a:t>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izjava</a:t>
            </a:r>
            <a:r>
              <a:rPr sz="1800" dirty="0">
                <a:solidFill>
                  <a:srgbClr val="FFFFFF"/>
                </a:solidFill>
                <a:latin typeface="Arial"/>
              </a:rPr>
              <a:t> DNSH ter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druge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priloge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razpisne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dokumentacije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Pred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oddajo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preverite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podpis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vsakega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dokumenta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skladnost</a:t>
            </a:r>
            <a:r>
              <a:rPr sz="1800" dirty="0">
                <a:solidFill>
                  <a:srgbClr val="FFFFFF"/>
                </a:solidFill>
                <a:latin typeface="Arial"/>
              </a:rPr>
              <a:t>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Navodili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za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pripravo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vloge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400" dirty="0" err="1">
                <a:solidFill>
                  <a:srgbClr val="192A38"/>
                </a:solidFill>
                <a:latin typeface="Arial"/>
              </a:rPr>
              <a:t>Oddaja</a:t>
            </a:r>
            <a:r>
              <a:rPr sz="3400" dirty="0">
                <a:solidFill>
                  <a:srgbClr val="192A38"/>
                </a:solidFill>
                <a:latin typeface="Arial"/>
              </a:rPr>
              <a:t> </a:t>
            </a:r>
            <a:r>
              <a:rPr sz="3400" dirty="0" err="1">
                <a:solidFill>
                  <a:srgbClr val="192A38"/>
                </a:solidFill>
                <a:latin typeface="Arial"/>
              </a:rPr>
              <a:t>vloge</a:t>
            </a:r>
            <a:endParaRPr sz="34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799"/>
            <a:ext cx="3659219" cy="5483087"/>
          </a:xfrm>
        </p:spPr>
        <p:txBody>
          <a:bodyPr wrap="square" tIns="25400" bIns="25400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>
                <a:solidFill>
                  <a:srgbClr val="FFFFFF"/>
                </a:solidFill>
                <a:latin typeface="Arial"/>
              </a:rPr>
              <a:t>Rok: 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30. 10. 2026 do 15.00</a:t>
            </a:r>
            <a:r>
              <a:rPr sz="1800" dirty="0">
                <a:solidFill>
                  <a:srgbClr val="FFFFFF"/>
                </a:solidFill>
                <a:latin typeface="Arial"/>
              </a:rPr>
              <a:t>. </a:t>
            </a:r>
            <a:endParaRPr lang="sl-SI" sz="1800" dirty="0">
              <a:solidFill>
                <a:srgbClr val="FFFFFF"/>
              </a:solidFill>
              <a:latin typeface="Arial"/>
            </a:endParaRPr>
          </a:p>
          <a:p>
            <a:pPr marL="457200" lvl="1" indent="0">
              <a:lnSpc>
                <a:spcPct val="90000"/>
              </a:lnSpc>
              <a:spcAft>
                <a:spcPts val="800"/>
              </a:spcAft>
              <a:buNone/>
            </a:pPr>
            <a:r>
              <a:rPr sz="1900" dirty="0" err="1">
                <a:solidFill>
                  <a:srgbClr val="FFFFFF"/>
                </a:solidFill>
                <a:latin typeface="Arial"/>
              </a:rPr>
              <a:t>Vloga</a:t>
            </a:r>
            <a:r>
              <a:rPr sz="1900" dirty="0">
                <a:solidFill>
                  <a:srgbClr val="FFFFFF"/>
                </a:solidFill>
                <a:latin typeface="Arial"/>
              </a:rPr>
              <a:t> mora do </a:t>
            </a:r>
            <a:r>
              <a:rPr sz="1900" dirty="0" err="1">
                <a:solidFill>
                  <a:srgbClr val="FFFFFF"/>
                </a:solidFill>
                <a:latin typeface="Arial"/>
              </a:rPr>
              <a:t>takrat</a:t>
            </a:r>
            <a:r>
              <a:rPr sz="1900" dirty="0">
                <a:solidFill>
                  <a:srgbClr val="FFFFFF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FFFFFF"/>
                </a:solidFill>
                <a:latin typeface="Arial"/>
              </a:rPr>
              <a:t>prispeti</a:t>
            </a:r>
            <a:r>
              <a:rPr sz="1900" dirty="0">
                <a:solidFill>
                  <a:srgbClr val="FFFFFF"/>
                </a:solidFill>
                <a:latin typeface="Arial"/>
              </a:rPr>
              <a:t> v </a:t>
            </a:r>
            <a:r>
              <a:rPr sz="1900" dirty="0" err="1">
                <a:solidFill>
                  <a:srgbClr val="FFFFFF"/>
                </a:solidFill>
                <a:latin typeface="Arial"/>
              </a:rPr>
              <a:t>vložišče</a:t>
            </a:r>
            <a:r>
              <a:rPr sz="1900" dirty="0">
                <a:solidFill>
                  <a:srgbClr val="FFFFFF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FFFFFF"/>
                </a:solidFill>
                <a:latin typeface="Arial"/>
              </a:rPr>
              <a:t>ministrstva</a:t>
            </a:r>
            <a:r>
              <a:rPr sz="19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Oddajte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natisnjen</a:t>
            </a:r>
            <a:r>
              <a:rPr sz="1800" dirty="0">
                <a:solidFill>
                  <a:srgbClr val="FFFFFF"/>
                </a:solidFill>
                <a:latin typeface="Arial"/>
              </a:rPr>
              <a:t>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lastnoročno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podpisan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izvirnik</a:t>
            </a:r>
            <a:r>
              <a:rPr sz="1800" dirty="0">
                <a:solidFill>
                  <a:srgbClr val="FFFFFF"/>
                </a:solidFill>
                <a:latin typeface="Arial"/>
              </a:rPr>
              <a:t> ter USB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ključek</a:t>
            </a:r>
            <a:r>
              <a:rPr sz="1800" dirty="0">
                <a:solidFill>
                  <a:srgbClr val="FFFFFF"/>
                </a:solidFill>
                <a:latin typeface="Arial"/>
              </a:rPr>
              <a:t> z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odklenjenima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datotekama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prijavnice</a:t>
            </a:r>
            <a:r>
              <a:rPr sz="1800" dirty="0">
                <a:solidFill>
                  <a:srgbClr val="FFFFFF"/>
                </a:solidFill>
                <a:latin typeface="Arial"/>
              </a:rPr>
              <a:t> (Word) in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finančnega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načrta</a:t>
            </a:r>
            <a:r>
              <a:rPr sz="1800" dirty="0">
                <a:solidFill>
                  <a:srgbClr val="FFFFFF"/>
                </a:solidFill>
                <a:latin typeface="Arial"/>
              </a:rPr>
              <a:t> (Excel).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Zaprto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ovojnico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naslovite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MIZM,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Masarykova</a:t>
            </a:r>
            <a:r>
              <a:rPr sz="1800" dirty="0">
                <a:solidFill>
                  <a:srgbClr val="FFFFFF"/>
                </a:solidFill>
                <a:latin typeface="Arial"/>
              </a:rPr>
              <a:t> 16, Ljubljana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, s pripisom »NE ODPIRAJ - vloga za javni razpis Vzpostavitev in razvoj prilagojenega izvajanja praktičnega usposabljanja za učence in dijake s posebnimi potrebami« ter polnim nazivom in naslovom prijavitelja v levem zgornjem kotu ovojnice.</a:t>
            </a:r>
            <a:endParaRPr sz="180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000" dirty="0" err="1">
                <a:solidFill>
                  <a:srgbClr val="192A38"/>
                </a:solidFill>
                <a:latin typeface="Arial"/>
              </a:rPr>
              <a:t>Odpiranje</a:t>
            </a:r>
            <a:r>
              <a:rPr sz="3000" dirty="0">
                <a:solidFill>
                  <a:srgbClr val="192A38"/>
                </a:solidFill>
                <a:latin typeface="Arial"/>
              </a:rPr>
              <a:t> in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dopolnitve</a:t>
            </a:r>
            <a:endParaRPr sz="30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Javno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odpiranje</a:t>
            </a:r>
            <a:r>
              <a:rPr sz="1800" dirty="0">
                <a:solidFill>
                  <a:srgbClr val="FFFFFF"/>
                </a:solidFill>
                <a:latin typeface="Arial"/>
              </a:rPr>
              <a:t>: 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2. 11. 2026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ob</a:t>
            </a:r>
            <a:r>
              <a:rPr sz="1800" b="1" dirty="0">
                <a:solidFill>
                  <a:srgbClr val="FFFFFF"/>
                </a:solidFill>
                <a:latin typeface="Arial"/>
              </a:rPr>
              <a:t> 10.00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ministrstvu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Komisija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lahko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pozove</a:t>
            </a:r>
            <a:r>
              <a:rPr sz="1800" dirty="0">
                <a:solidFill>
                  <a:srgbClr val="FFFFFF"/>
                </a:solidFill>
                <a:latin typeface="Arial"/>
              </a:rPr>
              <a:t> k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dopolnitvi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formalno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nepopolne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vloge</a:t>
            </a:r>
            <a:r>
              <a:rPr sz="1800" dirty="0">
                <a:solidFill>
                  <a:srgbClr val="FFFFFF"/>
                </a:solidFill>
                <a:latin typeface="Arial"/>
              </a:rPr>
              <a:t>. V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dopolnitvi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dovoljeno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spreminjati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zaprošenega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zneska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vsebine</a:t>
            </a:r>
            <a:r>
              <a:rPr sz="1800" dirty="0">
                <a:solidFill>
                  <a:srgbClr val="FFFFFF"/>
                </a:solidFill>
                <a:latin typeface="Arial"/>
              </a:rPr>
              <a:t>, ki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vpliva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razvrstitev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Nepravočasna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ali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nepravilno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označena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vloga</a:t>
            </a:r>
            <a:r>
              <a:rPr sz="1800" dirty="0">
                <a:solidFill>
                  <a:srgbClr val="FFFFFF"/>
                </a:solidFill>
                <a:latin typeface="Arial"/>
              </a:rPr>
              <a:t> se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zavrže</a:t>
            </a:r>
            <a:r>
              <a:rPr sz="1800" dirty="0">
                <a:solidFill>
                  <a:srgbClr val="FFFFFF"/>
                </a:solidFill>
                <a:latin typeface="Arial"/>
              </a:rPr>
              <a:t>.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Odločitev</a:t>
            </a:r>
            <a:r>
              <a:rPr sz="1800" dirty="0">
                <a:solidFill>
                  <a:srgbClr val="FFFFFF"/>
                </a:solidFill>
                <a:latin typeface="Arial"/>
              </a:rPr>
              <a:t> o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izidu</a:t>
            </a:r>
            <a:r>
              <a:rPr sz="1800" dirty="0">
                <a:solidFill>
                  <a:srgbClr val="FFFFFF"/>
                </a:solidFill>
                <a:latin typeface="Arial"/>
              </a:rPr>
              <a:t>: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najpozneje</a:t>
            </a:r>
            <a:r>
              <a:rPr sz="1800" dirty="0">
                <a:solidFill>
                  <a:srgbClr val="FFFFFF"/>
                </a:solidFill>
                <a:latin typeface="Arial"/>
              </a:rPr>
              <a:t> 60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po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odpiranju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685800"/>
            <a:ext cx="3613992" cy="4603749"/>
          </a:xfrm>
        </p:spPr>
        <p:txBody>
          <a:bodyPr wrap="square">
            <a:normAutofit/>
          </a:bodyPr>
          <a:lstStyle/>
          <a:p>
            <a:pPr algn="ctr">
              <a:spcAft>
                <a:spcPts val="800"/>
              </a:spcAft>
            </a:pPr>
            <a:r>
              <a:rPr sz="3000" dirty="0" err="1">
                <a:solidFill>
                  <a:srgbClr val="192A38"/>
                </a:solidFill>
                <a:latin typeface="Arial"/>
              </a:rPr>
              <a:t>Vprašanja</a:t>
            </a:r>
            <a:r>
              <a:rPr sz="3000" dirty="0">
                <a:solidFill>
                  <a:srgbClr val="192A38"/>
                </a:solidFill>
                <a:latin typeface="Arial"/>
              </a:rPr>
              <a:t> in </a:t>
            </a:r>
            <a:r>
              <a:rPr sz="3000" dirty="0" err="1">
                <a:solidFill>
                  <a:srgbClr val="192A38"/>
                </a:solidFill>
                <a:latin typeface="Arial"/>
              </a:rPr>
              <a:t>dokumentacija</a:t>
            </a:r>
            <a:endParaRPr sz="3000" dirty="0">
              <a:solidFill>
                <a:srgbClr val="192A38"/>
              </a:solidFill>
              <a:latin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99" y="0"/>
            <a:ext cx="4572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9238" y="685800"/>
            <a:ext cx="3659219" cy="4603750"/>
          </a:xfrm>
        </p:spPr>
        <p:txBody>
          <a:bodyPr wrap="square" tIns="25400" bIns="25400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Celotna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razpisna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dokumentacija</a:t>
            </a:r>
            <a:r>
              <a:rPr sz="1800" dirty="0">
                <a:solidFill>
                  <a:srgbClr val="FFFFFF"/>
                </a:solidFill>
                <a:latin typeface="Arial"/>
              </a:rPr>
              <a:t> je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objavljena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spletni strani GOV.SI.</a:t>
            </a: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lang="pl-PL" sz="1800" dirty="0">
                <a:solidFill>
                  <a:srgbClr val="FFFFFF"/>
                </a:solidFill>
                <a:latin typeface="Arial"/>
              </a:rPr>
              <a:t>Vprašanja pošljite na </a:t>
            </a:r>
            <a:r>
              <a:rPr lang="pl-PL" sz="18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/>
              </a:rPr>
              <a:t>gp.mizm@gov.si </a:t>
            </a:r>
            <a:r>
              <a:rPr lang="pl-PL" sz="1800" dirty="0">
                <a:solidFill>
                  <a:srgbClr val="FFFFFF"/>
                </a:solidFill>
                <a:latin typeface="Arial"/>
              </a:rPr>
              <a:t>s sklicem na št. 303-25/2025-3350.</a:t>
            </a:r>
          </a:p>
          <a:p>
            <a:pPr>
              <a:spcAft>
                <a:spcPts val="200"/>
              </a:spcAft>
            </a:pPr>
            <a:endParaRPr sz="1800" dirty="0">
              <a:solidFill>
                <a:srgbClr val="FFFFFF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sz="1800" dirty="0" err="1">
                <a:solidFill>
                  <a:srgbClr val="FFFFFF"/>
                </a:solidFill>
                <a:latin typeface="Arial"/>
              </a:rPr>
              <a:t>Pisni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odgovori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bodo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objavljeni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spletni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strani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lang="sl-SI" sz="1800" dirty="0">
                <a:solidFill>
                  <a:srgbClr val="FFFFFF"/>
                </a:solidFill>
                <a:latin typeface="Arial"/>
              </a:rPr>
              <a:t>javnega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razpisa</a:t>
            </a:r>
            <a:r>
              <a:rPr sz="1800" dirty="0">
                <a:solidFill>
                  <a:srgbClr val="FFFFFF"/>
                </a:solidFill>
                <a:latin typeface="Arial"/>
              </a:rPr>
              <a:t>. Pred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oddajo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spremljajte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tudi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morebitna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dopolnila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razpisne</a:t>
            </a:r>
            <a:r>
              <a:rPr sz="1800" dirty="0">
                <a:solidFill>
                  <a:srgbClr val="FFFFFF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FFFFFF"/>
                </a:solidFill>
                <a:latin typeface="Arial"/>
              </a:rPr>
              <a:t>dokumentacije</a:t>
            </a:r>
            <a:r>
              <a:rPr sz="180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0A6C9C-63D1-4992-B760-435EF6A27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472CD18-D7D2-4DD8-87FB-A7A564C5C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581127" y="91545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EA8D90-CEC1-4C99-B9B2-A923F53BD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26868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FE5E72-3155-4571-899B-68E964BE4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01877" y="32278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F73A57D-E499-4073-A0F1-3F9A0086A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84069" y="609601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0E0D055-82B3-47E5-A421-C439E9F24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30" y="4473679"/>
            <a:ext cx="7164419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Aft>
                <a:spcPts val="800"/>
              </a:spcAft>
            </a:pP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za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pozornost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Snip Diagonal Corner Rectangle 12">
            <a:extLst>
              <a:ext uri="{FF2B5EF4-FFF2-40B4-BE49-F238E27FC236}">
                <a16:creationId xmlns:a16="http://schemas.microsoft.com/office/drawing/2014/main" id="{2CAC8A53-A07F-4647-B003-51A924F3F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188" y="690851"/>
            <a:ext cx="2246651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nip Diagonal Corner Rectangle 27">
            <a:extLst>
              <a:ext uri="{FF2B5EF4-FFF2-40B4-BE49-F238E27FC236}">
                <a16:creationId xmlns:a16="http://schemas.microsoft.com/office/drawing/2014/main" id="{A5297663-788D-4612-AD5B-5BB11E659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96624" y="690851"/>
            <a:ext cx="2246651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A92D6EBD-1A04-A084-5C1A-55A880EE0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7999"/>
          <a:stretch>
            <a:fillRect/>
          </a:stretch>
        </p:blipFill>
        <p:spPr>
          <a:xfrm>
            <a:off x="619387" y="2042321"/>
            <a:ext cx="2006029" cy="53819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F324E1F-DAC3-43B5-944C-6D74CCA0A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05229" y="2963333"/>
            <a:ext cx="2236395" cy="3208867"/>
            <a:chOff x="9206969" y="2963333"/>
            <a:chExt cx="2981858" cy="320886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E5E1E0D-50D6-46D6-A32E-B3810926B6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42E947C-94B9-403C-B7D6-5EA4D0FA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8BE7905-047B-4FB0-9831-CD668AABD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8376464-DAC4-4C40-AF2D-BBF41DCA40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A255588-7F24-4FDC-9D1B-94A054291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Snip Diagonal Corner Rectangle 31">
            <a:extLst>
              <a:ext uri="{FF2B5EF4-FFF2-40B4-BE49-F238E27FC236}">
                <a16:creationId xmlns:a16="http://schemas.microsoft.com/office/drawing/2014/main" id="{2CA64412-2AB6-4391-A38D-E4C8F587B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72585" y="690851"/>
            <a:ext cx="2246651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6F6FA817-0D8E-79B1-6D7D-51116A6F7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441" y="1362096"/>
            <a:ext cx="2037548" cy="1841033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13CCAEFE-ADF9-28F1-192E-493045D83C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326"/>
          <a:stretch>
            <a:fillRect/>
          </a:stretch>
        </p:blipFill>
        <p:spPr>
          <a:xfrm>
            <a:off x="5572690" y="2047512"/>
            <a:ext cx="2049592" cy="5330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zina">
  <a:themeElements>
    <a:clrScheme name="Rezin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Rezin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zin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147</TotalTime>
  <Words>1152</Words>
  <Application>Microsoft Office PowerPoint</Application>
  <PresentationFormat>Diaprojekcija na zaslonu (4:3)</PresentationFormat>
  <Paragraphs>149</Paragraphs>
  <Slides>22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Rezina</vt:lpstr>
      <vt:lpstr>JAVNI RAZPIS  Vzpostavitev in razvoj prilagojenega izvajanja praktičnega usposabljanja za učence in dijake s posebnimi potrebami</vt:lpstr>
      <vt:lpstr>Namen in cilj</vt:lpstr>
      <vt:lpstr>CILJAN SKUPINA UDELEŽENCEV</vt:lpstr>
      <vt:lpstr>Kdo lahko odda vlogo?</vt:lpstr>
      <vt:lpstr>Konzorcij</vt:lpstr>
      <vt:lpstr>Pred oddajo preverite pogoje</vt:lpstr>
      <vt:lpstr>Kaj mora vključevati operacija?</vt:lpstr>
      <vt:lpstr>Podporni mentorji</vt:lpstr>
      <vt:lpstr>Učno in delovno okolje</vt:lpstr>
      <vt:lpstr>Rezultati in dogodki</vt:lpstr>
      <vt:lpstr>Kazalniki</vt:lpstr>
      <vt:lpstr>Merila za izbor</vt:lpstr>
      <vt:lpstr>Kaj prinaša več točk?</vt:lpstr>
      <vt:lpstr>Finančni okvir</vt:lpstr>
      <vt:lpstr>Katere stroške je mogoče uveljavljati?</vt:lpstr>
      <vt:lpstr>Oprema in plačila</vt:lpstr>
      <vt:lpstr>Časovni okvir</vt:lpstr>
      <vt:lpstr>Kaj sestavlja vlogo?</vt:lpstr>
      <vt:lpstr>Oddaja vloge</vt:lpstr>
      <vt:lpstr>Odpiranje in dopolnitve</vt:lpstr>
      <vt:lpstr>Vprašanja in dokumentacija</vt:lpstr>
      <vt:lpstr>Hvala za pozornost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Jožica Pečnik</dc:creator>
  <cp:keywords/>
  <dc:description>generated using python-pptx</dc:description>
  <cp:lastModifiedBy>Uroš Kastaneto</cp:lastModifiedBy>
  <cp:revision>10</cp:revision>
  <dcterms:created xsi:type="dcterms:W3CDTF">2013-01-27T09:14:16Z</dcterms:created>
  <dcterms:modified xsi:type="dcterms:W3CDTF">2026-09-29T09:23:34Z</dcterms:modified>
  <cp:category/>
</cp:coreProperties>
</file>