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2" r:id="rId1"/>
  </p:sldMasterIdLst>
  <p:notesMasterIdLst>
    <p:notesMasterId r:id="rId58"/>
  </p:notesMasterIdLst>
  <p:handoutMasterIdLst>
    <p:handoutMasterId r:id="rId59"/>
  </p:handoutMasterIdLst>
  <p:sldIdLst>
    <p:sldId id="256" r:id="rId2"/>
    <p:sldId id="258" r:id="rId3"/>
    <p:sldId id="259" r:id="rId4"/>
    <p:sldId id="260" r:id="rId5"/>
    <p:sldId id="268" r:id="rId6"/>
    <p:sldId id="269" r:id="rId7"/>
    <p:sldId id="270" r:id="rId8"/>
    <p:sldId id="301" r:id="rId9"/>
    <p:sldId id="273" r:id="rId10"/>
    <p:sldId id="274" r:id="rId11"/>
    <p:sldId id="299" r:id="rId12"/>
    <p:sldId id="266" r:id="rId13"/>
    <p:sldId id="265" r:id="rId14"/>
    <p:sldId id="267" r:id="rId15"/>
    <p:sldId id="298" r:id="rId16"/>
    <p:sldId id="262" r:id="rId17"/>
    <p:sldId id="261" r:id="rId18"/>
    <p:sldId id="283" r:id="rId19"/>
    <p:sldId id="285" r:id="rId20"/>
    <p:sldId id="276" r:id="rId21"/>
    <p:sldId id="277" r:id="rId22"/>
    <p:sldId id="278" r:id="rId23"/>
    <p:sldId id="279" r:id="rId24"/>
    <p:sldId id="281" r:id="rId25"/>
    <p:sldId id="282" r:id="rId26"/>
    <p:sldId id="286" r:id="rId27"/>
    <p:sldId id="287" r:id="rId28"/>
    <p:sldId id="288" r:id="rId29"/>
    <p:sldId id="290" r:id="rId30"/>
    <p:sldId id="330" r:id="rId31"/>
    <p:sldId id="275" r:id="rId32"/>
    <p:sldId id="308" r:id="rId33"/>
    <p:sldId id="289" r:id="rId34"/>
    <p:sldId id="291" r:id="rId35"/>
    <p:sldId id="292" r:id="rId36"/>
    <p:sldId id="294" r:id="rId37"/>
    <p:sldId id="302" r:id="rId38"/>
    <p:sldId id="303" r:id="rId39"/>
    <p:sldId id="323" r:id="rId40"/>
    <p:sldId id="305" r:id="rId41"/>
    <p:sldId id="306" r:id="rId42"/>
    <p:sldId id="307" r:id="rId43"/>
    <p:sldId id="324" r:id="rId44"/>
    <p:sldId id="325" r:id="rId45"/>
    <p:sldId id="326" r:id="rId46"/>
    <p:sldId id="312" r:id="rId47"/>
    <p:sldId id="327" r:id="rId48"/>
    <p:sldId id="314" r:id="rId49"/>
    <p:sldId id="328" r:id="rId50"/>
    <p:sldId id="316" r:id="rId51"/>
    <p:sldId id="317" r:id="rId52"/>
    <p:sldId id="318" r:id="rId53"/>
    <p:sldId id="329" r:id="rId54"/>
    <p:sldId id="320" r:id="rId55"/>
    <p:sldId id="321" r:id="rId56"/>
    <p:sldId id="322" r:id="rId57"/>
  </p:sldIdLst>
  <p:sldSz cx="9144000" cy="6858000" type="screen4x3"/>
  <p:notesSz cx="7010400" cy="9296400"/>
  <p:defaultTextStyle>
    <a:defPPr>
      <a:defRPr lang="en-US"/>
    </a:defPPr>
    <a:lvl1pPr algn="l" defTabSz="457200"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457200" algn="l" defTabSz="457200"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defTabSz="457200"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defTabSz="457200"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defTabSz="457200"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28">
          <p15:clr>
            <a:srgbClr val="A4A3A4"/>
          </p15:clr>
        </p15:guide>
        <p15:guide id="2" pos="2208">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Uporabnik" initials=""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DEB87"/>
    <a:srgbClr val="E8E561"/>
    <a:srgbClr val="F8F8D4"/>
    <a:srgbClr val="860000"/>
    <a:srgbClr val="9999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rednji slog 2 – poudarek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301B821-A1FF-4177-AEE7-76D212191A09}" styleName="Srednji slog 1 – poudarek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69CF1AB2-1976-4502-BF36-3FF5EA218861}" styleName="Srednji slog 4 – poudarek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BC89EF96-8CEA-46FF-86C4-4CE0E7609802}" styleName="Svetel slog 3 – poudarek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E8B1032C-EA38-4F05-BA0D-38AFFFC7BED3}" styleName="Svetel slog 3 – poudarek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 styleId="{0505E3EF-67EA-436B-97B2-0124C06EBD24}" styleName="Srednji slog 4 – poudarek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600" autoAdjust="0"/>
    <p:restoredTop sz="96525" autoAdjust="0"/>
  </p:normalViewPr>
  <p:slideViewPr>
    <p:cSldViewPr snapToGrid="0" snapToObjects="1">
      <p:cViewPr varScale="1">
        <p:scale>
          <a:sx n="118" d="100"/>
          <a:sy n="118" d="100"/>
        </p:scale>
        <p:origin x="852" y="90"/>
      </p:cViewPr>
      <p:guideLst>
        <p:guide orient="horz" pos="2160"/>
        <p:guide pos="2880"/>
      </p:guideLst>
    </p:cSldViewPr>
  </p:slideViewPr>
  <p:notesTextViewPr>
    <p:cViewPr>
      <p:scale>
        <a:sx n="100" d="100"/>
        <a:sy n="100" d="100"/>
      </p:scale>
      <p:origin x="0" y="0"/>
    </p:cViewPr>
  </p:notesTextViewPr>
  <p:notesViewPr>
    <p:cSldViewPr snapToGrid="0" snapToObjects="1">
      <p:cViewPr varScale="1">
        <p:scale>
          <a:sx n="83" d="100"/>
          <a:sy n="83" d="100"/>
        </p:scale>
        <p:origin x="-1992" y="-72"/>
      </p:cViewPr>
      <p:guideLst>
        <p:guide orient="horz" pos="2928"/>
        <p:guide pos="2208"/>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notesMaster" Target="notesMasters/notesMaster1.xml"/><Relationship Id="rId5" Type="http://schemas.openxmlformats.org/officeDocument/2006/relationships/slide" Target="slides/slide4.xml"/><Relationship Id="rId61" Type="http://schemas.openxmlformats.org/officeDocument/2006/relationships/presProps" Target="presProp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handoutMaster" Target="handoutMasters/handoutMaster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commentAuthors" Target="commentAuthors.xml"/><Relationship Id="rId4" Type="http://schemas.openxmlformats.org/officeDocument/2006/relationships/slide" Target="slides/slide3.xml"/><Relationship Id="rId9" Type="http://schemas.openxmlformats.org/officeDocument/2006/relationships/slide" Target="slides/slide8.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Ograda glave 1"/>
          <p:cNvSpPr>
            <a:spLocks noGrp="1"/>
          </p:cNvSpPr>
          <p:nvPr>
            <p:ph type="hdr" sz="quarter"/>
          </p:nvPr>
        </p:nvSpPr>
        <p:spPr>
          <a:xfrm>
            <a:off x="0" y="0"/>
            <a:ext cx="3038475" cy="465138"/>
          </a:xfrm>
          <a:prstGeom prst="rect">
            <a:avLst/>
          </a:prstGeom>
        </p:spPr>
        <p:txBody>
          <a:bodyPr vert="horz" lIns="93177" tIns="46589" rIns="93177" bIns="46589" rtlCol="0"/>
          <a:lstStyle>
            <a:lvl1pPr algn="l" eaLnBrk="1" hangingPunct="1">
              <a:defRPr sz="1200">
                <a:latin typeface="Arial" charset="0"/>
              </a:defRPr>
            </a:lvl1pPr>
          </a:lstStyle>
          <a:p>
            <a:pPr>
              <a:defRPr/>
            </a:pPr>
            <a:endParaRPr lang="sl-SI"/>
          </a:p>
        </p:txBody>
      </p:sp>
      <p:sp>
        <p:nvSpPr>
          <p:cNvPr id="3" name="Ograda datuma 2"/>
          <p:cNvSpPr>
            <a:spLocks noGrp="1"/>
          </p:cNvSpPr>
          <p:nvPr>
            <p:ph type="dt" sz="quarter" idx="1"/>
          </p:nvPr>
        </p:nvSpPr>
        <p:spPr>
          <a:xfrm>
            <a:off x="3970338" y="0"/>
            <a:ext cx="3038475" cy="465138"/>
          </a:xfrm>
          <a:prstGeom prst="rect">
            <a:avLst/>
          </a:prstGeom>
        </p:spPr>
        <p:txBody>
          <a:bodyPr vert="horz" lIns="93177" tIns="46589" rIns="93177" bIns="46589" rtlCol="0"/>
          <a:lstStyle>
            <a:lvl1pPr algn="r" eaLnBrk="1" hangingPunct="1">
              <a:defRPr sz="1200">
                <a:latin typeface="Arial" charset="0"/>
              </a:defRPr>
            </a:lvl1pPr>
          </a:lstStyle>
          <a:p>
            <a:pPr>
              <a:defRPr/>
            </a:pPr>
            <a:fld id="{2BEF8361-FAF8-4256-B532-847030F170F9}" type="datetimeFigureOut">
              <a:rPr lang="sl-SI"/>
              <a:pPr>
                <a:defRPr/>
              </a:pPr>
              <a:t>7.7.2020</a:t>
            </a:fld>
            <a:endParaRPr lang="sl-SI"/>
          </a:p>
        </p:txBody>
      </p:sp>
      <p:sp>
        <p:nvSpPr>
          <p:cNvPr id="4" name="Ograda noge 3"/>
          <p:cNvSpPr>
            <a:spLocks noGrp="1"/>
          </p:cNvSpPr>
          <p:nvPr>
            <p:ph type="ftr" sz="quarter" idx="2"/>
          </p:nvPr>
        </p:nvSpPr>
        <p:spPr>
          <a:xfrm>
            <a:off x="0" y="8829675"/>
            <a:ext cx="3038475" cy="465138"/>
          </a:xfrm>
          <a:prstGeom prst="rect">
            <a:avLst/>
          </a:prstGeom>
        </p:spPr>
        <p:txBody>
          <a:bodyPr vert="horz" lIns="93177" tIns="46589" rIns="93177" bIns="46589" rtlCol="0" anchor="b"/>
          <a:lstStyle>
            <a:lvl1pPr algn="l" eaLnBrk="1" hangingPunct="1">
              <a:defRPr sz="1200">
                <a:latin typeface="Arial" charset="0"/>
              </a:defRPr>
            </a:lvl1pPr>
          </a:lstStyle>
          <a:p>
            <a:pPr>
              <a:defRPr/>
            </a:pPr>
            <a:endParaRPr lang="sl-SI"/>
          </a:p>
        </p:txBody>
      </p:sp>
      <p:sp>
        <p:nvSpPr>
          <p:cNvPr id="5" name="Ograda številke diapozitiva 4"/>
          <p:cNvSpPr>
            <a:spLocks noGrp="1"/>
          </p:cNvSpPr>
          <p:nvPr>
            <p:ph type="sldNum" sz="quarter" idx="3"/>
          </p:nvPr>
        </p:nvSpPr>
        <p:spPr>
          <a:xfrm>
            <a:off x="3970338" y="8829675"/>
            <a:ext cx="3038475" cy="465138"/>
          </a:xfrm>
          <a:prstGeom prst="rect">
            <a:avLst/>
          </a:prstGeom>
        </p:spPr>
        <p:txBody>
          <a:bodyPr vert="horz" wrap="square" lIns="93177" tIns="46589" rIns="93177" bIns="46589" numCol="1" anchor="b" anchorCtr="0" compatLnSpc="1">
            <a:prstTxWarp prst="textNoShape">
              <a:avLst/>
            </a:prstTxWarp>
          </a:bodyPr>
          <a:lstStyle>
            <a:lvl1pPr algn="r" eaLnBrk="1" hangingPunct="1">
              <a:defRPr sz="1200"/>
            </a:lvl1pPr>
          </a:lstStyle>
          <a:p>
            <a:fld id="{C16D062C-74FB-4988-A811-BD30D7026CF1}" type="slidenum">
              <a:rPr lang="sl-SI" altLang="sl-SI"/>
              <a:pPr/>
              <a:t>‹#›</a:t>
            </a:fld>
            <a:endParaRPr lang="sl-SI" altLang="sl-SI"/>
          </a:p>
        </p:txBody>
      </p:sp>
    </p:spTree>
    <p:extLst>
      <p:ext uri="{BB962C8B-B14F-4D97-AF65-F5344CB8AC3E}">
        <p14:creationId xmlns:p14="http://schemas.microsoft.com/office/powerpoint/2010/main" val="40489580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Ograda glave 1"/>
          <p:cNvSpPr>
            <a:spLocks noGrp="1"/>
          </p:cNvSpPr>
          <p:nvPr>
            <p:ph type="hdr" sz="quarter"/>
          </p:nvPr>
        </p:nvSpPr>
        <p:spPr>
          <a:xfrm>
            <a:off x="0" y="0"/>
            <a:ext cx="3038475" cy="465138"/>
          </a:xfrm>
          <a:prstGeom prst="rect">
            <a:avLst/>
          </a:prstGeom>
        </p:spPr>
        <p:txBody>
          <a:bodyPr vert="horz" lIns="93177" tIns="46589" rIns="93177" bIns="46589" rtlCol="0"/>
          <a:lstStyle>
            <a:lvl1pPr algn="l" eaLnBrk="1" hangingPunct="1">
              <a:defRPr sz="1200">
                <a:latin typeface="Arial" charset="0"/>
              </a:defRPr>
            </a:lvl1pPr>
          </a:lstStyle>
          <a:p>
            <a:pPr>
              <a:defRPr/>
            </a:pPr>
            <a:endParaRPr lang="en-US"/>
          </a:p>
        </p:txBody>
      </p:sp>
      <p:sp>
        <p:nvSpPr>
          <p:cNvPr id="3" name="Ograda datuma 2"/>
          <p:cNvSpPr>
            <a:spLocks noGrp="1"/>
          </p:cNvSpPr>
          <p:nvPr>
            <p:ph type="dt" idx="1"/>
          </p:nvPr>
        </p:nvSpPr>
        <p:spPr>
          <a:xfrm>
            <a:off x="3970338" y="0"/>
            <a:ext cx="3038475" cy="465138"/>
          </a:xfrm>
          <a:prstGeom prst="rect">
            <a:avLst/>
          </a:prstGeom>
        </p:spPr>
        <p:txBody>
          <a:bodyPr vert="horz" lIns="93177" tIns="46589" rIns="93177" bIns="46589" rtlCol="0"/>
          <a:lstStyle>
            <a:lvl1pPr algn="r" eaLnBrk="1" hangingPunct="1">
              <a:defRPr sz="1200">
                <a:latin typeface="Arial" charset="0"/>
              </a:defRPr>
            </a:lvl1pPr>
          </a:lstStyle>
          <a:p>
            <a:pPr>
              <a:defRPr/>
            </a:pPr>
            <a:fld id="{C491B3C9-AD67-4985-96EE-A76147DF575F}" type="datetimeFigureOut">
              <a:rPr lang="en-US"/>
              <a:pPr>
                <a:defRPr/>
              </a:pPr>
              <a:t>7/7/2020</a:t>
            </a:fld>
            <a:endParaRPr lang="en-US"/>
          </a:p>
        </p:txBody>
      </p:sp>
      <p:sp>
        <p:nvSpPr>
          <p:cNvPr id="4" name="Ograda stranske slike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7" tIns="46589" rIns="93177" bIns="46589" rtlCol="0" anchor="ctr"/>
          <a:lstStyle/>
          <a:p>
            <a:pPr lvl="0"/>
            <a:endParaRPr lang="en-US" noProof="0"/>
          </a:p>
        </p:txBody>
      </p:sp>
      <p:sp>
        <p:nvSpPr>
          <p:cNvPr id="5" name="Ograda opomb 4"/>
          <p:cNvSpPr>
            <a:spLocks noGrp="1"/>
          </p:cNvSpPr>
          <p:nvPr>
            <p:ph type="body" sz="quarter" idx="3"/>
          </p:nvPr>
        </p:nvSpPr>
        <p:spPr>
          <a:xfrm>
            <a:off x="701675" y="4416425"/>
            <a:ext cx="5607050" cy="4183063"/>
          </a:xfrm>
          <a:prstGeom prst="rect">
            <a:avLst/>
          </a:prstGeom>
        </p:spPr>
        <p:txBody>
          <a:bodyPr vert="horz" lIns="93177" tIns="46589" rIns="93177" bIns="46589" rtlCol="0"/>
          <a:lstStyle/>
          <a:p>
            <a:pPr lvl="0"/>
            <a:r>
              <a:rPr lang="sl-SI" noProof="0"/>
              <a:t>Uredite sloge besedila matrice</a:t>
            </a:r>
          </a:p>
          <a:p>
            <a:pPr lvl="1"/>
            <a:r>
              <a:rPr lang="sl-SI" noProof="0"/>
              <a:t>Druga raven</a:t>
            </a:r>
          </a:p>
          <a:p>
            <a:pPr lvl="2"/>
            <a:r>
              <a:rPr lang="sl-SI" noProof="0"/>
              <a:t>Tretja raven</a:t>
            </a:r>
          </a:p>
          <a:p>
            <a:pPr lvl="3"/>
            <a:r>
              <a:rPr lang="sl-SI" noProof="0"/>
              <a:t>Četrta raven</a:t>
            </a:r>
          </a:p>
          <a:p>
            <a:pPr lvl="4"/>
            <a:r>
              <a:rPr lang="sl-SI" noProof="0"/>
              <a:t>Peta raven</a:t>
            </a:r>
            <a:endParaRPr lang="en-US" noProof="0"/>
          </a:p>
        </p:txBody>
      </p:sp>
      <p:sp>
        <p:nvSpPr>
          <p:cNvPr id="6" name="Ograda noge 5"/>
          <p:cNvSpPr>
            <a:spLocks noGrp="1"/>
          </p:cNvSpPr>
          <p:nvPr>
            <p:ph type="ftr" sz="quarter" idx="4"/>
          </p:nvPr>
        </p:nvSpPr>
        <p:spPr>
          <a:xfrm>
            <a:off x="0" y="8829675"/>
            <a:ext cx="3038475" cy="465138"/>
          </a:xfrm>
          <a:prstGeom prst="rect">
            <a:avLst/>
          </a:prstGeom>
        </p:spPr>
        <p:txBody>
          <a:bodyPr vert="horz" lIns="93177" tIns="46589" rIns="93177" bIns="46589" rtlCol="0" anchor="b"/>
          <a:lstStyle>
            <a:lvl1pPr algn="l" eaLnBrk="1" hangingPunct="1">
              <a:defRPr sz="1200">
                <a:latin typeface="Arial" charset="0"/>
              </a:defRPr>
            </a:lvl1pPr>
          </a:lstStyle>
          <a:p>
            <a:pPr>
              <a:defRPr/>
            </a:pPr>
            <a:endParaRPr lang="en-US"/>
          </a:p>
        </p:txBody>
      </p:sp>
      <p:sp>
        <p:nvSpPr>
          <p:cNvPr id="7" name="Ograda številke diapozitiva 6"/>
          <p:cNvSpPr>
            <a:spLocks noGrp="1"/>
          </p:cNvSpPr>
          <p:nvPr>
            <p:ph type="sldNum" sz="quarter" idx="5"/>
          </p:nvPr>
        </p:nvSpPr>
        <p:spPr>
          <a:xfrm>
            <a:off x="3970338" y="8829675"/>
            <a:ext cx="3038475" cy="465138"/>
          </a:xfrm>
          <a:prstGeom prst="rect">
            <a:avLst/>
          </a:prstGeom>
        </p:spPr>
        <p:txBody>
          <a:bodyPr vert="horz" wrap="square" lIns="93177" tIns="46589" rIns="93177" bIns="46589" numCol="1" anchor="b" anchorCtr="0" compatLnSpc="1">
            <a:prstTxWarp prst="textNoShape">
              <a:avLst/>
            </a:prstTxWarp>
          </a:bodyPr>
          <a:lstStyle>
            <a:lvl1pPr algn="r" eaLnBrk="1" hangingPunct="1">
              <a:defRPr sz="1200"/>
            </a:lvl1pPr>
          </a:lstStyle>
          <a:p>
            <a:fld id="{2B697146-23AA-491D-99C1-A0A914D0FC84}" type="slidenum">
              <a:rPr lang="en-US" altLang="sl-SI"/>
              <a:pPr/>
              <a:t>‹#›</a:t>
            </a:fld>
            <a:endParaRPr lang="en-US" altLang="sl-SI"/>
          </a:p>
        </p:txBody>
      </p:sp>
    </p:spTree>
    <p:extLst>
      <p:ext uri="{BB962C8B-B14F-4D97-AF65-F5344CB8AC3E}">
        <p14:creationId xmlns:p14="http://schemas.microsoft.com/office/powerpoint/2010/main" val="3829572913"/>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Označba mesta stranske slike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3" name="Označba mesta opomb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sl-SI" altLang="sl-SI" dirty="0"/>
          </a:p>
        </p:txBody>
      </p:sp>
      <p:sp>
        <p:nvSpPr>
          <p:cNvPr id="5124" name="Označba mesta številke diapoz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fld id="{6B261753-69FD-45A0-8456-46493232E4AE}" type="slidenum">
              <a:rPr lang="en-US" altLang="sl-SI"/>
              <a:pPr/>
              <a:t>1</a:t>
            </a:fld>
            <a:endParaRPr lang="en-US" altLang="sl-SI"/>
          </a:p>
        </p:txBody>
      </p:sp>
    </p:spTree>
    <p:extLst>
      <p:ext uri="{BB962C8B-B14F-4D97-AF65-F5344CB8AC3E}">
        <p14:creationId xmlns:p14="http://schemas.microsoft.com/office/powerpoint/2010/main" val="336341236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Označba mesta stranske slike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Označba mesta opomb 2"/>
          <p:cNvSpPr>
            <a:spLocks noGrp="1"/>
          </p:cNvSpPr>
          <p:nvPr>
            <p:ph type="body" idx="1"/>
          </p:nvPr>
        </p:nvSpPr>
        <p:spPr/>
        <p:txBody>
          <a:bodyPr/>
          <a:lstStyle/>
          <a:p>
            <a:pPr>
              <a:defRPr/>
            </a:pPr>
            <a:r>
              <a:rPr lang="sl-SI" b="1" dirty="0" err="1">
                <a:solidFill>
                  <a:schemeClr val="bg2">
                    <a:lumMod val="25000"/>
                  </a:schemeClr>
                </a:solidFill>
              </a:rPr>
              <a:t>Konzorcijski</a:t>
            </a:r>
            <a:r>
              <a:rPr lang="sl-SI" b="1" dirty="0">
                <a:solidFill>
                  <a:schemeClr val="bg2">
                    <a:lumMod val="25000"/>
                  </a:schemeClr>
                </a:solidFill>
              </a:rPr>
              <a:t> partner </a:t>
            </a:r>
            <a:r>
              <a:rPr lang="sl-SI" dirty="0">
                <a:solidFill>
                  <a:schemeClr val="bg2">
                    <a:lumMod val="25000"/>
                  </a:schemeClr>
                </a:solidFill>
              </a:rPr>
              <a:t>v tem sklopu je lahko javna organizacija za izobraževanje odraslih, zasebna organizacija za izobraževanje odraslih in društvo, katerega glavna dejavnost je strokovno delo na področju izobraževanja odraslih, ki ima dejavnost izobraževanja odraslih opredeljeno v svojem temeljnem aktu in ima status društva v javnem interesu na področju vzgoje in izobraževanja.</a:t>
            </a:r>
          </a:p>
          <a:p>
            <a:pPr>
              <a:defRPr/>
            </a:pPr>
            <a:endParaRPr lang="en-US" dirty="0"/>
          </a:p>
        </p:txBody>
      </p:sp>
      <p:sp>
        <p:nvSpPr>
          <p:cNvPr id="21508" name="Označba mesta številke diapoz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55650" indent="-290513">
              <a:defRPr>
                <a:solidFill>
                  <a:schemeClr val="tx1"/>
                </a:solidFill>
                <a:latin typeface="Arial" panose="020B0604020202020204" pitchFamily="34" charset="0"/>
              </a:defRPr>
            </a:lvl2pPr>
            <a:lvl3pPr marL="1163638" indent="-231775">
              <a:defRPr>
                <a:solidFill>
                  <a:schemeClr val="tx1"/>
                </a:solidFill>
                <a:latin typeface="Arial" panose="020B0604020202020204" pitchFamily="34" charset="0"/>
              </a:defRPr>
            </a:lvl3pPr>
            <a:lvl4pPr marL="1630363" indent="-231775">
              <a:defRPr>
                <a:solidFill>
                  <a:schemeClr val="tx1"/>
                </a:solidFill>
                <a:latin typeface="Arial" panose="020B0604020202020204" pitchFamily="34" charset="0"/>
              </a:defRPr>
            </a:lvl4pPr>
            <a:lvl5pPr marL="2095500" indent="-231775">
              <a:defRPr>
                <a:solidFill>
                  <a:schemeClr val="tx1"/>
                </a:solidFill>
                <a:latin typeface="Arial" panose="020B0604020202020204" pitchFamily="34" charset="0"/>
              </a:defRPr>
            </a:lvl5pPr>
            <a:lvl6pPr marL="2552700" indent="-231775" defTabSz="457200" eaLnBrk="0" fontAlgn="base" hangingPunct="0">
              <a:spcBef>
                <a:spcPct val="0"/>
              </a:spcBef>
              <a:spcAft>
                <a:spcPct val="0"/>
              </a:spcAft>
              <a:defRPr>
                <a:solidFill>
                  <a:schemeClr val="tx1"/>
                </a:solidFill>
                <a:latin typeface="Arial" panose="020B0604020202020204" pitchFamily="34" charset="0"/>
              </a:defRPr>
            </a:lvl6pPr>
            <a:lvl7pPr marL="3009900" indent="-231775" defTabSz="457200" eaLnBrk="0" fontAlgn="base" hangingPunct="0">
              <a:spcBef>
                <a:spcPct val="0"/>
              </a:spcBef>
              <a:spcAft>
                <a:spcPct val="0"/>
              </a:spcAft>
              <a:defRPr>
                <a:solidFill>
                  <a:schemeClr val="tx1"/>
                </a:solidFill>
                <a:latin typeface="Arial" panose="020B0604020202020204" pitchFamily="34" charset="0"/>
              </a:defRPr>
            </a:lvl7pPr>
            <a:lvl8pPr marL="3467100" indent="-231775" defTabSz="457200" eaLnBrk="0" fontAlgn="base" hangingPunct="0">
              <a:spcBef>
                <a:spcPct val="0"/>
              </a:spcBef>
              <a:spcAft>
                <a:spcPct val="0"/>
              </a:spcAft>
              <a:defRPr>
                <a:solidFill>
                  <a:schemeClr val="tx1"/>
                </a:solidFill>
                <a:latin typeface="Arial" panose="020B0604020202020204" pitchFamily="34" charset="0"/>
              </a:defRPr>
            </a:lvl8pPr>
            <a:lvl9pPr marL="3924300" indent="-231775" defTabSz="457200" eaLnBrk="0" fontAlgn="base" hangingPunct="0">
              <a:spcBef>
                <a:spcPct val="0"/>
              </a:spcBef>
              <a:spcAft>
                <a:spcPct val="0"/>
              </a:spcAft>
              <a:defRPr>
                <a:solidFill>
                  <a:schemeClr val="tx1"/>
                </a:solidFill>
                <a:latin typeface="Arial" panose="020B0604020202020204" pitchFamily="34" charset="0"/>
              </a:defRPr>
            </a:lvl9pPr>
          </a:lstStyle>
          <a:p>
            <a:fld id="{840078BF-62C6-46C6-AB2E-61A027C9DD7F}" type="slidenum">
              <a:rPr lang="en-US" altLang="sl-SI"/>
              <a:pPr/>
              <a:t>10</a:t>
            </a:fld>
            <a:endParaRPr lang="en-US" altLang="sl-SI"/>
          </a:p>
        </p:txBody>
      </p:sp>
    </p:spTree>
    <p:extLst>
      <p:ext uri="{BB962C8B-B14F-4D97-AF65-F5344CB8AC3E}">
        <p14:creationId xmlns:p14="http://schemas.microsoft.com/office/powerpoint/2010/main" val="422118710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Označba mesta stranske slike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3555" name="Označba mesta opomb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sl-SI" altLang="sl-SI" dirty="0"/>
          </a:p>
        </p:txBody>
      </p:sp>
      <p:sp>
        <p:nvSpPr>
          <p:cNvPr id="23556" name="Označba mesta številke diapoz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55650" indent="-290513">
              <a:defRPr>
                <a:solidFill>
                  <a:schemeClr val="tx1"/>
                </a:solidFill>
                <a:latin typeface="Arial" panose="020B0604020202020204" pitchFamily="34" charset="0"/>
              </a:defRPr>
            </a:lvl2pPr>
            <a:lvl3pPr marL="1163638" indent="-231775">
              <a:defRPr>
                <a:solidFill>
                  <a:schemeClr val="tx1"/>
                </a:solidFill>
                <a:latin typeface="Arial" panose="020B0604020202020204" pitchFamily="34" charset="0"/>
              </a:defRPr>
            </a:lvl3pPr>
            <a:lvl4pPr marL="1630363" indent="-231775">
              <a:defRPr>
                <a:solidFill>
                  <a:schemeClr val="tx1"/>
                </a:solidFill>
                <a:latin typeface="Arial" panose="020B0604020202020204" pitchFamily="34" charset="0"/>
              </a:defRPr>
            </a:lvl4pPr>
            <a:lvl5pPr marL="2095500" indent="-231775">
              <a:defRPr>
                <a:solidFill>
                  <a:schemeClr val="tx1"/>
                </a:solidFill>
                <a:latin typeface="Arial" panose="020B0604020202020204" pitchFamily="34" charset="0"/>
              </a:defRPr>
            </a:lvl5pPr>
            <a:lvl6pPr marL="2552700" indent="-231775" defTabSz="457200" eaLnBrk="0" fontAlgn="base" hangingPunct="0">
              <a:spcBef>
                <a:spcPct val="0"/>
              </a:spcBef>
              <a:spcAft>
                <a:spcPct val="0"/>
              </a:spcAft>
              <a:defRPr>
                <a:solidFill>
                  <a:schemeClr val="tx1"/>
                </a:solidFill>
                <a:latin typeface="Arial" panose="020B0604020202020204" pitchFamily="34" charset="0"/>
              </a:defRPr>
            </a:lvl6pPr>
            <a:lvl7pPr marL="3009900" indent="-231775" defTabSz="457200" eaLnBrk="0" fontAlgn="base" hangingPunct="0">
              <a:spcBef>
                <a:spcPct val="0"/>
              </a:spcBef>
              <a:spcAft>
                <a:spcPct val="0"/>
              </a:spcAft>
              <a:defRPr>
                <a:solidFill>
                  <a:schemeClr val="tx1"/>
                </a:solidFill>
                <a:latin typeface="Arial" panose="020B0604020202020204" pitchFamily="34" charset="0"/>
              </a:defRPr>
            </a:lvl7pPr>
            <a:lvl8pPr marL="3467100" indent="-231775" defTabSz="457200" eaLnBrk="0" fontAlgn="base" hangingPunct="0">
              <a:spcBef>
                <a:spcPct val="0"/>
              </a:spcBef>
              <a:spcAft>
                <a:spcPct val="0"/>
              </a:spcAft>
              <a:defRPr>
                <a:solidFill>
                  <a:schemeClr val="tx1"/>
                </a:solidFill>
                <a:latin typeface="Arial" panose="020B0604020202020204" pitchFamily="34" charset="0"/>
              </a:defRPr>
            </a:lvl8pPr>
            <a:lvl9pPr marL="3924300" indent="-231775" defTabSz="457200" eaLnBrk="0" fontAlgn="base" hangingPunct="0">
              <a:spcBef>
                <a:spcPct val="0"/>
              </a:spcBef>
              <a:spcAft>
                <a:spcPct val="0"/>
              </a:spcAft>
              <a:defRPr>
                <a:solidFill>
                  <a:schemeClr val="tx1"/>
                </a:solidFill>
                <a:latin typeface="Arial" panose="020B0604020202020204" pitchFamily="34" charset="0"/>
              </a:defRPr>
            </a:lvl9pPr>
          </a:lstStyle>
          <a:p>
            <a:fld id="{E479BE10-F038-4091-8E08-B89FDE623FFC}" type="slidenum">
              <a:rPr lang="en-US" altLang="sl-SI"/>
              <a:pPr/>
              <a:t>11</a:t>
            </a:fld>
            <a:endParaRPr lang="en-US" altLang="sl-SI"/>
          </a:p>
        </p:txBody>
      </p:sp>
    </p:spTree>
    <p:extLst>
      <p:ext uri="{BB962C8B-B14F-4D97-AF65-F5344CB8AC3E}">
        <p14:creationId xmlns:p14="http://schemas.microsoft.com/office/powerpoint/2010/main" val="386536101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Označba mesta stranske slike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5603" name="Označba mesta opomb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sl-SI" altLang="sl-SI"/>
          </a:p>
        </p:txBody>
      </p:sp>
      <p:sp>
        <p:nvSpPr>
          <p:cNvPr id="25604" name="Označba mesta številke diapoz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fld id="{84AC5F8D-F7B3-4091-8F5E-425D125EDF7A}" type="slidenum">
              <a:rPr lang="en-US" altLang="sl-SI"/>
              <a:pPr/>
              <a:t>12</a:t>
            </a:fld>
            <a:endParaRPr lang="en-US" altLang="sl-SI"/>
          </a:p>
        </p:txBody>
      </p:sp>
    </p:spTree>
    <p:extLst>
      <p:ext uri="{BB962C8B-B14F-4D97-AF65-F5344CB8AC3E}">
        <p14:creationId xmlns:p14="http://schemas.microsoft.com/office/powerpoint/2010/main" val="11333660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Označba mesta stranske slike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7651" name="Označba mesta opomb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sl-SI" altLang="sl-SI"/>
          </a:p>
        </p:txBody>
      </p:sp>
      <p:sp>
        <p:nvSpPr>
          <p:cNvPr id="27652" name="Označba mesta številke diapoz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fld id="{15415545-A4E9-49D6-86D9-C0E4AB5DCE11}" type="slidenum">
              <a:rPr lang="en-US" altLang="sl-SI"/>
              <a:pPr/>
              <a:t>13</a:t>
            </a:fld>
            <a:endParaRPr lang="en-US" altLang="sl-SI"/>
          </a:p>
        </p:txBody>
      </p:sp>
    </p:spTree>
    <p:extLst>
      <p:ext uri="{BB962C8B-B14F-4D97-AF65-F5344CB8AC3E}">
        <p14:creationId xmlns:p14="http://schemas.microsoft.com/office/powerpoint/2010/main" val="90954939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Označba mesta stranske slike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9699" name="Označba mesta opomb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sl-SI" altLang="sl-SI" dirty="0"/>
          </a:p>
        </p:txBody>
      </p:sp>
      <p:sp>
        <p:nvSpPr>
          <p:cNvPr id="29700" name="Označba mesta številke diapoz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fld id="{EBF5BC01-5C15-4D46-9BB4-249FF4736A4B}" type="slidenum">
              <a:rPr lang="en-US" altLang="sl-SI"/>
              <a:pPr/>
              <a:t>14</a:t>
            </a:fld>
            <a:endParaRPr lang="en-US" altLang="sl-SI"/>
          </a:p>
        </p:txBody>
      </p:sp>
    </p:spTree>
    <p:extLst>
      <p:ext uri="{BB962C8B-B14F-4D97-AF65-F5344CB8AC3E}">
        <p14:creationId xmlns:p14="http://schemas.microsoft.com/office/powerpoint/2010/main" val="131945775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Označba mesta stranske slike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7" name="Označba mesta opomb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sl-SI" altLang="sl-SI"/>
          </a:p>
        </p:txBody>
      </p:sp>
      <p:sp>
        <p:nvSpPr>
          <p:cNvPr id="31748" name="Označba mesta številke diapoz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55650" indent="-290513">
              <a:defRPr>
                <a:solidFill>
                  <a:schemeClr val="tx1"/>
                </a:solidFill>
                <a:latin typeface="Arial" panose="020B0604020202020204" pitchFamily="34" charset="0"/>
              </a:defRPr>
            </a:lvl2pPr>
            <a:lvl3pPr marL="1163638" indent="-231775">
              <a:defRPr>
                <a:solidFill>
                  <a:schemeClr val="tx1"/>
                </a:solidFill>
                <a:latin typeface="Arial" panose="020B0604020202020204" pitchFamily="34" charset="0"/>
              </a:defRPr>
            </a:lvl3pPr>
            <a:lvl4pPr marL="1630363" indent="-231775">
              <a:defRPr>
                <a:solidFill>
                  <a:schemeClr val="tx1"/>
                </a:solidFill>
                <a:latin typeface="Arial" panose="020B0604020202020204" pitchFamily="34" charset="0"/>
              </a:defRPr>
            </a:lvl4pPr>
            <a:lvl5pPr marL="2095500" indent="-231775">
              <a:defRPr>
                <a:solidFill>
                  <a:schemeClr val="tx1"/>
                </a:solidFill>
                <a:latin typeface="Arial" panose="020B0604020202020204" pitchFamily="34" charset="0"/>
              </a:defRPr>
            </a:lvl5pPr>
            <a:lvl6pPr marL="2552700" indent="-231775" defTabSz="457200" eaLnBrk="0" fontAlgn="base" hangingPunct="0">
              <a:spcBef>
                <a:spcPct val="0"/>
              </a:spcBef>
              <a:spcAft>
                <a:spcPct val="0"/>
              </a:spcAft>
              <a:defRPr>
                <a:solidFill>
                  <a:schemeClr val="tx1"/>
                </a:solidFill>
                <a:latin typeface="Arial" panose="020B0604020202020204" pitchFamily="34" charset="0"/>
              </a:defRPr>
            </a:lvl6pPr>
            <a:lvl7pPr marL="3009900" indent="-231775" defTabSz="457200" eaLnBrk="0" fontAlgn="base" hangingPunct="0">
              <a:spcBef>
                <a:spcPct val="0"/>
              </a:spcBef>
              <a:spcAft>
                <a:spcPct val="0"/>
              </a:spcAft>
              <a:defRPr>
                <a:solidFill>
                  <a:schemeClr val="tx1"/>
                </a:solidFill>
                <a:latin typeface="Arial" panose="020B0604020202020204" pitchFamily="34" charset="0"/>
              </a:defRPr>
            </a:lvl7pPr>
            <a:lvl8pPr marL="3467100" indent="-231775" defTabSz="457200" eaLnBrk="0" fontAlgn="base" hangingPunct="0">
              <a:spcBef>
                <a:spcPct val="0"/>
              </a:spcBef>
              <a:spcAft>
                <a:spcPct val="0"/>
              </a:spcAft>
              <a:defRPr>
                <a:solidFill>
                  <a:schemeClr val="tx1"/>
                </a:solidFill>
                <a:latin typeface="Arial" panose="020B0604020202020204" pitchFamily="34" charset="0"/>
              </a:defRPr>
            </a:lvl8pPr>
            <a:lvl9pPr marL="3924300" indent="-231775" defTabSz="457200" eaLnBrk="0" fontAlgn="base" hangingPunct="0">
              <a:spcBef>
                <a:spcPct val="0"/>
              </a:spcBef>
              <a:spcAft>
                <a:spcPct val="0"/>
              </a:spcAft>
              <a:defRPr>
                <a:solidFill>
                  <a:schemeClr val="tx1"/>
                </a:solidFill>
                <a:latin typeface="Arial" panose="020B0604020202020204" pitchFamily="34" charset="0"/>
              </a:defRPr>
            </a:lvl9pPr>
          </a:lstStyle>
          <a:p>
            <a:fld id="{19A70A83-8563-4A17-A7FB-978AE4173B98}" type="slidenum">
              <a:rPr lang="en-US" altLang="sl-SI"/>
              <a:pPr/>
              <a:t>15</a:t>
            </a:fld>
            <a:endParaRPr lang="en-US" altLang="sl-SI"/>
          </a:p>
        </p:txBody>
      </p:sp>
    </p:spTree>
    <p:extLst>
      <p:ext uri="{BB962C8B-B14F-4D97-AF65-F5344CB8AC3E}">
        <p14:creationId xmlns:p14="http://schemas.microsoft.com/office/powerpoint/2010/main" val="266664791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Označba mesta stranske slike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5843" name="Označba mesta opomb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sl-SI" altLang="sl-SI"/>
          </a:p>
        </p:txBody>
      </p:sp>
      <p:sp>
        <p:nvSpPr>
          <p:cNvPr id="35844" name="Označba mesta številke diapoz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fld id="{0C34AFE9-8A2E-4571-9D02-6919DA787608}" type="slidenum">
              <a:rPr lang="en-US" altLang="sl-SI"/>
              <a:pPr/>
              <a:t>16</a:t>
            </a:fld>
            <a:endParaRPr lang="en-US" altLang="sl-SI"/>
          </a:p>
        </p:txBody>
      </p:sp>
    </p:spTree>
    <p:extLst>
      <p:ext uri="{BB962C8B-B14F-4D97-AF65-F5344CB8AC3E}">
        <p14:creationId xmlns:p14="http://schemas.microsoft.com/office/powerpoint/2010/main" val="82610337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Označba mesta stranske slike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3795" name="Označba mesta opomb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sl-SI" altLang="sl-SI"/>
          </a:p>
        </p:txBody>
      </p:sp>
      <p:sp>
        <p:nvSpPr>
          <p:cNvPr id="33796" name="Označba mesta številke diapoz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fld id="{F7BDAB72-11E1-4583-ADDE-245F99BDB3EE}" type="slidenum">
              <a:rPr lang="en-US" altLang="sl-SI"/>
              <a:pPr/>
              <a:t>17</a:t>
            </a:fld>
            <a:endParaRPr lang="en-US" altLang="sl-SI"/>
          </a:p>
        </p:txBody>
      </p:sp>
    </p:spTree>
    <p:extLst>
      <p:ext uri="{BB962C8B-B14F-4D97-AF65-F5344CB8AC3E}">
        <p14:creationId xmlns:p14="http://schemas.microsoft.com/office/powerpoint/2010/main" val="13347342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Označba mesta stranske slike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9939" name="Označba mesta opomb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sl-SI" altLang="sl-SI"/>
          </a:p>
        </p:txBody>
      </p:sp>
      <p:sp>
        <p:nvSpPr>
          <p:cNvPr id="39940" name="Označba mesta številke diapoz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55650" indent="-290513">
              <a:defRPr>
                <a:solidFill>
                  <a:schemeClr val="tx1"/>
                </a:solidFill>
                <a:latin typeface="Arial" panose="020B0604020202020204" pitchFamily="34" charset="0"/>
              </a:defRPr>
            </a:lvl2pPr>
            <a:lvl3pPr marL="1163638" indent="-231775">
              <a:defRPr>
                <a:solidFill>
                  <a:schemeClr val="tx1"/>
                </a:solidFill>
                <a:latin typeface="Arial" panose="020B0604020202020204" pitchFamily="34" charset="0"/>
              </a:defRPr>
            </a:lvl3pPr>
            <a:lvl4pPr marL="1630363" indent="-231775">
              <a:defRPr>
                <a:solidFill>
                  <a:schemeClr val="tx1"/>
                </a:solidFill>
                <a:latin typeface="Arial" panose="020B0604020202020204" pitchFamily="34" charset="0"/>
              </a:defRPr>
            </a:lvl4pPr>
            <a:lvl5pPr marL="2095500" indent="-231775">
              <a:defRPr>
                <a:solidFill>
                  <a:schemeClr val="tx1"/>
                </a:solidFill>
                <a:latin typeface="Arial" panose="020B0604020202020204" pitchFamily="34" charset="0"/>
              </a:defRPr>
            </a:lvl5pPr>
            <a:lvl6pPr marL="2552700" indent="-231775" defTabSz="457200" eaLnBrk="0" fontAlgn="base" hangingPunct="0">
              <a:spcBef>
                <a:spcPct val="0"/>
              </a:spcBef>
              <a:spcAft>
                <a:spcPct val="0"/>
              </a:spcAft>
              <a:defRPr>
                <a:solidFill>
                  <a:schemeClr val="tx1"/>
                </a:solidFill>
                <a:latin typeface="Arial" panose="020B0604020202020204" pitchFamily="34" charset="0"/>
              </a:defRPr>
            </a:lvl6pPr>
            <a:lvl7pPr marL="3009900" indent="-231775" defTabSz="457200" eaLnBrk="0" fontAlgn="base" hangingPunct="0">
              <a:spcBef>
                <a:spcPct val="0"/>
              </a:spcBef>
              <a:spcAft>
                <a:spcPct val="0"/>
              </a:spcAft>
              <a:defRPr>
                <a:solidFill>
                  <a:schemeClr val="tx1"/>
                </a:solidFill>
                <a:latin typeface="Arial" panose="020B0604020202020204" pitchFamily="34" charset="0"/>
              </a:defRPr>
            </a:lvl7pPr>
            <a:lvl8pPr marL="3467100" indent="-231775" defTabSz="457200" eaLnBrk="0" fontAlgn="base" hangingPunct="0">
              <a:spcBef>
                <a:spcPct val="0"/>
              </a:spcBef>
              <a:spcAft>
                <a:spcPct val="0"/>
              </a:spcAft>
              <a:defRPr>
                <a:solidFill>
                  <a:schemeClr val="tx1"/>
                </a:solidFill>
                <a:latin typeface="Arial" panose="020B0604020202020204" pitchFamily="34" charset="0"/>
              </a:defRPr>
            </a:lvl8pPr>
            <a:lvl9pPr marL="3924300" indent="-231775" defTabSz="457200" eaLnBrk="0" fontAlgn="base" hangingPunct="0">
              <a:spcBef>
                <a:spcPct val="0"/>
              </a:spcBef>
              <a:spcAft>
                <a:spcPct val="0"/>
              </a:spcAft>
              <a:defRPr>
                <a:solidFill>
                  <a:schemeClr val="tx1"/>
                </a:solidFill>
                <a:latin typeface="Arial" panose="020B0604020202020204" pitchFamily="34" charset="0"/>
              </a:defRPr>
            </a:lvl9pPr>
          </a:lstStyle>
          <a:p>
            <a:fld id="{978F80AB-FEBF-4F73-8918-4CD5DB395E54}" type="slidenum">
              <a:rPr lang="en-US" altLang="sl-SI"/>
              <a:pPr/>
              <a:t>18</a:t>
            </a:fld>
            <a:endParaRPr lang="en-US" altLang="sl-SI"/>
          </a:p>
        </p:txBody>
      </p:sp>
    </p:spTree>
    <p:extLst>
      <p:ext uri="{BB962C8B-B14F-4D97-AF65-F5344CB8AC3E}">
        <p14:creationId xmlns:p14="http://schemas.microsoft.com/office/powerpoint/2010/main" val="100550077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Označba mesta stranske slike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1987" name="Označba mesta opomb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sl-SI" altLang="sl-SI"/>
          </a:p>
        </p:txBody>
      </p:sp>
      <p:sp>
        <p:nvSpPr>
          <p:cNvPr id="41988" name="Označba mesta številke diapoz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fld id="{CCB248BB-2C00-49A7-8FDB-17DE62149F0D}" type="slidenum">
              <a:rPr lang="en-US" altLang="sl-SI"/>
              <a:pPr/>
              <a:t>19</a:t>
            </a:fld>
            <a:endParaRPr lang="en-US" altLang="sl-SI"/>
          </a:p>
        </p:txBody>
      </p:sp>
    </p:spTree>
    <p:extLst>
      <p:ext uri="{BB962C8B-B14F-4D97-AF65-F5344CB8AC3E}">
        <p14:creationId xmlns:p14="http://schemas.microsoft.com/office/powerpoint/2010/main" val="119492815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Označba mesta stranske slike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71" name="Označba mesta opomb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sl-SI" altLang="sl-SI" dirty="0"/>
          </a:p>
        </p:txBody>
      </p:sp>
      <p:sp>
        <p:nvSpPr>
          <p:cNvPr id="7172" name="Označba mesta številke diapoz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fld id="{C91A3CEC-76EC-4683-BC54-5B556415BBDE}" type="slidenum">
              <a:rPr lang="en-US" altLang="sl-SI"/>
              <a:pPr/>
              <a:t>2</a:t>
            </a:fld>
            <a:endParaRPr lang="en-US" altLang="sl-SI"/>
          </a:p>
        </p:txBody>
      </p:sp>
    </p:spTree>
    <p:extLst>
      <p:ext uri="{BB962C8B-B14F-4D97-AF65-F5344CB8AC3E}">
        <p14:creationId xmlns:p14="http://schemas.microsoft.com/office/powerpoint/2010/main" val="246795585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Označba mesta stranske slike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6083" name="Označba mesta opomb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sl-SI" altLang="sl-SI"/>
          </a:p>
        </p:txBody>
      </p:sp>
      <p:sp>
        <p:nvSpPr>
          <p:cNvPr id="46084" name="Označba mesta številke diapoz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55650" indent="-290513">
              <a:defRPr>
                <a:solidFill>
                  <a:schemeClr val="tx1"/>
                </a:solidFill>
                <a:latin typeface="Arial" panose="020B0604020202020204" pitchFamily="34" charset="0"/>
              </a:defRPr>
            </a:lvl2pPr>
            <a:lvl3pPr marL="1163638" indent="-231775">
              <a:defRPr>
                <a:solidFill>
                  <a:schemeClr val="tx1"/>
                </a:solidFill>
                <a:latin typeface="Arial" panose="020B0604020202020204" pitchFamily="34" charset="0"/>
              </a:defRPr>
            </a:lvl3pPr>
            <a:lvl4pPr marL="1630363" indent="-231775">
              <a:defRPr>
                <a:solidFill>
                  <a:schemeClr val="tx1"/>
                </a:solidFill>
                <a:latin typeface="Arial" panose="020B0604020202020204" pitchFamily="34" charset="0"/>
              </a:defRPr>
            </a:lvl4pPr>
            <a:lvl5pPr marL="2095500" indent="-231775">
              <a:defRPr>
                <a:solidFill>
                  <a:schemeClr val="tx1"/>
                </a:solidFill>
                <a:latin typeface="Arial" panose="020B0604020202020204" pitchFamily="34" charset="0"/>
              </a:defRPr>
            </a:lvl5pPr>
            <a:lvl6pPr marL="2552700" indent="-231775" defTabSz="457200" eaLnBrk="0" fontAlgn="base" hangingPunct="0">
              <a:spcBef>
                <a:spcPct val="0"/>
              </a:spcBef>
              <a:spcAft>
                <a:spcPct val="0"/>
              </a:spcAft>
              <a:defRPr>
                <a:solidFill>
                  <a:schemeClr val="tx1"/>
                </a:solidFill>
                <a:latin typeface="Arial" panose="020B0604020202020204" pitchFamily="34" charset="0"/>
              </a:defRPr>
            </a:lvl6pPr>
            <a:lvl7pPr marL="3009900" indent="-231775" defTabSz="457200" eaLnBrk="0" fontAlgn="base" hangingPunct="0">
              <a:spcBef>
                <a:spcPct val="0"/>
              </a:spcBef>
              <a:spcAft>
                <a:spcPct val="0"/>
              </a:spcAft>
              <a:defRPr>
                <a:solidFill>
                  <a:schemeClr val="tx1"/>
                </a:solidFill>
                <a:latin typeface="Arial" panose="020B0604020202020204" pitchFamily="34" charset="0"/>
              </a:defRPr>
            </a:lvl7pPr>
            <a:lvl8pPr marL="3467100" indent="-231775" defTabSz="457200" eaLnBrk="0" fontAlgn="base" hangingPunct="0">
              <a:spcBef>
                <a:spcPct val="0"/>
              </a:spcBef>
              <a:spcAft>
                <a:spcPct val="0"/>
              </a:spcAft>
              <a:defRPr>
                <a:solidFill>
                  <a:schemeClr val="tx1"/>
                </a:solidFill>
                <a:latin typeface="Arial" panose="020B0604020202020204" pitchFamily="34" charset="0"/>
              </a:defRPr>
            </a:lvl8pPr>
            <a:lvl9pPr marL="3924300" indent="-231775" defTabSz="457200" eaLnBrk="0" fontAlgn="base" hangingPunct="0">
              <a:spcBef>
                <a:spcPct val="0"/>
              </a:spcBef>
              <a:spcAft>
                <a:spcPct val="0"/>
              </a:spcAft>
              <a:defRPr>
                <a:solidFill>
                  <a:schemeClr val="tx1"/>
                </a:solidFill>
                <a:latin typeface="Arial" panose="020B0604020202020204" pitchFamily="34" charset="0"/>
              </a:defRPr>
            </a:lvl9pPr>
          </a:lstStyle>
          <a:p>
            <a:fld id="{4A2F337D-299A-49B2-96C6-4E5F57F29669}" type="slidenum">
              <a:rPr lang="en-US" altLang="sl-SI"/>
              <a:pPr/>
              <a:t>20</a:t>
            </a:fld>
            <a:endParaRPr lang="en-US" altLang="sl-SI"/>
          </a:p>
        </p:txBody>
      </p:sp>
    </p:spTree>
    <p:extLst>
      <p:ext uri="{BB962C8B-B14F-4D97-AF65-F5344CB8AC3E}">
        <p14:creationId xmlns:p14="http://schemas.microsoft.com/office/powerpoint/2010/main" val="426580693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Označba mesta stranske slike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8131" name="Označba mesta opomb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sl-SI" altLang="sl-SI"/>
          </a:p>
        </p:txBody>
      </p:sp>
      <p:sp>
        <p:nvSpPr>
          <p:cNvPr id="48132" name="Označba mesta številke diapoz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fld id="{E49F6F92-8560-4F85-8EDC-F126F3779A67}" type="slidenum">
              <a:rPr lang="en-US" altLang="sl-SI"/>
              <a:pPr/>
              <a:t>21</a:t>
            </a:fld>
            <a:endParaRPr lang="en-US" altLang="sl-SI"/>
          </a:p>
        </p:txBody>
      </p:sp>
    </p:spTree>
    <p:extLst>
      <p:ext uri="{BB962C8B-B14F-4D97-AF65-F5344CB8AC3E}">
        <p14:creationId xmlns:p14="http://schemas.microsoft.com/office/powerpoint/2010/main" val="36161385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Označba mesta stranske slike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0179" name="Označba mesta opomb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sl-SI" altLang="sl-SI"/>
          </a:p>
        </p:txBody>
      </p:sp>
      <p:sp>
        <p:nvSpPr>
          <p:cNvPr id="50180" name="Označba mesta številke diapoz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55650" indent="-290513">
              <a:defRPr>
                <a:solidFill>
                  <a:schemeClr val="tx1"/>
                </a:solidFill>
                <a:latin typeface="Arial" panose="020B0604020202020204" pitchFamily="34" charset="0"/>
              </a:defRPr>
            </a:lvl2pPr>
            <a:lvl3pPr marL="1163638" indent="-231775">
              <a:defRPr>
                <a:solidFill>
                  <a:schemeClr val="tx1"/>
                </a:solidFill>
                <a:latin typeface="Arial" panose="020B0604020202020204" pitchFamily="34" charset="0"/>
              </a:defRPr>
            </a:lvl3pPr>
            <a:lvl4pPr marL="1630363" indent="-231775">
              <a:defRPr>
                <a:solidFill>
                  <a:schemeClr val="tx1"/>
                </a:solidFill>
                <a:latin typeface="Arial" panose="020B0604020202020204" pitchFamily="34" charset="0"/>
              </a:defRPr>
            </a:lvl4pPr>
            <a:lvl5pPr marL="2095500" indent="-231775">
              <a:defRPr>
                <a:solidFill>
                  <a:schemeClr val="tx1"/>
                </a:solidFill>
                <a:latin typeface="Arial" panose="020B0604020202020204" pitchFamily="34" charset="0"/>
              </a:defRPr>
            </a:lvl5pPr>
            <a:lvl6pPr marL="2552700" indent="-231775" defTabSz="457200" eaLnBrk="0" fontAlgn="base" hangingPunct="0">
              <a:spcBef>
                <a:spcPct val="0"/>
              </a:spcBef>
              <a:spcAft>
                <a:spcPct val="0"/>
              </a:spcAft>
              <a:defRPr>
                <a:solidFill>
                  <a:schemeClr val="tx1"/>
                </a:solidFill>
                <a:latin typeface="Arial" panose="020B0604020202020204" pitchFamily="34" charset="0"/>
              </a:defRPr>
            </a:lvl6pPr>
            <a:lvl7pPr marL="3009900" indent="-231775" defTabSz="457200" eaLnBrk="0" fontAlgn="base" hangingPunct="0">
              <a:spcBef>
                <a:spcPct val="0"/>
              </a:spcBef>
              <a:spcAft>
                <a:spcPct val="0"/>
              </a:spcAft>
              <a:defRPr>
                <a:solidFill>
                  <a:schemeClr val="tx1"/>
                </a:solidFill>
                <a:latin typeface="Arial" panose="020B0604020202020204" pitchFamily="34" charset="0"/>
              </a:defRPr>
            </a:lvl7pPr>
            <a:lvl8pPr marL="3467100" indent="-231775" defTabSz="457200" eaLnBrk="0" fontAlgn="base" hangingPunct="0">
              <a:spcBef>
                <a:spcPct val="0"/>
              </a:spcBef>
              <a:spcAft>
                <a:spcPct val="0"/>
              </a:spcAft>
              <a:defRPr>
                <a:solidFill>
                  <a:schemeClr val="tx1"/>
                </a:solidFill>
                <a:latin typeface="Arial" panose="020B0604020202020204" pitchFamily="34" charset="0"/>
              </a:defRPr>
            </a:lvl8pPr>
            <a:lvl9pPr marL="3924300" indent="-231775" defTabSz="457200" eaLnBrk="0" fontAlgn="base" hangingPunct="0">
              <a:spcBef>
                <a:spcPct val="0"/>
              </a:spcBef>
              <a:spcAft>
                <a:spcPct val="0"/>
              </a:spcAft>
              <a:defRPr>
                <a:solidFill>
                  <a:schemeClr val="tx1"/>
                </a:solidFill>
                <a:latin typeface="Arial" panose="020B0604020202020204" pitchFamily="34" charset="0"/>
              </a:defRPr>
            </a:lvl9pPr>
          </a:lstStyle>
          <a:p>
            <a:fld id="{DB146E84-1B16-491E-B6D4-06B7E399A3AF}" type="slidenum">
              <a:rPr lang="en-US" altLang="sl-SI"/>
              <a:pPr/>
              <a:t>22</a:t>
            </a:fld>
            <a:endParaRPr lang="en-US" altLang="sl-SI"/>
          </a:p>
        </p:txBody>
      </p:sp>
    </p:spTree>
    <p:extLst>
      <p:ext uri="{BB962C8B-B14F-4D97-AF65-F5344CB8AC3E}">
        <p14:creationId xmlns:p14="http://schemas.microsoft.com/office/powerpoint/2010/main" val="80874836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Označba mesta stranske slike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7891" name="Označba mesta opomb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sl-SI" altLang="sl-SI" dirty="0"/>
          </a:p>
        </p:txBody>
      </p:sp>
      <p:sp>
        <p:nvSpPr>
          <p:cNvPr id="37892" name="Označba mesta številke diapoz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55650" indent="-290513">
              <a:defRPr>
                <a:solidFill>
                  <a:schemeClr val="tx1"/>
                </a:solidFill>
                <a:latin typeface="Arial" panose="020B0604020202020204" pitchFamily="34" charset="0"/>
              </a:defRPr>
            </a:lvl2pPr>
            <a:lvl3pPr marL="1163638" indent="-231775">
              <a:defRPr>
                <a:solidFill>
                  <a:schemeClr val="tx1"/>
                </a:solidFill>
                <a:latin typeface="Arial" panose="020B0604020202020204" pitchFamily="34" charset="0"/>
              </a:defRPr>
            </a:lvl3pPr>
            <a:lvl4pPr marL="1630363" indent="-231775">
              <a:defRPr>
                <a:solidFill>
                  <a:schemeClr val="tx1"/>
                </a:solidFill>
                <a:latin typeface="Arial" panose="020B0604020202020204" pitchFamily="34" charset="0"/>
              </a:defRPr>
            </a:lvl4pPr>
            <a:lvl5pPr marL="2095500" indent="-231775">
              <a:defRPr>
                <a:solidFill>
                  <a:schemeClr val="tx1"/>
                </a:solidFill>
                <a:latin typeface="Arial" panose="020B0604020202020204" pitchFamily="34" charset="0"/>
              </a:defRPr>
            </a:lvl5pPr>
            <a:lvl6pPr marL="2552700" indent="-231775" defTabSz="457200" eaLnBrk="0" fontAlgn="base" hangingPunct="0">
              <a:spcBef>
                <a:spcPct val="0"/>
              </a:spcBef>
              <a:spcAft>
                <a:spcPct val="0"/>
              </a:spcAft>
              <a:defRPr>
                <a:solidFill>
                  <a:schemeClr val="tx1"/>
                </a:solidFill>
                <a:latin typeface="Arial" panose="020B0604020202020204" pitchFamily="34" charset="0"/>
              </a:defRPr>
            </a:lvl6pPr>
            <a:lvl7pPr marL="3009900" indent="-231775" defTabSz="457200" eaLnBrk="0" fontAlgn="base" hangingPunct="0">
              <a:spcBef>
                <a:spcPct val="0"/>
              </a:spcBef>
              <a:spcAft>
                <a:spcPct val="0"/>
              </a:spcAft>
              <a:defRPr>
                <a:solidFill>
                  <a:schemeClr val="tx1"/>
                </a:solidFill>
                <a:latin typeface="Arial" panose="020B0604020202020204" pitchFamily="34" charset="0"/>
              </a:defRPr>
            </a:lvl7pPr>
            <a:lvl8pPr marL="3467100" indent="-231775" defTabSz="457200" eaLnBrk="0" fontAlgn="base" hangingPunct="0">
              <a:spcBef>
                <a:spcPct val="0"/>
              </a:spcBef>
              <a:spcAft>
                <a:spcPct val="0"/>
              </a:spcAft>
              <a:defRPr>
                <a:solidFill>
                  <a:schemeClr val="tx1"/>
                </a:solidFill>
                <a:latin typeface="Arial" panose="020B0604020202020204" pitchFamily="34" charset="0"/>
              </a:defRPr>
            </a:lvl8pPr>
            <a:lvl9pPr marL="3924300" indent="-231775" defTabSz="457200" eaLnBrk="0" fontAlgn="base" hangingPunct="0">
              <a:spcBef>
                <a:spcPct val="0"/>
              </a:spcBef>
              <a:spcAft>
                <a:spcPct val="0"/>
              </a:spcAft>
              <a:defRPr>
                <a:solidFill>
                  <a:schemeClr val="tx1"/>
                </a:solidFill>
                <a:latin typeface="Arial" panose="020B0604020202020204" pitchFamily="34" charset="0"/>
              </a:defRPr>
            </a:lvl9pPr>
          </a:lstStyle>
          <a:p>
            <a:fld id="{65D9FD51-F176-400B-BB27-BF6A4948FF24}" type="slidenum">
              <a:rPr lang="en-US" altLang="sl-SI"/>
              <a:pPr/>
              <a:t>23</a:t>
            </a:fld>
            <a:endParaRPr lang="en-US" altLang="sl-SI"/>
          </a:p>
        </p:txBody>
      </p:sp>
    </p:spTree>
    <p:extLst>
      <p:ext uri="{BB962C8B-B14F-4D97-AF65-F5344CB8AC3E}">
        <p14:creationId xmlns:p14="http://schemas.microsoft.com/office/powerpoint/2010/main" val="236000773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Označba mesta stranske slike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2227" name="Označba mesta opomb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sl-SI" altLang="sl-SI" dirty="0"/>
          </a:p>
        </p:txBody>
      </p:sp>
      <p:sp>
        <p:nvSpPr>
          <p:cNvPr id="52228" name="Označba mesta številke diapoz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55650" indent="-290513">
              <a:defRPr>
                <a:solidFill>
                  <a:schemeClr val="tx1"/>
                </a:solidFill>
                <a:latin typeface="Arial" panose="020B0604020202020204" pitchFamily="34" charset="0"/>
              </a:defRPr>
            </a:lvl2pPr>
            <a:lvl3pPr marL="1163638" indent="-231775">
              <a:defRPr>
                <a:solidFill>
                  <a:schemeClr val="tx1"/>
                </a:solidFill>
                <a:latin typeface="Arial" panose="020B0604020202020204" pitchFamily="34" charset="0"/>
              </a:defRPr>
            </a:lvl3pPr>
            <a:lvl4pPr marL="1630363" indent="-231775">
              <a:defRPr>
                <a:solidFill>
                  <a:schemeClr val="tx1"/>
                </a:solidFill>
                <a:latin typeface="Arial" panose="020B0604020202020204" pitchFamily="34" charset="0"/>
              </a:defRPr>
            </a:lvl4pPr>
            <a:lvl5pPr marL="2095500" indent="-231775">
              <a:defRPr>
                <a:solidFill>
                  <a:schemeClr val="tx1"/>
                </a:solidFill>
                <a:latin typeface="Arial" panose="020B0604020202020204" pitchFamily="34" charset="0"/>
              </a:defRPr>
            </a:lvl5pPr>
            <a:lvl6pPr marL="2552700" indent="-231775" defTabSz="457200" eaLnBrk="0" fontAlgn="base" hangingPunct="0">
              <a:spcBef>
                <a:spcPct val="0"/>
              </a:spcBef>
              <a:spcAft>
                <a:spcPct val="0"/>
              </a:spcAft>
              <a:defRPr>
                <a:solidFill>
                  <a:schemeClr val="tx1"/>
                </a:solidFill>
                <a:latin typeface="Arial" panose="020B0604020202020204" pitchFamily="34" charset="0"/>
              </a:defRPr>
            </a:lvl6pPr>
            <a:lvl7pPr marL="3009900" indent="-231775" defTabSz="457200" eaLnBrk="0" fontAlgn="base" hangingPunct="0">
              <a:spcBef>
                <a:spcPct val="0"/>
              </a:spcBef>
              <a:spcAft>
                <a:spcPct val="0"/>
              </a:spcAft>
              <a:defRPr>
                <a:solidFill>
                  <a:schemeClr val="tx1"/>
                </a:solidFill>
                <a:latin typeface="Arial" panose="020B0604020202020204" pitchFamily="34" charset="0"/>
              </a:defRPr>
            </a:lvl7pPr>
            <a:lvl8pPr marL="3467100" indent="-231775" defTabSz="457200" eaLnBrk="0" fontAlgn="base" hangingPunct="0">
              <a:spcBef>
                <a:spcPct val="0"/>
              </a:spcBef>
              <a:spcAft>
                <a:spcPct val="0"/>
              </a:spcAft>
              <a:defRPr>
                <a:solidFill>
                  <a:schemeClr val="tx1"/>
                </a:solidFill>
                <a:latin typeface="Arial" panose="020B0604020202020204" pitchFamily="34" charset="0"/>
              </a:defRPr>
            </a:lvl8pPr>
            <a:lvl9pPr marL="3924300" indent="-231775" defTabSz="457200" eaLnBrk="0" fontAlgn="base" hangingPunct="0">
              <a:spcBef>
                <a:spcPct val="0"/>
              </a:spcBef>
              <a:spcAft>
                <a:spcPct val="0"/>
              </a:spcAft>
              <a:defRPr>
                <a:solidFill>
                  <a:schemeClr val="tx1"/>
                </a:solidFill>
                <a:latin typeface="Arial" panose="020B0604020202020204" pitchFamily="34" charset="0"/>
              </a:defRPr>
            </a:lvl9pPr>
          </a:lstStyle>
          <a:p>
            <a:fld id="{9D747856-DFB8-4427-A207-8D55CB6A9A9F}" type="slidenum">
              <a:rPr lang="en-US" altLang="sl-SI"/>
              <a:pPr/>
              <a:t>24</a:t>
            </a:fld>
            <a:endParaRPr lang="en-US" altLang="sl-SI"/>
          </a:p>
        </p:txBody>
      </p:sp>
    </p:spTree>
    <p:extLst>
      <p:ext uri="{BB962C8B-B14F-4D97-AF65-F5344CB8AC3E}">
        <p14:creationId xmlns:p14="http://schemas.microsoft.com/office/powerpoint/2010/main" val="247474761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Označba mesta stranske slike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4275" name="Označba mesta opomb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sl-SI" altLang="sl-SI"/>
          </a:p>
        </p:txBody>
      </p:sp>
      <p:sp>
        <p:nvSpPr>
          <p:cNvPr id="54276" name="Označba mesta številke diapoz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55650" indent="-290513">
              <a:defRPr>
                <a:solidFill>
                  <a:schemeClr val="tx1"/>
                </a:solidFill>
                <a:latin typeface="Arial" panose="020B0604020202020204" pitchFamily="34" charset="0"/>
              </a:defRPr>
            </a:lvl2pPr>
            <a:lvl3pPr marL="1163638" indent="-231775">
              <a:defRPr>
                <a:solidFill>
                  <a:schemeClr val="tx1"/>
                </a:solidFill>
                <a:latin typeface="Arial" panose="020B0604020202020204" pitchFamily="34" charset="0"/>
              </a:defRPr>
            </a:lvl3pPr>
            <a:lvl4pPr marL="1630363" indent="-231775">
              <a:defRPr>
                <a:solidFill>
                  <a:schemeClr val="tx1"/>
                </a:solidFill>
                <a:latin typeface="Arial" panose="020B0604020202020204" pitchFamily="34" charset="0"/>
              </a:defRPr>
            </a:lvl4pPr>
            <a:lvl5pPr marL="2095500" indent="-231775">
              <a:defRPr>
                <a:solidFill>
                  <a:schemeClr val="tx1"/>
                </a:solidFill>
                <a:latin typeface="Arial" panose="020B0604020202020204" pitchFamily="34" charset="0"/>
              </a:defRPr>
            </a:lvl5pPr>
            <a:lvl6pPr marL="2552700" indent="-231775" defTabSz="457200" eaLnBrk="0" fontAlgn="base" hangingPunct="0">
              <a:spcBef>
                <a:spcPct val="0"/>
              </a:spcBef>
              <a:spcAft>
                <a:spcPct val="0"/>
              </a:spcAft>
              <a:defRPr>
                <a:solidFill>
                  <a:schemeClr val="tx1"/>
                </a:solidFill>
                <a:latin typeface="Arial" panose="020B0604020202020204" pitchFamily="34" charset="0"/>
              </a:defRPr>
            </a:lvl6pPr>
            <a:lvl7pPr marL="3009900" indent="-231775" defTabSz="457200" eaLnBrk="0" fontAlgn="base" hangingPunct="0">
              <a:spcBef>
                <a:spcPct val="0"/>
              </a:spcBef>
              <a:spcAft>
                <a:spcPct val="0"/>
              </a:spcAft>
              <a:defRPr>
                <a:solidFill>
                  <a:schemeClr val="tx1"/>
                </a:solidFill>
                <a:latin typeface="Arial" panose="020B0604020202020204" pitchFamily="34" charset="0"/>
              </a:defRPr>
            </a:lvl7pPr>
            <a:lvl8pPr marL="3467100" indent="-231775" defTabSz="457200" eaLnBrk="0" fontAlgn="base" hangingPunct="0">
              <a:spcBef>
                <a:spcPct val="0"/>
              </a:spcBef>
              <a:spcAft>
                <a:spcPct val="0"/>
              </a:spcAft>
              <a:defRPr>
                <a:solidFill>
                  <a:schemeClr val="tx1"/>
                </a:solidFill>
                <a:latin typeface="Arial" panose="020B0604020202020204" pitchFamily="34" charset="0"/>
              </a:defRPr>
            </a:lvl8pPr>
            <a:lvl9pPr marL="3924300" indent="-231775" defTabSz="457200" eaLnBrk="0" fontAlgn="base" hangingPunct="0">
              <a:spcBef>
                <a:spcPct val="0"/>
              </a:spcBef>
              <a:spcAft>
                <a:spcPct val="0"/>
              </a:spcAft>
              <a:defRPr>
                <a:solidFill>
                  <a:schemeClr val="tx1"/>
                </a:solidFill>
                <a:latin typeface="Arial" panose="020B0604020202020204" pitchFamily="34" charset="0"/>
              </a:defRPr>
            </a:lvl9pPr>
          </a:lstStyle>
          <a:p>
            <a:fld id="{FDE0FBBC-D1D1-4299-9189-57AC2485954B}" type="slidenum">
              <a:rPr lang="en-US" altLang="sl-SI"/>
              <a:pPr/>
              <a:t>25</a:t>
            </a:fld>
            <a:endParaRPr lang="en-US" altLang="sl-SI"/>
          </a:p>
        </p:txBody>
      </p:sp>
    </p:spTree>
    <p:extLst>
      <p:ext uri="{BB962C8B-B14F-4D97-AF65-F5344CB8AC3E}">
        <p14:creationId xmlns:p14="http://schemas.microsoft.com/office/powerpoint/2010/main" val="210867763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Označba mesta stranske slike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6323" name="Označba mesta opomb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sl-SI" altLang="sl-SI" dirty="0"/>
          </a:p>
        </p:txBody>
      </p:sp>
      <p:sp>
        <p:nvSpPr>
          <p:cNvPr id="56324" name="Označba mesta številke diapoz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fld id="{08E17DCF-60D3-404B-A146-E0974563F011}" type="slidenum">
              <a:rPr lang="en-US" altLang="sl-SI"/>
              <a:pPr/>
              <a:t>26</a:t>
            </a:fld>
            <a:endParaRPr lang="en-US" altLang="sl-SI"/>
          </a:p>
        </p:txBody>
      </p:sp>
    </p:spTree>
    <p:extLst>
      <p:ext uri="{BB962C8B-B14F-4D97-AF65-F5344CB8AC3E}">
        <p14:creationId xmlns:p14="http://schemas.microsoft.com/office/powerpoint/2010/main" val="228433015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Označba mesta stranske slike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8371" name="Označba mesta opomb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sl-SI" altLang="sl-SI"/>
          </a:p>
        </p:txBody>
      </p:sp>
      <p:sp>
        <p:nvSpPr>
          <p:cNvPr id="58372" name="Označba mesta številke diapoz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fld id="{A8C4CB8A-0C0C-4009-88B2-BF1B8EC51999}" type="slidenum">
              <a:rPr lang="en-US" altLang="sl-SI"/>
              <a:pPr/>
              <a:t>27</a:t>
            </a:fld>
            <a:endParaRPr lang="en-US" altLang="sl-SI"/>
          </a:p>
        </p:txBody>
      </p:sp>
    </p:spTree>
    <p:extLst>
      <p:ext uri="{BB962C8B-B14F-4D97-AF65-F5344CB8AC3E}">
        <p14:creationId xmlns:p14="http://schemas.microsoft.com/office/powerpoint/2010/main" val="190723436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Označba mesta stranske slike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2467" name="Označba mesta opomb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sl-SI" altLang="sl-SI"/>
          </a:p>
        </p:txBody>
      </p:sp>
      <p:sp>
        <p:nvSpPr>
          <p:cNvPr id="62468" name="Označba mesta številke diapoz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55650" indent="-290513">
              <a:defRPr>
                <a:solidFill>
                  <a:schemeClr val="tx1"/>
                </a:solidFill>
                <a:latin typeface="Arial" panose="020B0604020202020204" pitchFamily="34" charset="0"/>
              </a:defRPr>
            </a:lvl2pPr>
            <a:lvl3pPr marL="1163638" indent="-231775">
              <a:defRPr>
                <a:solidFill>
                  <a:schemeClr val="tx1"/>
                </a:solidFill>
                <a:latin typeface="Arial" panose="020B0604020202020204" pitchFamily="34" charset="0"/>
              </a:defRPr>
            </a:lvl3pPr>
            <a:lvl4pPr marL="1630363" indent="-231775">
              <a:defRPr>
                <a:solidFill>
                  <a:schemeClr val="tx1"/>
                </a:solidFill>
                <a:latin typeface="Arial" panose="020B0604020202020204" pitchFamily="34" charset="0"/>
              </a:defRPr>
            </a:lvl4pPr>
            <a:lvl5pPr marL="2095500" indent="-231775">
              <a:defRPr>
                <a:solidFill>
                  <a:schemeClr val="tx1"/>
                </a:solidFill>
                <a:latin typeface="Arial" panose="020B0604020202020204" pitchFamily="34" charset="0"/>
              </a:defRPr>
            </a:lvl5pPr>
            <a:lvl6pPr marL="2552700" indent="-231775" defTabSz="457200" eaLnBrk="0" fontAlgn="base" hangingPunct="0">
              <a:spcBef>
                <a:spcPct val="0"/>
              </a:spcBef>
              <a:spcAft>
                <a:spcPct val="0"/>
              </a:spcAft>
              <a:defRPr>
                <a:solidFill>
                  <a:schemeClr val="tx1"/>
                </a:solidFill>
                <a:latin typeface="Arial" panose="020B0604020202020204" pitchFamily="34" charset="0"/>
              </a:defRPr>
            </a:lvl6pPr>
            <a:lvl7pPr marL="3009900" indent="-231775" defTabSz="457200" eaLnBrk="0" fontAlgn="base" hangingPunct="0">
              <a:spcBef>
                <a:spcPct val="0"/>
              </a:spcBef>
              <a:spcAft>
                <a:spcPct val="0"/>
              </a:spcAft>
              <a:defRPr>
                <a:solidFill>
                  <a:schemeClr val="tx1"/>
                </a:solidFill>
                <a:latin typeface="Arial" panose="020B0604020202020204" pitchFamily="34" charset="0"/>
              </a:defRPr>
            </a:lvl7pPr>
            <a:lvl8pPr marL="3467100" indent="-231775" defTabSz="457200" eaLnBrk="0" fontAlgn="base" hangingPunct="0">
              <a:spcBef>
                <a:spcPct val="0"/>
              </a:spcBef>
              <a:spcAft>
                <a:spcPct val="0"/>
              </a:spcAft>
              <a:defRPr>
                <a:solidFill>
                  <a:schemeClr val="tx1"/>
                </a:solidFill>
                <a:latin typeface="Arial" panose="020B0604020202020204" pitchFamily="34" charset="0"/>
              </a:defRPr>
            </a:lvl8pPr>
            <a:lvl9pPr marL="3924300" indent="-231775" defTabSz="457200" eaLnBrk="0" fontAlgn="base" hangingPunct="0">
              <a:spcBef>
                <a:spcPct val="0"/>
              </a:spcBef>
              <a:spcAft>
                <a:spcPct val="0"/>
              </a:spcAft>
              <a:defRPr>
                <a:solidFill>
                  <a:schemeClr val="tx1"/>
                </a:solidFill>
                <a:latin typeface="Arial" panose="020B0604020202020204" pitchFamily="34" charset="0"/>
              </a:defRPr>
            </a:lvl9pPr>
          </a:lstStyle>
          <a:p>
            <a:fld id="{3A31260A-77BF-4524-8885-14E079C83053}" type="slidenum">
              <a:rPr lang="en-US" altLang="sl-SI"/>
              <a:pPr/>
              <a:t>28</a:t>
            </a:fld>
            <a:endParaRPr lang="en-US" altLang="sl-SI"/>
          </a:p>
        </p:txBody>
      </p:sp>
    </p:spTree>
    <p:extLst>
      <p:ext uri="{BB962C8B-B14F-4D97-AF65-F5344CB8AC3E}">
        <p14:creationId xmlns:p14="http://schemas.microsoft.com/office/powerpoint/2010/main" val="385955672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Označba mesta stranske slike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4515" name="Označba mesta opomb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sl-SI" altLang="sl-SI" dirty="0"/>
          </a:p>
        </p:txBody>
      </p:sp>
      <p:sp>
        <p:nvSpPr>
          <p:cNvPr id="64516" name="Označba mesta številke diapoz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55650" indent="-290513">
              <a:defRPr>
                <a:solidFill>
                  <a:schemeClr val="tx1"/>
                </a:solidFill>
                <a:latin typeface="Arial" panose="020B0604020202020204" pitchFamily="34" charset="0"/>
              </a:defRPr>
            </a:lvl2pPr>
            <a:lvl3pPr marL="1163638" indent="-231775">
              <a:defRPr>
                <a:solidFill>
                  <a:schemeClr val="tx1"/>
                </a:solidFill>
                <a:latin typeface="Arial" panose="020B0604020202020204" pitchFamily="34" charset="0"/>
              </a:defRPr>
            </a:lvl3pPr>
            <a:lvl4pPr marL="1630363" indent="-231775">
              <a:defRPr>
                <a:solidFill>
                  <a:schemeClr val="tx1"/>
                </a:solidFill>
                <a:latin typeface="Arial" panose="020B0604020202020204" pitchFamily="34" charset="0"/>
              </a:defRPr>
            </a:lvl4pPr>
            <a:lvl5pPr marL="2095500" indent="-231775">
              <a:defRPr>
                <a:solidFill>
                  <a:schemeClr val="tx1"/>
                </a:solidFill>
                <a:latin typeface="Arial" panose="020B0604020202020204" pitchFamily="34" charset="0"/>
              </a:defRPr>
            </a:lvl5pPr>
            <a:lvl6pPr marL="2552700" indent="-231775" defTabSz="457200" eaLnBrk="0" fontAlgn="base" hangingPunct="0">
              <a:spcBef>
                <a:spcPct val="0"/>
              </a:spcBef>
              <a:spcAft>
                <a:spcPct val="0"/>
              </a:spcAft>
              <a:defRPr>
                <a:solidFill>
                  <a:schemeClr val="tx1"/>
                </a:solidFill>
                <a:latin typeface="Arial" panose="020B0604020202020204" pitchFamily="34" charset="0"/>
              </a:defRPr>
            </a:lvl6pPr>
            <a:lvl7pPr marL="3009900" indent="-231775" defTabSz="457200" eaLnBrk="0" fontAlgn="base" hangingPunct="0">
              <a:spcBef>
                <a:spcPct val="0"/>
              </a:spcBef>
              <a:spcAft>
                <a:spcPct val="0"/>
              </a:spcAft>
              <a:defRPr>
                <a:solidFill>
                  <a:schemeClr val="tx1"/>
                </a:solidFill>
                <a:latin typeface="Arial" panose="020B0604020202020204" pitchFamily="34" charset="0"/>
              </a:defRPr>
            </a:lvl7pPr>
            <a:lvl8pPr marL="3467100" indent="-231775" defTabSz="457200" eaLnBrk="0" fontAlgn="base" hangingPunct="0">
              <a:spcBef>
                <a:spcPct val="0"/>
              </a:spcBef>
              <a:spcAft>
                <a:spcPct val="0"/>
              </a:spcAft>
              <a:defRPr>
                <a:solidFill>
                  <a:schemeClr val="tx1"/>
                </a:solidFill>
                <a:latin typeface="Arial" panose="020B0604020202020204" pitchFamily="34" charset="0"/>
              </a:defRPr>
            </a:lvl8pPr>
            <a:lvl9pPr marL="3924300" indent="-231775" defTabSz="457200" eaLnBrk="0" fontAlgn="base" hangingPunct="0">
              <a:spcBef>
                <a:spcPct val="0"/>
              </a:spcBef>
              <a:spcAft>
                <a:spcPct val="0"/>
              </a:spcAft>
              <a:defRPr>
                <a:solidFill>
                  <a:schemeClr val="tx1"/>
                </a:solidFill>
                <a:latin typeface="Arial" panose="020B0604020202020204" pitchFamily="34" charset="0"/>
              </a:defRPr>
            </a:lvl9pPr>
          </a:lstStyle>
          <a:p>
            <a:fld id="{03CF8DB6-ABFD-4FC0-ABCB-06381357C109}" type="slidenum">
              <a:rPr lang="en-US" altLang="sl-SI"/>
              <a:pPr/>
              <a:t>29</a:t>
            </a:fld>
            <a:endParaRPr lang="en-US" altLang="sl-SI"/>
          </a:p>
        </p:txBody>
      </p:sp>
    </p:spTree>
    <p:extLst>
      <p:ext uri="{BB962C8B-B14F-4D97-AF65-F5344CB8AC3E}">
        <p14:creationId xmlns:p14="http://schemas.microsoft.com/office/powerpoint/2010/main" val="330394561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Označba mesta stranske slike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219" name="Označba mesta opomb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sl-SI" altLang="sl-SI" dirty="0"/>
          </a:p>
        </p:txBody>
      </p:sp>
      <p:sp>
        <p:nvSpPr>
          <p:cNvPr id="9220" name="Označba mesta številke diapoz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55650" indent="-290513">
              <a:defRPr>
                <a:solidFill>
                  <a:schemeClr val="tx1"/>
                </a:solidFill>
                <a:latin typeface="Arial" panose="020B0604020202020204" pitchFamily="34" charset="0"/>
              </a:defRPr>
            </a:lvl2pPr>
            <a:lvl3pPr marL="1163638" indent="-231775">
              <a:defRPr>
                <a:solidFill>
                  <a:schemeClr val="tx1"/>
                </a:solidFill>
                <a:latin typeface="Arial" panose="020B0604020202020204" pitchFamily="34" charset="0"/>
              </a:defRPr>
            </a:lvl3pPr>
            <a:lvl4pPr marL="1630363" indent="-231775">
              <a:defRPr>
                <a:solidFill>
                  <a:schemeClr val="tx1"/>
                </a:solidFill>
                <a:latin typeface="Arial" panose="020B0604020202020204" pitchFamily="34" charset="0"/>
              </a:defRPr>
            </a:lvl4pPr>
            <a:lvl5pPr marL="2095500" indent="-231775">
              <a:defRPr>
                <a:solidFill>
                  <a:schemeClr val="tx1"/>
                </a:solidFill>
                <a:latin typeface="Arial" panose="020B0604020202020204" pitchFamily="34" charset="0"/>
              </a:defRPr>
            </a:lvl5pPr>
            <a:lvl6pPr marL="2552700" indent="-231775" defTabSz="457200" eaLnBrk="0" fontAlgn="base" hangingPunct="0">
              <a:spcBef>
                <a:spcPct val="0"/>
              </a:spcBef>
              <a:spcAft>
                <a:spcPct val="0"/>
              </a:spcAft>
              <a:defRPr>
                <a:solidFill>
                  <a:schemeClr val="tx1"/>
                </a:solidFill>
                <a:latin typeface="Arial" panose="020B0604020202020204" pitchFamily="34" charset="0"/>
              </a:defRPr>
            </a:lvl6pPr>
            <a:lvl7pPr marL="3009900" indent="-231775" defTabSz="457200" eaLnBrk="0" fontAlgn="base" hangingPunct="0">
              <a:spcBef>
                <a:spcPct val="0"/>
              </a:spcBef>
              <a:spcAft>
                <a:spcPct val="0"/>
              </a:spcAft>
              <a:defRPr>
                <a:solidFill>
                  <a:schemeClr val="tx1"/>
                </a:solidFill>
                <a:latin typeface="Arial" panose="020B0604020202020204" pitchFamily="34" charset="0"/>
              </a:defRPr>
            </a:lvl7pPr>
            <a:lvl8pPr marL="3467100" indent="-231775" defTabSz="457200" eaLnBrk="0" fontAlgn="base" hangingPunct="0">
              <a:spcBef>
                <a:spcPct val="0"/>
              </a:spcBef>
              <a:spcAft>
                <a:spcPct val="0"/>
              </a:spcAft>
              <a:defRPr>
                <a:solidFill>
                  <a:schemeClr val="tx1"/>
                </a:solidFill>
                <a:latin typeface="Arial" panose="020B0604020202020204" pitchFamily="34" charset="0"/>
              </a:defRPr>
            </a:lvl8pPr>
            <a:lvl9pPr marL="3924300" indent="-231775" defTabSz="457200" eaLnBrk="0" fontAlgn="base" hangingPunct="0">
              <a:spcBef>
                <a:spcPct val="0"/>
              </a:spcBef>
              <a:spcAft>
                <a:spcPct val="0"/>
              </a:spcAft>
              <a:defRPr>
                <a:solidFill>
                  <a:schemeClr val="tx1"/>
                </a:solidFill>
                <a:latin typeface="Arial" panose="020B0604020202020204" pitchFamily="34" charset="0"/>
              </a:defRPr>
            </a:lvl9pPr>
          </a:lstStyle>
          <a:p>
            <a:fld id="{8EFFE5DE-EC84-4D8C-9DC4-C6B6DDB576C2}" type="slidenum">
              <a:rPr lang="en-US" altLang="sl-SI"/>
              <a:pPr/>
              <a:t>3</a:t>
            </a:fld>
            <a:endParaRPr lang="en-US" altLang="sl-SI"/>
          </a:p>
        </p:txBody>
      </p:sp>
    </p:spTree>
    <p:extLst>
      <p:ext uri="{BB962C8B-B14F-4D97-AF65-F5344CB8AC3E}">
        <p14:creationId xmlns:p14="http://schemas.microsoft.com/office/powerpoint/2010/main" val="258623262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Označba mesta stranske slike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0419" name="Označba mesta opomb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sl-SI" altLang="sl-SI"/>
          </a:p>
        </p:txBody>
      </p:sp>
      <p:sp>
        <p:nvSpPr>
          <p:cNvPr id="60420" name="Označba mesta številke diapoz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fld id="{C27C488E-AEB6-49E1-9992-03B4A50E6AAD}" type="slidenum">
              <a:rPr lang="en-US" altLang="sl-SI"/>
              <a:pPr/>
              <a:t>31</a:t>
            </a:fld>
            <a:endParaRPr lang="en-US" altLang="sl-SI"/>
          </a:p>
        </p:txBody>
      </p:sp>
    </p:spTree>
    <p:extLst>
      <p:ext uri="{BB962C8B-B14F-4D97-AF65-F5344CB8AC3E}">
        <p14:creationId xmlns:p14="http://schemas.microsoft.com/office/powerpoint/2010/main" val="101631343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Označba mesta stranske slike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4755" name="Označba mesta opomb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sl-SI" altLang="sl-SI"/>
          </a:p>
        </p:txBody>
      </p:sp>
      <p:sp>
        <p:nvSpPr>
          <p:cNvPr id="74756" name="Označba mesta številke diapoz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fld id="{3D17F5EF-A40B-469D-B664-5F73C1C3F8DF}" type="slidenum">
              <a:rPr lang="en-US" altLang="sl-SI"/>
              <a:pPr/>
              <a:t>33</a:t>
            </a:fld>
            <a:endParaRPr lang="en-US" altLang="sl-SI"/>
          </a:p>
        </p:txBody>
      </p:sp>
    </p:spTree>
    <p:extLst>
      <p:ext uri="{BB962C8B-B14F-4D97-AF65-F5344CB8AC3E}">
        <p14:creationId xmlns:p14="http://schemas.microsoft.com/office/powerpoint/2010/main" val="89451973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Označba mesta stranske slike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6803" name="Označba mesta opomb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sl-SI" altLang="sl-SI"/>
          </a:p>
        </p:txBody>
      </p:sp>
      <p:sp>
        <p:nvSpPr>
          <p:cNvPr id="76804" name="Označba mesta številke diapoz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55650" indent="-290513">
              <a:defRPr>
                <a:solidFill>
                  <a:schemeClr val="tx1"/>
                </a:solidFill>
                <a:latin typeface="Arial" panose="020B0604020202020204" pitchFamily="34" charset="0"/>
              </a:defRPr>
            </a:lvl2pPr>
            <a:lvl3pPr marL="1163638" indent="-231775">
              <a:defRPr>
                <a:solidFill>
                  <a:schemeClr val="tx1"/>
                </a:solidFill>
                <a:latin typeface="Arial" panose="020B0604020202020204" pitchFamily="34" charset="0"/>
              </a:defRPr>
            </a:lvl3pPr>
            <a:lvl4pPr marL="1630363" indent="-231775">
              <a:defRPr>
                <a:solidFill>
                  <a:schemeClr val="tx1"/>
                </a:solidFill>
                <a:latin typeface="Arial" panose="020B0604020202020204" pitchFamily="34" charset="0"/>
              </a:defRPr>
            </a:lvl4pPr>
            <a:lvl5pPr marL="2095500" indent="-231775">
              <a:defRPr>
                <a:solidFill>
                  <a:schemeClr val="tx1"/>
                </a:solidFill>
                <a:latin typeface="Arial" panose="020B0604020202020204" pitchFamily="34" charset="0"/>
              </a:defRPr>
            </a:lvl5pPr>
            <a:lvl6pPr marL="2552700" indent="-231775" defTabSz="457200" eaLnBrk="0" fontAlgn="base" hangingPunct="0">
              <a:spcBef>
                <a:spcPct val="0"/>
              </a:spcBef>
              <a:spcAft>
                <a:spcPct val="0"/>
              </a:spcAft>
              <a:defRPr>
                <a:solidFill>
                  <a:schemeClr val="tx1"/>
                </a:solidFill>
                <a:latin typeface="Arial" panose="020B0604020202020204" pitchFamily="34" charset="0"/>
              </a:defRPr>
            </a:lvl6pPr>
            <a:lvl7pPr marL="3009900" indent="-231775" defTabSz="457200" eaLnBrk="0" fontAlgn="base" hangingPunct="0">
              <a:spcBef>
                <a:spcPct val="0"/>
              </a:spcBef>
              <a:spcAft>
                <a:spcPct val="0"/>
              </a:spcAft>
              <a:defRPr>
                <a:solidFill>
                  <a:schemeClr val="tx1"/>
                </a:solidFill>
                <a:latin typeface="Arial" panose="020B0604020202020204" pitchFamily="34" charset="0"/>
              </a:defRPr>
            </a:lvl7pPr>
            <a:lvl8pPr marL="3467100" indent="-231775" defTabSz="457200" eaLnBrk="0" fontAlgn="base" hangingPunct="0">
              <a:spcBef>
                <a:spcPct val="0"/>
              </a:spcBef>
              <a:spcAft>
                <a:spcPct val="0"/>
              </a:spcAft>
              <a:defRPr>
                <a:solidFill>
                  <a:schemeClr val="tx1"/>
                </a:solidFill>
                <a:latin typeface="Arial" panose="020B0604020202020204" pitchFamily="34" charset="0"/>
              </a:defRPr>
            </a:lvl8pPr>
            <a:lvl9pPr marL="3924300" indent="-231775" defTabSz="457200" eaLnBrk="0" fontAlgn="base" hangingPunct="0">
              <a:spcBef>
                <a:spcPct val="0"/>
              </a:spcBef>
              <a:spcAft>
                <a:spcPct val="0"/>
              </a:spcAft>
              <a:defRPr>
                <a:solidFill>
                  <a:schemeClr val="tx1"/>
                </a:solidFill>
                <a:latin typeface="Arial" panose="020B0604020202020204" pitchFamily="34" charset="0"/>
              </a:defRPr>
            </a:lvl9pPr>
          </a:lstStyle>
          <a:p>
            <a:fld id="{FDF3F3FF-B6AD-4C10-A80C-E3E6823AF124}" type="slidenum">
              <a:rPr lang="en-US" altLang="sl-SI"/>
              <a:pPr/>
              <a:t>34</a:t>
            </a:fld>
            <a:endParaRPr lang="en-US" altLang="sl-SI"/>
          </a:p>
        </p:txBody>
      </p:sp>
    </p:spTree>
    <p:extLst>
      <p:ext uri="{BB962C8B-B14F-4D97-AF65-F5344CB8AC3E}">
        <p14:creationId xmlns:p14="http://schemas.microsoft.com/office/powerpoint/2010/main" val="69410086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Označba mesta stranske slike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8851" name="Označba mesta opomb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sl-SI" altLang="sl-SI"/>
          </a:p>
        </p:txBody>
      </p:sp>
      <p:sp>
        <p:nvSpPr>
          <p:cNvPr id="78852" name="Označba mesta številke diapoz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55650" indent="-290513">
              <a:defRPr>
                <a:solidFill>
                  <a:schemeClr val="tx1"/>
                </a:solidFill>
                <a:latin typeface="Arial" panose="020B0604020202020204" pitchFamily="34" charset="0"/>
              </a:defRPr>
            </a:lvl2pPr>
            <a:lvl3pPr marL="1163638" indent="-231775">
              <a:defRPr>
                <a:solidFill>
                  <a:schemeClr val="tx1"/>
                </a:solidFill>
                <a:latin typeface="Arial" panose="020B0604020202020204" pitchFamily="34" charset="0"/>
              </a:defRPr>
            </a:lvl3pPr>
            <a:lvl4pPr marL="1630363" indent="-231775">
              <a:defRPr>
                <a:solidFill>
                  <a:schemeClr val="tx1"/>
                </a:solidFill>
                <a:latin typeface="Arial" panose="020B0604020202020204" pitchFamily="34" charset="0"/>
              </a:defRPr>
            </a:lvl4pPr>
            <a:lvl5pPr marL="2095500" indent="-231775">
              <a:defRPr>
                <a:solidFill>
                  <a:schemeClr val="tx1"/>
                </a:solidFill>
                <a:latin typeface="Arial" panose="020B0604020202020204" pitchFamily="34" charset="0"/>
              </a:defRPr>
            </a:lvl5pPr>
            <a:lvl6pPr marL="2552700" indent="-231775" defTabSz="457200" eaLnBrk="0" fontAlgn="base" hangingPunct="0">
              <a:spcBef>
                <a:spcPct val="0"/>
              </a:spcBef>
              <a:spcAft>
                <a:spcPct val="0"/>
              </a:spcAft>
              <a:defRPr>
                <a:solidFill>
                  <a:schemeClr val="tx1"/>
                </a:solidFill>
                <a:latin typeface="Arial" panose="020B0604020202020204" pitchFamily="34" charset="0"/>
              </a:defRPr>
            </a:lvl6pPr>
            <a:lvl7pPr marL="3009900" indent="-231775" defTabSz="457200" eaLnBrk="0" fontAlgn="base" hangingPunct="0">
              <a:spcBef>
                <a:spcPct val="0"/>
              </a:spcBef>
              <a:spcAft>
                <a:spcPct val="0"/>
              </a:spcAft>
              <a:defRPr>
                <a:solidFill>
                  <a:schemeClr val="tx1"/>
                </a:solidFill>
                <a:latin typeface="Arial" panose="020B0604020202020204" pitchFamily="34" charset="0"/>
              </a:defRPr>
            </a:lvl7pPr>
            <a:lvl8pPr marL="3467100" indent="-231775" defTabSz="457200" eaLnBrk="0" fontAlgn="base" hangingPunct="0">
              <a:spcBef>
                <a:spcPct val="0"/>
              </a:spcBef>
              <a:spcAft>
                <a:spcPct val="0"/>
              </a:spcAft>
              <a:defRPr>
                <a:solidFill>
                  <a:schemeClr val="tx1"/>
                </a:solidFill>
                <a:latin typeface="Arial" panose="020B0604020202020204" pitchFamily="34" charset="0"/>
              </a:defRPr>
            </a:lvl8pPr>
            <a:lvl9pPr marL="3924300" indent="-231775" defTabSz="457200" eaLnBrk="0" fontAlgn="base" hangingPunct="0">
              <a:spcBef>
                <a:spcPct val="0"/>
              </a:spcBef>
              <a:spcAft>
                <a:spcPct val="0"/>
              </a:spcAft>
              <a:defRPr>
                <a:solidFill>
                  <a:schemeClr val="tx1"/>
                </a:solidFill>
                <a:latin typeface="Arial" panose="020B0604020202020204" pitchFamily="34" charset="0"/>
              </a:defRPr>
            </a:lvl9pPr>
          </a:lstStyle>
          <a:p>
            <a:fld id="{EC330A39-6623-466C-A7FC-59899F18CDD1}" type="slidenum">
              <a:rPr lang="en-US" altLang="sl-SI"/>
              <a:pPr/>
              <a:t>35</a:t>
            </a:fld>
            <a:endParaRPr lang="en-US" altLang="sl-SI"/>
          </a:p>
        </p:txBody>
      </p:sp>
    </p:spTree>
    <p:extLst>
      <p:ext uri="{BB962C8B-B14F-4D97-AF65-F5344CB8AC3E}">
        <p14:creationId xmlns:p14="http://schemas.microsoft.com/office/powerpoint/2010/main" val="200184864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Označba mesta stranske slike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0899" name="Označba mesta opomb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sl-SI" altLang="sl-SI"/>
          </a:p>
        </p:txBody>
      </p:sp>
      <p:sp>
        <p:nvSpPr>
          <p:cNvPr id="80900" name="Označba mesta številke diapoz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55650" indent="-290513">
              <a:defRPr>
                <a:solidFill>
                  <a:schemeClr val="tx1"/>
                </a:solidFill>
                <a:latin typeface="Arial" panose="020B0604020202020204" pitchFamily="34" charset="0"/>
              </a:defRPr>
            </a:lvl2pPr>
            <a:lvl3pPr marL="1163638" indent="-231775">
              <a:defRPr>
                <a:solidFill>
                  <a:schemeClr val="tx1"/>
                </a:solidFill>
                <a:latin typeface="Arial" panose="020B0604020202020204" pitchFamily="34" charset="0"/>
              </a:defRPr>
            </a:lvl3pPr>
            <a:lvl4pPr marL="1630363" indent="-231775">
              <a:defRPr>
                <a:solidFill>
                  <a:schemeClr val="tx1"/>
                </a:solidFill>
                <a:latin typeface="Arial" panose="020B0604020202020204" pitchFamily="34" charset="0"/>
              </a:defRPr>
            </a:lvl4pPr>
            <a:lvl5pPr marL="2095500" indent="-231775">
              <a:defRPr>
                <a:solidFill>
                  <a:schemeClr val="tx1"/>
                </a:solidFill>
                <a:latin typeface="Arial" panose="020B0604020202020204" pitchFamily="34" charset="0"/>
              </a:defRPr>
            </a:lvl5pPr>
            <a:lvl6pPr marL="2552700" indent="-231775" defTabSz="457200" eaLnBrk="0" fontAlgn="base" hangingPunct="0">
              <a:spcBef>
                <a:spcPct val="0"/>
              </a:spcBef>
              <a:spcAft>
                <a:spcPct val="0"/>
              </a:spcAft>
              <a:defRPr>
                <a:solidFill>
                  <a:schemeClr val="tx1"/>
                </a:solidFill>
                <a:latin typeface="Arial" panose="020B0604020202020204" pitchFamily="34" charset="0"/>
              </a:defRPr>
            </a:lvl6pPr>
            <a:lvl7pPr marL="3009900" indent="-231775" defTabSz="457200" eaLnBrk="0" fontAlgn="base" hangingPunct="0">
              <a:spcBef>
                <a:spcPct val="0"/>
              </a:spcBef>
              <a:spcAft>
                <a:spcPct val="0"/>
              </a:spcAft>
              <a:defRPr>
                <a:solidFill>
                  <a:schemeClr val="tx1"/>
                </a:solidFill>
                <a:latin typeface="Arial" panose="020B0604020202020204" pitchFamily="34" charset="0"/>
              </a:defRPr>
            </a:lvl7pPr>
            <a:lvl8pPr marL="3467100" indent="-231775" defTabSz="457200" eaLnBrk="0" fontAlgn="base" hangingPunct="0">
              <a:spcBef>
                <a:spcPct val="0"/>
              </a:spcBef>
              <a:spcAft>
                <a:spcPct val="0"/>
              </a:spcAft>
              <a:defRPr>
                <a:solidFill>
                  <a:schemeClr val="tx1"/>
                </a:solidFill>
                <a:latin typeface="Arial" panose="020B0604020202020204" pitchFamily="34" charset="0"/>
              </a:defRPr>
            </a:lvl8pPr>
            <a:lvl9pPr marL="3924300" indent="-231775" defTabSz="457200" eaLnBrk="0" fontAlgn="base" hangingPunct="0">
              <a:spcBef>
                <a:spcPct val="0"/>
              </a:spcBef>
              <a:spcAft>
                <a:spcPct val="0"/>
              </a:spcAft>
              <a:defRPr>
                <a:solidFill>
                  <a:schemeClr val="tx1"/>
                </a:solidFill>
                <a:latin typeface="Arial" panose="020B0604020202020204" pitchFamily="34" charset="0"/>
              </a:defRPr>
            </a:lvl9pPr>
          </a:lstStyle>
          <a:p>
            <a:fld id="{348785ED-C31A-48F9-9D8B-CD116650B7F6}" type="slidenum">
              <a:rPr lang="en-US" altLang="sl-SI"/>
              <a:pPr/>
              <a:t>36</a:t>
            </a:fld>
            <a:endParaRPr lang="en-US" altLang="sl-SI"/>
          </a:p>
        </p:txBody>
      </p:sp>
    </p:spTree>
    <p:extLst>
      <p:ext uri="{BB962C8B-B14F-4D97-AF65-F5344CB8AC3E}">
        <p14:creationId xmlns:p14="http://schemas.microsoft.com/office/powerpoint/2010/main" val="163099757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Označba mesta stranske slike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6563" name="Označba mesta opomb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sl-SI" altLang="sl-SI"/>
          </a:p>
        </p:txBody>
      </p:sp>
      <p:sp>
        <p:nvSpPr>
          <p:cNvPr id="66564" name="Označba mesta številke diapoz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55650" indent="-290513">
              <a:defRPr>
                <a:solidFill>
                  <a:schemeClr val="tx1"/>
                </a:solidFill>
                <a:latin typeface="Arial" panose="020B0604020202020204" pitchFamily="34" charset="0"/>
              </a:defRPr>
            </a:lvl2pPr>
            <a:lvl3pPr marL="1163638" indent="-231775">
              <a:defRPr>
                <a:solidFill>
                  <a:schemeClr val="tx1"/>
                </a:solidFill>
                <a:latin typeface="Arial" panose="020B0604020202020204" pitchFamily="34" charset="0"/>
              </a:defRPr>
            </a:lvl3pPr>
            <a:lvl4pPr marL="1630363" indent="-231775">
              <a:defRPr>
                <a:solidFill>
                  <a:schemeClr val="tx1"/>
                </a:solidFill>
                <a:latin typeface="Arial" panose="020B0604020202020204" pitchFamily="34" charset="0"/>
              </a:defRPr>
            </a:lvl4pPr>
            <a:lvl5pPr marL="2095500" indent="-231775">
              <a:defRPr>
                <a:solidFill>
                  <a:schemeClr val="tx1"/>
                </a:solidFill>
                <a:latin typeface="Arial" panose="020B0604020202020204" pitchFamily="34" charset="0"/>
              </a:defRPr>
            </a:lvl5pPr>
            <a:lvl6pPr marL="2552700" indent="-231775" defTabSz="457200" eaLnBrk="0" fontAlgn="base" hangingPunct="0">
              <a:spcBef>
                <a:spcPct val="0"/>
              </a:spcBef>
              <a:spcAft>
                <a:spcPct val="0"/>
              </a:spcAft>
              <a:defRPr>
                <a:solidFill>
                  <a:schemeClr val="tx1"/>
                </a:solidFill>
                <a:latin typeface="Arial" panose="020B0604020202020204" pitchFamily="34" charset="0"/>
              </a:defRPr>
            </a:lvl6pPr>
            <a:lvl7pPr marL="3009900" indent="-231775" defTabSz="457200" eaLnBrk="0" fontAlgn="base" hangingPunct="0">
              <a:spcBef>
                <a:spcPct val="0"/>
              </a:spcBef>
              <a:spcAft>
                <a:spcPct val="0"/>
              </a:spcAft>
              <a:defRPr>
                <a:solidFill>
                  <a:schemeClr val="tx1"/>
                </a:solidFill>
                <a:latin typeface="Arial" panose="020B0604020202020204" pitchFamily="34" charset="0"/>
              </a:defRPr>
            </a:lvl7pPr>
            <a:lvl8pPr marL="3467100" indent="-231775" defTabSz="457200" eaLnBrk="0" fontAlgn="base" hangingPunct="0">
              <a:spcBef>
                <a:spcPct val="0"/>
              </a:spcBef>
              <a:spcAft>
                <a:spcPct val="0"/>
              </a:spcAft>
              <a:defRPr>
                <a:solidFill>
                  <a:schemeClr val="tx1"/>
                </a:solidFill>
                <a:latin typeface="Arial" panose="020B0604020202020204" pitchFamily="34" charset="0"/>
              </a:defRPr>
            </a:lvl8pPr>
            <a:lvl9pPr marL="3924300" indent="-231775" defTabSz="457200" eaLnBrk="0" fontAlgn="base" hangingPunct="0">
              <a:spcBef>
                <a:spcPct val="0"/>
              </a:spcBef>
              <a:spcAft>
                <a:spcPct val="0"/>
              </a:spcAft>
              <a:defRPr>
                <a:solidFill>
                  <a:schemeClr val="tx1"/>
                </a:solidFill>
                <a:latin typeface="Arial" panose="020B0604020202020204" pitchFamily="34" charset="0"/>
              </a:defRPr>
            </a:lvl9pPr>
          </a:lstStyle>
          <a:p>
            <a:fld id="{940B0E73-24CB-40C1-864D-35D55D286808}" type="slidenum">
              <a:rPr lang="en-US" altLang="sl-SI" smtClean="0"/>
              <a:pPr/>
              <a:t>37</a:t>
            </a:fld>
            <a:endParaRPr lang="en-US" altLang="sl-SI"/>
          </a:p>
        </p:txBody>
      </p:sp>
    </p:spTree>
    <p:extLst>
      <p:ext uri="{BB962C8B-B14F-4D97-AF65-F5344CB8AC3E}">
        <p14:creationId xmlns:p14="http://schemas.microsoft.com/office/powerpoint/2010/main" val="89781588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Označba mesta stranske slike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6563" name="Označba mesta opomb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sl-SI" altLang="sl-SI"/>
          </a:p>
        </p:txBody>
      </p:sp>
      <p:sp>
        <p:nvSpPr>
          <p:cNvPr id="66564" name="Označba mesta številke diapoz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55650" indent="-290513">
              <a:defRPr>
                <a:solidFill>
                  <a:schemeClr val="tx1"/>
                </a:solidFill>
                <a:latin typeface="Arial" panose="020B0604020202020204" pitchFamily="34" charset="0"/>
              </a:defRPr>
            </a:lvl2pPr>
            <a:lvl3pPr marL="1163638" indent="-231775">
              <a:defRPr>
                <a:solidFill>
                  <a:schemeClr val="tx1"/>
                </a:solidFill>
                <a:latin typeface="Arial" panose="020B0604020202020204" pitchFamily="34" charset="0"/>
              </a:defRPr>
            </a:lvl3pPr>
            <a:lvl4pPr marL="1630363" indent="-231775">
              <a:defRPr>
                <a:solidFill>
                  <a:schemeClr val="tx1"/>
                </a:solidFill>
                <a:latin typeface="Arial" panose="020B0604020202020204" pitchFamily="34" charset="0"/>
              </a:defRPr>
            </a:lvl4pPr>
            <a:lvl5pPr marL="2095500" indent="-231775">
              <a:defRPr>
                <a:solidFill>
                  <a:schemeClr val="tx1"/>
                </a:solidFill>
                <a:latin typeface="Arial" panose="020B0604020202020204" pitchFamily="34" charset="0"/>
              </a:defRPr>
            </a:lvl5pPr>
            <a:lvl6pPr marL="2552700" indent="-231775" defTabSz="457200" eaLnBrk="0" fontAlgn="base" hangingPunct="0">
              <a:spcBef>
                <a:spcPct val="0"/>
              </a:spcBef>
              <a:spcAft>
                <a:spcPct val="0"/>
              </a:spcAft>
              <a:defRPr>
                <a:solidFill>
                  <a:schemeClr val="tx1"/>
                </a:solidFill>
                <a:latin typeface="Arial" panose="020B0604020202020204" pitchFamily="34" charset="0"/>
              </a:defRPr>
            </a:lvl6pPr>
            <a:lvl7pPr marL="3009900" indent="-231775" defTabSz="457200" eaLnBrk="0" fontAlgn="base" hangingPunct="0">
              <a:spcBef>
                <a:spcPct val="0"/>
              </a:spcBef>
              <a:spcAft>
                <a:spcPct val="0"/>
              </a:spcAft>
              <a:defRPr>
                <a:solidFill>
                  <a:schemeClr val="tx1"/>
                </a:solidFill>
                <a:latin typeface="Arial" panose="020B0604020202020204" pitchFamily="34" charset="0"/>
              </a:defRPr>
            </a:lvl7pPr>
            <a:lvl8pPr marL="3467100" indent="-231775" defTabSz="457200" eaLnBrk="0" fontAlgn="base" hangingPunct="0">
              <a:spcBef>
                <a:spcPct val="0"/>
              </a:spcBef>
              <a:spcAft>
                <a:spcPct val="0"/>
              </a:spcAft>
              <a:defRPr>
                <a:solidFill>
                  <a:schemeClr val="tx1"/>
                </a:solidFill>
                <a:latin typeface="Arial" panose="020B0604020202020204" pitchFamily="34" charset="0"/>
              </a:defRPr>
            </a:lvl8pPr>
            <a:lvl9pPr marL="3924300" indent="-231775" defTabSz="457200" eaLnBrk="0" fontAlgn="base" hangingPunct="0">
              <a:spcBef>
                <a:spcPct val="0"/>
              </a:spcBef>
              <a:spcAft>
                <a:spcPct val="0"/>
              </a:spcAft>
              <a:defRPr>
                <a:solidFill>
                  <a:schemeClr val="tx1"/>
                </a:solidFill>
                <a:latin typeface="Arial" panose="020B0604020202020204" pitchFamily="34" charset="0"/>
              </a:defRPr>
            </a:lvl9pPr>
          </a:lstStyle>
          <a:p>
            <a:fld id="{940B0E73-24CB-40C1-864D-35D55D286808}" type="slidenum">
              <a:rPr lang="en-US" altLang="sl-SI" smtClean="0"/>
              <a:pPr/>
              <a:t>39</a:t>
            </a:fld>
            <a:endParaRPr lang="en-US" altLang="sl-SI"/>
          </a:p>
        </p:txBody>
      </p:sp>
    </p:spTree>
    <p:extLst>
      <p:ext uri="{BB962C8B-B14F-4D97-AF65-F5344CB8AC3E}">
        <p14:creationId xmlns:p14="http://schemas.microsoft.com/office/powerpoint/2010/main" val="892969892"/>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Označba mesta stranske slike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8611" name="Označba mesta opomb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sl-SI" altLang="sl-SI" dirty="0"/>
          </a:p>
        </p:txBody>
      </p:sp>
      <p:sp>
        <p:nvSpPr>
          <p:cNvPr id="68612" name="Označba mesta številke diapoz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fld id="{FF15E539-06F7-4F70-A7FE-43802E4D0D45}" type="slidenum">
              <a:rPr lang="en-US" altLang="sl-SI" smtClean="0"/>
              <a:pPr/>
              <a:t>41</a:t>
            </a:fld>
            <a:endParaRPr lang="en-US" altLang="sl-SI"/>
          </a:p>
        </p:txBody>
      </p:sp>
    </p:spTree>
    <p:extLst>
      <p:ext uri="{BB962C8B-B14F-4D97-AF65-F5344CB8AC3E}">
        <p14:creationId xmlns:p14="http://schemas.microsoft.com/office/powerpoint/2010/main" val="2936315558"/>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endParaRPr lang="sl-SI" dirty="0"/>
          </a:p>
        </p:txBody>
      </p:sp>
      <p:sp>
        <p:nvSpPr>
          <p:cNvPr id="4" name="Označba mesta številke diapozitiva 3"/>
          <p:cNvSpPr>
            <a:spLocks noGrp="1"/>
          </p:cNvSpPr>
          <p:nvPr>
            <p:ph type="sldNum" sz="quarter" idx="10"/>
          </p:nvPr>
        </p:nvSpPr>
        <p:spPr/>
        <p:txBody>
          <a:bodyPr/>
          <a:lstStyle/>
          <a:p>
            <a:fld id="{2B697146-23AA-491D-99C1-A0A914D0FC84}" type="slidenum">
              <a:rPr lang="en-US" altLang="sl-SI" smtClean="0"/>
              <a:pPr/>
              <a:t>42</a:t>
            </a:fld>
            <a:endParaRPr lang="en-US" altLang="sl-SI"/>
          </a:p>
        </p:txBody>
      </p:sp>
    </p:spTree>
    <p:extLst>
      <p:ext uri="{BB962C8B-B14F-4D97-AF65-F5344CB8AC3E}">
        <p14:creationId xmlns:p14="http://schemas.microsoft.com/office/powerpoint/2010/main" val="1180059829"/>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Označba mesta stranske slike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8611" name="Označba mesta opomb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sl-SI" altLang="sl-SI" dirty="0"/>
          </a:p>
        </p:txBody>
      </p:sp>
      <p:sp>
        <p:nvSpPr>
          <p:cNvPr id="68612" name="Označba mesta številke diapoz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fld id="{FF15E539-06F7-4F70-A7FE-43802E4D0D45}" type="slidenum">
              <a:rPr lang="en-US" altLang="sl-SI" smtClean="0"/>
              <a:pPr/>
              <a:t>43</a:t>
            </a:fld>
            <a:endParaRPr lang="en-US" altLang="sl-SI"/>
          </a:p>
        </p:txBody>
      </p:sp>
    </p:spTree>
    <p:extLst>
      <p:ext uri="{BB962C8B-B14F-4D97-AF65-F5344CB8AC3E}">
        <p14:creationId xmlns:p14="http://schemas.microsoft.com/office/powerpoint/2010/main" val="273879924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Označba mesta stranske slike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267" name="Označba mesta opomb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sl-SI" altLang="sl-SI" dirty="0"/>
          </a:p>
        </p:txBody>
      </p:sp>
      <p:sp>
        <p:nvSpPr>
          <p:cNvPr id="11268" name="Označba mesta številke diapoz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55650" indent="-290513">
              <a:defRPr>
                <a:solidFill>
                  <a:schemeClr val="tx1"/>
                </a:solidFill>
                <a:latin typeface="Arial" panose="020B0604020202020204" pitchFamily="34" charset="0"/>
              </a:defRPr>
            </a:lvl2pPr>
            <a:lvl3pPr marL="1163638" indent="-231775">
              <a:defRPr>
                <a:solidFill>
                  <a:schemeClr val="tx1"/>
                </a:solidFill>
                <a:latin typeface="Arial" panose="020B0604020202020204" pitchFamily="34" charset="0"/>
              </a:defRPr>
            </a:lvl3pPr>
            <a:lvl4pPr marL="1630363" indent="-231775">
              <a:defRPr>
                <a:solidFill>
                  <a:schemeClr val="tx1"/>
                </a:solidFill>
                <a:latin typeface="Arial" panose="020B0604020202020204" pitchFamily="34" charset="0"/>
              </a:defRPr>
            </a:lvl4pPr>
            <a:lvl5pPr marL="2095500" indent="-231775">
              <a:defRPr>
                <a:solidFill>
                  <a:schemeClr val="tx1"/>
                </a:solidFill>
                <a:latin typeface="Arial" panose="020B0604020202020204" pitchFamily="34" charset="0"/>
              </a:defRPr>
            </a:lvl5pPr>
            <a:lvl6pPr marL="2552700" indent="-231775" defTabSz="457200" eaLnBrk="0" fontAlgn="base" hangingPunct="0">
              <a:spcBef>
                <a:spcPct val="0"/>
              </a:spcBef>
              <a:spcAft>
                <a:spcPct val="0"/>
              </a:spcAft>
              <a:defRPr>
                <a:solidFill>
                  <a:schemeClr val="tx1"/>
                </a:solidFill>
                <a:latin typeface="Arial" panose="020B0604020202020204" pitchFamily="34" charset="0"/>
              </a:defRPr>
            </a:lvl6pPr>
            <a:lvl7pPr marL="3009900" indent="-231775" defTabSz="457200" eaLnBrk="0" fontAlgn="base" hangingPunct="0">
              <a:spcBef>
                <a:spcPct val="0"/>
              </a:spcBef>
              <a:spcAft>
                <a:spcPct val="0"/>
              </a:spcAft>
              <a:defRPr>
                <a:solidFill>
                  <a:schemeClr val="tx1"/>
                </a:solidFill>
                <a:latin typeface="Arial" panose="020B0604020202020204" pitchFamily="34" charset="0"/>
              </a:defRPr>
            </a:lvl7pPr>
            <a:lvl8pPr marL="3467100" indent="-231775" defTabSz="457200" eaLnBrk="0" fontAlgn="base" hangingPunct="0">
              <a:spcBef>
                <a:spcPct val="0"/>
              </a:spcBef>
              <a:spcAft>
                <a:spcPct val="0"/>
              </a:spcAft>
              <a:defRPr>
                <a:solidFill>
                  <a:schemeClr val="tx1"/>
                </a:solidFill>
                <a:latin typeface="Arial" panose="020B0604020202020204" pitchFamily="34" charset="0"/>
              </a:defRPr>
            </a:lvl8pPr>
            <a:lvl9pPr marL="3924300" indent="-231775" defTabSz="457200" eaLnBrk="0" fontAlgn="base" hangingPunct="0">
              <a:spcBef>
                <a:spcPct val="0"/>
              </a:spcBef>
              <a:spcAft>
                <a:spcPct val="0"/>
              </a:spcAft>
              <a:defRPr>
                <a:solidFill>
                  <a:schemeClr val="tx1"/>
                </a:solidFill>
                <a:latin typeface="Arial" panose="020B0604020202020204" pitchFamily="34" charset="0"/>
              </a:defRPr>
            </a:lvl9pPr>
          </a:lstStyle>
          <a:p>
            <a:fld id="{A48D2DD7-7E78-45EE-8DC1-091D94F7E6D5}" type="slidenum">
              <a:rPr lang="en-US" altLang="sl-SI"/>
              <a:pPr/>
              <a:t>4</a:t>
            </a:fld>
            <a:endParaRPr lang="en-US" altLang="sl-SI"/>
          </a:p>
        </p:txBody>
      </p:sp>
    </p:spTree>
    <p:extLst>
      <p:ext uri="{BB962C8B-B14F-4D97-AF65-F5344CB8AC3E}">
        <p14:creationId xmlns:p14="http://schemas.microsoft.com/office/powerpoint/2010/main" val="159473150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endParaRPr lang="sl-SI" dirty="0"/>
          </a:p>
        </p:txBody>
      </p:sp>
      <p:sp>
        <p:nvSpPr>
          <p:cNvPr id="4" name="Označba mesta številke diapozitiva 3"/>
          <p:cNvSpPr>
            <a:spLocks noGrp="1"/>
          </p:cNvSpPr>
          <p:nvPr>
            <p:ph type="sldNum" sz="quarter" idx="10"/>
          </p:nvPr>
        </p:nvSpPr>
        <p:spPr/>
        <p:txBody>
          <a:bodyPr/>
          <a:lstStyle/>
          <a:p>
            <a:fld id="{2B697146-23AA-491D-99C1-A0A914D0FC84}" type="slidenum">
              <a:rPr lang="en-US" altLang="sl-SI" smtClean="0"/>
              <a:pPr/>
              <a:t>44</a:t>
            </a:fld>
            <a:endParaRPr lang="en-US" altLang="sl-SI"/>
          </a:p>
        </p:txBody>
      </p:sp>
    </p:spTree>
    <p:extLst>
      <p:ext uri="{BB962C8B-B14F-4D97-AF65-F5344CB8AC3E}">
        <p14:creationId xmlns:p14="http://schemas.microsoft.com/office/powerpoint/2010/main" val="3508407975"/>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Označba mesta stranske slike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8611" name="Označba mesta opomb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sl-SI" altLang="sl-SI" dirty="0"/>
          </a:p>
        </p:txBody>
      </p:sp>
      <p:sp>
        <p:nvSpPr>
          <p:cNvPr id="68612" name="Označba mesta številke diapoz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fld id="{FF15E539-06F7-4F70-A7FE-43802E4D0D45}" type="slidenum">
              <a:rPr lang="en-US" altLang="sl-SI" smtClean="0"/>
              <a:pPr/>
              <a:t>45</a:t>
            </a:fld>
            <a:endParaRPr lang="en-US" altLang="sl-SI"/>
          </a:p>
        </p:txBody>
      </p:sp>
    </p:spTree>
    <p:extLst>
      <p:ext uri="{BB962C8B-B14F-4D97-AF65-F5344CB8AC3E}">
        <p14:creationId xmlns:p14="http://schemas.microsoft.com/office/powerpoint/2010/main" val="1157497307"/>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Označba mesta stranske slike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8611" name="Označba mesta opomb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sl-SI" altLang="sl-SI" dirty="0"/>
          </a:p>
        </p:txBody>
      </p:sp>
      <p:sp>
        <p:nvSpPr>
          <p:cNvPr id="68612" name="Označba mesta številke diapoz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fld id="{FF15E539-06F7-4F70-A7FE-43802E4D0D45}" type="slidenum">
              <a:rPr lang="en-US" altLang="sl-SI" smtClean="0"/>
              <a:pPr/>
              <a:t>47</a:t>
            </a:fld>
            <a:endParaRPr lang="en-US" altLang="sl-SI"/>
          </a:p>
        </p:txBody>
      </p:sp>
    </p:spTree>
    <p:extLst>
      <p:ext uri="{BB962C8B-B14F-4D97-AF65-F5344CB8AC3E}">
        <p14:creationId xmlns:p14="http://schemas.microsoft.com/office/powerpoint/2010/main" val="2283034565"/>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endParaRPr lang="sl-SI" dirty="0"/>
          </a:p>
        </p:txBody>
      </p:sp>
      <p:sp>
        <p:nvSpPr>
          <p:cNvPr id="4" name="Označba mesta številke diapozitiva 3"/>
          <p:cNvSpPr>
            <a:spLocks noGrp="1"/>
          </p:cNvSpPr>
          <p:nvPr>
            <p:ph type="sldNum" sz="quarter" idx="10"/>
          </p:nvPr>
        </p:nvSpPr>
        <p:spPr/>
        <p:txBody>
          <a:bodyPr/>
          <a:lstStyle/>
          <a:p>
            <a:fld id="{2B697146-23AA-491D-99C1-A0A914D0FC84}" type="slidenum">
              <a:rPr lang="en-US" altLang="sl-SI" smtClean="0"/>
              <a:pPr/>
              <a:t>48</a:t>
            </a:fld>
            <a:endParaRPr lang="en-US" altLang="sl-SI"/>
          </a:p>
        </p:txBody>
      </p:sp>
    </p:spTree>
    <p:extLst>
      <p:ext uri="{BB962C8B-B14F-4D97-AF65-F5344CB8AC3E}">
        <p14:creationId xmlns:p14="http://schemas.microsoft.com/office/powerpoint/2010/main" val="3340514808"/>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Označba mesta stranske slike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8611" name="Označba mesta opomb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sl-SI" altLang="sl-SI" dirty="0"/>
          </a:p>
        </p:txBody>
      </p:sp>
      <p:sp>
        <p:nvSpPr>
          <p:cNvPr id="68612" name="Označba mesta številke diapoz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fld id="{FF15E539-06F7-4F70-A7FE-43802E4D0D45}" type="slidenum">
              <a:rPr lang="en-US" altLang="sl-SI" smtClean="0"/>
              <a:pPr/>
              <a:t>49</a:t>
            </a:fld>
            <a:endParaRPr lang="en-US" altLang="sl-SI"/>
          </a:p>
        </p:txBody>
      </p:sp>
    </p:spTree>
    <p:extLst>
      <p:ext uri="{BB962C8B-B14F-4D97-AF65-F5344CB8AC3E}">
        <p14:creationId xmlns:p14="http://schemas.microsoft.com/office/powerpoint/2010/main" val="4140538752"/>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Označba mesta stranske slike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0659" name="Označba mesta opomb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sl-SI" altLang="sl-SI"/>
          </a:p>
        </p:txBody>
      </p:sp>
      <p:sp>
        <p:nvSpPr>
          <p:cNvPr id="70660" name="Označba mesta številke diapoz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fld id="{BAF7D78E-4C6D-4C37-94CA-387A3109F2EC}" type="slidenum">
              <a:rPr lang="en-US" altLang="sl-SI" smtClean="0"/>
              <a:pPr/>
              <a:t>51</a:t>
            </a:fld>
            <a:endParaRPr lang="en-US" altLang="sl-SI"/>
          </a:p>
        </p:txBody>
      </p:sp>
    </p:spTree>
    <p:extLst>
      <p:ext uri="{BB962C8B-B14F-4D97-AF65-F5344CB8AC3E}">
        <p14:creationId xmlns:p14="http://schemas.microsoft.com/office/powerpoint/2010/main" val="1104779017"/>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Označba mesta stranske slike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0659" name="Označba mesta opomb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sl-SI" altLang="sl-SI"/>
          </a:p>
        </p:txBody>
      </p:sp>
      <p:sp>
        <p:nvSpPr>
          <p:cNvPr id="70660" name="Označba mesta številke diapoz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fld id="{BAF7D78E-4C6D-4C37-94CA-387A3109F2EC}" type="slidenum">
              <a:rPr lang="en-US" altLang="sl-SI" smtClean="0"/>
              <a:pPr/>
              <a:t>53</a:t>
            </a:fld>
            <a:endParaRPr lang="en-US" altLang="sl-SI"/>
          </a:p>
        </p:txBody>
      </p:sp>
    </p:spTree>
    <p:extLst>
      <p:ext uri="{BB962C8B-B14F-4D97-AF65-F5344CB8AC3E}">
        <p14:creationId xmlns:p14="http://schemas.microsoft.com/office/powerpoint/2010/main" val="1424752420"/>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Označba mesta stranske slike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2707" name="Označba mesta opomb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sl-SI" altLang="sl-SI"/>
          </a:p>
        </p:txBody>
      </p:sp>
      <p:sp>
        <p:nvSpPr>
          <p:cNvPr id="72708" name="Označba mesta številke diapoz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fld id="{68E06EBB-81B7-4D31-98CD-1814B214D116}" type="slidenum">
              <a:rPr lang="en-US" altLang="sl-SI" smtClean="0"/>
              <a:pPr/>
              <a:t>55</a:t>
            </a:fld>
            <a:endParaRPr lang="en-US" altLang="sl-SI"/>
          </a:p>
        </p:txBody>
      </p:sp>
    </p:spTree>
    <p:extLst>
      <p:ext uri="{BB962C8B-B14F-4D97-AF65-F5344CB8AC3E}">
        <p14:creationId xmlns:p14="http://schemas.microsoft.com/office/powerpoint/2010/main" val="349797329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Označba mesta stranske slike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315" name="Označba mesta opomb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sl-SI" altLang="sl-SI"/>
          </a:p>
        </p:txBody>
      </p:sp>
      <p:sp>
        <p:nvSpPr>
          <p:cNvPr id="13316" name="Označba mesta številke diapoz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fld id="{B7DD95D9-866C-478A-902C-24321E371400}" type="slidenum">
              <a:rPr lang="en-US" altLang="sl-SI"/>
              <a:pPr/>
              <a:t>5</a:t>
            </a:fld>
            <a:endParaRPr lang="en-US" altLang="sl-SI"/>
          </a:p>
        </p:txBody>
      </p:sp>
    </p:spTree>
    <p:extLst>
      <p:ext uri="{BB962C8B-B14F-4D97-AF65-F5344CB8AC3E}">
        <p14:creationId xmlns:p14="http://schemas.microsoft.com/office/powerpoint/2010/main" val="224927763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Označba mesta stranske slike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3" name="Označba mesta opomb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sl-SI" altLang="sl-SI"/>
          </a:p>
        </p:txBody>
      </p:sp>
      <p:sp>
        <p:nvSpPr>
          <p:cNvPr id="15364" name="Označba mesta številke diapoz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fld id="{96D0B253-0DD6-46AB-9C75-EE2FEF088C27}" type="slidenum">
              <a:rPr lang="en-US" altLang="sl-SI"/>
              <a:pPr/>
              <a:t>6</a:t>
            </a:fld>
            <a:endParaRPr lang="en-US" altLang="sl-SI"/>
          </a:p>
        </p:txBody>
      </p:sp>
    </p:spTree>
    <p:extLst>
      <p:ext uri="{BB962C8B-B14F-4D97-AF65-F5344CB8AC3E}">
        <p14:creationId xmlns:p14="http://schemas.microsoft.com/office/powerpoint/2010/main" val="111498633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Označba mesta stranske slike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1" name="Označba mesta opomb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sl-SI" altLang="sl-SI"/>
          </a:p>
        </p:txBody>
      </p:sp>
      <p:sp>
        <p:nvSpPr>
          <p:cNvPr id="17412" name="Označba mesta številke diapoz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fld id="{9CCEF2A0-C622-42C3-81C7-DC7FEAB6C345}" type="slidenum">
              <a:rPr lang="en-US" altLang="sl-SI"/>
              <a:pPr/>
              <a:t>7</a:t>
            </a:fld>
            <a:endParaRPr lang="en-US" altLang="sl-SI"/>
          </a:p>
        </p:txBody>
      </p:sp>
    </p:spTree>
    <p:extLst>
      <p:ext uri="{BB962C8B-B14F-4D97-AF65-F5344CB8AC3E}">
        <p14:creationId xmlns:p14="http://schemas.microsoft.com/office/powerpoint/2010/main" val="92180583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Označba mesta stranske slike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315" name="Označba mesta opomb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sl-SI" altLang="sl-SI"/>
          </a:p>
        </p:txBody>
      </p:sp>
      <p:sp>
        <p:nvSpPr>
          <p:cNvPr id="13316" name="Označba mesta številke diapoz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fld id="{B7DD95D9-866C-478A-902C-24321E371400}" type="slidenum">
              <a:rPr lang="en-US" altLang="sl-SI"/>
              <a:pPr/>
              <a:t>8</a:t>
            </a:fld>
            <a:endParaRPr lang="en-US" altLang="sl-SI"/>
          </a:p>
        </p:txBody>
      </p:sp>
    </p:spTree>
    <p:extLst>
      <p:ext uri="{BB962C8B-B14F-4D97-AF65-F5344CB8AC3E}">
        <p14:creationId xmlns:p14="http://schemas.microsoft.com/office/powerpoint/2010/main" val="24555417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Označba mesta stranske slike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459" name="Označba mesta opomb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sl-SI" altLang="sl-SI" dirty="0"/>
              <a:t>*</a:t>
            </a:r>
            <a:r>
              <a:rPr lang="sl-SI" altLang="sl-SI" i="1" dirty="0"/>
              <a:t>Javna organizacija se lahko ustanovi, kot javni zavod za izobraževanje odraslih ali organizira kot organizacijska enota drugega javnega zavoda, ki ga je ustanovila samoupravna lokalna skupnost (27. člen Zakona o izobraževanju odraslih (Uradni list RS, št. 6/18))</a:t>
            </a:r>
            <a:endParaRPr lang="en-US" altLang="sl-SI" dirty="0"/>
          </a:p>
        </p:txBody>
      </p:sp>
      <p:sp>
        <p:nvSpPr>
          <p:cNvPr id="19460" name="Označba mesta številke diapoz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55650" indent="-290513">
              <a:defRPr>
                <a:solidFill>
                  <a:schemeClr val="tx1"/>
                </a:solidFill>
                <a:latin typeface="Arial" panose="020B0604020202020204" pitchFamily="34" charset="0"/>
              </a:defRPr>
            </a:lvl2pPr>
            <a:lvl3pPr marL="1163638" indent="-231775">
              <a:defRPr>
                <a:solidFill>
                  <a:schemeClr val="tx1"/>
                </a:solidFill>
                <a:latin typeface="Arial" panose="020B0604020202020204" pitchFamily="34" charset="0"/>
              </a:defRPr>
            </a:lvl3pPr>
            <a:lvl4pPr marL="1630363" indent="-231775">
              <a:defRPr>
                <a:solidFill>
                  <a:schemeClr val="tx1"/>
                </a:solidFill>
                <a:latin typeface="Arial" panose="020B0604020202020204" pitchFamily="34" charset="0"/>
              </a:defRPr>
            </a:lvl4pPr>
            <a:lvl5pPr marL="2095500" indent="-231775">
              <a:defRPr>
                <a:solidFill>
                  <a:schemeClr val="tx1"/>
                </a:solidFill>
                <a:latin typeface="Arial" panose="020B0604020202020204" pitchFamily="34" charset="0"/>
              </a:defRPr>
            </a:lvl5pPr>
            <a:lvl6pPr marL="2552700" indent="-231775" defTabSz="457200" eaLnBrk="0" fontAlgn="base" hangingPunct="0">
              <a:spcBef>
                <a:spcPct val="0"/>
              </a:spcBef>
              <a:spcAft>
                <a:spcPct val="0"/>
              </a:spcAft>
              <a:defRPr>
                <a:solidFill>
                  <a:schemeClr val="tx1"/>
                </a:solidFill>
                <a:latin typeface="Arial" panose="020B0604020202020204" pitchFamily="34" charset="0"/>
              </a:defRPr>
            </a:lvl6pPr>
            <a:lvl7pPr marL="3009900" indent="-231775" defTabSz="457200" eaLnBrk="0" fontAlgn="base" hangingPunct="0">
              <a:spcBef>
                <a:spcPct val="0"/>
              </a:spcBef>
              <a:spcAft>
                <a:spcPct val="0"/>
              </a:spcAft>
              <a:defRPr>
                <a:solidFill>
                  <a:schemeClr val="tx1"/>
                </a:solidFill>
                <a:latin typeface="Arial" panose="020B0604020202020204" pitchFamily="34" charset="0"/>
              </a:defRPr>
            </a:lvl7pPr>
            <a:lvl8pPr marL="3467100" indent="-231775" defTabSz="457200" eaLnBrk="0" fontAlgn="base" hangingPunct="0">
              <a:spcBef>
                <a:spcPct val="0"/>
              </a:spcBef>
              <a:spcAft>
                <a:spcPct val="0"/>
              </a:spcAft>
              <a:defRPr>
                <a:solidFill>
                  <a:schemeClr val="tx1"/>
                </a:solidFill>
                <a:latin typeface="Arial" panose="020B0604020202020204" pitchFamily="34" charset="0"/>
              </a:defRPr>
            </a:lvl8pPr>
            <a:lvl9pPr marL="3924300" indent="-231775" defTabSz="457200" eaLnBrk="0" fontAlgn="base" hangingPunct="0">
              <a:spcBef>
                <a:spcPct val="0"/>
              </a:spcBef>
              <a:spcAft>
                <a:spcPct val="0"/>
              </a:spcAft>
              <a:defRPr>
                <a:solidFill>
                  <a:schemeClr val="tx1"/>
                </a:solidFill>
                <a:latin typeface="Arial" panose="020B0604020202020204" pitchFamily="34" charset="0"/>
              </a:defRPr>
            </a:lvl9pPr>
          </a:lstStyle>
          <a:p>
            <a:fld id="{69A43304-3103-444B-B5EC-46F24B3491A1}" type="slidenum">
              <a:rPr lang="en-US" altLang="sl-SI"/>
              <a:pPr/>
              <a:t>9</a:t>
            </a:fld>
            <a:endParaRPr lang="en-US" altLang="sl-SI"/>
          </a:p>
        </p:txBody>
      </p:sp>
    </p:spTree>
    <p:extLst>
      <p:ext uri="{BB962C8B-B14F-4D97-AF65-F5344CB8AC3E}">
        <p14:creationId xmlns:p14="http://schemas.microsoft.com/office/powerpoint/2010/main" val="2328647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Naslovni diapozitiv">
    <p:spTree>
      <p:nvGrpSpPr>
        <p:cNvPr id="1" name=""/>
        <p:cNvGrpSpPr/>
        <p:nvPr/>
      </p:nvGrpSpPr>
      <p:grpSpPr>
        <a:xfrm>
          <a:off x="0" y="0"/>
          <a:ext cx="0" cy="0"/>
          <a:chOff x="0" y="0"/>
          <a:chExt cx="0" cy="0"/>
        </a:xfrm>
      </p:grpSpPr>
      <p:sp>
        <p:nvSpPr>
          <p:cNvPr id="2" name="Naslov 1"/>
          <p:cNvSpPr>
            <a:spLocks noGrp="1"/>
          </p:cNvSpPr>
          <p:nvPr>
            <p:ph type="ctrTitle"/>
          </p:nvPr>
        </p:nvSpPr>
        <p:spPr>
          <a:xfrm>
            <a:off x="1143000" y="1122363"/>
            <a:ext cx="6858000" cy="2387600"/>
          </a:xfrm>
        </p:spPr>
        <p:txBody>
          <a:bodyPr anchor="b"/>
          <a:lstStyle>
            <a:lvl1pPr algn="ctr">
              <a:defRPr sz="4500"/>
            </a:lvl1pPr>
          </a:lstStyle>
          <a:p>
            <a:r>
              <a:rPr lang="sl-SI"/>
              <a:t>Uredite slog naslova matrice</a:t>
            </a:r>
            <a:endParaRPr lang="en-US"/>
          </a:p>
        </p:txBody>
      </p:sp>
      <p:sp>
        <p:nvSpPr>
          <p:cNvPr id="3" name="Podnaslov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sl-SI"/>
              <a:t>Uredite slog podnaslova matrice</a:t>
            </a:r>
            <a:endParaRPr lang="en-US"/>
          </a:p>
        </p:txBody>
      </p:sp>
      <p:sp>
        <p:nvSpPr>
          <p:cNvPr id="4" name="Označba mesta datuma 3"/>
          <p:cNvSpPr>
            <a:spLocks noGrp="1"/>
          </p:cNvSpPr>
          <p:nvPr>
            <p:ph type="dt" sz="half" idx="10"/>
          </p:nvPr>
        </p:nvSpPr>
        <p:spPr/>
        <p:txBody>
          <a:bodyPr/>
          <a:lstStyle/>
          <a:p>
            <a:pPr>
              <a:defRPr/>
            </a:pPr>
            <a:fld id="{5EDAC43E-8736-4EE1-ABBB-6542151F9EB7}" type="datetime1">
              <a:rPr lang="en-US" smtClean="0"/>
              <a:t>7/7/2020</a:t>
            </a:fld>
            <a:endParaRPr lang="en-US" dirty="0"/>
          </a:p>
        </p:txBody>
      </p:sp>
      <p:sp>
        <p:nvSpPr>
          <p:cNvPr id="5" name="Označba mesta noge 4"/>
          <p:cNvSpPr>
            <a:spLocks noGrp="1"/>
          </p:cNvSpPr>
          <p:nvPr>
            <p:ph type="ftr" sz="quarter" idx="11"/>
          </p:nvPr>
        </p:nvSpPr>
        <p:spPr/>
        <p:txBody>
          <a:bodyPr/>
          <a:lstStyle/>
          <a:p>
            <a:pPr>
              <a:defRPr/>
            </a:pPr>
            <a:endParaRPr lang="en-US"/>
          </a:p>
        </p:txBody>
      </p:sp>
      <p:sp>
        <p:nvSpPr>
          <p:cNvPr id="6" name="Označba mesta številke diapozitiva 5"/>
          <p:cNvSpPr>
            <a:spLocks noGrp="1"/>
          </p:cNvSpPr>
          <p:nvPr>
            <p:ph type="sldNum" sz="quarter" idx="12"/>
          </p:nvPr>
        </p:nvSpPr>
        <p:spPr/>
        <p:txBody>
          <a:bodyPr/>
          <a:lstStyle/>
          <a:p>
            <a:fld id="{E59AD738-9E58-42E8-8F8C-A60A6DAFD8EC}" type="slidenum">
              <a:rPr lang="en-US" altLang="sl-SI" smtClean="0"/>
              <a:pPr/>
              <a:t>‹#›</a:t>
            </a:fld>
            <a:endParaRPr lang="en-US" altLang="sl-SI"/>
          </a:p>
        </p:txBody>
      </p:sp>
    </p:spTree>
    <p:extLst>
      <p:ext uri="{BB962C8B-B14F-4D97-AF65-F5344CB8AC3E}">
        <p14:creationId xmlns:p14="http://schemas.microsoft.com/office/powerpoint/2010/main" val="195640390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slov in navpično besedilo">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sl-SI"/>
              <a:t>Uredite slog naslova matrice</a:t>
            </a:r>
          </a:p>
        </p:txBody>
      </p:sp>
      <p:sp>
        <p:nvSpPr>
          <p:cNvPr id="3" name="Označba mesta navpičnega besedila 2"/>
          <p:cNvSpPr>
            <a:spLocks noGrp="1"/>
          </p:cNvSpPr>
          <p:nvPr>
            <p:ph type="body" orient="vert" idx="1"/>
          </p:nvPr>
        </p:nvSpPr>
        <p:spPr/>
        <p:txBody>
          <a:bodyPr vert="eaVert"/>
          <a:lstStyle/>
          <a:p>
            <a:pPr lvl="0"/>
            <a:r>
              <a:rPr lang="sl-SI"/>
              <a:t>Uredite sloge besedila matrice</a:t>
            </a:r>
          </a:p>
          <a:p>
            <a:pPr lvl="1"/>
            <a:r>
              <a:rPr lang="sl-SI"/>
              <a:t>Druga raven</a:t>
            </a:r>
          </a:p>
          <a:p>
            <a:pPr lvl="2"/>
            <a:r>
              <a:rPr lang="sl-SI"/>
              <a:t>Tretja raven</a:t>
            </a:r>
          </a:p>
          <a:p>
            <a:pPr lvl="3"/>
            <a:r>
              <a:rPr lang="sl-SI"/>
              <a:t>Četrta raven</a:t>
            </a:r>
          </a:p>
          <a:p>
            <a:pPr lvl="4"/>
            <a:r>
              <a:rPr lang="sl-SI"/>
              <a:t>Peta raven</a:t>
            </a:r>
          </a:p>
        </p:txBody>
      </p:sp>
      <p:sp>
        <p:nvSpPr>
          <p:cNvPr id="4" name="Označba mesta datuma 3"/>
          <p:cNvSpPr>
            <a:spLocks noGrp="1"/>
          </p:cNvSpPr>
          <p:nvPr>
            <p:ph type="dt" sz="half" idx="10"/>
          </p:nvPr>
        </p:nvSpPr>
        <p:spPr/>
        <p:txBody>
          <a:bodyPr/>
          <a:lstStyle/>
          <a:p>
            <a:pPr>
              <a:defRPr/>
            </a:pPr>
            <a:fld id="{050261C2-DA75-4646-B3B4-1D74D48E31D9}" type="datetime1">
              <a:rPr lang="en-US" smtClean="0"/>
              <a:t>7/7/2020</a:t>
            </a:fld>
            <a:endParaRPr lang="en-US" dirty="0"/>
          </a:p>
        </p:txBody>
      </p:sp>
      <p:sp>
        <p:nvSpPr>
          <p:cNvPr id="5" name="Označba mesta noge 4"/>
          <p:cNvSpPr>
            <a:spLocks noGrp="1"/>
          </p:cNvSpPr>
          <p:nvPr>
            <p:ph type="ftr" sz="quarter" idx="11"/>
          </p:nvPr>
        </p:nvSpPr>
        <p:spPr/>
        <p:txBody>
          <a:bodyPr/>
          <a:lstStyle/>
          <a:p>
            <a:pPr>
              <a:defRPr/>
            </a:pPr>
            <a:endParaRPr lang="en-US"/>
          </a:p>
        </p:txBody>
      </p:sp>
      <p:sp>
        <p:nvSpPr>
          <p:cNvPr id="6" name="Označba mesta številke diapozitiva 5"/>
          <p:cNvSpPr>
            <a:spLocks noGrp="1"/>
          </p:cNvSpPr>
          <p:nvPr>
            <p:ph type="sldNum" sz="quarter" idx="12"/>
          </p:nvPr>
        </p:nvSpPr>
        <p:spPr/>
        <p:txBody>
          <a:bodyPr/>
          <a:lstStyle/>
          <a:p>
            <a:fld id="{E59AD738-9E58-42E8-8F8C-A60A6DAFD8EC}" type="slidenum">
              <a:rPr lang="en-US" altLang="sl-SI" smtClean="0"/>
              <a:pPr/>
              <a:t>‹#›</a:t>
            </a:fld>
            <a:endParaRPr lang="en-US" altLang="sl-SI"/>
          </a:p>
        </p:txBody>
      </p:sp>
    </p:spTree>
    <p:extLst>
      <p:ext uri="{BB962C8B-B14F-4D97-AF65-F5344CB8AC3E}">
        <p14:creationId xmlns:p14="http://schemas.microsoft.com/office/powerpoint/2010/main" val="72843637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Navpični naslov in besedilo">
    <p:spTree>
      <p:nvGrpSpPr>
        <p:cNvPr id="1" name=""/>
        <p:cNvGrpSpPr/>
        <p:nvPr/>
      </p:nvGrpSpPr>
      <p:grpSpPr>
        <a:xfrm>
          <a:off x="0" y="0"/>
          <a:ext cx="0" cy="0"/>
          <a:chOff x="0" y="0"/>
          <a:chExt cx="0" cy="0"/>
        </a:xfrm>
      </p:grpSpPr>
      <p:sp>
        <p:nvSpPr>
          <p:cNvPr id="2" name="Navpični naslov 1"/>
          <p:cNvSpPr>
            <a:spLocks noGrp="1"/>
          </p:cNvSpPr>
          <p:nvPr>
            <p:ph type="title" orient="vert"/>
          </p:nvPr>
        </p:nvSpPr>
        <p:spPr>
          <a:xfrm>
            <a:off x="6543675" y="365125"/>
            <a:ext cx="1971675" cy="5811838"/>
          </a:xfrm>
        </p:spPr>
        <p:txBody>
          <a:bodyPr vert="eaVert"/>
          <a:lstStyle/>
          <a:p>
            <a:r>
              <a:rPr lang="sl-SI"/>
              <a:t>Uredite slog naslova matrice</a:t>
            </a:r>
          </a:p>
        </p:txBody>
      </p:sp>
      <p:sp>
        <p:nvSpPr>
          <p:cNvPr id="3" name="Označba mesta navpičnega besedila 2"/>
          <p:cNvSpPr>
            <a:spLocks noGrp="1"/>
          </p:cNvSpPr>
          <p:nvPr>
            <p:ph type="body" orient="vert" idx="1"/>
          </p:nvPr>
        </p:nvSpPr>
        <p:spPr>
          <a:xfrm>
            <a:off x="628650" y="365125"/>
            <a:ext cx="5800725" cy="5811838"/>
          </a:xfrm>
        </p:spPr>
        <p:txBody>
          <a:bodyPr vert="eaVert"/>
          <a:lstStyle/>
          <a:p>
            <a:pPr lvl="0"/>
            <a:r>
              <a:rPr lang="sl-SI"/>
              <a:t>Uredite sloge besedila matrice</a:t>
            </a:r>
          </a:p>
          <a:p>
            <a:pPr lvl="1"/>
            <a:r>
              <a:rPr lang="sl-SI"/>
              <a:t>Druga raven</a:t>
            </a:r>
          </a:p>
          <a:p>
            <a:pPr lvl="2"/>
            <a:r>
              <a:rPr lang="sl-SI"/>
              <a:t>Tretja raven</a:t>
            </a:r>
          </a:p>
          <a:p>
            <a:pPr lvl="3"/>
            <a:r>
              <a:rPr lang="sl-SI"/>
              <a:t>Četrta raven</a:t>
            </a:r>
          </a:p>
          <a:p>
            <a:pPr lvl="4"/>
            <a:r>
              <a:rPr lang="sl-SI"/>
              <a:t>Peta raven</a:t>
            </a:r>
          </a:p>
        </p:txBody>
      </p:sp>
      <p:sp>
        <p:nvSpPr>
          <p:cNvPr id="4" name="Označba mesta datuma 3"/>
          <p:cNvSpPr>
            <a:spLocks noGrp="1"/>
          </p:cNvSpPr>
          <p:nvPr>
            <p:ph type="dt" sz="half" idx="10"/>
          </p:nvPr>
        </p:nvSpPr>
        <p:spPr/>
        <p:txBody>
          <a:bodyPr/>
          <a:lstStyle/>
          <a:p>
            <a:pPr>
              <a:defRPr/>
            </a:pPr>
            <a:fld id="{003ADEE1-6091-45C6-AFE2-ADF8B3786738}" type="datetime1">
              <a:rPr lang="en-US" smtClean="0"/>
              <a:t>7/7/2020</a:t>
            </a:fld>
            <a:endParaRPr lang="en-US" dirty="0"/>
          </a:p>
        </p:txBody>
      </p:sp>
      <p:sp>
        <p:nvSpPr>
          <p:cNvPr id="5" name="Označba mesta noge 4"/>
          <p:cNvSpPr>
            <a:spLocks noGrp="1"/>
          </p:cNvSpPr>
          <p:nvPr>
            <p:ph type="ftr" sz="quarter" idx="11"/>
          </p:nvPr>
        </p:nvSpPr>
        <p:spPr/>
        <p:txBody>
          <a:bodyPr/>
          <a:lstStyle/>
          <a:p>
            <a:pPr>
              <a:defRPr/>
            </a:pPr>
            <a:endParaRPr lang="en-US"/>
          </a:p>
        </p:txBody>
      </p:sp>
      <p:sp>
        <p:nvSpPr>
          <p:cNvPr id="6" name="Označba mesta številke diapozitiva 5"/>
          <p:cNvSpPr>
            <a:spLocks noGrp="1"/>
          </p:cNvSpPr>
          <p:nvPr>
            <p:ph type="sldNum" sz="quarter" idx="12"/>
          </p:nvPr>
        </p:nvSpPr>
        <p:spPr/>
        <p:txBody>
          <a:bodyPr/>
          <a:lstStyle/>
          <a:p>
            <a:fld id="{E59AD738-9E58-42E8-8F8C-A60A6DAFD8EC}" type="slidenum">
              <a:rPr lang="en-US" altLang="sl-SI" smtClean="0"/>
              <a:pPr/>
              <a:t>‹#›</a:t>
            </a:fld>
            <a:endParaRPr lang="en-US" altLang="sl-SI"/>
          </a:p>
        </p:txBody>
      </p:sp>
    </p:spTree>
    <p:extLst>
      <p:ext uri="{BB962C8B-B14F-4D97-AF65-F5344CB8AC3E}">
        <p14:creationId xmlns:p14="http://schemas.microsoft.com/office/powerpoint/2010/main" val="14633699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slov in vsebina">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sl-SI"/>
              <a:t>Uredite slog naslova matrice</a:t>
            </a:r>
          </a:p>
        </p:txBody>
      </p:sp>
      <p:sp>
        <p:nvSpPr>
          <p:cNvPr id="3" name="Označba mesta vsebine 2"/>
          <p:cNvSpPr>
            <a:spLocks noGrp="1"/>
          </p:cNvSpPr>
          <p:nvPr>
            <p:ph idx="1"/>
          </p:nvPr>
        </p:nvSpPr>
        <p:spPr/>
        <p:txBody>
          <a:bodyPr/>
          <a:lstStyle/>
          <a:p>
            <a:pPr lvl="0"/>
            <a:r>
              <a:rPr lang="sl-SI"/>
              <a:t>Uredite sloge besedila matrice</a:t>
            </a:r>
          </a:p>
          <a:p>
            <a:pPr lvl="1"/>
            <a:r>
              <a:rPr lang="sl-SI"/>
              <a:t>Druga raven</a:t>
            </a:r>
          </a:p>
          <a:p>
            <a:pPr lvl="2"/>
            <a:r>
              <a:rPr lang="sl-SI"/>
              <a:t>Tretja raven</a:t>
            </a:r>
          </a:p>
          <a:p>
            <a:pPr lvl="3"/>
            <a:r>
              <a:rPr lang="sl-SI"/>
              <a:t>Četrta raven</a:t>
            </a:r>
          </a:p>
          <a:p>
            <a:pPr lvl="4"/>
            <a:r>
              <a:rPr lang="sl-SI"/>
              <a:t>Peta raven</a:t>
            </a:r>
          </a:p>
        </p:txBody>
      </p:sp>
      <p:sp>
        <p:nvSpPr>
          <p:cNvPr id="4" name="Označba mesta datuma 3"/>
          <p:cNvSpPr>
            <a:spLocks noGrp="1"/>
          </p:cNvSpPr>
          <p:nvPr>
            <p:ph type="dt" sz="half" idx="10"/>
          </p:nvPr>
        </p:nvSpPr>
        <p:spPr/>
        <p:txBody>
          <a:bodyPr/>
          <a:lstStyle/>
          <a:p>
            <a:pPr>
              <a:defRPr/>
            </a:pPr>
            <a:fld id="{53EE6289-AD98-46AB-8D5D-2D23B4533B88}" type="datetime1">
              <a:rPr lang="en-US" smtClean="0"/>
              <a:t>7/7/2020</a:t>
            </a:fld>
            <a:endParaRPr lang="en-US" dirty="0"/>
          </a:p>
        </p:txBody>
      </p:sp>
      <p:sp>
        <p:nvSpPr>
          <p:cNvPr id="5" name="Označba mesta noge 4"/>
          <p:cNvSpPr>
            <a:spLocks noGrp="1"/>
          </p:cNvSpPr>
          <p:nvPr>
            <p:ph type="ftr" sz="quarter" idx="11"/>
          </p:nvPr>
        </p:nvSpPr>
        <p:spPr/>
        <p:txBody>
          <a:bodyPr/>
          <a:lstStyle/>
          <a:p>
            <a:pPr>
              <a:defRPr/>
            </a:pPr>
            <a:endParaRPr lang="en-US"/>
          </a:p>
        </p:txBody>
      </p:sp>
      <p:sp>
        <p:nvSpPr>
          <p:cNvPr id="6" name="Označba mesta številke diapozitiva 5"/>
          <p:cNvSpPr>
            <a:spLocks noGrp="1"/>
          </p:cNvSpPr>
          <p:nvPr>
            <p:ph type="sldNum" sz="quarter" idx="12"/>
          </p:nvPr>
        </p:nvSpPr>
        <p:spPr/>
        <p:txBody>
          <a:bodyPr/>
          <a:lstStyle/>
          <a:p>
            <a:fld id="{E59AD738-9E58-42E8-8F8C-A60A6DAFD8EC}" type="slidenum">
              <a:rPr lang="en-US" altLang="sl-SI" smtClean="0"/>
              <a:pPr/>
              <a:t>‹#›</a:t>
            </a:fld>
            <a:endParaRPr lang="en-US" altLang="sl-SI"/>
          </a:p>
        </p:txBody>
      </p:sp>
    </p:spTree>
    <p:extLst>
      <p:ext uri="{BB962C8B-B14F-4D97-AF65-F5344CB8AC3E}">
        <p14:creationId xmlns:p14="http://schemas.microsoft.com/office/powerpoint/2010/main" val="6469851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Glava odseka">
    <p:spTree>
      <p:nvGrpSpPr>
        <p:cNvPr id="1" name=""/>
        <p:cNvGrpSpPr/>
        <p:nvPr/>
      </p:nvGrpSpPr>
      <p:grpSpPr>
        <a:xfrm>
          <a:off x="0" y="0"/>
          <a:ext cx="0" cy="0"/>
          <a:chOff x="0" y="0"/>
          <a:chExt cx="0" cy="0"/>
        </a:xfrm>
      </p:grpSpPr>
      <p:sp>
        <p:nvSpPr>
          <p:cNvPr id="2" name="Naslov 1"/>
          <p:cNvSpPr>
            <a:spLocks noGrp="1"/>
          </p:cNvSpPr>
          <p:nvPr>
            <p:ph type="title"/>
          </p:nvPr>
        </p:nvSpPr>
        <p:spPr>
          <a:xfrm>
            <a:off x="623888" y="1709739"/>
            <a:ext cx="7886700" cy="2852737"/>
          </a:xfrm>
        </p:spPr>
        <p:txBody>
          <a:bodyPr anchor="b"/>
          <a:lstStyle>
            <a:lvl1pPr>
              <a:defRPr sz="4500"/>
            </a:lvl1pPr>
          </a:lstStyle>
          <a:p>
            <a:r>
              <a:rPr lang="sl-SI"/>
              <a:t>Uredite slog naslova matrice</a:t>
            </a:r>
          </a:p>
        </p:txBody>
      </p:sp>
      <p:sp>
        <p:nvSpPr>
          <p:cNvPr id="3" name="Označba mesta besedila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sl-SI"/>
              <a:t>Uredite sloge besedila matrice</a:t>
            </a:r>
          </a:p>
        </p:txBody>
      </p:sp>
      <p:sp>
        <p:nvSpPr>
          <p:cNvPr id="4" name="Označba mesta datuma 3"/>
          <p:cNvSpPr>
            <a:spLocks noGrp="1"/>
          </p:cNvSpPr>
          <p:nvPr>
            <p:ph type="dt" sz="half" idx="10"/>
          </p:nvPr>
        </p:nvSpPr>
        <p:spPr/>
        <p:txBody>
          <a:bodyPr/>
          <a:lstStyle/>
          <a:p>
            <a:pPr>
              <a:defRPr/>
            </a:pPr>
            <a:fld id="{AB37C0B1-23F4-4BC1-8BC5-46FF03F3BE30}" type="datetime1">
              <a:rPr lang="en-US" smtClean="0"/>
              <a:t>7/7/2020</a:t>
            </a:fld>
            <a:endParaRPr lang="en-US" dirty="0"/>
          </a:p>
        </p:txBody>
      </p:sp>
      <p:sp>
        <p:nvSpPr>
          <p:cNvPr id="5" name="Označba mesta noge 4"/>
          <p:cNvSpPr>
            <a:spLocks noGrp="1"/>
          </p:cNvSpPr>
          <p:nvPr>
            <p:ph type="ftr" sz="quarter" idx="11"/>
          </p:nvPr>
        </p:nvSpPr>
        <p:spPr/>
        <p:txBody>
          <a:bodyPr/>
          <a:lstStyle/>
          <a:p>
            <a:pPr>
              <a:defRPr/>
            </a:pPr>
            <a:endParaRPr lang="en-US"/>
          </a:p>
        </p:txBody>
      </p:sp>
      <p:sp>
        <p:nvSpPr>
          <p:cNvPr id="6" name="Označba mesta številke diapozitiva 5"/>
          <p:cNvSpPr>
            <a:spLocks noGrp="1"/>
          </p:cNvSpPr>
          <p:nvPr>
            <p:ph type="sldNum" sz="quarter" idx="12"/>
          </p:nvPr>
        </p:nvSpPr>
        <p:spPr/>
        <p:txBody>
          <a:bodyPr/>
          <a:lstStyle/>
          <a:p>
            <a:fld id="{E59AD738-9E58-42E8-8F8C-A60A6DAFD8EC}" type="slidenum">
              <a:rPr lang="en-US" altLang="sl-SI" smtClean="0"/>
              <a:pPr/>
              <a:t>‹#›</a:t>
            </a:fld>
            <a:endParaRPr lang="en-US" altLang="sl-SI"/>
          </a:p>
        </p:txBody>
      </p:sp>
    </p:spTree>
    <p:extLst>
      <p:ext uri="{BB962C8B-B14F-4D97-AF65-F5344CB8AC3E}">
        <p14:creationId xmlns:p14="http://schemas.microsoft.com/office/powerpoint/2010/main" val="17609707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e vsebini">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sl-SI"/>
              <a:t>Uredite slog naslova matrice</a:t>
            </a:r>
          </a:p>
        </p:txBody>
      </p:sp>
      <p:sp>
        <p:nvSpPr>
          <p:cNvPr id="3" name="Označba mesta vsebine 2"/>
          <p:cNvSpPr>
            <a:spLocks noGrp="1"/>
          </p:cNvSpPr>
          <p:nvPr>
            <p:ph sz="half" idx="1"/>
          </p:nvPr>
        </p:nvSpPr>
        <p:spPr>
          <a:xfrm>
            <a:off x="628650" y="1825625"/>
            <a:ext cx="3886200" cy="4351338"/>
          </a:xfrm>
        </p:spPr>
        <p:txBody>
          <a:bodyPr/>
          <a:lstStyle/>
          <a:p>
            <a:pPr lvl="0"/>
            <a:r>
              <a:rPr lang="sl-SI"/>
              <a:t>Uredite sloge besedila matrice</a:t>
            </a:r>
          </a:p>
          <a:p>
            <a:pPr lvl="1"/>
            <a:r>
              <a:rPr lang="sl-SI"/>
              <a:t>Druga raven</a:t>
            </a:r>
          </a:p>
          <a:p>
            <a:pPr lvl="2"/>
            <a:r>
              <a:rPr lang="sl-SI"/>
              <a:t>Tretja raven</a:t>
            </a:r>
          </a:p>
          <a:p>
            <a:pPr lvl="3"/>
            <a:r>
              <a:rPr lang="sl-SI"/>
              <a:t>Četrta raven</a:t>
            </a:r>
          </a:p>
          <a:p>
            <a:pPr lvl="4"/>
            <a:r>
              <a:rPr lang="sl-SI"/>
              <a:t>Peta raven</a:t>
            </a:r>
          </a:p>
        </p:txBody>
      </p:sp>
      <p:sp>
        <p:nvSpPr>
          <p:cNvPr id="4" name="Označba mesta vsebine 3"/>
          <p:cNvSpPr>
            <a:spLocks noGrp="1"/>
          </p:cNvSpPr>
          <p:nvPr>
            <p:ph sz="half" idx="2"/>
          </p:nvPr>
        </p:nvSpPr>
        <p:spPr>
          <a:xfrm>
            <a:off x="4629150" y="1825625"/>
            <a:ext cx="3886200" cy="4351338"/>
          </a:xfrm>
        </p:spPr>
        <p:txBody>
          <a:bodyPr/>
          <a:lstStyle/>
          <a:p>
            <a:pPr lvl="0"/>
            <a:r>
              <a:rPr lang="sl-SI"/>
              <a:t>Uredite sloge besedila matrice</a:t>
            </a:r>
          </a:p>
          <a:p>
            <a:pPr lvl="1"/>
            <a:r>
              <a:rPr lang="sl-SI"/>
              <a:t>Druga raven</a:t>
            </a:r>
          </a:p>
          <a:p>
            <a:pPr lvl="2"/>
            <a:r>
              <a:rPr lang="sl-SI"/>
              <a:t>Tretja raven</a:t>
            </a:r>
          </a:p>
          <a:p>
            <a:pPr lvl="3"/>
            <a:r>
              <a:rPr lang="sl-SI"/>
              <a:t>Četrta raven</a:t>
            </a:r>
          </a:p>
          <a:p>
            <a:pPr lvl="4"/>
            <a:r>
              <a:rPr lang="sl-SI"/>
              <a:t>Peta raven</a:t>
            </a:r>
          </a:p>
        </p:txBody>
      </p:sp>
      <p:sp>
        <p:nvSpPr>
          <p:cNvPr id="5" name="Označba mesta datuma 4"/>
          <p:cNvSpPr>
            <a:spLocks noGrp="1"/>
          </p:cNvSpPr>
          <p:nvPr>
            <p:ph type="dt" sz="half" idx="10"/>
          </p:nvPr>
        </p:nvSpPr>
        <p:spPr/>
        <p:txBody>
          <a:bodyPr/>
          <a:lstStyle/>
          <a:p>
            <a:pPr>
              <a:defRPr/>
            </a:pPr>
            <a:fld id="{4AE92DE4-7AC2-4B86-9F5A-92DBD62E25A6}" type="datetime1">
              <a:rPr lang="en-US" smtClean="0"/>
              <a:t>7/7/2020</a:t>
            </a:fld>
            <a:endParaRPr lang="en-US" dirty="0"/>
          </a:p>
        </p:txBody>
      </p:sp>
      <p:sp>
        <p:nvSpPr>
          <p:cNvPr id="6" name="Označba mesta noge 5"/>
          <p:cNvSpPr>
            <a:spLocks noGrp="1"/>
          </p:cNvSpPr>
          <p:nvPr>
            <p:ph type="ftr" sz="quarter" idx="11"/>
          </p:nvPr>
        </p:nvSpPr>
        <p:spPr/>
        <p:txBody>
          <a:bodyPr/>
          <a:lstStyle/>
          <a:p>
            <a:pPr>
              <a:defRPr/>
            </a:pPr>
            <a:endParaRPr lang="en-US"/>
          </a:p>
        </p:txBody>
      </p:sp>
      <p:sp>
        <p:nvSpPr>
          <p:cNvPr id="7" name="Označba mesta številke diapozitiva 6"/>
          <p:cNvSpPr>
            <a:spLocks noGrp="1"/>
          </p:cNvSpPr>
          <p:nvPr>
            <p:ph type="sldNum" sz="quarter" idx="12"/>
          </p:nvPr>
        </p:nvSpPr>
        <p:spPr/>
        <p:txBody>
          <a:bodyPr/>
          <a:lstStyle/>
          <a:p>
            <a:fld id="{E59AD738-9E58-42E8-8F8C-A60A6DAFD8EC}" type="slidenum">
              <a:rPr lang="en-US" altLang="sl-SI" smtClean="0"/>
              <a:pPr/>
              <a:t>‹#›</a:t>
            </a:fld>
            <a:endParaRPr lang="en-US" altLang="sl-SI"/>
          </a:p>
        </p:txBody>
      </p:sp>
    </p:spTree>
    <p:extLst>
      <p:ext uri="{BB962C8B-B14F-4D97-AF65-F5344CB8AC3E}">
        <p14:creationId xmlns:p14="http://schemas.microsoft.com/office/powerpoint/2010/main" val="407736090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rimerjava">
    <p:spTree>
      <p:nvGrpSpPr>
        <p:cNvPr id="1" name=""/>
        <p:cNvGrpSpPr/>
        <p:nvPr/>
      </p:nvGrpSpPr>
      <p:grpSpPr>
        <a:xfrm>
          <a:off x="0" y="0"/>
          <a:ext cx="0" cy="0"/>
          <a:chOff x="0" y="0"/>
          <a:chExt cx="0" cy="0"/>
        </a:xfrm>
      </p:grpSpPr>
      <p:sp>
        <p:nvSpPr>
          <p:cNvPr id="2" name="Naslov 1"/>
          <p:cNvSpPr>
            <a:spLocks noGrp="1"/>
          </p:cNvSpPr>
          <p:nvPr>
            <p:ph type="title"/>
          </p:nvPr>
        </p:nvSpPr>
        <p:spPr>
          <a:xfrm>
            <a:off x="629841" y="365126"/>
            <a:ext cx="7886700" cy="1325563"/>
          </a:xfrm>
        </p:spPr>
        <p:txBody>
          <a:bodyPr/>
          <a:lstStyle/>
          <a:p>
            <a:r>
              <a:rPr lang="sl-SI"/>
              <a:t>Uredite slog naslova matrice</a:t>
            </a:r>
          </a:p>
        </p:txBody>
      </p:sp>
      <p:sp>
        <p:nvSpPr>
          <p:cNvPr id="3" name="Označba mesta besedila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sl-SI"/>
              <a:t>Uredite sloge besedila matrice</a:t>
            </a:r>
          </a:p>
        </p:txBody>
      </p:sp>
      <p:sp>
        <p:nvSpPr>
          <p:cNvPr id="4" name="Označba mesta vsebine 3"/>
          <p:cNvSpPr>
            <a:spLocks noGrp="1"/>
          </p:cNvSpPr>
          <p:nvPr>
            <p:ph sz="half" idx="2"/>
          </p:nvPr>
        </p:nvSpPr>
        <p:spPr>
          <a:xfrm>
            <a:off x="629842" y="2505075"/>
            <a:ext cx="3868340" cy="3684588"/>
          </a:xfrm>
        </p:spPr>
        <p:txBody>
          <a:bodyPr/>
          <a:lstStyle/>
          <a:p>
            <a:pPr lvl="0"/>
            <a:r>
              <a:rPr lang="sl-SI"/>
              <a:t>Uredite sloge besedila matrice</a:t>
            </a:r>
          </a:p>
          <a:p>
            <a:pPr lvl="1"/>
            <a:r>
              <a:rPr lang="sl-SI"/>
              <a:t>Druga raven</a:t>
            </a:r>
          </a:p>
          <a:p>
            <a:pPr lvl="2"/>
            <a:r>
              <a:rPr lang="sl-SI"/>
              <a:t>Tretja raven</a:t>
            </a:r>
          </a:p>
          <a:p>
            <a:pPr lvl="3"/>
            <a:r>
              <a:rPr lang="sl-SI"/>
              <a:t>Četrta raven</a:t>
            </a:r>
          </a:p>
          <a:p>
            <a:pPr lvl="4"/>
            <a:r>
              <a:rPr lang="sl-SI"/>
              <a:t>Peta raven</a:t>
            </a:r>
          </a:p>
        </p:txBody>
      </p:sp>
      <p:sp>
        <p:nvSpPr>
          <p:cNvPr id="5" name="Označba mesta besedila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sl-SI"/>
              <a:t>Uredite sloge besedila matrice</a:t>
            </a:r>
          </a:p>
        </p:txBody>
      </p:sp>
      <p:sp>
        <p:nvSpPr>
          <p:cNvPr id="6" name="Označba mesta vsebine 5"/>
          <p:cNvSpPr>
            <a:spLocks noGrp="1"/>
          </p:cNvSpPr>
          <p:nvPr>
            <p:ph sz="quarter" idx="4"/>
          </p:nvPr>
        </p:nvSpPr>
        <p:spPr>
          <a:xfrm>
            <a:off x="4629150" y="2505075"/>
            <a:ext cx="3887391" cy="3684588"/>
          </a:xfrm>
        </p:spPr>
        <p:txBody>
          <a:bodyPr/>
          <a:lstStyle/>
          <a:p>
            <a:pPr lvl="0"/>
            <a:r>
              <a:rPr lang="sl-SI"/>
              <a:t>Uredite sloge besedila matrice</a:t>
            </a:r>
          </a:p>
          <a:p>
            <a:pPr lvl="1"/>
            <a:r>
              <a:rPr lang="sl-SI"/>
              <a:t>Druga raven</a:t>
            </a:r>
          </a:p>
          <a:p>
            <a:pPr lvl="2"/>
            <a:r>
              <a:rPr lang="sl-SI"/>
              <a:t>Tretja raven</a:t>
            </a:r>
          </a:p>
          <a:p>
            <a:pPr lvl="3"/>
            <a:r>
              <a:rPr lang="sl-SI"/>
              <a:t>Četrta raven</a:t>
            </a:r>
          </a:p>
          <a:p>
            <a:pPr lvl="4"/>
            <a:r>
              <a:rPr lang="sl-SI"/>
              <a:t>Peta raven</a:t>
            </a:r>
          </a:p>
        </p:txBody>
      </p:sp>
      <p:sp>
        <p:nvSpPr>
          <p:cNvPr id="7" name="Označba mesta datuma 6"/>
          <p:cNvSpPr>
            <a:spLocks noGrp="1"/>
          </p:cNvSpPr>
          <p:nvPr>
            <p:ph type="dt" sz="half" idx="10"/>
          </p:nvPr>
        </p:nvSpPr>
        <p:spPr/>
        <p:txBody>
          <a:bodyPr/>
          <a:lstStyle/>
          <a:p>
            <a:pPr>
              <a:defRPr/>
            </a:pPr>
            <a:fld id="{89CDF161-1576-42B4-9B22-E47232CD9791}" type="datetime1">
              <a:rPr lang="en-US" smtClean="0"/>
              <a:t>7/7/2020</a:t>
            </a:fld>
            <a:endParaRPr lang="en-US" dirty="0"/>
          </a:p>
        </p:txBody>
      </p:sp>
      <p:sp>
        <p:nvSpPr>
          <p:cNvPr id="8" name="Označba mesta noge 7"/>
          <p:cNvSpPr>
            <a:spLocks noGrp="1"/>
          </p:cNvSpPr>
          <p:nvPr>
            <p:ph type="ftr" sz="quarter" idx="11"/>
          </p:nvPr>
        </p:nvSpPr>
        <p:spPr/>
        <p:txBody>
          <a:bodyPr/>
          <a:lstStyle/>
          <a:p>
            <a:pPr>
              <a:defRPr/>
            </a:pPr>
            <a:endParaRPr lang="en-US"/>
          </a:p>
        </p:txBody>
      </p:sp>
      <p:sp>
        <p:nvSpPr>
          <p:cNvPr id="9" name="Označba mesta številke diapozitiva 8"/>
          <p:cNvSpPr>
            <a:spLocks noGrp="1"/>
          </p:cNvSpPr>
          <p:nvPr>
            <p:ph type="sldNum" sz="quarter" idx="12"/>
          </p:nvPr>
        </p:nvSpPr>
        <p:spPr/>
        <p:txBody>
          <a:bodyPr/>
          <a:lstStyle/>
          <a:p>
            <a:fld id="{E59AD738-9E58-42E8-8F8C-A60A6DAFD8EC}" type="slidenum">
              <a:rPr lang="en-US" altLang="sl-SI" smtClean="0"/>
              <a:pPr/>
              <a:t>‹#›</a:t>
            </a:fld>
            <a:endParaRPr lang="en-US" altLang="sl-SI"/>
          </a:p>
        </p:txBody>
      </p:sp>
    </p:spTree>
    <p:extLst>
      <p:ext uri="{BB962C8B-B14F-4D97-AF65-F5344CB8AC3E}">
        <p14:creationId xmlns:p14="http://schemas.microsoft.com/office/powerpoint/2010/main" val="31330791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amo naslov">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sl-SI"/>
              <a:t>Uredite slog naslova matrice</a:t>
            </a:r>
          </a:p>
        </p:txBody>
      </p:sp>
      <p:sp>
        <p:nvSpPr>
          <p:cNvPr id="3" name="Označba mesta datuma 2"/>
          <p:cNvSpPr>
            <a:spLocks noGrp="1"/>
          </p:cNvSpPr>
          <p:nvPr>
            <p:ph type="dt" sz="half" idx="10"/>
          </p:nvPr>
        </p:nvSpPr>
        <p:spPr/>
        <p:txBody>
          <a:bodyPr/>
          <a:lstStyle/>
          <a:p>
            <a:pPr>
              <a:defRPr/>
            </a:pPr>
            <a:fld id="{CA4CD5D4-94D4-4866-B9F3-BFEBD1025A5B}" type="datetime1">
              <a:rPr lang="en-US" smtClean="0"/>
              <a:t>7/7/2020</a:t>
            </a:fld>
            <a:endParaRPr lang="en-US" dirty="0"/>
          </a:p>
        </p:txBody>
      </p:sp>
      <p:sp>
        <p:nvSpPr>
          <p:cNvPr id="4" name="Označba mesta noge 3"/>
          <p:cNvSpPr>
            <a:spLocks noGrp="1"/>
          </p:cNvSpPr>
          <p:nvPr>
            <p:ph type="ftr" sz="quarter" idx="11"/>
          </p:nvPr>
        </p:nvSpPr>
        <p:spPr/>
        <p:txBody>
          <a:bodyPr/>
          <a:lstStyle/>
          <a:p>
            <a:pPr>
              <a:defRPr/>
            </a:pPr>
            <a:endParaRPr lang="en-US"/>
          </a:p>
        </p:txBody>
      </p:sp>
      <p:sp>
        <p:nvSpPr>
          <p:cNvPr id="5" name="Označba mesta številke diapozitiva 4"/>
          <p:cNvSpPr>
            <a:spLocks noGrp="1"/>
          </p:cNvSpPr>
          <p:nvPr>
            <p:ph type="sldNum" sz="quarter" idx="12"/>
          </p:nvPr>
        </p:nvSpPr>
        <p:spPr/>
        <p:txBody>
          <a:bodyPr/>
          <a:lstStyle/>
          <a:p>
            <a:fld id="{E59AD738-9E58-42E8-8F8C-A60A6DAFD8EC}" type="slidenum">
              <a:rPr lang="en-US" altLang="sl-SI" smtClean="0"/>
              <a:pPr/>
              <a:t>‹#›</a:t>
            </a:fld>
            <a:endParaRPr lang="en-US" altLang="sl-SI"/>
          </a:p>
        </p:txBody>
      </p:sp>
    </p:spTree>
    <p:extLst>
      <p:ext uri="{BB962C8B-B14F-4D97-AF65-F5344CB8AC3E}">
        <p14:creationId xmlns:p14="http://schemas.microsoft.com/office/powerpoint/2010/main" val="18328984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azen">
    <p:spTree>
      <p:nvGrpSpPr>
        <p:cNvPr id="1" name=""/>
        <p:cNvGrpSpPr/>
        <p:nvPr/>
      </p:nvGrpSpPr>
      <p:grpSpPr>
        <a:xfrm>
          <a:off x="0" y="0"/>
          <a:ext cx="0" cy="0"/>
          <a:chOff x="0" y="0"/>
          <a:chExt cx="0" cy="0"/>
        </a:xfrm>
      </p:grpSpPr>
      <p:sp>
        <p:nvSpPr>
          <p:cNvPr id="2" name="Označba mesta datuma 1"/>
          <p:cNvSpPr>
            <a:spLocks noGrp="1"/>
          </p:cNvSpPr>
          <p:nvPr>
            <p:ph type="dt" sz="half" idx="10"/>
          </p:nvPr>
        </p:nvSpPr>
        <p:spPr/>
        <p:txBody>
          <a:bodyPr/>
          <a:lstStyle/>
          <a:p>
            <a:pPr>
              <a:defRPr/>
            </a:pPr>
            <a:fld id="{EABDA09B-6E9B-4256-AB0C-F8D58CB7142D}" type="datetime1">
              <a:rPr lang="en-US" smtClean="0"/>
              <a:t>7/7/2020</a:t>
            </a:fld>
            <a:endParaRPr lang="en-US" dirty="0"/>
          </a:p>
        </p:txBody>
      </p:sp>
      <p:sp>
        <p:nvSpPr>
          <p:cNvPr id="3" name="Označba mesta noge 2"/>
          <p:cNvSpPr>
            <a:spLocks noGrp="1"/>
          </p:cNvSpPr>
          <p:nvPr>
            <p:ph type="ftr" sz="quarter" idx="11"/>
          </p:nvPr>
        </p:nvSpPr>
        <p:spPr/>
        <p:txBody>
          <a:bodyPr/>
          <a:lstStyle/>
          <a:p>
            <a:pPr>
              <a:defRPr/>
            </a:pPr>
            <a:endParaRPr lang="en-US"/>
          </a:p>
        </p:txBody>
      </p:sp>
      <p:sp>
        <p:nvSpPr>
          <p:cNvPr id="4" name="Označba mesta številke diapozitiva 3"/>
          <p:cNvSpPr>
            <a:spLocks noGrp="1"/>
          </p:cNvSpPr>
          <p:nvPr>
            <p:ph type="sldNum" sz="quarter" idx="12"/>
          </p:nvPr>
        </p:nvSpPr>
        <p:spPr/>
        <p:txBody>
          <a:bodyPr/>
          <a:lstStyle/>
          <a:p>
            <a:fld id="{5532F882-DC02-4301-B179-9E7F5ED57468}" type="slidenum">
              <a:rPr lang="en-US" altLang="sl-SI" smtClean="0"/>
              <a:pPr/>
              <a:t>‹#›</a:t>
            </a:fld>
            <a:endParaRPr lang="en-US" altLang="sl-SI"/>
          </a:p>
        </p:txBody>
      </p:sp>
    </p:spTree>
    <p:extLst>
      <p:ext uri="{BB962C8B-B14F-4D97-AF65-F5344CB8AC3E}">
        <p14:creationId xmlns:p14="http://schemas.microsoft.com/office/powerpoint/2010/main" val="291782393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1_Naslov in vsebina">
    <p:spTree>
      <p:nvGrpSpPr>
        <p:cNvPr id="1" name=""/>
        <p:cNvGrpSpPr/>
        <p:nvPr/>
      </p:nvGrpSpPr>
      <p:grpSpPr>
        <a:xfrm>
          <a:off x="0" y="0"/>
          <a:ext cx="0" cy="0"/>
          <a:chOff x="0" y="0"/>
          <a:chExt cx="0" cy="0"/>
        </a:xfrm>
      </p:grpSpPr>
      <p:sp>
        <p:nvSpPr>
          <p:cNvPr id="2" name="Naslov 1"/>
          <p:cNvSpPr>
            <a:spLocks noGrp="1"/>
          </p:cNvSpPr>
          <p:nvPr>
            <p:ph type="title"/>
          </p:nvPr>
        </p:nvSpPr>
        <p:spPr>
          <a:xfrm>
            <a:off x="629841" y="457200"/>
            <a:ext cx="2949178" cy="1600200"/>
          </a:xfrm>
        </p:spPr>
        <p:txBody>
          <a:bodyPr anchor="b"/>
          <a:lstStyle>
            <a:lvl1pPr>
              <a:defRPr sz="2400"/>
            </a:lvl1pPr>
          </a:lstStyle>
          <a:p>
            <a:r>
              <a:rPr lang="sl-SI"/>
              <a:t>Uredite slog naslova matrice</a:t>
            </a:r>
          </a:p>
        </p:txBody>
      </p:sp>
      <p:sp>
        <p:nvSpPr>
          <p:cNvPr id="3" name="Označba mesta vsebine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sl-SI"/>
              <a:t>Uredite sloge besedila matrice</a:t>
            </a:r>
          </a:p>
          <a:p>
            <a:pPr lvl="1"/>
            <a:r>
              <a:rPr lang="sl-SI"/>
              <a:t>Druga raven</a:t>
            </a:r>
          </a:p>
          <a:p>
            <a:pPr lvl="2"/>
            <a:r>
              <a:rPr lang="sl-SI"/>
              <a:t>Tretja raven</a:t>
            </a:r>
          </a:p>
          <a:p>
            <a:pPr lvl="3"/>
            <a:r>
              <a:rPr lang="sl-SI"/>
              <a:t>Četrta raven</a:t>
            </a:r>
          </a:p>
          <a:p>
            <a:pPr lvl="4"/>
            <a:r>
              <a:rPr lang="sl-SI"/>
              <a:t>Peta raven</a:t>
            </a:r>
          </a:p>
        </p:txBody>
      </p:sp>
      <p:sp>
        <p:nvSpPr>
          <p:cNvPr id="4" name="Označba mesta besedila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sl-SI"/>
              <a:t>Uredite sloge besedila matrice</a:t>
            </a:r>
          </a:p>
        </p:txBody>
      </p:sp>
      <p:sp>
        <p:nvSpPr>
          <p:cNvPr id="5" name="Označba mesta datuma 4"/>
          <p:cNvSpPr>
            <a:spLocks noGrp="1"/>
          </p:cNvSpPr>
          <p:nvPr>
            <p:ph type="dt" sz="half" idx="10"/>
          </p:nvPr>
        </p:nvSpPr>
        <p:spPr/>
        <p:txBody>
          <a:bodyPr/>
          <a:lstStyle/>
          <a:p>
            <a:pPr>
              <a:defRPr/>
            </a:pPr>
            <a:fld id="{5180CA9F-0D52-442E-9414-AFA62F1B26E3}" type="datetime1">
              <a:rPr lang="en-US" smtClean="0"/>
              <a:t>7/7/2020</a:t>
            </a:fld>
            <a:endParaRPr lang="en-US" dirty="0"/>
          </a:p>
        </p:txBody>
      </p:sp>
      <p:sp>
        <p:nvSpPr>
          <p:cNvPr id="6" name="Označba mesta noge 5"/>
          <p:cNvSpPr>
            <a:spLocks noGrp="1"/>
          </p:cNvSpPr>
          <p:nvPr>
            <p:ph type="ftr" sz="quarter" idx="11"/>
          </p:nvPr>
        </p:nvSpPr>
        <p:spPr/>
        <p:txBody>
          <a:bodyPr/>
          <a:lstStyle/>
          <a:p>
            <a:pPr>
              <a:defRPr/>
            </a:pPr>
            <a:endParaRPr lang="en-US"/>
          </a:p>
        </p:txBody>
      </p:sp>
      <p:sp>
        <p:nvSpPr>
          <p:cNvPr id="7" name="Označba mesta številke diapozitiva 6"/>
          <p:cNvSpPr>
            <a:spLocks noGrp="1"/>
          </p:cNvSpPr>
          <p:nvPr>
            <p:ph type="sldNum" sz="quarter" idx="12"/>
          </p:nvPr>
        </p:nvSpPr>
        <p:spPr/>
        <p:txBody>
          <a:bodyPr/>
          <a:lstStyle/>
          <a:p>
            <a:fld id="{E59AD738-9E58-42E8-8F8C-A60A6DAFD8EC}" type="slidenum">
              <a:rPr lang="en-US" altLang="sl-SI" smtClean="0"/>
              <a:pPr/>
              <a:t>‹#›</a:t>
            </a:fld>
            <a:endParaRPr lang="en-US" altLang="sl-SI"/>
          </a:p>
        </p:txBody>
      </p:sp>
    </p:spTree>
    <p:extLst>
      <p:ext uri="{BB962C8B-B14F-4D97-AF65-F5344CB8AC3E}">
        <p14:creationId xmlns:p14="http://schemas.microsoft.com/office/powerpoint/2010/main" val="25795952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Naslov in slika">
    <p:spTree>
      <p:nvGrpSpPr>
        <p:cNvPr id="1" name=""/>
        <p:cNvGrpSpPr/>
        <p:nvPr/>
      </p:nvGrpSpPr>
      <p:grpSpPr>
        <a:xfrm>
          <a:off x="0" y="0"/>
          <a:ext cx="0" cy="0"/>
          <a:chOff x="0" y="0"/>
          <a:chExt cx="0" cy="0"/>
        </a:xfrm>
      </p:grpSpPr>
      <p:sp>
        <p:nvSpPr>
          <p:cNvPr id="2" name="Naslov 1"/>
          <p:cNvSpPr>
            <a:spLocks noGrp="1"/>
          </p:cNvSpPr>
          <p:nvPr>
            <p:ph type="title"/>
          </p:nvPr>
        </p:nvSpPr>
        <p:spPr>
          <a:xfrm>
            <a:off x="629841" y="457200"/>
            <a:ext cx="2949178" cy="1600200"/>
          </a:xfrm>
        </p:spPr>
        <p:txBody>
          <a:bodyPr anchor="b"/>
          <a:lstStyle>
            <a:lvl1pPr>
              <a:defRPr sz="2400"/>
            </a:lvl1pPr>
          </a:lstStyle>
          <a:p>
            <a:r>
              <a:rPr lang="sl-SI"/>
              <a:t>Uredite slog naslova matrice</a:t>
            </a:r>
          </a:p>
        </p:txBody>
      </p:sp>
      <p:sp>
        <p:nvSpPr>
          <p:cNvPr id="3" name="Označba mesta slike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sl-SI"/>
          </a:p>
        </p:txBody>
      </p:sp>
      <p:sp>
        <p:nvSpPr>
          <p:cNvPr id="4" name="Označba mesta besedila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sl-SI"/>
              <a:t>Uredite sloge besedila matrice</a:t>
            </a:r>
          </a:p>
        </p:txBody>
      </p:sp>
      <p:sp>
        <p:nvSpPr>
          <p:cNvPr id="5" name="Označba mesta datuma 4"/>
          <p:cNvSpPr>
            <a:spLocks noGrp="1"/>
          </p:cNvSpPr>
          <p:nvPr>
            <p:ph type="dt" sz="half" idx="10"/>
          </p:nvPr>
        </p:nvSpPr>
        <p:spPr/>
        <p:txBody>
          <a:bodyPr/>
          <a:lstStyle/>
          <a:p>
            <a:pPr>
              <a:defRPr/>
            </a:pPr>
            <a:fld id="{CDC1FCAF-FB70-4815-AE07-BA48C3559C0D}" type="datetime1">
              <a:rPr lang="en-US" smtClean="0"/>
              <a:t>7/7/2020</a:t>
            </a:fld>
            <a:endParaRPr lang="en-US" dirty="0"/>
          </a:p>
        </p:txBody>
      </p:sp>
      <p:sp>
        <p:nvSpPr>
          <p:cNvPr id="6" name="Označba mesta noge 5"/>
          <p:cNvSpPr>
            <a:spLocks noGrp="1"/>
          </p:cNvSpPr>
          <p:nvPr>
            <p:ph type="ftr" sz="quarter" idx="11"/>
          </p:nvPr>
        </p:nvSpPr>
        <p:spPr/>
        <p:txBody>
          <a:bodyPr/>
          <a:lstStyle/>
          <a:p>
            <a:pPr>
              <a:defRPr/>
            </a:pPr>
            <a:endParaRPr lang="en-US"/>
          </a:p>
        </p:txBody>
      </p:sp>
      <p:sp>
        <p:nvSpPr>
          <p:cNvPr id="7" name="Označba mesta številke diapozitiva 6"/>
          <p:cNvSpPr>
            <a:spLocks noGrp="1"/>
          </p:cNvSpPr>
          <p:nvPr>
            <p:ph type="sldNum" sz="quarter" idx="12"/>
          </p:nvPr>
        </p:nvSpPr>
        <p:spPr/>
        <p:txBody>
          <a:bodyPr/>
          <a:lstStyle/>
          <a:p>
            <a:fld id="{E59AD738-9E58-42E8-8F8C-A60A6DAFD8EC}" type="slidenum">
              <a:rPr lang="en-US" altLang="sl-SI" smtClean="0"/>
              <a:pPr/>
              <a:t>‹#›</a:t>
            </a:fld>
            <a:endParaRPr lang="en-US" altLang="sl-SI"/>
          </a:p>
        </p:txBody>
      </p:sp>
    </p:spTree>
    <p:extLst>
      <p:ext uri="{BB962C8B-B14F-4D97-AF65-F5344CB8AC3E}">
        <p14:creationId xmlns:p14="http://schemas.microsoft.com/office/powerpoint/2010/main" val="2202646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Označba mesta naslova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sl-SI"/>
              <a:t>Uredite slog naslova matrice</a:t>
            </a:r>
            <a:endParaRPr lang="en-US"/>
          </a:p>
        </p:txBody>
      </p:sp>
      <p:sp>
        <p:nvSpPr>
          <p:cNvPr id="3" name="Označba mesta besedila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sl-SI"/>
              <a:t>Uredite sloge besedila matrice</a:t>
            </a:r>
          </a:p>
          <a:p>
            <a:pPr lvl="1"/>
            <a:r>
              <a:rPr lang="sl-SI"/>
              <a:t>Druga raven</a:t>
            </a:r>
          </a:p>
          <a:p>
            <a:pPr lvl="2"/>
            <a:r>
              <a:rPr lang="sl-SI"/>
              <a:t>Tretja raven</a:t>
            </a:r>
          </a:p>
          <a:p>
            <a:pPr lvl="3"/>
            <a:r>
              <a:rPr lang="sl-SI"/>
              <a:t>Četrta raven</a:t>
            </a:r>
          </a:p>
          <a:p>
            <a:pPr lvl="4"/>
            <a:r>
              <a:rPr lang="sl-SI"/>
              <a:t>Peta raven</a:t>
            </a:r>
            <a:endParaRPr lang="en-US"/>
          </a:p>
        </p:txBody>
      </p:sp>
      <p:sp>
        <p:nvSpPr>
          <p:cNvPr id="4" name="Označba mesta datuma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pPr>
              <a:defRPr/>
            </a:pPr>
            <a:fld id="{7C1DFCA9-08FB-4DF0-87E9-5492DCFA9E14}" type="datetime1">
              <a:rPr lang="en-US" smtClean="0"/>
              <a:t>7/7/2020</a:t>
            </a:fld>
            <a:endParaRPr lang="en-US" dirty="0"/>
          </a:p>
        </p:txBody>
      </p:sp>
      <p:sp>
        <p:nvSpPr>
          <p:cNvPr id="5" name="Označba mesta noge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pPr>
              <a:defRPr/>
            </a:pPr>
            <a:endParaRPr lang="en-US"/>
          </a:p>
        </p:txBody>
      </p:sp>
      <p:sp>
        <p:nvSpPr>
          <p:cNvPr id="6" name="Označba mesta številke diapozitiva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E59AD738-9E58-42E8-8F8C-A60A6DAFD8EC}" type="slidenum">
              <a:rPr lang="en-US" altLang="sl-SI" smtClean="0"/>
              <a:pPr/>
              <a:t>‹#›</a:t>
            </a:fld>
            <a:endParaRPr lang="en-US" altLang="sl-SI"/>
          </a:p>
        </p:txBody>
      </p:sp>
      <p:pic>
        <p:nvPicPr>
          <p:cNvPr id="7" name="Slika 8"/>
          <p:cNvPicPr>
            <a:picLocks noChangeAspect="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698500" y="514350"/>
            <a:ext cx="2887663" cy="468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Slika 1"/>
          <p:cNvPicPr>
            <a:picLocks noChangeAspect="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6235700" y="207963"/>
            <a:ext cx="2232025" cy="1081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81961455"/>
      </p:ext>
    </p:extLst>
  </p:cSld>
  <p:clrMap bg1="lt1" tx1="dk1" bg2="lt2" tx2="dk2" accent1="accent1" accent2="accent2" accent3="accent3" accent4="accent4" accent5="accent5" accent6="accent6" hlink="hlink" folHlink="folHlink"/>
  <p:sldLayoutIdLst>
    <p:sldLayoutId id="2147483663"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 id="2147483672" r:id="rId10"/>
    <p:sldLayoutId id="2147483673" r:id="rId11"/>
  </p:sldLayoutIdLst>
  <p:hf hdr="0" ftr="0" dt="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sl-SI"/>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hyperlink" Target="mailto:nina.jug1@gov.si" TargetMode="External"/><Relationship Id="rId2" Type="http://schemas.openxmlformats.org/officeDocument/2006/relationships/notesSlide" Target="../notesSlides/notesSlide33.xm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8.xml"/><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0.xml"/><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3.xml"/><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le 1"/>
          <p:cNvSpPr>
            <a:spLocks noGrp="1"/>
          </p:cNvSpPr>
          <p:nvPr>
            <p:ph type="ctrTitle" idx="4294967295"/>
          </p:nvPr>
        </p:nvSpPr>
        <p:spPr bwMode="auto">
          <a:xfrm>
            <a:off x="403225" y="2236788"/>
            <a:ext cx="8740775" cy="1768475"/>
          </a:xfrm>
          <a:prstGeom prst="rect">
            <a:avLst/>
          </a:prstGeom>
        </p:spPr>
        <p:txBody>
          <a:bodyPr lIns="0" tIns="0" rIns="0" bIns="0"/>
          <a:lstStyle/>
          <a:p>
            <a:pPr algn="ctr">
              <a:defRPr/>
            </a:pPr>
            <a:r>
              <a:rPr lang="sl-SI" sz="2000" b="1" dirty="0">
                <a:solidFill>
                  <a:srgbClr val="0070C0"/>
                </a:solidFill>
                <a:latin typeface="Arial" panose="020B0604020202020204" pitchFamily="34" charset="0"/>
                <a:cs typeface="Arial" panose="020B0604020202020204" pitchFamily="34" charset="0"/>
              </a:rPr>
              <a:t>Javni razpis za izpopolnjevanje strokovnih delavcev v višjem strokovnem izobraževanju in izobraževalcev v neformalnih izobraževalnih programih za odrasle od 2020 do 2022 </a:t>
            </a:r>
            <a:br>
              <a:rPr lang="sl-SI" sz="2000" b="1" dirty="0">
                <a:solidFill>
                  <a:srgbClr val="0070C0"/>
                </a:solidFill>
                <a:latin typeface="Arial" panose="020B0604020202020204" pitchFamily="34" charset="0"/>
                <a:cs typeface="Arial" panose="020B0604020202020204" pitchFamily="34" charset="0"/>
              </a:rPr>
            </a:br>
            <a:r>
              <a:rPr lang="sl-SI" sz="2000" dirty="0">
                <a:solidFill>
                  <a:srgbClr val="0070C0"/>
                </a:solidFill>
                <a:latin typeface="Arial" panose="020B0604020202020204" pitchFamily="34" charset="0"/>
                <a:cs typeface="Arial" panose="020B0604020202020204" pitchFamily="34" charset="0"/>
              </a:rPr>
              <a:t/>
            </a:r>
            <a:br>
              <a:rPr lang="sl-SI" sz="2000" dirty="0">
                <a:solidFill>
                  <a:srgbClr val="0070C0"/>
                </a:solidFill>
                <a:latin typeface="Arial" panose="020B0604020202020204" pitchFamily="34" charset="0"/>
                <a:cs typeface="Arial" panose="020B0604020202020204" pitchFamily="34" charset="0"/>
              </a:rPr>
            </a:br>
            <a:r>
              <a:rPr lang="sl-SI" sz="1800" dirty="0">
                <a:latin typeface="Arial" panose="020B0604020202020204" pitchFamily="34" charset="0"/>
                <a:cs typeface="Arial" panose="020B0604020202020204" pitchFamily="34" charset="0"/>
              </a:rPr>
              <a:t>(Uradni list RS, št. 89/2020, z dne 19. 6. 2020)</a:t>
            </a:r>
          </a:p>
        </p:txBody>
      </p:sp>
      <p:sp>
        <p:nvSpPr>
          <p:cNvPr id="4099" name="TextBox 5"/>
          <p:cNvSpPr txBox="1">
            <a:spLocks noChangeArrowheads="1"/>
          </p:cNvSpPr>
          <p:nvPr/>
        </p:nvSpPr>
        <p:spPr bwMode="auto">
          <a:xfrm>
            <a:off x="685800" y="604838"/>
            <a:ext cx="184731"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sl-SI" sz="2000" dirty="0">
                <a:cs typeface="Arial" panose="020B0604020202020204" pitchFamily="34" charset="0"/>
              </a:rPr>
              <a:t></a:t>
            </a:r>
          </a:p>
        </p:txBody>
      </p:sp>
      <p:sp>
        <p:nvSpPr>
          <p:cNvPr id="4100" name="TextBox 7"/>
          <p:cNvSpPr txBox="1">
            <a:spLocks noChangeArrowheads="1"/>
          </p:cNvSpPr>
          <p:nvPr/>
        </p:nvSpPr>
        <p:spPr bwMode="auto">
          <a:xfrm>
            <a:off x="1331913" y="1281113"/>
            <a:ext cx="1916112"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sl-SI" altLang="sl-SI" sz="1600" dirty="0">
                <a:cs typeface="Arial" panose="020B0604020202020204" pitchFamily="34" charset="0"/>
              </a:rPr>
              <a:t></a:t>
            </a:r>
          </a:p>
        </p:txBody>
      </p:sp>
      <p:sp>
        <p:nvSpPr>
          <p:cNvPr id="3" name="PoljeZBesedilom 2"/>
          <p:cNvSpPr txBox="1"/>
          <p:nvPr/>
        </p:nvSpPr>
        <p:spPr>
          <a:xfrm>
            <a:off x="1643063" y="4275138"/>
            <a:ext cx="5737225" cy="707886"/>
          </a:xfrm>
          <a:prstGeom prst="rect">
            <a:avLst/>
          </a:prstGeom>
          <a:noFill/>
        </p:spPr>
        <p:txBody>
          <a:bodyPr>
            <a:spAutoFit/>
          </a:bodyPr>
          <a:lstStyle/>
          <a:p>
            <a:pPr eaLnBrk="1" hangingPunct="1">
              <a:defRPr/>
            </a:pPr>
            <a:r>
              <a:rPr lang="sl-SI" sz="2000" b="1" dirty="0">
                <a:solidFill>
                  <a:srgbClr val="0070C0"/>
                </a:solidFill>
                <a:ea typeface="+mj-ea"/>
                <a:cs typeface="Arial" panose="020B0604020202020204" pitchFamily="34" charset="0"/>
              </a:rPr>
              <a:t>Informativni dan za potencialne prijavitelje </a:t>
            </a:r>
          </a:p>
          <a:p>
            <a:pPr algn="ctr" eaLnBrk="1" hangingPunct="1">
              <a:defRPr/>
            </a:pPr>
            <a:r>
              <a:rPr lang="sl-SI" sz="2000" dirty="0">
                <a:solidFill>
                  <a:schemeClr val="bg2">
                    <a:lumMod val="25000"/>
                  </a:schemeClr>
                </a:solidFill>
                <a:ea typeface="+mj-ea"/>
                <a:cs typeface="Arial" panose="020B0604020202020204" pitchFamily="34" charset="0"/>
              </a:rPr>
              <a:t>Ljubljana, 3. 7. 2020</a:t>
            </a:r>
            <a:endParaRPr lang="en-US" sz="2000" dirty="0">
              <a:solidFill>
                <a:schemeClr val="bg2">
                  <a:lumMod val="25000"/>
                </a:schemeClr>
              </a:solidFill>
              <a:ea typeface="+mj-ea"/>
              <a:cs typeface="Arial" panose="020B0604020202020204" pitchFamily="34" charset="0"/>
            </a:endParaRPr>
          </a:p>
        </p:txBody>
      </p:sp>
      <p:sp>
        <p:nvSpPr>
          <p:cNvPr id="4" name="PoljeZBesedilom 3"/>
          <p:cNvSpPr txBox="1"/>
          <p:nvPr/>
        </p:nvSpPr>
        <p:spPr>
          <a:xfrm>
            <a:off x="201613" y="5576888"/>
            <a:ext cx="8740775" cy="954107"/>
          </a:xfrm>
          <a:prstGeom prst="rect">
            <a:avLst/>
          </a:prstGeom>
          <a:noFill/>
        </p:spPr>
        <p:txBody>
          <a:bodyPr>
            <a:spAutoFit/>
          </a:bodyPr>
          <a:lstStyle/>
          <a:p>
            <a:pPr algn="ctr" eaLnBrk="1" hangingPunct="1">
              <a:defRPr/>
            </a:pPr>
            <a:r>
              <a:rPr lang="sl-SI" sz="1400" dirty="0">
                <a:cs typeface="Arial" panose="020B0604020202020204" pitchFamily="34" charset="0"/>
              </a:rPr>
              <a:t>mag. Katja </a:t>
            </a:r>
            <a:r>
              <a:rPr lang="sl-SI" sz="1400" dirty="0" err="1">
                <a:cs typeface="Arial" panose="020B0604020202020204" pitchFamily="34" charset="0"/>
              </a:rPr>
              <a:t>Dovžak</a:t>
            </a:r>
            <a:r>
              <a:rPr lang="sl-SI" sz="1400" dirty="0">
                <a:cs typeface="Arial" panose="020B0604020202020204" pitchFamily="34" charset="0"/>
              </a:rPr>
              <a:t>, Nina Jug, Maja Kobal Merkun</a:t>
            </a:r>
          </a:p>
          <a:p>
            <a:pPr algn="ctr" eaLnBrk="1" hangingPunct="1">
              <a:defRPr/>
            </a:pPr>
            <a:endParaRPr lang="sl-SI" sz="1400" dirty="0">
              <a:cs typeface="Arial" panose="020B0604020202020204" pitchFamily="34" charset="0"/>
            </a:endParaRPr>
          </a:p>
          <a:p>
            <a:pPr algn="ctr" eaLnBrk="1" hangingPunct="1">
              <a:defRPr/>
            </a:pPr>
            <a:r>
              <a:rPr lang="sl-SI" sz="1400" dirty="0">
                <a:cs typeface="Arial" panose="020B0604020202020204" pitchFamily="34" charset="0"/>
              </a:rPr>
              <a:t>Direktorat za srednje in višje šolstvo ter izobraževanje odraslih </a:t>
            </a:r>
          </a:p>
          <a:p>
            <a:pPr algn="ctr" eaLnBrk="1" hangingPunct="1">
              <a:defRPr/>
            </a:pPr>
            <a:r>
              <a:rPr lang="sl-SI" sz="1400" b="1" dirty="0">
                <a:cs typeface="Arial" panose="020B0604020202020204" pitchFamily="34" charset="0"/>
              </a:rPr>
              <a:t>Sektor za višje šolstvo in izobraževanje odraslih </a:t>
            </a:r>
            <a:endParaRPr lang="en-US" sz="1400" b="1" dirty="0">
              <a:cs typeface="Arial" panose="020B0604020202020204" pitchFamily="34" charset="0"/>
            </a:endParaRPr>
          </a:p>
        </p:txBody>
      </p:sp>
      <p:sp>
        <p:nvSpPr>
          <p:cNvPr id="8" name="Title 1"/>
          <p:cNvSpPr txBox="1">
            <a:spLocks/>
          </p:cNvSpPr>
          <p:nvPr/>
        </p:nvSpPr>
        <p:spPr bwMode="auto">
          <a:xfrm>
            <a:off x="109538" y="1482725"/>
            <a:ext cx="8740775" cy="638175"/>
          </a:xfrm>
          <a:prstGeom prst="rect">
            <a:avLst/>
          </a:prstGeom>
          <a:noFill/>
        </p:spPr>
        <p:txBody>
          <a:bodyPr lIns="0" tIns="0" rIns="0" bIns="0"/>
          <a:lstStyle>
            <a:lvl1pPr algn="ctr" defTabSz="457200" rtl="0" eaLnBrk="0" fontAlgn="base" hangingPunct="0">
              <a:spcBef>
                <a:spcPct val="0"/>
              </a:spcBef>
              <a:spcAft>
                <a:spcPct val="0"/>
              </a:spcAft>
              <a:defRPr sz="4400" kern="1200">
                <a:solidFill>
                  <a:schemeClr val="tx1"/>
                </a:solidFill>
                <a:latin typeface="+mj-lt"/>
                <a:ea typeface="+mj-ea"/>
                <a:cs typeface="+mj-cs"/>
              </a:defRPr>
            </a:lvl1pPr>
            <a:lvl2pPr algn="ctr" defTabSz="457200" rtl="0" eaLnBrk="0" fontAlgn="base" hangingPunct="0">
              <a:spcBef>
                <a:spcPct val="0"/>
              </a:spcBef>
              <a:spcAft>
                <a:spcPct val="0"/>
              </a:spcAft>
              <a:defRPr sz="4400">
                <a:solidFill>
                  <a:schemeClr val="tx1"/>
                </a:solidFill>
                <a:latin typeface="Calibri" pitchFamily="34" charset="0"/>
              </a:defRPr>
            </a:lvl2pPr>
            <a:lvl3pPr algn="ctr" defTabSz="457200" rtl="0" eaLnBrk="0" fontAlgn="base" hangingPunct="0">
              <a:spcBef>
                <a:spcPct val="0"/>
              </a:spcBef>
              <a:spcAft>
                <a:spcPct val="0"/>
              </a:spcAft>
              <a:defRPr sz="4400">
                <a:solidFill>
                  <a:schemeClr val="tx1"/>
                </a:solidFill>
                <a:latin typeface="Calibri" pitchFamily="34" charset="0"/>
              </a:defRPr>
            </a:lvl3pPr>
            <a:lvl4pPr algn="ctr" defTabSz="457200" rtl="0" eaLnBrk="0" fontAlgn="base" hangingPunct="0">
              <a:spcBef>
                <a:spcPct val="0"/>
              </a:spcBef>
              <a:spcAft>
                <a:spcPct val="0"/>
              </a:spcAft>
              <a:defRPr sz="4400">
                <a:solidFill>
                  <a:schemeClr val="tx1"/>
                </a:solidFill>
                <a:latin typeface="Calibri" pitchFamily="34" charset="0"/>
              </a:defRPr>
            </a:lvl4pPr>
            <a:lvl5pPr algn="ctr" defTabSz="457200" rtl="0" eaLnBrk="0" fontAlgn="base" hangingPunct="0">
              <a:spcBef>
                <a:spcPct val="0"/>
              </a:spcBef>
              <a:spcAft>
                <a:spcPct val="0"/>
              </a:spcAft>
              <a:defRPr sz="4400">
                <a:solidFill>
                  <a:schemeClr val="tx1"/>
                </a:solidFill>
                <a:latin typeface="Calibri" pitchFamily="34" charset="0"/>
              </a:defRPr>
            </a:lvl5pPr>
            <a:lvl6pPr marL="457200" algn="ctr" defTabSz="457200" rtl="0" eaLnBrk="1" fontAlgn="base" hangingPunct="1">
              <a:spcBef>
                <a:spcPct val="0"/>
              </a:spcBef>
              <a:spcAft>
                <a:spcPct val="0"/>
              </a:spcAft>
              <a:defRPr sz="4400">
                <a:solidFill>
                  <a:schemeClr val="tx1"/>
                </a:solidFill>
                <a:latin typeface="Calibri" pitchFamily="34" charset="0"/>
              </a:defRPr>
            </a:lvl6pPr>
            <a:lvl7pPr marL="914400" algn="ctr" defTabSz="457200" rtl="0" eaLnBrk="1" fontAlgn="base" hangingPunct="1">
              <a:spcBef>
                <a:spcPct val="0"/>
              </a:spcBef>
              <a:spcAft>
                <a:spcPct val="0"/>
              </a:spcAft>
              <a:defRPr sz="4400">
                <a:solidFill>
                  <a:schemeClr val="tx1"/>
                </a:solidFill>
                <a:latin typeface="Calibri" pitchFamily="34" charset="0"/>
              </a:defRPr>
            </a:lvl7pPr>
            <a:lvl8pPr marL="1371600" algn="ctr" defTabSz="457200" rtl="0" eaLnBrk="1" fontAlgn="base" hangingPunct="1">
              <a:spcBef>
                <a:spcPct val="0"/>
              </a:spcBef>
              <a:spcAft>
                <a:spcPct val="0"/>
              </a:spcAft>
              <a:defRPr sz="4400">
                <a:solidFill>
                  <a:schemeClr val="tx1"/>
                </a:solidFill>
                <a:latin typeface="Calibri" pitchFamily="34" charset="0"/>
              </a:defRPr>
            </a:lvl8pPr>
            <a:lvl9pPr marL="1828800" algn="ctr" defTabSz="457200" rtl="0" eaLnBrk="1" fontAlgn="base" hangingPunct="1">
              <a:spcBef>
                <a:spcPct val="0"/>
              </a:spcBef>
              <a:spcAft>
                <a:spcPct val="0"/>
              </a:spcAft>
              <a:defRPr sz="4400">
                <a:solidFill>
                  <a:schemeClr val="tx1"/>
                </a:solidFill>
                <a:latin typeface="Calibri" pitchFamily="34" charset="0"/>
              </a:defRPr>
            </a:lvl9pPr>
          </a:lstStyle>
          <a:p>
            <a:pPr>
              <a:defRPr/>
            </a:pPr>
            <a:r>
              <a:rPr lang="sl-SI" sz="1600" dirty="0">
                <a:solidFill>
                  <a:schemeClr val="tx1">
                    <a:lumMod val="50000"/>
                  </a:schemeClr>
                </a:solidFill>
                <a:latin typeface="Arial" panose="020B0604020202020204" pitchFamily="34" charset="0"/>
                <a:cs typeface="Arial" panose="020B0604020202020204" pitchFamily="34" charset="0"/>
              </a:rPr>
              <a:t>Operativni program za izvajanje Evropske kohezijske politike v obdobju 2014-2020  (OP 14-20</a:t>
            </a:r>
            <a:r>
              <a:rPr lang="sl-SI" sz="1800" dirty="0">
                <a:solidFill>
                  <a:schemeClr val="tx1">
                    <a:lumMod val="50000"/>
                  </a:schemeClr>
                </a:solidFill>
                <a:latin typeface="Arial" panose="020B0604020202020204" pitchFamily="34" charset="0"/>
                <a:cs typeface="Arial" panose="020B0604020202020204" pitchFamily="34" charset="0"/>
              </a:rPr>
              <a:t>)</a:t>
            </a:r>
          </a:p>
          <a:p>
            <a:pPr>
              <a:defRPr/>
            </a:pPr>
            <a:r>
              <a:rPr lang="sl-SI" sz="2000" b="1" dirty="0">
                <a:solidFill>
                  <a:schemeClr val="tx1">
                    <a:lumMod val="50000"/>
                  </a:schemeClr>
                </a:solidFill>
                <a:latin typeface="Arial" panose="020B0604020202020204" pitchFamily="34" charset="0"/>
                <a:cs typeface="Arial" panose="020B0604020202020204" pitchFamily="34" charset="0"/>
              </a:rPr>
              <a:t> </a:t>
            </a:r>
            <a:br>
              <a:rPr lang="sl-SI" sz="2000" b="1" dirty="0">
                <a:solidFill>
                  <a:schemeClr val="tx1">
                    <a:lumMod val="50000"/>
                  </a:schemeClr>
                </a:solidFill>
                <a:latin typeface="Arial" panose="020B0604020202020204" pitchFamily="34" charset="0"/>
                <a:cs typeface="Arial" panose="020B0604020202020204" pitchFamily="34" charset="0"/>
              </a:rPr>
            </a:br>
            <a:r>
              <a:rPr lang="sl-SI" sz="2000" b="1" dirty="0">
                <a:solidFill>
                  <a:schemeClr val="tx1">
                    <a:lumMod val="50000"/>
                  </a:schemeClr>
                </a:solidFill>
                <a:latin typeface="Arial" panose="020B0604020202020204" pitchFamily="34" charset="0"/>
                <a:cs typeface="Arial" panose="020B0604020202020204" pitchFamily="34" charset="0"/>
              </a:rPr>
              <a:t>             </a:t>
            </a:r>
          </a:p>
        </p:txBody>
      </p:sp>
      <p:sp>
        <p:nvSpPr>
          <p:cNvPr id="2" name="Označba mesta številke diapozitiva 1"/>
          <p:cNvSpPr>
            <a:spLocks noGrp="1"/>
          </p:cNvSpPr>
          <p:nvPr>
            <p:ph type="sldNum" sz="quarter" idx="12"/>
          </p:nvPr>
        </p:nvSpPr>
        <p:spPr/>
        <p:txBody>
          <a:bodyPr/>
          <a:lstStyle/>
          <a:p>
            <a:fld id="{5532F882-DC02-4301-B179-9E7F5ED57468}" type="slidenum">
              <a:rPr lang="en-US" altLang="sl-SI" smtClean="0"/>
              <a:pPr/>
              <a:t>1</a:t>
            </a:fld>
            <a:endParaRPr lang="en-US" altLang="sl-SI"/>
          </a:p>
        </p:txBody>
      </p:sp>
    </p:spTree>
  </p:cSld>
  <p:clrMapOvr>
    <a:masterClrMapping/>
  </p:clrMapOvr>
  <p:transition>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2" name="Tabela 1"/>
          <p:cNvGraphicFramePr>
            <a:graphicFrameLocks noGrp="1"/>
          </p:cNvGraphicFramePr>
          <p:nvPr>
            <p:extLst>
              <p:ext uri="{D42A27DB-BD31-4B8C-83A1-F6EECF244321}">
                <p14:modId xmlns:p14="http://schemas.microsoft.com/office/powerpoint/2010/main" val="279234686"/>
              </p:ext>
            </p:extLst>
          </p:nvPr>
        </p:nvGraphicFramePr>
        <p:xfrm>
          <a:off x="41665" y="1241125"/>
          <a:ext cx="8914620" cy="5335411"/>
        </p:xfrm>
        <a:graphic>
          <a:graphicData uri="http://schemas.openxmlformats.org/drawingml/2006/table">
            <a:tbl>
              <a:tblPr firstRow="1" firstCol="1" bandRow="1">
                <a:tableStyleId>{5C22544A-7EE6-4342-B048-85BDC9FD1C3A}</a:tableStyleId>
              </a:tblPr>
              <a:tblGrid>
                <a:gridCol w="317924">
                  <a:extLst>
                    <a:ext uri="{9D8B030D-6E8A-4147-A177-3AD203B41FA5}">
                      <a16:colId xmlns:a16="http://schemas.microsoft.com/office/drawing/2014/main" xmlns="" val="20000"/>
                    </a:ext>
                  </a:extLst>
                </a:gridCol>
                <a:gridCol w="5152691">
                  <a:extLst>
                    <a:ext uri="{9D8B030D-6E8A-4147-A177-3AD203B41FA5}">
                      <a16:colId xmlns:a16="http://schemas.microsoft.com/office/drawing/2014/main" xmlns="" val="20001"/>
                    </a:ext>
                  </a:extLst>
                </a:gridCol>
                <a:gridCol w="3444005">
                  <a:extLst>
                    <a:ext uri="{9D8B030D-6E8A-4147-A177-3AD203B41FA5}">
                      <a16:colId xmlns:a16="http://schemas.microsoft.com/office/drawing/2014/main" xmlns="" val="20002"/>
                    </a:ext>
                  </a:extLst>
                </a:gridCol>
              </a:tblGrid>
              <a:tr h="256032">
                <a:tc>
                  <a:txBody>
                    <a:bodyPr/>
                    <a:lstStyle/>
                    <a:p>
                      <a:pPr algn="just">
                        <a:lnSpc>
                          <a:spcPct val="120000"/>
                        </a:lnSpc>
                        <a:spcAft>
                          <a:spcPts val="0"/>
                        </a:spcAft>
                      </a:pPr>
                      <a:r>
                        <a:rPr lang="sl-SI" sz="1200" dirty="0">
                          <a:solidFill>
                            <a:schemeClr val="bg2">
                              <a:lumMod val="25000"/>
                            </a:schemeClr>
                          </a:solidFill>
                          <a:effectLst/>
                          <a:latin typeface="Arial" panose="020B0604020202020204" pitchFamily="34" charset="0"/>
                          <a:cs typeface="Arial" panose="020B0604020202020204" pitchFamily="34" charset="0"/>
                        </a:rPr>
                        <a:t> </a:t>
                      </a:r>
                      <a:endParaRPr lang="sl-SI" sz="1200" dirty="0">
                        <a:solidFill>
                          <a:schemeClr val="bg2">
                            <a:lumMod val="25000"/>
                          </a:schemeClr>
                        </a:solidFill>
                        <a:effectLst/>
                        <a:latin typeface="Arial" panose="020B0604020202020204" pitchFamily="34" charset="0"/>
                        <a:ea typeface="Times New Roman" panose="02020603050405020304" pitchFamily="18" charset="0"/>
                        <a:cs typeface="Arial" panose="020B0604020202020204" pitchFamily="34" charset="0"/>
                      </a:endParaRPr>
                    </a:p>
                  </a:txBody>
                  <a:tcPr marL="50218" marR="50218" marT="0" marB="0"/>
                </a:tc>
                <a:tc>
                  <a:txBody>
                    <a:bodyPr/>
                    <a:lstStyle/>
                    <a:p>
                      <a:pPr algn="just">
                        <a:spcAft>
                          <a:spcPts val="0"/>
                        </a:spcAft>
                      </a:pPr>
                      <a:r>
                        <a:rPr lang="sl-SI" sz="1200">
                          <a:solidFill>
                            <a:schemeClr val="bg1"/>
                          </a:solidFill>
                          <a:effectLst/>
                          <a:latin typeface="Arial" panose="020B0604020202020204" pitchFamily="34" charset="0"/>
                          <a:cs typeface="Arial" panose="020B0604020202020204" pitchFamily="34" charset="0"/>
                        </a:rPr>
                        <a:t>Pogoji:</a:t>
                      </a:r>
                      <a:endParaRPr lang="sl-SI" sz="1200">
                        <a:solidFill>
                          <a:schemeClr val="bg1"/>
                        </a:solidFill>
                        <a:effectLst/>
                        <a:latin typeface="Arial" panose="020B0604020202020204" pitchFamily="34" charset="0"/>
                        <a:ea typeface="Times New Roman" panose="02020603050405020304" pitchFamily="18" charset="0"/>
                        <a:cs typeface="Arial" panose="020B0604020202020204" pitchFamily="34" charset="0"/>
                      </a:endParaRPr>
                    </a:p>
                  </a:txBody>
                  <a:tcPr marL="50218" marR="50218" marT="0" marB="0"/>
                </a:tc>
                <a:tc>
                  <a:txBody>
                    <a:bodyPr/>
                    <a:lstStyle/>
                    <a:p>
                      <a:pPr algn="just">
                        <a:lnSpc>
                          <a:spcPct val="120000"/>
                        </a:lnSpc>
                        <a:spcAft>
                          <a:spcPts val="0"/>
                        </a:spcAft>
                      </a:pPr>
                      <a:r>
                        <a:rPr lang="sl-SI" sz="1200" dirty="0">
                          <a:solidFill>
                            <a:schemeClr val="bg1"/>
                          </a:solidFill>
                          <a:effectLst/>
                          <a:latin typeface="Arial" panose="020B0604020202020204" pitchFamily="34" charset="0"/>
                          <a:cs typeface="Arial" panose="020B0604020202020204" pitchFamily="34" charset="0"/>
                        </a:rPr>
                        <a:t>Dokazila:</a:t>
                      </a:r>
                      <a:endParaRPr lang="sl-SI" sz="1200" dirty="0">
                        <a:solidFill>
                          <a:schemeClr val="bg1"/>
                        </a:solidFill>
                        <a:effectLst/>
                        <a:latin typeface="Arial" panose="020B0604020202020204" pitchFamily="34" charset="0"/>
                        <a:ea typeface="Times New Roman" panose="02020603050405020304" pitchFamily="18" charset="0"/>
                        <a:cs typeface="Arial" panose="020B0604020202020204" pitchFamily="34" charset="0"/>
                      </a:endParaRPr>
                    </a:p>
                  </a:txBody>
                  <a:tcPr marL="50218" marR="50218" marT="0" marB="0"/>
                </a:tc>
                <a:extLst>
                  <a:ext uri="{0D108BD9-81ED-4DB2-BD59-A6C34878D82A}">
                    <a16:rowId xmlns:a16="http://schemas.microsoft.com/office/drawing/2014/main" xmlns="" val="10000"/>
                  </a:ext>
                </a:extLst>
              </a:tr>
              <a:tr h="1975092">
                <a:tc>
                  <a:txBody>
                    <a:bodyPr/>
                    <a:lstStyle/>
                    <a:p>
                      <a:pPr algn="just">
                        <a:lnSpc>
                          <a:spcPct val="120000"/>
                        </a:lnSpc>
                        <a:spcAft>
                          <a:spcPts val="0"/>
                        </a:spcAft>
                      </a:pPr>
                      <a:r>
                        <a:rPr lang="sl-SI" sz="1200">
                          <a:solidFill>
                            <a:schemeClr val="bg2">
                              <a:lumMod val="25000"/>
                            </a:schemeClr>
                          </a:solidFill>
                          <a:effectLst/>
                          <a:latin typeface="Arial" panose="020B0604020202020204" pitchFamily="34" charset="0"/>
                          <a:cs typeface="Arial" panose="020B0604020202020204" pitchFamily="34" charset="0"/>
                        </a:rPr>
                        <a:t>1.</a:t>
                      </a:r>
                      <a:endParaRPr lang="sl-SI" sz="1200">
                        <a:solidFill>
                          <a:schemeClr val="bg2">
                            <a:lumMod val="25000"/>
                          </a:schemeClr>
                        </a:solidFill>
                        <a:effectLst/>
                        <a:latin typeface="Arial" panose="020B0604020202020204" pitchFamily="34" charset="0"/>
                        <a:ea typeface="Times New Roman" panose="02020603050405020304" pitchFamily="18" charset="0"/>
                        <a:cs typeface="Arial" panose="020B0604020202020204" pitchFamily="34" charset="0"/>
                      </a:endParaRPr>
                    </a:p>
                  </a:txBody>
                  <a:tcPr marL="50218" marR="50218" marT="0" marB="0"/>
                </a:tc>
                <a:tc>
                  <a:txBody>
                    <a:bodyPr/>
                    <a:lstStyle/>
                    <a:p>
                      <a:pPr algn="just"/>
                      <a:r>
                        <a:rPr lang="sl-SI" sz="1200" dirty="0">
                          <a:solidFill>
                            <a:schemeClr val="bg2">
                              <a:lumMod val="25000"/>
                            </a:schemeClr>
                          </a:solidFill>
                          <a:effectLst/>
                          <a:latin typeface="Arial" panose="020B0604020202020204" pitchFamily="34" charset="0"/>
                          <a:cs typeface="Arial" panose="020B0604020202020204" pitchFamily="34" charset="0"/>
                        </a:rPr>
                        <a:t>(a) Javna organizacija za izobraževanje odraslih, ki je registrirana za opravljanje izobraževalne dejavnosti pod šifro 85.590 pri pristojnem sodišču in izvaja svoje dejavnosti na območju Republike Slovenije. </a:t>
                      </a:r>
                    </a:p>
                    <a:p>
                      <a:pPr algn="just"/>
                      <a:r>
                        <a:rPr lang="sl-SI" sz="1200" dirty="0">
                          <a:solidFill>
                            <a:schemeClr val="bg2">
                              <a:lumMod val="25000"/>
                            </a:schemeClr>
                          </a:solidFill>
                          <a:effectLst/>
                          <a:latin typeface="Arial" panose="020B0604020202020204" pitchFamily="34" charset="0"/>
                          <a:cs typeface="Arial" panose="020B0604020202020204" pitchFamily="34" charset="0"/>
                        </a:rPr>
                        <a:t>(b) Zasebna organizacija za izobraževanje odraslih, ki je registrirana za opravljanje izobraževalne dejavnosti pod šifro 85.590 pri pristojnem sodišču in izvaja svoje dejavnosti na območju Republike Slovenije.</a:t>
                      </a:r>
                    </a:p>
                    <a:p>
                      <a:pPr algn="just"/>
                      <a:r>
                        <a:rPr lang="sl-SI" sz="1200" dirty="0">
                          <a:solidFill>
                            <a:schemeClr val="bg2">
                              <a:lumMod val="25000"/>
                            </a:schemeClr>
                          </a:solidFill>
                          <a:effectLst/>
                          <a:latin typeface="Arial" panose="020B0604020202020204" pitchFamily="34" charset="0"/>
                          <a:cs typeface="Arial" panose="020B0604020202020204" pitchFamily="34" charset="0"/>
                        </a:rPr>
                        <a:t>(c) Društvo, katerega glavna dejavnost je strokovno delo na področju izobraževanja odraslih, ki ima dejavnost izobraževanja odraslih opredeljeno v svojem temeljnem aktu in ima status društva v javnem interesu na področju vzgoje in izobraževanja.</a:t>
                      </a:r>
                    </a:p>
                  </a:txBody>
                  <a:tcPr marL="50218" marR="50218" marT="0" marB="0"/>
                </a:tc>
                <a:tc>
                  <a:txBody>
                    <a:bodyPr/>
                    <a:lstStyle/>
                    <a:p>
                      <a:pPr marL="342900" lvl="0" indent="-342900" algn="l">
                        <a:spcAft>
                          <a:spcPts val="0"/>
                        </a:spcAft>
                        <a:buFont typeface="Arial" panose="020B0604020202020204" pitchFamily="34" charset="0"/>
                        <a:buChar char="•"/>
                        <a:tabLst>
                          <a:tab pos="457200" algn="l"/>
                          <a:tab pos="449580" algn="l"/>
                        </a:tabLst>
                      </a:pPr>
                      <a:r>
                        <a:rPr lang="sl-SI" sz="1200" dirty="0">
                          <a:solidFill>
                            <a:schemeClr val="bg2">
                              <a:lumMod val="25000"/>
                            </a:schemeClr>
                          </a:solidFill>
                          <a:effectLst/>
                          <a:latin typeface="Arial" panose="020B0604020202020204" pitchFamily="34" charset="0"/>
                          <a:cs typeface="Arial" panose="020B0604020202020204" pitchFamily="34" charset="0"/>
                        </a:rPr>
                        <a:t>(a, b, c) izpis iz AJPES-a, iz katerega je razvidna ustrezna šifra,</a:t>
                      </a:r>
                    </a:p>
                    <a:p>
                      <a:pPr marL="342900" lvl="0" indent="-342900" algn="l">
                        <a:spcAft>
                          <a:spcPts val="0"/>
                        </a:spcAft>
                        <a:buFont typeface="Arial" panose="020B0604020202020204" pitchFamily="34" charset="0"/>
                        <a:buChar char="•"/>
                      </a:pPr>
                      <a:r>
                        <a:rPr lang="sl-SI" sz="1200" dirty="0">
                          <a:solidFill>
                            <a:schemeClr val="bg2">
                              <a:lumMod val="25000"/>
                            </a:schemeClr>
                          </a:solidFill>
                          <a:effectLst/>
                          <a:latin typeface="Arial" panose="020B0604020202020204" pitchFamily="34" charset="0"/>
                          <a:cs typeface="Arial" panose="020B0604020202020204" pitchFamily="34" charset="0"/>
                        </a:rPr>
                        <a:t>(c) temeljni akt društva,</a:t>
                      </a:r>
                    </a:p>
                    <a:p>
                      <a:pPr marL="342900" lvl="0" indent="-342900" algn="l">
                        <a:spcAft>
                          <a:spcPts val="0"/>
                        </a:spcAft>
                        <a:buFont typeface="Arial" panose="020B0604020202020204" pitchFamily="34" charset="0"/>
                        <a:buChar char="•"/>
                      </a:pPr>
                      <a:r>
                        <a:rPr lang="sl-SI" sz="1200" dirty="0">
                          <a:solidFill>
                            <a:schemeClr val="bg2">
                              <a:lumMod val="25000"/>
                            </a:schemeClr>
                          </a:solidFill>
                          <a:effectLst/>
                          <a:latin typeface="Arial" panose="020B0604020202020204" pitchFamily="34" charset="0"/>
                          <a:cs typeface="Arial" panose="020B0604020202020204" pitchFamily="34" charset="0"/>
                        </a:rPr>
                        <a:t>(c) status društva v javnem interesu na področju vzgoje in izobraževanja bo preverilo ministrstvo v evidencah AJPES-a </a:t>
                      </a:r>
                    </a:p>
                    <a:p>
                      <a:pPr marL="228600" indent="-228600">
                        <a:spcAft>
                          <a:spcPts val="0"/>
                        </a:spcAft>
                        <a:tabLst>
                          <a:tab pos="457200" algn="l"/>
                          <a:tab pos="449580" algn="l"/>
                        </a:tabLst>
                      </a:pPr>
                      <a:r>
                        <a:rPr lang="sl-SI" sz="1200" dirty="0">
                          <a:solidFill>
                            <a:schemeClr val="bg2">
                              <a:lumMod val="25000"/>
                            </a:schemeClr>
                          </a:solidFill>
                          <a:effectLst/>
                          <a:latin typeface="Arial" panose="020B0604020202020204" pitchFamily="34" charset="0"/>
                          <a:cs typeface="Arial" panose="020B0604020202020204" pitchFamily="34" charset="0"/>
                        </a:rPr>
                        <a:t> </a:t>
                      </a:r>
                    </a:p>
                    <a:p>
                      <a:pPr marL="457200" indent="-228600">
                        <a:spcAft>
                          <a:spcPts val="0"/>
                        </a:spcAft>
                        <a:tabLst>
                          <a:tab pos="457200" algn="l"/>
                          <a:tab pos="449580" algn="l"/>
                        </a:tabLst>
                      </a:pPr>
                      <a:r>
                        <a:rPr lang="sl-SI" sz="1200" dirty="0">
                          <a:solidFill>
                            <a:schemeClr val="bg2">
                              <a:lumMod val="25000"/>
                            </a:schemeClr>
                          </a:solidFill>
                          <a:effectLst/>
                          <a:latin typeface="Arial" panose="020B0604020202020204" pitchFamily="34" charset="0"/>
                          <a:cs typeface="Arial" panose="020B0604020202020204" pitchFamily="34" charset="0"/>
                        </a:rPr>
                        <a:t> </a:t>
                      </a:r>
                      <a:endParaRPr lang="sl-SI" sz="1200" dirty="0">
                        <a:solidFill>
                          <a:schemeClr val="bg2">
                            <a:lumMod val="25000"/>
                          </a:schemeClr>
                        </a:solidFill>
                        <a:effectLst/>
                        <a:latin typeface="Arial" panose="020B0604020202020204" pitchFamily="34" charset="0"/>
                        <a:ea typeface="Times New Roman" panose="02020603050405020304" pitchFamily="18" charset="0"/>
                        <a:cs typeface="Arial" panose="020B0604020202020204" pitchFamily="34" charset="0"/>
                      </a:endParaRPr>
                    </a:p>
                  </a:txBody>
                  <a:tcPr marL="50218" marR="50218" marT="0" marB="0" anchor="ctr"/>
                </a:tc>
                <a:extLst>
                  <a:ext uri="{0D108BD9-81ED-4DB2-BD59-A6C34878D82A}">
                    <a16:rowId xmlns:a16="http://schemas.microsoft.com/office/drawing/2014/main" xmlns="" val="10001"/>
                  </a:ext>
                </a:extLst>
              </a:tr>
              <a:tr h="654908">
                <a:tc>
                  <a:txBody>
                    <a:bodyPr/>
                    <a:lstStyle/>
                    <a:p>
                      <a:pPr algn="just">
                        <a:lnSpc>
                          <a:spcPct val="120000"/>
                        </a:lnSpc>
                        <a:spcAft>
                          <a:spcPts val="0"/>
                        </a:spcAft>
                      </a:pPr>
                      <a:r>
                        <a:rPr lang="sl-SI" sz="1200">
                          <a:solidFill>
                            <a:schemeClr val="bg2">
                              <a:lumMod val="25000"/>
                            </a:schemeClr>
                          </a:solidFill>
                          <a:effectLst/>
                          <a:latin typeface="Arial" panose="020B0604020202020204" pitchFamily="34" charset="0"/>
                          <a:cs typeface="Arial" panose="020B0604020202020204" pitchFamily="34" charset="0"/>
                        </a:rPr>
                        <a:t>2.</a:t>
                      </a:r>
                      <a:endParaRPr lang="sl-SI" sz="1200">
                        <a:solidFill>
                          <a:schemeClr val="bg2">
                            <a:lumMod val="25000"/>
                          </a:schemeClr>
                        </a:solidFill>
                        <a:effectLst/>
                        <a:latin typeface="Arial" panose="020B0604020202020204" pitchFamily="34" charset="0"/>
                        <a:ea typeface="Times New Roman" panose="02020603050405020304" pitchFamily="18" charset="0"/>
                        <a:cs typeface="Arial" panose="020B0604020202020204" pitchFamily="34" charset="0"/>
                      </a:endParaRPr>
                    </a:p>
                  </a:txBody>
                  <a:tcPr marL="50218" marR="50218" marT="0" marB="0"/>
                </a:tc>
                <a:tc>
                  <a:txBody>
                    <a:bodyPr/>
                    <a:lstStyle/>
                    <a:p>
                      <a:pPr marL="0" indent="-228600" algn="just" defTabSz="457200" rtl="0" eaLnBrk="1" latinLnBrk="0" hangingPunct="1">
                        <a:spcAft>
                          <a:spcPts val="0"/>
                        </a:spcAft>
                        <a:tabLst>
                          <a:tab pos="457200" algn="l"/>
                          <a:tab pos="449580" algn="l"/>
                        </a:tabLst>
                      </a:pPr>
                      <a:r>
                        <a:rPr lang="sl-SI" sz="1200" kern="1200" dirty="0">
                          <a:solidFill>
                            <a:schemeClr val="bg2">
                              <a:lumMod val="25000"/>
                            </a:schemeClr>
                          </a:solidFill>
                          <a:effectLst/>
                          <a:latin typeface="Arial" panose="020B0604020202020204" pitchFamily="34" charset="0"/>
                          <a:ea typeface="+mn-ea"/>
                          <a:cs typeface="Arial" panose="020B0604020202020204" pitchFamily="34" charset="0"/>
                        </a:rPr>
                        <a:t>Za stroške, ki so predmet javnega razpisa, ni pridobil in ni v postopku pridobivanja sofinanciranja istih stroškov iz drugih javnih virov, </a:t>
                      </a:r>
                      <a:r>
                        <a:rPr lang="sl-SI" sz="1200" kern="1200" dirty="0" err="1">
                          <a:solidFill>
                            <a:schemeClr val="bg2">
                              <a:lumMod val="25000"/>
                            </a:schemeClr>
                          </a:solidFill>
                          <a:effectLst/>
                          <a:latin typeface="Arial" panose="020B0604020202020204" pitchFamily="34" charset="0"/>
                          <a:ea typeface="+mn-ea"/>
                          <a:cs typeface="Arial" panose="020B0604020202020204" pitchFamily="34" charset="0"/>
                        </a:rPr>
                        <a:t>t.j</a:t>
                      </a:r>
                      <a:r>
                        <a:rPr lang="sl-SI" sz="1200" kern="1200" dirty="0">
                          <a:solidFill>
                            <a:schemeClr val="bg2">
                              <a:lumMod val="25000"/>
                            </a:schemeClr>
                          </a:solidFill>
                          <a:effectLst/>
                          <a:latin typeface="Arial" panose="020B0604020202020204" pitchFamily="34" charset="0"/>
                          <a:ea typeface="+mn-ea"/>
                          <a:cs typeface="Arial" panose="020B0604020202020204" pitchFamily="34" charset="0"/>
                        </a:rPr>
                        <a:t>. iz javnih finančnih sredstev evropskega, državnega ali občinskega proračuna.</a:t>
                      </a:r>
                    </a:p>
                  </a:txBody>
                  <a:tcPr marL="50218" marR="50218" marT="0" marB="0"/>
                </a:tc>
                <a:tc>
                  <a:txBody>
                    <a:bodyPr/>
                    <a:lstStyle/>
                    <a:p>
                      <a:pPr marL="342900" lvl="0" indent="-342900" defTabSz="457200" rtl="0" eaLnBrk="1" latinLnBrk="0" hangingPunct="1">
                        <a:spcAft>
                          <a:spcPts val="0"/>
                        </a:spcAft>
                        <a:buFont typeface="Arial" panose="020B0604020202020204" pitchFamily="34" charset="0"/>
                        <a:buChar char="•"/>
                        <a:tabLst>
                          <a:tab pos="457200" algn="l"/>
                          <a:tab pos="449580" algn="l"/>
                        </a:tabLst>
                      </a:pPr>
                      <a:r>
                        <a:rPr lang="sl-SI" sz="1200" kern="1200" dirty="0">
                          <a:solidFill>
                            <a:schemeClr val="bg2">
                              <a:lumMod val="25000"/>
                            </a:schemeClr>
                          </a:solidFill>
                          <a:effectLst/>
                          <a:latin typeface="Arial" panose="020B0604020202020204" pitchFamily="34" charset="0"/>
                          <a:ea typeface="+mn-ea"/>
                          <a:cs typeface="Arial" panose="020B0604020202020204" pitchFamily="34" charset="0"/>
                        </a:rPr>
                        <a:t>Priloga 4: Izjava o izpolnjevanju splošnih pogojev </a:t>
                      </a:r>
                      <a:r>
                        <a:rPr lang="sl-SI" sz="1200" kern="1200" dirty="0" err="1">
                          <a:solidFill>
                            <a:schemeClr val="bg2">
                              <a:lumMod val="25000"/>
                            </a:schemeClr>
                          </a:solidFill>
                          <a:effectLst/>
                          <a:latin typeface="Arial" panose="020B0604020202020204" pitchFamily="34" charset="0"/>
                          <a:ea typeface="+mn-ea"/>
                          <a:cs typeface="Arial" panose="020B0604020202020204" pitchFamily="34" charset="0"/>
                        </a:rPr>
                        <a:t>konzorcijskih</a:t>
                      </a:r>
                      <a:r>
                        <a:rPr lang="sl-SI" sz="1200" kern="1200" dirty="0">
                          <a:solidFill>
                            <a:schemeClr val="bg2">
                              <a:lumMod val="25000"/>
                            </a:schemeClr>
                          </a:solidFill>
                          <a:effectLst/>
                          <a:latin typeface="Arial" panose="020B0604020202020204" pitchFamily="34" charset="0"/>
                          <a:ea typeface="+mn-ea"/>
                          <a:cs typeface="Arial" panose="020B0604020202020204" pitchFamily="34" charset="0"/>
                        </a:rPr>
                        <a:t> partnerjev brez prijavitelja </a:t>
                      </a:r>
                    </a:p>
                  </a:txBody>
                  <a:tcPr marL="50218" marR="50218" marT="0" marB="0" anchor="ctr"/>
                </a:tc>
                <a:extLst>
                  <a:ext uri="{0D108BD9-81ED-4DB2-BD59-A6C34878D82A}">
                    <a16:rowId xmlns:a16="http://schemas.microsoft.com/office/drawing/2014/main" xmlns="" val="10002"/>
                  </a:ext>
                </a:extLst>
              </a:tr>
              <a:tr h="963827">
                <a:tc>
                  <a:txBody>
                    <a:bodyPr/>
                    <a:lstStyle/>
                    <a:p>
                      <a:pPr algn="just">
                        <a:lnSpc>
                          <a:spcPct val="120000"/>
                        </a:lnSpc>
                        <a:spcAft>
                          <a:spcPts val="0"/>
                        </a:spcAft>
                      </a:pPr>
                      <a:r>
                        <a:rPr lang="sl-SI" sz="1200">
                          <a:solidFill>
                            <a:schemeClr val="bg2">
                              <a:lumMod val="25000"/>
                            </a:schemeClr>
                          </a:solidFill>
                          <a:effectLst/>
                          <a:latin typeface="Arial" panose="020B0604020202020204" pitchFamily="34" charset="0"/>
                          <a:cs typeface="Arial" panose="020B0604020202020204" pitchFamily="34" charset="0"/>
                        </a:rPr>
                        <a:t>3.</a:t>
                      </a:r>
                      <a:endParaRPr lang="sl-SI" sz="1200">
                        <a:solidFill>
                          <a:schemeClr val="bg2">
                            <a:lumMod val="25000"/>
                          </a:schemeClr>
                        </a:solidFill>
                        <a:effectLst/>
                        <a:latin typeface="Arial" panose="020B0604020202020204" pitchFamily="34" charset="0"/>
                        <a:ea typeface="Times New Roman" panose="02020603050405020304" pitchFamily="18" charset="0"/>
                        <a:cs typeface="Arial" panose="020B0604020202020204" pitchFamily="34" charset="0"/>
                      </a:endParaRPr>
                    </a:p>
                  </a:txBody>
                  <a:tcPr marL="50218" marR="50218" marT="0" marB="0"/>
                </a:tc>
                <a:tc>
                  <a:txBody>
                    <a:bodyPr/>
                    <a:lstStyle/>
                    <a:p>
                      <a:pPr marL="0" indent="-228600" algn="just" defTabSz="457200" rtl="0" eaLnBrk="1" latinLnBrk="0" hangingPunct="1">
                        <a:spcAft>
                          <a:spcPts val="0"/>
                        </a:spcAft>
                        <a:tabLst>
                          <a:tab pos="457200" algn="l"/>
                          <a:tab pos="449580" algn="l"/>
                        </a:tabLst>
                      </a:pPr>
                      <a:r>
                        <a:rPr lang="sl-SI" sz="1200" kern="1200" dirty="0">
                          <a:solidFill>
                            <a:schemeClr val="bg2">
                              <a:lumMod val="25000"/>
                            </a:schemeClr>
                          </a:solidFill>
                          <a:effectLst/>
                          <a:latin typeface="Arial" panose="020B0604020202020204" pitchFamily="34" charset="0"/>
                          <a:ea typeface="+mn-ea"/>
                          <a:cs typeface="Arial" panose="020B0604020202020204" pitchFamily="34" charset="0"/>
                        </a:rPr>
                        <a:t>Ima na dan podpisa izjave o izpolnjevanju splošnih pogojev </a:t>
                      </a:r>
                      <a:r>
                        <a:rPr lang="sl-SI" sz="1200" kern="1200" dirty="0" err="1">
                          <a:solidFill>
                            <a:schemeClr val="bg2">
                              <a:lumMod val="25000"/>
                            </a:schemeClr>
                          </a:solidFill>
                          <a:effectLst/>
                          <a:latin typeface="Arial" panose="020B0604020202020204" pitchFamily="34" charset="0"/>
                          <a:ea typeface="+mn-ea"/>
                          <a:cs typeface="Arial" panose="020B0604020202020204" pitchFamily="34" charset="0"/>
                        </a:rPr>
                        <a:t>konzorcijskih</a:t>
                      </a:r>
                      <a:r>
                        <a:rPr lang="sl-SI" sz="1200" kern="1200" dirty="0">
                          <a:solidFill>
                            <a:schemeClr val="bg2">
                              <a:lumMod val="25000"/>
                            </a:schemeClr>
                          </a:solidFill>
                          <a:effectLst/>
                          <a:latin typeface="Arial" panose="020B0604020202020204" pitchFamily="34" charset="0"/>
                          <a:ea typeface="+mn-ea"/>
                          <a:cs typeface="Arial" panose="020B0604020202020204" pitchFamily="34" charset="0"/>
                        </a:rPr>
                        <a:t> partnerjev brez prijavitelja poravnave vse davke, prispevke in druge dajatve, določene z zakonom, ki ureja davčni postopek oziroma vrednost ne znaša 50 eurov ali več.</a:t>
                      </a:r>
                    </a:p>
                  </a:txBody>
                  <a:tcPr marL="50218" marR="50218" marT="0" marB="0"/>
                </a:tc>
                <a:tc>
                  <a:txBody>
                    <a:bodyPr/>
                    <a:lstStyle/>
                    <a:p>
                      <a:pPr marL="342900" lvl="0" indent="-342900" algn="l" defTabSz="457200" rtl="0" eaLnBrk="1" latinLnBrk="0" hangingPunct="1">
                        <a:spcAft>
                          <a:spcPts val="0"/>
                        </a:spcAft>
                        <a:buFont typeface="Arial" panose="020B0604020202020204" pitchFamily="34" charset="0"/>
                        <a:buChar char="•"/>
                        <a:tabLst>
                          <a:tab pos="457200" algn="l"/>
                          <a:tab pos="449580" algn="l"/>
                        </a:tabLst>
                      </a:pPr>
                      <a:r>
                        <a:rPr lang="sl-SI" sz="1200" kern="1200" dirty="0">
                          <a:solidFill>
                            <a:schemeClr val="bg2">
                              <a:lumMod val="25000"/>
                            </a:schemeClr>
                          </a:solidFill>
                          <a:effectLst/>
                          <a:latin typeface="Arial" panose="020B0604020202020204" pitchFamily="34" charset="0"/>
                          <a:ea typeface="+mn-ea"/>
                          <a:cs typeface="Arial" panose="020B0604020202020204" pitchFamily="34" charset="0"/>
                        </a:rPr>
                        <a:t>potrdilo Finančne uprave RS o plačanih obveznostih,</a:t>
                      </a:r>
                    </a:p>
                    <a:p>
                      <a:pPr marL="342900" lvl="0" indent="-342900" algn="l" defTabSz="457200" rtl="0" eaLnBrk="1" latinLnBrk="0" hangingPunct="1">
                        <a:spcAft>
                          <a:spcPts val="0"/>
                        </a:spcAft>
                        <a:buFont typeface="Arial" panose="020B0604020202020204" pitchFamily="34" charset="0"/>
                        <a:buChar char="•"/>
                        <a:tabLst>
                          <a:tab pos="457200" algn="l"/>
                          <a:tab pos="449580" algn="l"/>
                        </a:tabLst>
                      </a:pPr>
                      <a:r>
                        <a:rPr lang="sl-SI" sz="1200" kern="1200" dirty="0">
                          <a:solidFill>
                            <a:schemeClr val="bg2">
                              <a:lumMod val="25000"/>
                            </a:schemeClr>
                          </a:solidFill>
                          <a:effectLst/>
                          <a:latin typeface="Arial" panose="020B0604020202020204" pitchFamily="34" charset="0"/>
                          <a:ea typeface="+mn-ea"/>
                          <a:cs typeface="Arial" panose="020B0604020202020204" pitchFamily="34" charset="0"/>
                        </a:rPr>
                        <a:t>Priloga 4: Izjava o izpolnjevanju splošnih pogojev </a:t>
                      </a:r>
                      <a:r>
                        <a:rPr lang="sl-SI" sz="1200" kern="1200" dirty="0" err="1">
                          <a:solidFill>
                            <a:schemeClr val="bg2">
                              <a:lumMod val="25000"/>
                            </a:schemeClr>
                          </a:solidFill>
                          <a:effectLst/>
                          <a:latin typeface="Arial" panose="020B0604020202020204" pitchFamily="34" charset="0"/>
                          <a:ea typeface="+mn-ea"/>
                          <a:cs typeface="Arial" panose="020B0604020202020204" pitchFamily="34" charset="0"/>
                        </a:rPr>
                        <a:t>konzorcijskih</a:t>
                      </a:r>
                      <a:r>
                        <a:rPr lang="sl-SI" sz="1200" kern="1200" dirty="0">
                          <a:solidFill>
                            <a:schemeClr val="bg2">
                              <a:lumMod val="25000"/>
                            </a:schemeClr>
                          </a:solidFill>
                          <a:effectLst/>
                          <a:latin typeface="Arial" panose="020B0604020202020204" pitchFamily="34" charset="0"/>
                          <a:ea typeface="+mn-ea"/>
                          <a:cs typeface="Arial" panose="020B0604020202020204" pitchFamily="34" charset="0"/>
                        </a:rPr>
                        <a:t> partnerjev brez prijavitelja </a:t>
                      </a:r>
                    </a:p>
                  </a:txBody>
                  <a:tcPr marL="50218" marR="50218" marT="0" marB="0" anchor="ctr"/>
                </a:tc>
                <a:extLst>
                  <a:ext uri="{0D108BD9-81ED-4DB2-BD59-A6C34878D82A}">
                    <a16:rowId xmlns:a16="http://schemas.microsoft.com/office/drawing/2014/main" xmlns="" val="10003"/>
                  </a:ext>
                </a:extLst>
              </a:tr>
              <a:tr h="951470">
                <a:tc>
                  <a:txBody>
                    <a:bodyPr/>
                    <a:lstStyle/>
                    <a:p>
                      <a:pPr algn="just">
                        <a:lnSpc>
                          <a:spcPct val="120000"/>
                        </a:lnSpc>
                        <a:spcAft>
                          <a:spcPts val="0"/>
                        </a:spcAft>
                      </a:pPr>
                      <a:r>
                        <a:rPr lang="sl-SI" sz="1200">
                          <a:solidFill>
                            <a:schemeClr val="bg2">
                              <a:lumMod val="25000"/>
                            </a:schemeClr>
                          </a:solidFill>
                          <a:effectLst/>
                          <a:latin typeface="Arial" panose="020B0604020202020204" pitchFamily="34" charset="0"/>
                          <a:cs typeface="Arial" panose="020B0604020202020204" pitchFamily="34" charset="0"/>
                        </a:rPr>
                        <a:t>4.</a:t>
                      </a:r>
                      <a:endParaRPr lang="sl-SI" sz="1200">
                        <a:solidFill>
                          <a:schemeClr val="bg2">
                            <a:lumMod val="25000"/>
                          </a:schemeClr>
                        </a:solidFill>
                        <a:effectLst/>
                        <a:latin typeface="Arial" panose="020B0604020202020204" pitchFamily="34" charset="0"/>
                        <a:ea typeface="Times New Roman" panose="02020603050405020304" pitchFamily="18" charset="0"/>
                        <a:cs typeface="Arial" panose="020B0604020202020204" pitchFamily="34" charset="0"/>
                      </a:endParaRPr>
                    </a:p>
                  </a:txBody>
                  <a:tcPr marL="50218" marR="50218" marT="0" marB="0"/>
                </a:tc>
                <a:tc>
                  <a:txBody>
                    <a:bodyPr/>
                    <a:lstStyle/>
                    <a:p>
                      <a:pPr marL="0" indent="-228600" algn="just" defTabSz="457200" rtl="0" eaLnBrk="1" latinLnBrk="0" hangingPunct="1">
                        <a:spcAft>
                          <a:spcPts val="0"/>
                        </a:spcAft>
                        <a:tabLst>
                          <a:tab pos="457200" algn="l"/>
                          <a:tab pos="449580" algn="l"/>
                        </a:tabLst>
                      </a:pPr>
                      <a:r>
                        <a:rPr lang="sl-SI" sz="1200" kern="1200" dirty="0">
                          <a:solidFill>
                            <a:schemeClr val="bg2">
                              <a:lumMod val="25000"/>
                            </a:schemeClr>
                          </a:solidFill>
                          <a:effectLst/>
                          <a:latin typeface="Arial" panose="020B0604020202020204" pitchFamily="34" charset="0"/>
                          <a:ea typeface="+mn-ea"/>
                          <a:cs typeface="Arial" panose="020B0604020202020204" pitchFamily="34" charset="0"/>
                        </a:rPr>
                        <a:t>Mu ni bila, vključno njegovi odgovorni osebi, izrečena pravnomočna sodba, ki ima elemente kaznivih dejanj, taksativno naštetih v prvem odstavku 75. člena Zakona o javnem naročanju (Uradni list RS, št. 91/15 in 14/18).</a:t>
                      </a:r>
                    </a:p>
                    <a:p>
                      <a:pPr marL="0" indent="-228600" algn="just" defTabSz="457200" rtl="0" eaLnBrk="1" latinLnBrk="0" hangingPunct="1">
                        <a:spcAft>
                          <a:spcPts val="0"/>
                        </a:spcAft>
                        <a:tabLst>
                          <a:tab pos="457200" algn="l"/>
                          <a:tab pos="449580" algn="l"/>
                        </a:tabLst>
                      </a:pPr>
                      <a:r>
                        <a:rPr lang="sl-SI" sz="1200" kern="1200" dirty="0">
                          <a:solidFill>
                            <a:schemeClr val="bg2">
                              <a:lumMod val="25000"/>
                            </a:schemeClr>
                          </a:solidFill>
                          <a:effectLst/>
                          <a:latin typeface="Arial" panose="020B0604020202020204" pitchFamily="34" charset="0"/>
                          <a:ea typeface="+mn-ea"/>
                          <a:cs typeface="Arial" panose="020B0604020202020204" pitchFamily="34" charset="0"/>
                        </a:rPr>
                        <a:t> </a:t>
                      </a:r>
                    </a:p>
                  </a:txBody>
                  <a:tcPr marL="50218" marR="50218" marT="0" marB="0"/>
                </a:tc>
                <a:tc>
                  <a:txBody>
                    <a:bodyPr/>
                    <a:lstStyle/>
                    <a:p>
                      <a:pPr marL="342900" lvl="0" indent="-342900" algn="l" defTabSz="457200" rtl="0" eaLnBrk="1" latinLnBrk="0" hangingPunct="1">
                        <a:spcAft>
                          <a:spcPts val="0"/>
                        </a:spcAft>
                        <a:buFont typeface="Arial" panose="020B0604020202020204" pitchFamily="34" charset="0"/>
                        <a:buChar char="•"/>
                        <a:tabLst>
                          <a:tab pos="457200" algn="l"/>
                          <a:tab pos="449580" algn="l"/>
                        </a:tabLst>
                      </a:pPr>
                      <a:r>
                        <a:rPr lang="sl-SI" sz="1200" kern="1200" dirty="0">
                          <a:solidFill>
                            <a:schemeClr val="bg2">
                              <a:lumMod val="25000"/>
                            </a:schemeClr>
                          </a:solidFill>
                          <a:effectLst/>
                          <a:latin typeface="Arial" panose="020B0604020202020204" pitchFamily="34" charset="0"/>
                          <a:ea typeface="+mn-ea"/>
                          <a:cs typeface="Arial" panose="020B0604020202020204" pitchFamily="34" charset="0"/>
                        </a:rPr>
                        <a:t>dokazilo Ministrstva za pravosodje o nekaznovanosti,</a:t>
                      </a:r>
                    </a:p>
                    <a:p>
                      <a:pPr marL="342900" lvl="0" indent="-342900" algn="l" defTabSz="457200" rtl="0" eaLnBrk="1" latinLnBrk="0" hangingPunct="1">
                        <a:spcAft>
                          <a:spcPts val="0"/>
                        </a:spcAft>
                        <a:buFont typeface="Arial" panose="020B0604020202020204" pitchFamily="34" charset="0"/>
                        <a:buChar char="•"/>
                        <a:tabLst>
                          <a:tab pos="457200" algn="l"/>
                          <a:tab pos="449580" algn="l"/>
                        </a:tabLst>
                      </a:pPr>
                      <a:r>
                        <a:rPr lang="sl-SI" sz="1200" kern="1200" dirty="0">
                          <a:solidFill>
                            <a:schemeClr val="bg2">
                              <a:lumMod val="25000"/>
                            </a:schemeClr>
                          </a:solidFill>
                          <a:effectLst/>
                          <a:latin typeface="Arial" panose="020B0604020202020204" pitchFamily="34" charset="0"/>
                          <a:ea typeface="+mn-ea"/>
                          <a:cs typeface="Arial" panose="020B0604020202020204" pitchFamily="34" charset="0"/>
                        </a:rPr>
                        <a:t> Priloga 4: Izjava o izpolnjevanju splošnih pogojev </a:t>
                      </a:r>
                      <a:r>
                        <a:rPr lang="sl-SI" sz="1200" kern="1200" dirty="0" err="1">
                          <a:solidFill>
                            <a:schemeClr val="bg2">
                              <a:lumMod val="25000"/>
                            </a:schemeClr>
                          </a:solidFill>
                          <a:effectLst/>
                          <a:latin typeface="Arial" panose="020B0604020202020204" pitchFamily="34" charset="0"/>
                          <a:ea typeface="+mn-ea"/>
                          <a:cs typeface="Arial" panose="020B0604020202020204" pitchFamily="34" charset="0"/>
                        </a:rPr>
                        <a:t>konzorcijskih</a:t>
                      </a:r>
                      <a:r>
                        <a:rPr lang="sl-SI" sz="1200" kern="1200" dirty="0">
                          <a:solidFill>
                            <a:schemeClr val="bg2">
                              <a:lumMod val="25000"/>
                            </a:schemeClr>
                          </a:solidFill>
                          <a:effectLst/>
                          <a:latin typeface="Arial" panose="020B0604020202020204" pitchFamily="34" charset="0"/>
                          <a:ea typeface="+mn-ea"/>
                          <a:cs typeface="Arial" panose="020B0604020202020204" pitchFamily="34" charset="0"/>
                        </a:rPr>
                        <a:t> partnerjev brez prijavitelja </a:t>
                      </a:r>
                    </a:p>
                  </a:txBody>
                  <a:tcPr marL="50218" marR="50218" marT="0" marB="0" anchor="ctr"/>
                </a:tc>
                <a:extLst>
                  <a:ext uri="{0D108BD9-81ED-4DB2-BD59-A6C34878D82A}">
                    <a16:rowId xmlns:a16="http://schemas.microsoft.com/office/drawing/2014/main" xmlns="" val="10004"/>
                  </a:ext>
                </a:extLst>
              </a:tr>
              <a:tr h="534082">
                <a:tc>
                  <a:txBody>
                    <a:bodyPr/>
                    <a:lstStyle/>
                    <a:p>
                      <a:pPr algn="just">
                        <a:lnSpc>
                          <a:spcPct val="120000"/>
                        </a:lnSpc>
                        <a:spcAft>
                          <a:spcPts val="0"/>
                        </a:spcAft>
                      </a:pPr>
                      <a:r>
                        <a:rPr lang="sl-SI" sz="1200" dirty="0">
                          <a:solidFill>
                            <a:schemeClr val="bg2">
                              <a:lumMod val="25000"/>
                            </a:schemeClr>
                          </a:solidFill>
                          <a:effectLst/>
                          <a:latin typeface="Arial" panose="020B0604020202020204" pitchFamily="34" charset="0"/>
                          <a:ea typeface="Times New Roman" panose="02020603050405020304" pitchFamily="18" charset="0"/>
                          <a:cs typeface="Arial" panose="020B0604020202020204" pitchFamily="34" charset="0"/>
                        </a:rPr>
                        <a:t>5. </a:t>
                      </a:r>
                    </a:p>
                  </a:txBody>
                  <a:tcPr marL="50218" marR="50218" marT="0" marB="0"/>
                </a:tc>
                <a:tc>
                  <a:txBody>
                    <a:bodyPr/>
                    <a:lstStyle/>
                    <a:p>
                      <a:pPr marL="0" indent="-228600" algn="just" defTabSz="457200" rtl="0" eaLnBrk="1" latinLnBrk="0" hangingPunct="1">
                        <a:spcAft>
                          <a:spcPts val="0"/>
                        </a:spcAft>
                        <a:tabLst>
                          <a:tab pos="457200" algn="l"/>
                          <a:tab pos="449580" algn="l"/>
                        </a:tabLst>
                      </a:pPr>
                      <a:r>
                        <a:rPr lang="sl-SI" sz="1200" kern="1200" dirty="0" err="1">
                          <a:solidFill>
                            <a:schemeClr val="bg2">
                              <a:lumMod val="25000"/>
                            </a:schemeClr>
                          </a:solidFill>
                          <a:effectLst/>
                          <a:latin typeface="Arial" panose="020B0604020202020204" pitchFamily="34" charset="0"/>
                          <a:ea typeface="+mn-ea"/>
                          <a:cs typeface="Arial" panose="020B0604020202020204" pitchFamily="34" charset="0"/>
                        </a:rPr>
                        <a:t>Konzorcijski</a:t>
                      </a:r>
                      <a:r>
                        <a:rPr lang="sl-SI" sz="1200" kern="1200" dirty="0">
                          <a:solidFill>
                            <a:schemeClr val="bg2">
                              <a:lumMod val="25000"/>
                            </a:schemeClr>
                          </a:solidFill>
                          <a:effectLst/>
                          <a:latin typeface="Arial" panose="020B0604020202020204" pitchFamily="34" charset="0"/>
                          <a:ea typeface="+mn-ea"/>
                          <a:cs typeface="Arial" panose="020B0604020202020204" pitchFamily="34" charset="0"/>
                        </a:rPr>
                        <a:t> partnerji, vključno s prijaviteljem so registrirani in opravljajo svoje aktivnosti v isti kohezijski regiji kot prijavitelj.</a:t>
                      </a:r>
                    </a:p>
                  </a:txBody>
                  <a:tcPr marL="50218" marR="50218" marT="0" marB="0"/>
                </a:tc>
                <a:tc>
                  <a:txBody>
                    <a:bodyPr/>
                    <a:lstStyle/>
                    <a:p>
                      <a:pPr marL="342900" lvl="0" indent="-342900" algn="l" defTabSz="457200" rtl="0" eaLnBrk="1" latinLnBrk="0" hangingPunct="1">
                        <a:spcAft>
                          <a:spcPts val="0"/>
                        </a:spcAft>
                        <a:buFont typeface="Arial" panose="020B0604020202020204" pitchFamily="34" charset="0"/>
                        <a:buChar char="•"/>
                        <a:tabLst>
                          <a:tab pos="457200" algn="l"/>
                          <a:tab pos="449580" algn="l"/>
                        </a:tabLst>
                      </a:pPr>
                      <a:r>
                        <a:rPr lang="pl-PL" sz="1200" kern="1200" dirty="0">
                          <a:solidFill>
                            <a:schemeClr val="bg2">
                              <a:lumMod val="25000"/>
                            </a:schemeClr>
                          </a:solidFill>
                          <a:effectLst/>
                          <a:latin typeface="Arial" panose="020B0604020202020204" pitchFamily="34" charset="0"/>
                          <a:ea typeface="+mn-ea"/>
                          <a:cs typeface="Arial" panose="020B0604020202020204" pitchFamily="34" charset="0"/>
                        </a:rPr>
                        <a:t>izpis iz AJPES-a, iz katerega je razvidna lokacija registracije*</a:t>
                      </a:r>
                      <a:endParaRPr lang="sl-SI" sz="1200" kern="1200" dirty="0">
                        <a:solidFill>
                          <a:schemeClr val="bg2">
                            <a:lumMod val="25000"/>
                          </a:schemeClr>
                        </a:solidFill>
                        <a:effectLst/>
                        <a:latin typeface="Arial" panose="020B0604020202020204" pitchFamily="34" charset="0"/>
                        <a:ea typeface="+mn-ea"/>
                        <a:cs typeface="Arial" panose="020B0604020202020204" pitchFamily="34" charset="0"/>
                      </a:endParaRPr>
                    </a:p>
                  </a:txBody>
                  <a:tcPr marL="50218" marR="50218" marT="0" marB="0" anchor="ctr"/>
                </a:tc>
                <a:extLst>
                  <a:ext uri="{0D108BD9-81ED-4DB2-BD59-A6C34878D82A}">
                    <a16:rowId xmlns:a16="http://schemas.microsoft.com/office/drawing/2014/main" xmlns="" val="10005"/>
                  </a:ext>
                </a:extLst>
              </a:tr>
            </a:tbl>
          </a:graphicData>
        </a:graphic>
      </p:graphicFrame>
      <p:sp>
        <p:nvSpPr>
          <p:cNvPr id="20512" name="Rectangle 1"/>
          <p:cNvSpPr>
            <a:spLocks noChangeArrowheads="1"/>
          </p:cNvSpPr>
          <p:nvPr/>
        </p:nvSpPr>
        <p:spPr bwMode="auto">
          <a:xfrm>
            <a:off x="2559050" y="1825625"/>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r>
              <a:rPr lang="sl-SI" altLang="sl-SI"/>
              <a:t/>
            </a:r>
            <a:br>
              <a:rPr lang="sl-SI" altLang="sl-SI"/>
            </a:br>
            <a:endParaRPr lang="sl-SI" altLang="sl-SI"/>
          </a:p>
        </p:txBody>
      </p:sp>
      <p:sp>
        <p:nvSpPr>
          <p:cNvPr id="6" name="Pravokotnik 5"/>
          <p:cNvSpPr/>
          <p:nvPr/>
        </p:nvSpPr>
        <p:spPr>
          <a:xfrm>
            <a:off x="141288" y="100013"/>
            <a:ext cx="8715375" cy="1009507"/>
          </a:xfrm>
          <a:prstGeom prst="rect">
            <a:avLst/>
          </a:prstGeom>
          <a:noFill/>
        </p:spPr>
        <p:txBody>
          <a:bodyPr>
            <a:spAutoFit/>
          </a:bodyPr>
          <a:lstStyle/>
          <a:p>
            <a:pPr algn="just" defTabSz="914400">
              <a:spcBef>
                <a:spcPct val="30000"/>
              </a:spcBef>
              <a:defRPr/>
            </a:pPr>
            <a:r>
              <a:rPr lang="sl-SI" sz="2000" b="1" dirty="0" err="1">
                <a:solidFill>
                  <a:srgbClr val="860000"/>
                </a:solidFill>
                <a:cs typeface="Arial" panose="020B0604020202020204" pitchFamily="34" charset="0"/>
              </a:rPr>
              <a:t>Konzorcijski</a:t>
            </a:r>
            <a:r>
              <a:rPr lang="sl-SI" sz="2000" b="1" dirty="0">
                <a:solidFill>
                  <a:srgbClr val="860000"/>
                </a:solidFill>
                <a:cs typeface="Arial" panose="020B0604020202020204" pitchFamily="34" charset="0"/>
              </a:rPr>
              <a:t> partner v sklopu B:</a:t>
            </a:r>
          </a:p>
          <a:p>
            <a:pPr algn="just" defTabSz="914400">
              <a:spcBef>
                <a:spcPct val="30000"/>
              </a:spcBef>
              <a:defRPr/>
            </a:pPr>
            <a:r>
              <a:rPr lang="sl-SI" sz="1200" dirty="0">
                <a:solidFill>
                  <a:schemeClr val="bg2">
                    <a:lumMod val="25000"/>
                  </a:schemeClr>
                </a:solidFill>
              </a:rPr>
              <a:t>javna organizacija za izobraževanje odraslih, zasebna organizacija za izobraževanje odraslih in društvo, katerega glavna dejavnost je strokovno delo na področju izobraževanja odraslih, ki ima dejavnost izobraževanja odraslih opredeljeno v svojem temeljnem aktu in ima status društva v javnem interesu na področju vzgoje in izobraževanja</a:t>
            </a:r>
            <a:r>
              <a:rPr lang="sl-SI" sz="1200" b="1" dirty="0">
                <a:solidFill>
                  <a:schemeClr val="bg2">
                    <a:lumMod val="25000"/>
                  </a:schemeClr>
                </a:solidFill>
                <a:cs typeface="Arial" panose="020B0604020202020204" pitchFamily="34" charset="0"/>
              </a:rPr>
              <a:t>.</a:t>
            </a:r>
          </a:p>
        </p:txBody>
      </p:sp>
      <p:sp>
        <p:nvSpPr>
          <p:cNvPr id="3" name="Označba mesta številke diapozitiva 2"/>
          <p:cNvSpPr>
            <a:spLocks noGrp="1"/>
          </p:cNvSpPr>
          <p:nvPr>
            <p:ph type="sldNum" sz="quarter" idx="12"/>
          </p:nvPr>
        </p:nvSpPr>
        <p:spPr/>
        <p:txBody>
          <a:bodyPr/>
          <a:lstStyle/>
          <a:p>
            <a:fld id="{5532F882-DC02-4301-B179-9E7F5ED57468}" type="slidenum">
              <a:rPr lang="en-US" altLang="sl-SI" smtClean="0"/>
              <a:pPr/>
              <a:t>10</a:t>
            </a:fld>
            <a:endParaRPr lang="en-US" altLang="sl-SI"/>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122" name="PoljeZBesedilom 1"/>
          <p:cNvSpPr txBox="1">
            <a:spLocks noChangeArrowheads="1"/>
          </p:cNvSpPr>
          <p:nvPr/>
        </p:nvSpPr>
        <p:spPr bwMode="auto">
          <a:xfrm>
            <a:off x="26988" y="0"/>
            <a:ext cx="9040812" cy="6001643"/>
          </a:xfrm>
          <a:prstGeom prst="rect">
            <a:avLst/>
          </a:prstGeom>
          <a:noFill/>
          <a:ln>
            <a:noFill/>
          </a:ln>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defRPr/>
            </a:pPr>
            <a:endParaRPr lang="sl-SI" altLang="sl-SI" sz="2000" b="1" dirty="0">
              <a:solidFill>
                <a:srgbClr val="7030A0"/>
              </a:solidFill>
              <a:latin typeface="Calibri" panose="020F0502020204030204" pitchFamily="34" charset="0"/>
            </a:endParaRPr>
          </a:p>
          <a:p>
            <a:pPr algn="ctr" eaLnBrk="1" hangingPunct="1">
              <a:defRPr/>
            </a:pPr>
            <a:r>
              <a:rPr lang="sl-SI" altLang="sl-SI" sz="2400" b="1" dirty="0">
                <a:solidFill>
                  <a:srgbClr val="860000"/>
                </a:solidFill>
                <a:latin typeface="Calibri" panose="020F0502020204030204" pitchFamily="34" charset="0"/>
              </a:rPr>
              <a:t>Način izvajanja operacij </a:t>
            </a:r>
          </a:p>
          <a:p>
            <a:pPr marL="342900" indent="-342900" algn="just" eaLnBrk="1" hangingPunct="1">
              <a:buFont typeface="Wingdings" panose="05000000000000000000" pitchFamily="2" charset="2"/>
              <a:buChar char="Ø"/>
              <a:defRPr/>
            </a:pPr>
            <a:endParaRPr lang="sl-SI" altLang="sl-SI" sz="2000" b="1" dirty="0">
              <a:solidFill>
                <a:srgbClr val="404040"/>
              </a:solidFill>
              <a:latin typeface="Calibri" panose="020F0502020204030204" pitchFamily="34" charset="0"/>
            </a:endParaRPr>
          </a:p>
          <a:p>
            <a:pPr algn="ctr" eaLnBrk="1" hangingPunct="1">
              <a:defRPr/>
            </a:pPr>
            <a:endParaRPr lang="sl-SI" altLang="sl-SI" sz="2000" b="1" dirty="0">
              <a:solidFill>
                <a:srgbClr val="404040"/>
              </a:solidFill>
              <a:latin typeface="Calibri" panose="020F0502020204030204" pitchFamily="34" charset="0"/>
            </a:endParaRPr>
          </a:p>
          <a:p>
            <a:pPr eaLnBrk="1" hangingPunct="1">
              <a:defRPr/>
            </a:pPr>
            <a:r>
              <a:rPr lang="sl-SI" sz="2000" dirty="0">
                <a:solidFill>
                  <a:schemeClr val="bg2">
                    <a:lumMod val="25000"/>
                  </a:schemeClr>
                </a:solidFill>
                <a:latin typeface="+mn-lt"/>
              </a:rPr>
              <a:t>                                                     </a:t>
            </a:r>
          </a:p>
          <a:p>
            <a:pPr algn="ctr" eaLnBrk="1" hangingPunct="1">
              <a:defRPr/>
            </a:pPr>
            <a:r>
              <a:rPr lang="sl-SI" sz="2000" dirty="0">
                <a:solidFill>
                  <a:schemeClr val="bg2">
                    <a:lumMod val="25000"/>
                  </a:schemeClr>
                </a:solidFill>
                <a:latin typeface="+mn-lt"/>
              </a:rPr>
              <a:t> </a:t>
            </a:r>
            <a:r>
              <a:rPr lang="sl-SI" sz="2400" dirty="0">
                <a:solidFill>
                  <a:schemeClr val="bg2">
                    <a:lumMod val="25000"/>
                  </a:schemeClr>
                </a:solidFill>
                <a:latin typeface="+mn-lt"/>
              </a:rPr>
              <a:t>Največ </a:t>
            </a:r>
            <a:r>
              <a:rPr lang="sl-SI" sz="2400" b="1" dirty="0">
                <a:solidFill>
                  <a:schemeClr val="bg2">
                    <a:lumMod val="25000"/>
                  </a:schemeClr>
                </a:solidFill>
                <a:latin typeface="+mn-lt"/>
              </a:rPr>
              <a:t>3 konzorciji</a:t>
            </a:r>
            <a:r>
              <a:rPr lang="sl-SI" sz="2000" b="1" dirty="0">
                <a:solidFill>
                  <a:schemeClr val="bg2">
                    <a:lumMod val="25000"/>
                  </a:schemeClr>
                </a:solidFill>
                <a:latin typeface="+mn-lt"/>
              </a:rPr>
              <a:t>.</a:t>
            </a:r>
          </a:p>
          <a:p>
            <a:pPr eaLnBrk="1" hangingPunct="1">
              <a:defRPr/>
            </a:pPr>
            <a:endParaRPr lang="sl-SI" sz="2000" b="1" dirty="0">
              <a:solidFill>
                <a:schemeClr val="bg2">
                  <a:lumMod val="25000"/>
                </a:schemeClr>
              </a:solidFill>
              <a:latin typeface="+mn-lt"/>
            </a:endParaRPr>
          </a:p>
          <a:p>
            <a:pPr eaLnBrk="1" hangingPunct="1">
              <a:defRPr/>
            </a:pPr>
            <a:endParaRPr lang="sl-SI" altLang="sl-SI" sz="2000" b="1" dirty="0">
              <a:solidFill>
                <a:srgbClr val="254061"/>
              </a:solidFill>
            </a:endParaRPr>
          </a:p>
          <a:p>
            <a:pPr marL="342900" indent="-342900" algn="ctr" eaLnBrk="1" hangingPunct="1">
              <a:buFont typeface="Wingdings" panose="05000000000000000000" pitchFamily="2" charset="2"/>
              <a:buChar char="Ø"/>
              <a:defRPr/>
            </a:pPr>
            <a:endParaRPr lang="sl-SI" altLang="sl-SI" sz="2000" b="1" dirty="0">
              <a:solidFill>
                <a:srgbClr val="254061"/>
              </a:solidFill>
            </a:endParaRPr>
          </a:p>
          <a:p>
            <a:pPr marL="342900" indent="-342900" algn="ctr" eaLnBrk="1" hangingPunct="1">
              <a:buFont typeface="Wingdings" panose="05000000000000000000" pitchFamily="2" charset="2"/>
              <a:buChar char="Ø"/>
              <a:defRPr/>
            </a:pPr>
            <a:endParaRPr lang="sl-SI" altLang="sl-SI" sz="2000" b="1" dirty="0">
              <a:solidFill>
                <a:srgbClr val="254061"/>
              </a:solidFill>
            </a:endParaRPr>
          </a:p>
          <a:p>
            <a:pPr marL="342900" indent="-342900" algn="ctr" eaLnBrk="1" hangingPunct="1">
              <a:buFont typeface="Wingdings" panose="05000000000000000000" pitchFamily="2" charset="2"/>
              <a:buChar char="Ø"/>
              <a:defRPr/>
            </a:pPr>
            <a:endParaRPr lang="sl-SI" altLang="sl-SI" sz="2000" b="1" dirty="0">
              <a:solidFill>
                <a:srgbClr val="254061"/>
              </a:solidFill>
            </a:endParaRPr>
          </a:p>
          <a:p>
            <a:pPr marL="342900" indent="-342900" algn="ctr" eaLnBrk="1" hangingPunct="1">
              <a:buFont typeface="Wingdings" panose="05000000000000000000" pitchFamily="2" charset="2"/>
              <a:buChar char="Ø"/>
              <a:defRPr/>
            </a:pPr>
            <a:endParaRPr lang="sl-SI" altLang="sl-SI" sz="2000" b="1" dirty="0">
              <a:solidFill>
                <a:srgbClr val="254061"/>
              </a:solidFill>
            </a:endParaRPr>
          </a:p>
          <a:p>
            <a:pPr marL="342900" indent="-342900" algn="ctr" eaLnBrk="1" hangingPunct="1">
              <a:buFont typeface="Wingdings" panose="05000000000000000000" pitchFamily="2" charset="2"/>
              <a:buChar char="Ø"/>
              <a:defRPr/>
            </a:pPr>
            <a:endParaRPr lang="sl-SI" altLang="sl-SI" sz="2000" b="1" dirty="0">
              <a:solidFill>
                <a:srgbClr val="254061"/>
              </a:solidFill>
            </a:endParaRPr>
          </a:p>
          <a:p>
            <a:pPr marL="342900" indent="-342900" algn="ctr" eaLnBrk="1" hangingPunct="1">
              <a:buFont typeface="Wingdings" panose="05000000000000000000" pitchFamily="2" charset="2"/>
              <a:buChar char="Ø"/>
              <a:defRPr/>
            </a:pPr>
            <a:endParaRPr lang="sl-SI" altLang="sl-SI" sz="2000" b="1" dirty="0">
              <a:solidFill>
                <a:srgbClr val="254061"/>
              </a:solidFill>
            </a:endParaRPr>
          </a:p>
          <a:p>
            <a:pPr algn="ctr" eaLnBrk="1" hangingPunct="1">
              <a:defRPr/>
            </a:pPr>
            <a:endParaRPr lang="sl-SI" sz="2000" dirty="0">
              <a:solidFill>
                <a:schemeClr val="bg2">
                  <a:lumMod val="25000"/>
                </a:schemeClr>
              </a:solidFill>
              <a:latin typeface="+mn-lt"/>
            </a:endParaRPr>
          </a:p>
          <a:p>
            <a:pPr algn="ctr" eaLnBrk="1" hangingPunct="1">
              <a:defRPr/>
            </a:pPr>
            <a:endParaRPr lang="sl-SI" sz="2000" dirty="0">
              <a:solidFill>
                <a:schemeClr val="bg2">
                  <a:lumMod val="25000"/>
                </a:schemeClr>
              </a:solidFill>
              <a:latin typeface="+mn-lt"/>
            </a:endParaRPr>
          </a:p>
          <a:p>
            <a:pPr algn="ctr" eaLnBrk="1" hangingPunct="1">
              <a:defRPr/>
            </a:pPr>
            <a:endParaRPr lang="sl-SI" altLang="sl-SI" sz="2000" b="1" dirty="0">
              <a:solidFill>
                <a:srgbClr val="254061"/>
              </a:solidFill>
            </a:endParaRPr>
          </a:p>
          <a:p>
            <a:pPr marL="342900" indent="-342900" algn="ctr" eaLnBrk="1" hangingPunct="1">
              <a:buFont typeface="Wingdings" panose="05000000000000000000" pitchFamily="2" charset="2"/>
              <a:buChar char="Ø"/>
              <a:defRPr/>
            </a:pPr>
            <a:endParaRPr lang="sl-SI" altLang="sl-SI" sz="2000" b="1" dirty="0">
              <a:solidFill>
                <a:srgbClr val="254061"/>
              </a:solidFill>
            </a:endParaRPr>
          </a:p>
          <a:p>
            <a:pPr marL="285750" indent="-285750" algn="just" eaLnBrk="1" hangingPunct="1">
              <a:buFont typeface="Wingdings" panose="05000000000000000000" pitchFamily="2" charset="2"/>
              <a:buChar char="Ø"/>
              <a:defRPr/>
            </a:pPr>
            <a:endParaRPr lang="en-US" altLang="sl-SI" sz="1600" dirty="0">
              <a:solidFill>
                <a:srgbClr val="404040"/>
              </a:solidFill>
              <a:latin typeface="Calibri" panose="020F0502020204030204" pitchFamily="34" charset="0"/>
            </a:endParaRPr>
          </a:p>
        </p:txBody>
      </p:sp>
      <p:sp>
        <p:nvSpPr>
          <p:cNvPr id="4" name="Arrow: Down 3"/>
          <p:cNvSpPr/>
          <p:nvPr/>
        </p:nvSpPr>
        <p:spPr>
          <a:xfrm>
            <a:off x="4294613" y="859777"/>
            <a:ext cx="484187" cy="723490"/>
          </a:xfrm>
          <a:prstGeom prst="downArrow">
            <a:avLst/>
          </a:prstGeom>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7" name="Arrow: Down 6"/>
          <p:cNvSpPr/>
          <p:nvPr/>
        </p:nvSpPr>
        <p:spPr>
          <a:xfrm rot="2649241">
            <a:off x="2500965" y="1897165"/>
            <a:ext cx="484187" cy="1155421"/>
          </a:xfrm>
          <a:prstGeom prst="downArrow">
            <a:avLst/>
          </a:prstGeom>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8" name="Arrow: Down 7"/>
          <p:cNvSpPr/>
          <p:nvPr/>
        </p:nvSpPr>
        <p:spPr>
          <a:xfrm rot="18989651">
            <a:off x="5978966" y="1957145"/>
            <a:ext cx="484188" cy="1093551"/>
          </a:xfrm>
          <a:prstGeom prst="downArrow">
            <a:avLst/>
          </a:prstGeom>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2" name="Rectangle 1"/>
          <p:cNvSpPr/>
          <p:nvPr/>
        </p:nvSpPr>
        <p:spPr>
          <a:xfrm>
            <a:off x="4308475" y="3140075"/>
            <a:ext cx="4598988" cy="3333750"/>
          </a:xfrm>
          <a:prstGeom prst="rect">
            <a:avLst/>
          </a:prstGeom>
          <a:solidFill>
            <a:srgbClr val="F8F8D4"/>
          </a:solidFill>
        </p:spPr>
        <p:style>
          <a:lnRef idx="1">
            <a:schemeClr val="accent1"/>
          </a:lnRef>
          <a:fillRef idx="3">
            <a:schemeClr val="accent1"/>
          </a:fillRef>
          <a:effectRef idx="2">
            <a:schemeClr val="accent1"/>
          </a:effectRef>
          <a:fontRef idx="minor">
            <a:schemeClr val="lt1"/>
          </a:fontRef>
        </p:style>
        <p:txBody>
          <a:bodyPr anchor="ctr"/>
          <a:lstStyle/>
          <a:p>
            <a:pPr eaLnBrk="1" hangingPunct="1">
              <a:defRPr/>
            </a:pPr>
            <a:r>
              <a:rPr lang="sl-SI" sz="2000" b="1" dirty="0">
                <a:solidFill>
                  <a:srgbClr val="860000"/>
                </a:solidFill>
              </a:rPr>
              <a:t>Sklop B:</a:t>
            </a:r>
          </a:p>
          <a:p>
            <a:pPr eaLnBrk="1" hangingPunct="1">
              <a:defRPr/>
            </a:pPr>
            <a:r>
              <a:rPr lang="sl-SI" sz="2000" b="1" dirty="0">
                <a:solidFill>
                  <a:srgbClr val="0070C0"/>
                </a:solidFill>
              </a:rPr>
              <a:t>2 konzorcija</a:t>
            </a:r>
            <a:r>
              <a:rPr lang="sl-SI" sz="2000" dirty="0">
                <a:solidFill>
                  <a:srgbClr val="0070C0"/>
                </a:solidFill>
              </a:rPr>
              <a:t>:</a:t>
            </a:r>
          </a:p>
          <a:p>
            <a:pPr marL="285750" indent="-285750" eaLnBrk="1" hangingPunct="1">
              <a:buFont typeface="Arial" panose="020B0604020202020204" pitchFamily="34" charset="0"/>
              <a:buChar char="•"/>
              <a:defRPr/>
            </a:pPr>
            <a:r>
              <a:rPr lang="sl-SI" sz="2000" b="1" dirty="0">
                <a:solidFill>
                  <a:schemeClr val="bg2">
                    <a:lumMod val="25000"/>
                  </a:schemeClr>
                </a:solidFill>
              </a:rPr>
              <a:t>1 v KRVS: </a:t>
            </a:r>
            <a:r>
              <a:rPr lang="sl-SI" b="1" dirty="0">
                <a:solidFill>
                  <a:schemeClr val="bg2">
                    <a:lumMod val="25000"/>
                  </a:schemeClr>
                </a:solidFill>
              </a:rPr>
              <a:t>6 do 7 </a:t>
            </a:r>
            <a:r>
              <a:rPr lang="sl-SI" b="1" dirty="0" err="1">
                <a:solidFill>
                  <a:schemeClr val="bg2">
                    <a:lumMod val="25000"/>
                  </a:schemeClr>
                </a:solidFill>
              </a:rPr>
              <a:t>konzorcijskih</a:t>
            </a:r>
            <a:r>
              <a:rPr lang="sl-SI" b="1" dirty="0">
                <a:solidFill>
                  <a:schemeClr val="bg2">
                    <a:lumMod val="25000"/>
                  </a:schemeClr>
                </a:solidFill>
              </a:rPr>
              <a:t> partnerjev</a:t>
            </a:r>
            <a:r>
              <a:rPr lang="sl-SI" dirty="0">
                <a:solidFill>
                  <a:schemeClr val="bg2">
                    <a:lumMod val="25000"/>
                  </a:schemeClr>
                </a:solidFill>
              </a:rPr>
              <a:t>, od teh en </a:t>
            </a:r>
            <a:r>
              <a:rPr lang="sl-SI" dirty="0" err="1">
                <a:solidFill>
                  <a:schemeClr val="bg2">
                    <a:lumMod val="25000"/>
                  </a:schemeClr>
                </a:solidFill>
              </a:rPr>
              <a:t>poslovodeči</a:t>
            </a:r>
            <a:r>
              <a:rPr lang="sl-SI" dirty="0">
                <a:solidFill>
                  <a:schemeClr val="bg2">
                    <a:lumMod val="25000"/>
                  </a:schemeClr>
                </a:solidFill>
              </a:rPr>
              <a:t>.</a:t>
            </a:r>
          </a:p>
          <a:p>
            <a:pPr marL="285750" indent="-285750" eaLnBrk="1" hangingPunct="1">
              <a:buFont typeface="Arial" panose="020B0604020202020204" pitchFamily="34" charset="0"/>
              <a:buChar char="•"/>
              <a:defRPr/>
            </a:pPr>
            <a:endParaRPr lang="sl-SI" dirty="0">
              <a:solidFill>
                <a:schemeClr val="bg2">
                  <a:lumMod val="25000"/>
                </a:schemeClr>
              </a:solidFill>
            </a:endParaRPr>
          </a:p>
          <a:p>
            <a:pPr marL="285750" indent="-285750" eaLnBrk="1" hangingPunct="1">
              <a:buFont typeface="Arial" panose="020B0604020202020204" pitchFamily="34" charset="0"/>
              <a:buChar char="•"/>
              <a:defRPr/>
            </a:pPr>
            <a:r>
              <a:rPr lang="sl-SI" sz="2000" b="1" dirty="0">
                <a:solidFill>
                  <a:schemeClr val="bg2">
                    <a:lumMod val="25000"/>
                  </a:schemeClr>
                </a:solidFill>
              </a:rPr>
              <a:t>1 v KRZS: </a:t>
            </a:r>
            <a:r>
              <a:rPr lang="sl-SI" b="1" dirty="0">
                <a:solidFill>
                  <a:schemeClr val="bg2">
                    <a:lumMod val="25000"/>
                  </a:schemeClr>
                </a:solidFill>
              </a:rPr>
              <a:t>4 do 5 </a:t>
            </a:r>
            <a:r>
              <a:rPr lang="sl-SI" b="1" dirty="0" err="1">
                <a:solidFill>
                  <a:schemeClr val="bg2">
                    <a:lumMod val="25000"/>
                  </a:schemeClr>
                </a:solidFill>
              </a:rPr>
              <a:t>konzorcijskih</a:t>
            </a:r>
            <a:r>
              <a:rPr lang="sl-SI" b="1" dirty="0">
                <a:solidFill>
                  <a:schemeClr val="bg2">
                    <a:lumMod val="25000"/>
                  </a:schemeClr>
                </a:solidFill>
              </a:rPr>
              <a:t> partnerjev</a:t>
            </a:r>
            <a:r>
              <a:rPr lang="sl-SI" dirty="0">
                <a:solidFill>
                  <a:schemeClr val="bg2">
                    <a:lumMod val="25000"/>
                  </a:schemeClr>
                </a:solidFill>
              </a:rPr>
              <a:t>, od teh en partner </a:t>
            </a:r>
            <a:r>
              <a:rPr lang="sl-SI" dirty="0" err="1">
                <a:solidFill>
                  <a:schemeClr val="bg2">
                    <a:lumMod val="25000"/>
                  </a:schemeClr>
                </a:solidFill>
              </a:rPr>
              <a:t>poslovodeči</a:t>
            </a:r>
            <a:r>
              <a:rPr lang="sl-SI" dirty="0">
                <a:solidFill>
                  <a:schemeClr val="bg2">
                    <a:lumMod val="25000"/>
                  </a:schemeClr>
                </a:solidFill>
              </a:rPr>
              <a:t>.</a:t>
            </a:r>
          </a:p>
          <a:p>
            <a:pPr marL="285750" indent="-285750" eaLnBrk="1" hangingPunct="1">
              <a:buFont typeface="Arial" panose="020B0604020202020204" pitchFamily="34" charset="0"/>
              <a:buChar char="•"/>
              <a:defRPr/>
            </a:pPr>
            <a:endParaRPr lang="sl-SI" dirty="0">
              <a:solidFill>
                <a:schemeClr val="bg2">
                  <a:lumMod val="25000"/>
                </a:schemeClr>
              </a:solidFill>
            </a:endParaRPr>
          </a:p>
          <a:p>
            <a:pPr eaLnBrk="1" hangingPunct="1">
              <a:defRPr/>
            </a:pPr>
            <a:r>
              <a:rPr lang="sl-SI" dirty="0" err="1">
                <a:solidFill>
                  <a:schemeClr val="bg2">
                    <a:lumMod val="25000"/>
                  </a:schemeClr>
                </a:solidFill>
              </a:rPr>
              <a:t>Konzorcijski</a:t>
            </a:r>
            <a:r>
              <a:rPr lang="sl-SI" dirty="0">
                <a:solidFill>
                  <a:schemeClr val="bg2">
                    <a:lumMod val="25000"/>
                  </a:schemeClr>
                </a:solidFill>
              </a:rPr>
              <a:t> partnerji vključno z </a:t>
            </a:r>
            <a:r>
              <a:rPr lang="sl-SI" dirty="0" err="1">
                <a:solidFill>
                  <a:schemeClr val="bg2">
                    <a:lumMod val="25000"/>
                  </a:schemeClr>
                </a:solidFill>
              </a:rPr>
              <a:t>poslovodečim</a:t>
            </a:r>
            <a:r>
              <a:rPr lang="sl-SI" dirty="0">
                <a:solidFill>
                  <a:schemeClr val="bg2">
                    <a:lumMod val="25000"/>
                  </a:schemeClr>
                </a:solidFill>
              </a:rPr>
              <a:t> morajo biti registrirani in izvajati aktivnosti v isti kohezijski regiji. </a:t>
            </a:r>
            <a:endParaRPr lang="en-US" dirty="0"/>
          </a:p>
        </p:txBody>
      </p:sp>
      <p:sp>
        <p:nvSpPr>
          <p:cNvPr id="10" name="Rectangle 9"/>
          <p:cNvSpPr/>
          <p:nvPr/>
        </p:nvSpPr>
        <p:spPr>
          <a:xfrm>
            <a:off x="171450" y="3140075"/>
            <a:ext cx="3990975" cy="2185988"/>
          </a:xfrm>
          <a:prstGeom prst="rect">
            <a:avLst/>
          </a:prstGeom>
          <a:solidFill>
            <a:srgbClr val="F8F8D4"/>
          </a:solidFill>
        </p:spPr>
        <p:style>
          <a:lnRef idx="1">
            <a:schemeClr val="accent1"/>
          </a:lnRef>
          <a:fillRef idx="3">
            <a:schemeClr val="accent1"/>
          </a:fillRef>
          <a:effectRef idx="2">
            <a:schemeClr val="accent1"/>
          </a:effectRef>
          <a:fontRef idx="minor">
            <a:schemeClr val="lt1"/>
          </a:fontRef>
        </p:style>
        <p:txBody>
          <a:bodyPr anchor="ctr"/>
          <a:lstStyle/>
          <a:p>
            <a:pPr eaLnBrk="1" hangingPunct="1">
              <a:defRPr/>
            </a:pPr>
            <a:r>
              <a:rPr lang="sl-SI" sz="2000" b="1" dirty="0">
                <a:solidFill>
                  <a:srgbClr val="860000"/>
                </a:solidFill>
              </a:rPr>
              <a:t>Sklop A:</a:t>
            </a:r>
          </a:p>
          <a:p>
            <a:pPr eaLnBrk="1" hangingPunct="1">
              <a:defRPr/>
            </a:pPr>
            <a:r>
              <a:rPr lang="sl-SI" sz="2000" b="1" dirty="0">
                <a:solidFill>
                  <a:srgbClr val="0070C0"/>
                </a:solidFill>
              </a:rPr>
              <a:t>1 konzorcij, ki bo deloval v KRVS in v KRZS</a:t>
            </a:r>
            <a:r>
              <a:rPr lang="sl-SI" sz="2000" dirty="0">
                <a:solidFill>
                  <a:schemeClr val="bg2">
                    <a:lumMod val="25000"/>
                  </a:schemeClr>
                </a:solidFill>
              </a:rPr>
              <a:t>:          </a:t>
            </a:r>
          </a:p>
          <a:p>
            <a:pPr eaLnBrk="1" hangingPunct="1">
              <a:defRPr/>
            </a:pPr>
            <a:r>
              <a:rPr lang="sl-SI" sz="2000" dirty="0">
                <a:solidFill>
                  <a:schemeClr val="bg2">
                    <a:lumMod val="25000"/>
                  </a:schemeClr>
                </a:solidFill>
              </a:rPr>
              <a:t>                   </a:t>
            </a:r>
          </a:p>
          <a:p>
            <a:pPr eaLnBrk="1" hangingPunct="1">
              <a:defRPr/>
            </a:pPr>
            <a:r>
              <a:rPr lang="sl-SI" b="1" dirty="0">
                <a:solidFill>
                  <a:schemeClr val="bg2">
                    <a:lumMod val="25000"/>
                  </a:schemeClr>
                </a:solidFill>
              </a:rPr>
              <a:t>3 do 5 </a:t>
            </a:r>
            <a:r>
              <a:rPr lang="sl-SI" b="1" dirty="0" err="1">
                <a:solidFill>
                  <a:schemeClr val="bg2">
                    <a:lumMod val="25000"/>
                  </a:schemeClr>
                </a:solidFill>
              </a:rPr>
              <a:t>konzorcijskih</a:t>
            </a:r>
            <a:r>
              <a:rPr lang="sl-SI" b="1" dirty="0">
                <a:solidFill>
                  <a:schemeClr val="bg2">
                    <a:lumMod val="25000"/>
                  </a:schemeClr>
                </a:solidFill>
              </a:rPr>
              <a:t> partnerjev</a:t>
            </a:r>
            <a:r>
              <a:rPr lang="sl-SI" dirty="0">
                <a:solidFill>
                  <a:schemeClr val="bg2">
                    <a:lumMod val="25000"/>
                  </a:schemeClr>
                </a:solidFill>
              </a:rPr>
              <a:t>, </a:t>
            </a:r>
          </a:p>
          <a:p>
            <a:pPr eaLnBrk="1" hangingPunct="1">
              <a:defRPr/>
            </a:pPr>
            <a:r>
              <a:rPr lang="sl-SI" dirty="0">
                <a:solidFill>
                  <a:schemeClr val="bg2">
                    <a:lumMod val="25000"/>
                  </a:schemeClr>
                </a:solidFill>
              </a:rPr>
              <a:t>od teh en </a:t>
            </a:r>
            <a:r>
              <a:rPr lang="sl-SI" dirty="0" err="1">
                <a:solidFill>
                  <a:schemeClr val="bg2">
                    <a:lumMod val="25000"/>
                  </a:schemeClr>
                </a:solidFill>
              </a:rPr>
              <a:t>poslovodeči</a:t>
            </a:r>
            <a:r>
              <a:rPr lang="sl-SI" dirty="0">
                <a:solidFill>
                  <a:schemeClr val="bg2">
                    <a:lumMod val="25000"/>
                  </a:schemeClr>
                </a:solidFill>
              </a:rPr>
              <a:t>. </a:t>
            </a:r>
          </a:p>
          <a:p>
            <a:pPr algn="ctr">
              <a:defRPr/>
            </a:pPr>
            <a:endParaRPr lang="en-US" dirty="0"/>
          </a:p>
        </p:txBody>
      </p:sp>
      <p:sp>
        <p:nvSpPr>
          <p:cNvPr id="3" name="Označba mesta številke diapozitiva 2"/>
          <p:cNvSpPr>
            <a:spLocks noGrp="1"/>
          </p:cNvSpPr>
          <p:nvPr>
            <p:ph type="sldNum" sz="quarter" idx="12"/>
          </p:nvPr>
        </p:nvSpPr>
        <p:spPr/>
        <p:txBody>
          <a:bodyPr/>
          <a:lstStyle/>
          <a:p>
            <a:fld id="{5532F882-DC02-4301-B179-9E7F5ED57468}" type="slidenum">
              <a:rPr lang="en-US" altLang="sl-SI" smtClean="0"/>
              <a:pPr/>
              <a:t>11</a:t>
            </a:fld>
            <a:endParaRPr lang="en-US" altLang="sl-SI"/>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txBox="1">
            <a:spLocks/>
          </p:cNvSpPr>
          <p:nvPr/>
        </p:nvSpPr>
        <p:spPr bwMode="auto">
          <a:xfrm>
            <a:off x="433387" y="414338"/>
            <a:ext cx="7944493" cy="776287"/>
          </a:xfrm>
          <a:prstGeom prst="rect">
            <a:avLst/>
          </a:prstGeom>
          <a:noFill/>
        </p:spPr>
        <p:txBody>
          <a:bodyPr lIns="0" tIns="0" rIns="0" bIns="0"/>
          <a:lstStyle>
            <a:lvl1pPr algn="ctr" defTabSz="457200" rtl="0" eaLnBrk="0" fontAlgn="base" hangingPunct="0">
              <a:spcBef>
                <a:spcPct val="0"/>
              </a:spcBef>
              <a:spcAft>
                <a:spcPct val="0"/>
              </a:spcAft>
              <a:defRPr sz="4400" kern="1200">
                <a:solidFill>
                  <a:schemeClr val="tx1"/>
                </a:solidFill>
                <a:latin typeface="+mj-lt"/>
                <a:ea typeface="+mj-ea"/>
                <a:cs typeface="+mj-cs"/>
              </a:defRPr>
            </a:lvl1pPr>
            <a:lvl2pPr algn="ctr" defTabSz="457200" rtl="0" eaLnBrk="0" fontAlgn="base" hangingPunct="0">
              <a:spcBef>
                <a:spcPct val="0"/>
              </a:spcBef>
              <a:spcAft>
                <a:spcPct val="0"/>
              </a:spcAft>
              <a:defRPr sz="4400">
                <a:solidFill>
                  <a:schemeClr val="tx1"/>
                </a:solidFill>
                <a:latin typeface="Calibri" pitchFamily="34" charset="0"/>
              </a:defRPr>
            </a:lvl2pPr>
            <a:lvl3pPr algn="ctr" defTabSz="457200" rtl="0" eaLnBrk="0" fontAlgn="base" hangingPunct="0">
              <a:spcBef>
                <a:spcPct val="0"/>
              </a:spcBef>
              <a:spcAft>
                <a:spcPct val="0"/>
              </a:spcAft>
              <a:defRPr sz="4400">
                <a:solidFill>
                  <a:schemeClr val="tx1"/>
                </a:solidFill>
                <a:latin typeface="Calibri" pitchFamily="34" charset="0"/>
              </a:defRPr>
            </a:lvl3pPr>
            <a:lvl4pPr algn="ctr" defTabSz="457200" rtl="0" eaLnBrk="0" fontAlgn="base" hangingPunct="0">
              <a:spcBef>
                <a:spcPct val="0"/>
              </a:spcBef>
              <a:spcAft>
                <a:spcPct val="0"/>
              </a:spcAft>
              <a:defRPr sz="4400">
                <a:solidFill>
                  <a:schemeClr val="tx1"/>
                </a:solidFill>
                <a:latin typeface="Calibri" pitchFamily="34" charset="0"/>
              </a:defRPr>
            </a:lvl4pPr>
            <a:lvl5pPr algn="ctr" defTabSz="457200" rtl="0" eaLnBrk="0" fontAlgn="base" hangingPunct="0">
              <a:spcBef>
                <a:spcPct val="0"/>
              </a:spcBef>
              <a:spcAft>
                <a:spcPct val="0"/>
              </a:spcAft>
              <a:defRPr sz="4400">
                <a:solidFill>
                  <a:schemeClr val="tx1"/>
                </a:solidFill>
                <a:latin typeface="Calibri" pitchFamily="34" charset="0"/>
              </a:defRPr>
            </a:lvl5pPr>
            <a:lvl6pPr marL="457200" algn="ctr" defTabSz="457200" rtl="0" eaLnBrk="1" fontAlgn="base" hangingPunct="1">
              <a:spcBef>
                <a:spcPct val="0"/>
              </a:spcBef>
              <a:spcAft>
                <a:spcPct val="0"/>
              </a:spcAft>
              <a:defRPr sz="4400">
                <a:solidFill>
                  <a:schemeClr val="tx1"/>
                </a:solidFill>
                <a:latin typeface="Calibri" pitchFamily="34" charset="0"/>
              </a:defRPr>
            </a:lvl6pPr>
            <a:lvl7pPr marL="914400" algn="ctr" defTabSz="457200" rtl="0" eaLnBrk="1" fontAlgn="base" hangingPunct="1">
              <a:spcBef>
                <a:spcPct val="0"/>
              </a:spcBef>
              <a:spcAft>
                <a:spcPct val="0"/>
              </a:spcAft>
              <a:defRPr sz="4400">
                <a:solidFill>
                  <a:schemeClr val="tx1"/>
                </a:solidFill>
                <a:latin typeface="Calibri" pitchFamily="34" charset="0"/>
              </a:defRPr>
            </a:lvl7pPr>
            <a:lvl8pPr marL="1371600" algn="ctr" defTabSz="457200" rtl="0" eaLnBrk="1" fontAlgn="base" hangingPunct="1">
              <a:spcBef>
                <a:spcPct val="0"/>
              </a:spcBef>
              <a:spcAft>
                <a:spcPct val="0"/>
              </a:spcAft>
              <a:defRPr sz="4400">
                <a:solidFill>
                  <a:schemeClr val="tx1"/>
                </a:solidFill>
                <a:latin typeface="Calibri" pitchFamily="34" charset="0"/>
              </a:defRPr>
            </a:lvl8pPr>
            <a:lvl9pPr marL="1828800" algn="ctr" defTabSz="457200" rtl="0" eaLnBrk="1" fontAlgn="base" hangingPunct="1">
              <a:spcBef>
                <a:spcPct val="0"/>
              </a:spcBef>
              <a:spcAft>
                <a:spcPct val="0"/>
              </a:spcAft>
              <a:defRPr sz="4400">
                <a:solidFill>
                  <a:schemeClr val="tx1"/>
                </a:solidFill>
                <a:latin typeface="Calibri" pitchFamily="34" charset="0"/>
              </a:defRPr>
            </a:lvl9pPr>
          </a:lstStyle>
          <a:p>
            <a:pPr>
              <a:defRPr/>
            </a:pPr>
            <a:r>
              <a:rPr lang="sl-SI" sz="2400" b="1" dirty="0">
                <a:solidFill>
                  <a:srgbClr val="860000"/>
                </a:solidFill>
                <a:latin typeface="Arial" panose="020B0604020202020204" pitchFamily="34" charset="0"/>
                <a:cs typeface="Arial" panose="020B0604020202020204" pitchFamily="34" charset="0"/>
              </a:rPr>
              <a:t>Organiziranost in naloge konzorcija</a:t>
            </a:r>
          </a:p>
          <a:p>
            <a:pPr algn="l">
              <a:defRPr/>
            </a:pPr>
            <a:endParaRPr lang="sl-SI" altLang="sl-SI" sz="2400" b="1" dirty="0">
              <a:solidFill>
                <a:schemeClr val="tx1">
                  <a:lumMod val="50000"/>
                </a:schemeClr>
              </a:solidFill>
              <a:latin typeface="Arial" panose="020B0604020202020204" pitchFamily="34" charset="0"/>
              <a:cs typeface="Arial" panose="020B0604020202020204" pitchFamily="34" charset="0"/>
            </a:endParaRPr>
          </a:p>
          <a:p>
            <a:pPr>
              <a:defRPr/>
            </a:pPr>
            <a:endParaRPr lang="sl-SI" sz="2400" b="1" dirty="0">
              <a:solidFill>
                <a:schemeClr val="tx1">
                  <a:lumMod val="50000"/>
                </a:schemeClr>
              </a:solidFill>
              <a:latin typeface="Arial" panose="020B0604020202020204" pitchFamily="34" charset="0"/>
              <a:cs typeface="Arial" panose="020B0604020202020204" pitchFamily="34" charset="0"/>
            </a:endParaRPr>
          </a:p>
        </p:txBody>
      </p:sp>
      <p:sp>
        <p:nvSpPr>
          <p:cNvPr id="3" name="Pravokotnik 2"/>
          <p:cNvSpPr/>
          <p:nvPr/>
        </p:nvSpPr>
        <p:spPr>
          <a:xfrm>
            <a:off x="433388" y="1190625"/>
            <a:ext cx="8077200" cy="5570756"/>
          </a:xfrm>
          <a:prstGeom prst="rect">
            <a:avLst/>
          </a:prstGeom>
        </p:spPr>
        <p:txBody>
          <a:bodyPr>
            <a:spAutoFit/>
          </a:bodyPr>
          <a:lstStyle/>
          <a:p>
            <a:pPr eaLnBrk="1" hangingPunct="1">
              <a:defRPr/>
            </a:pPr>
            <a:r>
              <a:rPr lang="sl-SI" altLang="sl-SI" sz="2000" b="1" dirty="0">
                <a:solidFill>
                  <a:srgbClr val="0070C0"/>
                </a:solidFill>
                <a:cs typeface="Arial" panose="020B0604020202020204" pitchFamily="34" charset="0"/>
              </a:rPr>
              <a:t>Za vodenje konzorcija se organizira projekta pisarna. </a:t>
            </a:r>
          </a:p>
          <a:p>
            <a:pPr eaLnBrk="1" hangingPunct="1">
              <a:defRPr/>
            </a:pPr>
            <a:endParaRPr lang="sl-SI" sz="2000" dirty="0">
              <a:solidFill>
                <a:schemeClr val="bg2">
                  <a:lumMod val="25000"/>
                </a:schemeClr>
              </a:solidFill>
              <a:cs typeface="Arial" panose="020B0604020202020204" pitchFamily="34" charset="0"/>
            </a:endParaRPr>
          </a:p>
          <a:p>
            <a:pPr eaLnBrk="1" hangingPunct="1">
              <a:defRPr/>
            </a:pPr>
            <a:r>
              <a:rPr lang="sl-SI" sz="2000" b="1" dirty="0">
                <a:solidFill>
                  <a:srgbClr val="0070C0"/>
                </a:solidFill>
                <a:cs typeface="Arial" panose="020B0604020202020204" pitchFamily="34" charset="0"/>
              </a:rPr>
              <a:t>Vodja konzorcija je dolžan:</a:t>
            </a:r>
          </a:p>
          <a:p>
            <a:pPr marL="285750" indent="-285750" eaLnBrk="1" hangingPunct="1">
              <a:buFont typeface="Arial" panose="020B0604020202020204" pitchFamily="34" charset="0"/>
              <a:buChar char="•"/>
              <a:defRPr/>
            </a:pPr>
            <a:r>
              <a:rPr lang="sl-SI" sz="2000" dirty="0">
                <a:solidFill>
                  <a:schemeClr val="bg2">
                    <a:lumMod val="25000"/>
                  </a:schemeClr>
                </a:solidFill>
                <a:cs typeface="Arial" panose="020B0604020202020204" pitchFamily="34" charset="0"/>
              </a:rPr>
              <a:t>usmerjati in koordinirati delo,</a:t>
            </a:r>
          </a:p>
          <a:p>
            <a:pPr marL="285750" indent="-285750" eaLnBrk="1" hangingPunct="1">
              <a:buFont typeface="Arial" panose="020B0604020202020204" pitchFamily="34" charset="0"/>
              <a:buChar char="•"/>
              <a:defRPr/>
            </a:pPr>
            <a:r>
              <a:rPr lang="sl-SI" sz="2000" dirty="0">
                <a:solidFill>
                  <a:schemeClr val="bg2">
                    <a:lumMod val="25000"/>
                  </a:schemeClr>
                </a:solidFill>
                <a:cs typeface="Arial" panose="020B0604020202020204" pitchFamily="34" charset="0"/>
              </a:rPr>
              <a:t>načrtovati in spremljati vsebinski in finančni napredek,</a:t>
            </a:r>
          </a:p>
          <a:p>
            <a:pPr marL="285750" indent="-285750" eaLnBrk="1" hangingPunct="1">
              <a:buFont typeface="Arial" panose="020B0604020202020204" pitchFamily="34" charset="0"/>
              <a:buChar char="•"/>
              <a:defRPr/>
            </a:pPr>
            <a:r>
              <a:rPr lang="sl-SI" sz="2000" dirty="0">
                <a:solidFill>
                  <a:schemeClr val="bg2">
                    <a:lumMod val="25000"/>
                  </a:schemeClr>
                </a:solidFill>
                <a:cs typeface="Arial" panose="020B0604020202020204" pitchFamily="34" charset="0"/>
              </a:rPr>
              <a:t>pripravljati zahtevke za izplačilo, pripravljati letna in končno poročilo,</a:t>
            </a:r>
          </a:p>
          <a:p>
            <a:pPr marL="285750" indent="-285750" eaLnBrk="1" hangingPunct="1">
              <a:buFont typeface="Arial" panose="020B0604020202020204" pitchFamily="34" charset="0"/>
              <a:buChar char="•"/>
              <a:defRPr/>
            </a:pPr>
            <a:r>
              <a:rPr lang="sl-SI" sz="2000" dirty="0">
                <a:solidFill>
                  <a:schemeClr val="bg2">
                    <a:lumMod val="25000"/>
                  </a:schemeClr>
                </a:solidFill>
                <a:cs typeface="Arial" panose="020B0604020202020204" pitchFamily="34" charset="0"/>
              </a:rPr>
              <a:t>izvajati promocijske in animacijske aktivnosti, sodelovati s ključnimi deležniki,</a:t>
            </a:r>
          </a:p>
          <a:p>
            <a:pPr marL="285750" indent="-285750" eaLnBrk="1" hangingPunct="1">
              <a:buFont typeface="Arial" panose="020B0604020202020204" pitchFamily="34" charset="0"/>
              <a:buChar char="•"/>
              <a:defRPr/>
            </a:pPr>
            <a:r>
              <a:rPr lang="sl-SI" sz="2000" dirty="0">
                <a:solidFill>
                  <a:schemeClr val="bg2">
                    <a:lumMod val="25000"/>
                  </a:schemeClr>
                </a:solidFill>
                <a:cs typeface="Arial" panose="020B0604020202020204" pitchFamily="34" charset="0"/>
              </a:rPr>
              <a:t>sodelovati z ministrstvom, v skladu z elaboratom, </a:t>
            </a:r>
            <a:r>
              <a:rPr lang="sl-SI" sz="2000" dirty="0" err="1">
                <a:solidFill>
                  <a:schemeClr val="bg2">
                    <a:lumMod val="25000"/>
                  </a:schemeClr>
                </a:solidFill>
                <a:cs typeface="Arial" panose="020B0604020202020204" pitchFamily="34" charset="0"/>
              </a:rPr>
              <a:t>konzorcijsko</a:t>
            </a:r>
            <a:r>
              <a:rPr lang="sl-SI" sz="2000" dirty="0">
                <a:solidFill>
                  <a:schemeClr val="bg2">
                    <a:lumMod val="25000"/>
                  </a:schemeClr>
                </a:solidFill>
                <a:cs typeface="Arial" panose="020B0604020202020204" pitchFamily="34" charset="0"/>
              </a:rPr>
              <a:t> pogodbo, Navodili MIZŠ, ipd.</a:t>
            </a:r>
          </a:p>
          <a:p>
            <a:pPr marL="285750" indent="-285750" eaLnBrk="1" hangingPunct="1">
              <a:buFont typeface="Arial" panose="020B0604020202020204" pitchFamily="34" charset="0"/>
              <a:buChar char="•"/>
              <a:defRPr/>
            </a:pPr>
            <a:endParaRPr lang="sl-SI" sz="2000" dirty="0">
              <a:solidFill>
                <a:schemeClr val="bg2">
                  <a:lumMod val="25000"/>
                </a:schemeClr>
              </a:solidFill>
              <a:cs typeface="Arial" panose="020B0604020202020204" pitchFamily="34" charset="0"/>
            </a:endParaRPr>
          </a:p>
          <a:p>
            <a:pPr eaLnBrk="1" hangingPunct="1">
              <a:defRPr/>
            </a:pPr>
            <a:r>
              <a:rPr lang="sl-SI" sz="2000" b="1" dirty="0" err="1">
                <a:solidFill>
                  <a:srgbClr val="0070C0"/>
                </a:solidFill>
                <a:cs typeface="Arial" panose="020B0604020202020204" pitchFamily="34" charset="0"/>
              </a:rPr>
              <a:t>Konzorcijski</a:t>
            </a:r>
            <a:r>
              <a:rPr lang="sl-SI" sz="2000" b="1" dirty="0">
                <a:solidFill>
                  <a:srgbClr val="0070C0"/>
                </a:solidFill>
                <a:cs typeface="Arial" panose="020B0604020202020204" pitchFamily="34" charset="0"/>
              </a:rPr>
              <a:t> partnerji so dolžni</a:t>
            </a:r>
            <a:r>
              <a:rPr lang="sl-SI" sz="2000" dirty="0">
                <a:solidFill>
                  <a:srgbClr val="0070C0"/>
                </a:solidFill>
                <a:cs typeface="Arial" panose="020B0604020202020204" pitchFamily="34" charset="0"/>
              </a:rPr>
              <a:t>:</a:t>
            </a:r>
          </a:p>
          <a:p>
            <a:pPr marL="285750" indent="-285750" eaLnBrk="1" hangingPunct="1">
              <a:buFont typeface="Arial" panose="020B0604020202020204" pitchFamily="34" charset="0"/>
              <a:buChar char="•"/>
              <a:defRPr/>
            </a:pPr>
            <a:r>
              <a:rPr lang="sl-SI" sz="2000" dirty="0">
                <a:solidFill>
                  <a:schemeClr val="bg2">
                    <a:lumMod val="25000"/>
                  </a:schemeClr>
                </a:solidFill>
                <a:cs typeface="Arial" panose="020B0604020202020204" pitchFamily="34" charset="0"/>
              </a:rPr>
              <a:t>sodelovati z deležniki v lokalnem okolju z namen seznanja o možnostih brezplačnega izpopolnjevanja, </a:t>
            </a:r>
          </a:p>
          <a:p>
            <a:pPr marL="285750" indent="-285750" eaLnBrk="1" hangingPunct="1">
              <a:buFont typeface="Arial" panose="020B0604020202020204" pitchFamily="34" charset="0"/>
              <a:buChar char="•"/>
              <a:defRPr/>
            </a:pPr>
            <a:r>
              <a:rPr lang="sl-SI" sz="2000" dirty="0">
                <a:solidFill>
                  <a:schemeClr val="bg2">
                    <a:lumMod val="25000"/>
                  </a:schemeClr>
                </a:solidFill>
                <a:cs typeface="Arial" panose="020B0604020202020204" pitchFamily="34" charset="0"/>
              </a:rPr>
              <a:t>motivirati in animirati ciljno skupino za vključitev,</a:t>
            </a:r>
          </a:p>
          <a:p>
            <a:pPr marL="285750" indent="-285750" eaLnBrk="1" hangingPunct="1">
              <a:buFont typeface="Arial" panose="020B0604020202020204" pitchFamily="34" charset="0"/>
              <a:buChar char="•"/>
              <a:defRPr/>
            </a:pPr>
            <a:r>
              <a:rPr lang="sl-SI" sz="2000" dirty="0">
                <a:solidFill>
                  <a:schemeClr val="bg2">
                    <a:lumMod val="25000"/>
                  </a:schemeClr>
                </a:solidFill>
                <a:cs typeface="Arial" panose="020B0604020202020204" pitchFamily="34" charset="0"/>
              </a:rPr>
              <a:t>sodelovati pri pripravi strokovnih podlag, ipd.</a:t>
            </a:r>
          </a:p>
          <a:p>
            <a:pPr eaLnBrk="1" hangingPunct="1">
              <a:defRPr/>
            </a:pPr>
            <a:endParaRPr lang="sl-SI" sz="1600" dirty="0">
              <a:solidFill>
                <a:schemeClr val="bg2">
                  <a:lumMod val="25000"/>
                </a:schemeClr>
              </a:solidFill>
              <a:cs typeface="Arial" panose="020B0604020202020204" pitchFamily="34" charset="0"/>
            </a:endParaRPr>
          </a:p>
        </p:txBody>
      </p:sp>
      <p:sp>
        <p:nvSpPr>
          <p:cNvPr id="4" name="Označba mesta številke diapozitiva 3"/>
          <p:cNvSpPr>
            <a:spLocks noGrp="1"/>
          </p:cNvSpPr>
          <p:nvPr>
            <p:ph type="sldNum" sz="quarter" idx="12"/>
          </p:nvPr>
        </p:nvSpPr>
        <p:spPr/>
        <p:txBody>
          <a:bodyPr/>
          <a:lstStyle/>
          <a:p>
            <a:fld id="{5532F882-DC02-4301-B179-9E7F5ED57468}" type="slidenum">
              <a:rPr lang="en-US" altLang="sl-SI" smtClean="0"/>
              <a:pPr/>
              <a:t>12</a:t>
            </a:fld>
            <a:endParaRPr lang="en-US" altLang="sl-SI"/>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3" name="Tabela 2"/>
          <p:cNvGraphicFramePr>
            <a:graphicFrameLocks noGrp="1"/>
          </p:cNvGraphicFramePr>
          <p:nvPr>
            <p:extLst>
              <p:ext uri="{D42A27DB-BD31-4B8C-83A1-F6EECF244321}">
                <p14:modId xmlns:p14="http://schemas.microsoft.com/office/powerpoint/2010/main" val="3889373284"/>
              </p:ext>
            </p:extLst>
          </p:nvPr>
        </p:nvGraphicFramePr>
        <p:xfrm>
          <a:off x="603850" y="1630393"/>
          <a:ext cx="8076599" cy="4097293"/>
        </p:xfrm>
        <a:graphic>
          <a:graphicData uri="http://schemas.openxmlformats.org/drawingml/2006/table">
            <a:tbl>
              <a:tblPr>
                <a:tableStyleId>{5C22544A-7EE6-4342-B048-85BDC9FD1C3A}</a:tableStyleId>
              </a:tblPr>
              <a:tblGrid>
                <a:gridCol w="826833">
                  <a:extLst>
                    <a:ext uri="{9D8B030D-6E8A-4147-A177-3AD203B41FA5}">
                      <a16:colId xmlns:a16="http://schemas.microsoft.com/office/drawing/2014/main" xmlns="" val="20000"/>
                    </a:ext>
                  </a:extLst>
                </a:gridCol>
                <a:gridCol w="1797463">
                  <a:extLst>
                    <a:ext uri="{9D8B030D-6E8A-4147-A177-3AD203B41FA5}">
                      <a16:colId xmlns:a16="http://schemas.microsoft.com/office/drawing/2014/main" xmlns="" val="20001"/>
                    </a:ext>
                  </a:extLst>
                </a:gridCol>
                <a:gridCol w="754934">
                  <a:extLst>
                    <a:ext uri="{9D8B030D-6E8A-4147-A177-3AD203B41FA5}">
                      <a16:colId xmlns:a16="http://schemas.microsoft.com/office/drawing/2014/main" xmlns="" val="20002"/>
                    </a:ext>
                  </a:extLst>
                </a:gridCol>
                <a:gridCol w="659069">
                  <a:extLst>
                    <a:ext uri="{9D8B030D-6E8A-4147-A177-3AD203B41FA5}">
                      <a16:colId xmlns:a16="http://schemas.microsoft.com/office/drawing/2014/main" xmlns="" val="20003"/>
                    </a:ext>
                  </a:extLst>
                </a:gridCol>
                <a:gridCol w="970630">
                  <a:extLst>
                    <a:ext uri="{9D8B030D-6E8A-4147-A177-3AD203B41FA5}">
                      <a16:colId xmlns:a16="http://schemas.microsoft.com/office/drawing/2014/main" xmlns="" val="20004"/>
                    </a:ext>
                  </a:extLst>
                </a:gridCol>
                <a:gridCol w="1030545">
                  <a:extLst>
                    <a:ext uri="{9D8B030D-6E8A-4147-A177-3AD203B41FA5}">
                      <a16:colId xmlns:a16="http://schemas.microsoft.com/office/drawing/2014/main" xmlns="" val="20005"/>
                    </a:ext>
                  </a:extLst>
                </a:gridCol>
                <a:gridCol w="1090461">
                  <a:extLst>
                    <a:ext uri="{9D8B030D-6E8A-4147-A177-3AD203B41FA5}">
                      <a16:colId xmlns:a16="http://schemas.microsoft.com/office/drawing/2014/main" xmlns="" val="20006"/>
                    </a:ext>
                  </a:extLst>
                </a:gridCol>
                <a:gridCol w="946664">
                  <a:extLst>
                    <a:ext uri="{9D8B030D-6E8A-4147-A177-3AD203B41FA5}">
                      <a16:colId xmlns:a16="http://schemas.microsoft.com/office/drawing/2014/main" xmlns="" val="20007"/>
                    </a:ext>
                  </a:extLst>
                </a:gridCol>
              </a:tblGrid>
              <a:tr h="823187">
                <a:tc>
                  <a:txBody>
                    <a:bodyPr/>
                    <a:lstStyle/>
                    <a:p>
                      <a:pPr>
                        <a:spcAft>
                          <a:spcPts val="0"/>
                        </a:spcAft>
                      </a:pPr>
                      <a:r>
                        <a:rPr lang="sl-SI" sz="1400" dirty="0">
                          <a:solidFill>
                            <a:schemeClr val="tx1"/>
                          </a:solidFill>
                          <a:effectLst/>
                          <a:latin typeface="Arial" panose="020B0604020202020204" pitchFamily="34" charset="0"/>
                          <a:cs typeface="Arial" panose="020B0604020202020204" pitchFamily="34" charset="0"/>
                        </a:rPr>
                        <a:t>ID</a:t>
                      </a:r>
                      <a:endParaRPr lang="sl-SI" sz="140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68574" marR="68574" marT="0" marB="0"/>
                </a:tc>
                <a:tc>
                  <a:txBody>
                    <a:bodyPr/>
                    <a:lstStyle/>
                    <a:p>
                      <a:pPr>
                        <a:spcAft>
                          <a:spcPts val="0"/>
                        </a:spcAft>
                      </a:pPr>
                      <a:r>
                        <a:rPr lang="sl-SI" sz="1400" dirty="0">
                          <a:solidFill>
                            <a:schemeClr val="tx1"/>
                          </a:solidFill>
                          <a:effectLst/>
                          <a:latin typeface="Arial" panose="020B0604020202020204" pitchFamily="34" charset="0"/>
                          <a:cs typeface="Arial" panose="020B0604020202020204" pitchFamily="34" charset="0"/>
                        </a:rPr>
                        <a:t>Kazalnik učinka </a:t>
                      </a:r>
                      <a:endParaRPr lang="sl-SI" sz="140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68574" marR="68574" marT="0" marB="0"/>
                </a:tc>
                <a:tc>
                  <a:txBody>
                    <a:bodyPr/>
                    <a:lstStyle/>
                    <a:p>
                      <a:pPr>
                        <a:spcAft>
                          <a:spcPts val="0"/>
                        </a:spcAft>
                      </a:pPr>
                      <a:r>
                        <a:rPr lang="sl-SI" sz="1400">
                          <a:solidFill>
                            <a:schemeClr val="tx1"/>
                          </a:solidFill>
                          <a:effectLst/>
                          <a:latin typeface="Arial" panose="020B0604020202020204" pitchFamily="34" charset="0"/>
                          <a:cs typeface="Arial" panose="020B0604020202020204" pitchFamily="34" charset="0"/>
                        </a:rPr>
                        <a:t>Merska enota </a:t>
                      </a:r>
                      <a:endParaRPr lang="sl-SI" sz="140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68574" marR="68574" marT="0" marB="0"/>
                </a:tc>
                <a:tc>
                  <a:txBody>
                    <a:bodyPr/>
                    <a:lstStyle/>
                    <a:p>
                      <a:pPr>
                        <a:spcAft>
                          <a:spcPts val="0"/>
                        </a:spcAft>
                      </a:pPr>
                      <a:r>
                        <a:rPr lang="sl-SI" sz="1400">
                          <a:solidFill>
                            <a:schemeClr val="tx1"/>
                          </a:solidFill>
                          <a:effectLst/>
                          <a:latin typeface="Arial" panose="020B0604020202020204" pitchFamily="34" charset="0"/>
                          <a:cs typeface="Arial" panose="020B0604020202020204" pitchFamily="34" charset="0"/>
                        </a:rPr>
                        <a:t>Sklad </a:t>
                      </a:r>
                      <a:endParaRPr lang="sl-SI" sz="140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68574" marR="68574" marT="0" marB="0"/>
                </a:tc>
                <a:tc>
                  <a:txBody>
                    <a:bodyPr/>
                    <a:lstStyle/>
                    <a:p>
                      <a:pPr>
                        <a:spcAft>
                          <a:spcPts val="0"/>
                        </a:spcAft>
                      </a:pPr>
                      <a:r>
                        <a:rPr lang="sl-SI" sz="1400">
                          <a:solidFill>
                            <a:schemeClr val="tx1"/>
                          </a:solidFill>
                          <a:effectLst/>
                          <a:latin typeface="Arial" panose="020B0604020202020204" pitchFamily="34" charset="0"/>
                          <a:cs typeface="Arial" panose="020B0604020202020204" pitchFamily="34" charset="0"/>
                        </a:rPr>
                        <a:t>Kategorija regije </a:t>
                      </a:r>
                      <a:endParaRPr lang="sl-SI" sz="140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68574" marR="68574" marT="0" marB="0"/>
                </a:tc>
                <a:tc>
                  <a:txBody>
                    <a:bodyPr/>
                    <a:lstStyle/>
                    <a:p>
                      <a:pPr>
                        <a:spcAft>
                          <a:spcPts val="0"/>
                        </a:spcAft>
                      </a:pPr>
                      <a:r>
                        <a:rPr lang="sl-SI" sz="1400">
                          <a:solidFill>
                            <a:schemeClr val="tx1"/>
                          </a:solidFill>
                          <a:effectLst/>
                          <a:latin typeface="Arial" panose="020B0604020202020204" pitchFamily="34" charset="0"/>
                          <a:cs typeface="Arial" panose="020B0604020202020204" pitchFamily="34" charset="0"/>
                        </a:rPr>
                        <a:t>Ciljna vrednost (2022) </a:t>
                      </a:r>
                      <a:endParaRPr lang="sl-SI" sz="140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68574" marR="68574" marT="0" marB="0"/>
                </a:tc>
                <a:tc>
                  <a:txBody>
                    <a:bodyPr/>
                    <a:lstStyle/>
                    <a:p>
                      <a:pPr>
                        <a:spcAft>
                          <a:spcPts val="0"/>
                        </a:spcAft>
                      </a:pPr>
                      <a:r>
                        <a:rPr lang="sl-SI" sz="1400" dirty="0">
                          <a:solidFill>
                            <a:schemeClr val="tx1"/>
                          </a:solidFill>
                          <a:effectLst/>
                          <a:latin typeface="Arial" panose="020B0604020202020204" pitchFamily="34" charset="0"/>
                          <a:cs typeface="Arial" panose="020B0604020202020204" pitchFamily="34" charset="0"/>
                        </a:rPr>
                        <a:t>Vir podatka </a:t>
                      </a:r>
                      <a:endParaRPr lang="sl-SI" sz="140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68574" marR="68574" marT="0" marB="0"/>
                </a:tc>
                <a:tc>
                  <a:txBody>
                    <a:bodyPr/>
                    <a:lstStyle/>
                    <a:p>
                      <a:pPr>
                        <a:spcAft>
                          <a:spcPts val="0"/>
                        </a:spcAft>
                      </a:pPr>
                      <a:r>
                        <a:rPr lang="sl-SI" sz="1400" dirty="0">
                          <a:solidFill>
                            <a:schemeClr val="tx1"/>
                          </a:solidFill>
                          <a:effectLst/>
                          <a:latin typeface="Arial" panose="020B0604020202020204" pitchFamily="34" charset="0"/>
                          <a:cs typeface="Arial" panose="020B0604020202020204" pitchFamily="34" charset="0"/>
                        </a:rPr>
                        <a:t>Pogostost poročanja </a:t>
                      </a:r>
                      <a:endParaRPr lang="sl-SI" sz="140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68574" marR="68574" marT="0" marB="0"/>
                </a:tc>
                <a:extLst>
                  <a:ext uri="{0D108BD9-81ED-4DB2-BD59-A6C34878D82A}">
                    <a16:rowId xmlns:a16="http://schemas.microsoft.com/office/drawing/2014/main" xmlns="" val="10000"/>
                  </a:ext>
                </a:extLst>
              </a:tr>
              <a:tr h="1637053">
                <a:tc>
                  <a:txBody>
                    <a:bodyPr/>
                    <a:lstStyle/>
                    <a:p>
                      <a:pPr>
                        <a:spcAft>
                          <a:spcPts val="0"/>
                        </a:spcAft>
                      </a:pPr>
                      <a:r>
                        <a:rPr lang="sl-SI" sz="1400">
                          <a:solidFill>
                            <a:schemeClr val="tx1"/>
                          </a:solidFill>
                          <a:effectLst/>
                          <a:latin typeface="Arial" panose="020B0604020202020204" pitchFamily="34" charset="0"/>
                          <a:cs typeface="Arial" panose="020B0604020202020204" pitchFamily="34" charset="0"/>
                        </a:rPr>
                        <a:t>10.10</a:t>
                      </a:r>
                      <a:endParaRPr lang="sl-SI" sz="140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68574" marR="68574" marT="0" marB="0"/>
                </a:tc>
                <a:tc>
                  <a:txBody>
                    <a:bodyPr/>
                    <a:lstStyle/>
                    <a:p>
                      <a:pPr>
                        <a:spcAft>
                          <a:spcPts val="0"/>
                        </a:spcAft>
                      </a:pPr>
                      <a:r>
                        <a:rPr lang="sl-SI" sz="1400" dirty="0">
                          <a:solidFill>
                            <a:schemeClr val="tx1"/>
                          </a:solidFill>
                          <a:effectLst/>
                          <a:latin typeface="Arial" panose="020B0604020202020204" pitchFamily="34" charset="0"/>
                          <a:cs typeface="Arial" panose="020B0604020202020204" pitchFamily="34" charset="0"/>
                        </a:rPr>
                        <a:t>Število vključenih v programe usposabljanj, specializacij, dodatnih kvalifikacij in prekvalifikacij</a:t>
                      </a:r>
                      <a:endParaRPr lang="sl-SI" sz="140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68574" marR="68574" marT="0" marB="0"/>
                </a:tc>
                <a:tc>
                  <a:txBody>
                    <a:bodyPr/>
                    <a:lstStyle/>
                    <a:p>
                      <a:pPr>
                        <a:spcAft>
                          <a:spcPts val="0"/>
                        </a:spcAft>
                      </a:pPr>
                      <a:r>
                        <a:rPr lang="sl-SI" sz="1400">
                          <a:solidFill>
                            <a:schemeClr val="tx1"/>
                          </a:solidFill>
                          <a:effectLst/>
                          <a:latin typeface="Arial" panose="020B0604020202020204" pitchFamily="34" charset="0"/>
                          <a:cs typeface="Arial" panose="020B0604020202020204" pitchFamily="34" charset="0"/>
                        </a:rPr>
                        <a:t>Število </a:t>
                      </a:r>
                      <a:endParaRPr lang="sl-SI" sz="140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68574" marR="68574" marT="0" marB="0"/>
                </a:tc>
                <a:tc>
                  <a:txBody>
                    <a:bodyPr/>
                    <a:lstStyle/>
                    <a:p>
                      <a:pPr>
                        <a:spcAft>
                          <a:spcPts val="0"/>
                        </a:spcAft>
                      </a:pPr>
                      <a:r>
                        <a:rPr lang="sl-SI" sz="1400" dirty="0">
                          <a:solidFill>
                            <a:schemeClr val="tx1"/>
                          </a:solidFill>
                          <a:effectLst/>
                          <a:latin typeface="Arial" panose="020B0604020202020204" pitchFamily="34" charset="0"/>
                          <a:cs typeface="Arial" panose="020B0604020202020204" pitchFamily="34" charset="0"/>
                        </a:rPr>
                        <a:t>ESS </a:t>
                      </a:r>
                      <a:endParaRPr lang="sl-SI" sz="140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68574" marR="68574" marT="0" marB="0"/>
                </a:tc>
                <a:tc>
                  <a:txBody>
                    <a:bodyPr/>
                    <a:lstStyle/>
                    <a:p>
                      <a:pPr>
                        <a:spcAft>
                          <a:spcPts val="0"/>
                        </a:spcAft>
                      </a:pPr>
                      <a:r>
                        <a:rPr lang="sl-SI" sz="1400" dirty="0">
                          <a:solidFill>
                            <a:schemeClr val="tx1"/>
                          </a:solidFill>
                          <a:effectLst/>
                          <a:latin typeface="Arial" panose="020B0604020202020204" pitchFamily="34" charset="0"/>
                          <a:cs typeface="Arial" panose="020B0604020202020204" pitchFamily="34" charset="0"/>
                        </a:rPr>
                        <a:t>Vzhod </a:t>
                      </a:r>
                      <a:endParaRPr lang="sl-SI" sz="140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68574" marR="68574" marT="0" marB="0"/>
                </a:tc>
                <a:tc>
                  <a:txBody>
                    <a:bodyPr/>
                    <a:lstStyle/>
                    <a:p>
                      <a:pPr>
                        <a:spcAft>
                          <a:spcPts val="0"/>
                        </a:spcAft>
                      </a:pPr>
                      <a:r>
                        <a:rPr lang="sl-SI" sz="1400" b="1" dirty="0">
                          <a:solidFill>
                            <a:srgbClr val="C00000"/>
                          </a:solidFill>
                          <a:effectLst/>
                          <a:latin typeface="Arial" panose="020B0604020202020204" pitchFamily="34" charset="0"/>
                          <a:cs typeface="Arial" panose="020B0604020202020204" pitchFamily="34" charset="0"/>
                        </a:rPr>
                        <a:t>1.440</a:t>
                      </a:r>
                      <a:endParaRPr lang="sl-SI" sz="1400" b="1" dirty="0">
                        <a:solidFill>
                          <a:srgbClr val="C00000"/>
                        </a:solidFill>
                        <a:effectLst/>
                        <a:latin typeface="Arial" panose="020B0604020202020204" pitchFamily="34" charset="0"/>
                        <a:ea typeface="Times New Roman" panose="02020603050405020304" pitchFamily="18" charset="0"/>
                        <a:cs typeface="Arial" panose="020B0604020202020204" pitchFamily="34" charset="0"/>
                      </a:endParaRPr>
                    </a:p>
                  </a:txBody>
                  <a:tcPr marL="68574" marR="68574" marT="0" marB="0"/>
                </a:tc>
                <a:tc>
                  <a:txBody>
                    <a:bodyPr/>
                    <a:lstStyle/>
                    <a:p>
                      <a:pPr>
                        <a:spcAft>
                          <a:spcPts val="0"/>
                        </a:spcAft>
                      </a:pPr>
                      <a:r>
                        <a:rPr lang="sl-SI" sz="1400" dirty="0">
                          <a:solidFill>
                            <a:schemeClr val="tx1"/>
                          </a:solidFill>
                          <a:effectLst/>
                          <a:latin typeface="Arial" panose="020B0604020202020204" pitchFamily="34" charset="0"/>
                          <a:cs typeface="Arial" panose="020B0604020202020204" pitchFamily="34" charset="0"/>
                        </a:rPr>
                        <a:t>spremljanje </a:t>
                      </a:r>
                      <a:endParaRPr lang="sl-SI" sz="140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68574" marR="68574" marT="0" marB="0"/>
                </a:tc>
                <a:tc>
                  <a:txBody>
                    <a:bodyPr/>
                    <a:lstStyle/>
                    <a:p>
                      <a:pPr>
                        <a:spcAft>
                          <a:spcPts val="0"/>
                        </a:spcAft>
                      </a:pPr>
                      <a:r>
                        <a:rPr lang="sl-SI" sz="1400" dirty="0">
                          <a:solidFill>
                            <a:schemeClr val="tx1"/>
                          </a:solidFill>
                          <a:effectLst/>
                          <a:latin typeface="Arial" panose="020B0604020202020204" pitchFamily="34" charset="0"/>
                          <a:cs typeface="Arial" panose="020B0604020202020204" pitchFamily="34" charset="0"/>
                        </a:rPr>
                        <a:t>Letno </a:t>
                      </a:r>
                      <a:endParaRPr lang="sl-SI" sz="140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68574" marR="68574" marT="0" marB="0"/>
                </a:tc>
                <a:extLst>
                  <a:ext uri="{0D108BD9-81ED-4DB2-BD59-A6C34878D82A}">
                    <a16:rowId xmlns:a16="http://schemas.microsoft.com/office/drawing/2014/main" xmlns="" val="10001"/>
                  </a:ext>
                </a:extLst>
              </a:tr>
              <a:tr h="1637053">
                <a:tc>
                  <a:txBody>
                    <a:bodyPr/>
                    <a:lstStyle/>
                    <a:p>
                      <a:pPr>
                        <a:spcAft>
                          <a:spcPts val="0"/>
                        </a:spcAft>
                      </a:pPr>
                      <a:r>
                        <a:rPr lang="sl-SI" sz="1400" dirty="0">
                          <a:solidFill>
                            <a:schemeClr val="tx1"/>
                          </a:solidFill>
                          <a:effectLst/>
                          <a:latin typeface="Arial" panose="020B0604020202020204" pitchFamily="34" charset="0"/>
                          <a:cs typeface="Arial" panose="020B0604020202020204" pitchFamily="34" charset="0"/>
                        </a:rPr>
                        <a:t>10.10</a:t>
                      </a:r>
                      <a:endParaRPr lang="sl-SI" sz="140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68574" marR="68574" marT="0" marB="0"/>
                </a:tc>
                <a:tc>
                  <a:txBody>
                    <a:bodyPr/>
                    <a:lstStyle/>
                    <a:p>
                      <a:pPr>
                        <a:spcAft>
                          <a:spcPts val="0"/>
                        </a:spcAft>
                      </a:pPr>
                      <a:r>
                        <a:rPr lang="sl-SI" sz="1400" dirty="0">
                          <a:solidFill>
                            <a:schemeClr val="tx1"/>
                          </a:solidFill>
                          <a:effectLst/>
                          <a:latin typeface="Arial" panose="020B0604020202020204" pitchFamily="34" charset="0"/>
                          <a:cs typeface="Arial" panose="020B0604020202020204" pitchFamily="34" charset="0"/>
                        </a:rPr>
                        <a:t>Število vključenih v programe usposabljanj, specializacij, dodatnih kvalifikacij in prekvalifikacij</a:t>
                      </a:r>
                      <a:endParaRPr lang="sl-SI" sz="140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68574" marR="68574" marT="0" marB="0"/>
                </a:tc>
                <a:tc>
                  <a:txBody>
                    <a:bodyPr/>
                    <a:lstStyle/>
                    <a:p>
                      <a:pPr>
                        <a:spcAft>
                          <a:spcPts val="0"/>
                        </a:spcAft>
                      </a:pPr>
                      <a:r>
                        <a:rPr lang="sl-SI" sz="1400" dirty="0">
                          <a:solidFill>
                            <a:schemeClr val="tx1"/>
                          </a:solidFill>
                          <a:effectLst/>
                          <a:latin typeface="Arial" panose="020B0604020202020204" pitchFamily="34" charset="0"/>
                          <a:cs typeface="Arial" panose="020B0604020202020204" pitchFamily="34" charset="0"/>
                        </a:rPr>
                        <a:t>Število </a:t>
                      </a:r>
                      <a:endParaRPr lang="sl-SI" sz="140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68574" marR="68574" marT="0" marB="0"/>
                </a:tc>
                <a:tc>
                  <a:txBody>
                    <a:bodyPr/>
                    <a:lstStyle/>
                    <a:p>
                      <a:pPr>
                        <a:spcAft>
                          <a:spcPts val="0"/>
                        </a:spcAft>
                      </a:pPr>
                      <a:r>
                        <a:rPr lang="sl-SI" sz="1400" dirty="0">
                          <a:solidFill>
                            <a:schemeClr val="tx1"/>
                          </a:solidFill>
                          <a:effectLst/>
                          <a:latin typeface="Arial" panose="020B0604020202020204" pitchFamily="34" charset="0"/>
                          <a:cs typeface="Arial" panose="020B0604020202020204" pitchFamily="34" charset="0"/>
                        </a:rPr>
                        <a:t>ESS </a:t>
                      </a:r>
                      <a:endParaRPr lang="sl-SI" sz="140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68574" marR="68574" marT="0" marB="0"/>
                </a:tc>
                <a:tc>
                  <a:txBody>
                    <a:bodyPr/>
                    <a:lstStyle/>
                    <a:p>
                      <a:pPr>
                        <a:spcAft>
                          <a:spcPts val="0"/>
                        </a:spcAft>
                      </a:pPr>
                      <a:r>
                        <a:rPr lang="sl-SI" sz="1400" dirty="0">
                          <a:solidFill>
                            <a:schemeClr val="tx1"/>
                          </a:solidFill>
                          <a:effectLst/>
                          <a:latin typeface="Arial" panose="020B0604020202020204" pitchFamily="34" charset="0"/>
                          <a:cs typeface="Arial" panose="020B0604020202020204" pitchFamily="34" charset="0"/>
                        </a:rPr>
                        <a:t>Zahod </a:t>
                      </a:r>
                      <a:endParaRPr lang="sl-SI" sz="140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68574" marR="68574" marT="0" marB="0"/>
                </a:tc>
                <a:tc>
                  <a:txBody>
                    <a:bodyPr/>
                    <a:lstStyle/>
                    <a:p>
                      <a:pPr>
                        <a:spcAft>
                          <a:spcPts val="0"/>
                        </a:spcAft>
                      </a:pPr>
                      <a:r>
                        <a:rPr lang="sl-SI" sz="1400" b="1" dirty="0">
                          <a:solidFill>
                            <a:srgbClr val="C00000"/>
                          </a:solidFill>
                          <a:effectLst/>
                          <a:latin typeface="Arial" panose="020B0604020202020204" pitchFamily="34" charset="0"/>
                          <a:cs typeface="Arial" panose="020B0604020202020204" pitchFamily="34" charset="0"/>
                        </a:rPr>
                        <a:t>960</a:t>
                      </a:r>
                      <a:endParaRPr lang="sl-SI" sz="1400" b="1" dirty="0">
                        <a:solidFill>
                          <a:srgbClr val="C00000"/>
                        </a:solidFill>
                        <a:effectLst/>
                        <a:latin typeface="Arial" panose="020B0604020202020204" pitchFamily="34" charset="0"/>
                        <a:ea typeface="Times New Roman" panose="02020603050405020304" pitchFamily="18" charset="0"/>
                        <a:cs typeface="Arial" panose="020B0604020202020204" pitchFamily="34" charset="0"/>
                      </a:endParaRPr>
                    </a:p>
                  </a:txBody>
                  <a:tcPr marL="68574" marR="68574" marT="0" marB="0"/>
                </a:tc>
                <a:tc>
                  <a:txBody>
                    <a:bodyPr/>
                    <a:lstStyle/>
                    <a:p>
                      <a:pPr>
                        <a:spcAft>
                          <a:spcPts val="0"/>
                        </a:spcAft>
                      </a:pPr>
                      <a:r>
                        <a:rPr lang="sl-SI" sz="1400" dirty="0">
                          <a:solidFill>
                            <a:schemeClr val="tx1"/>
                          </a:solidFill>
                          <a:effectLst/>
                          <a:latin typeface="Arial" panose="020B0604020202020204" pitchFamily="34" charset="0"/>
                          <a:cs typeface="Arial" panose="020B0604020202020204" pitchFamily="34" charset="0"/>
                        </a:rPr>
                        <a:t>spremljanje </a:t>
                      </a:r>
                      <a:endParaRPr lang="sl-SI" sz="140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68574" marR="68574" marT="0" marB="0"/>
                </a:tc>
                <a:tc>
                  <a:txBody>
                    <a:bodyPr/>
                    <a:lstStyle/>
                    <a:p>
                      <a:pPr>
                        <a:spcAft>
                          <a:spcPts val="0"/>
                        </a:spcAft>
                      </a:pPr>
                      <a:r>
                        <a:rPr lang="sl-SI" sz="1400" dirty="0">
                          <a:solidFill>
                            <a:schemeClr val="tx1"/>
                          </a:solidFill>
                          <a:effectLst/>
                          <a:latin typeface="Arial" panose="020B0604020202020204" pitchFamily="34" charset="0"/>
                          <a:cs typeface="Arial" panose="020B0604020202020204" pitchFamily="34" charset="0"/>
                        </a:rPr>
                        <a:t>Letno </a:t>
                      </a:r>
                      <a:endParaRPr lang="sl-SI" sz="140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68574" marR="68574" marT="0" marB="0"/>
                </a:tc>
                <a:extLst>
                  <a:ext uri="{0D108BD9-81ED-4DB2-BD59-A6C34878D82A}">
                    <a16:rowId xmlns:a16="http://schemas.microsoft.com/office/drawing/2014/main" xmlns="" val="10002"/>
                  </a:ext>
                </a:extLst>
              </a:tr>
            </a:tbl>
          </a:graphicData>
        </a:graphic>
      </p:graphicFrame>
      <p:sp>
        <p:nvSpPr>
          <p:cNvPr id="4" name="PoljeZBesedilom 3"/>
          <p:cNvSpPr txBox="1"/>
          <p:nvPr/>
        </p:nvSpPr>
        <p:spPr>
          <a:xfrm>
            <a:off x="1894030" y="588640"/>
            <a:ext cx="5186362" cy="401637"/>
          </a:xfrm>
          <a:prstGeom prst="rect">
            <a:avLst/>
          </a:prstGeom>
          <a:noFill/>
        </p:spPr>
        <p:txBody>
          <a:bodyPr>
            <a:spAutoFit/>
          </a:bodyPr>
          <a:lstStyle/>
          <a:p>
            <a:pPr eaLnBrk="1" hangingPunct="1">
              <a:defRPr/>
            </a:pPr>
            <a:r>
              <a:rPr lang="sl-SI" sz="2000" b="1" dirty="0">
                <a:solidFill>
                  <a:srgbClr val="C00000"/>
                </a:solidFill>
                <a:cs typeface="Arial" panose="020B0604020202020204" pitchFamily="34" charset="0"/>
              </a:rPr>
              <a:t>Kazalnik učinka na ravni JR </a:t>
            </a:r>
            <a:r>
              <a:rPr lang="sl-SI" sz="2000" dirty="0">
                <a:cs typeface="Arial" panose="020B0604020202020204" pitchFamily="34" charset="0"/>
              </a:rPr>
              <a:t>(</a:t>
            </a:r>
            <a:r>
              <a:rPr lang="sl-SI" sz="2000" dirty="0" err="1">
                <a:cs typeface="Arial" panose="020B0604020202020204" pitchFamily="34" charset="0"/>
              </a:rPr>
              <a:t>tč</a:t>
            </a:r>
            <a:r>
              <a:rPr lang="sl-SI" sz="2000" dirty="0">
                <a:cs typeface="Arial" panose="020B0604020202020204" pitchFamily="34" charset="0"/>
              </a:rPr>
              <a:t> 8.1 JR) </a:t>
            </a:r>
            <a:endParaRPr lang="en-US" sz="2000" dirty="0">
              <a:cs typeface="Arial" panose="020B0604020202020204" pitchFamily="34" charset="0"/>
            </a:endParaRPr>
          </a:p>
        </p:txBody>
      </p:sp>
      <p:sp>
        <p:nvSpPr>
          <p:cNvPr id="2" name="Označba mesta številke diapozitiva 1"/>
          <p:cNvSpPr>
            <a:spLocks noGrp="1"/>
          </p:cNvSpPr>
          <p:nvPr>
            <p:ph type="sldNum" sz="quarter" idx="12"/>
          </p:nvPr>
        </p:nvSpPr>
        <p:spPr/>
        <p:txBody>
          <a:bodyPr/>
          <a:lstStyle/>
          <a:p>
            <a:fld id="{5532F882-DC02-4301-B179-9E7F5ED57468}" type="slidenum">
              <a:rPr lang="en-US" altLang="sl-SI" smtClean="0"/>
              <a:pPr/>
              <a:t>13</a:t>
            </a:fld>
            <a:endParaRPr lang="en-US" altLang="sl-SI"/>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PoljeZBesedilom 1"/>
          <p:cNvSpPr txBox="1"/>
          <p:nvPr/>
        </p:nvSpPr>
        <p:spPr>
          <a:xfrm>
            <a:off x="322263" y="4243858"/>
            <a:ext cx="8575675" cy="2000548"/>
          </a:xfrm>
          <a:prstGeom prst="rect">
            <a:avLst/>
          </a:prstGeom>
          <a:noFill/>
        </p:spPr>
        <p:txBody>
          <a:bodyPr>
            <a:spAutoFit/>
          </a:bodyPr>
          <a:lstStyle/>
          <a:p>
            <a:pPr eaLnBrk="1" hangingPunct="1">
              <a:defRPr/>
            </a:pPr>
            <a:endParaRPr lang="sl-SI" sz="1600" b="1" dirty="0">
              <a:solidFill>
                <a:srgbClr val="C00000"/>
              </a:solidFill>
              <a:cs typeface="Arial" panose="020B0604020202020204" pitchFamily="34" charset="0"/>
            </a:endParaRPr>
          </a:p>
          <a:p>
            <a:pPr eaLnBrk="1" hangingPunct="1">
              <a:defRPr/>
            </a:pPr>
            <a:endParaRPr lang="sl-SI" sz="1600" b="1" dirty="0">
              <a:solidFill>
                <a:srgbClr val="C00000"/>
              </a:solidFill>
              <a:cs typeface="Arial" panose="020B0604020202020204" pitchFamily="34" charset="0"/>
            </a:endParaRPr>
          </a:p>
          <a:p>
            <a:pPr eaLnBrk="1" hangingPunct="1">
              <a:defRPr/>
            </a:pPr>
            <a:endParaRPr lang="sl-SI" sz="1600" b="1" dirty="0">
              <a:solidFill>
                <a:srgbClr val="C00000"/>
              </a:solidFill>
              <a:cs typeface="Arial" panose="020B0604020202020204" pitchFamily="34" charset="0"/>
            </a:endParaRPr>
          </a:p>
          <a:p>
            <a:pPr eaLnBrk="1" hangingPunct="1">
              <a:defRPr/>
            </a:pPr>
            <a:r>
              <a:rPr lang="sl-SI" sz="2000" b="1" dirty="0">
                <a:solidFill>
                  <a:srgbClr val="C00000"/>
                </a:solidFill>
                <a:cs typeface="Arial" panose="020B0604020202020204" pitchFamily="34" charset="0"/>
              </a:rPr>
              <a:t>Kazalnik rezultata</a:t>
            </a:r>
            <a:r>
              <a:rPr lang="sl-SI" sz="2000" dirty="0">
                <a:solidFill>
                  <a:srgbClr val="C00000"/>
                </a:solidFill>
                <a:cs typeface="Arial" panose="020B0604020202020204" pitchFamily="34" charset="0"/>
              </a:rPr>
              <a:t> (</a:t>
            </a:r>
            <a:r>
              <a:rPr lang="sl-SI" sz="2000" dirty="0" err="1">
                <a:solidFill>
                  <a:srgbClr val="C00000"/>
                </a:solidFill>
                <a:cs typeface="Arial" panose="020B0604020202020204" pitchFamily="34" charset="0"/>
              </a:rPr>
              <a:t>tč</a:t>
            </a:r>
            <a:r>
              <a:rPr lang="sl-SI" sz="2000" dirty="0">
                <a:solidFill>
                  <a:srgbClr val="C00000"/>
                </a:solidFill>
                <a:cs typeface="Arial" panose="020B0604020202020204" pitchFamily="34" charset="0"/>
              </a:rPr>
              <a:t> 8.1. JR) </a:t>
            </a:r>
            <a:r>
              <a:rPr lang="sl-SI" sz="2000" b="1" dirty="0">
                <a:solidFill>
                  <a:srgbClr val="00B050"/>
                </a:solidFill>
                <a:cs typeface="Arial" panose="020B0604020202020204" pitchFamily="34" charset="0"/>
              </a:rPr>
              <a:t>- uspešno zaključili program. </a:t>
            </a:r>
          </a:p>
          <a:p>
            <a:pPr eaLnBrk="1" hangingPunct="1">
              <a:defRPr/>
            </a:pPr>
            <a:endParaRPr lang="sl-SI" sz="2000" b="1" dirty="0">
              <a:solidFill>
                <a:srgbClr val="00B050"/>
              </a:solidFill>
              <a:cs typeface="Arial" panose="020B0604020202020204" pitchFamily="34" charset="0"/>
            </a:endParaRPr>
          </a:p>
          <a:p>
            <a:pPr eaLnBrk="1" hangingPunct="1">
              <a:defRPr/>
            </a:pPr>
            <a:r>
              <a:rPr lang="sl-SI" sz="1600" i="1" dirty="0">
                <a:cs typeface="Arial" panose="020B0604020202020204" pitchFamily="34" charset="0"/>
              </a:rPr>
              <a:t>Pričakuje se, da bo program izpopolnjevanja uspešno zaključilo najmanj 98 odstotkov od vključenih.</a:t>
            </a:r>
            <a:endParaRPr lang="en-US" sz="1600" i="1" dirty="0">
              <a:cs typeface="Arial" panose="020B0604020202020204" pitchFamily="34" charset="0"/>
            </a:endParaRPr>
          </a:p>
        </p:txBody>
      </p:sp>
      <p:sp>
        <p:nvSpPr>
          <p:cNvPr id="4" name="Zaobljeni pravokotnik 3"/>
          <p:cNvSpPr/>
          <p:nvPr/>
        </p:nvSpPr>
        <p:spPr>
          <a:xfrm>
            <a:off x="4932171" y="4156576"/>
            <a:ext cx="3965767" cy="793750"/>
          </a:xfrm>
          <a:prstGeom prst="roundRect">
            <a:avLst/>
          </a:prstGeom>
          <a:solidFill>
            <a:srgbClr val="F8F8D4"/>
          </a:solidFill>
        </p:spPr>
        <p:style>
          <a:lnRef idx="1">
            <a:schemeClr val="dk1"/>
          </a:lnRef>
          <a:fillRef idx="3">
            <a:schemeClr val="dk1"/>
          </a:fillRef>
          <a:effectRef idx="2">
            <a:schemeClr val="dk1"/>
          </a:effectRef>
          <a:fontRef idx="minor">
            <a:schemeClr val="lt1"/>
          </a:fontRef>
        </p:style>
        <p:txBody>
          <a:bodyPr anchor="ctr"/>
          <a:lstStyle/>
          <a:p>
            <a:pPr algn="ctr" eaLnBrk="1" hangingPunct="1">
              <a:defRPr/>
            </a:pPr>
            <a:r>
              <a:rPr lang="sl-SI" sz="1600" dirty="0">
                <a:solidFill>
                  <a:schemeClr val="tx1"/>
                </a:solidFill>
                <a:latin typeface="Arial" panose="020B0604020202020204" pitchFamily="34" charset="0"/>
                <a:cs typeface="Arial" panose="020B0604020202020204" pitchFamily="34" charset="0"/>
              </a:rPr>
              <a:t>Uspešno zaključen program pomeni </a:t>
            </a:r>
          </a:p>
          <a:p>
            <a:pPr algn="ctr" eaLnBrk="1" hangingPunct="1">
              <a:defRPr/>
            </a:pPr>
            <a:r>
              <a:rPr lang="sl-SI" sz="1600" b="1" dirty="0">
                <a:solidFill>
                  <a:schemeClr val="tx1"/>
                </a:solidFill>
                <a:latin typeface="Arial" panose="020B0604020202020204" pitchFamily="34" charset="0"/>
                <a:cs typeface="Arial" panose="020B0604020202020204" pitchFamily="34" charset="0"/>
              </a:rPr>
              <a:t>80 % prisotnost</a:t>
            </a:r>
          </a:p>
        </p:txBody>
      </p:sp>
      <p:sp>
        <p:nvSpPr>
          <p:cNvPr id="5" name="PoljeZBesedilom 4"/>
          <p:cNvSpPr txBox="1"/>
          <p:nvPr/>
        </p:nvSpPr>
        <p:spPr>
          <a:xfrm>
            <a:off x="225399" y="1768475"/>
            <a:ext cx="8308975" cy="2062103"/>
          </a:xfrm>
          <a:prstGeom prst="rect">
            <a:avLst/>
          </a:prstGeom>
          <a:noFill/>
        </p:spPr>
        <p:txBody>
          <a:bodyPr>
            <a:spAutoFit/>
          </a:bodyPr>
          <a:lstStyle/>
          <a:p>
            <a:pPr eaLnBrk="1" hangingPunct="1">
              <a:defRPr/>
            </a:pPr>
            <a:r>
              <a:rPr lang="sl-SI" sz="2000" b="1" dirty="0">
                <a:solidFill>
                  <a:srgbClr val="C00000"/>
                </a:solidFill>
                <a:cs typeface="Arial" panose="020B0604020202020204" pitchFamily="34" charset="0"/>
              </a:rPr>
              <a:t>Kazalnik učinka </a:t>
            </a:r>
            <a:r>
              <a:rPr lang="sl-SI" sz="2000" dirty="0">
                <a:solidFill>
                  <a:srgbClr val="C00000"/>
                </a:solidFill>
                <a:cs typeface="Arial" panose="020B0604020202020204" pitchFamily="34" charset="0"/>
              </a:rPr>
              <a:t>(</a:t>
            </a:r>
            <a:r>
              <a:rPr lang="sl-SI" sz="2000" dirty="0" err="1">
                <a:solidFill>
                  <a:srgbClr val="C00000"/>
                </a:solidFill>
                <a:cs typeface="Arial" panose="020B0604020202020204" pitchFamily="34" charset="0"/>
              </a:rPr>
              <a:t>tč</a:t>
            </a:r>
            <a:r>
              <a:rPr lang="sl-SI" sz="2000" dirty="0">
                <a:solidFill>
                  <a:srgbClr val="C00000"/>
                </a:solidFill>
                <a:cs typeface="Arial" panose="020B0604020202020204" pitchFamily="34" charset="0"/>
              </a:rPr>
              <a:t> 8.1. JR) </a:t>
            </a:r>
            <a:r>
              <a:rPr lang="sl-SI" sz="2000" b="1" dirty="0">
                <a:solidFill>
                  <a:srgbClr val="00B050"/>
                </a:solidFill>
                <a:cs typeface="Arial" panose="020B0604020202020204" pitchFamily="34" charset="0"/>
              </a:rPr>
              <a:t>– število vključenih</a:t>
            </a:r>
          </a:p>
          <a:p>
            <a:pPr eaLnBrk="1" hangingPunct="1">
              <a:defRPr/>
            </a:pPr>
            <a:r>
              <a:rPr lang="sl-SI" b="1" dirty="0">
                <a:solidFill>
                  <a:srgbClr val="C00000"/>
                </a:solidFill>
                <a:cs typeface="Arial" panose="020B0604020202020204" pitchFamily="34" charset="0"/>
              </a:rPr>
              <a:t>Sklop A: </a:t>
            </a:r>
            <a:r>
              <a:rPr lang="sl-SI" b="1" dirty="0">
                <a:solidFill>
                  <a:srgbClr val="0070C0"/>
                </a:solidFill>
                <a:cs typeface="Arial" panose="020B0604020202020204" pitchFamily="34" charset="0"/>
              </a:rPr>
              <a:t>600 udeležencev VIŠ</a:t>
            </a:r>
            <a:r>
              <a:rPr lang="sl-SI" dirty="0">
                <a:cs typeface="Arial" panose="020B0604020202020204" pitchFamily="34" charset="0"/>
              </a:rPr>
              <a:t>, od tega </a:t>
            </a:r>
            <a:r>
              <a:rPr lang="sl-SI" b="1" dirty="0">
                <a:solidFill>
                  <a:srgbClr val="0070C0"/>
                </a:solidFill>
                <a:cs typeface="Arial" panose="020B0604020202020204" pitchFamily="34" charset="0"/>
              </a:rPr>
              <a:t>360 v KRVS in 240 v KRZS </a:t>
            </a:r>
            <a:endParaRPr lang="sl-SI" dirty="0">
              <a:solidFill>
                <a:schemeClr val="tx2">
                  <a:lumMod val="85000"/>
                  <a:lumOff val="15000"/>
                </a:schemeClr>
              </a:solidFill>
              <a:cs typeface="Arial" panose="020B0604020202020204" pitchFamily="34" charset="0"/>
            </a:endParaRPr>
          </a:p>
          <a:p>
            <a:pPr eaLnBrk="1" hangingPunct="1">
              <a:defRPr/>
            </a:pPr>
            <a:r>
              <a:rPr lang="sl-SI" b="1" dirty="0">
                <a:solidFill>
                  <a:srgbClr val="C00000"/>
                </a:solidFill>
                <a:cs typeface="Arial" panose="020B0604020202020204" pitchFamily="34" charset="0"/>
              </a:rPr>
              <a:t>Sklop B: </a:t>
            </a:r>
            <a:r>
              <a:rPr lang="sl-SI" b="1" dirty="0">
                <a:solidFill>
                  <a:srgbClr val="0070C0"/>
                </a:solidFill>
                <a:cs typeface="Arial" panose="020B0604020202020204" pitchFamily="34" charset="0"/>
              </a:rPr>
              <a:t>1.800 udeležencev NIPO</a:t>
            </a:r>
            <a:r>
              <a:rPr lang="sl-SI" dirty="0">
                <a:cs typeface="Arial" panose="020B0604020202020204" pitchFamily="34" charset="0"/>
              </a:rPr>
              <a:t>, od tega </a:t>
            </a:r>
            <a:r>
              <a:rPr lang="sl-SI" b="1" dirty="0">
                <a:solidFill>
                  <a:srgbClr val="0070C0"/>
                </a:solidFill>
                <a:cs typeface="Arial" panose="020B0604020202020204" pitchFamily="34" charset="0"/>
              </a:rPr>
              <a:t>1.080 za konzorcij v KRVS in 720 za konzorcij v KRZS.</a:t>
            </a:r>
          </a:p>
          <a:p>
            <a:pPr eaLnBrk="1" hangingPunct="1">
              <a:defRPr/>
            </a:pPr>
            <a:endParaRPr lang="sl-SI" b="1" dirty="0">
              <a:solidFill>
                <a:srgbClr val="0070C0"/>
              </a:solidFill>
              <a:cs typeface="Arial" panose="020B0604020202020204" pitchFamily="34" charset="0"/>
            </a:endParaRPr>
          </a:p>
          <a:p>
            <a:pPr eaLnBrk="1" hangingPunct="1">
              <a:defRPr/>
            </a:pPr>
            <a:r>
              <a:rPr lang="sl-SI" sz="1600" b="1" i="1" dirty="0">
                <a:cs typeface="Arial" panose="020B0604020202020204" pitchFamily="34" charset="0"/>
              </a:rPr>
              <a:t>Skupni kazalniki učinka </a:t>
            </a:r>
            <a:r>
              <a:rPr lang="sl-SI" sz="1600" i="1" dirty="0">
                <a:cs typeface="Arial" panose="020B0604020202020204" pitchFamily="34" charset="0"/>
              </a:rPr>
              <a:t>(</a:t>
            </a:r>
            <a:r>
              <a:rPr lang="sl-SI" sz="1600" i="1" dirty="0" err="1">
                <a:cs typeface="Arial" panose="020B0604020202020204" pitchFamily="34" charset="0"/>
              </a:rPr>
              <a:t>tč</a:t>
            </a:r>
            <a:r>
              <a:rPr lang="sl-SI" sz="1600" i="1" dirty="0">
                <a:cs typeface="Arial" panose="020B0604020202020204" pitchFamily="34" charset="0"/>
              </a:rPr>
              <a:t> 8.2 JR) se spremljajo ob vstopu udeleženca v program izpopolnjevanja. – Vprašalnik – Priloga 7 k navodilom MIZŠ.</a:t>
            </a:r>
            <a:endParaRPr lang="en-US" sz="1600" i="1" dirty="0">
              <a:cs typeface="Arial" panose="020B0604020202020204" pitchFamily="34" charset="0"/>
            </a:endParaRPr>
          </a:p>
        </p:txBody>
      </p:sp>
      <p:sp>
        <p:nvSpPr>
          <p:cNvPr id="6" name="Zaobljeni pravokotnik 5"/>
          <p:cNvSpPr/>
          <p:nvPr/>
        </p:nvSpPr>
        <p:spPr>
          <a:xfrm>
            <a:off x="5174393" y="860425"/>
            <a:ext cx="3751563" cy="908050"/>
          </a:xfrm>
          <a:prstGeom prst="roundRect">
            <a:avLst/>
          </a:prstGeom>
          <a:solidFill>
            <a:srgbClr val="F8F8D4"/>
          </a:solidFill>
        </p:spPr>
        <p:style>
          <a:lnRef idx="1">
            <a:schemeClr val="dk1"/>
          </a:lnRef>
          <a:fillRef idx="3">
            <a:schemeClr val="dk1"/>
          </a:fillRef>
          <a:effectRef idx="2">
            <a:schemeClr val="dk1"/>
          </a:effectRef>
          <a:fontRef idx="minor">
            <a:schemeClr val="lt1"/>
          </a:fontRef>
        </p:style>
        <p:txBody>
          <a:bodyPr anchor="ctr"/>
          <a:lstStyle/>
          <a:p>
            <a:pPr algn="ctr" eaLnBrk="1" hangingPunct="1">
              <a:defRPr/>
            </a:pPr>
            <a:r>
              <a:rPr lang="sl-SI" sz="1600" b="1" dirty="0">
                <a:solidFill>
                  <a:schemeClr val="tx1"/>
                </a:solidFill>
                <a:latin typeface="Arial" panose="020B0604020202020204" pitchFamily="34" charset="0"/>
                <a:cs typeface="Arial" panose="020B0604020202020204" pitchFamily="34" charset="0"/>
              </a:rPr>
              <a:t>Posamezniki se štejejo večkrat </a:t>
            </a:r>
            <a:r>
              <a:rPr lang="sl-SI" sz="1600" dirty="0">
                <a:solidFill>
                  <a:schemeClr val="tx1"/>
                </a:solidFill>
                <a:latin typeface="Arial" panose="020B0604020202020204" pitchFamily="34" charset="0"/>
                <a:cs typeface="Arial" panose="020B0604020202020204" pitchFamily="34" charset="0"/>
              </a:rPr>
              <a:t>na operacijo, ob vključitvi v različne programe izpopolnjevanja</a:t>
            </a:r>
            <a:r>
              <a:rPr lang="en-US" sz="1600" i="1" dirty="0">
                <a:solidFill>
                  <a:schemeClr val="tx1"/>
                </a:solidFill>
                <a:latin typeface="Arial" panose="020B0604020202020204" pitchFamily="34" charset="0"/>
                <a:cs typeface="Arial" panose="020B0604020202020204" pitchFamily="34" charset="0"/>
              </a:rPr>
              <a:t> </a:t>
            </a:r>
            <a:r>
              <a:rPr lang="sl-SI" sz="1600" dirty="0">
                <a:solidFill>
                  <a:schemeClr val="tx1"/>
                </a:solidFill>
                <a:latin typeface="Arial" panose="020B0604020202020204" pitchFamily="34" charset="0"/>
                <a:cs typeface="Arial" panose="020B0604020202020204" pitchFamily="34" charset="0"/>
              </a:rPr>
              <a:t> </a:t>
            </a:r>
            <a:r>
              <a:rPr lang="en-US" sz="1600" i="1" dirty="0">
                <a:solidFill>
                  <a:schemeClr val="tx1"/>
                </a:solidFill>
                <a:latin typeface="Arial" panose="020B0604020202020204" pitchFamily="34" charset="0"/>
                <a:cs typeface="Arial" panose="020B0604020202020204" pitchFamily="34" charset="0"/>
              </a:rPr>
              <a:t> </a:t>
            </a:r>
            <a:endParaRPr lang="sl-SI" sz="1600" dirty="0">
              <a:solidFill>
                <a:schemeClr val="tx1"/>
              </a:solidFill>
              <a:latin typeface="Arial" panose="020B0604020202020204" pitchFamily="34" charset="0"/>
              <a:cs typeface="Arial" panose="020B0604020202020204" pitchFamily="34" charset="0"/>
            </a:endParaRPr>
          </a:p>
        </p:txBody>
      </p:sp>
      <p:sp>
        <p:nvSpPr>
          <p:cNvPr id="7" name="Title 1"/>
          <p:cNvSpPr txBox="1">
            <a:spLocks/>
          </p:cNvSpPr>
          <p:nvPr/>
        </p:nvSpPr>
        <p:spPr bwMode="auto">
          <a:xfrm>
            <a:off x="323851" y="168093"/>
            <a:ext cx="8310563" cy="541127"/>
          </a:xfrm>
          <a:prstGeom prst="rect">
            <a:avLst/>
          </a:prstGeom>
          <a:noFill/>
        </p:spPr>
        <p:txBody>
          <a:bodyPr lIns="0" tIns="0" rIns="0" bIns="0"/>
          <a:lstStyle>
            <a:lvl1pPr algn="ctr" defTabSz="457200" rtl="0" eaLnBrk="0" fontAlgn="base" hangingPunct="0">
              <a:spcBef>
                <a:spcPct val="0"/>
              </a:spcBef>
              <a:spcAft>
                <a:spcPct val="0"/>
              </a:spcAft>
              <a:defRPr sz="4400" kern="1200">
                <a:solidFill>
                  <a:schemeClr val="tx1"/>
                </a:solidFill>
                <a:latin typeface="+mj-lt"/>
                <a:ea typeface="+mj-ea"/>
                <a:cs typeface="+mj-cs"/>
              </a:defRPr>
            </a:lvl1pPr>
            <a:lvl2pPr algn="ctr" defTabSz="457200" rtl="0" eaLnBrk="0" fontAlgn="base" hangingPunct="0">
              <a:spcBef>
                <a:spcPct val="0"/>
              </a:spcBef>
              <a:spcAft>
                <a:spcPct val="0"/>
              </a:spcAft>
              <a:defRPr sz="4400">
                <a:solidFill>
                  <a:schemeClr val="tx1"/>
                </a:solidFill>
                <a:latin typeface="Calibri" pitchFamily="34" charset="0"/>
              </a:defRPr>
            </a:lvl2pPr>
            <a:lvl3pPr algn="ctr" defTabSz="457200" rtl="0" eaLnBrk="0" fontAlgn="base" hangingPunct="0">
              <a:spcBef>
                <a:spcPct val="0"/>
              </a:spcBef>
              <a:spcAft>
                <a:spcPct val="0"/>
              </a:spcAft>
              <a:defRPr sz="4400">
                <a:solidFill>
                  <a:schemeClr val="tx1"/>
                </a:solidFill>
                <a:latin typeface="Calibri" pitchFamily="34" charset="0"/>
              </a:defRPr>
            </a:lvl3pPr>
            <a:lvl4pPr algn="ctr" defTabSz="457200" rtl="0" eaLnBrk="0" fontAlgn="base" hangingPunct="0">
              <a:spcBef>
                <a:spcPct val="0"/>
              </a:spcBef>
              <a:spcAft>
                <a:spcPct val="0"/>
              </a:spcAft>
              <a:defRPr sz="4400">
                <a:solidFill>
                  <a:schemeClr val="tx1"/>
                </a:solidFill>
                <a:latin typeface="Calibri" pitchFamily="34" charset="0"/>
              </a:defRPr>
            </a:lvl4pPr>
            <a:lvl5pPr algn="ctr" defTabSz="457200" rtl="0" eaLnBrk="0" fontAlgn="base" hangingPunct="0">
              <a:spcBef>
                <a:spcPct val="0"/>
              </a:spcBef>
              <a:spcAft>
                <a:spcPct val="0"/>
              </a:spcAft>
              <a:defRPr sz="4400">
                <a:solidFill>
                  <a:schemeClr val="tx1"/>
                </a:solidFill>
                <a:latin typeface="Calibri" pitchFamily="34" charset="0"/>
              </a:defRPr>
            </a:lvl5pPr>
            <a:lvl6pPr marL="457200" algn="ctr" defTabSz="457200" rtl="0" eaLnBrk="1" fontAlgn="base" hangingPunct="1">
              <a:spcBef>
                <a:spcPct val="0"/>
              </a:spcBef>
              <a:spcAft>
                <a:spcPct val="0"/>
              </a:spcAft>
              <a:defRPr sz="4400">
                <a:solidFill>
                  <a:schemeClr val="tx1"/>
                </a:solidFill>
                <a:latin typeface="Calibri" pitchFamily="34" charset="0"/>
              </a:defRPr>
            </a:lvl6pPr>
            <a:lvl7pPr marL="914400" algn="ctr" defTabSz="457200" rtl="0" eaLnBrk="1" fontAlgn="base" hangingPunct="1">
              <a:spcBef>
                <a:spcPct val="0"/>
              </a:spcBef>
              <a:spcAft>
                <a:spcPct val="0"/>
              </a:spcAft>
              <a:defRPr sz="4400">
                <a:solidFill>
                  <a:schemeClr val="tx1"/>
                </a:solidFill>
                <a:latin typeface="Calibri" pitchFamily="34" charset="0"/>
              </a:defRPr>
            </a:lvl7pPr>
            <a:lvl8pPr marL="1371600" algn="ctr" defTabSz="457200" rtl="0" eaLnBrk="1" fontAlgn="base" hangingPunct="1">
              <a:spcBef>
                <a:spcPct val="0"/>
              </a:spcBef>
              <a:spcAft>
                <a:spcPct val="0"/>
              </a:spcAft>
              <a:defRPr sz="4400">
                <a:solidFill>
                  <a:schemeClr val="tx1"/>
                </a:solidFill>
                <a:latin typeface="Calibri" pitchFamily="34" charset="0"/>
              </a:defRPr>
            </a:lvl8pPr>
            <a:lvl9pPr marL="1828800" algn="ctr" defTabSz="457200" rtl="0" eaLnBrk="1" fontAlgn="base" hangingPunct="1">
              <a:spcBef>
                <a:spcPct val="0"/>
              </a:spcBef>
              <a:spcAft>
                <a:spcPct val="0"/>
              </a:spcAft>
              <a:defRPr sz="4400">
                <a:solidFill>
                  <a:schemeClr val="tx1"/>
                </a:solidFill>
                <a:latin typeface="Calibri" pitchFamily="34" charset="0"/>
              </a:defRPr>
            </a:lvl9pPr>
          </a:lstStyle>
          <a:p>
            <a:pPr>
              <a:defRPr/>
            </a:pPr>
            <a:r>
              <a:rPr lang="sl-SI" sz="2400" b="1" dirty="0">
                <a:solidFill>
                  <a:srgbClr val="860000"/>
                </a:solidFill>
                <a:latin typeface="Arial" panose="020B0604020202020204" pitchFamily="34" charset="0"/>
                <a:cs typeface="Arial" panose="020B0604020202020204" pitchFamily="34" charset="0"/>
              </a:rPr>
              <a:t>Kazalniki in spremljanje izvajanja </a:t>
            </a:r>
            <a:r>
              <a:rPr lang="sl-SI" sz="2400" b="1" dirty="0" smtClean="0">
                <a:solidFill>
                  <a:srgbClr val="860000"/>
                </a:solidFill>
                <a:latin typeface="Arial" panose="020B0604020202020204" pitchFamily="34" charset="0"/>
                <a:cs typeface="Arial" panose="020B0604020202020204" pitchFamily="34" charset="0"/>
              </a:rPr>
              <a:t>operacij</a:t>
            </a:r>
            <a:r>
              <a:rPr lang="sl-SI" sz="2000" b="1" dirty="0">
                <a:solidFill>
                  <a:srgbClr val="C00000"/>
                </a:solidFill>
                <a:latin typeface="Arial" panose="020B0604020202020204" pitchFamily="34" charset="0"/>
                <a:cs typeface="Arial" panose="020B0604020202020204" pitchFamily="34" charset="0"/>
              </a:rPr>
              <a:t/>
            </a:r>
            <a:br>
              <a:rPr lang="sl-SI" sz="2000" b="1" dirty="0">
                <a:solidFill>
                  <a:srgbClr val="C00000"/>
                </a:solidFill>
                <a:latin typeface="Arial" panose="020B0604020202020204" pitchFamily="34" charset="0"/>
                <a:cs typeface="Arial" panose="020B0604020202020204" pitchFamily="34" charset="0"/>
              </a:rPr>
            </a:br>
            <a:endParaRPr lang="sl-SI" sz="2000" b="1" dirty="0">
              <a:solidFill>
                <a:srgbClr val="C00000"/>
              </a:solidFill>
              <a:latin typeface="Arial" panose="020B0604020202020204" pitchFamily="34" charset="0"/>
              <a:cs typeface="Arial" panose="020B0604020202020204" pitchFamily="34" charset="0"/>
            </a:endParaRPr>
          </a:p>
        </p:txBody>
      </p:sp>
      <p:sp>
        <p:nvSpPr>
          <p:cNvPr id="8" name="Arrow: Down 7">
            <a:extLst>
              <a:ext uri="{FF2B5EF4-FFF2-40B4-BE49-F238E27FC236}">
                <a16:creationId xmlns:a16="http://schemas.microsoft.com/office/drawing/2014/main" xmlns="" id="{5BA8D1A7-459E-466D-A13F-93B35B797255}"/>
              </a:ext>
            </a:extLst>
          </p:cNvPr>
          <p:cNvSpPr/>
          <p:nvPr/>
        </p:nvSpPr>
        <p:spPr>
          <a:xfrm rot="15332500">
            <a:off x="4448383" y="765188"/>
            <a:ext cx="323435" cy="1354577"/>
          </a:xfrm>
          <a:prstGeom prst="downArrow">
            <a:avLst/>
          </a:prstGeom>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9" name="Arrow: Down 8">
            <a:extLst>
              <a:ext uri="{FF2B5EF4-FFF2-40B4-BE49-F238E27FC236}">
                <a16:creationId xmlns:a16="http://schemas.microsoft.com/office/drawing/2014/main" xmlns="" id="{F39F91A0-DC1D-46CF-8A9B-3905D47465F6}"/>
              </a:ext>
            </a:extLst>
          </p:cNvPr>
          <p:cNvSpPr/>
          <p:nvPr/>
        </p:nvSpPr>
        <p:spPr>
          <a:xfrm rot="15332500">
            <a:off x="4218168" y="4061339"/>
            <a:ext cx="323435" cy="1354577"/>
          </a:xfrm>
          <a:prstGeom prst="downArrow">
            <a:avLst/>
          </a:prstGeom>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3" name="Označba mesta številke diapozitiva 2"/>
          <p:cNvSpPr>
            <a:spLocks noGrp="1"/>
          </p:cNvSpPr>
          <p:nvPr>
            <p:ph type="sldNum" sz="quarter" idx="12"/>
          </p:nvPr>
        </p:nvSpPr>
        <p:spPr/>
        <p:txBody>
          <a:bodyPr/>
          <a:lstStyle/>
          <a:p>
            <a:fld id="{5532F882-DC02-4301-B179-9E7F5ED57468}" type="slidenum">
              <a:rPr lang="en-US" altLang="sl-SI" smtClean="0"/>
              <a:pPr/>
              <a:t>14</a:t>
            </a:fld>
            <a:endParaRPr lang="en-US" altLang="sl-SI"/>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122" name="PoljeZBesedilom 1"/>
          <p:cNvSpPr txBox="1">
            <a:spLocks noChangeArrowheads="1"/>
          </p:cNvSpPr>
          <p:nvPr/>
        </p:nvSpPr>
        <p:spPr bwMode="auto">
          <a:xfrm>
            <a:off x="119848" y="685357"/>
            <a:ext cx="8904303" cy="5909310"/>
          </a:xfrm>
          <a:prstGeom prst="rect">
            <a:avLst/>
          </a:prstGeom>
          <a:noFill/>
          <a:ln>
            <a:noFill/>
          </a:ln>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defRPr/>
            </a:pPr>
            <a:endParaRPr lang="sl-SI" altLang="sl-SI" sz="2000" b="1" dirty="0">
              <a:solidFill>
                <a:srgbClr val="7030A0"/>
              </a:solidFill>
              <a:cs typeface="Arial" panose="020B0604020202020204" pitchFamily="34" charset="0"/>
            </a:endParaRPr>
          </a:p>
          <a:p>
            <a:pPr algn="ctr" eaLnBrk="1" hangingPunct="1">
              <a:defRPr/>
            </a:pPr>
            <a:endParaRPr lang="sl-SI" altLang="sl-SI" sz="2000" dirty="0">
              <a:solidFill>
                <a:schemeClr val="tx2"/>
              </a:solidFill>
              <a:cs typeface="Arial" panose="020B0604020202020204" pitchFamily="34" charset="0"/>
            </a:endParaRPr>
          </a:p>
          <a:p>
            <a:pPr marL="342900" indent="-342900" algn="just" eaLnBrk="1" hangingPunct="1">
              <a:buFont typeface="Wingdings" panose="05000000000000000000" pitchFamily="2" charset="2"/>
              <a:buChar char="§"/>
              <a:defRPr/>
            </a:pPr>
            <a:r>
              <a:rPr lang="sl-SI" altLang="sl-SI" b="1" dirty="0">
                <a:solidFill>
                  <a:srgbClr val="0070C0"/>
                </a:solidFill>
                <a:cs typeface="Arial" panose="020B0604020202020204" pitchFamily="34" charset="0"/>
              </a:rPr>
              <a:t>Program</a:t>
            </a:r>
            <a:r>
              <a:rPr lang="sl-SI" altLang="sl-SI" b="1" dirty="0">
                <a:solidFill>
                  <a:schemeClr val="tx2"/>
                </a:solidFill>
                <a:cs typeface="Arial" panose="020B0604020202020204" pitchFamily="34" charset="0"/>
              </a:rPr>
              <a:t> </a:t>
            </a:r>
            <a:r>
              <a:rPr lang="sl-SI" altLang="sl-SI" b="1" dirty="0">
                <a:cs typeface="Arial" panose="020B0604020202020204" pitchFamily="34" charset="0"/>
              </a:rPr>
              <a:t>mora imeti vključeni</a:t>
            </a:r>
            <a:r>
              <a:rPr lang="sl-SI" altLang="sl-SI" b="1" dirty="0">
                <a:solidFill>
                  <a:schemeClr val="tx2"/>
                </a:solidFill>
                <a:cs typeface="Arial" panose="020B0604020202020204" pitchFamily="34" charset="0"/>
              </a:rPr>
              <a:t> </a:t>
            </a:r>
            <a:r>
              <a:rPr lang="sl-SI" altLang="sl-SI" b="1" dirty="0">
                <a:solidFill>
                  <a:srgbClr val="0070C0"/>
                </a:solidFill>
                <a:cs typeface="Arial" panose="020B0604020202020204" pitchFamily="34" charset="0"/>
              </a:rPr>
              <a:t>dve ali več vsebin navedenih v JR</a:t>
            </a:r>
            <a:endParaRPr lang="sl-SI" altLang="sl-SI" dirty="0">
              <a:solidFill>
                <a:schemeClr val="tx2"/>
              </a:solidFill>
              <a:cs typeface="Arial" panose="020B0604020202020204" pitchFamily="34" charset="0"/>
            </a:endParaRPr>
          </a:p>
          <a:p>
            <a:pPr marL="342900" indent="-342900" algn="just" eaLnBrk="1" hangingPunct="1">
              <a:buFont typeface="Wingdings" panose="05000000000000000000" pitchFamily="2" charset="2"/>
              <a:buChar char="§"/>
              <a:defRPr/>
            </a:pPr>
            <a:r>
              <a:rPr lang="sl-SI" altLang="sl-SI" b="1" dirty="0">
                <a:solidFill>
                  <a:srgbClr val="0070C0"/>
                </a:solidFill>
                <a:cs typeface="Arial" panose="020B0604020202020204" pitchFamily="34" charset="0"/>
              </a:rPr>
              <a:t>Strokovne podlage </a:t>
            </a:r>
            <a:r>
              <a:rPr lang="sl-SI" altLang="sl-SI" b="1" dirty="0">
                <a:cs typeface="Arial" panose="020B0604020202020204" pitchFamily="34" charset="0"/>
              </a:rPr>
              <a:t>morajo vsebovati </a:t>
            </a:r>
            <a:r>
              <a:rPr lang="sl-SI" altLang="sl-SI" b="1" dirty="0">
                <a:solidFill>
                  <a:srgbClr val="0070C0"/>
                </a:solidFill>
                <a:cs typeface="Arial" panose="020B0604020202020204" pitchFamily="34" charset="0"/>
              </a:rPr>
              <a:t>najmanj analizo potreb in teoretski model</a:t>
            </a:r>
            <a:r>
              <a:rPr lang="sl-SI" altLang="sl-SI" dirty="0">
                <a:solidFill>
                  <a:srgbClr val="0070C0"/>
                </a:solidFill>
                <a:cs typeface="Arial" panose="020B0604020202020204" pitchFamily="34" charset="0"/>
              </a:rPr>
              <a:t>.</a:t>
            </a:r>
          </a:p>
          <a:p>
            <a:pPr marL="342900" indent="-342900" algn="just" eaLnBrk="1" hangingPunct="1">
              <a:buFont typeface="Wingdings" panose="05000000000000000000" pitchFamily="2" charset="2"/>
              <a:buChar char="§"/>
              <a:defRPr/>
            </a:pPr>
            <a:r>
              <a:rPr lang="sl-SI" altLang="sl-SI" b="1" dirty="0">
                <a:solidFill>
                  <a:srgbClr val="0070C0"/>
                </a:solidFill>
                <a:cs typeface="Arial" panose="020B0604020202020204" pitchFamily="34" charset="0"/>
              </a:rPr>
              <a:t>Program mora imeti zahtevane elemente</a:t>
            </a:r>
            <a:r>
              <a:rPr lang="sl-SI" altLang="sl-SI" dirty="0">
                <a:solidFill>
                  <a:srgbClr val="0070C0"/>
                </a:solidFill>
                <a:cs typeface="Arial" panose="020B0604020202020204" pitchFamily="34" charset="0"/>
              </a:rPr>
              <a:t>. </a:t>
            </a:r>
          </a:p>
          <a:p>
            <a:pPr marL="285750" indent="-285750" algn="just" eaLnBrk="1" hangingPunct="1">
              <a:buFont typeface="Wingdings" panose="05000000000000000000" pitchFamily="2" charset="2"/>
              <a:buChar char="§"/>
              <a:defRPr/>
            </a:pPr>
            <a:endParaRPr lang="sl-SI" altLang="sl-SI" dirty="0">
              <a:solidFill>
                <a:srgbClr val="0070C0"/>
              </a:solidFill>
              <a:cs typeface="Arial" panose="020B0604020202020204" pitchFamily="34" charset="0"/>
            </a:endParaRPr>
          </a:p>
          <a:p>
            <a:pPr marL="342900" indent="-342900" algn="just" eaLnBrk="1" hangingPunct="1">
              <a:buFont typeface="Wingdings" panose="05000000000000000000" pitchFamily="2" charset="2"/>
              <a:buChar char="§"/>
              <a:defRPr/>
            </a:pPr>
            <a:r>
              <a:rPr lang="sl-SI" altLang="sl-SI" b="1" dirty="0">
                <a:solidFill>
                  <a:srgbClr val="0070C0"/>
                </a:solidFill>
                <a:cs typeface="Arial" panose="020B0604020202020204" pitchFamily="34" charset="0"/>
              </a:rPr>
              <a:t>Program traja najmanj </a:t>
            </a:r>
            <a:r>
              <a:rPr lang="sl-SI" altLang="sl-SI" b="1" dirty="0">
                <a:solidFill>
                  <a:srgbClr val="7030A0"/>
                </a:solidFill>
                <a:cs typeface="Arial" panose="020B0604020202020204" pitchFamily="34" charset="0"/>
              </a:rPr>
              <a:t>20 ur </a:t>
            </a:r>
            <a:r>
              <a:rPr lang="sl-SI" altLang="sl-SI" dirty="0">
                <a:cs typeface="Arial" panose="020B0604020202020204" pitchFamily="34" charset="0"/>
              </a:rPr>
              <a:t>(20% prilagajanja).</a:t>
            </a:r>
          </a:p>
          <a:p>
            <a:pPr marL="342900" indent="-342900" algn="just" eaLnBrk="1" hangingPunct="1">
              <a:buFont typeface="Wingdings" panose="05000000000000000000" pitchFamily="2" charset="2"/>
              <a:buChar char="§"/>
              <a:defRPr/>
            </a:pPr>
            <a:r>
              <a:rPr lang="sl-SI" altLang="sl-SI" b="1" dirty="0">
                <a:solidFill>
                  <a:srgbClr val="0070C0"/>
                </a:solidFill>
                <a:cs typeface="Arial" panose="020B0604020202020204" pitchFamily="34" charset="0"/>
              </a:rPr>
              <a:t>Prilagoditve programa oblikujejo prijavitelj in k. partnerji. </a:t>
            </a:r>
            <a:r>
              <a:rPr lang="sl-SI" altLang="sl-SI" dirty="0">
                <a:cs typeface="Arial" panose="020B0604020202020204" pitchFamily="34" charset="0"/>
              </a:rPr>
              <a:t>Hrani prijavitelj.</a:t>
            </a:r>
          </a:p>
          <a:p>
            <a:pPr marL="342900" indent="-342900" algn="just" eaLnBrk="1" hangingPunct="1">
              <a:buFont typeface="Wingdings" panose="05000000000000000000" pitchFamily="2" charset="2"/>
              <a:buChar char="§"/>
              <a:defRPr/>
            </a:pPr>
            <a:r>
              <a:rPr lang="sl-SI" altLang="sl-SI" b="1" dirty="0">
                <a:solidFill>
                  <a:srgbClr val="0070C0"/>
                </a:solidFill>
                <a:cs typeface="Arial" panose="020B0604020202020204" pitchFamily="34" charset="0"/>
              </a:rPr>
              <a:t>Prijavnici se </a:t>
            </a:r>
            <a:r>
              <a:rPr lang="sl-SI" altLang="sl-SI" b="1" dirty="0">
                <a:solidFill>
                  <a:srgbClr val="7030A0"/>
                </a:solidFill>
                <a:cs typeface="Arial" panose="020B0604020202020204" pitchFamily="34" charset="0"/>
              </a:rPr>
              <a:t>priloži en program</a:t>
            </a:r>
            <a:r>
              <a:rPr lang="sl-SI" altLang="sl-SI" b="1" dirty="0">
                <a:solidFill>
                  <a:srgbClr val="0070C0"/>
                </a:solidFill>
                <a:cs typeface="Arial" panose="020B0604020202020204" pitchFamily="34" charset="0"/>
              </a:rPr>
              <a:t>, ki mora biti potrjen pri prijavitelju. </a:t>
            </a:r>
          </a:p>
          <a:p>
            <a:pPr algn="just" eaLnBrk="1" hangingPunct="1">
              <a:defRPr/>
            </a:pPr>
            <a:r>
              <a:rPr lang="sl-SI" altLang="sl-SI" b="1" dirty="0">
                <a:solidFill>
                  <a:srgbClr val="0070C0"/>
                </a:solidFill>
                <a:cs typeface="Arial" panose="020B0604020202020204" pitchFamily="34" charset="0"/>
              </a:rPr>
              <a:t>      </a:t>
            </a:r>
            <a:r>
              <a:rPr lang="sl-SI" altLang="sl-SI" dirty="0">
                <a:cs typeface="Arial" panose="020B0604020202020204" pitchFamily="34" charset="0"/>
              </a:rPr>
              <a:t>Hrani prijavitelj.</a:t>
            </a:r>
          </a:p>
          <a:p>
            <a:pPr marL="342900" indent="-342900" algn="just" eaLnBrk="1" hangingPunct="1">
              <a:buFont typeface="Wingdings" panose="05000000000000000000" pitchFamily="2" charset="2"/>
              <a:buChar char="§"/>
              <a:defRPr/>
            </a:pPr>
            <a:r>
              <a:rPr lang="sl-SI" altLang="sl-SI" b="1" dirty="0">
                <a:solidFill>
                  <a:srgbClr val="0070C0"/>
                </a:solidFill>
                <a:cs typeface="Arial" panose="020B0604020202020204" pitchFamily="34" charset="0"/>
              </a:rPr>
              <a:t>Programi morajo biti potrjeni do 30. </a:t>
            </a:r>
            <a:r>
              <a:rPr lang="sl-SI" altLang="sl-SI" b="1" dirty="0" smtClean="0">
                <a:solidFill>
                  <a:srgbClr val="0070C0"/>
                </a:solidFill>
                <a:cs typeface="Arial" panose="020B0604020202020204" pitchFamily="34" charset="0"/>
              </a:rPr>
              <a:t>7. </a:t>
            </a:r>
            <a:r>
              <a:rPr lang="sl-SI" altLang="sl-SI" b="1" dirty="0">
                <a:solidFill>
                  <a:srgbClr val="0070C0"/>
                </a:solidFill>
                <a:cs typeface="Arial" panose="020B0604020202020204" pitchFamily="34" charset="0"/>
              </a:rPr>
              <a:t>2021.</a:t>
            </a:r>
          </a:p>
          <a:p>
            <a:pPr marL="342900" indent="-342900" algn="just" eaLnBrk="1" hangingPunct="1">
              <a:buFont typeface="Wingdings" panose="05000000000000000000" pitchFamily="2" charset="2"/>
              <a:buChar char="§"/>
              <a:defRPr/>
            </a:pPr>
            <a:r>
              <a:rPr lang="sl-SI" b="1" dirty="0">
                <a:solidFill>
                  <a:srgbClr val="0070C0"/>
                </a:solidFill>
                <a:cs typeface="Arial" panose="020B0604020202020204" pitchFamily="34" charset="0"/>
              </a:rPr>
              <a:t>Program izpopolnjevanja se lahko izvede večkrat.</a:t>
            </a:r>
          </a:p>
          <a:p>
            <a:pPr marL="285750" indent="-285750" algn="just" eaLnBrk="1" hangingPunct="1">
              <a:buFont typeface="Wingdings" panose="05000000000000000000" pitchFamily="2" charset="2"/>
              <a:buChar char="§"/>
              <a:defRPr/>
            </a:pPr>
            <a:endParaRPr lang="sl-SI" altLang="sl-SI" b="1" dirty="0">
              <a:cs typeface="Arial" panose="020B0604020202020204" pitchFamily="34" charset="0"/>
            </a:endParaRPr>
          </a:p>
          <a:p>
            <a:pPr marL="342900" indent="-342900" algn="just" eaLnBrk="1" hangingPunct="1">
              <a:buFont typeface="Wingdings" panose="05000000000000000000" pitchFamily="2" charset="2"/>
              <a:buChar char="§"/>
              <a:defRPr/>
            </a:pPr>
            <a:r>
              <a:rPr lang="sl-SI" altLang="sl-SI" dirty="0">
                <a:cs typeface="Arial" panose="020B0604020202020204" pitchFamily="34" charset="0"/>
              </a:rPr>
              <a:t>K. partnerji na spletni strani </a:t>
            </a:r>
            <a:r>
              <a:rPr lang="sl-SI" altLang="sl-SI" b="1" dirty="0">
                <a:solidFill>
                  <a:srgbClr val="0070C0"/>
                </a:solidFill>
                <a:cs typeface="Arial" panose="020B0604020202020204" pitchFamily="34" charset="0"/>
              </a:rPr>
              <a:t>objavljajo informacije o programih….</a:t>
            </a:r>
          </a:p>
          <a:p>
            <a:pPr marL="342900" indent="-342900" algn="just" eaLnBrk="1" hangingPunct="1">
              <a:buFont typeface="Wingdings" panose="05000000000000000000" pitchFamily="2" charset="2"/>
              <a:buChar char="§"/>
              <a:defRPr/>
            </a:pPr>
            <a:r>
              <a:rPr lang="sl-SI" altLang="sl-SI" dirty="0">
                <a:cs typeface="Arial" panose="020B0604020202020204" pitchFamily="34" charset="0"/>
              </a:rPr>
              <a:t>V skupini  je največ </a:t>
            </a:r>
            <a:r>
              <a:rPr lang="sl-SI" altLang="sl-SI" b="1" dirty="0">
                <a:solidFill>
                  <a:srgbClr val="0070C0"/>
                </a:solidFill>
                <a:cs typeface="Arial" panose="020B0604020202020204" pitchFamily="34" charset="0"/>
              </a:rPr>
              <a:t>15 udeležencev </a:t>
            </a:r>
            <a:r>
              <a:rPr lang="sl-SI" altLang="sl-SI" dirty="0">
                <a:cs typeface="Arial" panose="020B0604020202020204" pitchFamily="34" charset="0"/>
              </a:rPr>
              <a:t>(mogoče nadomeščanje).</a:t>
            </a:r>
          </a:p>
          <a:p>
            <a:pPr marL="342900" indent="-342900" algn="just" eaLnBrk="1" hangingPunct="1">
              <a:buFont typeface="Wingdings" panose="05000000000000000000" pitchFamily="2" charset="2"/>
              <a:buChar char="§"/>
              <a:defRPr/>
            </a:pPr>
            <a:r>
              <a:rPr lang="sl-SI" altLang="sl-SI" b="1" dirty="0">
                <a:solidFill>
                  <a:srgbClr val="0070C0"/>
                </a:solidFill>
                <a:cs typeface="Arial" panose="020B0604020202020204" pitchFamily="34" charset="0"/>
              </a:rPr>
              <a:t>Potrdilo</a:t>
            </a:r>
            <a:r>
              <a:rPr lang="sl-SI" altLang="sl-SI" dirty="0">
                <a:solidFill>
                  <a:schemeClr val="tx2"/>
                </a:solidFill>
                <a:cs typeface="Arial" panose="020B0604020202020204" pitchFamily="34" charset="0"/>
              </a:rPr>
              <a:t> </a:t>
            </a:r>
            <a:r>
              <a:rPr lang="sl-SI" altLang="sl-SI" dirty="0">
                <a:cs typeface="Arial" panose="020B0604020202020204" pitchFamily="34" charset="0"/>
              </a:rPr>
              <a:t>o uspešno zaključenem programu (najmanj 80% prisotnost).</a:t>
            </a:r>
          </a:p>
          <a:p>
            <a:pPr marL="342900" indent="-342900" algn="just" eaLnBrk="1" hangingPunct="1">
              <a:buFont typeface="Wingdings" panose="05000000000000000000" pitchFamily="2" charset="2"/>
              <a:buChar char="Ø"/>
              <a:defRPr/>
            </a:pPr>
            <a:endParaRPr lang="sl-SI" altLang="sl-SI" b="1" dirty="0">
              <a:solidFill>
                <a:srgbClr val="0070C0"/>
              </a:solidFill>
              <a:cs typeface="Arial" panose="020B0604020202020204" pitchFamily="34" charset="0"/>
            </a:endParaRPr>
          </a:p>
          <a:p>
            <a:pPr algn="just" eaLnBrk="1" hangingPunct="1">
              <a:defRPr/>
            </a:pPr>
            <a:r>
              <a:rPr lang="sl-SI" dirty="0">
                <a:solidFill>
                  <a:srgbClr val="7030A0"/>
                </a:solidFill>
                <a:cs typeface="Arial" panose="020B0604020202020204" pitchFamily="34" charset="0"/>
              </a:rPr>
              <a:t>Programi izpopolnjevanja, ki se izvajajo na osnovi JR, so za udeležence VIŠ in udeležence NIPO</a:t>
            </a:r>
            <a:r>
              <a:rPr lang="sl-SI" b="1" dirty="0">
                <a:solidFill>
                  <a:srgbClr val="7030A0"/>
                </a:solidFill>
                <a:cs typeface="Arial" panose="020B0604020202020204" pitchFamily="34" charset="0"/>
              </a:rPr>
              <a:t> brezplačni</a:t>
            </a:r>
            <a:r>
              <a:rPr lang="sl-SI" dirty="0">
                <a:solidFill>
                  <a:srgbClr val="7030A0"/>
                </a:solidFill>
                <a:cs typeface="Arial" panose="020B0604020202020204" pitchFamily="34" charset="0"/>
              </a:rPr>
              <a:t>.</a:t>
            </a:r>
            <a:endParaRPr lang="sl-SI" altLang="sl-SI" sz="1400" b="1" dirty="0">
              <a:solidFill>
                <a:srgbClr val="254061"/>
              </a:solidFill>
              <a:cs typeface="Arial" panose="020B0604020202020204" pitchFamily="34" charset="0"/>
            </a:endParaRPr>
          </a:p>
          <a:p>
            <a:pPr marL="285750" indent="-285750" algn="just" eaLnBrk="1" hangingPunct="1">
              <a:buFont typeface="Wingdings" panose="05000000000000000000" pitchFamily="2" charset="2"/>
              <a:buChar char="Ø"/>
              <a:defRPr/>
            </a:pPr>
            <a:endParaRPr lang="en-US" altLang="sl-SI" sz="1400" dirty="0">
              <a:solidFill>
                <a:srgbClr val="404040"/>
              </a:solidFill>
              <a:cs typeface="Arial" panose="020B0604020202020204" pitchFamily="34" charset="0"/>
            </a:endParaRPr>
          </a:p>
        </p:txBody>
      </p:sp>
      <p:sp>
        <p:nvSpPr>
          <p:cNvPr id="3" name="TextBox 2">
            <a:extLst>
              <a:ext uri="{FF2B5EF4-FFF2-40B4-BE49-F238E27FC236}">
                <a16:creationId xmlns:a16="http://schemas.microsoft.com/office/drawing/2014/main" xmlns="" id="{6B4FD8E7-D692-4104-953B-533AAF886ACB}"/>
              </a:ext>
            </a:extLst>
          </p:cNvPr>
          <p:cNvSpPr txBox="1"/>
          <p:nvPr/>
        </p:nvSpPr>
        <p:spPr>
          <a:xfrm>
            <a:off x="621792" y="365760"/>
            <a:ext cx="7656575" cy="461665"/>
          </a:xfrm>
          <a:prstGeom prst="rect">
            <a:avLst/>
          </a:prstGeom>
          <a:solidFill>
            <a:srgbClr val="EDEB87"/>
          </a:solidFill>
        </p:spPr>
        <p:txBody>
          <a:bodyPr>
            <a:spAutoFit/>
          </a:bodyPr>
          <a:lstStyle/>
          <a:p>
            <a:pPr algn="ctr" eaLnBrk="1" hangingPunct="1">
              <a:defRPr/>
            </a:pPr>
            <a:r>
              <a:rPr lang="sl-SI" sz="2400" b="1" dirty="0">
                <a:solidFill>
                  <a:srgbClr val="860000"/>
                </a:solidFill>
                <a:cs typeface="Arial" panose="020B0604020202020204" pitchFamily="34" charset="0"/>
              </a:rPr>
              <a:t>Pozornost pri načrtovanju </a:t>
            </a:r>
            <a:r>
              <a:rPr lang="sl-SI" altLang="sl-SI" sz="2400" dirty="0" smtClean="0">
                <a:cs typeface="Arial" panose="020B0604020202020204" pitchFamily="34" charset="0"/>
              </a:rPr>
              <a:t>(</a:t>
            </a:r>
            <a:r>
              <a:rPr lang="sl-SI" altLang="sl-SI" sz="2400" dirty="0">
                <a:cs typeface="Arial" panose="020B0604020202020204" pitchFamily="34" charset="0"/>
              </a:rPr>
              <a:t>tč. 5 JR):</a:t>
            </a:r>
            <a:endParaRPr lang="sl-SI" altLang="sl-SI" sz="2400" dirty="0">
              <a:highlight>
                <a:srgbClr val="FFFF00"/>
              </a:highlight>
              <a:cs typeface="Arial" panose="020B0604020202020204" pitchFamily="34" charset="0"/>
            </a:endParaRPr>
          </a:p>
        </p:txBody>
      </p:sp>
      <p:sp>
        <p:nvSpPr>
          <p:cNvPr id="2" name="Označba mesta številke diapozitiva 1"/>
          <p:cNvSpPr>
            <a:spLocks noGrp="1"/>
          </p:cNvSpPr>
          <p:nvPr>
            <p:ph type="sldNum" sz="quarter" idx="12"/>
          </p:nvPr>
        </p:nvSpPr>
        <p:spPr/>
        <p:txBody>
          <a:bodyPr/>
          <a:lstStyle/>
          <a:p>
            <a:fld id="{5532F882-DC02-4301-B179-9E7F5ED57468}" type="slidenum">
              <a:rPr lang="en-US" altLang="sl-SI" smtClean="0"/>
              <a:pPr/>
              <a:t>15</a:t>
            </a:fld>
            <a:endParaRPr lang="en-US" altLang="sl-SI"/>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PoljeZBesedilom 2"/>
          <p:cNvSpPr txBox="1"/>
          <p:nvPr/>
        </p:nvSpPr>
        <p:spPr>
          <a:xfrm>
            <a:off x="560952" y="1039880"/>
            <a:ext cx="8085137" cy="708025"/>
          </a:xfrm>
          <a:prstGeom prst="rect">
            <a:avLst/>
          </a:prstGeom>
          <a:noFill/>
        </p:spPr>
        <p:txBody>
          <a:bodyPr>
            <a:spAutoFit/>
          </a:bodyPr>
          <a:lstStyle/>
          <a:p>
            <a:pPr eaLnBrk="1" hangingPunct="1">
              <a:defRPr/>
            </a:pPr>
            <a:r>
              <a:rPr lang="sl-SI" sz="2000" b="1" dirty="0">
                <a:solidFill>
                  <a:srgbClr val="0070C0"/>
                </a:solidFill>
                <a:cs typeface="Arial" panose="020B0604020202020204" pitchFamily="34" charset="0"/>
              </a:rPr>
              <a:t>Načrtovati sofinanciranje </a:t>
            </a:r>
            <a:r>
              <a:rPr lang="sl-SI" sz="2000" b="1" dirty="0">
                <a:solidFill>
                  <a:srgbClr val="C00000"/>
                </a:solidFill>
                <a:cs typeface="Arial" panose="020B0604020202020204" pitchFamily="34" charset="0"/>
              </a:rPr>
              <a:t>vsaj 3 različnih programov</a:t>
            </a:r>
            <a:r>
              <a:rPr lang="sl-SI" sz="2000" b="1" dirty="0">
                <a:solidFill>
                  <a:srgbClr val="0070C0"/>
                </a:solidFill>
                <a:cs typeface="Arial" panose="020B0604020202020204" pitchFamily="34" charset="0"/>
              </a:rPr>
              <a:t>, ki morajo vključevati </a:t>
            </a:r>
            <a:r>
              <a:rPr lang="sl-SI" sz="2000" b="1" dirty="0">
                <a:solidFill>
                  <a:srgbClr val="C00000"/>
                </a:solidFill>
                <a:cs typeface="Arial" panose="020B0604020202020204" pitchFamily="34" charset="0"/>
              </a:rPr>
              <a:t>dve ali več navedenih vsebin</a:t>
            </a:r>
            <a:r>
              <a:rPr lang="sl-SI" sz="2000" b="1" dirty="0">
                <a:solidFill>
                  <a:srgbClr val="0070C0"/>
                </a:solidFill>
                <a:cs typeface="Arial" panose="020B0604020202020204" pitchFamily="34" charset="0"/>
              </a:rPr>
              <a:t>:</a:t>
            </a:r>
          </a:p>
        </p:txBody>
      </p:sp>
      <p:sp>
        <p:nvSpPr>
          <p:cNvPr id="4" name="PoljeZBesedilom 3"/>
          <p:cNvSpPr txBox="1"/>
          <p:nvPr/>
        </p:nvSpPr>
        <p:spPr>
          <a:xfrm>
            <a:off x="186431" y="2192784"/>
            <a:ext cx="4065973" cy="3602184"/>
          </a:xfrm>
          <a:prstGeom prst="rect">
            <a:avLst/>
          </a:prstGeom>
          <a:noFill/>
        </p:spPr>
        <p:txBody>
          <a:bodyPr wrap="square">
            <a:spAutoFit/>
          </a:bodyPr>
          <a:lstStyle/>
          <a:p>
            <a:pPr eaLnBrk="1" hangingPunct="1">
              <a:defRPr/>
            </a:pPr>
            <a:r>
              <a:rPr lang="sl-SI" sz="1300" b="1" dirty="0">
                <a:solidFill>
                  <a:schemeClr val="accent1">
                    <a:lumMod val="50000"/>
                  </a:schemeClr>
                </a:solidFill>
                <a:cs typeface="Arial" panose="020B0604020202020204" pitchFamily="34" charset="0"/>
              </a:rPr>
              <a:t>Sklop A:</a:t>
            </a:r>
          </a:p>
          <a:p>
            <a:pPr marL="342900" indent="-342900" eaLnBrk="1" hangingPunct="1">
              <a:buFont typeface="+mj-lt"/>
              <a:buAutoNum type="alphaLcPeriod"/>
              <a:defRPr/>
            </a:pPr>
            <a:r>
              <a:rPr lang="sl-SI" sz="1300" dirty="0">
                <a:cs typeface="Arial" panose="020B0604020202020204" pitchFamily="34" charset="0"/>
              </a:rPr>
              <a:t>pedagoško-andragoško izpopolnjevanje,</a:t>
            </a:r>
          </a:p>
          <a:p>
            <a:pPr marL="342900" indent="-342900" eaLnBrk="1" hangingPunct="1">
              <a:buFont typeface="+mj-lt"/>
              <a:buAutoNum type="alphaLcPeriod"/>
              <a:defRPr/>
            </a:pPr>
            <a:r>
              <a:rPr lang="sl-SI" sz="1300" dirty="0">
                <a:cs typeface="Arial" panose="020B0604020202020204" pitchFamily="34" charset="0"/>
              </a:rPr>
              <a:t>uvajanja in zagotavljanja kakovosti in izpolnjevanje zahtev NAKVIS,</a:t>
            </a:r>
          </a:p>
          <a:p>
            <a:pPr marL="342900" indent="-342900" eaLnBrk="1" hangingPunct="1">
              <a:buFont typeface="+mj-lt"/>
              <a:buAutoNum type="alphaLcPeriod"/>
              <a:defRPr/>
            </a:pPr>
            <a:r>
              <a:rPr lang="sl-SI" sz="1300" dirty="0">
                <a:cs typeface="Arial" panose="020B0604020202020204" pitchFamily="34" charset="0"/>
              </a:rPr>
              <a:t>kakovostno vodenje višje strokovne šole, </a:t>
            </a:r>
          </a:p>
          <a:p>
            <a:pPr marL="342900" indent="-342900" eaLnBrk="1" hangingPunct="1">
              <a:buFont typeface="+mj-lt"/>
              <a:buAutoNum type="alphaLcPeriod"/>
              <a:defRPr/>
            </a:pPr>
            <a:r>
              <a:rPr lang="sl-SI" sz="1300" dirty="0">
                <a:cs typeface="Arial" panose="020B0604020202020204" pitchFamily="34" charset="0"/>
              </a:rPr>
              <a:t>inovativne metode poučevanja, </a:t>
            </a:r>
          </a:p>
          <a:p>
            <a:pPr marL="342900" indent="-342900" eaLnBrk="1" hangingPunct="1">
              <a:buFont typeface="+mj-lt"/>
              <a:buAutoNum type="alphaLcPeriod"/>
              <a:defRPr/>
            </a:pPr>
            <a:r>
              <a:rPr lang="sl-SI" sz="1300" dirty="0">
                <a:cs typeface="Arial" panose="020B0604020202020204" pitchFamily="34" charset="0"/>
              </a:rPr>
              <a:t>priprava višješolskih študijskih programov, </a:t>
            </a:r>
          </a:p>
          <a:p>
            <a:pPr marL="342900" indent="-342900" eaLnBrk="1" hangingPunct="1">
              <a:buFont typeface="+mj-lt"/>
              <a:buAutoNum type="alphaLcPeriod"/>
              <a:defRPr/>
            </a:pPr>
            <a:r>
              <a:rPr lang="sl-SI" sz="1300" dirty="0">
                <a:cs typeface="Arial" panose="020B0604020202020204" pitchFamily="34" charset="0"/>
              </a:rPr>
              <a:t>spremljanje in evalvacija praktičnega izobraževanja, </a:t>
            </a:r>
          </a:p>
          <a:p>
            <a:pPr marL="342900" indent="-342900" eaLnBrk="1" hangingPunct="1">
              <a:buFont typeface="+mj-lt"/>
              <a:buAutoNum type="alphaLcPeriod"/>
              <a:defRPr/>
            </a:pPr>
            <a:r>
              <a:rPr lang="sl-SI" sz="1300" dirty="0">
                <a:cs typeface="Arial" panose="020B0604020202020204" pitchFamily="34" charset="0"/>
              </a:rPr>
              <a:t>sodelovanje z delodajalci, </a:t>
            </a:r>
          </a:p>
          <a:p>
            <a:pPr marL="342900" indent="-342900" eaLnBrk="1" hangingPunct="1">
              <a:buFont typeface="+mj-lt"/>
              <a:buAutoNum type="alphaLcPeriod"/>
              <a:defRPr/>
            </a:pPr>
            <a:r>
              <a:rPr lang="sl-SI" sz="1300" dirty="0">
                <a:cs typeface="Arial" panose="020B0604020202020204" pitchFamily="34" charset="0"/>
              </a:rPr>
              <a:t>uporaba informacijsko komunikacijske tehnologije v izobraževanju in e-učenje. </a:t>
            </a:r>
          </a:p>
          <a:p>
            <a:pPr marL="342900" indent="-342900" eaLnBrk="1" hangingPunct="1">
              <a:buFont typeface="+mj-lt"/>
              <a:buAutoNum type="alphaLcPeriod"/>
              <a:defRPr/>
            </a:pPr>
            <a:r>
              <a:rPr lang="sl-SI" sz="1300" dirty="0">
                <a:cs typeface="Arial" panose="020B0604020202020204" pitchFamily="34" charset="0"/>
              </a:rPr>
              <a:t>komuniciranje in odnosi z javnostmi, </a:t>
            </a:r>
          </a:p>
          <a:p>
            <a:pPr marL="342900" indent="-342900" eaLnBrk="1" hangingPunct="1">
              <a:buFont typeface="+mj-lt"/>
              <a:buAutoNum type="alphaLcPeriod"/>
              <a:defRPr/>
            </a:pPr>
            <a:r>
              <a:rPr lang="sl-SI" sz="1300" dirty="0">
                <a:cs typeface="Arial" panose="020B0604020202020204" pitchFamily="34" charset="0"/>
              </a:rPr>
              <a:t>raba slovenskega jezika, </a:t>
            </a:r>
          </a:p>
          <a:p>
            <a:pPr marL="342900" indent="-342900" eaLnBrk="1" hangingPunct="1">
              <a:buFont typeface="+mj-lt"/>
              <a:buAutoNum type="alphaLcPeriod"/>
              <a:defRPr/>
            </a:pPr>
            <a:r>
              <a:rPr lang="sl-SI" sz="1300" dirty="0">
                <a:cs typeface="Arial" panose="020B0604020202020204" pitchFamily="34" charset="0"/>
              </a:rPr>
              <a:t>mednarodno sodelovanje in projekti,</a:t>
            </a:r>
          </a:p>
          <a:p>
            <a:pPr marL="342900" indent="-342900" eaLnBrk="1" hangingPunct="1">
              <a:buFont typeface="+mj-lt"/>
              <a:buAutoNum type="alphaLcPeriod"/>
              <a:defRPr/>
            </a:pPr>
            <a:r>
              <a:rPr lang="sl-SI" sz="1300" dirty="0">
                <a:cs typeface="Arial" panose="020B0604020202020204" pitchFamily="34" charset="0"/>
              </a:rPr>
              <a:t>izvajanje izrednega izobraževanja.</a:t>
            </a:r>
          </a:p>
          <a:p>
            <a:pPr eaLnBrk="1" hangingPunct="1">
              <a:defRPr/>
            </a:pPr>
            <a:endParaRPr lang="en-US" sz="1300" dirty="0">
              <a:solidFill>
                <a:schemeClr val="bg2">
                  <a:lumMod val="25000"/>
                </a:schemeClr>
              </a:solidFill>
              <a:cs typeface="Arial" panose="020B0604020202020204" pitchFamily="34" charset="0"/>
            </a:endParaRPr>
          </a:p>
        </p:txBody>
      </p:sp>
      <p:sp>
        <p:nvSpPr>
          <p:cNvPr id="5" name="PoljeZBesedilom 4"/>
          <p:cNvSpPr txBox="1"/>
          <p:nvPr/>
        </p:nvSpPr>
        <p:spPr>
          <a:xfrm>
            <a:off x="4450079" y="2131612"/>
            <a:ext cx="4506391" cy="4493538"/>
          </a:xfrm>
          <a:prstGeom prst="rect">
            <a:avLst/>
          </a:prstGeom>
          <a:noFill/>
        </p:spPr>
        <p:txBody>
          <a:bodyPr wrap="square">
            <a:spAutoFit/>
          </a:bodyPr>
          <a:lstStyle/>
          <a:p>
            <a:pPr eaLnBrk="1" hangingPunct="1">
              <a:defRPr/>
            </a:pPr>
            <a:r>
              <a:rPr lang="sl-SI" sz="1300" b="1" dirty="0">
                <a:solidFill>
                  <a:schemeClr val="accent1">
                    <a:lumMod val="50000"/>
                  </a:schemeClr>
                </a:solidFill>
                <a:cs typeface="Arial" panose="020B0604020202020204" pitchFamily="34" charset="0"/>
              </a:rPr>
              <a:t>Sklop B: </a:t>
            </a:r>
          </a:p>
          <a:p>
            <a:pPr marL="228600" indent="-228600" eaLnBrk="1" hangingPunct="1">
              <a:buFont typeface="+mj-lt"/>
              <a:buAutoNum type="alphaLcPeriod"/>
              <a:defRPr/>
            </a:pPr>
            <a:r>
              <a:rPr lang="sl-SI" sz="1300" dirty="0">
                <a:cs typeface="Arial" panose="020B0604020202020204" pitchFamily="34" charset="0"/>
              </a:rPr>
              <a:t>ugotavljanje izobraževalnih potreb ranljivih skupin odraslih,</a:t>
            </a:r>
          </a:p>
          <a:p>
            <a:pPr marL="228600" indent="-228600" eaLnBrk="1" hangingPunct="1">
              <a:buFont typeface="+mj-lt"/>
              <a:buAutoNum type="alphaLcPeriod"/>
              <a:defRPr/>
            </a:pPr>
            <a:r>
              <a:rPr lang="sl-SI" sz="1300" dirty="0">
                <a:cs typeface="Arial" panose="020B0604020202020204" pitchFamily="34" charset="0"/>
              </a:rPr>
              <a:t>izbira in uporaba andragoških metod in didaktičnih pristopov, </a:t>
            </a:r>
          </a:p>
          <a:p>
            <a:pPr marL="228600" indent="-228600" eaLnBrk="1" hangingPunct="1">
              <a:buFont typeface="+mj-lt"/>
              <a:buAutoNum type="alphaLcPeriod"/>
              <a:defRPr/>
            </a:pPr>
            <a:r>
              <a:rPr lang="sl-SI" sz="1300" dirty="0">
                <a:cs typeface="Arial" panose="020B0604020202020204" pitchFamily="34" charset="0"/>
              </a:rPr>
              <a:t>spodbujanje timskega dela in samostojnega učenja,</a:t>
            </a:r>
          </a:p>
          <a:p>
            <a:pPr marL="228600" indent="-228600" eaLnBrk="1" hangingPunct="1">
              <a:buFont typeface="+mj-lt"/>
              <a:buAutoNum type="alphaLcPeriod"/>
              <a:defRPr/>
            </a:pPr>
            <a:r>
              <a:rPr lang="sl-SI" sz="1300" dirty="0">
                <a:cs typeface="Arial" panose="020B0604020202020204" pitchFamily="34" charset="0"/>
              </a:rPr>
              <a:t>povezovanje razvoja pismenosti in temeljnih zmožnosti z življenjskimi področji (osebno in poklicno življenje in sodelovanje v družbi),</a:t>
            </a:r>
          </a:p>
          <a:p>
            <a:pPr marL="228600" indent="-228600" eaLnBrk="1" hangingPunct="1">
              <a:buFont typeface="+mj-lt"/>
              <a:buAutoNum type="alphaLcPeriod"/>
              <a:defRPr/>
            </a:pPr>
            <a:r>
              <a:rPr lang="sl-SI" sz="1300" dirty="0">
                <a:cs typeface="Arial" panose="020B0604020202020204" pitchFamily="34" charset="0"/>
              </a:rPr>
              <a:t>teoretski temelji, ki so pomembni za delo s ciljnimi skupinami,</a:t>
            </a:r>
          </a:p>
          <a:p>
            <a:pPr marL="228600" indent="-228600" eaLnBrk="1" hangingPunct="1">
              <a:buFont typeface="+mj-lt"/>
              <a:buAutoNum type="alphaLcPeriod"/>
              <a:defRPr/>
            </a:pPr>
            <a:r>
              <a:rPr lang="sl-SI" sz="1300" dirty="0">
                <a:cs typeface="Arial" panose="020B0604020202020204" pitchFamily="34" charset="0"/>
              </a:rPr>
              <a:t>značilnosti različnih ciljnih skupin (sociološki in antropološki vidiki),</a:t>
            </a:r>
          </a:p>
          <a:p>
            <a:pPr marL="228600" indent="-228600" eaLnBrk="1" hangingPunct="1">
              <a:buFont typeface="+mj-lt"/>
              <a:buAutoNum type="alphaLcPeriod"/>
              <a:defRPr/>
            </a:pPr>
            <a:r>
              <a:rPr lang="sl-SI" sz="1300" dirty="0">
                <a:cs typeface="Arial" panose="020B0604020202020204" pitchFamily="34" charset="0"/>
              </a:rPr>
              <a:t>spremljanje napredovanja in priprava popisa pridobljenih kompetenc,</a:t>
            </a:r>
          </a:p>
          <a:p>
            <a:pPr marL="228600" indent="-228600" eaLnBrk="1" hangingPunct="1">
              <a:buFont typeface="+mj-lt"/>
              <a:buAutoNum type="alphaLcPeriod"/>
              <a:defRPr/>
            </a:pPr>
            <a:r>
              <a:rPr lang="sl-SI" sz="1300" dirty="0">
                <a:cs typeface="Arial" panose="020B0604020202020204" pitchFamily="34" charset="0"/>
              </a:rPr>
              <a:t>izvedbeno načrtovanje na ravni skupine in posameznika, ki upošteva značilnosti ranljivih ciljnih skupin in odpravlja ovire teh skupin v izobraževanju, </a:t>
            </a:r>
          </a:p>
          <a:p>
            <a:pPr marL="228600" indent="-228600" eaLnBrk="1" hangingPunct="1">
              <a:buFont typeface="+mj-lt"/>
              <a:buAutoNum type="alphaLcPeriod"/>
              <a:defRPr/>
            </a:pPr>
            <a:r>
              <a:rPr lang="sl-SI" sz="1300" dirty="0">
                <a:cs typeface="Arial" panose="020B0604020202020204" pitchFamily="34" charset="0"/>
              </a:rPr>
              <a:t>poučevanje priseljencev, </a:t>
            </a:r>
          </a:p>
          <a:p>
            <a:pPr marL="228600" indent="-228600" eaLnBrk="1" hangingPunct="1">
              <a:buFont typeface="+mj-lt"/>
              <a:buAutoNum type="alphaLcPeriod"/>
              <a:defRPr/>
            </a:pPr>
            <a:r>
              <a:rPr lang="sl-SI" sz="1300" dirty="0">
                <a:cs typeface="Arial" panose="020B0604020202020204" pitchFamily="34" charset="0"/>
              </a:rPr>
              <a:t>medkulturne razlike, </a:t>
            </a:r>
          </a:p>
          <a:p>
            <a:pPr marL="228600" indent="-228600" eaLnBrk="1" hangingPunct="1">
              <a:buFont typeface="+mj-lt"/>
              <a:buAutoNum type="alphaLcPeriod"/>
              <a:defRPr/>
            </a:pPr>
            <a:r>
              <a:rPr lang="sl-SI" sz="1300" dirty="0">
                <a:cs typeface="Arial" panose="020B0604020202020204" pitchFamily="34" charset="0"/>
              </a:rPr>
              <a:t>uporaba informacijsko komunikacijske tehnologije v izobraževanju in e-učenje. </a:t>
            </a:r>
            <a:endParaRPr lang="en-US" sz="1300" dirty="0">
              <a:cs typeface="Arial" panose="020B0604020202020204" pitchFamily="34" charset="0"/>
            </a:endParaRPr>
          </a:p>
        </p:txBody>
      </p:sp>
      <p:sp>
        <p:nvSpPr>
          <p:cNvPr id="6" name="TextBox 5"/>
          <p:cNvSpPr txBox="1"/>
          <p:nvPr/>
        </p:nvSpPr>
        <p:spPr>
          <a:xfrm>
            <a:off x="621792" y="365760"/>
            <a:ext cx="7656575" cy="461665"/>
          </a:xfrm>
          <a:prstGeom prst="rect">
            <a:avLst/>
          </a:prstGeom>
          <a:solidFill>
            <a:srgbClr val="EDEB87"/>
          </a:solidFill>
        </p:spPr>
        <p:txBody>
          <a:bodyPr>
            <a:spAutoFit/>
          </a:bodyPr>
          <a:lstStyle/>
          <a:p>
            <a:pPr algn="ctr" eaLnBrk="1" hangingPunct="1">
              <a:defRPr/>
            </a:pPr>
            <a:r>
              <a:rPr lang="sl-SI" sz="2400" b="1" dirty="0">
                <a:solidFill>
                  <a:srgbClr val="860000"/>
                </a:solidFill>
                <a:cs typeface="Arial" panose="020B0604020202020204" pitchFamily="34" charset="0"/>
              </a:rPr>
              <a:t>Pozornost pri načrtovanju </a:t>
            </a:r>
            <a:r>
              <a:rPr lang="sl-SI" altLang="sl-SI" sz="2400" dirty="0" smtClean="0">
                <a:cs typeface="Arial" panose="020B0604020202020204" pitchFamily="34" charset="0"/>
              </a:rPr>
              <a:t>(</a:t>
            </a:r>
            <a:r>
              <a:rPr lang="sl-SI" altLang="sl-SI" sz="2400" dirty="0">
                <a:cs typeface="Arial" panose="020B0604020202020204" pitchFamily="34" charset="0"/>
              </a:rPr>
              <a:t>tč. 5 JR):</a:t>
            </a:r>
            <a:endParaRPr lang="sl-SI" altLang="sl-SI" sz="2400" dirty="0">
              <a:highlight>
                <a:srgbClr val="FFFF00"/>
              </a:highlight>
              <a:cs typeface="Arial" panose="020B0604020202020204" pitchFamily="34" charset="0"/>
            </a:endParaRPr>
          </a:p>
        </p:txBody>
      </p:sp>
      <p:sp>
        <p:nvSpPr>
          <p:cNvPr id="2" name="Označba mesta številke diapozitiva 1"/>
          <p:cNvSpPr>
            <a:spLocks noGrp="1"/>
          </p:cNvSpPr>
          <p:nvPr>
            <p:ph type="sldNum" sz="quarter" idx="12"/>
          </p:nvPr>
        </p:nvSpPr>
        <p:spPr/>
        <p:txBody>
          <a:bodyPr/>
          <a:lstStyle/>
          <a:p>
            <a:fld id="{5532F882-DC02-4301-B179-9E7F5ED57468}" type="slidenum">
              <a:rPr lang="en-US" altLang="sl-SI" smtClean="0"/>
              <a:pPr/>
              <a:t>16</a:t>
            </a:fld>
            <a:endParaRPr lang="en-US" altLang="sl-SI"/>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PoljeZBesedilom 2"/>
          <p:cNvSpPr txBox="1"/>
          <p:nvPr/>
        </p:nvSpPr>
        <p:spPr>
          <a:xfrm>
            <a:off x="408373" y="1296140"/>
            <a:ext cx="8303827" cy="4801314"/>
          </a:xfrm>
          <a:prstGeom prst="rect">
            <a:avLst/>
          </a:prstGeom>
          <a:noFill/>
        </p:spPr>
        <p:txBody>
          <a:bodyPr wrap="square">
            <a:spAutoFit/>
          </a:bodyPr>
          <a:lstStyle/>
          <a:p>
            <a:pPr eaLnBrk="1" hangingPunct="1">
              <a:defRPr/>
            </a:pPr>
            <a:r>
              <a:rPr lang="sl-SI" sz="2000" b="1" dirty="0">
                <a:solidFill>
                  <a:srgbClr val="0070C0"/>
                </a:solidFill>
                <a:cs typeface="Arial" panose="020B0604020202020204" pitchFamily="34" charset="0"/>
              </a:rPr>
              <a:t>Elementi programa so:</a:t>
            </a:r>
          </a:p>
          <a:p>
            <a:pPr eaLnBrk="1" hangingPunct="1">
              <a:defRPr/>
            </a:pPr>
            <a:endParaRPr lang="sl-SI" dirty="0">
              <a:solidFill>
                <a:schemeClr val="bg2">
                  <a:lumMod val="25000"/>
                </a:schemeClr>
              </a:solidFill>
              <a:cs typeface="Arial" panose="020B0604020202020204" pitchFamily="34" charset="0"/>
            </a:endParaRPr>
          </a:p>
          <a:p>
            <a:pPr marL="342900" indent="-342900" eaLnBrk="1" hangingPunct="1">
              <a:buFont typeface="+mj-lt"/>
              <a:buAutoNum type="alphaLcPeriod"/>
              <a:defRPr/>
            </a:pPr>
            <a:r>
              <a:rPr lang="sl-SI" dirty="0">
                <a:solidFill>
                  <a:schemeClr val="bg2">
                    <a:lumMod val="25000"/>
                  </a:schemeClr>
                </a:solidFill>
                <a:cs typeface="Arial" panose="020B0604020202020204" pitchFamily="34" charset="0"/>
              </a:rPr>
              <a:t>namen programa izpopolnjevanja, </a:t>
            </a:r>
          </a:p>
          <a:p>
            <a:pPr marL="342900" indent="-342900" eaLnBrk="1" hangingPunct="1">
              <a:buFont typeface="+mj-lt"/>
              <a:buAutoNum type="alphaLcPeriod"/>
              <a:defRPr/>
            </a:pPr>
            <a:r>
              <a:rPr lang="sl-SI" dirty="0">
                <a:solidFill>
                  <a:schemeClr val="bg2">
                    <a:lumMod val="25000"/>
                  </a:schemeClr>
                </a:solidFill>
                <a:cs typeface="Arial" panose="020B0604020202020204" pitchFamily="34" charset="0"/>
              </a:rPr>
              <a:t>ciljno skupino, </a:t>
            </a:r>
          </a:p>
          <a:p>
            <a:pPr marL="342900" indent="-342900" eaLnBrk="1" hangingPunct="1">
              <a:buFont typeface="+mj-lt"/>
              <a:buAutoNum type="alphaLcPeriod"/>
              <a:defRPr/>
            </a:pPr>
            <a:r>
              <a:rPr lang="sl-SI" dirty="0">
                <a:solidFill>
                  <a:schemeClr val="bg2">
                    <a:lumMod val="25000"/>
                  </a:schemeClr>
                </a:solidFill>
                <a:cs typeface="Arial" panose="020B0604020202020204" pitchFamily="34" charset="0"/>
              </a:rPr>
              <a:t>cilje programa izpopolnjevanja,</a:t>
            </a:r>
          </a:p>
          <a:p>
            <a:pPr marL="342900" indent="-342900" eaLnBrk="1" hangingPunct="1">
              <a:buFont typeface="+mj-lt"/>
              <a:buAutoNum type="alphaLcPeriod"/>
              <a:defRPr/>
            </a:pPr>
            <a:r>
              <a:rPr lang="sl-SI" dirty="0">
                <a:solidFill>
                  <a:schemeClr val="bg2">
                    <a:lumMod val="25000"/>
                  </a:schemeClr>
                </a:solidFill>
                <a:cs typeface="Arial" panose="020B0604020202020204" pitchFamily="34" charset="0"/>
              </a:rPr>
              <a:t>vsebino programa izpopolnjevanja (točka 5 tega javnega razpisa), </a:t>
            </a:r>
          </a:p>
          <a:p>
            <a:pPr marL="342900" indent="-342900" eaLnBrk="1" hangingPunct="1">
              <a:buFont typeface="+mj-lt"/>
              <a:buAutoNum type="alphaLcPeriod"/>
              <a:defRPr/>
            </a:pPr>
            <a:r>
              <a:rPr lang="sl-SI" dirty="0">
                <a:solidFill>
                  <a:schemeClr val="bg2">
                    <a:lumMod val="25000"/>
                  </a:schemeClr>
                </a:solidFill>
                <a:cs typeface="Arial" panose="020B0604020202020204" pitchFamily="34" charset="0"/>
              </a:rPr>
              <a:t>kompetence, ki jih udeleženci VIŠ ali udeleženci NIPO pridobijo s programom izpopolnjevanja, </a:t>
            </a:r>
          </a:p>
          <a:p>
            <a:pPr marL="342900" indent="-342900" eaLnBrk="1" hangingPunct="1">
              <a:buFont typeface="+mj-lt"/>
              <a:buAutoNum type="alphaLcPeriod"/>
              <a:defRPr/>
            </a:pPr>
            <a:r>
              <a:rPr lang="sl-SI" dirty="0">
                <a:solidFill>
                  <a:schemeClr val="bg2">
                    <a:lumMod val="25000"/>
                  </a:schemeClr>
                </a:solidFill>
                <a:cs typeface="Arial" panose="020B0604020202020204" pitchFamily="34" charset="0"/>
              </a:rPr>
              <a:t>trajanje programa izpopolnjevanja,</a:t>
            </a:r>
          </a:p>
          <a:p>
            <a:pPr marL="342900" indent="-342900" eaLnBrk="1" hangingPunct="1">
              <a:buFont typeface="+mj-lt"/>
              <a:buAutoNum type="alphaLcPeriod"/>
              <a:defRPr/>
            </a:pPr>
            <a:r>
              <a:rPr lang="sl-SI" dirty="0">
                <a:solidFill>
                  <a:schemeClr val="bg2">
                    <a:lumMod val="25000"/>
                  </a:schemeClr>
                </a:solidFill>
                <a:cs typeface="Arial" panose="020B0604020202020204" pitchFamily="34" charset="0"/>
              </a:rPr>
              <a:t>pogoji za vključitev,</a:t>
            </a:r>
          </a:p>
          <a:p>
            <a:pPr marL="342900" indent="-342900" eaLnBrk="1" hangingPunct="1">
              <a:buFont typeface="+mj-lt"/>
              <a:buAutoNum type="alphaLcPeriod"/>
              <a:defRPr/>
            </a:pPr>
            <a:r>
              <a:rPr lang="sl-SI" dirty="0">
                <a:solidFill>
                  <a:schemeClr val="bg2">
                    <a:lumMod val="25000"/>
                  </a:schemeClr>
                </a:solidFill>
                <a:cs typeface="Arial" panose="020B0604020202020204" pitchFamily="34" charset="0"/>
              </a:rPr>
              <a:t>pogoji za zaključek programa izpopolnjevanja, </a:t>
            </a:r>
          </a:p>
          <a:p>
            <a:pPr marL="342900" indent="-342900" eaLnBrk="1" hangingPunct="1">
              <a:buFont typeface="+mj-lt"/>
              <a:buAutoNum type="alphaLcPeriod"/>
              <a:defRPr/>
            </a:pPr>
            <a:r>
              <a:rPr lang="sl-SI" dirty="0">
                <a:solidFill>
                  <a:schemeClr val="bg2">
                    <a:lumMod val="25000"/>
                  </a:schemeClr>
                </a:solidFill>
                <a:cs typeface="Arial" panose="020B0604020202020204" pitchFamily="34" charset="0"/>
              </a:rPr>
              <a:t>organizacija izobraževanja (oblike, metode, minimalni obseg individualnega in skupinskega dela idr.),</a:t>
            </a:r>
          </a:p>
          <a:p>
            <a:pPr marL="342900" indent="-342900" eaLnBrk="1" hangingPunct="1">
              <a:buFont typeface="+mj-lt"/>
              <a:buAutoNum type="alphaLcPeriod"/>
              <a:defRPr/>
            </a:pPr>
            <a:r>
              <a:rPr lang="sl-SI" dirty="0">
                <a:solidFill>
                  <a:schemeClr val="bg2">
                    <a:lumMod val="25000"/>
                  </a:schemeClr>
                </a:solidFill>
                <a:cs typeface="Arial" panose="020B0604020202020204" pitchFamily="34" charset="0"/>
              </a:rPr>
              <a:t>znanje izobraževalcev programa izpopolnjevanja in/ali opis delovnih izkušenj pri izvajanju tovrstnih programov izpopolnjevanja ter</a:t>
            </a:r>
          </a:p>
          <a:p>
            <a:pPr marL="342900" indent="-342900" eaLnBrk="1" hangingPunct="1">
              <a:buFont typeface="+mj-lt"/>
              <a:buAutoNum type="alphaLcPeriod"/>
              <a:defRPr/>
            </a:pPr>
            <a:r>
              <a:rPr lang="sl-SI" dirty="0">
                <a:solidFill>
                  <a:schemeClr val="bg2">
                    <a:lumMod val="25000"/>
                  </a:schemeClr>
                </a:solidFill>
                <a:cs typeface="Arial" panose="020B0604020202020204" pitchFamily="34" charset="0"/>
              </a:rPr>
              <a:t>spremljanje in evalvacijo.</a:t>
            </a:r>
          </a:p>
          <a:p>
            <a:pPr eaLnBrk="1" hangingPunct="1">
              <a:defRPr/>
            </a:pPr>
            <a:endParaRPr lang="en-US" sz="1600" dirty="0">
              <a:solidFill>
                <a:schemeClr val="bg2">
                  <a:lumMod val="25000"/>
                </a:schemeClr>
              </a:solidFill>
              <a:cs typeface="Arial" panose="020B0604020202020204" pitchFamily="34" charset="0"/>
            </a:endParaRPr>
          </a:p>
        </p:txBody>
      </p:sp>
      <p:sp>
        <p:nvSpPr>
          <p:cNvPr id="6" name="TextBox 5">
            <a:extLst>
              <a:ext uri="{FF2B5EF4-FFF2-40B4-BE49-F238E27FC236}">
                <a16:creationId xmlns:a16="http://schemas.microsoft.com/office/drawing/2014/main" xmlns="" id="{6F533AC9-23CD-4B74-80FA-447BC17BEF7E}"/>
              </a:ext>
            </a:extLst>
          </p:cNvPr>
          <p:cNvSpPr txBox="1"/>
          <p:nvPr/>
        </p:nvSpPr>
        <p:spPr>
          <a:xfrm>
            <a:off x="621792" y="324683"/>
            <a:ext cx="7656575" cy="461665"/>
          </a:xfrm>
          <a:prstGeom prst="rect">
            <a:avLst/>
          </a:prstGeom>
          <a:solidFill>
            <a:srgbClr val="EDEB87"/>
          </a:solidFill>
        </p:spPr>
        <p:txBody>
          <a:bodyPr>
            <a:spAutoFit/>
          </a:bodyPr>
          <a:lstStyle/>
          <a:p>
            <a:pPr algn="ctr" eaLnBrk="1" hangingPunct="1">
              <a:defRPr/>
            </a:pPr>
            <a:r>
              <a:rPr lang="sl-SI" sz="2400" b="1" dirty="0">
                <a:solidFill>
                  <a:srgbClr val="860000"/>
                </a:solidFill>
                <a:cs typeface="Arial" panose="020B0604020202020204" pitchFamily="34" charset="0"/>
              </a:rPr>
              <a:t>Pozornost pri načrtovanju </a:t>
            </a:r>
            <a:r>
              <a:rPr lang="sl-SI" altLang="sl-SI" sz="2400" dirty="0" smtClean="0">
                <a:cs typeface="Arial" panose="020B0604020202020204" pitchFamily="34" charset="0"/>
              </a:rPr>
              <a:t>(</a:t>
            </a:r>
            <a:r>
              <a:rPr lang="sl-SI" altLang="sl-SI" sz="2400" dirty="0">
                <a:cs typeface="Arial" panose="020B0604020202020204" pitchFamily="34" charset="0"/>
              </a:rPr>
              <a:t>tč. 5 JR):</a:t>
            </a:r>
            <a:endParaRPr lang="sl-SI" altLang="sl-SI" sz="2400" dirty="0">
              <a:highlight>
                <a:srgbClr val="FFFF00"/>
              </a:highlight>
              <a:cs typeface="Arial" panose="020B0604020202020204" pitchFamily="34" charset="0"/>
            </a:endParaRPr>
          </a:p>
        </p:txBody>
      </p:sp>
      <p:sp>
        <p:nvSpPr>
          <p:cNvPr id="2" name="Označba mesta številke diapozitiva 1"/>
          <p:cNvSpPr>
            <a:spLocks noGrp="1"/>
          </p:cNvSpPr>
          <p:nvPr>
            <p:ph type="sldNum" sz="quarter" idx="12"/>
          </p:nvPr>
        </p:nvSpPr>
        <p:spPr/>
        <p:txBody>
          <a:bodyPr/>
          <a:lstStyle/>
          <a:p>
            <a:fld id="{5532F882-DC02-4301-B179-9E7F5ED57468}" type="slidenum">
              <a:rPr lang="en-US" altLang="sl-SI" smtClean="0"/>
              <a:pPr/>
              <a:t>17</a:t>
            </a:fld>
            <a:endParaRPr lang="en-US" altLang="sl-SI"/>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txBox="1">
            <a:spLocks/>
          </p:cNvSpPr>
          <p:nvPr/>
        </p:nvSpPr>
        <p:spPr bwMode="auto">
          <a:xfrm>
            <a:off x="971550" y="1182688"/>
            <a:ext cx="7200900" cy="427037"/>
          </a:xfrm>
          <a:prstGeom prst="rect">
            <a:avLst/>
          </a:prstGeom>
          <a:noFill/>
        </p:spPr>
        <p:txBody>
          <a:bodyPr lIns="0" tIns="0" rIns="0" bIns="0"/>
          <a:lstStyle>
            <a:lvl1pPr algn="ctr" defTabSz="457200" rtl="0" eaLnBrk="0" fontAlgn="base" hangingPunct="0">
              <a:spcBef>
                <a:spcPct val="0"/>
              </a:spcBef>
              <a:spcAft>
                <a:spcPct val="0"/>
              </a:spcAft>
              <a:defRPr sz="4400" kern="1200">
                <a:solidFill>
                  <a:schemeClr val="tx1"/>
                </a:solidFill>
                <a:latin typeface="+mj-lt"/>
                <a:ea typeface="+mj-ea"/>
                <a:cs typeface="+mj-cs"/>
              </a:defRPr>
            </a:lvl1pPr>
            <a:lvl2pPr algn="ctr" defTabSz="457200" rtl="0" eaLnBrk="0" fontAlgn="base" hangingPunct="0">
              <a:spcBef>
                <a:spcPct val="0"/>
              </a:spcBef>
              <a:spcAft>
                <a:spcPct val="0"/>
              </a:spcAft>
              <a:defRPr sz="4400">
                <a:solidFill>
                  <a:schemeClr val="tx1"/>
                </a:solidFill>
                <a:latin typeface="Calibri" pitchFamily="34" charset="0"/>
              </a:defRPr>
            </a:lvl2pPr>
            <a:lvl3pPr algn="ctr" defTabSz="457200" rtl="0" eaLnBrk="0" fontAlgn="base" hangingPunct="0">
              <a:spcBef>
                <a:spcPct val="0"/>
              </a:spcBef>
              <a:spcAft>
                <a:spcPct val="0"/>
              </a:spcAft>
              <a:defRPr sz="4400">
                <a:solidFill>
                  <a:schemeClr val="tx1"/>
                </a:solidFill>
                <a:latin typeface="Calibri" pitchFamily="34" charset="0"/>
              </a:defRPr>
            </a:lvl3pPr>
            <a:lvl4pPr algn="ctr" defTabSz="457200" rtl="0" eaLnBrk="0" fontAlgn="base" hangingPunct="0">
              <a:spcBef>
                <a:spcPct val="0"/>
              </a:spcBef>
              <a:spcAft>
                <a:spcPct val="0"/>
              </a:spcAft>
              <a:defRPr sz="4400">
                <a:solidFill>
                  <a:schemeClr val="tx1"/>
                </a:solidFill>
                <a:latin typeface="Calibri" pitchFamily="34" charset="0"/>
              </a:defRPr>
            </a:lvl4pPr>
            <a:lvl5pPr algn="ctr" defTabSz="457200" rtl="0" eaLnBrk="0" fontAlgn="base" hangingPunct="0">
              <a:spcBef>
                <a:spcPct val="0"/>
              </a:spcBef>
              <a:spcAft>
                <a:spcPct val="0"/>
              </a:spcAft>
              <a:defRPr sz="4400">
                <a:solidFill>
                  <a:schemeClr val="tx1"/>
                </a:solidFill>
                <a:latin typeface="Calibri" pitchFamily="34" charset="0"/>
              </a:defRPr>
            </a:lvl5pPr>
            <a:lvl6pPr marL="457200" algn="ctr" defTabSz="457200" rtl="0" eaLnBrk="1" fontAlgn="base" hangingPunct="1">
              <a:spcBef>
                <a:spcPct val="0"/>
              </a:spcBef>
              <a:spcAft>
                <a:spcPct val="0"/>
              </a:spcAft>
              <a:defRPr sz="4400">
                <a:solidFill>
                  <a:schemeClr val="tx1"/>
                </a:solidFill>
                <a:latin typeface="Calibri" pitchFamily="34" charset="0"/>
              </a:defRPr>
            </a:lvl6pPr>
            <a:lvl7pPr marL="914400" algn="ctr" defTabSz="457200" rtl="0" eaLnBrk="1" fontAlgn="base" hangingPunct="1">
              <a:spcBef>
                <a:spcPct val="0"/>
              </a:spcBef>
              <a:spcAft>
                <a:spcPct val="0"/>
              </a:spcAft>
              <a:defRPr sz="4400">
                <a:solidFill>
                  <a:schemeClr val="tx1"/>
                </a:solidFill>
                <a:latin typeface="Calibri" pitchFamily="34" charset="0"/>
              </a:defRPr>
            </a:lvl7pPr>
            <a:lvl8pPr marL="1371600" algn="ctr" defTabSz="457200" rtl="0" eaLnBrk="1" fontAlgn="base" hangingPunct="1">
              <a:spcBef>
                <a:spcPct val="0"/>
              </a:spcBef>
              <a:spcAft>
                <a:spcPct val="0"/>
              </a:spcAft>
              <a:defRPr sz="4400">
                <a:solidFill>
                  <a:schemeClr val="tx1"/>
                </a:solidFill>
                <a:latin typeface="Calibri" pitchFamily="34" charset="0"/>
              </a:defRPr>
            </a:lvl8pPr>
            <a:lvl9pPr marL="1828800" algn="ctr" defTabSz="457200" rtl="0" eaLnBrk="1" fontAlgn="base" hangingPunct="1">
              <a:spcBef>
                <a:spcPct val="0"/>
              </a:spcBef>
              <a:spcAft>
                <a:spcPct val="0"/>
              </a:spcAft>
              <a:defRPr sz="4400">
                <a:solidFill>
                  <a:schemeClr val="tx1"/>
                </a:solidFill>
                <a:latin typeface="Calibri" pitchFamily="34" charset="0"/>
              </a:defRPr>
            </a:lvl9pPr>
          </a:lstStyle>
          <a:p>
            <a:pPr>
              <a:defRPr/>
            </a:pPr>
            <a:r>
              <a:rPr lang="sl-SI" sz="2000" b="1" dirty="0">
                <a:solidFill>
                  <a:srgbClr val="0070C0"/>
                </a:solidFill>
                <a:latin typeface="Arial" panose="020B0604020202020204" pitchFamily="34" charset="0"/>
                <a:cs typeface="Arial" panose="020B0604020202020204" pitchFamily="34" charset="0"/>
              </a:rPr>
              <a:t>Priprava strokovnih podlag – Sklop A</a:t>
            </a:r>
          </a:p>
          <a:p>
            <a:pPr>
              <a:defRPr/>
            </a:pPr>
            <a:r>
              <a:rPr lang="sl-SI" sz="2000" b="1" dirty="0">
                <a:solidFill>
                  <a:srgbClr val="0070C0"/>
                </a:solidFill>
                <a:latin typeface="Arial" panose="020B0604020202020204" pitchFamily="34" charset="0"/>
                <a:cs typeface="Arial" panose="020B0604020202020204" pitchFamily="34" charset="0"/>
              </a:rPr>
              <a:t/>
            </a:r>
            <a:br>
              <a:rPr lang="sl-SI" sz="2000" b="1" dirty="0">
                <a:solidFill>
                  <a:srgbClr val="0070C0"/>
                </a:solidFill>
                <a:latin typeface="Arial" panose="020B0604020202020204" pitchFamily="34" charset="0"/>
                <a:cs typeface="Arial" panose="020B0604020202020204" pitchFamily="34" charset="0"/>
              </a:rPr>
            </a:br>
            <a:endParaRPr lang="sl-SI" sz="2000" b="1" dirty="0">
              <a:solidFill>
                <a:srgbClr val="0070C0"/>
              </a:solidFill>
              <a:latin typeface="Arial" panose="020B0604020202020204" pitchFamily="34" charset="0"/>
              <a:cs typeface="Arial" panose="020B0604020202020204" pitchFamily="34" charset="0"/>
            </a:endParaRPr>
          </a:p>
        </p:txBody>
      </p:sp>
      <p:sp>
        <p:nvSpPr>
          <p:cNvPr id="3" name="Pravokotnik 2"/>
          <p:cNvSpPr/>
          <p:nvPr/>
        </p:nvSpPr>
        <p:spPr>
          <a:xfrm>
            <a:off x="327025" y="1751732"/>
            <a:ext cx="8489950" cy="4770537"/>
          </a:xfrm>
          <a:prstGeom prst="rect">
            <a:avLst/>
          </a:prstGeom>
        </p:spPr>
        <p:txBody>
          <a:bodyPr>
            <a:spAutoFit/>
          </a:bodyPr>
          <a:lstStyle/>
          <a:p>
            <a:pPr marL="457200" eaLnBrk="1" hangingPunct="1">
              <a:defRPr/>
            </a:pPr>
            <a:r>
              <a:rPr lang="sl-SI" sz="1600" dirty="0">
                <a:solidFill>
                  <a:schemeClr val="bg2">
                    <a:lumMod val="25000"/>
                  </a:schemeClr>
                </a:solidFill>
                <a:cs typeface="Arial" panose="020B0604020202020204" pitchFamily="34" charset="0"/>
              </a:rPr>
              <a:t>Strokovne podlage morajo vključevati najmanj:</a:t>
            </a:r>
          </a:p>
          <a:p>
            <a:pPr marL="457200" eaLnBrk="1" hangingPunct="1">
              <a:defRPr/>
            </a:pPr>
            <a:endParaRPr lang="sl-SI" sz="1600" dirty="0">
              <a:solidFill>
                <a:schemeClr val="bg2">
                  <a:lumMod val="25000"/>
                </a:schemeClr>
              </a:solidFill>
              <a:cs typeface="Arial" panose="020B0604020202020204" pitchFamily="34" charset="0"/>
            </a:endParaRPr>
          </a:p>
          <a:p>
            <a:pPr marL="800100" indent="-342900" eaLnBrk="1" hangingPunct="1">
              <a:buFont typeface="+mj-lt"/>
              <a:buAutoNum type="alphaLcPeriod"/>
              <a:defRPr/>
            </a:pPr>
            <a:r>
              <a:rPr lang="sl-SI" sz="1600" b="1" u="sng" dirty="0">
                <a:solidFill>
                  <a:srgbClr val="C00000"/>
                </a:solidFill>
                <a:cs typeface="Arial" panose="020B0604020202020204" pitchFamily="34" charset="0"/>
              </a:rPr>
              <a:t>Analizo potreb po izpopolnjevanju </a:t>
            </a:r>
            <a:r>
              <a:rPr lang="sl-SI" sz="1600" dirty="0">
                <a:solidFill>
                  <a:schemeClr val="bg2">
                    <a:lumMod val="25000"/>
                  </a:schemeClr>
                </a:solidFill>
                <a:cs typeface="Arial" panose="020B0604020202020204" pitchFamily="34" charset="0"/>
              </a:rPr>
              <a:t>znanja strokovnih delavcev v višjem strokovnem izobraževanju, ki obsega najmanj: </a:t>
            </a:r>
          </a:p>
          <a:p>
            <a:pPr marL="1200150" lvl="1" indent="-285750" eaLnBrk="1" hangingPunct="1">
              <a:buFont typeface="Arial" panose="020B0604020202020204" pitchFamily="34" charset="0"/>
              <a:buChar char="•"/>
              <a:defRPr/>
            </a:pPr>
            <a:r>
              <a:rPr lang="sl-SI" sz="1600" dirty="0">
                <a:solidFill>
                  <a:schemeClr val="bg2">
                    <a:lumMod val="25000"/>
                  </a:schemeClr>
                </a:solidFill>
                <a:cs typeface="Arial" panose="020B0604020202020204" pitchFamily="34" charset="0"/>
              </a:rPr>
              <a:t>potrebno dodatno znanje za zaposlene strokovne delavce v javnih in zasebnih višjih strokovnih šolah, </a:t>
            </a:r>
          </a:p>
          <a:p>
            <a:pPr marL="1200150" lvl="1" indent="-285750" eaLnBrk="1" hangingPunct="1">
              <a:buFont typeface="Arial" panose="020B0604020202020204" pitchFamily="34" charset="0"/>
              <a:buChar char="•"/>
              <a:defRPr/>
            </a:pPr>
            <a:r>
              <a:rPr lang="sl-SI" sz="1600" dirty="0">
                <a:solidFill>
                  <a:schemeClr val="bg2">
                    <a:lumMod val="25000"/>
                  </a:schemeClr>
                </a:solidFill>
                <a:cs typeface="Arial" panose="020B0604020202020204" pitchFamily="34" charset="0"/>
              </a:rPr>
              <a:t>potrebno dodatno znanje zaposlenih, ki izven rednega delovnega časa opravljajo izobraževalno delo v višjih strokovnih šolah,</a:t>
            </a:r>
          </a:p>
          <a:p>
            <a:pPr marL="1200150" lvl="1" indent="-285750" eaLnBrk="1" hangingPunct="1">
              <a:buFont typeface="Arial" panose="020B0604020202020204" pitchFamily="34" charset="0"/>
              <a:buChar char="•"/>
              <a:defRPr/>
            </a:pPr>
            <a:r>
              <a:rPr lang="sl-SI" sz="1600" dirty="0">
                <a:solidFill>
                  <a:schemeClr val="bg2">
                    <a:lumMod val="25000"/>
                  </a:schemeClr>
                </a:solidFill>
                <a:cs typeface="Arial" panose="020B0604020202020204" pitchFamily="34" charset="0"/>
              </a:rPr>
              <a:t>potrebno dodatno znanje v zvezi interdisciplinarnim povezovanjem različnih vsebin (npr.: medpredmetno povezovanje),</a:t>
            </a:r>
          </a:p>
          <a:p>
            <a:pPr marL="1200150" lvl="1" indent="-285750" eaLnBrk="1" hangingPunct="1">
              <a:buFont typeface="Arial" panose="020B0604020202020204" pitchFamily="34" charset="0"/>
              <a:buChar char="•"/>
              <a:defRPr/>
            </a:pPr>
            <a:r>
              <a:rPr lang="sl-SI" sz="1600" dirty="0">
                <a:solidFill>
                  <a:schemeClr val="bg2">
                    <a:lumMod val="25000"/>
                  </a:schemeClr>
                </a:solidFill>
                <a:cs typeface="Arial" panose="020B0604020202020204" pitchFamily="34" charset="0"/>
              </a:rPr>
              <a:t>potrebe po izpopolnjevanju znanja po statističnih regijah,</a:t>
            </a:r>
          </a:p>
          <a:p>
            <a:pPr marL="1200150" lvl="1" indent="-285750" eaLnBrk="1" hangingPunct="1">
              <a:buFont typeface="Arial" panose="020B0604020202020204" pitchFamily="34" charset="0"/>
              <a:buChar char="•"/>
              <a:defRPr/>
            </a:pPr>
            <a:r>
              <a:rPr lang="sl-SI" sz="1600" dirty="0">
                <a:solidFill>
                  <a:schemeClr val="bg2">
                    <a:lumMod val="25000"/>
                  </a:schemeClr>
                </a:solidFill>
                <a:cs typeface="Arial" panose="020B0604020202020204" pitchFamily="34" charset="0"/>
              </a:rPr>
              <a:t>potrebe po izpopolnjevanju znanja po izvajalcih višješolskih študijskih programov.</a:t>
            </a:r>
          </a:p>
          <a:p>
            <a:pPr marL="914400" lvl="1" eaLnBrk="1" hangingPunct="1">
              <a:defRPr/>
            </a:pPr>
            <a:endParaRPr lang="sl-SI" sz="1600" dirty="0">
              <a:solidFill>
                <a:schemeClr val="bg2">
                  <a:lumMod val="25000"/>
                </a:schemeClr>
              </a:solidFill>
              <a:cs typeface="Arial" panose="020B0604020202020204" pitchFamily="34" charset="0"/>
            </a:endParaRPr>
          </a:p>
          <a:p>
            <a:pPr marL="800100" indent="-342900" eaLnBrk="1" hangingPunct="1">
              <a:buFont typeface="+mj-lt"/>
              <a:buAutoNum type="alphaLcPeriod"/>
              <a:defRPr/>
            </a:pPr>
            <a:r>
              <a:rPr lang="sl-SI" sz="1600" b="1" u="sng" dirty="0">
                <a:solidFill>
                  <a:srgbClr val="C00000"/>
                </a:solidFill>
                <a:cs typeface="Arial" panose="020B0604020202020204" pitchFamily="34" charset="0"/>
              </a:rPr>
              <a:t>Teoretski model za vzpostavitev informacijskega sistema</a:t>
            </a:r>
            <a:r>
              <a:rPr lang="sl-SI" sz="1600" dirty="0">
                <a:solidFill>
                  <a:schemeClr val="bg2">
                    <a:lumMod val="25000"/>
                  </a:schemeClr>
                </a:solidFill>
                <a:cs typeface="Arial" panose="020B0604020202020204" pitchFamily="34" charset="0"/>
              </a:rPr>
              <a:t>: </a:t>
            </a:r>
          </a:p>
          <a:p>
            <a:pPr marL="1200150" lvl="1" indent="-285750" eaLnBrk="1" hangingPunct="1">
              <a:buFont typeface="Arial" panose="020B0604020202020204" pitchFamily="34" charset="0"/>
              <a:buChar char="•"/>
              <a:defRPr/>
            </a:pPr>
            <a:r>
              <a:rPr lang="sl-SI" sz="1600" dirty="0">
                <a:solidFill>
                  <a:schemeClr val="bg2">
                    <a:lumMod val="25000"/>
                  </a:schemeClr>
                </a:solidFill>
                <a:cs typeface="Arial" panose="020B0604020202020204" pitchFamily="34" charset="0"/>
              </a:rPr>
              <a:t>modul za sistemsko spremljanje potreb po izpopolnjevanju znanja strokovnih delavcev v višjem strokovnem izobraževanju,</a:t>
            </a:r>
          </a:p>
          <a:p>
            <a:pPr marL="1200150" lvl="1" indent="-285750" eaLnBrk="1" hangingPunct="1">
              <a:buFont typeface="Arial" panose="020B0604020202020204" pitchFamily="34" charset="0"/>
              <a:buChar char="•"/>
              <a:defRPr/>
            </a:pPr>
            <a:r>
              <a:rPr lang="sl-SI" sz="1600" dirty="0">
                <a:solidFill>
                  <a:schemeClr val="bg2">
                    <a:lumMod val="25000"/>
                  </a:schemeClr>
                </a:solidFill>
                <a:cs typeface="Arial" panose="020B0604020202020204" pitchFamily="34" charset="0"/>
              </a:rPr>
              <a:t>modul za bazo programov izpopolnjevanja znanja in učnih vsebin za potrebe samostojnega učenja strokovnih delavcev.</a:t>
            </a:r>
          </a:p>
        </p:txBody>
      </p:sp>
      <p:sp>
        <p:nvSpPr>
          <p:cNvPr id="5" name="TextBox 4">
            <a:extLst>
              <a:ext uri="{FF2B5EF4-FFF2-40B4-BE49-F238E27FC236}">
                <a16:creationId xmlns:a16="http://schemas.microsoft.com/office/drawing/2014/main" xmlns="" id="{E83311CB-F725-4C80-AAAE-BF45CD757F9B}"/>
              </a:ext>
            </a:extLst>
          </p:cNvPr>
          <p:cNvSpPr txBox="1"/>
          <p:nvPr/>
        </p:nvSpPr>
        <p:spPr>
          <a:xfrm>
            <a:off x="774192" y="419187"/>
            <a:ext cx="7656575" cy="461665"/>
          </a:xfrm>
          <a:prstGeom prst="rect">
            <a:avLst/>
          </a:prstGeom>
          <a:solidFill>
            <a:srgbClr val="EDEB87"/>
          </a:solidFill>
        </p:spPr>
        <p:txBody>
          <a:bodyPr>
            <a:spAutoFit/>
          </a:bodyPr>
          <a:lstStyle/>
          <a:p>
            <a:pPr algn="ctr" eaLnBrk="1" hangingPunct="1">
              <a:defRPr/>
            </a:pPr>
            <a:r>
              <a:rPr lang="sl-SI" sz="2400" b="1" dirty="0">
                <a:solidFill>
                  <a:srgbClr val="860000"/>
                </a:solidFill>
                <a:cs typeface="Arial" panose="020B0604020202020204" pitchFamily="34" charset="0"/>
              </a:rPr>
              <a:t>Pozornost pri načrtovanju </a:t>
            </a:r>
            <a:r>
              <a:rPr lang="sl-SI" altLang="sl-SI" sz="2400" dirty="0" smtClean="0">
                <a:cs typeface="Arial" panose="020B0604020202020204" pitchFamily="34" charset="0"/>
              </a:rPr>
              <a:t>(</a:t>
            </a:r>
            <a:r>
              <a:rPr lang="sl-SI" altLang="sl-SI" sz="2400" dirty="0">
                <a:cs typeface="Arial" panose="020B0604020202020204" pitchFamily="34" charset="0"/>
              </a:rPr>
              <a:t>tč. 5 JR):</a:t>
            </a:r>
            <a:endParaRPr lang="sl-SI" altLang="sl-SI" sz="2400" dirty="0">
              <a:highlight>
                <a:srgbClr val="FFFF00"/>
              </a:highlight>
              <a:cs typeface="Arial" panose="020B0604020202020204" pitchFamily="34" charset="0"/>
            </a:endParaRPr>
          </a:p>
        </p:txBody>
      </p:sp>
      <p:sp>
        <p:nvSpPr>
          <p:cNvPr id="4" name="Označba mesta številke diapozitiva 3"/>
          <p:cNvSpPr>
            <a:spLocks noGrp="1"/>
          </p:cNvSpPr>
          <p:nvPr>
            <p:ph type="sldNum" sz="quarter" idx="12"/>
          </p:nvPr>
        </p:nvSpPr>
        <p:spPr/>
        <p:txBody>
          <a:bodyPr/>
          <a:lstStyle/>
          <a:p>
            <a:fld id="{5532F882-DC02-4301-B179-9E7F5ED57468}" type="slidenum">
              <a:rPr lang="en-US" altLang="sl-SI" smtClean="0"/>
              <a:pPr/>
              <a:t>18</a:t>
            </a:fld>
            <a:endParaRPr lang="en-US" altLang="sl-SI"/>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txBox="1">
            <a:spLocks/>
          </p:cNvSpPr>
          <p:nvPr/>
        </p:nvSpPr>
        <p:spPr bwMode="auto">
          <a:xfrm>
            <a:off x="971550" y="1182688"/>
            <a:ext cx="7200900" cy="468312"/>
          </a:xfrm>
          <a:prstGeom prst="rect">
            <a:avLst/>
          </a:prstGeom>
          <a:noFill/>
        </p:spPr>
        <p:txBody>
          <a:bodyPr lIns="0" tIns="0" rIns="0" bIns="0"/>
          <a:lstStyle>
            <a:lvl1pPr algn="ctr" defTabSz="457200" rtl="0" eaLnBrk="0" fontAlgn="base" hangingPunct="0">
              <a:spcBef>
                <a:spcPct val="0"/>
              </a:spcBef>
              <a:spcAft>
                <a:spcPct val="0"/>
              </a:spcAft>
              <a:defRPr sz="4400" kern="1200">
                <a:solidFill>
                  <a:schemeClr val="tx1"/>
                </a:solidFill>
                <a:latin typeface="+mj-lt"/>
                <a:ea typeface="+mj-ea"/>
                <a:cs typeface="+mj-cs"/>
              </a:defRPr>
            </a:lvl1pPr>
            <a:lvl2pPr algn="ctr" defTabSz="457200" rtl="0" eaLnBrk="0" fontAlgn="base" hangingPunct="0">
              <a:spcBef>
                <a:spcPct val="0"/>
              </a:spcBef>
              <a:spcAft>
                <a:spcPct val="0"/>
              </a:spcAft>
              <a:defRPr sz="4400">
                <a:solidFill>
                  <a:schemeClr val="tx1"/>
                </a:solidFill>
                <a:latin typeface="Calibri" pitchFamily="34" charset="0"/>
              </a:defRPr>
            </a:lvl2pPr>
            <a:lvl3pPr algn="ctr" defTabSz="457200" rtl="0" eaLnBrk="0" fontAlgn="base" hangingPunct="0">
              <a:spcBef>
                <a:spcPct val="0"/>
              </a:spcBef>
              <a:spcAft>
                <a:spcPct val="0"/>
              </a:spcAft>
              <a:defRPr sz="4400">
                <a:solidFill>
                  <a:schemeClr val="tx1"/>
                </a:solidFill>
                <a:latin typeface="Calibri" pitchFamily="34" charset="0"/>
              </a:defRPr>
            </a:lvl3pPr>
            <a:lvl4pPr algn="ctr" defTabSz="457200" rtl="0" eaLnBrk="0" fontAlgn="base" hangingPunct="0">
              <a:spcBef>
                <a:spcPct val="0"/>
              </a:spcBef>
              <a:spcAft>
                <a:spcPct val="0"/>
              </a:spcAft>
              <a:defRPr sz="4400">
                <a:solidFill>
                  <a:schemeClr val="tx1"/>
                </a:solidFill>
                <a:latin typeface="Calibri" pitchFamily="34" charset="0"/>
              </a:defRPr>
            </a:lvl4pPr>
            <a:lvl5pPr algn="ctr" defTabSz="457200" rtl="0" eaLnBrk="0" fontAlgn="base" hangingPunct="0">
              <a:spcBef>
                <a:spcPct val="0"/>
              </a:spcBef>
              <a:spcAft>
                <a:spcPct val="0"/>
              </a:spcAft>
              <a:defRPr sz="4400">
                <a:solidFill>
                  <a:schemeClr val="tx1"/>
                </a:solidFill>
                <a:latin typeface="Calibri" pitchFamily="34" charset="0"/>
              </a:defRPr>
            </a:lvl5pPr>
            <a:lvl6pPr marL="457200" algn="ctr" defTabSz="457200" rtl="0" eaLnBrk="1" fontAlgn="base" hangingPunct="1">
              <a:spcBef>
                <a:spcPct val="0"/>
              </a:spcBef>
              <a:spcAft>
                <a:spcPct val="0"/>
              </a:spcAft>
              <a:defRPr sz="4400">
                <a:solidFill>
                  <a:schemeClr val="tx1"/>
                </a:solidFill>
                <a:latin typeface="Calibri" pitchFamily="34" charset="0"/>
              </a:defRPr>
            </a:lvl6pPr>
            <a:lvl7pPr marL="914400" algn="ctr" defTabSz="457200" rtl="0" eaLnBrk="1" fontAlgn="base" hangingPunct="1">
              <a:spcBef>
                <a:spcPct val="0"/>
              </a:spcBef>
              <a:spcAft>
                <a:spcPct val="0"/>
              </a:spcAft>
              <a:defRPr sz="4400">
                <a:solidFill>
                  <a:schemeClr val="tx1"/>
                </a:solidFill>
                <a:latin typeface="Calibri" pitchFamily="34" charset="0"/>
              </a:defRPr>
            </a:lvl7pPr>
            <a:lvl8pPr marL="1371600" algn="ctr" defTabSz="457200" rtl="0" eaLnBrk="1" fontAlgn="base" hangingPunct="1">
              <a:spcBef>
                <a:spcPct val="0"/>
              </a:spcBef>
              <a:spcAft>
                <a:spcPct val="0"/>
              </a:spcAft>
              <a:defRPr sz="4400">
                <a:solidFill>
                  <a:schemeClr val="tx1"/>
                </a:solidFill>
                <a:latin typeface="Calibri" pitchFamily="34" charset="0"/>
              </a:defRPr>
            </a:lvl8pPr>
            <a:lvl9pPr marL="1828800" algn="ctr" defTabSz="457200" rtl="0" eaLnBrk="1" fontAlgn="base" hangingPunct="1">
              <a:spcBef>
                <a:spcPct val="0"/>
              </a:spcBef>
              <a:spcAft>
                <a:spcPct val="0"/>
              </a:spcAft>
              <a:defRPr sz="4400">
                <a:solidFill>
                  <a:schemeClr val="tx1"/>
                </a:solidFill>
                <a:latin typeface="Calibri" pitchFamily="34" charset="0"/>
              </a:defRPr>
            </a:lvl9pPr>
          </a:lstStyle>
          <a:p>
            <a:pPr>
              <a:defRPr/>
            </a:pPr>
            <a:r>
              <a:rPr lang="sl-SI" sz="2000" b="1" dirty="0">
                <a:solidFill>
                  <a:srgbClr val="0070C0"/>
                </a:solidFill>
                <a:latin typeface="Arial" panose="020B0604020202020204" pitchFamily="34" charset="0"/>
                <a:cs typeface="Arial" panose="020B0604020202020204" pitchFamily="34" charset="0"/>
              </a:rPr>
              <a:t>Priprava strokovnih podlag – Sklop B</a:t>
            </a:r>
          </a:p>
          <a:p>
            <a:pPr>
              <a:defRPr/>
            </a:pPr>
            <a:r>
              <a:rPr lang="sl-SI" sz="2000" b="1" dirty="0">
                <a:solidFill>
                  <a:srgbClr val="0070C0"/>
                </a:solidFill>
                <a:latin typeface="Arial" panose="020B0604020202020204" pitchFamily="34" charset="0"/>
                <a:cs typeface="Arial" panose="020B0604020202020204" pitchFamily="34" charset="0"/>
              </a:rPr>
              <a:t/>
            </a:r>
            <a:br>
              <a:rPr lang="sl-SI" sz="2000" b="1" dirty="0">
                <a:solidFill>
                  <a:srgbClr val="0070C0"/>
                </a:solidFill>
                <a:latin typeface="Arial" panose="020B0604020202020204" pitchFamily="34" charset="0"/>
                <a:cs typeface="Arial" panose="020B0604020202020204" pitchFamily="34" charset="0"/>
              </a:rPr>
            </a:br>
            <a:endParaRPr lang="sl-SI" sz="2000" b="1" dirty="0">
              <a:solidFill>
                <a:srgbClr val="0070C0"/>
              </a:solidFill>
              <a:latin typeface="Arial" panose="020B0604020202020204" pitchFamily="34" charset="0"/>
              <a:cs typeface="Arial" panose="020B0604020202020204" pitchFamily="34" charset="0"/>
            </a:endParaRPr>
          </a:p>
        </p:txBody>
      </p:sp>
      <p:sp>
        <p:nvSpPr>
          <p:cNvPr id="3" name="Pravokotnik 2"/>
          <p:cNvSpPr/>
          <p:nvPr/>
        </p:nvSpPr>
        <p:spPr>
          <a:xfrm>
            <a:off x="327026" y="1651000"/>
            <a:ext cx="8489950" cy="4524315"/>
          </a:xfrm>
          <a:prstGeom prst="rect">
            <a:avLst/>
          </a:prstGeom>
        </p:spPr>
        <p:txBody>
          <a:bodyPr>
            <a:spAutoFit/>
          </a:bodyPr>
          <a:lstStyle/>
          <a:p>
            <a:pPr marL="457200" eaLnBrk="1" hangingPunct="1">
              <a:defRPr/>
            </a:pPr>
            <a:r>
              <a:rPr lang="sl-SI" sz="1600" dirty="0">
                <a:solidFill>
                  <a:schemeClr val="bg2">
                    <a:lumMod val="25000"/>
                  </a:schemeClr>
                </a:solidFill>
                <a:cs typeface="Arial" panose="020B0604020202020204" pitchFamily="34" charset="0"/>
              </a:rPr>
              <a:t>Strokovne podlage morajo vključevat najmanj:</a:t>
            </a:r>
          </a:p>
          <a:p>
            <a:pPr marL="457200" eaLnBrk="1" hangingPunct="1">
              <a:defRPr/>
            </a:pPr>
            <a:endParaRPr lang="sl-SI" sz="1600" dirty="0">
              <a:solidFill>
                <a:schemeClr val="bg2">
                  <a:lumMod val="25000"/>
                </a:schemeClr>
              </a:solidFill>
              <a:cs typeface="Arial" panose="020B0604020202020204" pitchFamily="34" charset="0"/>
            </a:endParaRPr>
          </a:p>
          <a:p>
            <a:pPr marL="800100" indent="-342900" eaLnBrk="1" hangingPunct="1">
              <a:buFont typeface="+mj-lt"/>
              <a:buAutoNum type="alphaLcPeriod"/>
              <a:defRPr/>
            </a:pPr>
            <a:r>
              <a:rPr lang="sl-SI" sz="1600" b="1" u="sng" dirty="0">
                <a:solidFill>
                  <a:srgbClr val="C00000"/>
                </a:solidFill>
                <a:cs typeface="Arial" panose="020B0604020202020204" pitchFamily="34" charset="0"/>
              </a:rPr>
              <a:t>Analizo potreb po izpopolnjevanju </a:t>
            </a:r>
            <a:r>
              <a:rPr lang="sl-SI" sz="1600" dirty="0">
                <a:solidFill>
                  <a:schemeClr val="bg2">
                    <a:lumMod val="25000"/>
                  </a:schemeClr>
                </a:solidFill>
                <a:cs typeface="Arial" panose="020B0604020202020204" pitchFamily="34" charset="0"/>
              </a:rPr>
              <a:t>znanja izobraževalcev odraslih, ki obsega najmanj:</a:t>
            </a:r>
          </a:p>
          <a:p>
            <a:pPr marL="1200150" lvl="1" indent="-285750" eaLnBrk="1" hangingPunct="1">
              <a:buFont typeface="Arial" panose="020B0604020202020204" pitchFamily="34" charset="0"/>
              <a:buChar char="•"/>
              <a:defRPr/>
            </a:pPr>
            <a:r>
              <a:rPr lang="sl-SI" sz="1600" dirty="0">
                <a:solidFill>
                  <a:schemeClr val="bg2">
                    <a:lumMod val="25000"/>
                  </a:schemeClr>
                </a:solidFill>
                <a:cs typeface="Arial" panose="020B0604020202020204" pitchFamily="34" charset="0"/>
              </a:rPr>
              <a:t>potrebno dodatno znanje za zaposlene v javnih in zasebnih organizacijah za izobraževanje odraslih, društvih in združenjih,</a:t>
            </a:r>
          </a:p>
          <a:p>
            <a:pPr marL="1200150" lvl="1" indent="-285750" eaLnBrk="1" hangingPunct="1">
              <a:buFont typeface="Arial" panose="020B0604020202020204" pitchFamily="34" charset="0"/>
              <a:buChar char="•"/>
              <a:defRPr/>
            </a:pPr>
            <a:r>
              <a:rPr lang="sl-SI" sz="1600" dirty="0">
                <a:solidFill>
                  <a:schemeClr val="bg2">
                    <a:lumMod val="25000"/>
                  </a:schemeClr>
                </a:solidFill>
                <a:cs typeface="Arial" panose="020B0604020202020204" pitchFamily="34" charset="0"/>
              </a:rPr>
              <a:t>potrebno dodatno znanje zaposlenih, ki izven rednega delovnega časa opravljajo izobraževalno delo kot izobraževalci odraslih,</a:t>
            </a:r>
          </a:p>
          <a:p>
            <a:pPr marL="1200150" lvl="1" indent="-285750" eaLnBrk="1" hangingPunct="1">
              <a:buFont typeface="Arial" panose="020B0604020202020204" pitchFamily="34" charset="0"/>
              <a:buChar char="•"/>
              <a:defRPr/>
            </a:pPr>
            <a:r>
              <a:rPr lang="sl-SI" sz="1600" dirty="0">
                <a:solidFill>
                  <a:schemeClr val="bg2">
                    <a:lumMod val="25000"/>
                  </a:schemeClr>
                </a:solidFill>
                <a:cs typeface="Arial" panose="020B0604020202020204" pitchFamily="34" charset="0"/>
              </a:rPr>
              <a:t>potrebno dodatno znanje po vrstah programov (npr.: študijski krožki, </a:t>
            </a:r>
            <a:r>
              <a:rPr lang="sl-SI" sz="1600" dirty="0" err="1">
                <a:solidFill>
                  <a:schemeClr val="bg2">
                    <a:lumMod val="25000"/>
                  </a:schemeClr>
                </a:solidFill>
                <a:cs typeface="Arial" panose="020B0604020202020204" pitchFamily="34" charset="0"/>
              </a:rPr>
              <a:t>predupokojitveni</a:t>
            </a:r>
            <a:r>
              <a:rPr lang="sl-SI" sz="1600" dirty="0">
                <a:solidFill>
                  <a:schemeClr val="bg2">
                    <a:lumMod val="25000"/>
                  </a:schemeClr>
                </a:solidFill>
                <a:cs typeface="Arial" panose="020B0604020202020204" pitchFamily="34" charset="0"/>
              </a:rPr>
              <a:t> programi),</a:t>
            </a:r>
          </a:p>
          <a:p>
            <a:pPr marL="1200150" lvl="1" indent="-285750" eaLnBrk="1" hangingPunct="1">
              <a:buFont typeface="Arial" panose="020B0604020202020204" pitchFamily="34" charset="0"/>
              <a:buChar char="•"/>
              <a:defRPr/>
            </a:pPr>
            <a:r>
              <a:rPr lang="sl-SI" sz="1600" dirty="0">
                <a:solidFill>
                  <a:schemeClr val="bg2">
                    <a:lumMod val="25000"/>
                  </a:schemeClr>
                </a:solidFill>
                <a:cs typeface="Arial" panose="020B0604020202020204" pitchFamily="34" charset="0"/>
              </a:rPr>
              <a:t>potrebno dodatno znanje po vsebinskih področjih in interdisciplinarnem povezovanjem različnih vsebin (npr.: kultura, zdravje, okolje),</a:t>
            </a:r>
          </a:p>
          <a:p>
            <a:pPr marL="1200150" lvl="1" indent="-285750" eaLnBrk="1" hangingPunct="1">
              <a:buFont typeface="Arial" panose="020B0604020202020204" pitchFamily="34" charset="0"/>
              <a:buChar char="•"/>
              <a:defRPr/>
            </a:pPr>
            <a:r>
              <a:rPr lang="sl-SI" sz="1600" dirty="0">
                <a:solidFill>
                  <a:schemeClr val="bg2">
                    <a:lumMod val="25000"/>
                  </a:schemeClr>
                </a:solidFill>
                <a:cs typeface="Arial" panose="020B0604020202020204" pitchFamily="34" charset="0"/>
              </a:rPr>
              <a:t>potrebe po izpopolnjevanju znanja po statističnih regijah.</a:t>
            </a:r>
          </a:p>
          <a:p>
            <a:pPr marL="914400" lvl="1" eaLnBrk="1" hangingPunct="1">
              <a:defRPr/>
            </a:pPr>
            <a:endParaRPr lang="sl-SI" sz="1600" dirty="0">
              <a:solidFill>
                <a:schemeClr val="bg2">
                  <a:lumMod val="25000"/>
                </a:schemeClr>
              </a:solidFill>
              <a:cs typeface="Arial" panose="020B0604020202020204" pitchFamily="34" charset="0"/>
            </a:endParaRPr>
          </a:p>
          <a:p>
            <a:pPr marL="800100" indent="-342900" eaLnBrk="1" hangingPunct="1">
              <a:buFont typeface="+mj-lt"/>
              <a:buAutoNum type="alphaLcPeriod"/>
              <a:defRPr/>
            </a:pPr>
            <a:r>
              <a:rPr lang="sl-SI" sz="1600" b="1" u="sng" dirty="0">
                <a:solidFill>
                  <a:srgbClr val="C00000"/>
                </a:solidFill>
                <a:cs typeface="Arial" panose="020B0604020202020204" pitchFamily="34" charset="0"/>
              </a:rPr>
              <a:t>Teoretski model za vzpostavitev informacijskega sistema</a:t>
            </a:r>
            <a:r>
              <a:rPr lang="sl-SI" sz="1600" dirty="0">
                <a:solidFill>
                  <a:schemeClr val="bg2">
                    <a:lumMod val="25000"/>
                  </a:schemeClr>
                </a:solidFill>
                <a:cs typeface="Arial" panose="020B0604020202020204" pitchFamily="34" charset="0"/>
              </a:rPr>
              <a:t>:</a:t>
            </a:r>
          </a:p>
          <a:p>
            <a:pPr marL="1200150" lvl="1" indent="-285750" eaLnBrk="1" hangingPunct="1">
              <a:buFont typeface="Arial" panose="020B0604020202020204" pitchFamily="34" charset="0"/>
              <a:buChar char="•"/>
              <a:defRPr/>
            </a:pPr>
            <a:r>
              <a:rPr lang="sl-SI" sz="1600" dirty="0">
                <a:solidFill>
                  <a:schemeClr val="bg2">
                    <a:lumMod val="25000"/>
                  </a:schemeClr>
                </a:solidFill>
                <a:cs typeface="Arial" panose="020B0604020202020204" pitchFamily="34" charset="0"/>
              </a:rPr>
              <a:t>modul za sistemsko spremljanje potreb po izpopolnjevanju znanja,</a:t>
            </a:r>
          </a:p>
          <a:p>
            <a:pPr marL="1200150" lvl="1" indent="-285750" eaLnBrk="1" hangingPunct="1">
              <a:buFont typeface="Arial" panose="020B0604020202020204" pitchFamily="34" charset="0"/>
              <a:buChar char="•"/>
              <a:defRPr/>
            </a:pPr>
            <a:r>
              <a:rPr lang="sl-SI" sz="1600" dirty="0">
                <a:solidFill>
                  <a:schemeClr val="bg2">
                    <a:lumMod val="25000"/>
                  </a:schemeClr>
                </a:solidFill>
                <a:cs typeface="Arial" panose="020B0604020202020204" pitchFamily="34" charset="0"/>
              </a:rPr>
              <a:t>modul za bazo programov izpopolnjevanja znanja in učnih vsebin za potrebe samostojnega učenja izobraževalcev odraslih</a:t>
            </a:r>
          </a:p>
        </p:txBody>
      </p:sp>
      <p:sp>
        <p:nvSpPr>
          <p:cNvPr id="6" name="TextBox 5">
            <a:extLst>
              <a:ext uri="{FF2B5EF4-FFF2-40B4-BE49-F238E27FC236}">
                <a16:creationId xmlns:a16="http://schemas.microsoft.com/office/drawing/2014/main" xmlns="" id="{1669F8D7-691B-4D19-99E1-360C76F0D859}"/>
              </a:ext>
            </a:extLst>
          </p:cNvPr>
          <p:cNvSpPr txBox="1"/>
          <p:nvPr/>
        </p:nvSpPr>
        <p:spPr>
          <a:xfrm>
            <a:off x="743712" y="486867"/>
            <a:ext cx="7656575" cy="461665"/>
          </a:xfrm>
          <a:prstGeom prst="rect">
            <a:avLst/>
          </a:prstGeom>
          <a:solidFill>
            <a:srgbClr val="EDEB87"/>
          </a:solidFill>
        </p:spPr>
        <p:txBody>
          <a:bodyPr>
            <a:spAutoFit/>
          </a:bodyPr>
          <a:lstStyle/>
          <a:p>
            <a:pPr algn="ctr" eaLnBrk="1" hangingPunct="1">
              <a:defRPr/>
            </a:pPr>
            <a:r>
              <a:rPr lang="sl-SI" sz="2400" b="1" dirty="0">
                <a:solidFill>
                  <a:srgbClr val="860000"/>
                </a:solidFill>
                <a:cs typeface="Arial" panose="020B0604020202020204" pitchFamily="34" charset="0"/>
              </a:rPr>
              <a:t>Pozornost pri načrtovanju</a:t>
            </a:r>
            <a:r>
              <a:rPr lang="sl-SI" dirty="0">
                <a:solidFill>
                  <a:srgbClr val="860000"/>
                </a:solidFill>
                <a:cs typeface="Arial" panose="020B0604020202020204" pitchFamily="34" charset="0"/>
              </a:rPr>
              <a:t> </a:t>
            </a:r>
            <a:r>
              <a:rPr lang="sl-SI" altLang="sl-SI" sz="2400" dirty="0" smtClean="0">
                <a:cs typeface="Arial" panose="020B0604020202020204" pitchFamily="34" charset="0"/>
              </a:rPr>
              <a:t>(</a:t>
            </a:r>
            <a:r>
              <a:rPr lang="sl-SI" altLang="sl-SI" sz="2400" dirty="0">
                <a:cs typeface="Arial" panose="020B0604020202020204" pitchFamily="34" charset="0"/>
              </a:rPr>
              <a:t>tč. 5 JR):</a:t>
            </a:r>
            <a:endParaRPr lang="sl-SI" altLang="sl-SI" sz="2400" dirty="0">
              <a:highlight>
                <a:srgbClr val="FFFF00"/>
              </a:highlight>
              <a:cs typeface="Arial" panose="020B0604020202020204" pitchFamily="34" charset="0"/>
            </a:endParaRPr>
          </a:p>
        </p:txBody>
      </p:sp>
      <p:sp>
        <p:nvSpPr>
          <p:cNvPr id="4" name="Označba mesta številke diapozitiva 3"/>
          <p:cNvSpPr>
            <a:spLocks noGrp="1"/>
          </p:cNvSpPr>
          <p:nvPr>
            <p:ph type="sldNum" sz="quarter" idx="12"/>
          </p:nvPr>
        </p:nvSpPr>
        <p:spPr/>
        <p:txBody>
          <a:bodyPr/>
          <a:lstStyle/>
          <a:p>
            <a:fld id="{5532F882-DC02-4301-B179-9E7F5ED57468}" type="slidenum">
              <a:rPr lang="en-US" altLang="sl-SI" smtClean="0"/>
              <a:pPr/>
              <a:t>19</a:t>
            </a:fld>
            <a:endParaRPr lang="en-US" altLang="sl-SI"/>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PoljeZBesedilom 2"/>
          <p:cNvSpPr txBox="1"/>
          <p:nvPr/>
        </p:nvSpPr>
        <p:spPr>
          <a:xfrm>
            <a:off x="0" y="227013"/>
            <a:ext cx="9144000" cy="2677656"/>
          </a:xfrm>
          <a:prstGeom prst="rect">
            <a:avLst/>
          </a:prstGeom>
          <a:solidFill>
            <a:schemeClr val="accent3">
              <a:lumMod val="20000"/>
              <a:lumOff val="80000"/>
            </a:schemeClr>
          </a:solidFill>
        </p:spPr>
        <p:txBody>
          <a:bodyPr>
            <a:spAutoFit/>
          </a:bodyPr>
          <a:lstStyle/>
          <a:p>
            <a:pPr eaLnBrk="1" hangingPunct="1">
              <a:defRPr/>
            </a:pPr>
            <a:r>
              <a:rPr lang="sl-SI" b="1" dirty="0">
                <a:solidFill>
                  <a:schemeClr val="bg2">
                    <a:lumMod val="25000"/>
                  </a:schemeClr>
                </a:solidFill>
                <a:cs typeface="Arial" panose="020B0604020202020204" pitchFamily="34" charset="0"/>
              </a:rPr>
              <a:t>10. Prednostno os: </a:t>
            </a:r>
            <a:r>
              <a:rPr lang="sl-SI" b="1" dirty="0">
                <a:solidFill>
                  <a:srgbClr val="0070C0"/>
                </a:solidFill>
                <a:cs typeface="Arial" panose="020B0604020202020204" pitchFamily="34" charset="0"/>
              </a:rPr>
              <a:t>Znanje, spretnosti in vseživljenjsko učenje za boljšo zaposljivost.</a:t>
            </a:r>
          </a:p>
          <a:p>
            <a:pPr eaLnBrk="1" hangingPunct="1">
              <a:defRPr/>
            </a:pPr>
            <a:r>
              <a:rPr lang="sl-SI" dirty="0">
                <a:solidFill>
                  <a:schemeClr val="bg2">
                    <a:lumMod val="25000"/>
                  </a:schemeClr>
                </a:solidFill>
                <a:cs typeface="Arial" panose="020B0604020202020204" pitchFamily="34" charset="0"/>
              </a:rPr>
              <a:t> </a:t>
            </a:r>
          </a:p>
          <a:p>
            <a:pPr eaLnBrk="1" hangingPunct="1">
              <a:defRPr/>
            </a:pPr>
            <a:r>
              <a:rPr lang="sl-SI" b="1" dirty="0">
                <a:solidFill>
                  <a:schemeClr val="bg2">
                    <a:lumMod val="25000"/>
                  </a:schemeClr>
                </a:solidFill>
                <a:cs typeface="Arial" panose="020B0604020202020204" pitchFamily="34" charset="0"/>
              </a:rPr>
              <a:t>10.1 prednostno naložbo:</a:t>
            </a:r>
            <a:r>
              <a:rPr lang="sl-SI" dirty="0">
                <a:solidFill>
                  <a:schemeClr val="bg2">
                    <a:lumMod val="25000"/>
                  </a:schemeClr>
                </a:solidFill>
                <a:cs typeface="Arial" panose="020B0604020202020204" pitchFamily="34" charset="0"/>
              </a:rPr>
              <a:t> </a:t>
            </a:r>
            <a:r>
              <a:rPr lang="sl-SI" b="1" dirty="0">
                <a:solidFill>
                  <a:srgbClr val="0070C0"/>
                </a:solidFill>
                <a:cs typeface="Arial" panose="020B0604020202020204" pitchFamily="34" charset="0"/>
              </a:rPr>
              <a:t>Izboljšanje enakega dostopa do vseživljenjskega učenja </a:t>
            </a:r>
            <a:r>
              <a:rPr lang="sl-SI" sz="1400" b="1" dirty="0">
                <a:solidFill>
                  <a:srgbClr val="0070C0"/>
                </a:solidFill>
                <a:cs typeface="Arial" panose="020B0604020202020204" pitchFamily="34" charset="0"/>
              </a:rPr>
              <a:t>z</a:t>
            </a:r>
            <a:r>
              <a:rPr lang="sl-SI" sz="1400" dirty="0">
                <a:solidFill>
                  <a:schemeClr val="bg2">
                    <a:lumMod val="25000"/>
                  </a:schemeClr>
                </a:solidFill>
                <a:cs typeface="Arial" panose="020B0604020202020204" pitchFamily="34" charset="0"/>
              </a:rPr>
              <a:t>a vse starostne skupine pri formalnih, neformalnih in priložnostnih oblikah učenja, posodobitev znanja, spretnosti in kompetenc delovne sile ter spodbujanje prožnih oblik učenja, tudi s poklicnim svetovanjem in potrjevanjem pridobljenih kompetenc.</a:t>
            </a:r>
          </a:p>
          <a:p>
            <a:pPr eaLnBrk="1" hangingPunct="1">
              <a:defRPr/>
            </a:pPr>
            <a:r>
              <a:rPr lang="sl-SI" dirty="0">
                <a:solidFill>
                  <a:schemeClr val="bg2">
                    <a:lumMod val="25000"/>
                  </a:schemeClr>
                </a:solidFill>
                <a:cs typeface="Arial" panose="020B0604020202020204" pitchFamily="34" charset="0"/>
              </a:rPr>
              <a:t> </a:t>
            </a:r>
          </a:p>
          <a:p>
            <a:pPr eaLnBrk="1" hangingPunct="1">
              <a:defRPr/>
            </a:pPr>
            <a:r>
              <a:rPr lang="sl-SI" b="1" dirty="0">
                <a:solidFill>
                  <a:srgbClr val="860000"/>
                </a:solidFill>
                <a:cs typeface="Arial" panose="020B0604020202020204" pitchFamily="34" charset="0"/>
              </a:rPr>
              <a:t>Specifični cilj 2:</a:t>
            </a:r>
            <a:r>
              <a:rPr lang="sl-SI" dirty="0">
                <a:solidFill>
                  <a:srgbClr val="860000"/>
                </a:solidFill>
                <a:cs typeface="Arial" panose="020B0604020202020204" pitchFamily="34" charset="0"/>
              </a:rPr>
              <a:t> </a:t>
            </a:r>
            <a:r>
              <a:rPr lang="sl-SI" b="1" dirty="0">
                <a:solidFill>
                  <a:srgbClr val="0070C0"/>
                </a:solidFill>
                <a:cs typeface="Arial" panose="020B0604020202020204" pitchFamily="34" charset="0"/>
              </a:rPr>
              <a:t>Izboljšanje kompetenc zaposlenih za zmanjšanje neskladij med usposobljenostjo in potrebami trga dela.</a:t>
            </a:r>
          </a:p>
        </p:txBody>
      </p:sp>
      <p:sp>
        <p:nvSpPr>
          <p:cNvPr id="4" name="PoljeZBesedilom 3"/>
          <p:cNvSpPr txBox="1"/>
          <p:nvPr/>
        </p:nvSpPr>
        <p:spPr>
          <a:xfrm>
            <a:off x="0" y="3101975"/>
            <a:ext cx="9144000" cy="1631216"/>
          </a:xfrm>
          <a:prstGeom prst="rect">
            <a:avLst/>
          </a:prstGeom>
          <a:solidFill>
            <a:schemeClr val="accent2">
              <a:lumMod val="20000"/>
              <a:lumOff val="80000"/>
            </a:schemeClr>
          </a:solidFill>
        </p:spPr>
        <p:txBody>
          <a:bodyPr>
            <a:spAutoFit/>
          </a:bodyPr>
          <a:lstStyle/>
          <a:p>
            <a:pPr algn="ctr" eaLnBrk="1" hangingPunct="1">
              <a:defRPr/>
            </a:pPr>
            <a:r>
              <a:rPr lang="sl-SI" sz="2000" b="1" dirty="0">
                <a:solidFill>
                  <a:srgbClr val="0070C0"/>
                </a:solidFill>
                <a:cs typeface="Arial" panose="020B0604020202020204" pitchFamily="34" charset="0"/>
              </a:rPr>
              <a:t>Vrednost JR: </a:t>
            </a:r>
            <a:r>
              <a:rPr lang="sl-SI" sz="2000" b="1" dirty="0">
                <a:solidFill>
                  <a:srgbClr val="860000"/>
                </a:solidFill>
                <a:cs typeface="Arial" panose="020B0604020202020204" pitchFamily="34" charset="0"/>
              </a:rPr>
              <a:t>1.248.945,75 EUR</a:t>
            </a:r>
          </a:p>
          <a:p>
            <a:pPr algn="ctr" eaLnBrk="1" hangingPunct="1">
              <a:defRPr/>
            </a:pPr>
            <a:endParaRPr lang="sl-SI" sz="2000" b="1" dirty="0">
              <a:solidFill>
                <a:srgbClr val="860000"/>
              </a:solidFill>
              <a:cs typeface="Arial" panose="020B0604020202020204" pitchFamily="34" charset="0"/>
            </a:endParaRPr>
          </a:p>
          <a:p>
            <a:pPr algn="ctr" eaLnBrk="1" hangingPunct="1">
              <a:defRPr/>
            </a:pPr>
            <a:endParaRPr lang="sl-SI" sz="2000" b="1" dirty="0">
              <a:solidFill>
                <a:srgbClr val="860000"/>
              </a:solidFill>
              <a:cs typeface="Arial" panose="020B0604020202020204" pitchFamily="34" charset="0"/>
            </a:endParaRPr>
          </a:p>
          <a:p>
            <a:pPr algn="ctr" eaLnBrk="1" hangingPunct="1">
              <a:defRPr/>
            </a:pPr>
            <a:endParaRPr lang="sl-SI" sz="2000" b="1" dirty="0">
              <a:solidFill>
                <a:srgbClr val="860000"/>
              </a:solidFill>
              <a:cs typeface="Arial" panose="020B0604020202020204" pitchFamily="34" charset="0"/>
            </a:endParaRPr>
          </a:p>
          <a:p>
            <a:pPr algn="ctr" eaLnBrk="1" hangingPunct="1">
              <a:defRPr/>
            </a:pPr>
            <a:r>
              <a:rPr lang="sl-SI" sz="2000" b="1" dirty="0">
                <a:solidFill>
                  <a:schemeClr val="bg2">
                    <a:lumMod val="25000"/>
                  </a:schemeClr>
                </a:solidFill>
                <a:cs typeface="Arial" panose="020B0604020202020204" pitchFamily="34" charset="0"/>
              </a:rPr>
              <a:t>KRVS</a:t>
            </a:r>
            <a:r>
              <a:rPr lang="sl-SI" sz="2000" dirty="0">
                <a:solidFill>
                  <a:schemeClr val="bg2">
                    <a:lumMod val="25000"/>
                  </a:schemeClr>
                </a:solidFill>
                <a:cs typeface="Arial" panose="020B0604020202020204" pitchFamily="34" charset="0"/>
              </a:rPr>
              <a:t> (60%): </a:t>
            </a:r>
            <a:r>
              <a:rPr lang="sl-SI" sz="2000" b="1" dirty="0">
                <a:solidFill>
                  <a:srgbClr val="860000"/>
                </a:solidFill>
                <a:cs typeface="Arial" panose="020B0604020202020204" pitchFamily="34" charset="0"/>
              </a:rPr>
              <a:t>749.367,45 EUR</a:t>
            </a:r>
            <a:r>
              <a:rPr lang="sl-SI" sz="2000" dirty="0">
                <a:solidFill>
                  <a:schemeClr val="bg2">
                    <a:lumMod val="25000"/>
                  </a:schemeClr>
                </a:solidFill>
                <a:cs typeface="Arial" panose="020B0604020202020204" pitchFamily="34" charset="0"/>
              </a:rPr>
              <a:t>				</a:t>
            </a:r>
            <a:r>
              <a:rPr lang="sl-SI" sz="2000" b="1" dirty="0">
                <a:solidFill>
                  <a:schemeClr val="bg2">
                    <a:lumMod val="25000"/>
                  </a:schemeClr>
                </a:solidFill>
                <a:cs typeface="Arial" panose="020B0604020202020204" pitchFamily="34" charset="0"/>
              </a:rPr>
              <a:t>KRZS </a:t>
            </a:r>
            <a:r>
              <a:rPr lang="sl-SI" sz="2000" dirty="0">
                <a:solidFill>
                  <a:schemeClr val="bg2">
                    <a:lumMod val="25000"/>
                  </a:schemeClr>
                </a:solidFill>
                <a:cs typeface="Arial" panose="020B0604020202020204" pitchFamily="34" charset="0"/>
              </a:rPr>
              <a:t>(40%): </a:t>
            </a:r>
            <a:r>
              <a:rPr lang="sl-SI" sz="2000" b="1" dirty="0">
                <a:solidFill>
                  <a:srgbClr val="860000"/>
                </a:solidFill>
                <a:cs typeface="Arial" panose="020B0604020202020204" pitchFamily="34" charset="0"/>
              </a:rPr>
              <a:t>499.578,30 EUR</a:t>
            </a:r>
            <a:endParaRPr lang="en-US" sz="2000" b="1" dirty="0">
              <a:solidFill>
                <a:srgbClr val="860000"/>
              </a:solidFill>
              <a:cs typeface="Arial" panose="020B0604020202020204" pitchFamily="34" charset="0"/>
            </a:endParaRPr>
          </a:p>
        </p:txBody>
      </p:sp>
      <p:sp>
        <p:nvSpPr>
          <p:cNvPr id="5" name="PoljeZBesedilom 4"/>
          <p:cNvSpPr txBox="1"/>
          <p:nvPr/>
        </p:nvSpPr>
        <p:spPr>
          <a:xfrm>
            <a:off x="0" y="5145088"/>
            <a:ext cx="9144000" cy="1338828"/>
          </a:xfrm>
          <a:prstGeom prst="rect">
            <a:avLst/>
          </a:prstGeom>
          <a:solidFill>
            <a:schemeClr val="accent3">
              <a:lumMod val="20000"/>
              <a:lumOff val="80000"/>
            </a:schemeClr>
          </a:solidFill>
        </p:spPr>
        <p:txBody>
          <a:bodyPr>
            <a:spAutoFit/>
          </a:bodyPr>
          <a:lstStyle/>
          <a:p>
            <a:pPr algn="just" eaLnBrk="1" hangingPunct="1">
              <a:lnSpc>
                <a:spcPct val="150000"/>
              </a:lnSpc>
              <a:defRPr/>
            </a:pPr>
            <a:r>
              <a:rPr lang="sl-SI" b="1" dirty="0">
                <a:solidFill>
                  <a:srgbClr val="860000"/>
                </a:solidFill>
                <a:cs typeface="Arial" panose="020B0604020202020204" pitchFamily="34" charset="0"/>
              </a:rPr>
              <a:t>Obdobje izvajanja:                         	</a:t>
            </a:r>
            <a:r>
              <a:rPr lang="sl-SI" b="1" dirty="0">
                <a:solidFill>
                  <a:srgbClr val="0070C0"/>
                </a:solidFill>
                <a:cs typeface="Arial" panose="020B0604020202020204" pitchFamily="34" charset="0"/>
              </a:rPr>
              <a:t>od 19. 6. 2020 do dne 31. 10. 2022. </a:t>
            </a:r>
            <a:r>
              <a:rPr lang="en-US" b="1" dirty="0">
                <a:solidFill>
                  <a:srgbClr val="0070C0"/>
                </a:solidFill>
                <a:cs typeface="Arial" panose="020B0604020202020204" pitchFamily="34" charset="0"/>
              </a:rPr>
              <a:t> </a:t>
            </a:r>
            <a:endParaRPr lang="sl-SI" b="1" dirty="0">
              <a:solidFill>
                <a:srgbClr val="0070C0"/>
              </a:solidFill>
              <a:cs typeface="Arial" panose="020B0604020202020204" pitchFamily="34" charset="0"/>
            </a:endParaRPr>
          </a:p>
          <a:p>
            <a:pPr algn="just" eaLnBrk="1" hangingPunct="1">
              <a:lnSpc>
                <a:spcPct val="150000"/>
              </a:lnSpc>
              <a:defRPr/>
            </a:pPr>
            <a:r>
              <a:rPr lang="sl-SI" b="1" dirty="0">
                <a:solidFill>
                  <a:srgbClr val="860000"/>
                </a:solidFill>
                <a:cs typeface="Arial" panose="020B0604020202020204" pitchFamily="34" charset="0"/>
              </a:rPr>
              <a:t>Obdobje upravičenih stroškov:</a:t>
            </a:r>
            <a:r>
              <a:rPr lang="sl-SI" b="1" dirty="0">
                <a:solidFill>
                  <a:schemeClr val="tx2">
                    <a:lumMod val="75000"/>
                    <a:lumOff val="25000"/>
                  </a:schemeClr>
                </a:solidFill>
                <a:cs typeface="Arial" panose="020B0604020202020204" pitchFamily="34" charset="0"/>
              </a:rPr>
              <a:t>   	</a:t>
            </a:r>
            <a:r>
              <a:rPr lang="sl-SI" b="1" dirty="0">
                <a:solidFill>
                  <a:srgbClr val="0070C0"/>
                </a:solidFill>
                <a:cs typeface="Arial" panose="020B0604020202020204" pitchFamily="34" charset="0"/>
              </a:rPr>
              <a:t>od 19. 6. 2020 do dne 31. 10. 2022. </a:t>
            </a:r>
          </a:p>
          <a:p>
            <a:pPr algn="just" eaLnBrk="1" hangingPunct="1">
              <a:lnSpc>
                <a:spcPct val="150000"/>
              </a:lnSpc>
              <a:defRPr/>
            </a:pPr>
            <a:r>
              <a:rPr lang="sl-SI" b="1" dirty="0">
                <a:solidFill>
                  <a:srgbClr val="860000"/>
                </a:solidFill>
                <a:cs typeface="Arial" panose="020B0604020202020204" pitchFamily="34" charset="0"/>
              </a:rPr>
              <a:t>Obdobje upravičenih izdatkov:   	</a:t>
            </a:r>
            <a:r>
              <a:rPr lang="sl-SI" b="1" dirty="0">
                <a:solidFill>
                  <a:srgbClr val="0070C0"/>
                </a:solidFill>
                <a:cs typeface="Arial" panose="020B0604020202020204" pitchFamily="34" charset="0"/>
              </a:rPr>
              <a:t>od 19. 6. 2020 do dne 15. 11. 2022. </a:t>
            </a:r>
            <a:r>
              <a:rPr lang="en-US" b="1" dirty="0">
                <a:solidFill>
                  <a:srgbClr val="0070C0"/>
                </a:solidFill>
                <a:cs typeface="Arial" panose="020B0604020202020204" pitchFamily="34" charset="0"/>
              </a:rPr>
              <a:t> </a:t>
            </a:r>
          </a:p>
        </p:txBody>
      </p:sp>
      <p:sp>
        <p:nvSpPr>
          <p:cNvPr id="6" name="Arrow: Down 5"/>
          <p:cNvSpPr/>
          <p:nvPr/>
        </p:nvSpPr>
        <p:spPr>
          <a:xfrm rot="3308486">
            <a:off x="3280993" y="3490671"/>
            <a:ext cx="484187" cy="891491"/>
          </a:xfrm>
          <a:prstGeom prst="downArrow">
            <a:avLst/>
          </a:prstGeom>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600">
              <a:latin typeface="Arial" panose="020B0604020202020204" pitchFamily="34" charset="0"/>
              <a:cs typeface="Arial" panose="020B0604020202020204" pitchFamily="34" charset="0"/>
            </a:endParaRPr>
          </a:p>
        </p:txBody>
      </p:sp>
      <p:sp>
        <p:nvSpPr>
          <p:cNvPr id="7" name="Arrow: Down 6"/>
          <p:cNvSpPr/>
          <p:nvPr/>
        </p:nvSpPr>
        <p:spPr>
          <a:xfrm rot="18240106">
            <a:off x="5689729" y="3491921"/>
            <a:ext cx="484187" cy="870157"/>
          </a:xfrm>
          <a:prstGeom prst="downArrow">
            <a:avLst/>
          </a:prstGeom>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600">
              <a:latin typeface="Arial" panose="020B0604020202020204" pitchFamily="34" charset="0"/>
              <a:cs typeface="Arial" panose="020B0604020202020204" pitchFamily="34" charset="0"/>
            </a:endParaRPr>
          </a:p>
        </p:txBody>
      </p:sp>
      <p:sp>
        <p:nvSpPr>
          <p:cNvPr id="2" name="Označba mesta številke diapozitiva 1"/>
          <p:cNvSpPr>
            <a:spLocks noGrp="1"/>
          </p:cNvSpPr>
          <p:nvPr>
            <p:ph type="sldNum" sz="quarter" idx="12"/>
          </p:nvPr>
        </p:nvSpPr>
        <p:spPr/>
        <p:txBody>
          <a:bodyPr/>
          <a:lstStyle/>
          <a:p>
            <a:fld id="{5532F882-DC02-4301-B179-9E7F5ED57468}" type="slidenum">
              <a:rPr lang="en-US" altLang="sl-SI" smtClean="0"/>
              <a:pPr/>
              <a:t>2</a:t>
            </a:fld>
            <a:endParaRPr lang="en-US" altLang="sl-SI"/>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txBox="1">
            <a:spLocks/>
          </p:cNvSpPr>
          <p:nvPr/>
        </p:nvSpPr>
        <p:spPr bwMode="auto">
          <a:xfrm>
            <a:off x="531813" y="250826"/>
            <a:ext cx="8204200" cy="521532"/>
          </a:xfrm>
          <a:prstGeom prst="rect">
            <a:avLst/>
          </a:prstGeom>
          <a:noFill/>
        </p:spPr>
        <p:txBody>
          <a:bodyPr lIns="0" tIns="0" rIns="0" bIns="0"/>
          <a:lstStyle>
            <a:lvl1pPr algn="ctr" defTabSz="457200" rtl="0" eaLnBrk="0" fontAlgn="base" hangingPunct="0">
              <a:spcBef>
                <a:spcPct val="0"/>
              </a:spcBef>
              <a:spcAft>
                <a:spcPct val="0"/>
              </a:spcAft>
              <a:defRPr sz="4400" kern="1200">
                <a:solidFill>
                  <a:schemeClr val="tx1"/>
                </a:solidFill>
                <a:latin typeface="+mj-lt"/>
                <a:ea typeface="+mj-ea"/>
                <a:cs typeface="+mj-cs"/>
              </a:defRPr>
            </a:lvl1pPr>
            <a:lvl2pPr algn="ctr" defTabSz="457200" rtl="0" eaLnBrk="0" fontAlgn="base" hangingPunct="0">
              <a:spcBef>
                <a:spcPct val="0"/>
              </a:spcBef>
              <a:spcAft>
                <a:spcPct val="0"/>
              </a:spcAft>
              <a:defRPr sz="4400">
                <a:solidFill>
                  <a:schemeClr val="tx1"/>
                </a:solidFill>
                <a:latin typeface="Calibri" pitchFamily="34" charset="0"/>
              </a:defRPr>
            </a:lvl2pPr>
            <a:lvl3pPr algn="ctr" defTabSz="457200" rtl="0" eaLnBrk="0" fontAlgn="base" hangingPunct="0">
              <a:spcBef>
                <a:spcPct val="0"/>
              </a:spcBef>
              <a:spcAft>
                <a:spcPct val="0"/>
              </a:spcAft>
              <a:defRPr sz="4400">
                <a:solidFill>
                  <a:schemeClr val="tx1"/>
                </a:solidFill>
                <a:latin typeface="Calibri" pitchFamily="34" charset="0"/>
              </a:defRPr>
            </a:lvl3pPr>
            <a:lvl4pPr algn="ctr" defTabSz="457200" rtl="0" eaLnBrk="0" fontAlgn="base" hangingPunct="0">
              <a:spcBef>
                <a:spcPct val="0"/>
              </a:spcBef>
              <a:spcAft>
                <a:spcPct val="0"/>
              </a:spcAft>
              <a:defRPr sz="4400">
                <a:solidFill>
                  <a:schemeClr val="tx1"/>
                </a:solidFill>
                <a:latin typeface="Calibri" pitchFamily="34" charset="0"/>
              </a:defRPr>
            </a:lvl4pPr>
            <a:lvl5pPr algn="ctr" defTabSz="457200" rtl="0" eaLnBrk="0" fontAlgn="base" hangingPunct="0">
              <a:spcBef>
                <a:spcPct val="0"/>
              </a:spcBef>
              <a:spcAft>
                <a:spcPct val="0"/>
              </a:spcAft>
              <a:defRPr sz="4400">
                <a:solidFill>
                  <a:schemeClr val="tx1"/>
                </a:solidFill>
                <a:latin typeface="Calibri" pitchFamily="34" charset="0"/>
              </a:defRPr>
            </a:lvl5pPr>
            <a:lvl6pPr marL="457200" algn="ctr" defTabSz="457200" rtl="0" eaLnBrk="1" fontAlgn="base" hangingPunct="1">
              <a:spcBef>
                <a:spcPct val="0"/>
              </a:spcBef>
              <a:spcAft>
                <a:spcPct val="0"/>
              </a:spcAft>
              <a:defRPr sz="4400">
                <a:solidFill>
                  <a:schemeClr val="tx1"/>
                </a:solidFill>
                <a:latin typeface="Calibri" pitchFamily="34" charset="0"/>
              </a:defRPr>
            </a:lvl6pPr>
            <a:lvl7pPr marL="914400" algn="ctr" defTabSz="457200" rtl="0" eaLnBrk="1" fontAlgn="base" hangingPunct="1">
              <a:spcBef>
                <a:spcPct val="0"/>
              </a:spcBef>
              <a:spcAft>
                <a:spcPct val="0"/>
              </a:spcAft>
              <a:defRPr sz="4400">
                <a:solidFill>
                  <a:schemeClr val="tx1"/>
                </a:solidFill>
                <a:latin typeface="Calibri" pitchFamily="34" charset="0"/>
              </a:defRPr>
            </a:lvl7pPr>
            <a:lvl8pPr marL="1371600" algn="ctr" defTabSz="457200" rtl="0" eaLnBrk="1" fontAlgn="base" hangingPunct="1">
              <a:spcBef>
                <a:spcPct val="0"/>
              </a:spcBef>
              <a:spcAft>
                <a:spcPct val="0"/>
              </a:spcAft>
              <a:defRPr sz="4400">
                <a:solidFill>
                  <a:schemeClr val="tx1"/>
                </a:solidFill>
                <a:latin typeface="Calibri" pitchFamily="34" charset="0"/>
              </a:defRPr>
            </a:lvl8pPr>
            <a:lvl9pPr marL="1828800" algn="ctr" defTabSz="457200" rtl="0" eaLnBrk="1" fontAlgn="base" hangingPunct="1">
              <a:spcBef>
                <a:spcPct val="0"/>
              </a:spcBef>
              <a:spcAft>
                <a:spcPct val="0"/>
              </a:spcAft>
              <a:defRPr sz="4400">
                <a:solidFill>
                  <a:schemeClr val="tx1"/>
                </a:solidFill>
                <a:latin typeface="Calibri" pitchFamily="34" charset="0"/>
              </a:defRPr>
            </a:lvl9pPr>
          </a:lstStyle>
          <a:p>
            <a:pPr>
              <a:defRPr/>
            </a:pPr>
            <a:r>
              <a:rPr lang="sl-SI" sz="2400" b="1" dirty="0">
                <a:solidFill>
                  <a:srgbClr val="860000"/>
                </a:solidFill>
                <a:latin typeface="Arial" panose="020B0604020202020204" pitchFamily="34" charset="0"/>
                <a:cs typeface="Arial" panose="020B0604020202020204" pitchFamily="34" charset="0"/>
              </a:rPr>
              <a:t>Okvirna finančna sredstva</a:t>
            </a:r>
            <a:br>
              <a:rPr lang="sl-SI" sz="2400" b="1" dirty="0">
                <a:solidFill>
                  <a:srgbClr val="860000"/>
                </a:solidFill>
                <a:latin typeface="Arial" panose="020B0604020202020204" pitchFamily="34" charset="0"/>
                <a:cs typeface="Arial" panose="020B0604020202020204" pitchFamily="34" charset="0"/>
              </a:rPr>
            </a:br>
            <a:endParaRPr lang="sl-SI" sz="2400" b="1" dirty="0">
              <a:solidFill>
                <a:srgbClr val="860000"/>
              </a:solidFill>
              <a:latin typeface="Arial" panose="020B0604020202020204" pitchFamily="34" charset="0"/>
              <a:cs typeface="Arial" panose="020B0604020202020204" pitchFamily="34" charset="0"/>
            </a:endParaRPr>
          </a:p>
        </p:txBody>
      </p:sp>
      <p:sp>
        <p:nvSpPr>
          <p:cNvPr id="3" name="PoljeZBesedilom 2"/>
          <p:cNvSpPr txBox="1"/>
          <p:nvPr/>
        </p:nvSpPr>
        <p:spPr>
          <a:xfrm>
            <a:off x="531813" y="939740"/>
            <a:ext cx="8378824" cy="400110"/>
          </a:xfrm>
          <a:prstGeom prst="rect">
            <a:avLst/>
          </a:prstGeom>
          <a:noFill/>
        </p:spPr>
        <p:txBody>
          <a:bodyPr wrap="square">
            <a:spAutoFit/>
          </a:bodyPr>
          <a:lstStyle/>
          <a:p>
            <a:pPr eaLnBrk="1" hangingPunct="1">
              <a:defRPr/>
            </a:pPr>
            <a:r>
              <a:rPr lang="sl-SI" sz="2000" b="1" dirty="0">
                <a:solidFill>
                  <a:srgbClr val="C00000"/>
                </a:solidFill>
                <a:cs typeface="Arial" panose="020B0604020202020204" pitchFamily="34" charset="0"/>
              </a:rPr>
              <a:t>Sklop A:</a:t>
            </a:r>
            <a:r>
              <a:rPr lang="sl-SI" sz="2000" b="1" dirty="0">
                <a:solidFill>
                  <a:srgbClr val="0070C0"/>
                </a:solidFill>
                <a:cs typeface="Arial" panose="020B0604020202020204" pitchFamily="34" charset="0"/>
              </a:rPr>
              <a:t> največ 376.315,26 EUR</a:t>
            </a:r>
            <a:endParaRPr lang="en-US" sz="2000" dirty="0">
              <a:solidFill>
                <a:schemeClr val="bg2">
                  <a:lumMod val="25000"/>
                </a:schemeClr>
              </a:solidFill>
              <a:cs typeface="Arial" panose="020B0604020202020204" pitchFamily="34" charset="0"/>
            </a:endParaRPr>
          </a:p>
        </p:txBody>
      </p:sp>
      <p:sp>
        <p:nvSpPr>
          <p:cNvPr id="45087" name="Pravokotnik 4"/>
          <p:cNvSpPr>
            <a:spLocks noChangeArrowheads="1"/>
          </p:cNvSpPr>
          <p:nvPr/>
        </p:nvSpPr>
        <p:spPr bwMode="auto">
          <a:xfrm>
            <a:off x="416255" y="3817976"/>
            <a:ext cx="7902122" cy="400110"/>
          </a:xfrm>
          <a:prstGeom prst="rect">
            <a:avLst/>
          </a:prstGeom>
          <a:noFill/>
          <a:ln>
            <a:noFill/>
          </a:ln>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sl-SI" altLang="sl-SI" sz="2000" b="1" dirty="0">
                <a:solidFill>
                  <a:srgbClr val="C00000"/>
                </a:solidFill>
                <a:cs typeface="Arial" panose="020B0604020202020204" pitchFamily="34" charset="0"/>
              </a:rPr>
              <a:t>Sklop B:</a:t>
            </a:r>
            <a:r>
              <a:rPr lang="sl-SI" altLang="sl-SI" sz="2000" b="1" dirty="0">
                <a:solidFill>
                  <a:srgbClr val="0070C0"/>
                </a:solidFill>
                <a:cs typeface="Arial" panose="020B0604020202020204" pitchFamily="34" charset="0"/>
              </a:rPr>
              <a:t> največ </a:t>
            </a:r>
            <a:r>
              <a:rPr lang="sl-SI" altLang="sl-SI" sz="2000" b="1" dirty="0" smtClean="0">
                <a:solidFill>
                  <a:srgbClr val="0070C0"/>
                </a:solidFill>
                <a:cs typeface="Arial" panose="020B0604020202020204" pitchFamily="34" charset="0"/>
              </a:rPr>
              <a:t>872.630,49 </a:t>
            </a:r>
            <a:r>
              <a:rPr lang="sl-SI" altLang="sl-SI" sz="2000" b="1" dirty="0">
                <a:solidFill>
                  <a:srgbClr val="0070C0"/>
                </a:solidFill>
                <a:cs typeface="Arial" panose="020B0604020202020204" pitchFamily="34" charset="0"/>
              </a:rPr>
              <a:t>EUR</a:t>
            </a:r>
            <a:r>
              <a:rPr lang="sl-SI" altLang="sl-SI" sz="2000" b="1" dirty="0">
                <a:solidFill>
                  <a:srgbClr val="363636"/>
                </a:solidFill>
                <a:cs typeface="Arial" panose="020B0604020202020204" pitchFamily="34" charset="0"/>
              </a:rPr>
              <a:t>                  </a:t>
            </a:r>
            <a:endParaRPr lang="en-US" altLang="sl-SI" sz="2000" b="1" dirty="0">
              <a:solidFill>
                <a:srgbClr val="0070C0"/>
              </a:solidFill>
              <a:cs typeface="Arial" panose="020B0604020202020204" pitchFamily="34" charset="0"/>
            </a:endParaRPr>
          </a:p>
        </p:txBody>
      </p:sp>
      <p:graphicFrame>
        <p:nvGraphicFramePr>
          <p:cNvPr id="5" name="Table 4">
            <a:extLst>
              <a:ext uri="{FF2B5EF4-FFF2-40B4-BE49-F238E27FC236}">
                <a16:creationId xmlns:a16="http://schemas.microsoft.com/office/drawing/2014/main" xmlns="" id="{CE1D791C-94D9-4FF8-8DE5-C8F4D86D62C9}"/>
              </a:ext>
            </a:extLst>
          </p:cNvPr>
          <p:cNvGraphicFramePr>
            <a:graphicFrameLocks noGrp="1"/>
          </p:cNvGraphicFramePr>
          <p:nvPr>
            <p:extLst>
              <p:ext uri="{D42A27DB-BD31-4B8C-83A1-F6EECF244321}">
                <p14:modId xmlns:p14="http://schemas.microsoft.com/office/powerpoint/2010/main" val="932844719"/>
              </p:ext>
            </p:extLst>
          </p:nvPr>
        </p:nvGraphicFramePr>
        <p:xfrm>
          <a:off x="416255" y="4253658"/>
          <a:ext cx="7573650" cy="2182266"/>
        </p:xfrm>
        <a:graphic>
          <a:graphicData uri="http://schemas.openxmlformats.org/drawingml/2006/table">
            <a:tbl>
              <a:tblPr firstRow="1" bandRow="1">
                <a:tableStyleId>{5C22544A-7EE6-4342-B048-85BDC9FD1C3A}</a:tableStyleId>
              </a:tblPr>
              <a:tblGrid>
                <a:gridCol w="2145970">
                  <a:extLst>
                    <a:ext uri="{9D8B030D-6E8A-4147-A177-3AD203B41FA5}">
                      <a16:colId xmlns:a16="http://schemas.microsoft.com/office/drawing/2014/main" xmlns="" val="770176306"/>
                    </a:ext>
                  </a:extLst>
                </a:gridCol>
                <a:gridCol w="1356920">
                  <a:extLst>
                    <a:ext uri="{9D8B030D-6E8A-4147-A177-3AD203B41FA5}">
                      <a16:colId xmlns:a16="http://schemas.microsoft.com/office/drawing/2014/main" xmlns="" val="964708289"/>
                    </a:ext>
                  </a:extLst>
                </a:gridCol>
                <a:gridCol w="1356920">
                  <a:extLst>
                    <a:ext uri="{9D8B030D-6E8A-4147-A177-3AD203B41FA5}">
                      <a16:colId xmlns:a16="http://schemas.microsoft.com/office/drawing/2014/main" xmlns="" val="1134972134"/>
                    </a:ext>
                  </a:extLst>
                </a:gridCol>
                <a:gridCol w="1356920">
                  <a:extLst>
                    <a:ext uri="{9D8B030D-6E8A-4147-A177-3AD203B41FA5}">
                      <a16:colId xmlns:a16="http://schemas.microsoft.com/office/drawing/2014/main" xmlns="" val="4273661254"/>
                    </a:ext>
                  </a:extLst>
                </a:gridCol>
                <a:gridCol w="1356920">
                  <a:extLst>
                    <a:ext uri="{9D8B030D-6E8A-4147-A177-3AD203B41FA5}">
                      <a16:colId xmlns:a16="http://schemas.microsoft.com/office/drawing/2014/main" xmlns="" val="3170630516"/>
                    </a:ext>
                  </a:extLst>
                </a:gridCol>
              </a:tblGrid>
              <a:tr h="378607">
                <a:tc>
                  <a:txBody>
                    <a:bodyPr/>
                    <a:lstStyle/>
                    <a:p>
                      <a:pPr algn="r" fontAlgn="t"/>
                      <a:r>
                        <a:rPr lang="en-US" sz="1800" u="none" strike="noStrike" dirty="0">
                          <a:effectLst/>
                        </a:rPr>
                        <a:t> </a:t>
                      </a:r>
                      <a:endParaRPr lang="en-US" sz="1800" b="0" i="0" u="none" strike="noStrike" dirty="0">
                        <a:solidFill>
                          <a:srgbClr val="000000"/>
                        </a:solidFill>
                        <a:effectLst/>
                        <a:latin typeface="Arial" panose="020B0604020202020204" pitchFamily="34" charset="0"/>
                      </a:endParaRPr>
                    </a:p>
                  </a:txBody>
                  <a:tcPr marL="9525" marR="9525" marT="9525" marB="0"/>
                </a:tc>
                <a:tc>
                  <a:txBody>
                    <a:bodyPr/>
                    <a:lstStyle/>
                    <a:p>
                      <a:pPr algn="ctr" rtl="0" fontAlgn="ctr"/>
                      <a:r>
                        <a:rPr lang="en-US" sz="1800" u="none" strike="noStrike" dirty="0">
                          <a:effectLst/>
                        </a:rPr>
                        <a:t>2020</a:t>
                      </a:r>
                      <a:endParaRPr lang="en-US" sz="1800" b="1" i="0" u="none" strike="noStrike" dirty="0">
                        <a:solidFill>
                          <a:srgbClr val="FFFFFF"/>
                        </a:solidFill>
                        <a:effectLst/>
                        <a:latin typeface="Arial" panose="020B0604020202020204" pitchFamily="34" charset="0"/>
                      </a:endParaRPr>
                    </a:p>
                  </a:txBody>
                  <a:tcPr marL="9525" marR="9525" marT="9525" marB="0" anchor="ctr"/>
                </a:tc>
                <a:tc>
                  <a:txBody>
                    <a:bodyPr/>
                    <a:lstStyle/>
                    <a:p>
                      <a:pPr algn="ctr" rtl="0" fontAlgn="ctr"/>
                      <a:r>
                        <a:rPr lang="en-US" sz="1800" u="none" strike="noStrike" dirty="0">
                          <a:effectLst/>
                        </a:rPr>
                        <a:t>2021</a:t>
                      </a:r>
                      <a:endParaRPr lang="en-US" sz="1800" b="1" i="0" u="none" strike="noStrike" dirty="0">
                        <a:solidFill>
                          <a:srgbClr val="FFFFFF"/>
                        </a:solidFill>
                        <a:effectLst/>
                        <a:latin typeface="Arial" panose="020B0604020202020204" pitchFamily="34" charset="0"/>
                      </a:endParaRPr>
                    </a:p>
                  </a:txBody>
                  <a:tcPr marL="9525" marR="9525" marT="9525" marB="0" anchor="ctr"/>
                </a:tc>
                <a:tc>
                  <a:txBody>
                    <a:bodyPr/>
                    <a:lstStyle/>
                    <a:p>
                      <a:pPr algn="ctr" rtl="0" fontAlgn="ctr"/>
                      <a:r>
                        <a:rPr lang="en-US" sz="1800" u="none" strike="noStrike" dirty="0">
                          <a:effectLst/>
                        </a:rPr>
                        <a:t>2022</a:t>
                      </a:r>
                      <a:endParaRPr lang="en-US" sz="1800" b="1" i="0" u="none" strike="noStrike" dirty="0">
                        <a:solidFill>
                          <a:srgbClr val="FFFFFF"/>
                        </a:solidFill>
                        <a:effectLst/>
                        <a:latin typeface="Arial" panose="020B0604020202020204" pitchFamily="34" charset="0"/>
                      </a:endParaRPr>
                    </a:p>
                  </a:txBody>
                  <a:tcPr marL="9525" marR="9525" marT="9525" marB="0" anchor="ctr"/>
                </a:tc>
                <a:tc>
                  <a:txBody>
                    <a:bodyPr/>
                    <a:lstStyle/>
                    <a:p>
                      <a:pPr algn="ctr" fontAlgn="b"/>
                      <a:r>
                        <a:rPr lang="en-US" sz="1800" u="none" strike="noStrike" dirty="0" err="1">
                          <a:effectLst/>
                        </a:rPr>
                        <a:t>Skupaj</a:t>
                      </a:r>
                      <a:endParaRPr lang="en-US" sz="1800" b="0" i="0" u="none" strike="noStrike" dirty="0">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xmlns="" val="2153102185"/>
                  </a:ext>
                </a:extLst>
              </a:tr>
              <a:tr h="757215">
                <a:tc>
                  <a:txBody>
                    <a:bodyPr/>
                    <a:lstStyle/>
                    <a:p>
                      <a:pPr algn="l" rtl="0" fontAlgn="ctr"/>
                      <a:r>
                        <a:rPr lang="sl-SI" sz="1800" b="1" u="none" strike="noStrike" dirty="0" smtClean="0">
                          <a:solidFill>
                            <a:srgbClr val="C00000"/>
                          </a:solidFill>
                          <a:effectLst/>
                        </a:rPr>
                        <a:t>1 </a:t>
                      </a:r>
                      <a:r>
                        <a:rPr lang="sl-SI" sz="1800" b="1" u="none" strike="noStrike" dirty="0">
                          <a:solidFill>
                            <a:srgbClr val="C00000"/>
                          </a:solidFill>
                          <a:effectLst/>
                        </a:rPr>
                        <a:t>k</a:t>
                      </a:r>
                      <a:r>
                        <a:rPr lang="en-US" sz="1800" b="1" u="none" strike="noStrike" dirty="0" err="1">
                          <a:solidFill>
                            <a:srgbClr val="C00000"/>
                          </a:solidFill>
                          <a:effectLst/>
                        </a:rPr>
                        <a:t>onzorcij</a:t>
                      </a:r>
                      <a:r>
                        <a:rPr lang="en-US" sz="1800" b="1" u="none" strike="noStrike" dirty="0">
                          <a:solidFill>
                            <a:srgbClr val="C00000"/>
                          </a:solidFill>
                          <a:effectLst/>
                        </a:rPr>
                        <a:t> KRVS</a:t>
                      </a:r>
                      <a:endParaRPr lang="en-US" sz="1800" b="1" i="0" u="none" strike="noStrike" dirty="0">
                        <a:solidFill>
                          <a:srgbClr val="C00000"/>
                        </a:solidFill>
                        <a:effectLst/>
                        <a:latin typeface="Arial" panose="020B0604020202020204" pitchFamily="34" charset="0"/>
                      </a:endParaRPr>
                    </a:p>
                  </a:txBody>
                  <a:tcPr marL="9525" marR="9525" marT="9525" marB="0" anchor="ctr"/>
                </a:tc>
                <a:tc>
                  <a:txBody>
                    <a:bodyPr/>
                    <a:lstStyle/>
                    <a:p>
                      <a:pPr algn="ctr" rtl="0" fontAlgn="ctr"/>
                      <a:r>
                        <a:rPr lang="en-US" sz="1800" u="none" strike="noStrike" dirty="0">
                          <a:effectLst/>
                        </a:rPr>
                        <a:t>125.764,86</a:t>
                      </a:r>
                      <a:endParaRPr lang="en-US" sz="1800" b="0" i="0" u="none" strike="noStrike" dirty="0">
                        <a:solidFill>
                          <a:srgbClr val="3B3838"/>
                        </a:solidFill>
                        <a:effectLst/>
                        <a:latin typeface="Arial" panose="020B0604020202020204" pitchFamily="34" charset="0"/>
                      </a:endParaRPr>
                    </a:p>
                  </a:txBody>
                  <a:tcPr marL="9525" marR="9525" marT="9525" marB="0" anchor="ctr"/>
                </a:tc>
                <a:tc>
                  <a:txBody>
                    <a:bodyPr/>
                    <a:lstStyle/>
                    <a:p>
                      <a:pPr algn="ctr" rtl="0" fontAlgn="ctr"/>
                      <a:r>
                        <a:rPr lang="en-US" sz="1800" u="none" strike="noStrike" dirty="0">
                          <a:effectLst/>
                        </a:rPr>
                        <a:t>272.048,58</a:t>
                      </a:r>
                      <a:endParaRPr lang="en-US" sz="1800" b="0" i="0" u="none" strike="noStrike" dirty="0">
                        <a:solidFill>
                          <a:srgbClr val="3B3838"/>
                        </a:solidFill>
                        <a:effectLst/>
                        <a:latin typeface="Arial" panose="020B0604020202020204" pitchFamily="34" charset="0"/>
                      </a:endParaRPr>
                    </a:p>
                  </a:txBody>
                  <a:tcPr marL="9525" marR="9525" marT="9525" marB="0" anchor="ctr"/>
                </a:tc>
                <a:tc>
                  <a:txBody>
                    <a:bodyPr/>
                    <a:lstStyle/>
                    <a:p>
                      <a:pPr algn="ctr" rtl="0" fontAlgn="ctr"/>
                      <a:r>
                        <a:rPr lang="en-US" sz="1800" u="none" strike="noStrike" dirty="0">
                          <a:effectLst/>
                        </a:rPr>
                        <a:t>125.764,86</a:t>
                      </a:r>
                      <a:endParaRPr lang="en-US" sz="1800" b="0" i="0" u="none" strike="noStrike" dirty="0">
                        <a:solidFill>
                          <a:srgbClr val="3B3838"/>
                        </a:solidFill>
                        <a:effectLst/>
                        <a:latin typeface="Arial" panose="020B0604020202020204" pitchFamily="34" charset="0"/>
                      </a:endParaRPr>
                    </a:p>
                  </a:txBody>
                  <a:tcPr marL="9525" marR="9525" marT="9525" marB="0" anchor="ctr"/>
                </a:tc>
                <a:tc>
                  <a:txBody>
                    <a:bodyPr/>
                    <a:lstStyle/>
                    <a:p>
                      <a:pPr algn="ctr" fontAlgn="b"/>
                      <a:r>
                        <a:rPr lang="en-US" sz="1800" b="1" u="none" strike="noStrike" dirty="0" smtClean="0">
                          <a:solidFill>
                            <a:srgbClr val="C00000"/>
                          </a:solidFill>
                          <a:effectLst/>
                        </a:rPr>
                        <a:t>523.578,</a:t>
                      </a:r>
                      <a:r>
                        <a:rPr lang="sl-SI" sz="1800" b="1" u="none" strike="noStrike" dirty="0" smtClean="0">
                          <a:solidFill>
                            <a:srgbClr val="C00000"/>
                          </a:solidFill>
                          <a:effectLst/>
                        </a:rPr>
                        <a:t>29</a:t>
                      </a:r>
                      <a:endParaRPr lang="en-US" sz="1800" b="1" i="0" u="none" strike="noStrike" dirty="0">
                        <a:solidFill>
                          <a:srgbClr val="C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xmlns="" val="2937221450"/>
                  </a:ext>
                </a:extLst>
              </a:tr>
              <a:tr h="484578">
                <a:tc>
                  <a:txBody>
                    <a:bodyPr/>
                    <a:lstStyle/>
                    <a:p>
                      <a:pPr algn="l" rtl="0" fontAlgn="ctr"/>
                      <a:r>
                        <a:rPr lang="sl-SI" sz="1800" b="1" u="none" strike="noStrike" dirty="0" smtClean="0">
                          <a:solidFill>
                            <a:srgbClr val="C00000"/>
                          </a:solidFill>
                          <a:effectLst/>
                        </a:rPr>
                        <a:t>1 </a:t>
                      </a:r>
                      <a:r>
                        <a:rPr lang="sl-SI" sz="1800" b="1" u="none" strike="noStrike" dirty="0">
                          <a:solidFill>
                            <a:srgbClr val="C00000"/>
                          </a:solidFill>
                          <a:effectLst/>
                        </a:rPr>
                        <a:t>k</a:t>
                      </a:r>
                      <a:r>
                        <a:rPr lang="en-US" sz="1800" b="1" u="none" strike="noStrike" dirty="0" err="1">
                          <a:solidFill>
                            <a:srgbClr val="C00000"/>
                          </a:solidFill>
                          <a:effectLst/>
                        </a:rPr>
                        <a:t>onzorcij</a:t>
                      </a:r>
                      <a:r>
                        <a:rPr lang="en-US" sz="1800" b="1" u="none" strike="noStrike" dirty="0">
                          <a:solidFill>
                            <a:srgbClr val="C00000"/>
                          </a:solidFill>
                          <a:effectLst/>
                        </a:rPr>
                        <a:t> KRZS</a:t>
                      </a:r>
                      <a:endParaRPr lang="en-US" sz="1800" b="1" i="0" u="none" strike="noStrike" dirty="0">
                        <a:solidFill>
                          <a:srgbClr val="C00000"/>
                        </a:solidFill>
                        <a:effectLst/>
                        <a:latin typeface="Arial" panose="020B0604020202020204" pitchFamily="34" charset="0"/>
                      </a:endParaRPr>
                    </a:p>
                  </a:txBody>
                  <a:tcPr marL="9525" marR="9525" marT="9525" marB="0" anchor="ctr"/>
                </a:tc>
                <a:tc>
                  <a:txBody>
                    <a:bodyPr/>
                    <a:lstStyle/>
                    <a:p>
                      <a:pPr algn="ctr" rtl="0" fontAlgn="ctr"/>
                      <a:r>
                        <a:rPr lang="en-US" sz="1800" u="none" strike="noStrike" dirty="0">
                          <a:effectLst/>
                        </a:rPr>
                        <a:t>83.843,24</a:t>
                      </a:r>
                      <a:endParaRPr lang="en-US" sz="1800" b="0" i="0" u="none" strike="noStrike" dirty="0">
                        <a:solidFill>
                          <a:srgbClr val="3B3838"/>
                        </a:solidFill>
                        <a:effectLst/>
                        <a:latin typeface="Arial" panose="020B0604020202020204" pitchFamily="34" charset="0"/>
                      </a:endParaRPr>
                    </a:p>
                  </a:txBody>
                  <a:tcPr marL="9525" marR="9525" marT="9525" marB="0" anchor="ctr"/>
                </a:tc>
                <a:tc>
                  <a:txBody>
                    <a:bodyPr/>
                    <a:lstStyle/>
                    <a:p>
                      <a:pPr algn="ctr" rtl="0" fontAlgn="ctr"/>
                      <a:r>
                        <a:rPr lang="en-US" sz="1800" u="none" strike="noStrike" dirty="0">
                          <a:effectLst/>
                        </a:rPr>
                        <a:t>181.365,72</a:t>
                      </a:r>
                      <a:endParaRPr lang="en-US" sz="1800" b="0" i="0" u="none" strike="noStrike" dirty="0">
                        <a:solidFill>
                          <a:srgbClr val="3B3838"/>
                        </a:solidFill>
                        <a:effectLst/>
                        <a:latin typeface="Arial" panose="020B0604020202020204" pitchFamily="34" charset="0"/>
                      </a:endParaRPr>
                    </a:p>
                  </a:txBody>
                  <a:tcPr marL="9525" marR="9525" marT="9525" marB="0" anchor="ctr"/>
                </a:tc>
                <a:tc>
                  <a:txBody>
                    <a:bodyPr/>
                    <a:lstStyle/>
                    <a:p>
                      <a:pPr algn="ctr" rtl="0" fontAlgn="ctr"/>
                      <a:r>
                        <a:rPr lang="en-US" sz="1800" u="none" strike="noStrike" dirty="0">
                          <a:effectLst/>
                        </a:rPr>
                        <a:t>83.843,24</a:t>
                      </a:r>
                      <a:endParaRPr lang="en-US" sz="1800" b="0" i="0" u="none" strike="noStrike" dirty="0">
                        <a:solidFill>
                          <a:srgbClr val="3B3838"/>
                        </a:solidFill>
                        <a:effectLst/>
                        <a:latin typeface="Arial" panose="020B0604020202020204" pitchFamily="34" charset="0"/>
                      </a:endParaRPr>
                    </a:p>
                  </a:txBody>
                  <a:tcPr marL="9525" marR="9525" marT="9525" marB="0" anchor="ctr"/>
                </a:tc>
                <a:tc>
                  <a:txBody>
                    <a:bodyPr/>
                    <a:lstStyle/>
                    <a:p>
                      <a:pPr algn="ctr" fontAlgn="b"/>
                      <a:r>
                        <a:rPr lang="en-US" sz="1800" b="1" u="none" strike="noStrike" dirty="0">
                          <a:solidFill>
                            <a:srgbClr val="C00000"/>
                          </a:solidFill>
                          <a:effectLst/>
                        </a:rPr>
                        <a:t>349.052,20</a:t>
                      </a:r>
                      <a:endParaRPr lang="en-US" sz="1800" b="1" i="0" u="none" strike="noStrike" dirty="0">
                        <a:solidFill>
                          <a:srgbClr val="C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xmlns="" val="3676673135"/>
                  </a:ext>
                </a:extLst>
              </a:tr>
              <a:tr h="561866">
                <a:tc>
                  <a:txBody>
                    <a:bodyPr/>
                    <a:lstStyle/>
                    <a:p>
                      <a:pPr algn="l" fontAlgn="b"/>
                      <a:r>
                        <a:rPr lang="en-US" sz="1800" u="none" strike="noStrike" dirty="0" err="1">
                          <a:effectLst/>
                        </a:rPr>
                        <a:t>Skupaj</a:t>
                      </a:r>
                      <a:endParaRPr lang="en-US" sz="18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b"/>
                      <a:r>
                        <a:rPr lang="en-US" sz="1800" b="0" u="none" strike="noStrike" dirty="0">
                          <a:effectLst/>
                        </a:rPr>
                        <a:t>209.608,10</a:t>
                      </a:r>
                      <a:endParaRPr lang="en-US" sz="18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b"/>
                      <a:r>
                        <a:rPr lang="en-US" sz="1800" b="0" u="none" strike="noStrike" dirty="0">
                          <a:effectLst/>
                        </a:rPr>
                        <a:t>453.414,30</a:t>
                      </a:r>
                      <a:endParaRPr lang="en-US" sz="18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b"/>
                      <a:r>
                        <a:rPr lang="en-US" sz="1800" b="0" u="none" strike="noStrike" dirty="0">
                          <a:effectLst/>
                        </a:rPr>
                        <a:t>209.608,10</a:t>
                      </a:r>
                      <a:endParaRPr lang="en-US" sz="18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b"/>
                      <a:r>
                        <a:rPr lang="en-US" sz="1800" b="1" u="none" strike="noStrike" dirty="0" smtClean="0">
                          <a:effectLst/>
                        </a:rPr>
                        <a:t>872.630,</a:t>
                      </a:r>
                      <a:r>
                        <a:rPr lang="sl-SI" sz="1800" b="1" u="none" strike="noStrike" dirty="0" smtClean="0">
                          <a:effectLst/>
                        </a:rPr>
                        <a:t>49</a:t>
                      </a:r>
                      <a:endParaRPr lang="en-US" sz="1800" b="1" i="0" u="none" strike="noStrike" dirty="0">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xmlns="" val="2833540893"/>
                  </a:ext>
                </a:extLst>
              </a:tr>
            </a:tbl>
          </a:graphicData>
        </a:graphic>
      </p:graphicFrame>
      <p:graphicFrame>
        <p:nvGraphicFramePr>
          <p:cNvPr id="7" name="Table 6">
            <a:extLst>
              <a:ext uri="{FF2B5EF4-FFF2-40B4-BE49-F238E27FC236}">
                <a16:creationId xmlns:a16="http://schemas.microsoft.com/office/drawing/2014/main" xmlns="" id="{355A80DB-4CD7-4171-B2D5-BECD323F8553}"/>
              </a:ext>
            </a:extLst>
          </p:cNvPr>
          <p:cNvGraphicFramePr>
            <a:graphicFrameLocks noGrp="1"/>
          </p:cNvGraphicFramePr>
          <p:nvPr>
            <p:extLst>
              <p:ext uri="{D42A27DB-BD31-4B8C-83A1-F6EECF244321}">
                <p14:modId xmlns:p14="http://schemas.microsoft.com/office/powerpoint/2010/main" val="1762553827"/>
              </p:ext>
            </p:extLst>
          </p:nvPr>
        </p:nvGraphicFramePr>
        <p:xfrm>
          <a:off x="531813" y="1339850"/>
          <a:ext cx="7395102" cy="1988600"/>
        </p:xfrm>
        <a:graphic>
          <a:graphicData uri="http://schemas.openxmlformats.org/drawingml/2006/table">
            <a:tbl>
              <a:tblPr firstRow="1" bandRow="1">
                <a:tableStyleId>{5C22544A-7EE6-4342-B048-85BDC9FD1C3A}</a:tableStyleId>
              </a:tblPr>
              <a:tblGrid>
                <a:gridCol w="1620596">
                  <a:extLst>
                    <a:ext uri="{9D8B030D-6E8A-4147-A177-3AD203B41FA5}">
                      <a16:colId xmlns:a16="http://schemas.microsoft.com/office/drawing/2014/main" xmlns="" val="1367979074"/>
                    </a:ext>
                  </a:extLst>
                </a:gridCol>
                <a:gridCol w="1464191">
                  <a:extLst>
                    <a:ext uri="{9D8B030D-6E8A-4147-A177-3AD203B41FA5}">
                      <a16:colId xmlns:a16="http://schemas.microsoft.com/office/drawing/2014/main" xmlns="" val="2643289974"/>
                    </a:ext>
                  </a:extLst>
                </a:gridCol>
                <a:gridCol w="1464191">
                  <a:extLst>
                    <a:ext uri="{9D8B030D-6E8A-4147-A177-3AD203B41FA5}">
                      <a16:colId xmlns:a16="http://schemas.microsoft.com/office/drawing/2014/main" xmlns="" val="3671271480"/>
                    </a:ext>
                  </a:extLst>
                </a:gridCol>
                <a:gridCol w="1464191">
                  <a:extLst>
                    <a:ext uri="{9D8B030D-6E8A-4147-A177-3AD203B41FA5}">
                      <a16:colId xmlns:a16="http://schemas.microsoft.com/office/drawing/2014/main" xmlns="" val="1093037416"/>
                    </a:ext>
                  </a:extLst>
                </a:gridCol>
                <a:gridCol w="1381933">
                  <a:extLst>
                    <a:ext uri="{9D8B030D-6E8A-4147-A177-3AD203B41FA5}">
                      <a16:colId xmlns:a16="http://schemas.microsoft.com/office/drawing/2014/main" xmlns="" val="1513462570"/>
                    </a:ext>
                  </a:extLst>
                </a:gridCol>
              </a:tblGrid>
              <a:tr h="550415">
                <a:tc>
                  <a:txBody>
                    <a:bodyPr/>
                    <a:lstStyle/>
                    <a:p>
                      <a:pPr algn="ctr" fontAlgn="t"/>
                      <a:r>
                        <a:rPr lang="sl-SI" sz="1800" u="none" strike="noStrike" dirty="0" smtClean="0">
                          <a:solidFill>
                            <a:srgbClr val="C00000"/>
                          </a:solidFill>
                          <a:effectLst/>
                        </a:rPr>
                        <a:t>1 </a:t>
                      </a:r>
                      <a:r>
                        <a:rPr lang="sl-SI" sz="1800" u="none" strike="noStrike" dirty="0">
                          <a:solidFill>
                            <a:srgbClr val="C00000"/>
                          </a:solidFill>
                          <a:effectLst/>
                        </a:rPr>
                        <a:t>konzorcij</a:t>
                      </a:r>
                      <a:r>
                        <a:rPr lang="en-US" sz="1800" u="none" strike="noStrike" dirty="0">
                          <a:effectLst/>
                        </a:rPr>
                        <a:t> </a:t>
                      </a:r>
                      <a:endParaRPr lang="en-US" sz="1800" b="0" i="0" u="none" strike="noStrike" dirty="0">
                        <a:solidFill>
                          <a:srgbClr val="000000"/>
                        </a:solidFill>
                        <a:effectLst/>
                        <a:latin typeface="Arial" panose="020B0604020202020204" pitchFamily="34" charset="0"/>
                      </a:endParaRPr>
                    </a:p>
                  </a:txBody>
                  <a:tcPr marL="9525" marR="9525" marT="9525" marB="0" anchor="ctr"/>
                </a:tc>
                <a:tc>
                  <a:txBody>
                    <a:bodyPr/>
                    <a:lstStyle/>
                    <a:p>
                      <a:pPr algn="ctr" rtl="0" fontAlgn="ctr"/>
                      <a:r>
                        <a:rPr lang="en-US" sz="1800" u="none" strike="noStrike" dirty="0">
                          <a:effectLst/>
                        </a:rPr>
                        <a:t>2020</a:t>
                      </a:r>
                      <a:endParaRPr lang="en-US" sz="1800" b="1" i="0" u="none" strike="noStrike" dirty="0">
                        <a:solidFill>
                          <a:srgbClr val="FFFFFF"/>
                        </a:solidFill>
                        <a:effectLst/>
                        <a:latin typeface="Arial" panose="020B0604020202020204" pitchFamily="34" charset="0"/>
                      </a:endParaRPr>
                    </a:p>
                  </a:txBody>
                  <a:tcPr marL="9525" marR="9525" marT="9525" marB="0" anchor="ctr"/>
                </a:tc>
                <a:tc>
                  <a:txBody>
                    <a:bodyPr/>
                    <a:lstStyle/>
                    <a:p>
                      <a:pPr algn="ctr" rtl="0" fontAlgn="ctr"/>
                      <a:r>
                        <a:rPr lang="en-US" sz="1800" u="none" strike="noStrike" dirty="0">
                          <a:effectLst/>
                        </a:rPr>
                        <a:t>2021</a:t>
                      </a:r>
                      <a:endParaRPr lang="en-US" sz="1800" b="1" i="0" u="none" strike="noStrike" dirty="0">
                        <a:solidFill>
                          <a:srgbClr val="FFFFFF"/>
                        </a:solidFill>
                        <a:effectLst/>
                        <a:latin typeface="Arial" panose="020B0604020202020204" pitchFamily="34" charset="0"/>
                      </a:endParaRPr>
                    </a:p>
                  </a:txBody>
                  <a:tcPr marL="9525" marR="9525" marT="9525" marB="0" anchor="ctr"/>
                </a:tc>
                <a:tc>
                  <a:txBody>
                    <a:bodyPr/>
                    <a:lstStyle/>
                    <a:p>
                      <a:pPr algn="ctr" rtl="0" fontAlgn="ctr"/>
                      <a:r>
                        <a:rPr lang="en-US" sz="1800" u="none" strike="noStrike" dirty="0">
                          <a:effectLst/>
                        </a:rPr>
                        <a:t>2022</a:t>
                      </a:r>
                      <a:endParaRPr lang="en-US" sz="1800" b="1" i="0" u="none" strike="noStrike" dirty="0">
                        <a:solidFill>
                          <a:srgbClr val="FFFFFF"/>
                        </a:solidFill>
                        <a:effectLst/>
                        <a:latin typeface="Arial" panose="020B0604020202020204" pitchFamily="34" charset="0"/>
                      </a:endParaRPr>
                    </a:p>
                  </a:txBody>
                  <a:tcPr marL="9525" marR="9525" marT="9525" marB="0" anchor="ctr"/>
                </a:tc>
                <a:tc>
                  <a:txBody>
                    <a:bodyPr/>
                    <a:lstStyle/>
                    <a:p>
                      <a:pPr algn="ctr" fontAlgn="b"/>
                      <a:r>
                        <a:rPr lang="en-US" sz="1800" u="none" strike="noStrike" dirty="0" err="1">
                          <a:effectLst/>
                        </a:rPr>
                        <a:t>Skupaj</a:t>
                      </a:r>
                      <a:endParaRPr lang="en-US" sz="1800" b="0" i="0" u="none" strike="noStrike" dirty="0">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xmlns="" val="1499774035"/>
                  </a:ext>
                </a:extLst>
              </a:tr>
              <a:tr h="479395">
                <a:tc>
                  <a:txBody>
                    <a:bodyPr/>
                    <a:lstStyle/>
                    <a:p>
                      <a:pPr algn="ctr" rtl="0" fontAlgn="ctr"/>
                      <a:r>
                        <a:rPr lang="en-US" sz="1800" u="none" strike="noStrike">
                          <a:effectLst/>
                        </a:rPr>
                        <a:t>KRVS</a:t>
                      </a:r>
                      <a:endParaRPr lang="en-US" sz="1800" b="0" i="0" u="none" strike="noStrike">
                        <a:solidFill>
                          <a:srgbClr val="3B3838"/>
                        </a:solidFill>
                        <a:effectLst/>
                        <a:latin typeface="Arial" panose="020B0604020202020204" pitchFamily="34" charset="0"/>
                      </a:endParaRPr>
                    </a:p>
                  </a:txBody>
                  <a:tcPr marL="9525" marR="9525" marT="9525" marB="0" anchor="ctr"/>
                </a:tc>
                <a:tc>
                  <a:txBody>
                    <a:bodyPr/>
                    <a:lstStyle/>
                    <a:p>
                      <a:pPr algn="ctr" rtl="0" fontAlgn="ctr"/>
                      <a:r>
                        <a:rPr lang="en-US" sz="1800" u="none" strike="noStrike">
                          <a:effectLst/>
                        </a:rPr>
                        <a:t>54.235,14</a:t>
                      </a:r>
                      <a:endParaRPr lang="en-US" sz="1800" b="0" i="0" u="none" strike="noStrike">
                        <a:solidFill>
                          <a:srgbClr val="3B3838"/>
                        </a:solidFill>
                        <a:effectLst/>
                        <a:latin typeface="Arial" panose="020B0604020202020204" pitchFamily="34" charset="0"/>
                      </a:endParaRPr>
                    </a:p>
                  </a:txBody>
                  <a:tcPr marL="9525" marR="9525" marT="9525" marB="0" anchor="ctr"/>
                </a:tc>
                <a:tc>
                  <a:txBody>
                    <a:bodyPr/>
                    <a:lstStyle/>
                    <a:p>
                      <a:pPr algn="ctr" rtl="0" fontAlgn="ctr"/>
                      <a:r>
                        <a:rPr lang="en-US" sz="1800" u="none" strike="noStrike">
                          <a:effectLst/>
                        </a:rPr>
                        <a:t>117.318,87</a:t>
                      </a:r>
                      <a:endParaRPr lang="en-US" sz="1800" b="0" i="0" u="none" strike="noStrike">
                        <a:solidFill>
                          <a:srgbClr val="3B3838"/>
                        </a:solidFill>
                        <a:effectLst/>
                        <a:latin typeface="Arial" panose="020B0604020202020204" pitchFamily="34" charset="0"/>
                      </a:endParaRPr>
                    </a:p>
                  </a:txBody>
                  <a:tcPr marL="9525" marR="9525" marT="9525" marB="0" anchor="ctr"/>
                </a:tc>
                <a:tc>
                  <a:txBody>
                    <a:bodyPr/>
                    <a:lstStyle/>
                    <a:p>
                      <a:pPr algn="ctr" rtl="0" fontAlgn="ctr"/>
                      <a:r>
                        <a:rPr lang="en-US" sz="1800" u="none" strike="noStrike" dirty="0">
                          <a:effectLst/>
                        </a:rPr>
                        <a:t>54.235,14</a:t>
                      </a:r>
                      <a:endParaRPr lang="en-US" sz="1800" b="0" i="0" u="none" strike="noStrike" dirty="0">
                        <a:solidFill>
                          <a:srgbClr val="3B3838"/>
                        </a:solidFill>
                        <a:effectLst/>
                        <a:latin typeface="Arial" panose="020B0604020202020204" pitchFamily="34" charset="0"/>
                      </a:endParaRPr>
                    </a:p>
                  </a:txBody>
                  <a:tcPr marL="9525" marR="9525" marT="9525" marB="0" anchor="ctr"/>
                </a:tc>
                <a:tc>
                  <a:txBody>
                    <a:bodyPr/>
                    <a:lstStyle/>
                    <a:p>
                      <a:pPr algn="ctr" fontAlgn="b"/>
                      <a:r>
                        <a:rPr lang="en-US" sz="1800" u="none" strike="noStrike" dirty="0" smtClean="0">
                          <a:effectLst/>
                        </a:rPr>
                        <a:t>225.789,1</a:t>
                      </a:r>
                      <a:r>
                        <a:rPr lang="sl-SI" sz="1800" u="none" strike="noStrike" dirty="0" smtClean="0">
                          <a:effectLst/>
                        </a:rPr>
                        <a:t>6</a:t>
                      </a:r>
                      <a:endParaRPr lang="en-US" sz="1800" b="0" i="0" u="none" strike="noStrike" dirty="0">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xmlns="" val="1321232169"/>
                  </a:ext>
                </a:extLst>
              </a:tr>
              <a:tr h="479395">
                <a:tc>
                  <a:txBody>
                    <a:bodyPr/>
                    <a:lstStyle/>
                    <a:p>
                      <a:pPr algn="ctr" rtl="0" fontAlgn="ctr"/>
                      <a:r>
                        <a:rPr lang="en-US" sz="1800" u="none" strike="noStrike" dirty="0">
                          <a:effectLst/>
                        </a:rPr>
                        <a:t>KRZS</a:t>
                      </a:r>
                      <a:endParaRPr lang="en-US" sz="1800" b="0" i="0" u="none" strike="noStrike" dirty="0">
                        <a:solidFill>
                          <a:srgbClr val="3B3838"/>
                        </a:solidFill>
                        <a:effectLst/>
                        <a:latin typeface="Arial" panose="020B0604020202020204" pitchFamily="34" charset="0"/>
                      </a:endParaRPr>
                    </a:p>
                  </a:txBody>
                  <a:tcPr marL="9525" marR="9525" marT="9525" marB="0" anchor="ctr"/>
                </a:tc>
                <a:tc>
                  <a:txBody>
                    <a:bodyPr/>
                    <a:lstStyle/>
                    <a:p>
                      <a:pPr algn="ctr" rtl="0" fontAlgn="ctr"/>
                      <a:r>
                        <a:rPr lang="en-US" sz="1800" u="none" strike="noStrike">
                          <a:effectLst/>
                        </a:rPr>
                        <a:t>36.156,76</a:t>
                      </a:r>
                      <a:endParaRPr lang="en-US" sz="1800" b="0" i="0" u="none" strike="noStrike">
                        <a:solidFill>
                          <a:srgbClr val="3B3838"/>
                        </a:solidFill>
                        <a:effectLst/>
                        <a:latin typeface="Arial" panose="020B0604020202020204" pitchFamily="34" charset="0"/>
                      </a:endParaRPr>
                    </a:p>
                  </a:txBody>
                  <a:tcPr marL="9525" marR="9525" marT="9525" marB="0" anchor="ctr"/>
                </a:tc>
                <a:tc>
                  <a:txBody>
                    <a:bodyPr/>
                    <a:lstStyle/>
                    <a:p>
                      <a:pPr algn="ctr" rtl="0" fontAlgn="ctr"/>
                      <a:r>
                        <a:rPr lang="en-US" sz="1800" u="none" strike="noStrike">
                          <a:effectLst/>
                        </a:rPr>
                        <a:t>78.212,58</a:t>
                      </a:r>
                      <a:endParaRPr lang="en-US" sz="1800" b="0" i="0" u="none" strike="noStrike">
                        <a:solidFill>
                          <a:srgbClr val="3B3838"/>
                        </a:solidFill>
                        <a:effectLst/>
                        <a:latin typeface="Arial" panose="020B0604020202020204" pitchFamily="34" charset="0"/>
                      </a:endParaRPr>
                    </a:p>
                  </a:txBody>
                  <a:tcPr marL="9525" marR="9525" marT="9525" marB="0" anchor="ctr"/>
                </a:tc>
                <a:tc>
                  <a:txBody>
                    <a:bodyPr/>
                    <a:lstStyle/>
                    <a:p>
                      <a:pPr algn="ctr" rtl="0" fontAlgn="ctr"/>
                      <a:r>
                        <a:rPr lang="en-US" sz="1800" u="none" strike="noStrike">
                          <a:effectLst/>
                        </a:rPr>
                        <a:t>36.156,76</a:t>
                      </a:r>
                      <a:endParaRPr lang="en-US" sz="1800" b="0" i="0" u="none" strike="noStrike">
                        <a:solidFill>
                          <a:srgbClr val="3B3838"/>
                        </a:solidFill>
                        <a:effectLst/>
                        <a:latin typeface="Arial" panose="020B0604020202020204" pitchFamily="34" charset="0"/>
                      </a:endParaRPr>
                    </a:p>
                  </a:txBody>
                  <a:tcPr marL="9525" marR="9525" marT="9525" marB="0" anchor="ctr"/>
                </a:tc>
                <a:tc>
                  <a:txBody>
                    <a:bodyPr/>
                    <a:lstStyle/>
                    <a:p>
                      <a:pPr algn="ctr" fontAlgn="b"/>
                      <a:r>
                        <a:rPr lang="en-US" sz="1800" u="none" strike="noStrike" dirty="0">
                          <a:effectLst/>
                        </a:rPr>
                        <a:t>150.526,10</a:t>
                      </a:r>
                      <a:endParaRPr lang="en-US" sz="1800" b="0" i="0" u="none" strike="noStrike" dirty="0">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xmlns="" val="3277760255"/>
                  </a:ext>
                </a:extLst>
              </a:tr>
              <a:tr h="479395">
                <a:tc>
                  <a:txBody>
                    <a:bodyPr/>
                    <a:lstStyle/>
                    <a:p>
                      <a:pPr algn="ctr" rtl="0" fontAlgn="ctr"/>
                      <a:r>
                        <a:rPr lang="en-US" sz="1800" u="none" strike="noStrike" dirty="0" err="1">
                          <a:effectLst/>
                        </a:rPr>
                        <a:t>Skupaj</a:t>
                      </a:r>
                      <a:endParaRPr lang="en-US" sz="1800" b="1" i="0" u="none" strike="noStrike" dirty="0">
                        <a:solidFill>
                          <a:srgbClr val="000000"/>
                        </a:solidFill>
                        <a:effectLst/>
                        <a:latin typeface="Arial" panose="020B0604020202020204" pitchFamily="34" charset="0"/>
                      </a:endParaRPr>
                    </a:p>
                  </a:txBody>
                  <a:tcPr marL="9525" marR="9525" marT="9525" marB="0" anchor="ctr"/>
                </a:tc>
                <a:tc>
                  <a:txBody>
                    <a:bodyPr/>
                    <a:lstStyle/>
                    <a:p>
                      <a:pPr algn="ctr" rtl="0" fontAlgn="ctr"/>
                      <a:r>
                        <a:rPr lang="en-US" sz="1800" u="none" strike="noStrike">
                          <a:effectLst/>
                        </a:rPr>
                        <a:t>90.391,90</a:t>
                      </a:r>
                      <a:endParaRPr lang="en-US" sz="1800" b="1" i="0" u="none" strike="noStrike">
                        <a:solidFill>
                          <a:srgbClr val="000000"/>
                        </a:solidFill>
                        <a:effectLst/>
                        <a:latin typeface="Arial" panose="020B0604020202020204" pitchFamily="34" charset="0"/>
                      </a:endParaRPr>
                    </a:p>
                  </a:txBody>
                  <a:tcPr marL="9525" marR="9525" marT="9525" marB="0" anchor="ctr"/>
                </a:tc>
                <a:tc>
                  <a:txBody>
                    <a:bodyPr/>
                    <a:lstStyle/>
                    <a:p>
                      <a:pPr algn="ctr" rtl="0" fontAlgn="ctr"/>
                      <a:r>
                        <a:rPr lang="en-US" sz="1800" u="none" strike="noStrike">
                          <a:effectLst/>
                        </a:rPr>
                        <a:t>195.531,45</a:t>
                      </a:r>
                      <a:endParaRPr lang="en-US" sz="1800" b="1" i="0" u="none" strike="noStrike">
                        <a:solidFill>
                          <a:srgbClr val="000000"/>
                        </a:solidFill>
                        <a:effectLst/>
                        <a:latin typeface="Arial" panose="020B0604020202020204" pitchFamily="34" charset="0"/>
                      </a:endParaRPr>
                    </a:p>
                  </a:txBody>
                  <a:tcPr marL="9525" marR="9525" marT="9525" marB="0" anchor="ctr"/>
                </a:tc>
                <a:tc>
                  <a:txBody>
                    <a:bodyPr/>
                    <a:lstStyle/>
                    <a:p>
                      <a:pPr algn="ctr" rtl="0" fontAlgn="ctr"/>
                      <a:r>
                        <a:rPr lang="en-US" sz="1800" u="none" strike="noStrike">
                          <a:effectLst/>
                        </a:rPr>
                        <a:t>90.391,90</a:t>
                      </a:r>
                      <a:endParaRPr lang="en-US" sz="1800" b="1" i="0" u="none" strike="noStrike">
                        <a:solidFill>
                          <a:srgbClr val="000000"/>
                        </a:solidFill>
                        <a:effectLst/>
                        <a:latin typeface="Arial" panose="020B0604020202020204" pitchFamily="34" charset="0"/>
                      </a:endParaRPr>
                    </a:p>
                  </a:txBody>
                  <a:tcPr marL="9525" marR="9525" marT="9525" marB="0" anchor="ctr"/>
                </a:tc>
                <a:tc>
                  <a:txBody>
                    <a:bodyPr/>
                    <a:lstStyle/>
                    <a:p>
                      <a:pPr algn="ctr" fontAlgn="b"/>
                      <a:r>
                        <a:rPr lang="en-US" sz="1800" b="1" u="none" strike="noStrike" dirty="0" smtClean="0">
                          <a:solidFill>
                            <a:srgbClr val="C00000"/>
                          </a:solidFill>
                          <a:effectLst/>
                        </a:rPr>
                        <a:t>376.315,2</a:t>
                      </a:r>
                      <a:r>
                        <a:rPr lang="sl-SI" sz="1800" b="1" u="none" strike="noStrike" dirty="0" smtClean="0">
                          <a:solidFill>
                            <a:srgbClr val="C00000"/>
                          </a:solidFill>
                          <a:effectLst/>
                        </a:rPr>
                        <a:t>6</a:t>
                      </a:r>
                      <a:endParaRPr lang="en-US" sz="1800" b="1" i="0" u="none" strike="noStrike" dirty="0">
                        <a:solidFill>
                          <a:srgbClr val="C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xmlns="" val="1608522437"/>
                  </a:ext>
                </a:extLst>
              </a:tr>
            </a:tbl>
          </a:graphicData>
        </a:graphic>
      </p:graphicFrame>
      <p:sp>
        <p:nvSpPr>
          <p:cNvPr id="4" name="Označba mesta številke diapozitiva 3"/>
          <p:cNvSpPr>
            <a:spLocks noGrp="1"/>
          </p:cNvSpPr>
          <p:nvPr>
            <p:ph type="sldNum" sz="quarter" idx="12"/>
          </p:nvPr>
        </p:nvSpPr>
        <p:spPr/>
        <p:txBody>
          <a:bodyPr/>
          <a:lstStyle/>
          <a:p>
            <a:fld id="{5532F882-DC02-4301-B179-9E7F5ED57468}" type="slidenum">
              <a:rPr lang="en-US" altLang="sl-SI" smtClean="0"/>
              <a:pPr/>
              <a:t>20</a:t>
            </a:fld>
            <a:endParaRPr lang="en-US" altLang="sl-SI"/>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txBox="1">
            <a:spLocks/>
          </p:cNvSpPr>
          <p:nvPr/>
        </p:nvSpPr>
        <p:spPr bwMode="auto">
          <a:xfrm>
            <a:off x="955074" y="635536"/>
            <a:ext cx="7200900" cy="427037"/>
          </a:xfrm>
          <a:prstGeom prst="rect">
            <a:avLst/>
          </a:prstGeom>
          <a:noFill/>
        </p:spPr>
        <p:txBody>
          <a:bodyPr lIns="0" tIns="0" rIns="0" bIns="0"/>
          <a:lstStyle>
            <a:lvl1pPr algn="ctr" defTabSz="457200" rtl="0" eaLnBrk="0" fontAlgn="base" hangingPunct="0">
              <a:spcBef>
                <a:spcPct val="0"/>
              </a:spcBef>
              <a:spcAft>
                <a:spcPct val="0"/>
              </a:spcAft>
              <a:defRPr sz="4400" kern="1200">
                <a:solidFill>
                  <a:schemeClr val="tx1"/>
                </a:solidFill>
                <a:latin typeface="+mj-lt"/>
                <a:ea typeface="+mj-ea"/>
                <a:cs typeface="+mj-cs"/>
              </a:defRPr>
            </a:lvl1pPr>
            <a:lvl2pPr algn="ctr" defTabSz="457200" rtl="0" eaLnBrk="0" fontAlgn="base" hangingPunct="0">
              <a:spcBef>
                <a:spcPct val="0"/>
              </a:spcBef>
              <a:spcAft>
                <a:spcPct val="0"/>
              </a:spcAft>
              <a:defRPr sz="4400">
                <a:solidFill>
                  <a:schemeClr val="tx1"/>
                </a:solidFill>
                <a:latin typeface="Calibri" pitchFamily="34" charset="0"/>
              </a:defRPr>
            </a:lvl2pPr>
            <a:lvl3pPr algn="ctr" defTabSz="457200" rtl="0" eaLnBrk="0" fontAlgn="base" hangingPunct="0">
              <a:spcBef>
                <a:spcPct val="0"/>
              </a:spcBef>
              <a:spcAft>
                <a:spcPct val="0"/>
              </a:spcAft>
              <a:defRPr sz="4400">
                <a:solidFill>
                  <a:schemeClr val="tx1"/>
                </a:solidFill>
                <a:latin typeface="Calibri" pitchFamily="34" charset="0"/>
              </a:defRPr>
            </a:lvl3pPr>
            <a:lvl4pPr algn="ctr" defTabSz="457200" rtl="0" eaLnBrk="0" fontAlgn="base" hangingPunct="0">
              <a:spcBef>
                <a:spcPct val="0"/>
              </a:spcBef>
              <a:spcAft>
                <a:spcPct val="0"/>
              </a:spcAft>
              <a:defRPr sz="4400">
                <a:solidFill>
                  <a:schemeClr val="tx1"/>
                </a:solidFill>
                <a:latin typeface="Calibri" pitchFamily="34" charset="0"/>
              </a:defRPr>
            </a:lvl4pPr>
            <a:lvl5pPr algn="ctr" defTabSz="457200" rtl="0" eaLnBrk="0" fontAlgn="base" hangingPunct="0">
              <a:spcBef>
                <a:spcPct val="0"/>
              </a:spcBef>
              <a:spcAft>
                <a:spcPct val="0"/>
              </a:spcAft>
              <a:defRPr sz="4400">
                <a:solidFill>
                  <a:schemeClr val="tx1"/>
                </a:solidFill>
                <a:latin typeface="Calibri" pitchFamily="34" charset="0"/>
              </a:defRPr>
            </a:lvl5pPr>
            <a:lvl6pPr marL="457200" algn="ctr" defTabSz="457200" rtl="0" eaLnBrk="1" fontAlgn="base" hangingPunct="1">
              <a:spcBef>
                <a:spcPct val="0"/>
              </a:spcBef>
              <a:spcAft>
                <a:spcPct val="0"/>
              </a:spcAft>
              <a:defRPr sz="4400">
                <a:solidFill>
                  <a:schemeClr val="tx1"/>
                </a:solidFill>
                <a:latin typeface="Calibri" pitchFamily="34" charset="0"/>
              </a:defRPr>
            </a:lvl6pPr>
            <a:lvl7pPr marL="914400" algn="ctr" defTabSz="457200" rtl="0" eaLnBrk="1" fontAlgn="base" hangingPunct="1">
              <a:spcBef>
                <a:spcPct val="0"/>
              </a:spcBef>
              <a:spcAft>
                <a:spcPct val="0"/>
              </a:spcAft>
              <a:defRPr sz="4400">
                <a:solidFill>
                  <a:schemeClr val="tx1"/>
                </a:solidFill>
                <a:latin typeface="Calibri" pitchFamily="34" charset="0"/>
              </a:defRPr>
            </a:lvl7pPr>
            <a:lvl8pPr marL="1371600" algn="ctr" defTabSz="457200" rtl="0" eaLnBrk="1" fontAlgn="base" hangingPunct="1">
              <a:spcBef>
                <a:spcPct val="0"/>
              </a:spcBef>
              <a:spcAft>
                <a:spcPct val="0"/>
              </a:spcAft>
              <a:defRPr sz="4400">
                <a:solidFill>
                  <a:schemeClr val="tx1"/>
                </a:solidFill>
                <a:latin typeface="Calibri" pitchFamily="34" charset="0"/>
              </a:defRPr>
            </a:lvl8pPr>
            <a:lvl9pPr marL="1828800" algn="ctr" defTabSz="457200" rtl="0" eaLnBrk="1" fontAlgn="base" hangingPunct="1">
              <a:spcBef>
                <a:spcPct val="0"/>
              </a:spcBef>
              <a:spcAft>
                <a:spcPct val="0"/>
              </a:spcAft>
              <a:defRPr sz="4400">
                <a:solidFill>
                  <a:schemeClr val="tx1"/>
                </a:solidFill>
                <a:latin typeface="Calibri" pitchFamily="34" charset="0"/>
              </a:defRPr>
            </a:lvl9pPr>
          </a:lstStyle>
          <a:p>
            <a:pPr>
              <a:defRPr/>
            </a:pPr>
            <a:r>
              <a:rPr lang="sl-SI" sz="2400" b="1" dirty="0">
                <a:solidFill>
                  <a:srgbClr val="860000"/>
                </a:solidFill>
                <a:latin typeface="Arial" panose="020B0604020202020204" pitchFamily="34" charset="0"/>
                <a:cs typeface="Arial" panose="020B0604020202020204" pitchFamily="34" charset="0"/>
              </a:rPr>
              <a:t>Upravičeni stroški in način financiranja</a:t>
            </a:r>
          </a:p>
        </p:txBody>
      </p:sp>
      <p:sp>
        <p:nvSpPr>
          <p:cNvPr id="47107" name="Pravokotnik 2"/>
          <p:cNvSpPr>
            <a:spLocks noChangeArrowheads="1"/>
          </p:cNvSpPr>
          <p:nvPr/>
        </p:nvSpPr>
        <p:spPr bwMode="auto">
          <a:xfrm>
            <a:off x="531704" y="1916560"/>
            <a:ext cx="8352439" cy="34470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pPr eaLnBrk="1" hangingPunct="1">
              <a:buFont typeface="Calibri" panose="020F0502020204030204" pitchFamily="34" charset="0"/>
              <a:buAutoNum type="alphaLcPeriod"/>
            </a:pPr>
            <a:r>
              <a:rPr lang="sl-SI" altLang="sl-SI" b="1" dirty="0">
                <a:solidFill>
                  <a:srgbClr val="0070C0"/>
                </a:solidFill>
                <a:cs typeface="Arial" panose="020B0604020202020204" pitchFamily="34" charset="0"/>
              </a:rPr>
              <a:t> </a:t>
            </a:r>
            <a:r>
              <a:rPr lang="sl-SI" altLang="sl-SI" sz="2000" b="1" dirty="0">
                <a:solidFill>
                  <a:srgbClr val="0070C0"/>
                </a:solidFill>
                <a:cs typeface="Arial" panose="020B0604020202020204" pitchFamily="34" charset="0"/>
              </a:rPr>
              <a:t>Standardni strošek (SSE) na enoto za izvajanje programov,</a:t>
            </a:r>
          </a:p>
          <a:p>
            <a:pPr eaLnBrk="1" hangingPunct="1"/>
            <a:endParaRPr lang="sl-SI" altLang="sl-SI" sz="2000" b="1" dirty="0">
              <a:solidFill>
                <a:srgbClr val="0070C0"/>
              </a:solidFill>
              <a:cs typeface="Arial" panose="020B0604020202020204" pitchFamily="34" charset="0"/>
            </a:endParaRPr>
          </a:p>
          <a:p>
            <a:pPr eaLnBrk="1" hangingPunct="1"/>
            <a:r>
              <a:rPr lang="sl-SI" altLang="sl-SI" sz="2000" b="1" dirty="0">
                <a:solidFill>
                  <a:srgbClr val="0070C0"/>
                </a:solidFill>
                <a:cs typeface="Arial" panose="020B0604020202020204" pitchFamily="34" charset="0"/>
              </a:rPr>
              <a:t>b. Stroški plač in povračil stroškov v zvezi z delom </a:t>
            </a:r>
          </a:p>
          <a:p>
            <a:pPr eaLnBrk="1" hangingPunct="1"/>
            <a:endParaRPr lang="sl-SI" altLang="sl-SI" sz="2000" dirty="0">
              <a:solidFill>
                <a:srgbClr val="363636"/>
              </a:solidFill>
              <a:cs typeface="Arial" panose="020B0604020202020204" pitchFamily="34" charset="0"/>
            </a:endParaRPr>
          </a:p>
          <a:p>
            <a:pPr eaLnBrk="1" hangingPunct="1"/>
            <a:r>
              <a:rPr lang="sl-SI" altLang="sl-SI" sz="2000" b="1" dirty="0">
                <a:solidFill>
                  <a:srgbClr val="0070C0"/>
                </a:solidFill>
                <a:cs typeface="Arial" panose="020B0604020202020204" pitchFamily="34" charset="0"/>
              </a:rPr>
              <a:t>c. Strošek storitev zunanjih izvajalcev</a:t>
            </a:r>
            <a:r>
              <a:rPr lang="sl-SI" altLang="sl-SI" sz="2000" dirty="0">
                <a:solidFill>
                  <a:srgbClr val="0070C0"/>
                </a:solidFill>
                <a:cs typeface="Arial" panose="020B0604020202020204" pitchFamily="34" charset="0"/>
              </a:rPr>
              <a:t> </a:t>
            </a:r>
          </a:p>
          <a:p>
            <a:pPr eaLnBrk="1" hangingPunct="1"/>
            <a:endParaRPr lang="sl-SI" altLang="sl-SI" sz="2000" dirty="0">
              <a:solidFill>
                <a:srgbClr val="363636"/>
              </a:solidFill>
              <a:cs typeface="Arial" panose="020B0604020202020204" pitchFamily="34" charset="0"/>
            </a:endParaRPr>
          </a:p>
          <a:p>
            <a:pPr eaLnBrk="1" hangingPunct="1"/>
            <a:r>
              <a:rPr lang="sl-SI" altLang="sl-SI" sz="2000" b="1" dirty="0">
                <a:solidFill>
                  <a:srgbClr val="0070C0"/>
                </a:solidFill>
                <a:cs typeface="Arial" panose="020B0604020202020204" pitchFamily="34" charset="0"/>
              </a:rPr>
              <a:t>d. Posredni stroški v pavšalnem znesku v višini </a:t>
            </a:r>
          </a:p>
          <a:p>
            <a:pPr eaLnBrk="1" hangingPunct="1"/>
            <a:endParaRPr lang="sl-SI" altLang="sl-SI" sz="2000" dirty="0">
              <a:solidFill>
                <a:srgbClr val="363636"/>
              </a:solidFill>
              <a:cs typeface="Arial" panose="020B0604020202020204" pitchFamily="34" charset="0"/>
            </a:endParaRPr>
          </a:p>
          <a:p>
            <a:pPr eaLnBrk="1" hangingPunct="1"/>
            <a:endParaRPr lang="sl-SI" altLang="sl-SI" sz="2000" dirty="0">
              <a:solidFill>
                <a:srgbClr val="363636"/>
              </a:solidFill>
              <a:cs typeface="Arial" panose="020B0604020202020204" pitchFamily="34" charset="0"/>
            </a:endParaRPr>
          </a:p>
          <a:p>
            <a:pPr eaLnBrk="1" hangingPunct="1"/>
            <a:r>
              <a:rPr lang="en-US" altLang="sl-SI" sz="2000" b="1" dirty="0" err="1">
                <a:solidFill>
                  <a:srgbClr val="00B050"/>
                </a:solidFill>
                <a:cs typeface="Arial" panose="020B0604020202020204" pitchFamily="34" charset="0"/>
              </a:rPr>
              <a:t>Davek</a:t>
            </a:r>
            <a:r>
              <a:rPr lang="en-US" altLang="sl-SI" sz="2000" b="1" dirty="0">
                <a:solidFill>
                  <a:srgbClr val="00B050"/>
                </a:solidFill>
                <a:cs typeface="Arial" panose="020B0604020202020204" pitchFamily="34" charset="0"/>
              </a:rPr>
              <a:t> </a:t>
            </a:r>
            <a:r>
              <a:rPr lang="en-US" altLang="sl-SI" sz="2000" b="1" dirty="0" err="1">
                <a:solidFill>
                  <a:srgbClr val="00B050"/>
                </a:solidFill>
                <a:cs typeface="Arial" panose="020B0604020202020204" pitchFamily="34" charset="0"/>
              </a:rPr>
              <a:t>na</a:t>
            </a:r>
            <a:r>
              <a:rPr lang="en-US" altLang="sl-SI" sz="2000" b="1" dirty="0">
                <a:solidFill>
                  <a:srgbClr val="00B050"/>
                </a:solidFill>
                <a:cs typeface="Arial" panose="020B0604020202020204" pitchFamily="34" charset="0"/>
              </a:rPr>
              <a:t> </a:t>
            </a:r>
            <a:r>
              <a:rPr lang="en-US" altLang="sl-SI" sz="2000" b="1" dirty="0" err="1">
                <a:solidFill>
                  <a:srgbClr val="00B050"/>
                </a:solidFill>
                <a:cs typeface="Arial" panose="020B0604020202020204" pitchFamily="34" charset="0"/>
              </a:rPr>
              <a:t>dodano</a:t>
            </a:r>
            <a:r>
              <a:rPr lang="en-US" altLang="sl-SI" sz="2000" b="1" dirty="0">
                <a:solidFill>
                  <a:srgbClr val="00B050"/>
                </a:solidFill>
                <a:cs typeface="Arial" panose="020B0604020202020204" pitchFamily="34" charset="0"/>
              </a:rPr>
              <a:t> </a:t>
            </a:r>
            <a:r>
              <a:rPr lang="en-US" altLang="sl-SI" sz="2000" b="1" dirty="0" err="1">
                <a:solidFill>
                  <a:srgbClr val="00B050"/>
                </a:solidFill>
                <a:cs typeface="Arial" panose="020B0604020202020204" pitchFamily="34" charset="0"/>
              </a:rPr>
              <a:t>vrednost</a:t>
            </a:r>
            <a:r>
              <a:rPr lang="en-US" altLang="sl-SI" sz="2000" b="1" dirty="0">
                <a:solidFill>
                  <a:srgbClr val="00B050"/>
                </a:solidFill>
                <a:cs typeface="Arial" panose="020B0604020202020204" pitchFamily="34" charset="0"/>
              </a:rPr>
              <a:t> (DDV)</a:t>
            </a:r>
            <a:r>
              <a:rPr lang="en-US" altLang="sl-SI" sz="2000" b="1" dirty="0">
                <a:solidFill>
                  <a:srgbClr val="FF0000"/>
                </a:solidFill>
                <a:cs typeface="Arial" panose="020B0604020202020204" pitchFamily="34" charset="0"/>
              </a:rPr>
              <a:t> </a:t>
            </a:r>
            <a:r>
              <a:rPr lang="en-US" altLang="sl-SI" sz="2000" b="1" dirty="0" err="1">
                <a:solidFill>
                  <a:srgbClr val="FF0000"/>
                </a:solidFill>
                <a:cs typeface="Arial" panose="020B0604020202020204" pitchFamily="34" charset="0"/>
              </a:rPr>
              <a:t>ni</a:t>
            </a:r>
            <a:r>
              <a:rPr lang="en-US" altLang="sl-SI" sz="2000" b="1" dirty="0">
                <a:solidFill>
                  <a:srgbClr val="FF0000"/>
                </a:solidFill>
                <a:cs typeface="Arial" panose="020B0604020202020204" pitchFamily="34" charset="0"/>
              </a:rPr>
              <a:t> </a:t>
            </a:r>
            <a:r>
              <a:rPr lang="en-US" altLang="sl-SI" sz="2000" b="1" dirty="0" err="1">
                <a:solidFill>
                  <a:srgbClr val="00B050"/>
                </a:solidFill>
                <a:cs typeface="Arial" panose="020B0604020202020204" pitchFamily="34" charset="0"/>
              </a:rPr>
              <a:t>upravičen</a:t>
            </a:r>
            <a:r>
              <a:rPr lang="en-US" altLang="sl-SI" sz="2000" b="1" dirty="0">
                <a:solidFill>
                  <a:srgbClr val="00B050"/>
                </a:solidFill>
                <a:cs typeface="Arial" panose="020B0604020202020204" pitchFamily="34" charset="0"/>
              </a:rPr>
              <a:t> </a:t>
            </a:r>
            <a:r>
              <a:rPr lang="en-US" altLang="sl-SI" sz="2000" b="1" dirty="0" err="1">
                <a:solidFill>
                  <a:srgbClr val="00B050"/>
                </a:solidFill>
                <a:cs typeface="Arial" panose="020B0604020202020204" pitchFamily="34" charset="0"/>
              </a:rPr>
              <a:t>strošek</a:t>
            </a:r>
            <a:r>
              <a:rPr lang="en-US" altLang="sl-SI" sz="2000" b="1" dirty="0">
                <a:solidFill>
                  <a:srgbClr val="00B050"/>
                </a:solidFill>
                <a:cs typeface="Arial" panose="020B0604020202020204" pitchFamily="34" charset="0"/>
              </a:rPr>
              <a:t>.</a:t>
            </a:r>
            <a:endParaRPr lang="sl-SI" altLang="sl-SI" b="1" dirty="0">
              <a:solidFill>
                <a:srgbClr val="00B050"/>
              </a:solidFill>
              <a:cs typeface="Arial" panose="020B0604020202020204" pitchFamily="34" charset="0"/>
            </a:endParaRPr>
          </a:p>
          <a:p>
            <a:pPr eaLnBrk="1" hangingPunct="1"/>
            <a:endParaRPr lang="en-US" altLang="sl-SI" b="1" dirty="0">
              <a:solidFill>
                <a:srgbClr val="00B050"/>
              </a:solidFill>
              <a:cs typeface="Arial" panose="020B0604020202020204" pitchFamily="34" charset="0"/>
            </a:endParaRPr>
          </a:p>
        </p:txBody>
      </p:sp>
      <p:sp>
        <p:nvSpPr>
          <p:cNvPr id="3" name="Označba mesta številke diapozitiva 2"/>
          <p:cNvSpPr>
            <a:spLocks noGrp="1"/>
          </p:cNvSpPr>
          <p:nvPr>
            <p:ph type="sldNum" sz="quarter" idx="12"/>
          </p:nvPr>
        </p:nvSpPr>
        <p:spPr/>
        <p:txBody>
          <a:bodyPr/>
          <a:lstStyle/>
          <a:p>
            <a:fld id="{5532F882-DC02-4301-B179-9E7F5ED57468}" type="slidenum">
              <a:rPr lang="en-US" altLang="sl-SI" smtClean="0"/>
              <a:pPr/>
              <a:t>21</a:t>
            </a:fld>
            <a:endParaRPr lang="en-US" altLang="sl-SI"/>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txBox="1">
            <a:spLocks/>
          </p:cNvSpPr>
          <p:nvPr/>
        </p:nvSpPr>
        <p:spPr bwMode="auto">
          <a:xfrm>
            <a:off x="432848" y="304801"/>
            <a:ext cx="7899400" cy="547456"/>
          </a:xfrm>
          <a:prstGeom prst="rect">
            <a:avLst/>
          </a:prstGeom>
          <a:noFill/>
        </p:spPr>
        <p:txBody>
          <a:bodyPr lIns="0" tIns="0" rIns="0" bIns="0"/>
          <a:lstStyle>
            <a:lvl1pPr algn="ctr" defTabSz="457200" rtl="0" eaLnBrk="0" fontAlgn="base" hangingPunct="0">
              <a:spcBef>
                <a:spcPct val="0"/>
              </a:spcBef>
              <a:spcAft>
                <a:spcPct val="0"/>
              </a:spcAft>
              <a:defRPr sz="4400" kern="1200">
                <a:solidFill>
                  <a:schemeClr val="tx1"/>
                </a:solidFill>
                <a:latin typeface="+mj-lt"/>
                <a:ea typeface="+mj-ea"/>
                <a:cs typeface="+mj-cs"/>
              </a:defRPr>
            </a:lvl1pPr>
            <a:lvl2pPr algn="ctr" defTabSz="457200" rtl="0" eaLnBrk="0" fontAlgn="base" hangingPunct="0">
              <a:spcBef>
                <a:spcPct val="0"/>
              </a:spcBef>
              <a:spcAft>
                <a:spcPct val="0"/>
              </a:spcAft>
              <a:defRPr sz="4400">
                <a:solidFill>
                  <a:schemeClr val="tx1"/>
                </a:solidFill>
                <a:latin typeface="Calibri" pitchFamily="34" charset="0"/>
              </a:defRPr>
            </a:lvl2pPr>
            <a:lvl3pPr algn="ctr" defTabSz="457200" rtl="0" eaLnBrk="0" fontAlgn="base" hangingPunct="0">
              <a:spcBef>
                <a:spcPct val="0"/>
              </a:spcBef>
              <a:spcAft>
                <a:spcPct val="0"/>
              </a:spcAft>
              <a:defRPr sz="4400">
                <a:solidFill>
                  <a:schemeClr val="tx1"/>
                </a:solidFill>
                <a:latin typeface="Calibri" pitchFamily="34" charset="0"/>
              </a:defRPr>
            </a:lvl3pPr>
            <a:lvl4pPr algn="ctr" defTabSz="457200" rtl="0" eaLnBrk="0" fontAlgn="base" hangingPunct="0">
              <a:spcBef>
                <a:spcPct val="0"/>
              </a:spcBef>
              <a:spcAft>
                <a:spcPct val="0"/>
              </a:spcAft>
              <a:defRPr sz="4400">
                <a:solidFill>
                  <a:schemeClr val="tx1"/>
                </a:solidFill>
                <a:latin typeface="Calibri" pitchFamily="34" charset="0"/>
              </a:defRPr>
            </a:lvl4pPr>
            <a:lvl5pPr algn="ctr" defTabSz="457200" rtl="0" eaLnBrk="0" fontAlgn="base" hangingPunct="0">
              <a:spcBef>
                <a:spcPct val="0"/>
              </a:spcBef>
              <a:spcAft>
                <a:spcPct val="0"/>
              </a:spcAft>
              <a:defRPr sz="4400">
                <a:solidFill>
                  <a:schemeClr val="tx1"/>
                </a:solidFill>
                <a:latin typeface="Calibri" pitchFamily="34" charset="0"/>
              </a:defRPr>
            </a:lvl5pPr>
            <a:lvl6pPr marL="457200" algn="ctr" defTabSz="457200" rtl="0" eaLnBrk="1" fontAlgn="base" hangingPunct="1">
              <a:spcBef>
                <a:spcPct val="0"/>
              </a:spcBef>
              <a:spcAft>
                <a:spcPct val="0"/>
              </a:spcAft>
              <a:defRPr sz="4400">
                <a:solidFill>
                  <a:schemeClr val="tx1"/>
                </a:solidFill>
                <a:latin typeface="Calibri" pitchFamily="34" charset="0"/>
              </a:defRPr>
            </a:lvl6pPr>
            <a:lvl7pPr marL="914400" algn="ctr" defTabSz="457200" rtl="0" eaLnBrk="1" fontAlgn="base" hangingPunct="1">
              <a:spcBef>
                <a:spcPct val="0"/>
              </a:spcBef>
              <a:spcAft>
                <a:spcPct val="0"/>
              </a:spcAft>
              <a:defRPr sz="4400">
                <a:solidFill>
                  <a:schemeClr val="tx1"/>
                </a:solidFill>
                <a:latin typeface="Calibri" pitchFamily="34" charset="0"/>
              </a:defRPr>
            </a:lvl7pPr>
            <a:lvl8pPr marL="1371600" algn="ctr" defTabSz="457200" rtl="0" eaLnBrk="1" fontAlgn="base" hangingPunct="1">
              <a:spcBef>
                <a:spcPct val="0"/>
              </a:spcBef>
              <a:spcAft>
                <a:spcPct val="0"/>
              </a:spcAft>
              <a:defRPr sz="4400">
                <a:solidFill>
                  <a:schemeClr val="tx1"/>
                </a:solidFill>
                <a:latin typeface="Calibri" pitchFamily="34" charset="0"/>
              </a:defRPr>
            </a:lvl8pPr>
            <a:lvl9pPr marL="1828800" algn="ctr" defTabSz="457200" rtl="0" eaLnBrk="1" fontAlgn="base" hangingPunct="1">
              <a:spcBef>
                <a:spcPct val="0"/>
              </a:spcBef>
              <a:spcAft>
                <a:spcPct val="0"/>
              </a:spcAft>
              <a:defRPr sz="4400">
                <a:solidFill>
                  <a:schemeClr val="tx1"/>
                </a:solidFill>
                <a:latin typeface="Calibri" pitchFamily="34" charset="0"/>
              </a:defRPr>
            </a:lvl9pPr>
          </a:lstStyle>
          <a:p>
            <a:pPr>
              <a:defRPr/>
            </a:pPr>
            <a:r>
              <a:rPr lang="sl-SI" sz="2400" b="1" dirty="0">
                <a:solidFill>
                  <a:srgbClr val="860000"/>
                </a:solidFill>
                <a:latin typeface="Arial" panose="020B0604020202020204" pitchFamily="34" charset="0"/>
                <a:cs typeface="Arial" panose="020B0604020202020204" pitchFamily="34" charset="0"/>
              </a:rPr>
              <a:t>a. Standardni</a:t>
            </a:r>
            <a:r>
              <a:rPr lang="pl-PL" sz="2400" b="1" dirty="0">
                <a:solidFill>
                  <a:srgbClr val="860000"/>
                </a:solidFill>
                <a:latin typeface="Arial" panose="020B0604020202020204" pitchFamily="34" charset="0"/>
                <a:cs typeface="Arial" panose="020B0604020202020204" pitchFamily="34" charset="0"/>
              </a:rPr>
              <a:t> strošek na enoto za izvajanje programov</a:t>
            </a:r>
            <a:endParaRPr lang="sl-SI" sz="2400" b="1" dirty="0">
              <a:solidFill>
                <a:srgbClr val="860000"/>
              </a:solidFill>
              <a:latin typeface="Arial" panose="020B0604020202020204" pitchFamily="34" charset="0"/>
              <a:cs typeface="Arial" panose="020B0604020202020204" pitchFamily="34" charset="0"/>
            </a:endParaRPr>
          </a:p>
        </p:txBody>
      </p:sp>
      <p:sp>
        <p:nvSpPr>
          <p:cNvPr id="3" name="PoljeZBesedilom 2"/>
          <p:cNvSpPr txBox="1"/>
          <p:nvPr/>
        </p:nvSpPr>
        <p:spPr>
          <a:xfrm>
            <a:off x="273050" y="1110664"/>
            <a:ext cx="8693150" cy="4893647"/>
          </a:xfrm>
          <a:prstGeom prst="rect">
            <a:avLst/>
          </a:prstGeom>
          <a:noFill/>
        </p:spPr>
        <p:txBody>
          <a:bodyPr>
            <a:spAutoFit/>
          </a:bodyPr>
          <a:lstStyle/>
          <a:p>
            <a:pPr eaLnBrk="1" hangingPunct="1">
              <a:defRPr/>
            </a:pPr>
            <a:r>
              <a:rPr lang="sl-SI" sz="2000" b="1" dirty="0">
                <a:solidFill>
                  <a:srgbClr val="FF0000"/>
                </a:solidFill>
                <a:cs typeface="Arial" panose="020B0604020202020204" pitchFamily="34" charset="0"/>
              </a:rPr>
              <a:t>SSE na udeleženca na eno uro </a:t>
            </a:r>
            <a:r>
              <a:rPr lang="sl-SI" sz="2000" dirty="0">
                <a:solidFill>
                  <a:schemeClr val="bg2">
                    <a:lumMod val="25000"/>
                  </a:schemeClr>
                </a:solidFill>
                <a:cs typeface="Arial" panose="020B0604020202020204" pitchFamily="34" charset="0"/>
              </a:rPr>
              <a:t>(45 minut):</a:t>
            </a:r>
            <a:r>
              <a:rPr lang="sl-SI" sz="2000" b="1" dirty="0">
                <a:solidFill>
                  <a:srgbClr val="FF0000"/>
                </a:solidFill>
                <a:cs typeface="Arial" panose="020B0604020202020204" pitchFamily="34" charset="0"/>
              </a:rPr>
              <a:t> </a:t>
            </a:r>
            <a:r>
              <a:rPr lang="sl-SI" sz="2000" b="1" u="sng" dirty="0">
                <a:solidFill>
                  <a:srgbClr val="FF0000"/>
                </a:solidFill>
                <a:cs typeface="Arial" panose="020B0604020202020204" pitchFamily="34" charset="0"/>
              </a:rPr>
              <a:t>6,25 EUR. </a:t>
            </a:r>
          </a:p>
          <a:p>
            <a:pPr eaLnBrk="1" hangingPunct="1">
              <a:defRPr/>
            </a:pPr>
            <a:endParaRPr lang="sl-SI" sz="2000" dirty="0">
              <a:solidFill>
                <a:schemeClr val="bg2">
                  <a:lumMod val="25000"/>
                </a:schemeClr>
              </a:solidFill>
              <a:cs typeface="Arial" panose="020B0604020202020204" pitchFamily="34" charset="0"/>
            </a:endParaRPr>
          </a:p>
          <a:p>
            <a:pPr eaLnBrk="1" hangingPunct="1">
              <a:defRPr/>
            </a:pPr>
            <a:r>
              <a:rPr lang="sl-SI" sz="2000" b="1" dirty="0">
                <a:solidFill>
                  <a:srgbClr val="0070C0"/>
                </a:solidFill>
                <a:cs typeface="Arial" panose="020B0604020202020204" pitchFamily="34" charset="0"/>
              </a:rPr>
              <a:t>Za uveljavljanje SSE </a:t>
            </a:r>
            <a:r>
              <a:rPr lang="sl-SI" sz="2000" dirty="0">
                <a:solidFill>
                  <a:srgbClr val="0070C0"/>
                </a:solidFill>
                <a:cs typeface="Arial" panose="020B0604020202020204" pitchFamily="34" charset="0"/>
              </a:rPr>
              <a:t>so potrebna </a:t>
            </a:r>
            <a:r>
              <a:rPr lang="sl-SI" sz="2000" b="1" dirty="0">
                <a:solidFill>
                  <a:srgbClr val="0070C0"/>
                </a:solidFill>
                <a:cs typeface="Arial" panose="020B0604020202020204" pitchFamily="34" charset="0"/>
              </a:rPr>
              <a:t>najmanj naslednja dokazila:</a:t>
            </a:r>
          </a:p>
          <a:p>
            <a:pPr eaLnBrk="1" hangingPunct="1">
              <a:defRPr/>
            </a:pPr>
            <a:endParaRPr lang="sl-SI" sz="2000" b="1" dirty="0">
              <a:solidFill>
                <a:srgbClr val="0070C0"/>
              </a:solidFill>
              <a:cs typeface="Arial" panose="020B0604020202020204" pitchFamily="34" charset="0"/>
            </a:endParaRPr>
          </a:p>
          <a:p>
            <a:pPr marL="285750" indent="-285750" eaLnBrk="1" hangingPunct="1">
              <a:buFont typeface="Arial" panose="020B0604020202020204" pitchFamily="34" charset="0"/>
              <a:buChar char="•"/>
              <a:defRPr/>
            </a:pPr>
            <a:r>
              <a:rPr lang="sl-SI" b="1" dirty="0">
                <a:solidFill>
                  <a:schemeClr val="bg2">
                    <a:lumMod val="25000"/>
                  </a:schemeClr>
                </a:solidFill>
                <a:cs typeface="Arial" panose="020B0604020202020204" pitchFamily="34" charset="0"/>
              </a:rPr>
              <a:t>program</a:t>
            </a:r>
            <a:r>
              <a:rPr lang="sl-SI" dirty="0">
                <a:solidFill>
                  <a:schemeClr val="bg2">
                    <a:lumMod val="25000"/>
                  </a:schemeClr>
                </a:solidFill>
                <a:cs typeface="Arial" panose="020B0604020202020204" pitchFamily="34" charset="0"/>
              </a:rPr>
              <a:t>, </a:t>
            </a:r>
          </a:p>
          <a:p>
            <a:pPr eaLnBrk="1" hangingPunct="1">
              <a:defRPr/>
            </a:pPr>
            <a:endParaRPr lang="sl-SI" dirty="0">
              <a:solidFill>
                <a:schemeClr val="bg2">
                  <a:lumMod val="25000"/>
                </a:schemeClr>
              </a:solidFill>
              <a:cs typeface="Arial" panose="020B0604020202020204" pitchFamily="34" charset="0"/>
            </a:endParaRPr>
          </a:p>
          <a:p>
            <a:pPr marL="285750" indent="-285750" eaLnBrk="1" hangingPunct="1">
              <a:buFont typeface="Arial" panose="020B0604020202020204" pitchFamily="34" charset="0"/>
              <a:buChar char="•"/>
              <a:defRPr/>
            </a:pPr>
            <a:r>
              <a:rPr lang="sl-SI" b="1" dirty="0">
                <a:solidFill>
                  <a:schemeClr val="bg2">
                    <a:lumMod val="25000"/>
                  </a:schemeClr>
                </a:solidFill>
                <a:cs typeface="Arial" panose="020B0604020202020204" pitchFamily="34" charset="0"/>
              </a:rPr>
              <a:t>lista prisotnosti </a:t>
            </a:r>
            <a:r>
              <a:rPr lang="sl-SI" dirty="0">
                <a:solidFill>
                  <a:schemeClr val="bg2">
                    <a:lumMod val="25000"/>
                  </a:schemeClr>
                </a:solidFill>
                <a:cs typeface="Arial" panose="020B0604020202020204" pitchFamily="34" charset="0"/>
              </a:rPr>
              <a:t>s podpisi udeležencev, iz katere je razvidno število ur, prisotnosti udeleženca,  </a:t>
            </a:r>
          </a:p>
          <a:p>
            <a:pPr eaLnBrk="1" hangingPunct="1">
              <a:defRPr/>
            </a:pPr>
            <a:endParaRPr lang="sl-SI" dirty="0">
              <a:solidFill>
                <a:schemeClr val="bg2">
                  <a:lumMod val="25000"/>
                </a:schemeClr>
              </a:solidFill>
              <a:cs typeface="Arial" panose="020B0604020202020204" pitchFamily="34" charset="0"/>
            </a:endParaRPr>
          </a:p>
          <a:p>
            <a:pPr marL="285750" indent="-285750" eaLnBrk="1" hangingPunct="1">
              <a:buFont typeface="Arial" panose="020B0604020202020204" pitchFamily="34" charset="0"/>
              <a:buChar char="•"/>
              <a:defRPr/>
            </a:pPr>
            <a:r>
              <a:rPr lang="sl-SI" b="1" dirty="0">
                <a:solidFill>
                  <a:schemeClr val="bg2">
                    <a:lumMod val="25000"/>
                  </a:schemeClr>
                </a:solidFill>
                <a:cs typeface="Arial" panose="020B0604020202020204" pitchFamily="34" charset="0"/>
              </a:rPr>
              <a:t>obračun stroška na enoto,</a:t>
            </a:r>
          </a:p>
          <a:p>
            <a:pPr marL="285750" indent="-285750" eaLnBrk="1" hangingPunct="1">
              <a:buFont typeface="Arial" panose="020B0604020202020204" pitchFamily="34" charset="0"/>
              <a:buChar char="•"/>
              <a:defRPr/>
            </a:pPr>
            <a:endParaRPr lang="sl-SI" b="1" dirty="0">
              <a:solidFill>
                <a:schemeClr val="bg2">
                  <a:lumMod val="25000"/>
                </a:schemeClr>
              </a:solidFill>
              <a:cs typeface="Arial" panose="020B0604020202020204" pitchFamily="34" charset="0"/>
            </a:endParaRPr>
          </a:p>
          <a:p>
            <a:pPr marL="285750" indent="-285750" eaLnBrk="1" hangingPunct="1">
              <a:buFont typeface="Arial" panose="020B0604020202020204" pitchFamily="34" charset="0"/>
              <a:buChar char="•"/>
              <a:defRPr/>
            </a:pPr>
            <a:r>
              <a:rPr lang="sl-SI" b="1" dirty="0">
                <a:solidFill>
                  <a:schemeClr val="bg2">
                    <a:lumMod val="25000"/>
                  </a:schemeClr>
                </a:solidFill>
                <a:cs typeface="Arial" panose="020B0604020202020204" pitchFamily="34" charset="0"/>
              </a:rPr>
              <a:t>dokazilo/potrdilo, da je udeleženec zaposlen </a:t>
            </a:r>
            <a:r>
              <a:rPr lang="sl-SI" dirty="0">
                <a:solidFill>
                  <a:schemeClr val="bg2">
                    <a:lumMod val="25000"/>
                  </a:schemeClr>
                </a:solidFill>
                <a:cs typeface="Arial" panose="020B0604020202020204" pitchFamily="34" charset="0"/>
              </a:rPr>
              <a:t>in, </a:t>
            </a:r>
            <a:r>
              <a:rPr lang="sl-SI" b="1" dirty="0">
                <a:solidFill>
                  <a:schemeClr val="bg2">
                    <a:lumMod val="25000"/>
                  </a:schemeClr>
                </a:solidFill>
                <a:cs typeface="Arial" panose="020B0604020202020204" pitchFamily="34" charset="0"/>
              </a:rPr>
              <a:t>dokazilo/potrdilo, da je prepoznan kot ustrezen kader za opravljanje izobraževalnega dela </a:t>
            </a:r>
            <a:r>
              <a:rPr lang="sl-SI" i="1" dirty="0">
                <a:solidFill>
                  <a:schemeClr val="bg2">
                    <a:lumMod val="25000"/>
                  </a:schemeClr>
                </a:solidFill>
                <a:cs typeface="Arial" panose="020B0604020202020204" pitchFamily="34" charset="0"/>
              </a:rPr>
              <a:t>v </a:t>
            </a:r>
            <a:r>
              <a:rPr lang="sl-SI" dirty="0">
                <a:solidFill>
                  <a:schemeClr val="bg2">
                    <a:lumMod val="25000"/>
                  </a:schemeClr>
                </a:solidFill>
                <a:cs typeface="Arial" panose="020B0604020202020204" pitchFamily="34" charset="0"/>
              </a:rPr>
              <a:t>programih višjega strokovnega izobraževanja ali v neformalnih izobraževalnih programih za odrasle. </a:t>
            </a:r>
            <a:r>
              <a:rPr lang="sl-SI" i="1" dirty="0">
                <a:solidFill>
                  <a:schemeClr val="bg2">
                    <a:lumMod val="25000"/>
                  </a:schemeClr>
                </a:solidFill>
                <a:cs typeface="Arial" panose="020B0604020202020204" pitchFamily="34" charset="0"/>
              </a:rPr>
              <a:t>(dokazilo hrani </a:t>
            </a:r>
            <a:r>
              <a:rPr lang="sl-SI" i="1" dirty="0" err="1" smtClean="0">
                <a:solidFill>
                  <a:schemeClr val="bg2">
                    <a:lumMod val="25000"/>
                  </a:schemeClr>
                </a:solidFill>
                <a:cs typeface="Arial" panose="020B0604020202020204" pitchFamily="34" charset="0"/>
              </a:rPr>
              <a:t>proslovodeči</a:t>
            </a:r>
            <a:r>
              <a:rPr lang="sl-SI" i="1" dirty="0" smtClean="0">
                <a:solidFill>
                  <a:schemeClr val="bg2">
                    <a:lumMod val="25000"/>
                  </a:schemeClr>
                </a:solidFill>
                <a:cs typeface="Arial" panose="020B0604020202020204" pitchFamily="34" charset="0"/>
              </a:rPr>
              <a:t> </a:t>
            </a:r>
            <a:r>
              <a:rPr lang="sl-SI" i="1" dirty="0">
                <a:solidFill>
                  <a:schemeClr val="bg2">
                    <a:lumMod val="25000"/>
                  </a:schemeClr>
                </a:solidFill>
                <a:cs typeface="Arial" panose="020B0604020202020204" pitchFamily="34" charset="0"/>
              </a:rPr>
              <a:t>in se bo prilagalo le na podlagi dodatnega poziva ministrstva).</a:t>
            </a:r>
          </a:p>
          <a:p>
            <a:pPr eaLnBrk="1" hangingPunct="1">
              <a:defRPr/>
            </a:pPr>
            <a:endParaRPr lang="en-US" sz="1600" dirty="0">
              <a:solidFill>
                <a:schemeClr val="bg2">
                  <a:lumMod val="25000"/>
                </a:schemeClr>
              </a:solidFill>
              <a:cs typeface="Arial" panose="020B0604020202020204" pitchFamily="34" charset="0"/>
            </a:endParaRPr>
          </a:p>
        </p:txBody>
      </p:sp>
      <p:sp>
        <p:nvSpPr>
          <p:cNvPr id="4" name="Označba mesta številke diapozitiva 3"/>
          <p:cNvSpPr>
            <a:spLocks noGrp="1"/>
          </p:cNvSpPr>
          <p:nvPr>
            <p:ph type="sldNum" sz="quarter" idx="12"/>
          </p:nvPr>
        </p:nvSpPr>
        <p:spPr/>
        <p:txBody>
          <a:bodyPr/>
          <a:lstStyle/>
          <a:p>
            <a:fld id="{5532F882-DC02-4301-B179-9E7F5ED57468}" type="slidenum">
              <a:rPr lang="en-US" altLang="sl-SI" smtClean="0"/>
              <a:pPr/>
              <a:t>22</a:t>
            </a:fld>
            <a:endParaRPr lang="en-US" altLang="sl-SI"/>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Pravokotnik 1"/>
          <p:cNvSpPr/>
          <p:nvPr/>
        </p:nvSpPr>
        <p:spPr>
          <a:xfrm>
            <a:off x="146050" y="915988"/>
            <a:ext cx="8829675" cy="5539978"/>
          </a:xfrm>
          <a:prstGeom prst="rect">
            <a:avLst/>
          </a:prstGeom>
        </p:spPr>
        <p:txBody>
          <a:bodyPr>
            <a:spAutoFit/>
          </a:bodyPr>
          <a:lstStyle/>
          <a:p>
            <a:pPr algn="just" eaLnBrk="1" hangingPunct="1">
              <a:defRPr/>
            </a:pPr>
            <a:endParaRPr lang="sl-SI" sz="1600" dirty="0">
              <a:solidFill>
                <a:schemeClr val="bg2">
                  <a:lumMod val="25000"/>
                </a:schemeClr>
              </a:solidFill>
              <a:cs typeface="Arial" panose="020B0604020202020204" pitchFamily="34" charset="0"/>
            </a:endParaRPr>
          </a:p>
          <a:p>
            <a:pPr algn="just" eaLnBrk="1" hangingPunct="1">
              <a:defRPr/>
            </a:pPr>
            <a:r>
              <a:rPr lang="sl-SI" sz="2000" b="1" dirty="0">
                <a:solidFill>
                  <a:srgbClr val="0070C0"/>
                </a:solidFill>
                <a:cs typeface="Arial" panose="020B0604020202020204" pitchFamily="34" charset="0"/>
              </a:rPr>
              <a:t>Pogoje</a:t>
            </a:r>
            <a:r>
              <a:rPr lang="en-US" sz="2000" b="1" dirty="0">
                <a:solidFill>
                  <a:srgbClr val="0070C0"/>
                </a:solidFill>
                <a:cs typeface="Arial" panose="020B0604020202020204" pitchFamily="34" charset="0"/>
              </a:rPr>
              <a:t> </a:t>
            </a:r>
            <a:r>
              <a:rPr lang="sl-SI" sz="2000" b="1" dirty="0">
                <a:solidFill>
                  <a:srgbClr val="0070C0"/>
                </a:solidFill>
                <a:cs typeface="Arial" panose="020B0604020202020204" pitchFamily="34" charset="0"/>
              </a:rPr>
              <a:t>preverjajo</a:t>
            </a:r>
            <a:r>
              <a:rPr lang="en-US" sz="2000" b="1" dirty="0">
                <a:solidFill>
                  <a:srgbClr val="0070C0"/>
                </a:solidFill>
                <a:cs typeface="Arial" panose="020B0604020202020204" pitchFamily="34" charset="0"/>
              </a:rPr>
              <a:t> </a:t>
            </a:r>
            <a:r>
              <a:rPr lang="sl-SI" sz="2000" b="1" dirty="0">
                <a:solidFill>
                  <a:srgbClr val="0070C0"/>
                </a:solidFill>
                <a:cs typeface="Arial" panose="020B0604020202020204" pitchFamily="34" charset="0"/>
              </a:rPr>
              <a:t>izvajalci programov</a:t>
            </a:r>
            <a:r>
              <a:rPr lang="en-US" sz="2000" b="1" dirty="0">
                <a:solidFill>
                  <a:srgbClr val="0070C0"/>
                </a:solidFill>
                <a:cs typeface="Arial" panose="020B0604020202020204" pitchFamily="34" charset="0"/>
              </a:rPr>
              <a:t>:</a:t>
            </a:r>
            <a:endParaRPr lang="sl-SI" sz="2000" b="1" dirty="0">
              <a:solidFill>
                <a:srgbClr val="0070C0"/>
              </a:solidFill>
              <a:cs typeface="Arial" panose="020B0604020202020204" pitchFamily="34" charset="0"/>
            </a:endParaRPr>
          </a:p>
          <a:p>
            <a:pPr algn="just" eaLnBrk="1" hangingPunct="1">
              <a:defRPr/>
            </a:pPr>
            <a:endParaRPr lang="en-US" sz="2000" dirty="0">
              <a:solidFill>
                <a:schemeClr val="bg2">
                  <a:lumMod val="25000"/>
                </a:schemeClr>
              </a:solidFill>
              <a:cs typeface="Arial" panose="020B0604020202020204" pitchFamily="34" charset="0"/>
            </a:endParaRPr>
          </a:p>
          <a:p>
            <a:pPr marL="285750" indent="-285750" algn="just" eaLnBrk="1" hangingPunct="1">
              <a:buFont typeface="Arial" panose="020B0604020202020204" pitchFamily="34" charset="0"/>
              <a:buChar char="•"/>
              <a:defRPr/>
            </a:pPr>
            <a:r>
              <a:rPr lang="en-US" sz="2000" b="1" dirty="0" err="1">
                <a:solidFill>
                  <a:srgbClr val="C00000"/>
                </a:solidFill>
                <a:cs typeface="Arial" panose="020B0604020202020204" pitchFamily="34" charset="0"/>
              </a:rPr>
              <a:t>Sklop</a:t>
            </a:r>
            <a:r>
              <a:rPr lang="en-US" sz="2000" b="1" dirty="0">
                <a:solidFill>
                  <a:srgbClr val="C00000"/>
                </a:solidFill>
                <a:cs typeface="Arial" panose="020B0604020202020204" pitchFamily="34" charset="0"/>
              </a:rPr>
              <a:t> A:</a:t>
            </a:r>
            <a:r>
              <a:rPr lang="en-US" sz="2000" dirty="0">
                <a:solidFill>
                  <a:srgbClr val="C00000"/>
                </a:solidFill>
                <a:cs typeface="Arial" panose="020B0604020202020204" pitchFamily="34" charset="0"/>
              </a:rPr>
              <a:t> </a:t>
            </a:r>
            <a:endParaRPr lang="sl-SI" sz="2000" dirty="0">
              <a:solidFill>
                <a:srgbClr val="C00000"/>
              </a:solidFill>
              <a:cs typeface="Arial" panose="020B0604020202020204" pitchFamily="34" charset="0"/>
            </a:endParaRPr>
          </a:p>
          <a:p>
            <a:pPr marL="342900" indent="-342900" algn="just" eaLnBrk="1" hangingPunct="1">
              <a:buFont typeface="+mj-lt"/>
              <a:buAutoNum type="arabicPeriod"/>
              <a:defRPr/>
            </a:pPr>
            <a:r>
              <a:rPr lang="sl-SI" b="1" dirty="0">
                <a:solidFill>
                  <a:schemeClr val="bg2">
                    <a:lumMod val="25000"/>
                  </a:schemeClr>
                </a:solidFill>
                <a:cs typeface="Arial" panose="020B0604020202020204" pitchFamily="34" charset="0"/>
              </a:rPr>
              <a:t>potrdilo ZPIZ </a:t>
            </a:r>
            <a:r>
              <a:rPr lang="sl-SI" dirty="0">
                <a:solidFill>
                  <a:srgbClr val="C00000"/>
                </a:solidFill>
                <a:cs typeface="Arial" panose="020B0604020202020204" pitchFamily="34" charset="0"/>
              </a:rPr>
              <a:t>ali</a:t>
            </a:r>
            <a:r>
              <a:rPr lang="sl-SI" dirty="0">
                <a:solidFill>
                  <a:schemeClr val="bg2">
                    <a:lumMod val="25000"/>
                  </a:schemeClr>
                </a:solidFill>
                <a:cs typeface="Arial" panose="020B0604020202020204" pitchFamily="34" charset="0"/>
              </a:rPr>
              <a:t> </a:t>
            </a:r>
            <a:r>
              <a:rPr lang="sl-SI" b="1" dirty="0">
                <a:solidFill>
                  <a:schemeClr val="bg2">
                    <a:lumMod val="25000"/>
                  </a:schemeClr>
                </a:solidFill>
                <a:cs typeface="Arial" panose="020B0604020202020204" pitchFamily="34" charset="0"/>
              </a:rPr>
              <a:t>potrdilo delodajalca, </a:t>
            </a:r>
            <a:r>
              <a:rPr lang="sl-SI" sz="1600" dirty="0">
                <a:solidFill>
                  <a:schemeClr val="bg2">
                    <a:lumMod val="25000"/>
                  </a:schemeClr>
                </a:solidFill>
                <a:cs typeface="Arial" panose="020B0604020202020204" pitchFamily="34" charset="0"/>
              </a:rPr>
              <a:t>da so zaposleni</a:t>
            </a:r>
          </a:p>
          <a:p>
            <a:pPr marL="342900" indent="-342900" algn="just" eaLnBrk="1" hangingPunct="1">
              <a:buFont typeface="+mj-lt"/>
              <a:buAutoNum type="arabicPeriod"/>
              <a:defRPr/>
            </a:pPr>
            <a:r>
              <a:rPr lang="sl-SI" b="1" dirty="0">
                <a:solidFill>
                  <a:schemeClr val="bg2">
                    <a:lumMod val="25000"/>
                  </a:schemeClr>
                </a:solidFill>
                <a:cs typeface="Arial" panose="020B0604020202020204" pitchFamily="34" charset="0"/>
              </a:rPr>
              <a:t>št. sklepa </a:t>
            </a:r>
            <a:r>
              <a:rPr lang="sl-SI" b="1" dirty="0" err="1">
                <a:solidFill>
                  <a:schemeClr val="bg2">
                    <a:lumMod val="25000"/>
                  </a:schemeClr>
                </a:solidFill>
                <a:cs typeface="Arial" panose="020B0604020202020204" pitchFamily="34" charset="0"/>
              </a:rPr>
              <a:t>akreditacijske</a:t>
            </a:r>
            <a:r>
              <a:rPr lang="sl-SI" b="1" dirty="0">
                <a:solidFill>
                  <a:schemeClr val="bg2">
                    <a:lumMod val="25000"/>
                  </a:schemeClr>
                </a:solidFill>
                <a:cs typeface="Arial" panose="020B0604020202020204" pitchFamily="34" charset="0"/>
              </a:rPr>
              <a:t> komisije </a:t>
            </a:r>
            <a:r>
              <a:rPr lang="sl-SI" dirty="0">
                <a:solidFill>
                  <a:schemeClr val="bg2">
                    <a:lumMod val="25000"/>
                  </a:schemeClr>
                </a:solidFill>
                <a:cs typeface="Arial" panose="020B0604020202020204" pitchFamily="34" charset="0"/>
              </a:rPr>
              <a:t>o imenovanju za predavatelja višje strokovne šole, </a:t>
            </a:r>
            <a:r>
              <a:rPr lang="sl-SI" dirty="0">
                <a:solidFill>
                  <a:srgbClr val="C00000"/>
                </a:solidFill>
                <a:cs typeface="Arial" panose="020B0604020202020204" pitchFamily="34" charset="0"/>
              </a:rPr>
              <a:t>ali</a:t>
            </a:r>
            <a:r>
              <a:rPr lang="sl-SI" dirty="0">
                <a:solidFill>
                  <a:schemeClr val="bg2">
                    <a:lumMod val="25000"/>
                  </a:schemeClr>
                </a:solidFill>
                <a:cs typeface="Arial" panose="020B0604020202020204" pitchFamily="34" charset="0"/>
              </a:rPr>
              <a:t> </a:t>
            </a:r>
            <a:r>
              <a:rPr lang="sl-SI" b="1" dirty="0">
                <a:solidFill>
                  <a:schemeClr val="bg2">
                    <a:lumMod val="25000"/>
                  </a:schemeClr>
                </a:solidFill>
                <a:cs typeface="Arial" panose="020B0604020202020204" pitchFamily="34" charset="0"/>
              </a:rPr>
              <a:t>potrdilo ravnatelja šole, </a:t>
            </a:r>
            <a:r>
              <a:rPr lang="sl-SI" dirty="0">
                <a:solidFill>
                  <a:schemeClr val="bg2">
                    <a:lumMod val="25000"/>
                  </a:schemeClr>
                </a:solidFill>
                <a:cs typeface="Arial" panose="020B0604020202020204" pitchFamily="34" charset="0"/>
              </a:rPr>
              <a:t>da so v zadnjem letu pred vključitvijo v program izpopolnjevanja predavali v programu višjega strokovnega izobraževanja ali še predavajo oziroma so potencialni strokovni delavci za izvajanje teh programov v skladu z letnim delovnim načrtom izvajalca.</a:t>
            </a:r>
          </a:p>
          <a:p>
            <a:pPr marL="285750" indent="-285750" algn="just" eaLnBrk="1" hangingPunct="1">
              <a:buFont typeface="Arial" panose="020B0604020202020204" pitchFamily="34" charset="0"/>
              <a:buChar char="•"/>
              <a:defRPr/>
            </a:pPr>
            <a:endParaRPr lang="sl-SI" sz="2000" dirty="0">
              <a:solidFill>
                <a:schemeClr val="bg2">
                  <a:lumMod val="25000"/>
                </a:schemeClr>
              </a:solidFill>
              <a:cs typeface="Arial" panose="020B0604020202020204" pitchFamily="34" charset="0"/>
            </a:endParaRPr>
          </a:p>
          <a:p>
            <a:pPr marL="285750" indent="-285750" algn="just" eaLnBrk="1" hangingPunct="1">
              <a:buFont typeface="Arial" panose="020B0604020202020204" pitchFamily="34" charset="0"/>
              <a:buChar char="•"/>
              <a:defRPr/>
            </a:pPr>
            <a:r>
              <a:rPr lang="en-US" sz="2000" b="1" dirty="0" err="1">
                <a:solidFill>
                  <a:srgbClr val="C00000"/>
                </a:solidFill>
                <a:cs typeface="Arial" panose="020B0604020202020204" pitchFamily="34" charset="0"/>
              </a:rPr>
              <a:t>Sklop</a:t>
            </a:r>
            <a:r>
              <a:rPr lang="en-US" sz="2000" b="1" dirty="0">
                <a:solidFill>
                  <a:srgbClr val="C00000"/>
                </a:solidFill>
                <a:cs typeface="Arial" panose="020B0604020202020204" pitchFamily="34" charset="0"/>
              </a:rPr>
              <a:t> B:</a:t>
            </a:r>
            <a:r>
              <a:rPr lang="en-US" sz="2000" dirty="0">
                <a:solidFill>
                  <a:srgbClr val="C00000"/>
                </a:solidFill>
                <a:cs typeface="Arial" panose="020B0604020202020204" pitchFamily="34" charset="0"/>
              </a:rPr>
              <a:t> </a:t>
            </a:r>
            <a:r>
              <a:rPr lang="en-US" sz="2000" b="1" dirty="0" err="1">
                <a:solidFill>
                  <a:srgbClr val="0070C0"/>
                </a:solidFill>
                <a:cs typeface="Arial" panose="020B0604020202020204" pitchFamily="34" charset="0"/>
              </a:rPr>
              <a:t>potrdila</a:t>
            </a:r>
            <a:r>
              <a:rPr lang="en-US" sz="2000" b="1" dirty="0">
                <a:solidFill>
                  <a:srgbClr val="0070C0"/>
                </a:solidFill>
                <a:cs typeface="Arial" panose="020B0604020202020204" pitchFamily="34" charset="0"/>
              </a:rPr>
              <a:t>, da so </a:t>
            </a:r>
            <a:r>
              <a:rPr lang="sl-SI" sz="2000" b="1" dirty="0">
                <a:solidFill>
                  <a:srgbClr val="0070C0"/>
                </a:solidFill>
                <a:cs typeface="Arial" panose="020B0604020202020204" pitchFamily="34" charset="0"/>
              </a:rPr>
              <a:t>zaposleni:</a:t>
            </a:r>
          </a:p>
          <a:p>
            <a:pPr marL="342900" indent="-342900" algn="just" eaLnBrk="1" hangingPunct="1">
              <a:buFont typeface="+mj-lt"/>
              <a:buAutoNum type="arabicPeriod"/>
              <a:defRPr/>
            </a:pPr>
            <a:r>
              <a:rPr lang="sl-SI" b="1" dirty="0">
                <a:solidFill>
                  <a:schemeClr val="bg2">
                    <a:lumMod val="25000"/>
                  </a:schemeClr>
                </a:solidFill>
                <a:cs typeface="Arial" panose="020B0604020202020204" pitchFamily="34" charset="0"/>
              </a:rPr>
              <a:t>potrdilo ZPIZ </a:t>
            </a:r>
            <a:r>
              <a:rPr lang="sl-SI" dirty="0">
                <a:solidFill>
                  <a:srgbClr val="C00000"/>
                </a:solidFill>
                <a:cs typeface="Arial" panose="020B0604020202020204" pitchFamily="34" charset="0"/>
              </a:rPr>
              <a:t>ali</a:t>
            </a:r>
            <a:r>
              <a:rPr lang="sl-SI" dirty="0">
                <a:solidFill>
                  <a:schemeClr val="bg2">
                    <a:lumMod val="25000"/>
                  </a:schemeClr>
                </a:solidFill>
                <a:cs typeface="Arial" panose="020B0604020202020204" pitchFamily="34" charset="0"/>
              </a:rPr>
              <a:t> </a:t>
            </a:r>
            <a:r>
              <a:rPr lang="sl-SI" b="1" dirty="0">
                <a:solidFill>
                  <a:schemeClr val="bg2">
                    <a:lumMod val="25000"/>
                  </a:schemeClr>
                </a:solidFill>
                <a:cs typeface="Arial" panose="020B0604020202020204" pitchFamily="34" charset="0"/>
              </a:rPr>
              <a:t>potrdilo delodajalca, </a:t>
            </a:r>
            <a:r>
              <a:rPr lang="sl-SI" sz="1600" dirty="0">
                <a:solidFill>
                  <a:schemeClr val="bg2">
                    <a:lumMod val="25000"/>
                  </a:schemeClr>
                </a:solidFill>
                <a:cs typeface="Arial" panose="020B0604020202020204" pitchFamily="34" charset="0"/>
              </a:rPr>
              <a:t>da so zaposleni</a:t>
            </a:r>
          </a:p>
          <a:p>
            <a:pPr marL="342900" indent="-342900" algn="just" eaLnBrk="1" hangingPunct="1">
              <a:buFont typeface="+mj-lt"/>
              <a:buAutoNum type="arabicPeriod"/>
              <a:defRPr/>
            </a:pPr>
            <a:r>
              <a:rPr lang="sl-SI" b="1" dirty="0">
                <a:solidFill>
                  <a:schemeClr val="bg2">
                    <a:lumMod val="25000"/>
                  </a:schemeClr>
                </a:solidFill>
                <a:cs typeface="Arial" panose="020B0604020202020204" pitchFamily="34" charset="0"/>
              </a:rPr>
              <a:t>potrdilo izvajalca neformalnih</a:t>
            </a:r>
            <a:r>
              <a:rPr lang="en-US" b="1" dirty="0">
                <a:solidFill>
                  <a:schemeClr val="bg2">
                    <a:lumMod val="25000"/>
                  </a:schemeClr>
                </a:solidFill>
                <a:cs typeface="Arial" panose="020B0604020202020204" pitchFamily="34" charset="0"/>
              </a:rPr>
              <a:t> </a:t>
            </a:r>
            <a:r>
              <a:rPr lang="sl-SI" b="1" dirty="0">
                <a:solidFill>
                  <a:schemeClr val="bg2">
                    <a:lumMod val="25000"/>
                  </a:schemeClr>
                </a:solidFill>
                <a:cs typeface="Arial" panose="020B0604020202020204" pitchFamily="34" charset="0"/>
              </a:rPr>
              <a:t>izobraževalnih programov</a:t>
            </a:r>
            <a:r>
              <a:rPr lang="en-US" dirty="0">
                <a:solidFill>
                  <a:schemeClr val="bg2">
                    <a:lumMod val="25000"/>
                  </a:schemeClr>
                </a:solidFill>
                <a:cs typeface="Arial" panose="020B0604020202020204" pitchFamily="34" charset="0"/>
              </a:rPr>
              <a:t>, da so v </a:t>
            </a:r>
            <a:r>
              <a:rPr lang="sl-SI" dirty="0">
                <a:solidFill>
                  <a:schemeClr val="bg2">
                    <a:lumMod val="25000"/>
                  </a:schemeClr>
                </a:solidFill>
                <a:cs typeface="Arial" panose="020B0604020202020204" pitchFamily="34" charset="0"/>
              </a:rPr>
              <a:t>zadnjem letu pred vključitvijo</a:t>
            </a:r>
            <a:r>
              <a:rPr lang="en-US" dirty="0">
                <a:solidFill>
                  <a:schemeClr val="bg2">
                    <a:lumMod val="25000"/>
                  </a:schemeClr>
                </a:solidFill>
                <a:cs typeface="Arial" panose="020B0604020202020204" pitchFamily="34" charset="0"/>
              </a:rPr>
              <a:t> v program </a:t>
            </a:r>
            <a:r>
              <a:rPr lang="sl-SI" dirty="0">
                <a:solidFill>
                  <a:schemeClr val="bg2">
                    <a:lumMod val="25000"/>
                  </a:schemeClr>
                </a:solidFill>
                <a:cs typeface="Arial" panose="020B0604020202020204" pitchFamily="34" charset="0"/>
              </a:rPr>
              <a:t>izpopolnjevanja izvajali neformalni izobraževalni program ali ga še izvajajo oziroma so potencialni izobraževalci odraslih za izvajanje teh programov v skladu z letnim delovnim načrtom izvajalca</a:t>
            </a:r>
            <a:r>
              <a:rPr lang="en-US" dirty="0">
                <a:solidFill>
                  <a:schemeClr val="bg2">
                    <a:lumMod val="25000"/>
                  </a:schemeClr>
                </a:solidFill>
                <a:cs typeface="Arial" panose="020B0604020202020204" pitchFamily="34" charset="0"/>
              </a:rPr>
              <a:t>.</a:t>
            </a:r>
            <a:endParaRPr lang="sl-SI" dirty="0">
              <a:solidFill>
                <a:schemeClr val="bg2">
                  <a:lumMod val="25000"/>
                </a:schemeClr>
              </a:solidFill>
              <a:cs typeface="Arial" panose="020B0604020202020204" pitchFamily="34" charset="0"/>
            </a:endParaRPr>
          </a:p>
          <a:p>
            <a:pPr algn="just" eaLnBrk="1" hangingPunct="1">
              <a:defRPr/>
            </a:pPr>
            <a:endParaRPr lang="sl-SI" sz="2000" dirty="0">
              <a:solidFill>
                <a:schemeClr val="bg2">
                  <a:lumMod val="25000"/>
                </a:schemeClr>
              </a:solidFill>
              <a:cs typeface="Arial" panose="020B0604020202020204" pitchFamily="34" charset="0"/>
            </a:endParaRPr>
          </a:p>
          <a:p>
            <a:pPr algn="just" eaLnBrk="1" hangingPunct="1">
              <a:defRPr/>
            </a:pPr>
            <a:r>
              <a:rPr lang="sl-SI" sz="2000" b="1" dirty="0">
                <a:solidFill>
                  <a:srgbClr val="00B050"/>
                </a:solidFill>
                <a:cs typeface="Arial" panose="020B0604020202020204" pitchFamily="34" charset="0"/>
              </a:rPr>
              <a:t>Dokazila hrani poslovodeči partner.</a:t>
            </a:r>
          </a:p>
        </p:txBody>
      </p:sp>
      <p:sp>
        <p:nvSpPr>
          <p:cNvPr id="3" name="Title 1"/>
          <p:cNvSpPr txBox="1">
            <a:spLocks/>
          </p:cNvSpPr>
          <p:nvPr/>
        </p:nvSpPr>
        <p:spPr bwMode="auto">
          <a:xfrm>
            <a:off x="519112" y="289441"/>
            <a:ext cx="8083550" cy="768350"/>
          </a:xfrm>
          <a:prstGeom prst="rect">
            <a:avLst/>
          </a:prstGeom>
          <a:noFill/>
        </p:spPr>
        <p:txBody>
          <a:bodyPr lIns="0" tIns="0" rIns="0" bIns="0"/>
          <a:lstStyle>
            <a:lvl1pPr algn="ctr" defTabSz="457200" rtl="0" eaLnBrk="0" fontAlgn="base" hangingPunct="0">
              <a:spcBef>
                <a:spcPct val="0"/>
              </a:spcBef>
              <a:spcAft>
                <a:spcPct val="0"/>
              </a:spcAft>
              <a:defRPr sz="4400" kern="1200">
                <a:solidFill>
                  <a:schemeClr val="tx1"/>
                </a:solidFill>
                <a:latin typeface="+mj-lt"/>
                <a:ea typeface="+mj-ea"/>
                <a:cs typeface="+mj-cs"/>
              </a:defRPr>
            </a:lvl1pPr>
            <a:lvl2pPr algn="ctr" defTabSz="457200" rtl="0" eaLnBrk="0" fontAlgn="base" hangingPunct="0">
              <a:spcBef>
                <a:spcPct val="0"/>
              </a:spcBef>
              <a:spcAft>
                <a:spcPct val="0"/>
              </a:spcAft>
              <a:defRPr sz="4400">
                <a:solidFill>
                  <a:schemeClr val="tx1"/>
                </a:solidFill>
                <a:latin typeface="Calibri" pitchFamily="34" charset="0"/>
              </a:defRPr>
            </a:lvl2pPr>
            <a:lvl3pPr algn="ctr" defTabSz="457200" rtl="0" eaLnBrk="0" fontAlgn="base" hangingPunct="0">
              <a:spcBef>
                <a:spcPct val="0"/>
              </a:spcBef>
              <a:spcAft>
                <a:spcPct val="0"/>
              </a:spcAft>
              <a:defRPr sz="4400">
                <a:solidFill>
                  <a:schemeClr val="tx1"/>
                </a:solidFill>
                <a:latin typeface="Calibri" pitchFamily="34" charset="0"/>
              </a:defRPr>
            </a:lvl3pPr>
            <a:lvl4pPr algn="ctr" defTabSz="457200" rtl="0" eaLnBrk="0" fontAlgn="base" hangingPunct="0">
              <a:spcBef>
                <a:spcPct val="0"/>
              </a:spcBef>
              <a:spcAft>
                <a:spcPct val="0"/>
              </a:spcAft>
              <a:defRPr sz="4400">
                <a:solidFill>
                  <a:schemeClr val="tx1"/>
                </a:solidFill>
                <a:latin typeface="Calibri" pitchFamily="34" charset="0"/>
              </a:defRPr>
            </a:lvl4pPr>
            <a:lvl5pPr algn="ctr" defTabSz="457200" rtl="0" eaLnBrk="0" fontAlgn="base" hangingPunct="0">
              <a:spcBef>
                <a:spcPct val="0"/>
              </a:spcBef>
              <a:spcAft>
                <a:spcPct val="0"/>
              </a:spcAft>
              <a:defRPr sz="4400">
                <a:solidFill>
                  <a:schemeClr val="tx1"/>
                </a:solidFill>
                <a:latin typeface="Calibri" pitchFamily="34" charset="0"/>
              </a:defRPr>
            </a:lvl5pPr>
            <a:lvl6pPr marL="457200" algn="ctr" defTabSz="457200" rtl="0" eaLnBrk="1" fontAlgn="base" hangingPunct="1">
              <a:spcBef>
                <a:spcPct val="0"/>
              </a:spcBef>
              <a:spcAft>
                <a:spcPct val="0"/>
              </a:spcAft>
              <a:defRPr sz="4400">
                <a:solidFill>
                  <a:schemeClr val="tx1"/>
                </a:solidFill>
                <a:latin typeface="Calibri" pitchFamily="34" charset="0"/>
              </a:defRPr>
            </a:lvl6pPr>
            <a:lvl7pPr marL="914400" algn="ctr" defTabSz="457200" rtl="0" eaLnBrk="1" fontAlgn="base" hangingPunct="1">
              <a:spcBef>
                <a:spcPct val="0"/>
              </a:spcBef>
              <a:spcAft>
                <a:spcPct val="0"/>
              </a:spcAft>
              <a:defRPr sz="4400">
                <a:solidFill>
                  <a:schemeClr val="tx1"/>
                </a:solidFill>
                <a:latin typeface="Calibri" pitchFamily="34" charset="0"/>
              </a:defRPr>
            </a:lvl7pPr>
            <a:lvl8pPr marL="1371600" algn="ctr" defTabSz="457200" rtl="0" eaLnBrk="1" fontAlgn="base" hangingPunct="1">
              <a:spcBef>
                <a:spcPct val="0"/>
              </a:spcBef>
              <a:spcAft>
                <a:spcPct val="0"/>
              </a:spcAft>
              <a:defRPr sz="4400">
                <a:solidFill>
                  <a:schemeClr val="tx1"/>
                </a:solidFill>
                <a:latin typeface="Calibri" pitchFamily="34" charset="0"/>
              </a:defRPr>
            </a:lvl8pPr>
            <a:lvl9pPr marL="1828800" algn="ctr" defTabSz="457200" rtl="0" eaLnBrk="1" fontAlgn="base" hangingPunct="1">
              <a:spcBef>
                <a:spcPct val="0"/>
              </a:spcBef>
              <a:spcAft>
                <a:spcPct val="0"/>
              </a:spcAft>
              <a:defRPr sz="4400">
                <a:solidFill>
                  <a:schemeClr val="tx1"/>
                </a:solidFill>
                <a:latin typeface="Calibri" pitchFamily="34" charset="0"/>
              </a:defRPr>
            </a:lvl9pPr>
          </a:lstStyle>
          <a:p>
            <a:pPr>
              <a:defRPr/>
            </a:pPr>
            <a:r>
              <a:rPr lang="sl-SI" sz="2400" b="1" dirty="0">
                <a:solidFill>
                  <a:srgbClr val="860000"/>
                </a:solidFill>
                <a:latin typeface="Arial" panose="020B0604020202020204" pitchFamily="34" charset="0"/>
                <a:cs typeface="Arial" panose="020B0604020202020204" pitchFamily="34" charset="0"/>
              </a:rPr>
              <a:t>Pogoj za vključitev udeležencev v program</a:t>
            </a:r>
          </a:p>
        </p:txBody>
      </p:sp>
      <p:sp>
        <p:nvSpPr>
          <p:cNvPr id="4" name="Označba mesta številke diapozitiva 3"/>
          <p:cNvSpPr>
            <a:spLocks noGrp="1"/>
          </p:cNvSpPr>
          <p:nvPr>
            <p:ph type="sldNum" sz="quarter" idx="12"/>
          </p:nvPr>
        </p:nvSpPr>
        <p:spPr/>
        <p:txBody>
          <a:bodyPr/>
          <a:lstStyle/>
          <a:p>
            <a:fld id="{5532F882-DC02-4301-B179-9E7F5ED57468}" type="slidenum">
              <a:rPr lang="en-US" altLang="sl-SI" smtClean="0"/>
              <a:pPr/>
              <a:t>23</a:t>
            </a:fld>
            <a:endParaRPr lang="en-US" altLang="sl-SI"/>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txBox="1">
            <a:spLocks/>
          </p:cNvSpPr>
          <p:nvPr/>
        </p:nvSpPr>
        <p:spPr bwMode="auto">
          <a:xfrm>
            <a:off x="186554" y="305359"/>
            <a:ext cx="8759738" cy="557284"/>
          </a:xfrm>
          <a:prstGeom prst="rect">
            <a:avLst/>
          </a:prstGeom>
          <a:noFill/>
        </p:spPr>
        <p:txBody>
          <a:bodyPr lIns="0" tIns="0" rIns="0" bIns="0"/>
          <a:lstStyle>
            <a:lvl1pPr algn="ctr" defTabSz="457200" rtl="0" eaLnBrk="0" fontAlgn="base" hangingPunct="0">
              <a:spcBef>
                <a:spcPct val="0"/>
              </a:spcBef>
              <a:spcAft>
                <a:spcPct val="0"/>
              </a:spcAft>
              <a:defRPr sz="4400" kern="1200">
                <a:solidFill>
                  <a:schemeClr val="tx1"/>
                </a:solidFill>
                <a:latin typeface="+mj-lt"/>
                <a:ea typeface="+mj-ea"/>
                <a:cs typeface="+mj-cs"/>
              </a:defRPr>
            </a:lvl1pPr>
            <a:lvl2pPr algn="ctr" defTabSz="457200" rtl="0" eaLnBrk="0" fontAlgn="base" hangingPunct="0">
              <a:spcBef>
                <a:spcPct val="0"/>
              </a:spcBef>
              <a:spcAft>
                <a:spcPct val="0"/>
              </a:spcAft>
              <a:defRPr sz="4400">
                <a:solidFill>
                  <a:schemeClr val="tx1"/>
                </a:solidFill>
                <a:latin typeface="Calibri" pitchFamily="34" charset="0"/>
              </a:defRPr>
            </a:lvl2pPr>
            <a:lvl3pPr algn="ctr" defTabSz="457200" rtl="0" eaLnBrk="0" fontAlgn="base" hangingPunct="0">
              <a:spcBef>
                <a:spcPct val="0"/>
              </a:spcBef>
              <a:spcAft>
                <a:spcPct val="0"/>
              </a:spcAft>
              <a:defRPr sz="4400">
                <a:solidFill>
                  <a:schemeClr val="tx1"/>
                </a:solidFill>
                <a:latin typeface="Calibri" pitchFamily="34" charset="0"/>
              </a:defRPr>
            </a:lvl3pPr>
            <a:lvl4pPr algn="ctr" defTabSz="457200" rtl="0" eaLnBrk="0" fontAlgn="base" hangingPunct="0">
              <a:spcBef>
                <a:spcPct val="0"/>
              </a:spcBef>
              <a:spcAft>
                <a:spcPct val="0"/>
              </a:spcAft>
              <a:defRPr sz="4400">
                <a:solidFill>
                  <a:schemeClr val="tx1"/>
                </a:solidFill>
                <a:latin typeface="Calibri" pitchFamily="34" charset="0"/>
              </a:defRPr>
            </a:lvl4pPr>
            <a:lvl5pPr algn="ctr" defTabSz="457200" rtl="0" eaLnBrk="0" fontAlgn="base" hangingPunct="0">
              <a:spcBef>
                <a:spcPct val="0"/>
              </a:spcBef>
              <a:spcAft>
                <a:spcPct val="0"/>
              </a:spcAft>
              <a:defRPr sz="4400">
                <a:solidFill>
                  <a:schemeClr val="tx1"/>
                </a:solidFill>
                <a:latin typeface="Calibri" pitchFamily="34" charset="0"/>
              </a:defRPr>
            </a:lvl5pPr>
            <a:lvl6pPr marL="457200" algn="ctr" defTabSz="457200" rtl="0" eaLnBrk="1" fontAlgn="base" hangingPunct="1">
              <a:spcBef>
                <a:spcPct val="0"/>
              </a:spcBef>
              <a:spcAft>
                <a:spcPct val="0"/>
              </a:spcAft>
              <a:defRPr sz="4400">
                <a:solidFill>
                  <a:schemeClr val="tx1"/>
                </a:solidFill>
                <a:latin typeface="Calibri" pitchFamily="34" charset="0"/>
              </a:defRPr>
            </a:lvl6pPr>
            <a:lvl7pPr marL="914400" algn="ctr" defTabSz="457200" rtl="0" eaLnBrk="1" fontAlgn="base" hangingPunct="1">
              <a:spcBef>
                <a:spcPct val="0"/>
              </a:spcBef>
              <a:spcAft>
                <a:spcPct val="0"/>
              </a:spcAft>
              <a:defRPr sz="4400">
                <a:solidFill>
                  <a:schemeClr val="tx1"/>
                </a:solidFill>
                <a:latin typeface="Calibri" pitchFamily="34" charset="0"/>
              </a:defRPr>
            </a:lvl7pPr>
            <a:lvl8pPr marL="1371600" algn="ctr" defTabSz="457200" rtl="0" eaLnBrk="1" fontAlgn="base" hangingPunct="1">
              <a:spcBef>
                <a:spcPct val="0"/>
              </a:spcBef>
              <a:spcAft>
                <a:spcPct val="0"/>
              </a:spcAft>
              <a:defRPr sz="4400">
                <a:solidFill>
                  <a:schemeClr val="tx1"/>
                </a:solidFill>
                <a:latin typeface="Calibri" pitchFamily="34" charset="0"/>
              </a:defRPr>
            </a:lvl8pPr>
            <a:lvl9pPr marL="1828800" algn="ctr" defTabSz="457200" rtl="0" eaLnBrk="1" fontAlgn="base" hangingPunct="1">
              <a:spcBef>
                <a:spcPct val="0"/>
              </a:spcBef>
              <a:spcAft>
                <a:spcPct val="0"/>
              </a:spcAft>
              <a:defRPr sz="4400">
                <a:solidFill>
                  <a:schemeClr val="tx1"/>
                </a:solidFill>
                <a:latin typeface="Calibri" pitchFamily="34" charset="0"/>
              </a:defRPr>
            </a:lvl9pPr>
          </a:lstStyle>
          <a:p>
            <a:pPr>
              <a:defRPr/>
            </a:pPr>
            <a:r>
              <a:rPr lang="sl-SI" sz="2400" b="1" dirty="0">
                <a:solidFill>
                  <a:srgbClr val="860000"/>
                </a:solidFill>
                <a:latin typeface="Arial" panose="020B0604020202020204" pitchFamily="34" charset="0"/>
                <a:cs typeface="Arial" panose="020B0604020202020204" pitchFamily="34" charset="0"/>
              </a:rPr>
              <a:t>b. Plače in povračila v zvezi z delom so</a:t>
            </a:r>
            <a:r>
              <a:rPr lang="sl-SI" sz="2400" b="1" dirty="0" smtClean="0">
                <a:solidFill>
                  <a:srgbClr val="860000"/>
                </a:solidFill>
                <a:latin typeface="Arial" panose="020B0604020202020204" pitchFamily="34" charset="0"/>
                <a:cs typeface="Arial" panose="020B0604020202020204" pitchFamily="34" charset="0"/>
              </a:rPr>
              <a:t>:</a:t>
            </a:r>
            <a:endParaRPr lang="sl-SI" sz="1800" b="1" dirty="0">
              <a:solidFill>
                <a:srgbClr val="860000"/>
              </a:solidFill>
              <a:latin typeface="Arial" panose="020B0604020202020204" pitchFamily="34" charset="0"/>
              <a:cs typeface="Arial" panose="020B0604020202020204" pitchFamily="34" charset="0"/>
            </a:endParaRPr>
          </a:p>
        </p:txBody>
      </p:sp>
      <p:sp>
        <p:nvSpPr>
          <p:cNvPr id="3" name="PoljeZBesedilom 2"/>
          <p:cNvSpPr txBox="1"/>
          <p:nvPr/>
        </p:nvSpPr>
        <p:spPr>
          <a:xfrm>
            <a:off x="297764" y="862643"/>
            <a:ext cx="8957447" cy="5070619"/>
          </a:xfrm>
          <a:prstGeom prst="rect">
            <a:avLst/>
          </a:prstGeom>
          <a:noFill/>
        </p:spPr>
        <p:txBody>
          <a:bodyPr wrap="square">
            <a:spAutoFit/>
          </a:bodyPr>
          <a:lstStyle/>
          <a:p>
            <a:pPr marL="285750" indent="-285750" eaLnBrk="1" hangingPunct="1">
              <a:buFont typeface="Arial" panose="020B0604020202020204" pitchFamily="34" charset="0"/>
              <a:buChar char="•"/>
              <a:defRPr/>
            </a:pPr>
            <a:r>
              <a:rPr lang="sl-SI" dirty="0">
                <a:solidFill>
                  <a:schemeClr val="bg2">
                    <a:lumMod val="25000"/>
                  </a:schemeClr>
                </a:solidFill>
                <a:cs typeface="Arial" panose="020B0604020202020204" pitchFamily="34" charset="0"/>
              </a:rPr>
              <a:t>stroški plač, </a:t>
            </a:r>
          </a:p>
          <a:p>
            <a:pPr marL="285750" indent="-285750" eaLnBrk="1" hangingPunct="1">
              <a:buFont typeface="Arial" panose="020B0604020202020204" pitchFamily="34" charset="0"/>
              <a:buChar char="•"/>
              <a:defRPr/>
            </a:pPr>
            <a:r>
              <a:rPr lang="sl-SI" dirty="0">
                <a:solidFill>
                  <a:schemeClr val="bg2">
                    <a:lumMod val="25000"/>
                  </a:schemeClr>
                </a:solidFill>
                <a:cs typeface="Arial" panose="020B0604020202020204" pitchFamily="34" charset="0"/>
              </a:rPr>
              <a:t>stroški prispevkov, </a:t>
            </a:r>
          </a:p>
          <a:p>
            <a:pPr marL="285750" indent="-285750" eaLnBrk="1" hangingPunct="1">
              <a:buFont typeface="Arial" panose="020B0604020202020204" pitchFamily="34" charset="0"/>
              <a:buChar char="•"/>
              <a:defRPr/>
            </a:pPr>
            <a:r>
              <a:rPr lang="sl-SI" dirty="0">
                <a:solidFill>
                  <a:schemeClr val="bg2">
                    <a:lumMod val="25000"/>
                  </a:schemeClr>
                </a:solidFill>
                <a:cs typeface="Arial" panose="020B0604020202020204" pitchFamily="34" charset="0"/>
              </a:rPr>
              <a:t>stroški za službena potovanja. </a:t>
            </a:r>
          </a:p>
          <a:p>
            <a:pPr marL="285750" indent="-285750" eaLnBrk="1" hangingPunct="1">
              <a:buFont typeface="Arial" panose="020B0604020202020204" pitchFamily="34" charset="0"/>
              <a:buChar char="•"/>
              <a:defRPr/>
            </a:pPr>
            <a:endParaRPr lang="sl-SI" dirty="0">
              <a:solidFill>
                <a:schemeClr val="bg2">
                  <a:lumMod val="25000"/>
                </a:schemeClr>
              </a:solidFill>
              <a:cs typeface="Arial" panose="020B0604020202020204" pitchFamily="34" charset="0"/>
            </a:endParaRPr>
          </a:p>
          <a:p>
            <a:pPr eaLnBrk="1" hangingPunct="1">
              <a:defRPr/>
            </a:pPr>
            <a:r>
              <a:rPr lang="sl-SI" b="1" dirty="0">
                <a:solidFill>
                  <a:srgbClr val="C00000"/>
                </a:solidFill>
                <a:cs typeface="Arial" panose="020B0604020202020204" pitchFamily="34" charset="0"/>
              </a:rPr>
              <a:t>Za </a:t>
            </a:r>
            <a:r>
              <a:rPr lang="sl-SI" sz="2000" b="1" dirty="0">
                <a:solidFill>
                  <a:srgbClr val="C00000"/>
                </a:solidFill>
                <a:cs typeface="Arial" panose="020B0604020202020204" pitchFamily="34" charset="0"/>
              </a:rPr>
              <a:t>upravljanje projekta – vodenje in administrativna podpora</a:t>
            </a:r>
            <a:r>
              <a:rPr lang="sl-SI" b="1" dirty="0">
                <a:solidFill>
                  <a:schemeClr val="bg2">
                    <a:lumMod val="25000"/>
                  </a:schemeClr>
                </a:solidFill>
                <a:cs typeface="Arial" panose="020B0604020202020204" pitchFamily="34" charset="0"/>
              </a:rPr>
              <a:t> </a:t>
            </a:r>
            <a:r>
              <a:rPr lang="sl-SI" dirty="0">
                <a:solidFill>
                  <a:schemeClr val="bg2">
                    <a:lumMod val="25000"/>
                  </a:schemeClr>
                </a:solidFill>
                <a:cs typeface="Arial" panose="020B0604020202020204" pitchFamily="34" charset="0"/>
              </a:rPr>
              <a:t>se</a:t>
            </a:r>
            <a:r>
              <a:rPr lang="sl-SI" b="1" dirty="0">
                <a:solidFill>
                  <a:schemeClr val="bg2">
                    <a:lumMod val="25000"/>
                  </a:schemeClr>
                </a:solidFill>
                <a:cs typeface="Arial" panose="020B0604020202020204" pitchFamily="34" charset="0"/>
              </a:rPr>
              <a:t> </a:t>
            </a:r>
            <a:r>
              <a:rPr lang="sl-SI" dirty="0">
                <a:solidFill>
                  <a:schemeClr val="bg2">
                    <a:lumMod val="25000"/>
                  </a:schemeClr>
                </a:solidFill>
                <a:cs typeface="Arial" panose="020B0604020202020204" pitchFamily="34" charset="0"/>
              </a:rPr>
              <a:t>pri </a:t>
            </a:r>
            <a:r>
              <a:rPr lang="sl-SI" u="sng" dirty="0">
                <a:solidFill>
                  <a:schemeClr val="bg2">
                    <a:lumMod val="25000"/>
                  </a:schemeClr>
                </a:solidFill>
                <a:cs typeface="Arial" panose="020B0604020202020204" pitchFamily="34" charset="0"/>
              </a:rPr>
              <a:t>poslovodečem</a:t>
            </a:r>
            <a:r>
              <a:rPr lang="sl-SI" dirty="0">
                <a:solidFill>
                  <a:schemeClr val="bg2">
                    <a:lumMod val="25000"/>
                  </a:schemeClr>
                </a:solidFill>
                <a:cs typeface="Arial" panose="020B0604020202020204" pitchFamily="34" charset="0"/>
              </a:rPr>
              <a:t> konzorcijskem partnerju </a:t>
            </a:r>
            <a:r>
              <a:rPr lang="sl-SI" b="1" dirty="0">
                <a:solidFill>
                  <a:schemeClr val="bg2">
                    <a:lumMod val="25000"/>
                  </a:schemeClr>
                </a:solidFill>
                <a:cs typeface="Arial" panose="020B0604020202020204" pitchFamily="34" charset="0"/>
              </a:rPr>
              <a:t>zaposli ali prerazporedi osebo</a:t>
            </a:r>
            <a:r>
              <a:rPr lang="sl-SI" dirty="0">
                <a:solidFill>
                  <a:schemeClr val="bg2">
                    <a:lumMod val="25000"/>
                  </a:schemeClr>
                </a:solidFill>
                <a:cs typeface="Arial" panose="020B0604020202020204" pitchFamily="34" charset="0"/>
              </a:rPr>
              <a:t>, ki sicer </a:t>
            </a:r>
            <a:r>
              <a:rPr lang="sl-SI" b="1" dirty="0">
                <a:solidFill>
                  <a:schemeClr val="bg2">
                    <a:lumMod val="25000"/>
                  </a:schemeClr>
                </a:solidFill>
                <a:cs typeface="Arial" panose="020B0604020202020204" pitchFamily="34" charset="0"/>
              </a:rPr>
              <a:t>ni v vlogi </a:t>
            </a:r>
            <a:r>
              <a:rPr lang="sl-SI" dirty="0">
                <a:solidFill>
                  <a:schemeClr val="bg2">
                    <a:lumMod val="25000"/>
                  </a:schemeClr>
                </a:solidFill>
                <a:cs typeface="Arial" panose="020B0604020202020204" pitchFamily="34" charset="0"/>
              </a:rPr>
              <a:t>direktorja ali vodje organizacijske enote. </a:t>
            </a:r>
          </a:p>
          <a:p>
            <a:pPr eaLnBrk="1" hangingPunct="1">
              <a:defRPr/>
            </a:pPr>
            <a:endParaRPr lang="sl-SI" b="1" dirty="0">
              <a:solidFill>
                <a:schemeClr val="bg2">
                  <a:lumMod val="25000"/>
                </a:schemeClr>
              </a:solidFill>
              <a:cs typeface="Arial" panose="020B0604020202020204" pitchFamily="34" charset="0"/>
            </a:endParaRPr>
          </a:p>
          <a:p>
            <a:pPr eaLnBrk="1" hangingPunct="1">
              <a:defRPr/>
            </a:pPr>
            <a:r>
              <a:rPr lang="sl-SI" b="1" dirty="0">
                <a:solidFill>
                  <a:srgbClr val="C00000"/>
                </a:solidFill>
                <a:cs typeface="Arial" panose="020B0604020202020204" pitchFamily="34" charset="0"/>
              </a:rPr>
              <a:t>Za sklop A:</a:t>
            </a:r>
            <a:r>
              <a:rPr lang="sl-SI" dirty="0">
                <a:solidFill>
                  <a:srgbClr val="C00000"/>
                </a:solidFill>
                <a:cs typeface="Arial" panose="020B0604020202020204" pitchFamily="34" charset="0"/>
              </a:rPr>
              <a:t> </a:t>
            </a:r>
            <a:r>
              <a:rPr lang="sl-SI" b="1" dirty="0">
                <a:solidFill>
                  <a:srgbClr val="0070C0"/>
                </a:solidFill>
                <a:cs typeface="Arial" panose="020B0604020202020204" pitchFamily="34" charset="0"/>
              </a:rPr>
              <a:t>največ</a:t>
            </a:r>
            <a:r>
              <a:rPr lang="sl-SI" dirty="0">
                <a:solidFill>
                  <a:srgbClr val="0070C0"/>
                </a:solidFill>
                <a:cs typeface="Arial" panose="020B0604020202020204" pitchFamily="34" charset="0"/>
              </a:rPr>
              <a:t> </a:t>
            </a:r>
            <a:r>
              <a:rPr lang="sl-SI" b="1" dirty="0">
                <a:solidFill>
                  <a:srgbClr val="0070C0"/>
                </a:solidFill>
                <a:cs typeface="Arial" panose="020B0604020202020204" pitchFamily="34" charset="0"/>
              </a:rPr>
              <a:t>1 oseba za 100% </a:t>
            </a:r>
            <a:r>
              <a:rPr lang="sl-SI" dirty="0">
                <a:solidFill>
                  <a:srgbClr val="0070C0"/>
                </a:solidFill>
                <a:cs typeface="Arial" panose="020B0604020202020204" pitchFamily="34" charset="0"/>
              </a:rPr>
              <a:t>polnega delovnega časa.</a:t>
            </a:r>
          </a:p>
          <a:p>
            <a:pPr marL="285750" indent="-285750" eaLnBrk="1" hangingPunct="1">
              <a:buFont typeface="Arial" panose="020B0604020202020204" pitchFamily="34" charset="0"/>
              <a:buChar char="•"/>
              <a:defRPr/>
            </a:pPr>
            <a:endParaRPr lang="sl-SI" b="1" dirty="0">
              <a:solidFill>
                <a:srgbClr val="FF0000"/>
              </a:solidFill>
              <a:cs typeface="Arial" panose="020B0604020202020204" pitchFamily="34" charset="0"/>
            </a:endParaRPr>
          </a:p>
          <a:p>
            <a:pPr eaLnBrk="1" hangingPunct="1">
              <a:defRPr/>
            </a:pPr>
            <a:r>
              <a:rPr lang="sl-SI" b="1" dirty="0">
                <a:solidFill>
                  <a:srgbClr val="C00000"/>
                </a:solidFill>
                <a:cs typeface="Arial" panose="020B0604020202020204" pitchFamily="34" charset="0"/>
              </a:rPr>
              <a:t>Za sklop B:</a:t>
            </a:r>
          </a:p>
          <a:p>
            <a:pPr marL="285750" indent="-285750" eaLnBrk="1" hangingPunct="1">
              <a:buFont typeface="Arial" panose="020B0604020202020204" pitchFamily="34" charset="0"/>
              <a:buChar char="•"/>
              <a:defRPr/>
            </a:pPr>
            <a:r>
              <a:rPr lang="sl-SI" b="1" dirty="0">
                <a:solidFill>
                  <a:srgbClr val="FF0000"/>
                </a:solidFill>
                <a:cs typeface="Arial" panose="020B0604020202020204" pitchFamily="34" charset="0"/>
              </a:rPr>
              <a:t>konzorcij v KRVS: </a:t>
            </a:r>
            <a:r>
              <a:rPr lang="sl-SI" b="1" dirty="0">
                <a:solidFill>
                  <a:srgbClr val="0070C0"/>
                </a:solidFill>
                <a:cs typeface="Arial" panose="020B0604020202020204" pitchFamily="34" charset="0"/>
              </a:rPr>
              <a:t>največ 2 osebi za skupno največ 120% </a:t>
            </a:r>
            <a:r>
              <a:rPr lang="sl-SI" dirty="0">
                <a:solidFill>
                  <a:srgbClr val="0070C0"/>
                </a:solidFill>
                <a:cs typeface="Arial" panose="020B0604020202020204" pitchFamily="34" charset="0"/>
              </a:rPr>
              <a:t>polnega delovnega časa.</a:t>
            </a:r>
          </a:p>
          <a:p>
            <a:pPr marL="285750" indent="-285750" eaLnBrk="1" hangingPunct="1">
              <a:buFont typeface="Arial" panose="020B0604020202020204" pitchFamily="34" charset="0"/>
              <a:buChar char="•"/>
              <a:defRPr/>
            </a:pPr>
            <a:r>
              <a:rPr lang="sl-SI" b="1" dirty="0">
                <a:solidFill>
                  <a:srgbClr val="00B050"/>
                </a:solidFill>
                <a:cs typeface="Arial" panose="020B0604020202020204" pitchFamily="34" charset="0"/>
              </a:rPr>
              <a:t>konzorcij v KRZS: </a:t>
            </a:r>
            <a:r>
              <a:rPr lang="sl-SI" b="1" dirty="0">
                <a:solidFill>
                  <a:srgbClr val="0070C0"/>
                </a:solidFill>
                <a:cs typeface="Arial" panose="020B0604020202020204" pitchFamily="34" charset="0"/>
              </a:rPr>
              <a:t>največ 1 oseba za največ 80% </a:t>
            </a:r>
            <a:r>
              <a:rPr lang="sl-SI" dirty="0">
                <a:solidFill>
                  <a:srgbClr val="0070C0"/>
                </a:solidFill>
                <a:cs typeface="Arial" panose="020B0604020202020204" pitchFamily="34" charset="0"/>
              </a:rPr>
              <a:t>polnega delovnega časa. </a:t>
            </a:r>
          </a:p>
          <a:p>
            <a:pPr marL="285750" indent="-285750" eaLnBrk="1" hangingPunct="1">
              <a:buFont typeface="Arial" panose="020B0604020202020204" pitchFamily="34" charset="0"/>
              <a:buChar char="•"/>
              <a:defRPr/>
            </a:pPr>
            <a:endParaRPr lang="sl-SI" sz="1550" dirty="0">
              <a:solidFill>
                <a:schemeClr val="bg2">
                  <a:lumMod val="25000"/>
                </a:schemeClr>
              </a:solidFill>
              <a:cs typeface="Arial" panose="020B0604020202020204" pitchFamily="34" charset="0"/>
            </a:endParaRPr>
          </a:p>
          <a:p>
            <a:pPr eaLnBrk="1" hangingPunct="1">
              <a:defRPr/>
            </a:pPr>
            <a:endParaRPr lang="sl-SI" dirty="0">
              <a:solidFill>
                <a:schemeClr val="bg2">
                  <a:lumMod val="25000"/>
                </a:schemeClr>
              </a:solidFill>
              <a:cs typeface="Arial" panose="020B0604020202020204" pitchFamily="34" charset="0"/>
            </a:endParaRPr>
          </a:p>
          <a:p>
            <a:pPr eaLnBrk="1" hangingPunct="1">
              <a:defRPr/>
            </a:pPr>
            <a:r>
              <a:rPr lang="sl-SI" b="1" dirty="0" smtClean="0">
                <a:solidFill>
                  <a:srgbClr val="7030A0"/>
                </a:solidFill>
                <a:cs typeface="Arial" panose="020B0604020202020204" pitchFamily="34" charset="0"/>
              </a:rPr>
              <a:t>Pogoj za zaposlitev: izobrazba po študijskih programih za pridobitev izobrazbe druge stopnje… (tč. 17. b. JR)</a:t>
            </a:r>
            <a:endParaRPr lang="en-US" b="1" dirty="0">
              <a:solidFill>
                <a:srgbClr val="7030A0"/>
              </a:solidFill>
              <a:cs typeface="Arial" panose="020B0604020202020204" pitchFamily="34" charset="0"/>
            </a:endParaRPr>
          </a:p>
        </p:txBody>
      </p:sp>
      <p:sp>
        <p:nvSpPr>
          <p:cNvPr id="4" name="Označba mesta številke diapozitiva 3"/>
          <p:cNvSpPr>
            <a:spLocks noGrp="1"/>
          </p:cNvSpPr>
          <p:nvPr>
            <p:ph type="sldNum" sz="quarter" idx="12"/>
          </p:nvPr>
        </p:nvSpPr>
        <p:spPr/>
        <p:txBody>
          <a:bodyPr/>
          <a:lstStyle/>
          <a:p>
            <a:fld id="{5532F882-DC02-4301-B179-9E7F5ED57468}" type="slidenum">
              <a:rPr lang="en-US" altLang="sl-SI" smtClean="0"/>
              <a:pPr/>
              <a:t>24</a:t>
            </a:fld>
            <a:endParaRPr lang="en-US" altLang="sl-SI"/>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Pravokotnik 2"/>
          <p:cNvSpPr/>
          <p:nvPr/>
        </p:nvSpPr>
        <p:spPr>
          <a:xfrm>
            <a:off x="368300" y="1499759"/>
            <a:ext cx="8503851" cy="4955203"/>
          </a:xfrm>
          <a:prstGeom prst="rect">
            <a:avLst/>
          </a:prstGeom>
        </p:spPr>
        <p:txBody>
          <a:bodyPr wrap="square">
            <a:spAutoFit/>
          </a:bodyPr>
          <a:lstStyle/>
          <a:p>
            <a:pPr eaLnBrk="1" hangingPunct="1">
              <a:defRPr/>
            </a:pPr>
            <a:r>
              <a:rPr lang="sl-SI" sz="2000" b="1" dirty="0">
                <a:solidFill>
                  <a:srgbClr val="C00000"/>
                </a:solidFill>
                <a:cs typeface="Arial" panose="020B0604020202020204" pitchFamily="34" charset="0"/>
              </a:rPr>
              <a:t>Za pripravo strokovnih podlag</a:t>
            </a:r>
            <a:r>
              <a:rPr lang="sl-SI" sz="2000" b="1" dirty="0">
                <a:solidFill>
                  <a:schemeClr val="bg2">
                    <a:lumMod val="25000"/>
                  </a:schemeClr>
                </a:solidFill>
                <a:cs typeface="Arial" panose="020B0604020202020204" pitchFamily="34" charset="0"/>
              </a:rPr>
              <a:t> </a:t>
            </a:r>
            <a:r>
              <a:rPr lang="sl-SI" sz="2000" dirty="0">
                <a:solidFill>
                  <a:schemeClr val="bg2">
                    <a:lumMod val="25000"/>
                  </a:schemeClr>
                </a:solidFill>
                <a:cs typeface="Arial" panose="020B0604020202020204" pitchFamily="34" charset="0"/>
              </a:rPr>
              <a:t>se</a:t>
            </a:r>
            <a:r>
              <a:rPr lang="sl-SI" sz="2000" b="1" dirty="0">
                <a:solidFill>
                  <a:schemeClr val="bg2">
                    <a:lumMod val="25000"/>
                  </a:schemeClr>
                </a:solidFill>
                <a:cs typeface="Arial" panose="020B0604020202020204" pitchFamily="34" charset="0"/>
              </a:rPr>
              <a:t> </a:t>
            </a:r>
            <a:r>
              <a:rPr lang="sl-SI" sz="2000" dirty="0">
                <a:solidFill>
                  <a:schemeClr val="bg2">
                    <a:lumMod val="25000"/>
                  </a:schemeClr>
                </a:solidFill>
                <a:cs typeface="Arial" panose="020B0604020202020204" pitchFamily="34" charset="0"/>
              </a:rPr>
              <a:t>pri </a:t>
            </a:r>
            <a:r>
              <a:rPr lang="sl-SI" sz="2000" u="sng" dirty="0">
                <a:solidFill>
                  <a:schemeClr val="bg2">
                    <a:lumMod val="25000"/>
                  </a:schemeClr>
                </a:solidFill>
                <a:cs typeface="Arial" panose="020B0604020202020204" pitchFamily="34" charset="0"/>
              </a:rPr>
              <a:t>kateremkoli</a:t>
            </a:r>
            <a:r>
              <a:rPr lang="sl-SI" sz="2000" dirty="0">
                <a:solidFill>
                  <a:schemeClr val="bg2">
                    <a:lumMod val="25000"/>
                  </a:schemeClr>
                </a:solidFill>
                <a:cs typeface="Arial" panose="020B0604020202020204" pitchFamily="34" charset="0"/>
              </a:rPr>
              <a:t> </a:t>
            </a:r>
            <a:r>
              <a:rPr lang="sl-SI" sz="2000" dirty="0" err="1">
                <a:solidFill>
                  <a:schemeClr val="bg2">
                    <a:lumMod val="25000"/>
                  </a:schemeClr>
                </a:solidFill>
                <a:cs typeface="Arial" panose="020B0604020202020204" pitchFamily="34" charset="0"/>
              </a:rPr>
              <a:t>konzorcijskem</a:t>
            </a:r>
            <a:r>
              <a:rPr lang="sl-SI" sz="2000" dirty="0">
                <a:solidFill>
                  <a:schemeClr val="bg2">
                    <a:lumMod val="25000"/>
                  </a:schemeClr>
                </a:solidFill>
                <a:cs typeface="Arial" panose="020B0604020202020204" pitchFamily="34" charset="0"/>
              </a:rPr>
              <a:t> partnerju </a:t>
            </a:r>
            <a:r>
              <a:rPr lang="sl-SI" sz="2000" b="1" dirty="0">
                <a:solidFill>
                  <a:schemeClr val="bg2">
                    <a:lumMod val="25000"/>
                  </a:schemeClr>
                </a:solidFill>
                <a:cs typeface="Arial" panose="020B0604020202020204" pitchFamily="34" charset="0"/>
              </a:rPr>
              <a:t>zaposli ali prerazporedi osebo</a:t>
            </a:r>
            <a:r>
              <a:rPr lang="sl-SI" sz="2000" dirty="0">
                <a:solidFill>
                  <a:schemeClr val="bg2">
                    <a:lumMod val="25000"/>
                  </a:schemeClr>
                </a:solidFill>
                <a:cs typeface="Arial" panose="020B0604020202020204" pitchFamily="34" charset="0"/>
              </a:rPr>
              <a:t>, ki sicer </a:t>
            </a:r>
            <a:r>
              <a:rPr lang="sl-SI" sz="2000" b="1" dirty="0">
                <a:solidFill>
                  <a:schemeClr val="bg2">
                    <a:lumMod val="25000"/>
                  </a:schemeClr>
                </a:solidFill>
                <a:cs typeface="Arial" panose="020B0604020202020204" pitchFamily="34" charset="0"/>
              </a:rPr>
              <a:t>ni v vlogi </a:t>
            </a:r>
            <a:r>
              <a:rPr lang="sl-SI" sz="2000" dirty="0">
                <a:solidFill>
                  <a:schemeClr val="bg2">
                    <a:lumMod val="25000"/>
                  </a:schemeClr>
                </a:solidFill>
                <a:cs typeface="Arial" panose="020B0604020202020204" pitchFamily="34" charset="0"/>
              </a:rPr>
              <a:t>direktorja ali vodje organizacijske enote. </a:t>
            </a:r>
          </a:p>
          <a:p>
            <a:pPr eaLnBrk="1" hangingPunct="1">
              <a:defRPr/>
            </a:pPr>
            <a:endParaRPr lang="sl-SI" sz="2000" b="1" dirty="0">
              <a:solidFill>
                <a:schemeClr val="bg2">
                  <a:lumMod val="25000"/>
                </a:schemeClr>
              </a:solidFill>
              <a:cs typeface="Arial" panose="020B0604020202020204" pitchFamily="34" charset="0"/>
            </a:endParaRPr>
          </a:p>
          <a:p>
            <a:pPr eaLnBrk="1" hangingPunct="1">
              <a:defRPr/>
            </a:pPr>
            <a:r>
              <a:rPr lang="sl-SI" sz="2000" b="1" dirty="0">
                <a:solidFill>
                  <a:srgbClr val="C00000"/>
                </a:solidFill>
                <a:cs typeface="Arial" panose="020B0604020202020204" pitchFamily="34" charset="0"/>
              </a:rPr>
              <a:t>Za sklop A:</a:t>
            </a:r>
            <a:r>
              <a:rPr lang="sl-SI" sz="2000" dirty="0">
                <a:solidFill>
                  <a:srgbClr val="C00000"/>
                </a:solidFill>
                <a:cs typeface="Arial" panose="020B0604020202020204" pitchFamily="34" charset="0"/>
              </a:rPr>
              <a:t> </a:t>
            </a:r>
            <a:r>
              <a:rPr lang="sl-SI" sz="2000" b="1" dirty="0">
                <a:solidFill>
                  <a:srgbClr val="0070C0"/>
                </a:solidFill>
                <a:cs typeface="Arial" panose="020B0604020202020204" pitchFamily="34" charset="0"/>
              </a:rPr>
              <a:t>največ</a:t>
            </a:r>
            <a:r>
              <a:rPr lang="sl-SI" sz="2000" dirty="0">
                <a:solidFill>
                  <a:srgbClr val="0070C0"/>
                </a:solidFill>
                <a:cs typeface="Arial" panose="020B0604020202020204" pitchFamily="34" charset="0"/>
              </a:rPr>
              <a:t> </a:t>
            </a:r>
            <a:r>
              <a:rPr lang="sl-SI" sz="2000" b="1" dirty="0">
                <a:solidFill>
                  <a:srgbClr val="0070C0"/>
                </a:solidFill>
                <a:cs typeface="Arial" panose="020B0604020202020204" pitchFamily="34" charset="0"/>
              </a:rPr>
              <a:t>1 oseba za 100% </a:t>
            </a:r>
            <a:r>
              <a:rPr lang="sl-SI" sz="2000" dirty="0">
                <a:solidFill>
                  <a:srgbClr val="0070C0"/>
                </a:solidFill>
                <a:cs typeface="Arial" panose="020B0604020202020204" pitchFamily="34" charset="0"/>
              </a:rPr>
              <a:t>polnega delovnega časa.</a:t>
            </a:r>
          </a:p>
          <a:p>
            <a:pPr marL="285750" indent="-285750" eaLnBrk="1" hangingPunct="1">
              <a:buFont typeface="Arial" panose="020B0604020202020204" pitchFamily="34" charset="0"/>
              <a:buChar char="•"/>
              <a:defRPr/>
            </a:pPr>
            <a:endParaRPr lang="sl-SI" sz="2000" b="1" dirty="0">
              <a:solidFill>
                <a:srgbClr val="FF0000"/>
              </a:solidFill>
              <a:cs typeface="Arial" panose="020B0604020202020204" pitchFamily="34" charset="0"/>
            </a:endParaRPr>
          </a:p>
          <a:p>
            <a:pPr eaLnBrk="1" hangingPunct="1">
              <a:defRPr/>
            </a:pPr>
            <a:r>
              <a:rPr lang="sl-SI" sz="2000" b="1" dirty="0">
                <a:solidFill>
                  <a:srgbClr val="C00000"/>
                </a:solidFill>
                <a:cs typeface="Arial" panose="020B0604020202020204" pitchFamily="34" charset="0"/>
              </a:rPr>
              <a:t>Za sklop B:</a:t>
            </a:r>
          </a:p>
          <a:p>
            <a:pPr marL="285750" indent="-285750" eaLnBrk="1" hangingPunct="1">
              <a:buFont typeface="Arial" panose="020B0604020202020204" pitchFamily="34" charset="0"/>
              <a:buChar char="•"/>
              <a:defRPr/>
            </a:pPr>
            <a:r>
              <a:rPr lang="sl-SI" sz="2000" b="1" dirty="0">
                <a:solidFill>
                  <a:srgbClr val="FF0000"/>
                </a:solidFill>
                <a:cs typeface="Arial" panose="020B0604020202020204" pitchFamily="34" charset="0"/>
              </a:rPr>
              <a:t>konzorcij v KRVS: </a:t>
            </a:r>
            <a:r>
              <a:rPr lang="sl-SI" sz="2000" b="1" dirty="0">
                <a:solidFill>
                  <a:srgbClr val="0070C0"/>
                </a:solidFill>
                <a:cs typeface="Arial" panose="020B0604020202020204" pitchFamily="34" charset="0"/>
              </a:rPr>
              <a:t>največ 2 osebi za skupno največ 120% </a:t>
            </a:r>
            <a:r>
              <a:rPr lang="sl-SI" sz="2000" dirty="0">
                <a:solidFill>
                  <a:srgbClr val="0070C0"/>
                </a:solidFill>
                <a:cs typeface="Arial" panose="020B0604020202020204" pitchFamily="34" charset="0"/>
              </a:rPr>
              <a:t>polnega delovnega časa.</a:t>
            </a:r>
          </a:p>
          <a:p>
            <a:pPr marL="285750" indent="-285750" eaLnBrk="1" hangingPunct="1">
              <a:buFont typeface="Arial" panose="020B0604020202020204" pitchFamily="34" charset="0"/>
              <a:buChar char="•"/>
              <a:defRPr/>
            </a:pPr>
            <a:r>
              <a:rPr lang="sl-SI" sz="2000" b="1" dirty="0">
                <a:solidFill>
                  <a:srgbClr val="00B050"/>
                </a:solidFill>
                <a:cs typeface="Arial" panose="020B0604020202020204" pitchFamily="34" charset="0"/>
              </a:rPr>
              <a:t>konzorcij v KRZS: </a:t>
            </a:r>
            <a:r>
              <a:rPr lang="sl-SI" sz="2000" b="1" dirty="0">
                <a:solidFill>
                  <a:srgbClr val="0070C0"/>
                </a:solidFill>
                <a:cs typeface="Arial" panose="020B0604020202020204" pitchFamily="34" charset="0"/>
              </a:rPr>
              <a:t>največ 1 oseba za največ 80% </a:t>
            </a:r>
            <a:r>
              <a:rPr lang="sl-SI" sz="2000" dirty="0">
                <a:solidFill>
                  <a:srgbClr val="0070C0"/>
                </a:solidFill>
                <a:cs typeface="Arial" panose="020B0604020202020204" pitchFamily="34" charset="0"/>
              </a:rPr>
              <a:t>polnega delovnega časa. </a:t>
            </a:r>
          </a:p>
          <a:p>
            <a:pPr marL="285750" indent="-285750" eaLnBrk="1" hangingPunct="1">
              <a:buFont typeface="Arial" panose="020B0604020202020204" pitchFamily="34" charset="0"/>
              <a:buChar char="•"/>
              <a:defRPr/>
            </a:pPr>
            <a:endParaRPr lang="sl-SI" sz="2000" dirty="0">
              <a:solidFill>
                <a:schemeClr val="bg2">
                  <a:lumMod val="25000"/>
                </a:schemeClr>
              </a:solidFill>
              <a:cs typeface="Arial" panose="020B0604020202020204" pitchFamily="34" charset="0"/>
            </a:endParaRPr>
          </a:p>
          <a:p>
            <a:pPr eaLnBrk="1" hangingPunct="1">
              <a:defRPr/>
            </a:pPr>
            <a:endParaRPr lang="sl-SI" sz="2000" dirty="0">
              <a:solidFill>
                <a:schemeClr val="bg2">
                  <a:lumMod val="25000"/>
                </a:schemeClr>
              </a:solidFill>
              <a:cs typeface="Arial" panose="020B0604020202020204" pitchFamily="34" charset="0"/>
            </a:endParaRPr>
          </a:p>
          <a:p>
            <a:pPr eaLnBrk="1" hangingPunct="1">
              <a:defRPr/>
            </a:pPr>
            <a:r>
              <a:rPr lang="sl-SI" sz="2000" b="1" dirty="0">
                <a:solidFill>
                  <a:srgbClr val="7030A0"/>
                </a:solidFill>
                <a:cs typeface="Arial" panose="020B0604020202020204" pitchFamily="34" charset="0"/>
              </a:rPr>
              <a:t>Pogoj za zaposlitev: izobrazba po študijskih programih za pridobitev izobrazbe druge stopnje… (tč. 17. b. JR)</a:t>
            </a:r>
            <a:endParaRPr lang="en-US" sz="2000" b="1" dirty="0">
              <a:solidFill>
                <a:srgbClr val="7030A0"/>
              </a:solidFill>
              <a:cs typeface="Arial" panose="020B0604020202020204" pitchFamily="34" charset="0"/>
            </a:endParaRPr>
          </a:p>
          <a:p>
            <a:pPr eaLnBrk="1" hangingPunct="1">
              <a:defRPr/>
            </a:pPr>
            <a:endParaRPr lang="sl-SI" sz="1600" dirty="0">
              <a:solidFill>
                <a:schemeClr val="bg2">
                  <a:lumMod val="25000"/>
                </a:schemeClr>
              </a:solidFill>
              <a:cs typeface="Arial" panose="020B0604020202020204" pitchFamily="34" charset="0"/>
            </a:endParaRPr>
          </a:p>
        </p:txBody>
      </p:sp>
      <p:sp>
        <p:nvSpPr>
          <p:cNvPr id="4" name="Title 1"/>
          <p:cNvSpPr txBox="1">
            <a:spLocks/>
          </p:cNvSpPr>
          <p:nvPr/>
        </p:nvSpPr>
        <p:spPr bwMode="auto">
          <a:xfrm>
            <a:off x="186554" y="676061"/>
            <a:ext cx="8759738" cy="652408"/>
          </a:xfrm>
          <a:prstGeom prst="rect">
            <a:avLst/>
          </a:prstGeom>
          <a:noFill/>
        </p:spPr>
        <p:txBody>
          <a:bodyPr lIns="0" tIns="0" rIns="0" bIns="0"/>
          <a:lstStyle>
            <a:lvl1pPr algn="ctr" defTabSz="457200" rtl="0" eaLnBrk="0" fontAlgn="base" hangingPunct="0">
              <a:spcBef>
                <a:spcPct val="0"/>
              </a:spcBef>
              <a:spcAft>
                <a:spcPct val="0"/>
              </a:spcAft>
              <a:defRPr sz="4400" kern="1200">
                <a:solidFill>
                  <a:schemeClr val="tx1"/>
                </a:solidFill>
                <a:latin typeface="+mj-lt"/>
                <a:ea typeface="+mj-ea"/>
                <a:cs typeface="+mj-cs"/>
              </a:defRPr>
            </a:lvl1pPr>
            <a:lvl2pPr algn="ctr" defTabSz="457200" rtl="0" eaLnBrk="0" fontAlgn="base" hangingPunct="0">
              <a:spcBef>
                <a:spcPct val="0"/>
              </a:spcBef>
              <a:spcAft>
                <a:spcPct val="0"/>
              </a:spcAft>
              <a:defRPr sz="4400">
                <a:solidFill>
                  <a:schemeClr val="tx1"/>
                </a:solidFill>
                <a:latin typeface="Calibri" pitchFamily="34" charset="0"/>
              </a:defRPr>
            </a:lvl2pPr>
            <a:lvl3pPr algn="ctr" defTabSz="457200" rtl="0" eaLnBrk="0" fontAlgn="base" hangingPunct="0">
              <a:spcBef>
                <a:spcPct val="0"/>
              </a:spcBef>
              <a:spcAft>
                <a:spcPct val="0"/>
              </a:spcAft>
              <a:defRPr sz="4400">
                <a:solidFill>
                  <a:schemeClr val="tx1"/>
                </a:solidFill>
                <a:latin typeface="Calibri" pitchFamily="34" charset="0"/>
              </a:defRPr>
            </a:lvl3pPr>
            <a:lvl4pPr algn="ctr" defTabSz="457200" rtl="0" eaLnBrk="0" fontAlgn="base" hangingPunct="0">
              <a:spcBef>
                <a:spcPct val="0"/>
              </a:spcBef>
              <a:spcAft>
                <a:spcPct val="0"/>
              </a:spcAft>
              <a:defRPr sz="4400">
                <a:solidFill>
                  <a:schemeClr val="tx1"/>
                </a:solidFill>
                <a:latin typeface="Calibri" pitchFamily="34" charset="0"/>
              </a:defRPr>
            </a:lvl4pPr>
            <a:lvl5pPr algn="ctr" defTabSz="457200" rtl="0" eaLnBrk="0" fontAlgn="base" hangingPunct="0">
              <a:spcBef>
                <a:spcPct val="0"/>
              </a:spcBef>
              <a:spcAft>
                <a:spcPct val="0"/>
              </a:spcAft>
              <a:defRPr sz="4400">
                <a:solidFill>
                  <a:schemeClr val="tx1"/>
                </a:solidFill>
                <a:latin typeface="Calibri" pitchFamily="34" charset="0"/>
              </a:defRPr>
            </a:lvl5pPr>
            <a:lvl6pPr marL="457200" algn="ctr" defTabSz="457200" rtl="0" eaLnBrk="1" fontAlgn="base" hangingPunct="1">
              <a:spcBef>
                <a:spcPct val="0"/>
              </a:spcBef>
              <a:spcAft>
                <a:spcPct val="0"/>
              </a:spcAft>
              <a:defRPr sz="4400">
                <a:solidFill>
                  <a:schemeClr val="tx1"/>
                </a:solidFill>
                <a:latin typeface="Calibri" pitchFamily="34" charset="0"/>
              </a:defRPr>
            </a:lvl6pPr>
            <a:lvl7pPr marL="914400" algn="ctr" defTabSz="457200" rtl="0" eaLnBrk="1" fontAlgn="base" hangingPunct="1">
              <a:spcBef>
                <a:spcPct val="0"/>
              </a:spcBef>
              <a:spcAft>
                <a:spcPct val="0"/>
              </a:spcAft>
              <a:defRPr sz="4400">
                <a:solidFill>
                  <a:schemeClr val="tx1"/>
                </a:solidFill>
                <a:latin typeface="Calibri" pitchFamily="34" charset="0"/>
              </a:defRPr>
            </a:lvl7pPr>
            <a:lvl8pPr marL="1371600" algn="ctr" defTabSz="457200" rtl="0" eaLnBrk="1" fontAlgn="base" hangingPunct="1">
              <a:spcBef>
                <a:spcPct val="0"/>
              </a:spcBef>
              <a:spcAft>
                <a:spcPct val="0"/>
              </a:spcAft>
              <a:defRPr sz="4400">
                <a:solidFill>
                  <a:schemeClr val="tx1"/>
                </a:solidFill>
                <a:latin typeface="Calibri" pitchFamily="34" charset="0"/>
              </a:defRPr>
            </a:lvl8pPr>
            <a:lvl9pPr marL="1828800" algn="ctr" defTabSz="457200" rtl="0" eaLnBrk="1" fontAlgn="base" hangingPunct="1">
              <a:spcBef>
                <a:spcPct val="0"/>
              </a:spcBef>
              <a:spcAft>
                <a:spcPct val="0"/>
              </a:spcAft>
              <a:defRPr sz="4400">
                <a:solidFill>
                  <a:schemeClr val="tx1"/>
                </a:solidFill>
                <a:latin typeface="Calibri" pitchFamily="34" charset="0"/>
              </a:defRPr>
            </a:lvl9pPr>
          </a:lstStyle>
          <a:p>
            <a:pPr>
              <a:defRPr/>
            </a:pPr>
            <a:r>
              <a:rPr lang="sl-SI" sz="2400" b="1" dirty="0">
                <a:solidFill>
                  <a:srgbClr val="860000"/>
                </a:solidFill>
                <a:latin typeface="Arial" panose="020B0604020202020204" pitchFamily="34" charset="0"/>
                <a:cs typeface="Arial" panose="020B0604020202020204" pitchFamily="34" charset="0"/>
              </a:rPr>
              <a:t>b. Plače in povračila v zvezi z </a:t>
            </a:r>
            <a:r>
              <a:rPr lang="sl-SI" sz="2400" b="1" dirty="0" smtClean="0">
                <a:solidFill>
                  <a:srgbClr val="860000"/>
                </a:solidFill>
                <a:latin typeface="Arial" panose="020B0604020202020204" pitchFamily="34" charset="0"/>
                <a:cs typeface="Arial" panose="020B0604020202020204" pitchFamily="34" charset="0"/>
              </a:rPr>
              <a:t>delom</a:t>
            </a:r>
            <a:endParaRPr lang="sl-SI" sz="1800" dirty="0">
              <a:latin typeface="Arial" panose="020B0604020202020204" pitchFamily="34" charset="0"/>
              <a:cs typeface="Arial" panose="020B0604020202020204" pitchFamily="34" charset="0"/>
            </a:endParaRPr>
          </a:p>
        </p:txBody>
      </p:sp>
      <p:sp>
        <p:nvSpPr>
          <p:cNvPr id="2" name="Označba mesta številke diapozitiva 1"/>
          <p:cNvSpPr>
            <a:spLocks noGrp="1"/>
          </p:cNvSpPr>
          <p:nvPr>
            <p:ph type="sldNum" sz="quarter" idx="12"/>
          </p:nvPr>
        </p:nvSpPr>
        <p:spPr/>
        <p:txBody>
          <a:bodyPr/>
          <a:lstStyle/>
          <a:p>
            <a:fld id="{5532F882-DC02-4301-B179-9E7F5ED57468}" type="slidenum">
              <a:rPr lang="en-US" altLang="sl-SI" smtClean="0"/>
              <a:pPr/>
              <a:t>25</a:t>
            </a:fld>
            <a:endParaRPr lang="en-US" altLang="sl-SI"/>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txBox="1">
            <a:spLocks/>
          </p:cNvSpPr>
          <p:nvPr/>
        </p:nvSpPr>
        <p:spPr bwMode="auto">
          <a:xfrm>
            <a:off x="899726" y="406729"/>
            <a:ext cx="7344547" cy="603158"/>
          </a:xfrm>
          <a:prstGeom prst="rect">
            <a:avLst/>
          </a:prstGeom>
          <a:noFill/>
        </p:spPr>
        <p:txBody>
          <a:bodyPr lIns="0" tIns="0" rIns="0" bIns="0"/>
          <a:lstStyle>
            <a:lvl1pPr algn="ctr" defTabSz="457200" rtl="0" eaLnBrk="0" fontAlgn="base" hangingPunct="0">
              <a:spcBef>
                <a:spcPct val="0"/>
              </a:spcBef>
              <a:spcAft>
                <a:spcPct val="0"/>
              </a:spcAft>
              <a:defRPr sz="4400" kern="1200">
                <a:solidFill>
                  <a:schemeClr val="tx1"/>
                </a:solidFill>
                <a:latin typeface="+mj-lt"/>
                <a:ea typeface="+mj-ea"/>
                <a:cs typeface="+mj-cs"/>
              </a:defRPr>
            </a:lvl1pPr>
            <a:lvl2pPr algn="ctr" defTabSz="457200" rtl="0" eaLnBrk="0" fontAlgn="base" hangingPunct="0">
              <a:spcBef>
                <a:spcPct val="0"/>
              </a:spcBef>
              <a:spcAft>
                <a:spcPct val="0"/>
              </a:spcAft>
              <a:defRPr sz="4400">
                <a:solidFill>
                  <a:schemeClr val="tx1"/>
                </a:solidFill>
                <a:latin typeface="Calibri" pitchFamily="34" charset="0"/>
              </a:defRPr>
            </a:lvl2pPr>
            <a:lvl3pPr algn="ctr" defTabSz="457200" rtl="0" eaLnBrk="0" fontAlgn="base" hangingPunct="0">
              <a:spcBef>
                <a:spcPct val="0"/>
              </a:spcBef>
              <a:spcAft>
                <a:spcPct val="0"/>
              </a:spcAft>
              <a:defRPr sz="4400">
                <a:solidFill>
                  <a:schemeClr val="tx1"/>
                </a:solidFill>
                <a:latin typeface="Calibri" pitchFamily="34" charset="0"/>
              </a:defRPr>
            </a:lvl3pPr>
            <a:lvl4pPr algn="ctr" defTabSz="457200" rtl="0" eaLnBrk="0" fontAlgn="base" hangingPunct="0">
              <a:spcBef>
                <a:spcPct val="0"/>
              </a:spcBef>
              <a:spcAft>
                <a:spcPct val="0"/>
              </a:spcAft>
              <a:defRPr sz="4400">
                <a:solidFill>
                  <a:schemeClr val="tx1"/>
                </a:solidFill>
                <a:latin typeface="Calibri" pitchFamily="34" charset="0"/>
              </a:defRPr>
            </a:lvl4pPr>
            <a:lvl5pPr algn="ctr" defTabSz="457200" rtl="0" eaLnBrk="0" fontAlgn="base" hangingPunct="0">
              <a:spcBef>
                <a:spcPct val="0"/>
              </a:spcBef>
              <a:spcAft>
                <a:spcPct val="0"/>
              </a:spcAft>
              <a:defRPr sz="4400">
                <a:solidFill>
                  <a:schemeClr val="tx1"/>
                </a:solidFill>
                <a:latin typeface="Calibri" pitchFamily="34" charset="0"/>
              </a:defRPr>
            </a:lvl5pPr>
            <a:lvl6pPr marL="457200" algn="ctr" defTabSz="457200" rtl="0" eaLnBrk="1" fontAlgn="base" hangingPunct="1">
              <a:spcBef>
                <a:spcPct val="0"/>
              </a:spcBef>
              <a:spcAft>
                <a:spcPct val="0"/>
              </a:spcAft>
              <a:defRPr sz="4400">
                <a:solidFill>
                  <a:schemeClr val="tx1"/>
                </a:solidFill>
                <a:latin typeface="Calibri" pitchFamily="34" charset="0"/>
              </a:defRPr>
            </a:lvl6pPr>
            <a:lvl7pPr marL="914400" algn="ctr" defTabSz="457200" rtl="0" eaLnBrk="1" fontAlgn="base" hangingPunct="1">
              <a:spcBef>
                <a:spcPct val="0"/>
              </a:spcBef>
              <a:spcAft>
                <a:spcPct val="0"/>
              </a:spcAft>
              <a:defRPr sz="4400">
                <a:solidFill>
                  <a:schemeClr val="tx1"/>
                </a:solidFill>
                <a:latin typeface="Calibri" pitchFamily="34" charset="0"/>
              </a:defRPr>
            </a:lvl7pPr>
            <a:lvl8pPr marL="1371600" algn="ctr" defTabSz="457200" rtl="0" eaLnBrk="1" fontAlgn="base" hangingPunct="1">
              <a:spcBef>
                <a:spcPct val="0"/>
              </a:spcBef>
              <a:spcAft>
                <a:spcPct val="0"/>
              </a:spcAft>
              <a:defRPr sz="4400">
                <a:solidFill>
                  <a:schemeClr val="tx1"/>
                </a:solidFill>
                <a:latin typeface="Calibri" pitchFamily="34" charset="0"/>
              </a:defRPr>
            </a:lvl8pPr>
            <a:lvl9pPr marL="1828800" algn="ctr" defTabSz="457200" rtl="0" eaLnBrk="1" fontAlgn="base" hangingPunct="1">
              <a:spcBef>
                <a:spcPct val="0"/>
              </a:spcBef>
              <a:spcAft>
                <a:spcPct val="0"/>
              </a:spcAft>
              <a:defRPr sz="4400">
                <a:solidFill>
                  <a:schemeClr val="tx1"/>
                </a:solidFill>
                <a:latin typeface="Calibri" pitchFamily="34" charset="0"/>
              </a:defRPr>
            </a:lvl9pPr>
          </a:lstStyle>
          <a:p>
            <a:pPr>
              <a:defRPr/>
            </a:pPr>
            <a:r>
              <a:rPr lang="sl-SI" sz="2400" b="1" dirty="0">
                <a:solidFill>
                  <a:srgbClr val="860000"/>
                </a:solidFill>
                <a:latin typeface="Arial" panose="020B0604020202020204" pitchFamily="34" charset="0"/>
                <a:cs typeface="Arial" panose="020B0604020202020204" pitchFamily="34" charset="0"/>
              </a:rPr>
              <a:t>c. Storitve zunanjih izvajalcev so</a:t>
            </a:r>
            <a:r>
              <a:rPr lang="sl-SI" sz="2400" b="1" dirty="0" smtClean="0">
                <a:solidFill>
                  <a:srgbClr val="860000"/>
                </a:solidFill>
                <a:latin typeface="Arial" panose="020B0604020202020204" pitchFamily="34" charset="0"/>
                <a:cs typeface="Arial" panose="020B0604020202020204" pitchFamily="34" charset="0"/>
              </a:rPr>
              <a:t>:</a:t>
            </a:r>
            <a:endParaRPr lang="sl-SI" sz="1800" dirty="0">
              <a:latin typeface="Arial" panose="020B0604020202020204" pitchFamily="34" charset="0"/>
              <a:cs typeface="Arial" panose="020B0604020202020204" pitchFamily="34" charset="0"/>
            </a:endParaRPr>
          </a:p>
        </p:txBody>
      </p:sp>
      <p:sp>
        <p:nvSpPr>
          <p:cNvPr id="4" name="Pravokotnik 3"/>
          <p:cNvSpPr/>
          <p:nvPr/>
        </p:nvSpPr>
        <p:spPr>
          <a:xfrm>
            <a:off x="551074" y="1009887"/>
            <a:ext cx="8175625" cy="5509200"/>
          </a:xfrm>
          <a:prstGeom prst="rect">
            <a:avLst/>
          </a:prstGeom>
        </p:spPr>
        <p:txBody>
          <a:bodyPr>
            <a:spAutoFit/>
          </a:bodyPr>
          <a:lstStyle/>
          <a:p>
            <a:pPr marL="342900" indent="-342900" eaLnBrk="1" hangingPunct="1">
              <a:buFont typeface="Arial" panose="020B0604020202020204" pitchFamily="34" charset="0"/>
              <a:buChar char="•"/>
              <a:defRPr/>
            </a:pPr>
            <a:r>
              <a:rPr lang="sl-SI" sz="2000" dirty="0">
                <a:solidFill>
                  <a:schemeClr val="bg2">
                    <a:lumMod val="25000"/>
                  </a:schemeClr>
                </a:solidFill>
                <a:cs typeface="Arial" panose="020B0604020202020204" pitchFamily="34" charset="0"/>
              </a:rPr>
              <a:t>delo po pogodbi o opravljanju storitev, </a:t>
            </a:r>
          </a:p>
          <a:p>
            <a:pPr marL="342900" indent="-342900" eaLnBrk="1" hangingPunct="1">
              <a:buFont typeface="Arial" panose="020B0604020202020204" pitchFamily="34" charset="0"/>
              <a:buChar char="•"/>
              <a:defRPr/>
            </a:pPr>
            <a:r>
              <a:rPr lang="sl-SI" sz="2000" dirty="0">
                <a:solidFill>
                  <a:schemeClr val="bg2">
                    <a:lumMod val="25000"/>
                  </a:schemeClr>
                </a:solidFill>
                <a:cs typeface="Arial" panose="020B0604020202020204" pitchFamily="34" charset="0"/>
              </a:rPr>
              <a:t>delo po podjemi pogodbi, </a:t>
            </a:r>
          </a:p>
          <a:p>
            <a:pPr marL="342900" indent="-342900" eaLnBrk="1" hangingPunct="1">
              <a:buFont typeface="Arial" panose="020B0604020202020204" pitchFamily="34" charset="0"/>
              <a:buChar char="•"/>
              <a:defRPr/>
            </a:pPr>
            <a:r>
              <a:rPr lang="sl-SI" sz="2000" dirty="0">
                <a:solidFill>
                  <a:schemeClr val="bg2">
                    <a:lumMod val="25000"/>
                  </a:schemeClr>
                </a:solidFill>
                <a:cs typeface="Arial" panose="020B0604020202020204" pitchFamily="34" charset="0"/>
              </a:rPr>
              <a:t>delo preko študentskega servisa, </a:t>
            </a:r>
          </a:p>
          <a:p>
            <a:pPr marL="342900" indent="-342900" eaLnBrk="1" hangingPunct="1">
              <a:buFont typeface="Arial" panose="020B0604020202020204" pitchFamily="34" charset="0"/>
              <a:buChar char="•"/>
              <a:defRPr/>
            </a:pPr>
            <a:r>
              <a:rPr lang="sl-SI" sz="2000" dirty="0">
                <a:solidFill>
                  <a:schemeClr val="bg2">
                    <a:lumMod val="25000"/>
                  </a:schemeClr>
                </a:solidFill>
                <a:cs typeface="Arial" panose="020B0604020202020204" pitchFamily="34" charset="0"/>
              </a:rPr>
              <a:t>delo po avtorski pogodbi in </a:t>
            </a:r>
          </a:p>
          <a:p>
            <a:pPr marL="342900" indent="-342900" eaLnBrk="1" hangingPunct="1">
              <a:buFont typeface="Arial" panose="020B0604020202020204" pitchFamily="34" charset="0"/>
              <a:buChar char="•"/>
              <a:defRPr/>
            </a:pPr>
            <a:r>
              <a:rPr lang="sl-SI" sz="2000" dirty="0">
                <a:solidFill>
                  <a:schemeClr val="bg2">
                    <a:lumMod val="25000"/>
                  </a:schemeClr>
                </a:solidFill>
                <a:cs typeface="Arial" panose="020B0604020202020204" pitchFamily="34" charset="0"/>
              </a:rPr>
              <a:t>drugi stroški storitev zunanjih izvajalcev </a:t>
            </a:r>
            <a:r>
              <a:rPr lang="sl-SI" sz="2000" dirty="0">
                <a:solidFill>
                  <a:schemeClr val="bg2">
                    <a:lumMod val="25000"/>
                  </a:schemeClr>
                </a:solidFill>
                <a:highlight>
                  <a:srgbClr val="FFFF00"/>
                </a:highlight>
                <a:cs typeface="Arial" panose="020B0604020202020204" pitchFamily="34" charset="0"/>
              </a:rPr>
              <a:t>so upravičeni samo za pripravo strokovnih podlag </a:t>
            </a:r>
            <a:r>
              <a:rPr lang="sl-SI" sz="2000" dirty="0">
                <a:solidFill>
                  <a:schemeClr val="bg2">
                    <a:lumMod val="25000"/>
                  </a:schemeClr>
                </a:solidFill>
                <a:cs typeface="Arial" panose="020B0604020202020204" pitchFamily="34" charset="0"/>
              </a:rPr>
              <a:t>pri:</a:t>
            </a:r>
          </a:p>
          <a:p>
            <a:pPr marL="800100" lvl="1" indent="-342900" eaLnBrk="1" hangingPunct="1">
              <a:buFont typeface="Wingdings" panose="05000000000000000000" pitchFamily="2" charset="2"/>
              <a:buChar char="Ø"/>
              <a:defRPr/>
            </a:pPr>
            <a:r>
              <a:rPr lang="sl-SI" sz="2000" dirty="0">
                <a:solidFill>
                  <a:schemeClr val="bg2">
                    <a:lumMod val="25000"/>
                  </a:schemeClr>
                </a:solidFill>
                <a:cs typeface="Arial" panose="020B0604020202020204" pitchFamily="34" charset="0"/>
              </a:rPr>
              <a:t>strokovnih nalogah kadrovske analize,</a:t>
            </a:r>
          </a:p>
          <a:p>
            <a:pPr marL="800100" lvl="1" indent="-342900" eaLnBrk="1" hangingPunct="1">
              <a:buFont typeface="Wingdings" panose="05000000000000000000" pitchFamily="2" charset="2"/>
              <a:buChar char="Ø"/>
              <a:defRPr/>
            </a:pPr>
            <a:r>
              <a:rPr lang="sl-SI" sz="2000" dirty="0">
                <a:solidFill>
                  <a:schemeClr val="bg2">
                    <a:lumMod val="25000"/>
                  </a:schemeClr>
                </a:solidFill>
                <a:cs typeface="Arial" panose="020B0604020202020204" pitchFamily="34" charset="0"/>
              </a:rPr>
              <a:t>tehničnih in administrativnih nalogah kadrovske analize in</a:t>
            </a:r>
          </a:p>
          <a:p>
            <a:pPr marL="800100" lvl="1" indent="-342900" eaLnBrk="1" hangingPunct="1">
              <a:buFont typeface="Wingdings" panose="05000000000000000000" pitchFamily="2" charset="2"/>
              <a:buChar char="Ø"/>
              <a:defRPr/>
            </a:pPr>
            <a:r>
              <a:rPr lang="sl-SI" sz="2000" dirty="0">
                <a:solidFill>
                  <a:schemeClr val="bg2">
                    <a:lumMod val="25000"/>
                  </a:schemeClr>
                </a:solidFill>
                <a:cs typeface="Arial" panose="020B0604020202020204" pitchFamily="34" charset="0"/>
              </a:rPr>
              <a:t>drugih nalogah povezanih s pripravo kadrovske analize.</a:t>
            </a:r>
            <a:endParaRPr lang="sl-SI" dirty="0">
              <a:solidFill>
                <a:schemeClr val="bg2">
                  <a:lumMod val="25000"/>
                </a:schemeClr>
              </a:solidFill>
              <a:cs typeface="Arial" panose="020B0604020202020204" pitchFamily="34" charset="0"/>
            </a:endParaRPr>
          </a:p>
          <a:p>
            <a:pPr marL="342900" indent="-342900" eaLnBrk="1" hangingPunct="1">
              <a:buFont typeface="Arial" panose="020B0604020202020204" pitchFamily="34" charset="0"/>
              <a:buChar char="•"/>
              <a:defRPr/>
            </a:pPr>
            <a:endParaRPr lang="sl-SI" sz="2000" dirty="0">
              <a:solidFill>
                <a:schemeClr val="bg2">
                  <a:lumMod val="25000"/>
                </a:schemeClr>
              </a:solidFill>
              <a:cs typeface="Arial" panose="020B0604020202020204" pitchFamily="34" charset="0"/>
            </a:endParaRPr>
          </a:p>
          <a:p>
            <a:pPr eaLnBrk="1" hangingPunct="1">
              <a:defRPr/>
            </a:pPr>
            <a:r>
              <a:rPr lang="sl-SI" sz="2000" b="1" dirty="0">
                <a:solidFill>
                  <a:srgbClr val="C00000"/>
                </a:solidFill>
                <a:cs typeface="Arial" panose="020B0604020202020204" pitchFamily="34" charset="0"/>
              </a:rPr>
              <a:t>Stroški storitev zunanjih izvajalcev znašajo največ:</a:t>
            </a:r>
          </a:p>
          <a:p>
            <a:pPr eaLnBrk="1" hangingPunct="1">
              <a:defRPr/>
            </a:pPr>
            <a:endParaRPr lang="sl-SI" sz="2000" dirty="0">
              <a:solidFill>
                <a:schemeClr val="bg2">
                  <a:lumMod val="25000"/>
                </a:schemeClr>
              </a:solidFill>
              <a:cs typeface="Arial" panose="020B0604020202020204" pitchFamily="34" charset="0"/>
            </a:endParaRPr>
          </a:p>
          <a:p>
            <a:pPr marL="285750" indent="-285750" eaLnBrk="1" hangingPunct="1">
              <a:buFont typeface="Arial" panose="020B0604020202020204" pitchFamily="34" charset="0"/>
              <a:buChar char="•"/>
              <a:defRPr/>
            </a:pPr>
            <a:r>
              <a:rPr lang="sl-SI" sz="2000" b="1" dirty="0">
                <a:solidFill>
                  <a:srgbClr val="0070C0"/>
                </a:solidFill>
                <a:cs typeface="Arial" panose="020B0604020202020204" pitchFamily="34" charset="0"/>
              </a:rPr>
              <a:t>Sklop A:</a:t>
            </a:r>
            <a:r>
              <a:rPr lang="sl-SI" sz="2000" b="1" dirty="0">
                <a:solidFill>
                  <a:schemeClr val="bg2">
                    <a:lumMod val="25000"/>
                  </a:schemeClr>
                </a:solidFill>
                <a:cs typeface="Arial" panose="020B0604020202020204" pitchFamily="34" charset="0"/>
              </a:rPr>
              <a:t> </a:t>
            </a:r>
            <a:r>
              <a:rPr lang="sl-SI" sz="2000" dirty="0" smtClean="0">
                <a:solidFill>
                  <a:schemeClr val="bg2">
                    <a:lumMod val="25000"/>
                  </a:schemeClr>
                </a:solidFill>
                <a:cs typeface="Arial" panose="020B0604020202020204" pitchFamily="34" charset="0"/>
              </a:rPr>
              <a:t>22.000,00 </a:t>
            </a:r>
            <a:r>
              <a:rPr lang="sl-SI" sz="2000" dirty="0">
                <a:solidFill>
                  <a:schemeClr val="bg2">
                    <a:lumMod val="25000"/>
                  </a:schemeClr>
                </a:solidFill>
                <a:cs typeface="Arial" panose="020B0604020202020204" pitchFamily="34" charset="0"/>
              </a:rPr>
              <a:t>EUR,</a:t>
            </a:r>
          </a:p>
          <a:p>
            <a:pPr marL="285750" indent="-285750" eaLnBrk="1" hangingPunct="1">
              <a:buFont typeface="Arial" panose="020B0604020202020204" pitchFamily="34" charset="0"/>
              <a:buChar char="•"/>
              <a:defRPr/>
            </a:pPr>
            <a:r>
              <a:rPr lang="sl-SI" sz="2000" b="1" dirty="0">
                <a:solidFill>
                  <a:srgbClr val="0070C0"/>
                </a:solidFill>
                <a:cs typeface="Arial" panose="020B0604020202020204" pitchFamily="34" charset="0"/>
              </a:rPr>
              <a:t>Sklop B:</a:t>
            </a:r>
          </a:p>
          <a:p>
            <a:pPr marL="800100" lvl="1" indent="-342900" eaLnBrk="1" hangingPunct="1">
              <a:buFont typeface="Wingdings" panose="05000000000000000000" pitchFamily="2" charset="2"/>
              <a:buChar char="§"/>
              <a:defRPr/>
            </a:pPr>
            <a:r>
              <a:rPr lang="sl-SI" sz="2000" b="1" dirty="0">
                <a:solidFill>
                  <a:srgbClr val="00B050"/>
                </a:solidFill>
                <a:cs typeface="Arial" panose="020B0604020202020204" pitchFamily="34" charset="0"/>
              </a:rPr>
              <a:t>konzorcij v KRVS: </a:t>
            </a:r>
            <a:r>
              <a:rPr lang="sl-SI" sz="2000" dirty="0">
                <a:solidFill>
                  <a:schemeClr val="bg2">
                    <a:lumMod val="25000"/>
                  </a:schemeClr>
                </a:solidFill>
                <a:cs typeface="Arial" panose="020B0604020202020204" pitchFamily="34" charset="0"/>
              </a:rPr>
              <a:t>26.400,00 EUR,</a:t>
            </a:r>
          </a:p>
          <a:p>
            <a:pPr marL="800100" lvl="1" indent="-342900" eaLnBrk="1" hangingPunct="1">
              <a:buFont typeface="Wingdings" panose="05000000000000000000" pitchFamily="2" charset="2"/>
              <a:buChar char="§"/>
              <a:defRPr/>
            </a:pPr>
            <a:r>
              <a:rPr lang="sl-SI" sz="2000" b="1" dirty="0">
                <a:solidFill>
                  <a:srgbClr val="00B050"/>
                </a:solidFill>
                <a:cs typeface="Arial" panose="020B0604020202020204" pitchFamily="34" charset="0"/>
              </a:rPr>
              <a:t>konzorcij v KRZS</a:t>
            </a:r>
            <a:r>
              <a:rPr lang="sl-SI" sz="2000" b="1" dirty="0">
                <a:solidFill>
                  <a:schemeClr val="bg2">
                    <a:lumMod val="25000"/>
                  </a:schemeClr>
                </a:solidFill>
                <a:cs typeface="Arial" panose="020B0604020202020204" pitchFamily="34" charset="0"/>
              </a:rPr>
              <a:t>: </a:t>
            </a:r>
            <a:r>
              <a:rPr lang="sl-SI" sz="2000" dirty="0">
                <a:solidFill>
                  <a:schemeClr val="bg2">
                    <a:lumMod val="25000"/>
                  </a:schemeClr>
                </a:solidFill>
                <a:cs typeface="Arial" panose="020B0604020202020204" pitchFamily="34" charset="0"/>
              </a:rPr>
              <a:t>17.600,00 EUR.</a:t>
            </a:r>
          </a:p>
          <a:p>
            <a:pPr eaLnBrk="1" hangingPunct="1">
              <a:defRPr/>
            </a:pPr>
            <a:endParaRPr lang="sl-SI" sz="1600" dirty="0">
              <a:solidFill>
                <a:schemeClr val="bg2">
                  <a:lumMod val="25000"/>
                </a:schemeClr>
              </a:solidFill>
              <a:cs typeface="Arial" panose="020B0604020202020204" pitchFamily="34" charset="0"/>
            </a:endParaRPr>
          </a:p>
          <a:p>
            <a:pPr eaLnBrk="1" hangingPunct="1">
              <a:defRPr/>
            </a:pPr>
            <a:endParaRPr lang="sl-SI" sz="1600" dirty="0">
              <a:solidFill>
                <a:schemeClr val="bg2">
                  <a:lumMod val="25000"/>
                </a:schemeClr>
              </a:solidFill>
              <a:cs typeface="Arial" panose="020B0604020202020204" pitchFamily="34" charset="0"/>
            </a:endParaRPr>
          </a:p>
        </p:txBody>
      </p:sp>
      <p:sp>
        <p:nvSpPr>
          <p:cNvPr id="3" name="Označba mesta številke diapozitiva 2"/>
          <p:cNvSpPr>
            <a:spLocks noGrp="1"/>
          </p:cNvSpPr>
          <p:nvPr>
            <p:ph type="sldNum" sz="quarter" idx="12"/>
          </p:nvPr>
        </p:nvSpPr>
        <p:spPr/>
        <p:txBody>
          <a:bodyPr/>
          <a:lstStyle/>
          <a:p>
            <a:fld id="{5532F882-DC02-4301-B179-9E7F5ED57468}" type="slidenum">
              <a:rPr lang="en-US" altLang="sl-SI" smtClean="0"/>
              <a:pPr/>
              <a:t>26</a:t>
            </a:fld>
            <a:endParaRPr lang="en-US" altLang="sl-SI"/>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txBox="1">
            <a:spLocks/>
          </p:cNvSpPr>
          <p:nvPr/>
        </p:nvSpPr>
        <p:spPr bwMode="auto">
          <a:xfrm>
            <a:off x="919398" y="787487"/>
            <a:ext cx="7200900" cy="387350"/>
          </a:xfrm>
          <a:prstGeom prst="rect">
            <a:avLst/>
          </a:prstGeom>
          <a:noFill/>
        </p:spPr>
        <p:txBody>
          <a:bodyPr lIns="0" tIns="0" rIns="0" bIns="0"/>
          <a:lstStyle>
            <a:lvl1pPr algn="ctr" defTabSz="457200" rtl="0" eaLnBrk="0" fontAlgn="base" hangingPunct="0">
              <a:spcBef>
                <a:spcPct val="0"/>
              </a:spcBef>
              <a:spcAft>
                <a:spcPct val="0"/>
              </a:spcAft>
              <a:defRPr sz="4400" kern="1200">
                <a:solidFill>
                  <a:schemeClr val="tx1"/>
                </a:solidFill>
                <a:latin typeface="+mj-lt"/>
                <a:ea typeface="+mj-ea"/>
                <a:cs typeface="+mj-cs"/>
              </a:defRPr>
            </a:lvl1pPr>
            <a:lvl2pPr algn="ctr" defTabSz="457200" rtl="0" eaLnBrk="0" fontAlgn="base" hangingPunct="0">
              <a:spcBef>
                <a:spcPct val="0"/>
              </a:spcBef>
              <a:spcAft>
                <a:spcPct val="0"/>
              </a:spcAft>
              <a:defRPr sz="4400">
                <a:solidFill>
                  <a:schemeClr val="tx1"/>
                </a:solidFill>
                <a:latin typeface="Calibri" pitchFamily="34" charset="0"/>
              </a:defRPr>
            </a:lvl2pPr>
            <a:lvl3pPr algn="ctr" defTabSz="457200" rtl="0" eaLnBrk="0" fontAlgn="base" hangingPunct="0">
              <a:spcBef>
                <a:spcPct val="0"/>
              </a:spcBef>
              <a:spcAft>
                <a:spcPct val="0"/>
              </a:spcAft>
              <a:defRPr sz="4400">
                <a:solidFill>
                  <a:schemeClr val="tx1"/>
                </a:solidFill>
                <a:latin typeface="Calibri" pitchFamily="34" charset="0"/>
              </a:defRPr>
            </a:lvl3pPr>
            <a:lvl4pPr algn="ctr" defTabSz="457200" rtl="0" eaLnBrk="0" fontAlgn="base" hangingPunct="0">
              <a:spcBef>
                <a:spcPct val="0"/>
              </a:spcBef>
              <a:spcAft>
                <a:spcPct val="0"/>
              </a:spcAft>
              <a:defRPr sz="4400">
                <a:solidFill>
                  <a:schemeClr val="tx1"/>
                </a:solidFill>
                <a:latin typeface="Calibri" pitchFamily="34" charset="0"/>
              </a:defRPr>
            </a:lvl4pPr>
            <a:lvl5pPr algn="ctr" defTabSz="457200" rtl="0" eaLnBrk="0" fontAlgn="base" hangingPunct="0">
              <a:spcBef>
                <a:spcPct val="0"/>
              </a:spcBef>
              <a:spcAft>
                <a:spcPct val="0"/>
              </a:spcAft>
              <a:defRPr sz="4400">
                <a:solidFill>
                  <a:schemeClr val="tx1"/>
                </a:solidFill>
                <a:latin typeface="Calibri" pitchFamily="34" charset="0"/>
              </a:defRPr>
            </a:lvl5pPr>
            <a:lvl6pPr marL="457200" algn="ctr" defTabSz="457200" rtl="0" eaLnBrk="1" fontAlgn="base" hangingPunct="1">
              <a:spcBef>
                <a:spcPct val="0"/>
              </a:spcBef>
              <a:spcAft>
                <a:spcPct val="0"/>
              </a:spcAft>
              <a:defRPr sz="4400">
                <a:solidFill>
                  <a:schemeClr val="tx1"/>
                </a:solidFill>
                <a:latin typeface="Calibri" pitchFamily="34" charset="0"/>
              </a:defRPr>
            </a:lvl6pPr>
            <a:lvl7pPr marL="914400" algn="ctr" defTabSz="457200" rtl="0" eaLnBrk="1" fontAlgn="base" hangingPunct="1">
              <a:spcBef>
                <a:spcPct val="0"/>
              </a:spcBef>
              <a:spcAft>
                <a:spcPct val="0"/>
              </a:spcAft>
              <a:defRPr sz="4400">
                <a:solidFill>
                  <a:schemeClr val="tx1"/>
                </a:solidFill>
                <a:latin typeface="Calibri" pitchFamily="34" charset="0"/>
              </a:defRPr>
            </a:lvl7pPr>
            <a:lvl8pPr marL="1371600" algn="ctr" defTabSz="457200" rtl="0" eaLnBrk="1" fontAlgn="base" hangingPunct="1">
              <a:spcBef>
                <a:spcPct val="0"/>
              </a:spcBef>
              <a:spcAft>
                <a:spcPct val="0"/>
              </a:spcAft>
              <a:defRPr sz="4400">
                <a:solidFill>
                  <a:schemeClr val="tx1"/>
                </a:solidFill>
                <a:latin typeface="Calibri" pitchFamily="34" charset="0"/>
              </a:defRPr>
            </a:lvl8pPr>
            <a:lvl9pPr marL="1828800" algn="ctr" defTabSz="457200" rtl="0" eaLnBrk="1" fontAlgn="base" hangingPunct="1">
              <a:spcBef>
                <a:spcPct val="0"/>
              </a:spcBef>
              <a:spcAft>
                <a:spcPct val="0"/>
              </a:spcAft>
              <a:defRPr sz="4400">
                <a:solidFill>
                  <a:schemeClr val="tx1"/>
                </a:solidFill>
                <a:latin typeface="Calibri" pitchFamily="34" charset="0"/>
              </a:defRPr>
            </a:lvl9pPr>
          </a:lstStyle>
          <a:p>
            <a:pPr>
              <a:defRPr/>
            </a:pPr>
            <a:r>
              <a:rPr lang="sl-SI" sz="2400" b="1" dirty="0">
                <a:solidFill>
                  <a:srgbClr val="860000"/>
                </a:solidFill>
                <a:latin typeface="Arial" panose="020B0604020202020204" pitchFamily="34" charset="0"/>
                <a:cs typeface="Arial" panose="020B0604020202020204" pitchFamily="34" charset="0"/>
              </a:rPr>
              <a:t>d. Pavšalno </a:t>
            </a:r>
            <a:r>
              <a:rPr lang="sl-SI" sz="2400" b="1" dirty="0" smtClean="0">
                <a:solidFill>
                  <a:srgbClr val="860000"/>
                </a:solidFill>
                <a:latin typeface="Arial" panose="020B0604020202020204" pitchFamily="34" charset="0"/>
                <a:cs typeface="Arial" panose="020B0604020202020204" pitchFamily="34" charset="0"/>
              </a:rPr>
              <a:t>financiranje</a:t>
            </a:r>
            <a:endParaRPr lang="sl-SI" sz="1800" b="1" dirty="0">
              <a:solidFill>
                <a:srgbClr val="860000"/>
              </a:solidFill>
              <a:latin typeface="Arial" panose="020B0604020202020204" pitchFamily="34" charset="0"/>
              <a:cs typeface="Arial" panose="020B0604020202020204" pitchFamily="34" charset="0"/>
            </a:endParaRPr>
          </a:p>
        </p:txBody>
      </p:sp>
      <p:sp>
        <p:nvSpPr>
          <p:cNvPr id="3" name="Pravokotnik 2"/>
          <p:cNvSpPr/>
          <p:nvPr/>
        </p:nvSpPr>
        <p:spPr>
          <a:xfrm>
            <a:off x="346229" y="1696236"/>
            <a:ext cx="8282865" cy="2862322"/>
          </a:xfrm>
          <a:prstGeom prst="rect">
            <a:avLst/>
          </a:prstGeom>
        </p:spPr>
        <p:txBody>
          <a:bodyPr wrap="square">
            <a:spAutoFit/>
          </a:bodyPr>
          <a:lstStyle/>
          <a:p>
            <a:pPr eaLnBrk="1" hangingPunct="1">
              <a:defRPr/>
            </a:pPr>
            <a:r>
              <a:rPr lang="sl-SI" sz="2000" dirty="0">
                <a:solidFill>
                  <a:schemeClr val="bg2">
                    <a:lumMod val="25000"/>
                  </a:schemeClr>
                </a:solidFill>
                <a:cs typeface="Arial" panose="020B0604020202020204" pitchFamily="34" charset="0"/>
              </a:rPr>
              <a:t>Posredni stroški v pavšalnem znesku </a:t>
            </a:r>
            <a:r>
              <a:rPr lang="sl-SI" altLang="sl-SI" sz="2000" b="1" dirty="0">
                <a:solidFill>
                  <a:srgbClr val="0070C0"/>
                </a:solidFill>
                <a:cs typeface="Arial" panose="020B0604020202020204" pitchFamily="34" charset="0"/>
              </a:rPr>
              <a:t>15% </a:t>
            </a:r>
            <a:r>
              <a:rPr lang="sl-SI" altLang="sl-SI" sz="2000" dirty="0">
                <a:solidFill>
                  <a:srgbClr val="363636"/>
                </a:solidFill>
                <a:cs typeface="Arial" panose="020B0604020202020204" pitchFamily="34" charset="0"/>
              </a:rPr>
              <a:t>od neposrednih upravičenih stroškov za osebje (brez dokazil) skladno z 68(1)(b) členom Uredbe (EU) št. 1303/2013.</a:t>
            </a:r>
          </a:p>
          <a:p>
            <a:pPr eaLnBrk="1" hangingPunct="1">
              <a:defRPr/>
            </a:pPr>
            <a:endParaRPr lang="sl-SI" sz="2000" b="1" dirty="0">
              <a:solidFill>
                <a:srgbClr val="0070C0"/>
              </a:solidFill>
              <a:cs typeface="Arial" panose="020B0604020202020204" pitchFamily="34" charset="0"/>
            </a:endParaRPr>
          </a:p>
          <a:p>
            <a:pPr algn="just" eaLnBrk="1" hangingPunct="1">
              <a:defRPr/>
            </a:pPr>
            <a:r>
              <a:rPr lang="sl-SI" sz="2000" b="1" dirty="0">
                <a:solidFill>
                  <a:srgbClr val="0070C0"/>
                </a:solidFill>
                <a:cs typeface="Arial" panose="020B0604020202020204" pitchFamily="34" charset="0"/>
              </a:rPr>
              <a:t>Znesek se izračuna od:</a:t>
            </a:r>
          </a:p>
          <a:p>
            <a:pPr marL="742950" lvl="1" indent="-285750" algn="just" eaLnBrk="1" hangingPunct="1">
              <a:buFont typeface="Arial" panose="020B0604020202020204" pitchFamily="34" charset="0"/>
              <a:buChar char="•"/>
              <a:defRPr/>
            </a:pPr>
            <a:r>
              <a:rPr lang="sl-SI" sz="2000" dirty="0">
                <a:solidFill>
                  <a:schemeClr val="bg2">
                    <a:lumMod val="25000"/>
                  </a:schemeClr>
                </a:solidFill>
                <a:cs typeface="Arial" panose="020B0604020202020204" pitchFamily="34" charset="0"/>
              </a:rPr>
              <a:t>vrednosti stroškov plač in prispevkov, </a:t>
            </a:r>
          </a:p>
          <a:p>
            <a:pPr marL="742950" lvl="1" indent="-285750" algn="just" eaLnBrk="1" hangingPunct="1">
              <a:buFont typeface="Arial" panose="020B0604020202020204" pitchFamily="34" charset="0"/>
              <a:buChar char="•"/>
              <a:defRPr/>
            </a:pPr>
            <a:r>
              <a:rPr lang="sl-SI" sz="2000" dirty="0">
                <a:solidFill>
                  <a:schemeClr val="bg2">
                    <a:lumMod val="25000"/>
                  </a:schemeClr>
                </a:solidFill>
                <a:cs typeface="Arial" panose="020B0604020202020204" pitchFamily="34" charset="0"/>
              </a:rPr>
              <a:t>stroškov dela po </a:t>
            </a:r>
            <a:r>
              <a:rPr lang="sl-SI" sz="2000" dirty="0" err="1">
                <a:solidFill>
                  <a:schemeClr val="bg2">
                    <a:lumMod val="25000"/>
                  </a:schemeClr>
                </a:solidFill>
                <a:cs typeface="Arial" panose="020B0604020202020204" pitchFamily="34" charset="0"/>
              </a:rPr>
              <a:t>podjemni</a:t>
            </a:r>
            <a:r>
              <a:rPr lang="sl-SI" sz="2000" dirty="0">
                <a:solidFill>
                  <a:schemeClr val="bg2">
                    <a:lumMod val="25000"/>
                  </a:schemeClr>
                </a:solidFill>
                <a:cs typeface="Arial" panose="020B0604020202020204" pitchFamily="34" charset="0"/>
              </a:rPr>
              <a:t> pogodbi,</a:t>
            </a:r>
          </a:p>
          <a:p>
            <a:pPr marL="742950" lvl="1" indent="-285750" algn="just" eaLnBrk="1" hangingPunct="1">
              <a:buFont typeface="Arial" panose="020B0604020202020204" pitchFamily="34" charset="0"/>
              <a:buChar char="•"/>
              <a:defRPr/>
            </a:pPr>
            <a:r>
              <a:rPr lang="sl-SI" sz="2000" dirty="0">
                <a:solidFill>
                  <a:schemeClr val="bg2">
                    <a:lumMod val="25000"/>
                  </a:schemeClr>
                </a:solidFill>
                <a:cs typeface="Arial" panose="020B0604020202020204" pitchFamily="34" charset="0"/>
              </a:rPr>
              <a:t>stroškov po avtorski pogodbi in </a:t>
            </a:r>
          </a:p>
          <a:p>
            <a:pPr marL="742950" lvl="1" indent="-285750" algn="just" eaLnBrk="1" hangingPunct="1">
              <a:buFont typeface="Arial" panose="020B0604020202020204" pitchFamily="34" charset="0"/>
              <a:buChar char="•"/>
              <a:defRPr/>
            </a:pPr>
            <a:r>
              <a:rPr lang="sl-SI" sz="2000" dirty="0">
                <a:solidFill>
                  <a:schemeClr val="bg2">
                    <a:lumMod val="25000"/>
                  </a:schemeClr>
                </a:solidFill>
                <a:cs typeface="Arial" panose="020B0604020202020204" pitchFamily="34" charset="0"/>
              </a:rPr>
              <a:t>stroškov dela preko študentskega servisa.</a:t>
            </a:r>
          </a:p>
        </p:txBody>
      </p:sp>
      <p:sp>
        <p:nvSpPr>
          <p:cNvPr id="4" name="Označba mesta številke diapozitiva 3"/>
          <p:cNvSpPr>
            <a:spLocks noGrp="1"/>
          </p:cNvSpPr>
          <p:nvPr>
            <p:ph type="sldNum" sz="quarter" idx="12"/>
          </p:nvPr>
        </p:nvSpPr>
        <p:spPr/>
        <p:txBody>
          <a:bodyPr/>
          <a:lstStyle/>
          <a:p>
            <a:fld id="{5532F882-DC02-4301-B179-9E7F5ED57468}" type="slidenum">
              <a:rPr lang="en-US" altLang="sl-SI" smtClean="0"/>
              <a:pPr/>
              <a:t>27</a:t>
            </a:fld>
            <a:endParaRPr lang="en-US" altLang="sl-SI"/>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txBox="1">
            <a:spLocks/>
          </p:cNvSpPr>
          <p:nvPr/>
        </p:nvSpPr>
        <p:spPr bwMode="auto">
          <a:xfrm>
            <a:off x="1063625" y="354786"/>
            <a:ext cx="7200900" cy="425450"/>
          </a:xfrm>
          <a:prstGeom prst="rect">
            <a:avLst/>
          </a:prstGeom>
          <a:noFill/>
        </p:spPr>
        <p:txBody>
          <a:bodyPr lIns="0" tIns="0" rIns="0" bIns="0"/>
          <a:lstStyle>
            <a:lvl1pPr algn="ctr" defTabSz="457200" rtl="0" eaLnBrk="0" fontAlgn="base" hangingPunct="0">
              <a:spcBef>
                <a:spcPct val="0"/>
              </a:spcBef>
              <a:spcAft>
                <a:spcPct val="0"/>
              </a:spcAft>
              <a:defRPr sz="4400" kern="1200">
                <a:solidFill>
                  <a:schemeClr val="tx1"/>
                </a:solidFill>
                <a:latin typeface="+mj-lt"/>
                <a:ea typeface="+mj-ea"/>
                <a:cs typeface="+mj-cs"/>
              </a:defRPr>
            </a:lvl1pPr>
            <a:lvl2pPr algn="ctr" defTabSz="457200" rtl="0" eaLnBrk="0" fontAlgn="base" hangingPunct="0">
              <a:spcBef>
                <a:spcPct val="0"/>
              </a:spcBef>
              <a:spcAft>
                <a:spcPct val="0"/>
              </a:spcAft>
              <a:defRPr sz="4400">
                <a:solidFill>
                  <a:schemeClr val="tx1"/>
                </a:solidFill>
                <a:latin typeface="Calibri" pitchFamily="34" charset="0"/>
              </a:defRPr>
            </a:lvl2pPr>
            <a:lvl3pPr algn="ctr" defTabSz="457200" rtl="0" eaLnBrk="0" fontAlgn="base" hangingPunct="0">
              <a:spcBef>
                <a:spcPct val="0"/>
              </a:spcBef>
              <a:spcAft>
                <a:spcPct val="0"/>
              </a:spcAft>
              <a:defRPr sz="4400">
                <a:solidFill>
                  <a:schemeClr val="tx1"/>
                </a:solidFill>
                <a:latin typeface="Calibri" pitchFamily="34" charset="0"/>
              </a:defRPr>
            </a:lvl3pPr>
            <a:lvl4pPr algn="ctr" defTabSz="457200" rtl="0" eaLnBrk="0" fontAlgn="base" hangingPunct="0">
              <a:spcBef>
                <a:spcPct val="0"/>
              </a:spcBef>
              <a:spcAft>
                <a:spcPct val="0"/>
              </a:spcAft>
              <a:defRPr sz="4400">
                <a:solidFill>
                  <a:schemeClr val="tx1"/>
                </a:solidFill>
                <a:latin typeface="Calibri" pitchFamily="34" charset="0"/>
              </a:defRPr>
            </a:lvl4pPr>
            <a:lvl5pPr algn="ctr" defTabSz="457200" rtl="0" eaLnBrk="0" fontAlgn="base" hangingPunct="0">
              <a:spcBef>
                <a:spcPct val="0"/>
              </a:spcBef>
              <a:spcAft>
                <a:spcPct val="0"/>
              </a:spcAft>
              <a:defRPr sz="4400">
                <a:solidFill>
                  <a:schemeClr val="tx1"/>
                </a:solidFill>
                <a:latin typeface="Calibri" pitchFamily="34" charset="0"/>
              </a:defRPr>
            </a:lvl5pPr>
            <a:lvl6pPr marL="457200" algn="ctr" defTabSz="457200" rtl="0" eaLnBrk="1" fontAlgn="base" hangingPunct="1">
              <a:spcBef>
                <a:spcPct val="0"/>
              </a:spcBef>
              <a:spcAft>
                <a:spcPct val="0"/>
              </a:spcAft>
              <a:defRPr sz="4400">
                <a:solidFill>
                  <a:schemeClr val="tx1"/>
                </a:solidFill>
                <a:latin typeface="Calibri" pitchFamily="34" charset="0"/>
              </a:defRPr>
            </a:lvl6pPr>
            <a:lvl7pPr marL="914400" algn="ctr" defTabSz="457200" rtl="0" eaLnBrk="1" fontAlgn="base" hangingPunct="1">
              <a:spcBef>
                <a:spcPct val="0"/>
              </a:spcBef>
              <a:spcAft>
                <a:spcPct val="0"/>
              </a:spcAft>
              <a:defRPr sz="4400">
                <a:solidFill>
                  <a:schemeClr val="tx1"/>
                </a:solidFill>
                <a:latin typeface="Calibri" pitchFamily="34" charset="0"/>
              </a:defRPr>
            </a:lvl7pPr>
            <a:lvl8pPr marL="1371600" algn="ctr" defTabSz="457200" rtl="0" eaLnBrk="1" fontAlgn="base" hangingPunct="1">
              <a:spcBef>
                <a:spcPct val="0"/>
              </a:spcBef>
              <a:spcAft>
                <a:spcPct val="0"/>
              </a:spcAft>
              <a:defRPr sz="4400">
                <a:solidFill>
                  <a:schemeClr val="tx1"/>
                </a:solidFill>
                <a:latin typeface="Calibri" pitchFamily="34" charset="0"/>
              </a:defRPr>
            </a:lvl8pPr>
            <a:lvl9pPr marL="1828800" algn="ctr" defTabSz="457200" rtl="0" eaLnBrk="1" fontAlgn="base" hangingPunct="1">
              <a:spcBef>
                <a:spcPct val="0"/>
              </a:spcBef>
              <a:spcAft>
                <a:spcPct val="0"/>
              </a:spcAft>
              <a:defRPr sz="4400">
                <a:solidFill>
                  <a:schemeClr val="tx1"/>
                </a:solidFill>
                <a:latin typeface="Calibri" pitchFamily="34" charset="0"/>
              </a:defRPr>
            </a:lvl9pPr>
          </a:lstStyle>
          <a:p>
            <a:pPr>
              <a:defRPr/>
            </a:pPr>
            <a:r>
              <a:rPr lang="sl-SI" sz="2400" b="1" dirty="0">
                <a:solidFill>
                  <a:srgbClr val="860000"/>
                </a:solidFill>
                <a:latin typeface="Arial" panose="020B0604020202020204" pitchFamily="34" charset="0"/>
                <a:cs typeface="Arial" panose="020B0604020202020204" pitchFamily="34" charset="0"/>
              </a:rPr>
              <a:t>Vsebina in priprava vloge na </a:t>
            </a:r>
            <a:r>
              <a:rPr lang="sl-SI" sz="2400" b="1" dirty="0" smtClean="0">
                <a:solidFill>
                  <a:srgbClr val="860000"/>
                </a:solidFill>
                <a:latin typeface="Arial" panose="020B0604020202020204" pitchFamily="34" charset="0"/>
                <a:cs typeface="Arial" panose="020B0604020202020204" pitchFamily="34" charset="0"/>
              </a:rPr>
              <a:t>JR</a:t>
            </a:r>
            <a:endParaRPr lang="sl-SI" sz="2400" b="1" dirty="0">
              <a:solidFill>
                <a:srgbClr val="860000"/>
              </a:solidFill>
              <a:latin typeface="Arial" panose="020B0604020202020204" pitchFamily="34" charset="0"/>
              <a:cs typeface="Arial" panose="020B0604020202020204" pitchFamily="34" charset="0"/>
            </a:endParaRPr>
          </a:p>
        </p:txBody>
      </p:sp>
      <p:sp>
        <p:nvSpPr>
          <p:cNvPr id="3" name="Pravokotnik 2"/>
          <p:cNvSpPr/>
          <p:nvPr/>
        </p:nvSpPr>
        <p:spPr>
          <a:xfrm>
            <a:off x="484187" y="1200365"/>
            <a:ext cx="8359775" cy="5402262"/>
          </a:xfrm>
          <a:prstGeom prst="rect">
            <a:avLst/>
          </a:prstGeom>
        </p:spPr>
        <p:txBody>
          <a:bodyPr>
            <a:spAutoFit/>
          </a:bodyPr>
          <a:lstStyle/>
          <a:p>
            <a:pPr eaLnBrk="1" hangingPunct="1">
              <a:defRPr/>
            </a:pPr>
            <a:r>
              <a:rPr lang="sl-SI" sz="1500" dirty="0">
                <a:solidFill>
                  <a:schemeClr val="bg2">
                    <a:lumMod val="25000"/>
                  </a:schemeClr>
                </a:solidFill>
                <a:cs typeface="Arial" panose="020B0604020202020204" pitchFamily="34" charset="0"/>
              </a:rPr>
              <a:t>Priprava Prijavnice in elaborat:</a:t>
            </a:r>
          </a:p>
          <a:p>
            <a:pPr marL="342900" indent="-342900" eaLnBrk="1" hangingPunct="1">
              <a:buFontTx/>
              <a:buAutoNum type="arabicPeriod"/>
              <a:defRPr/>
            </a:pPr>
            <a:r>
              <a:rPr lang="sl-SI" sz="1500" b="1" dirty="0">
                <a:solidFill>
                  <a:schemeClr val="bg2">
                    <a:lumMod val="25000"/>
                  </a:schemeClr>
                </a:solidFill>
                <a:cs typeface="Arial" panose="020B0604020202020204" pitchFamily="34" charset="0"/>
              </a:rPr>
              <a:t>Prijavnica</a:t>
            </a:r>
          </a:p>
          <a:p>
            <a:pPr lvl="1" eaLnBrk="1" hangingPunct="1">
              <a:defRPr/>
            </a:pPr>
            <a:r>
              <a:rPr lang="sl-SI" sz="1500" dirty="0">
                <a:solidFill>
                  <a:schemeClr val="bg2">
                    <a:lumMod val="25000"/>
                  </a:schemeClr>
                </a:solidFill>
                <a:cs typeface="Arial" panose="020B0604020202020204" pitchFamily="34" charset="0"/>
              </a:rPr>
              <a:t>1.1. Podatki o prijavitelju</a:t>
            </a:r>
          </a:p>
          <a:p>
            <a:pPr lvl="1" eaLnBrk="1" hangingPunct="1">
              <a:defRPr/>
            </a:pPr>
            <a:r>
              <a:rPr lang="sl-SI" sz="1500" dirty="0">
                <a:solidFill>
                  <a:schemeClr val="bg2">
                    <a:lumMod val="25000"/>
                  </a:schemeClr>
                </a:solidFill>
                <a:cs typeface="Arial" panose="020B0604020202020204" pitchFamily="34" charset="0"/>
              </a:rPr>
              <a:t>1.2. Vodenje projekta</a:t>
            </a:r>
          </a:p>
          <a:p>
            <a:pPr lvl="1" eaLnBrk="1" hangingPunct="1">
              <a:defRPr/>
            </a:pPr>
            <a:r>
              <a:rPr lang="sl-SI" sz="1500" dirty="0">
                <a:solidFill>
                  <a:schemeClr val="bg2">
                    <a:lumMod val="25000"/>
                  </a:schemeClr>
                </a:solidFill>
                <a:cs typeface="Arial" panose="020B0604020202020204" pitchFamily="34" charset="0"/>
              </a:rPr>
              <a:t>1.3. </a:t>
            </a:r>
            <a:r>
              <a:rPr lang="sl-SI" sz="1500" dirty="0" err="1">
                <a:solidFill>
                  <a:schemeClr val="bg2">
                    <a:lumMod val="25000"/>
                  </a:schemeClr>
                </a:solidFill>
                <a:cs typeface="Arial" panose="020B0604020202020204" pitchFamily="34" charset="0"/>
              </a:rPr>
              <a:t>Konzorcijski</a:t>
            </a:r>
            <a:r>
              <a:rPr lang="sl-SI" sz="1500" dirty="0">
                <a:solidFill>
                  <a:schemeClr val="bg2">
                    <a:lumMod val="25000"/>
                  </a:schemeClr>
                </a:solidFill>
                <a:cs typeface="Arial" panose="020B0604020202020204" pitchFamily="34" charset="0"/>
              </a:rPr>
              <a:t> partnerji v projektu</a:t>
            </a:r>
          </a:p>
          <a:p>
            <a:pPr eaLnBrk="1" hangingPunct="1">
              <a:defRPr/>
            </a:pPr>
            <a:r>
              <a:rPr lang="sl-SI" sz="1500" b="1" dirty="0">
                <a:solidFill>
                  <a:schemeClr val="bg2">
                    <a:lumMod val="25000"/>
                  </a:schemeClr>
                </a:solidFill>
                <a:cs typeface="Arial" panose="020B0604020202020204" pitchFamily="34" charset="0"/>
              </a:rPr>
              <a:t>2. Elaborat</a:t>
            </a:r>
          </a:p>
          <a:p>
            <a:pPr lvl="1" eaLnBrk="1" hangingPunct="1">
              <a:defRPr/>
            </a:pPr>
            <a:r>
              <a:rPr lang="sl-SI" sz="1500" b="1" dirty="0">
                <a:solidFill>
                  <a:schemeClr val="bg2">
                    <a:lumMod val="25000"/>
                  </a:schemeClr>
                </a:solidFill>
                <a:cs typeface="Arial" panose="020B0604020202020204" pitchFamily="34" charset="0"/>
              </a:rPr>
              <a:t>2.1. Kakovost predlaganega projekta</a:t>
            </a:r>
          </a:p>
          <a:p>
            <a:pPr lvl="2" eaLnBrk="1" hangingPunct="1">
              <a:defRPr/>
            </a:pPr>
            <a:r>
              <a:rPr lang="sl-SI" sz="1500" dirty="0">
                <a:solidFill>
                  <a:schemeClr val="bg2">
                    <a:lumMod val="25000"/>
                  </a:schemeClr>
                </a:solidFill>
                <a:cs typeface="Arial" panose="020B0604020202020204" pitchFamily="34" charset="0"/>
              </a:rPr>
              <a:t>2.1.1. Utemeljitev potreb izpopolnjevanja za ciljno skupino</a:t>
            </a:r>
          </a:p>
          <a:p>
            <a:pPr lvl="2" eaLnBrk="1" hangingPunct="1">
              <a:defRPr/>
            </a:pPr>
            <a:r>
              <a:rPr lang="sl-SI" sz="1500" dirty="0">
                <a:solidFill>
                  <a:schemeClr val="bg2">
                    <a:lumMod val="25000"/>
                  </a:schemeClr>
                </a:solidFill>
                <a:cs typeface="Arial" panose="020B0604020202020204" pitchFamily="34" charset="0"/>
              </a:rPr>
              <a:t>2.1.2. Cilji ter pričakovani rezultati izpopolnjevanja</a:t>
            </a:r>
          </a:p>
          <a:p>
            <a:pPr lvl="2" eaLnBrk="1" hangingPunct="1">
              <a:defRPr/>
            </a:pPr>
            <a:r>
              <a:rPr lang="sl-SI" sz="1500" dirty="0">
                <a:solidFill>
                  <a:schemeClr val="bg2">
                    <a:lumMod val="25000"/>
                  </a:schemeClr>
                </a:solidFill>
                <a:cs typeface="Arial" panose="020B0604020202020204" pitchFamily="34" charset="0"/>
              </a:rPr>
              <a:t>2.1.3. Načrtovanje programov izpopolnjevanja udeležencev VIŠ ali udeležencev NIPO</a:t>
            </a:r>
          </a:p>
          <a:p>
            <a:pPr lvl="2" eaLnBrk="1" hangingPunct="1">
              <a:defRPr/>
            </a:pPr>
            <a:r>
              <a:rPr lang="sl-SI" sz="1500" dirty="0">
                <a:solidFill>
                  <a:schemeClr val="bg2">
                    <a:lumMod val="25000"/>
                  </a:schemeClr>
                </a:solidFill>
                <a:cs typeface="Arial" panose="020B0604020202020204" pitchFamily="34" charset="0"/>
              </a:rPr>
              <a:t>2.1.4. Program izpopolnjevanja udeležencev VIŠ ali udeležencev NIPO</a:t>
            </a:r>
          </a:p>
          <a:p>
            <a:pPr lvl="2" eaLnBrk="1" hangingPunct="1">
              <a:defRPr/>
            </a:pPr>
            <a:r>
              <a:rPr lang="sl-SI" sz="1500" dirty="0">
                <a:solidFill>
                  <a:schemeClr val="bg2">
                    <a:lumMod val="25000"/>
                  </a:schemeClr>
                </a:solidFill>
                <a:cs typeface="Arial" panose="020B0604020202020204" pitchFamily="34" charset="0"/>
              </a:rPr>
              <a:t>2.1.5. Utemeljitev</a:t>
            </a:r>
            <a:r>
              <a:rPr lang="it-IT" sz="1500" dirty="0">
                <a:solidFill>
                  <a:schemeClr val="bg2">
                    <a:lumMod val="25000"/>
                  </a:schemeClr>
                </a:solidFill>
                <a:cs typeface="Arial" panose="020B0604020202020204" pitchFamily="34" charset="0"/>
              </a:rPr>
              <a:t> </a:t>
            </a:r>
            <a:r>
              <a:rPr lang="sl-SI" sz="1500" dirty="0">
                <a:solidFill>
                  <a:schemeClr val="bg2">
                    <a:lumMod val="25000"/>
                  </a:schemeClr>
                </a:solidFill>
                <a:cs typeface="Arial" panose="020B0604020202020204" pitchFamily="34" charset="0"/>
              </a:rPr>
              <a:t>potreb</a:t>
            </a:r>
            <a:r>
              <a:rPr lang="it-IT" sz="1500" dirty="0">
                <a:solidFill>
                  <a:schemeClr val="bg2">
                    <a:lumMod val="25000"/>
                  </a:schemeClr>
                </a:solidFill>
                <a:cs typeface="Arial" panose="020B0604020202020204" pitchFamily="34" charset="0"/>
              </a:rPr>
              <a:t> </a:t>
            </a:r>
            <a:r>
              <a:rPr lang="sl-SI" sz="1500" dirty="0">
                <a:solidFill>
                  <a:schemeClr val="bg2">
                    <a:lumMod val="25000"/>
                  </a:schemeClr>
                </a:solidFill>
                <a:cs typeface="Arial" panose="020B0604020202020204" pitchFamily="34" charset="0"/>
              </a:rPr>
              <a:t>po</a:t>
            </a:r>
            <a:r>
              <a:rPr lang="it-IT" sz="1500" dirty="0">
                <a:solidFill>
                  <a:schemeClr val="bg2">
                    <a:lumMod val="25000"/>
                  </a:schemeClr>
                </a:solidFill>
                <a:cs typeface="Arial" panose="020B0604020202020204" pitchFamily="34" charset="0"/>
              </a:rPr>
              <a:t> </a:t>
            </a:r>
            <a:r>
              <a:rPr lang="sl-SI" sz="1500" dirty="0">
                <a:solidFill>
                  <a:schemeClr val="bg2">
                    <a:lumMod val="25000"/>
                  </a:schemeClr>
                </a:solidFill>
                <a:cs typeface="Arial" panose="020B0604020202020204" pitchFamily="34" charset="0"/>
              </a:rPr>
              <a:t>analizi</a:t>
            </a:r>
            <a:r>
              <a:rPr lang="it-IT" sz="1500" dirty="0">
                <a:solidFill>
                  <a:schemeClr val="bg2">
                    <a:lumMod val="25000"/>
                  </a:schemeClr>
                </a:solidFill>
                <a:cs typeface="Arial" panose="020B0604020202020204" pitchFamily="34" charset="0"/>
              </a:rPr>
              <a:t> </a:t>
            </a:r>
            <a:r>
              <a:rPr lang="sl-SI" sz="1500" dirty="0">
                <a:solidFill>
                  <a:schemeClr val="bg2">
                    <a:lumMod val="25000"/>
                  </a:schemeClr>
                </a:solidFill>
                <a:cs typeface="Arial" panose="020B0604020202020204" pitchFamily="34" charset="0"/>
              </a:rPr>
              <a:t>kadrovskih</a:t>
            </a:r>
            <a:r>
              <a:rPr lang="it-IT" sz="1500" dirty="0">
                <a:solidFill>
                  <a:schemeClr val="bg2">
                    <a:lumMod val="25000"/>
                  </a:schemeClr>
                </a:solidFill>
                <a:cs typeface="Arial" panose="020B0604020202020204" pitchFamily="34" charset="0"/>
              </a:rPr>
              <a:t> </a:t>
            </a:r>
            <a:r>
              <a:rPr lang="sl-SI" sz="1500" dirty="0">
                <a:solidFill>
                  <a:schemeClr val="bg2">
                    <a:lumMod val="25000"/>
                  </a:schemeClr>
                </a:solidFill>
                <a:cs typeface="Arial" panose="020B0604020202020204" pitchFamily="34" charset="0"/>
              </a:rPr>
              <a:t>potreb</a:t>
            </a:r>
          </a:p>
          <a:p>
            <a:pPr lvl="1" eaLnBrk="1" hangingPunct="1">
              <a:defRPr/>
            </a:pPr>
            <a:r>
              <a:rPr lang="sl-SI" sz="1500" b="1" dirty="0">
                <a:solidFill>
                  <a:schemeClr val="bg2">
                    <a:lumMod val="25000"/>
                  </a:schemeClr>
                </a:solidFill>
                <a:cs typeface="Arial" panose="020B0604020202020204" pitchFamily="34" charset="0"/>
              </a:rPr>
              <a:t>2.2. Načrt za izvedbo projekta</a:t>
            </a:r>
          </a:p>
          <a:p>
            <a:pPr lvl="2" eaLnBrk="1" hangingPunct="1">
              <a:defRPr/>
            </a:pPr>
            <a:r>
              <a:rPr lang="sl-SI" sz="1500" dirty="0">
                <a:solidFill>
                  <a:schemeClr val="bg2">
                    <a:lumMod val="25000"/>
                  </a:schemeClr>
                </a:solidFill>
                <a:cs typeface="Arial" panose="020B0604020202020204" pitchFamily="34" charset="0"/>
              </a:rPr>
              <a:t>2.2.1. </a:t>
            </a:r>
            <a:r>
              <a:rPr lang="pl-PL" sz="1500" dirty="0">
                <a:solidFill>
                  <a:schemeClr val="bg2">
                    <a:lumMod val="25000"/>
                  </a:schemeClr>
                </a:solidFill>
                <a:cs typeface="Arial" panose="020B0604020202020204" pitchFamily="34" charset="0"/>
              </a:rPr>
              <a:t>Organizacijski in terminski ter finančni načrt projekta za konzorcij</a:t>
            </a:r>
            <a:endParaRPr lang="sl-SI" sz="1500" dirty="0">
              <a:solidFill>
                <a:schemeClr val="bg2">
                  <a:lumMod val="25000"/>
                </a:schemeClr>
              </a:solidFill>
              <a:cs typeface="Arial" panose="020B0604020202020204" pitchFamily="34" charset="0"/>
            </a:endParaRPr>
          </a:p>
          <a:p>
            <a:pPr lvl="2" eaLnBrk="1" hangingPunct="1">
              <a:defRPr/>
            </a:pPr>
            <a:r>
              <a:rPr lang="sl-SI" sz="1500" dirty="0">
                <a:solidFill>
                  <a:schemeClr val="bg2">
                    <a:lumMod val="25000"/>
                  </a:schemeClr>
                </a:solidFill>
                <a:cs typeface="Arial" panose="020B0604020202020204" pitchFamily="34" charset="0"/>
              </a:rPr>
              <a:t>2.2.2. Aktivnosti za spodbujanje vključevanja udeležencev VIŠ ali udeležencev NIPO v programe</a:t>
            </a:r>
          </a:p>
          <a:p>
            <a:pPr lvl="2" eaLnBrk="1" hangingPunct="1">
              <a:defRPr/>
            </a:pPr>
            <a:r>
              <a:rPr lang="sl-SI" sz="1500" dirty="0">
                <a:solidFill>
                  <a:schemeClr val="bg2">
                    <a:lumMod val="25000"/>
                  </a:schemeClr>
                </a:solidFill>
                <a:cs typeface="Arial" panose="020B0604020202020204" pitchFamily="34" charset="0"/>
              </a:rPr>
              <a:t>2.2.3. Spremljanje doseganja ciljev ter pričakovanih kazalnikov učinka in kazalnikov rezultata </a:t>
            </a:r>
            <a:r>
              <a:rPr lang="sl-SI" sz="1500" b="1" dirty="0">
                <a:solidFill>
                  <a:schemeClr val="accent1">
                    <a:lumMod val="75000"/>
                  </a:schemeClr>
                </a:solidFill>
                <a:cs typeface="Arial" panose="020B0604020202020204" pitchFamily="34" charset="0"/>
              </a:rPr>
              <a:t>(Usklajenost s tč. 8 JR)</a:t>
            </a:r>
          </a:p>
          <a:p>
            <a:pPr lvl="1" eaLnBrk="1" hangingPunct="1">
              <a:defRPr/>
            </a:pPr>
            <a:r>
              <a:rPr lang="sl-SI" sz="1500" b="1" dirty="0">
                <a:solidFill>
                  <a:schemeClr val="bg2">
                    <a:lumMod val="25000"/>
                  </a:schemeClr>
                </a:solidFill>
                <a:cs typeface="Arial" panose="020B0604020202020204" pitchFamily="34" charset="0"/>
              </a:rPr>
              <a:t>2.3. Izkušnje in reference prijavitelja in </a:t>
            </a:r>
            <a:r>
              <a:rPr lang="sl-SI" sz="1500" b="1" dirty="0" err="1">
                <a:solidFill>
                  <a:schemeClr val="bg2">
                    <a:lumMod val="25000"/>
                  </a:schemeClr>
                </a:solidFill>
                <a:cs typeface="Arial" panose="020B0604020202020204" pitchFamily="34" charset="0"/>
              </a:rPr>
              <a:t>konzorcijskih</a:t>
            </a:r>
            <a:r>
              <a:rPr lang="sl-SI" sz="1500" b="1" dirty="0">
                <a:solidFill>
                  <a:schemeClr val="bg2">
                    <a:lumMod val="25000"/>
                  </a:schemeClr>
                </a:solidFill>
                <a:cs typeface="Arial" panose="020B0604020202020204" pitchFamily="34" charset="0"/>
              </a:rPr>
              <a:t> partnerjev</a:t>
            </a:r>
          </a:p>
          <a:p>
            <a:pPr lvl="2" eaLnBrk="1" hangingPunct="1">
              <a:defRPr/>
            </a:pPr>
            <a:r>
              <a:rPr lang="sl-SI" sz="1500" dirty="0">
                <a:solidFill>
                  <a:schemeClr val="bg2">
                    <a:lumMod val="25000"/>
                  </a:schemeClr>
                </a:solidFill>
                <a:cs typeface="Arial" panose="020B0604020202020204" pitchFamily="34" charset="0"/>
              </a:rPr>
              <a:t>2.3.1. Izkušnje prijavitelja</a:t>
            </a:r>
          </a:p>
          <a:p>
            <a:pPr lvl="2" eaLnBrk="1" hangingPunct="1">
              <a:defRPr/>
            </a:pPr>
            <a:r>
              <a:rPr lang="sl-SI" sz="1500" dirty="0">
                <a:solidFill>
                  <a:schemeClr val="bg2">
                    <a:lumMod val="25000"/>
                  </a:schemeClr>
                </a:solidFill>
                <a:cs typeface="Arial" panose="020B0604020202020204" pitchFamily="34" charset="0"/>
              </a:rPr>
              <a:t>2.3.2. Izkušnje </a:t>
            </a:r>
            <a:r>
              <a:rPr lang="sl-SI" sz="1500" dirty="0" err="1">
                <a:solidFill>
                  <a:schemeClr val="bg2">
                    <a:lumMod val="25000"/>
                  </a:schemeClr>
                </a:solidFill>
                <a:cs typeface="Arial" panose="020B0604020202020204" pitchFamily="34" charset="0"/>
              </a:rPr>
              <a:t>konzorcijskih</a:t>
            </a:r>
            <a:r>
              <a:rPr lang="sl-SI" sz="1500" dirty="0">
                <a:solidFill>
                  <a:schemeClr val="bg2">
                    <a:lumMod val="25000"/>
                  </a:schemeClr>
                </a:solidFill>
                <a:cs typeface="Arial" panose="020B0604020202020204" pitchFamily="34" charset="0"/>
              </a:rPr>
              <a:t> partnerjev (brez prijavitelja)</a:t>
            </a:r>
          </a:p>
          <a:p>
            <a:pPr eaLnBrk="1" hangingPunct="1">
              <a:defRPr/>
            </a:pPr>
            <a:r>
              <a:rPr lang="sl-SI" sz="1500" dirty="0">
                <a:solidFill>
                  <a:schemeClr val="bg2">
                    <a:lumMod val="25000"/>
                  </a:schemeClr>
                </a:solidFill>
                <a:cs typeface="Arial" panose="020B0604020202020204" pitchFamily="34" charset="0"/>
              </a:rPr>
              <a:t>Izjava prijavitelja</a:t>
            </a:r>
          </a:p>
          <a:p>
            <a:pPr lvl="1" eaLnBrk="1" hangingPunct="1">
              <a:defRPr/>
            </a:pPr>
            <a:endParaRPr lang="sl-SI" sz="1500" dirty="0">
              <a:solidFill>
                <a:schemeClr val="bg2">
                  <a:lumMod val="25000"/>
                </a:schemeClr>
              </a:solidFill>
              <a:cs typeface="Arial" panose="020B0604020202020204" pitchFamily="34" charset="0"/>
            </a:endParaRPr>
          </a:p>
        </p:txBody>
      </p:sp>
      <p:sp>
        <p:nvSpPr>
          <p:cNvPr id="4" name="Označba mesta številke diapozitiva 3"/>
          <p:cNvSpPr>
            <a:spLocks noGrp="1"/>
          </p:cNvSpPr>
          <p:nvPr>
            <p:ph type="sldNum" sz="quarter" idx="12"/>
          </p:nvPr>
        </p:nvSpPr>
        <p:spPr/>
        <p:txBody>
          <a:bodyPr/>
          <a:lstStyle/>
          <a:p>
            <a:fld id="{5532F882-DC02-4301-B179-9E7F5ED57468}" type="slidenum">
              <a:rPr lang="en-US" altLang="sl-SI" smtClean="0"/>
              <a:pPr/>
              <a:t>28</a:t>
            </a:fld>
            <a:endParaRPr lang="en-US" altLang="sl-SI"/>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txBox="1">
            <a:spLocks/>
          </p:cNvSpPr>
          <p:nvPr/>
        </p:nvSpPr>
        <p:spPr bwMode="auto">
          <a:xfrm>
            <a:off x="971550" y="272474"/>
            <a:ext cx="7200900" cy="358775"/>
          </a:xfrm>
          <a:prstGeom prst="rect">
            <a:avLst/>
          </a:prstGeom>
          <a:noFill/>
        </p:spPr>
        <p:txBody>
          <a:bodyPr lIns="0" tIns="0" rIns="0" bIns="0"/>
          <a:lstStyle>
            <a:lvl1pPr algn="ctr" defTabSz="457200" rtl="0" eaLnBrk="0" fontAlgn="base" hangingPunct="0">
              <a:spcBef>
                <a:spcPct val="0"/>
              </a:spcBef>
              <a:spcAft>
                <a:spcPct val="0"/>
              </a:spcAft>
              <a:defRPr sz="4400" kern="1200">
                <a:solidFill>
                  <a:schemeClr val="tx1"/>
                </a:solidFill>
                <a:latin typeface="+mj-lt"/>
                <a:ea typeface="+mj-ea"/>
                <a:cs typeface="+mj-cs"/>
              </a:defRPr>
            </a:lvl1pPr>
            <a:lvl2pPr algn="ctr" defTabSz="457200" rtl="0" eaLnBrk="0" fontAlgn="base" hangingPunct="0">
              <a:spcBef>
                <a:spcPct val="0"/>
              </a:spcBef>
              <a:spcAft>
                <a:spcPct val="0"/>
              </a:spcAft>
              <a:defRPr sz="4400">
                <a:solidFill>
                  <a:schemeClr val="tx1"/>
                </a:solidFill>
                <a:latin typeface="Calibri" pitchFamily="34" charset="0"/>
              </a:defRPr>
            </a:lvl2pPr>
            <a:lvl3pPr algn="ctr" defTabSz="457200" rtl="0" eaLnBrk="0" fontAlgn="base" hangingPunct="0">
              <a:spcBef>
                <a:spcPct val="0"/>
              </a:spcBef>
              <a:spcAft>
                <a:spcPct val="0"/>
              </a:spcAft>
              <a:defRPr sz="4400">
                <a:solidFill>
                  <a:schemeClr val="tx1"/>
                </a:solidFill>
                <a:latin typeface="Calibri" pitchFamily="34" charset="0"/>
              </a:defRPr>
            </a:lvl3pPr>
            <a:lvl4pPr algn="ctr" defTabSz="457200" rtl="0" eaLnBrk="0" fontAlgn="base" hangingPunct="0">
              <a:spcBef>
                <a:spcPct val="0"/>
              </a:spcBef>
              <a:spcAft>
                <a:spcPct val="0"/>
              </a:spcAft>
              <a:defRPr sz="4400">
                <a:solidFill>
                  <a:schemeClr val="tx1"/>
                </a:solidFill>
                <a:latin typeface="Calibri" pitchFamily="34" charset="0"/>
              </a:defRPr>
            </a:lvl4pPr>
            <a:lvl5pPr algn="ctr" defTabSz="457200" rtl="0" eaLnBrk="0" fontAlgn="base" hangingPunct="0">
              <a:spcBef>
                <a:spcPct val="0"/>
              </a:spcBef>
              <a:spcAft>
                <a:spcPct val="0"/>
              </a:spcAft>
              <a:defRPr sz="4400">
                <a:solidFill>
                  <a:schemeClr val="tx1"/>
                </a:solidFill>
                <a:latin typeface="Calibri" pitchFamily="34" charset="0"/>
              </a:defRPr>
            </a:lvl5pPr>
            <a:lvl6pPr marL="457200" algn="ctr" defTabSz="457200" rtl="0" eaLnBrk="1" fontAlgn="base" hangingPunct="1">
              <a:spcBef>
                <a:spcPct val="0"/>
              </a:spcBef>
              <a:spcAft>
                <a:spcPct val="0"/>
              </a:spcAft>
              <a:defRPr sz="4400">
                <a:solidFill>
                  <a:schemeClr val="tx1"/>
                </a:solidFill>
                <a:latin typeface="Calibri" pitchFamily="34" charset="0"/>
              </a:defRPr>
            </a:lvl6pPr>
            <a:lvl7pPr marL="914400" algn="ctr" defTabSz="457200" rtl="0" eaLnBrk="1" fontAlgn="base" hangingPunct="1">
              <a:spcBef>
                <a:spcPct val="0"/>
              </a:spcBef>
              <a:spcAft>
                <a:spcPct val="0"/>
              </a:spcAft>
              <a:defRPr sz="4400">
                <a:solidFill>
                  <a:schemeClr val="tx1"/>
                </a:solidFill>
                <a:latin typeface="Calibri" pitchFamily="34" charset="0"/>
              </a:defRPr>
            </a:lvl7pPr>
            <a:lvl8pPr marL="1371600" algn="ctr" defTabSz="457200" rtl="0" eaLnBrk="1" fontAlgn="base" hangingPunct="1">
              <a:spcBef>
                <a:spcPct val="0"/>
              </a:spcBef>
              <a:spcAft>
                <a:spcPct val="0"/>
              </a:spcAft>
              <a:defRPr sz="4400">
                <a:solidFill>
                  <a:schemeClr val="tx1"/>
                </a:solidFill>
                <a:latin typeface="Calibri" pitchFamily="34" charset="0"/>
              </a:defRPr>
            </a:lvl8pPr>
            <a:lvl9pPr marL="1828800" algn="ctr" defTabSz="457200" rtl="0" eaLnBrk="1" fontAlgn="base" hangingPunct="1">
              <a:spcBef>
                <a:spcPct val="0"/>
              </a:spcBef>
              <a:spcAft>
                <a:spcPct val="0"/>
              </a:spcAft>
              <a:defRPr sz="4400">
                <a:solidFill>
                  <a:schemeClr val="tx1"/>
                </a:solidFill>
                <a:latin typeface="Calibri" pitchFamily="34" charset="0"/>
              </a:defRPr>
            </a:lvl9pPr>
          </a:lstStyle>
          <a:p>
            <a:pPr>
              <a:defRPr/>
            </a:pPr>
            <a:r>
              <a:rPr lang="sl-SI" sz="2400" b="1" dirty="0">
                <a:solidFill>
                  <a:srgbClr val="860000"/>
                </a:solidFill>
                <a:latin typeface="Arial" panose="020B0604020202020204" pitchFamily="34" charset="0"/>
                <a:cs typeface="Arial" panose="020B0604020202020204" pitchFamily="34" charset="0"/>
              </a:rPr>
              <a:t>Vsebina in priprava vloge na </a:t>
            </a:r>
            <a:r>
              <a:rPr lang="sl-SI" sz="2400" b="1" dirty="0" smtClean="0">
                <a:solidFill>
                  <a:srgbClr val="860000"/>
                </a:solidFill>
                <a:latin typeface="Arial" panose="020B0604020202020204" pitchFamily="34" charset="0"/>
                <a:cs typeface="Arial" panose="020B0604020202020204" pitchFamily="34" charset="0"/>
              </a:rPr>
              <a:t>JR</a:t>
            </a:r>
            <a:r>
              <a:rPr lang="sl-SI" sz="2400" b="1" dirty="0">
                <a:solidFill>
                  <a:srgbClr val="860000"/>
                </a:solidFill>
                <a:latin typeface="Arial" panose="020B0604020202020204" pitchFamily="34" charset="0"/>
                <a:cs typeface="Arial" panose="020B0604020202020204" pitchFamily="34" charset="0"/>
              </a:rPr>
              <a:t/>
            </a:r>
            <a:br>
              <a:rPr lang="sl-SI" sz="2400" b="1" dirty="0">
                <a:solidFill>
                  <a:srgbClr val="860000"/>
                </a:solidFill>
                <a:latin typeface="Arial" panose="020B0604020202020204" pitchFamily="34" charset="0"/>
                <a:cs typeface="Arial" panose="020B0604020202020204" pitchFamily="34" charset="0"/>
              </a:rPr>
            </a:br>
            <a:endParaRPr lang="sl-SI" sz="2400" b="1" dirty="0">
              <a:solidFill>
                <a:srgbClr val="860000"/>
              </a:solidFill>
              <a:latin typeface="Arial" panose="020B0604020202020204" pitchFamily="34" charset="0"/>
              <a:cs typeface="Arial" panose="020B0604020202020204" pitchFamily="34" charset="0"/>
            </a:endParaRPr>
          </a:p>
        </p:txBody>
      </p:sp>
      <p:sp>
        <p:nvSpPr>
          <p:cNvPr id="4" name="PoljeZBesedilom 3"/>
          <p:cNvSpPr txBox="1"/>
          <p:nvPr/>
        </p:nvSpPr>
        <p:spPr>
          <a:xfrm>
            <a:off x="475343" y="1045548"/>
            <a:ext cx="8051270" cy="5539978"/>
          </a:xfrm>
          <a:prstGeom prst="rect">
            <a:avLst/>
          </a:prstGeom>
          <a:noFill/>
        </p:spPr>
        <p:txBody>
          <a:bodyPr wrap="square">
            <a:spAutoFit/>
          </a:bodyPr>
          <a:lstStyle/>
          <a:p>
            <a:pPr algn="ctr" eaLnBrk="1" hangingPunct="1">
              <a:defRPr/>
            </a:pPr>
            <a:r>
              <a:rPr lang="sl-SI" sz="2000" b="1" dirty="0">
                <a:solidFill>
                  <a:srgbClr val="0070C0"/>
                </a:solidFill>
                <a:cs typeface="Arial" panose="020B0604020202020204" pitchFamily="34" charset="0"/>
              </a:rPr>
              <a:t>Razpisna dokumentacija </a:t>
            </a:r>
          </a:p>
          <a:p>
            <a:pPr algn="ctr" eaLnBrk="1" hangingPunct="1">
              <a:defRPr/>
            </a:pPr>
            <a:endParaRPr lang="sl-SI" sz="1600" b="1" dirty="0">
              <a:solidFill>
                <a:schemeClr val="accent1">
                  <a:lumMod val="50000"/>
                </a:schemeClr>
              </a:solidFill>
              <a:cs typeface="Arial" panose="020B0604020202020204" pitchFamily="34" charset="0"/>
            </a:endParaRPr>
          </a:p>
          <a:p>
            <a:pPr marL="342900" indent="-342900" eaLnBrk="1" hangingPunct="1">
              <a:buFont typeface="+mj-lt"/>
              <a:buAutoNum type="alphaLcPeriod"/>
              <a:defRPr/>
            </a:pPr>
            <a:r>
              <a:rPr lang="sl-SI" sz="1600" dirty="0">
                <a:solidFill>
                  <a:schemeClr val="bg2">
                    <a:lumMod val="25000"/>
                  </a:schemeClr>
                </a:solidFill>
                <a:cs typeface="Arial" panose="020B0604020202020204" pitchFamily="34" charset="0"/>
              </a:rPr>
              <a:t>Besedilo JR</a:t>
            </a:r>
          </a:p>
          <a:p>
            <a:pPr marL="342900" indent="-342900" eaLnBrk="1" hangingPunct="1">
              <a:buFont typeface="+mj-lt"/>
              <a:buAutoNum type="alphaLcPeriod"/>
              <a:defRPr/>
            </a:pPr>
            <a:r>
              <a:rPr lang="sl-SI" sz="1600" dirty="0">
                <a:solidFill>
                  <a:schemeClr val="bg2">
                    <a:lumMod val="25000"/>
                  </a:schemeClr>
                </a:solidFill>
                <a:cs typeface="Arial" panose="020B0604020202020204" pitchFamily="34" charset="0"/>
              </a:rPr>
              <a:t>Navodila za prijavo na JR </a:t>
            </a:r>
          </a:p>
          <a:p>
            <a:pPr marL="342900" indent="-342900" eaLnBrk="1" hangingPunct="1">
              <a:buFont typeface="+mj-lt"/>
              <a:buAutoNum type="alphaLcPeriod"/>
              <a:defRPr/>
            </a:pPr>
            <a:r>
              <a:rPr lang="sl-SI" sz="1600" dirty="0">
                <a:solidFill>
                  <a:schemeClr val="bg2">
                    <a:lumMod val="25000"/>
                  </a:schemeClr>
                </a:solidFill>
                <a:cs typeface="Arial" panose="020B0604020202020204" pitchFamily="34" charset="0"/>
              </a:rPr>
              <a:t>Obrazec za oddajo prijave </a:t>
            </a:r>
          </a:p>
          <a:p>
            <a:pPr marL="342900" indent="-342900" eaLnBrk="1" hangingPunct="1">
              <a:buFont typeface="+mj-lt"/>
              <a:buAutoNum type="alphaLcPeriod"/>
              <a:defRPr/>
            </a:pPr>
            <a:r>
              <a:rPr lang="sl-SI" sz="1600" b="1" dirty="0">
                <a:solidFill>
                  <a:schemeClr val="bg2">
                    <a:lumMod val="25000"/>
                  </a:schemeClr>
                </a:solidFill>
                <a:cs typeface="Arial" panose="020B0604020202020204" pitchFamily="34" charset="0"/>
              </a:rPr>
              <a:t>Prijavnica in elaborat s prilogami,</a:t>
            </a:r>
          </a:p>
          <a:p>
            <a:pPr marL="800100" lvl="1" indent="-342900" eaLnBrk="1" hangingPunct="1">
              <a:buFont typeface="Arial" panose="020B0604020202020204" pitchFamily="34" charset="0"/>
              <a:buChar char="•"/>
              <a:defRPr/>
            </a:pPr>
            <a:r>
              <a:rPr lang="sl-SI" sz="1600" b="1" dirty="0">
                <a:solidFill>
                  <a:schemeClr val="bg2">
                    <a:lumMod val="25000"/>
                  </a:schemeClr>
                </a:solidFill>
                <a:cs typeface="Arial" panose="020B0604020202020204" pitchFamily="34" charset="0"/>
              </a:rPr>
              <a:t>Priloga A:</a:t>
            </a:r>
            <a:r>
              <a:rPr lang="sl-SI" sz="1600" dirty="0">
                <a:solidFill>
                  <a:schemeClr val="bg2">
                    <a:lumMod val="25000"/>
                  </a:schemeClr>
                </a:solidFill>
                <a:cs typeface="Arial" panose="020B0604020202020204" pitchFamily="34" charset="0"/>
              </a:rPr>
              <a:t> Program izpopolnjevanja</a:t>
            </a:r>
          </a:p>
          <a:p>
            <a:pPr marL="800100" lvl="1" indent="-342900" eaLnBrk="1" hangingPunct="1">
              <a:buFont typeface="Arial" panose="020B0604020202020204" pitchFamily="34" charset="0"/>
              <a:buChar char="•"/>
              <a:defRPr/>
            </a:pPr>
            <a:r>
              <a:rPr lang="sl-SI" sz="1600" b="1" dirty="0">
                <a:solidFill>
                  <a:schemeClr val="bg2">
                    <a:lumMod val="25000"/>
                  </a:schemeClr>
                </a:solidFill>
                <a:cs typeface="Arial" panose="020B0604020202020204" pitchFamily="34" charset="0"/>
              </a:rPr>
              <a:t>Priloga B:</a:t>
            </a:r>
            <a:r>
              <a:rPr lang="sl-SI" sz="1600" dirty="0">
                <a:solidFill>
                  <a:schemeClr val="bg2">
                    <a:lumMod val="25000"/>
                  </a:schemeClr>
                </a:solidFill>
                <a:cs typeface="Arial" panose="020B0604020202020204" pitchFamily="34" charset="0"/>
              </a:rPr>
              <a:t> Organizacijski in terminski načrt</a:t>
            </a:r>
          </a:p>
          <a:p>
            <a:pPr marL="342900" indent="-342900" eaLnBrk="1" hangingPunct="1">
              <a:buFont typeface="+mj-lt"/>
              <a:buAutoNum type="alphaLcPeriod"/>
              <a:defRPr/>
            </a:pPr>
            <a:r>
              <a:rPr lang="sl-SI" sz="1600" b="1" dirty="0">
                <a:solidFill>
                  <a:schemeClr val="bg2">
                    <a:lumMod val="25000"/>
                  </a:schemeClr>
                </a:solidFill>
                <a:cs typeface="Arial" panose="020B0604020202020204" pitchFamily="34" charset="0"/>
              </a:rPr>
              <a:t>Prilogo 1:</a:t>
            </a:r>
            <a:r>
              <a:rPr lang="sl-SI" sz="1600" dirty="0">
                <a:solidFill>
                  <a:schemeClr val="bg2">
                    <a:lumMod val="25000"/>
                  </a:schemeClr>
                </a:solidFill>
                <a:cs typeface="Arial" panose="020B0604020202020204" pitchFamily="34" charset="0"/>
              </a:rPr>
              <a:t> Finančni načrt,</a:t>
            </a:r>
          </a:p>
          <a:p>
            <a:pPr marL="342900" indent="-342900" eaLnBrk="1" hangingPunct="1">
              <a:buFont typeface="+mj-lt"/>
              <a:buAutoNum type="alphaLcPeriod"/>
              <a:defRPr/>
            </a:pPr>
            <a:r>
              <a:rPr lang="sl-SI" sz="1600" b="1" dirty="0">
                <a:solidFill>
                  <a:schemeClr val="bg2">
                    <a:lumMod val="25000"/>
                  </a:schemeClr>
                </a:solidFill>
                <a:cs typeface="Arial" panose="020B0604020202020204" pitchFamily="34" charset="0"/>
              </a:rPr>
              <a:t>Prilogo 2:</a:t>
            </a:r>
            <a:r>
              <a:rPr lang="sl-SI" sz="1600" dirty="0">
                <a:solidFill>
                  <a:schemeClr val="bg2">
                    <a:lumMod val="25000"/>
                  </a:schemeClr>
                </a:solidFill>
                <a:cs typeface="Arial" panose="020B0604020202020204" pitchFamily="34" charset="0"/>
              </a:rPr>
              <a:t> Vzorec </a:t>
            </a:r>
            <a:r>
              <a:rPr lang="sl-SI" sz="1600" dirty="0" err="1">
                <a:solidFill>
                  <a:schemeClr val="bg2">
                    <a:lumMod val="25000"/>
                  </a:schemeClr>
                </a:solidFill>
                <a:cs typeface="Arial" panose="020B0604020202020204" pitchFamily="34" charset="0"/>
              </a:rPr>
              <a:t>konzorcijske</a:t>
            </a:r>
            <a:r>
              <a:rPr lang="sl-SI" sz="1600" dirty="0">
                <a:solidFill>
                  <a:schemeClr val="bg2">
                    <a:lumMod val="25000"/>
                  </a:schemeClr>
                </a:solidFill>
                <a:cs typeface="Arial" panose="020B0604020202020204" pitchFamily="34" charset="0"/>
              </a:rPr>
              <a:t> pogodbe,</a:t>
            </a:r>
          </a:p>
          <a:p>
            <a:pPr marL="342900" indent="-342900" eaLnBrk="1" hangingPunct="1">
              <a:buFont typeface="+mj-lt"/>
              <a:buAutoNum type="alphaLcPeriod"/>
              <a:defRPr/>
            </a:pPr>
            <a:r>
              <a:rPr lang="sl-SI" sz="1600" b="1" dirty="0">
                <a:solidFill>
                  <a:schemeClr val="bg2">
                    <a:lumMod val="25000"/>
                  </a:schemeClr>
                </a:solidFill>
                <a:cs typeface="Arial" panose="020B0604020202020204" pitchFamily="34" charset="0"/>
              </a:rPr>
              <a:t>Prilogo 3:</a:t>
            </a:r>
            <a:r>
              <a:rPr lang="sl-SI" sz="1600" dirty="0">
                <a:solidFill>
                  <a:schemeClr val="bg2">
                    <a:lumMod val="25000"/>
                  </a:schemeClr>
                </a:solidFill>
                <a:cs typeface="Arial" panose="020B0604020202020204" pitchFamily="34" charset="0"/>
              </a:rPr>
              <a:t> Vzorec pogodbe o sofinanciranju,</a:t>
            </a:r>
          </a:p>
          <a:p>
            <a:pPr marL="342900" indent="-342900" eaLnBrk="1" hangingPunct="1">
              <a:buFont typeface="+mj-lt"/>
              <a:buAutoNum type="alphaLcPeriod"/>
              <a:defRPr/>
            </a:pPr>
            <a:r>
              <a:rPr lang="sl-SI" sz="1600" b="1" dirty="0">
                <a:solidFill>
                  <a:schemeClr val="bg2">
                    <a:lumMod val="25000"/>
                  </a:schemeClr>
                </a:solidFill>
                <a:cs typeface="Arial" panose="020B0604020202020204" pitchFamily="34" charset="0"/>
              </a:rPr>
              <a:t>Prilogo 4:</a:t>
            </a:r>
            <a:r>
              <a:rPr lang="sl-SI" sz="1600" dirty="0">
                <a:solidFill>
                  <a:schemeClr val="bg2">
                    <a:lumMod val="25000"/>
                  </a:schemeClr>
                </a:solidFill>
                <a:cs typeface="Arial" panose="020B0604020202020204" pitchFamily="34" charset="0"/>
              </a:rPr>
              <a:t> Izjava o izpolnjevanju splošnih pogojev </a:t>
            </a:r>
            <a:r>
              <a:rPr lang="sl-SI" sz="1600" dirty="0" err="1">
                <a:solidFill>
                  <a:schemeClr val="bg2">
                    <a:lumMod val="25000"/>
                  </a:schemeClr>
                </a:solidFill>
                <a:cs typeface="Arial" panose="020B0604020202020204" pitchFamily="34" charset="0"/>
              </a:rPr>
              <a:t>konzorcijskih</a:t>
            </a:r>
            <a:r>
              <a:rPr lang="sl-SI" sz="1600" dirty="0">
                <a:solidFill>
                  <a:schemeClr val="bg2">
                    <a:lumMod val="25000"/>
                  </a:schemeClr>
                </a:solidFill>
                <a:cs typeface="Arial" panose="020B0604020202020204" pitchFamily="34" charset="0"/>
              </a:rPr>
              <a:t> partnerjev brez prijavitelja,</a:t>
            </a:r>
          </a:p>
          <a:p>
            <a:pPr marL="342900" indent="-342900" eaLnBrk="1" hangingPunct="1">
              <a:buFont typeface="+mj-lt"/>
              <a:buAutoNum type="alphaLcPeriod"/>
              <a:defRPr/>
            </a:pPr>
            <a:r>
              <a:rPr lang="sl-SI" sz="1600" b="1" dirty="0">
                <a:solidFill>
                  <a:schemeClr val="bg2">
                    <a:lumMod val="25000"/>
                  </a:schemeClr>
                </a:solidFill>
                <a:cs typeface="Arial" panose="020B0604020202020204" pitchFamily="34" charset="0"/>
              </a:rPr>
              <a:t>Prilogo 5:</a:t>
            </a:r>
            <a:r>
              <a:rPr lang="sl-SI" sz="1600" dirty="0">
                <a:solidFill>
                  <a:schemeClr val="bg2">
                    <a:lumMod val="25000"/>
                  </a:schemeClr>
                </a:solidFill>
                <a:cs typeface="Arial" panose="020B0604020202020204" pitchFamily="34" charset="0"/>
              </a:rPr>
              <a:t> Seznam kazalnikov in dokazil za njihovo spremljanje,</a:t>
            </a:r>
          </a:p>
          <a:p>
            <a:pPr marL="342900" indent="-342900" eaLnBrk="1" hangingPunct="1">
              <a:buFont typeface="+mj-lt"/>
              <a:buAutoNum type="alphaLcPeriod"/>
              <a:defRPr/>
            </a:pPr>
            <a:r>
              <a:rPr lang="sl-SI" sz="1600" b="1" dirty="0">
                <a:solidFill>
                  <a:schemeClr val="bg2">
                    <a:lumMod val="25000"/>
                  </a:schemeClr>
                </a:solidFill>
                <a:cs typeface="Arial" panose="020B0604020202020204" pitchFamily="34" charset="0"/>
              </a:rPr>
              <a:t>Prilogo 6: </a:t>
            </a:r>
            <a:r>
              <a:rPr lang="sl-SI" sz="1600" dirty="0">
                <a:solidFill>
                  <a:schemeClr val="bg2">
                    <a:lumMod val="25000"/>
                  </a:schemeClr>
                </a:solidFill>
                <a:cs typeface="Arial" panose="020B0604020202020204" pitchFamily="34" charset="0"/>
              </a:rPr>
              <a:t>Obračun SSE programov,</a:t>
            </a:r>
          </a:p>
          <a:p>
            <a:pPr marL="342900" indent="-342900" eaLnBrk="1" hangingPunct="1">
              <a:buFont typeface="+mj-lt"/>
              <a:buAutoNum type="alphaLcPeriod"/>
              <a:defRPr/>
            </a:pPr>
            <a:r>
              <a:rPr lang="sl-SI" sz="1600" b="1" dirty="0">
                <a:solidFill>
                  <a:schemeClr val="bg2">
                    <a:lumMod val="25000"/>
                  </a:schemeClr>
                </a:solidFill>
                <a:cs typeface="Arial" panose="020B0604020202020204" pitchFamily="34" charset="0"/>
              </a:rPr>
              <a:t>Prilogo 7: </a:t>
            </a:r>
            <a:r>
              <a:rPr lang="sl-SI" sz="1600" dirty="0">
                <a:solidFill>
                  <a:schemeClr val="bg2">
                    <a:lumMod val="25000"/>
                  </a:schemeClr>
                </a:solidFill>
                <a:cs typeface="Arial" panose="020B0604020202020204" pitchFamily="34" charset="0"/>
              </a:rPr>
              <a:t>Izjava strokovnega aktiva ali drugega ustreznega organa o ustreznosti programa izpopolnjevanja,</a:t>
            </a:r>
          </a:p>
          <a:p>
            <a:pPr marL="342900" indent="-342900" eaLnBrk="1" hangingPunct="1">
              <a:buFont typeface="+mj-lt"/>
              <a:buAutoNum type="alphaLcPeriod"/>
              <a:defRPr/>
            </a:pPr>
            <a:r>
              <a:rPr lang="sl-SI" sz="1600" b="1" dirty="0">
                <a:solidFill>
                  <a:schemeClr val="bg2">
                    <a:lumMod val="25000"/>
                  </a:schemeClr>
                </a:solidFill>
                <a:cs typeface="Arial" panose="020B0604020202020204" pitchFamily="34" charset="0"/>
              </a:rPr>
              <a:t>Priloga 8:</a:t>
            </a:r>
            <a:r>
              <a:rPr lang="sl-SI" sz="1600" dirty="0">
                <a:solidFill>
                  <a:schemeClr val="bg2">
                    <a:lumMod val="25000"/>
                  </a:schemeClr>
                </a:solidFill>
                <a:cs typeface="Arial" panose="020B0604020202020204" pitchFamily="34" charset="0"/>
              </a:rPr>
              <a:t> Varovanje osebnih podatkov na ravni izvedbe javnega razpisa,</a:t>
            </a:r>
          </a:p>
          <a:p>
            <a:pPr marL="342900" indent="-342900" eaLnBrk="1" hangingPunct="1">
              <a:buFont typeface="+mj-lt"/>
              <a:buAutoNum type="alphaLcPeriod"/>
              <a:defRPr/>
            </a:pPr>
            <a:r>
              <a:rPr lang="sl-SI" sz="1600" b="1" dirty="0">
                <a:solidFill>
                  <a:schemeClr val="bg2">
                    <a:lumMod val="25000"/>
                  </a:schemeClr>
                </a:solidFill>
                <a:cs typeface="Arial" panose="020B0604020202020204" pitchFamily="34" charset="0"/>
              </a:rPr>
              <a:t>Priloga 9:</a:t>
            </a:r>
            <a:r>
              <a:rPr lang="sl-SI" sz="1600" dirty="0">
                <a:solidFill>
                  <a:schemeClr val="bg2">
                    <a:lumMod val="25000"/>
                  </a:schemeClr>
                </a:solidFill>
                <a:cs typeface="Arial" panose="020B0604020202020204" pitchFamily="34" charset="0"/>
              </a:rPr>
              <a:t> izjava udeleženca programa izpopolnjevanja</a:t>
            </a:r>
          </a:p>
          <a:p>
            <a:pPr marL="342900" indent="-342900" eaLnBrk="1" hangingPunct="1">
              <a:buFont typeface="+mj-lt"/>
              <a:buAutoNum type="alphaLcPeriod"/>
              <a:defRPr/>
            </a:pPr>
            <a:r>
              <a:rPr lang="sl-SI" sz="1600" dirty="0">
                <a:solidFill>
                  <a:schemeClr val="bg2">
                    <a:lumMod val="25000"/>
                  </a:schemeClr>
                </a:solidFill>
                <a:cs typeface="Arial" panose="020B0604020202020204" pitchFamily="34" charset="0"/>
              </a:rPr>
              <a:t>Navodila MIZŠ</a:t>
            </a:r>
          </a:p>
          <a:p>
            <a:pPr marL="342900" indent="-342900" eaLnBrk="1" hangingPunct="1">
              <a:buFont typeface="+mj-lt"/>
              <a:buAutoNum type="alphaLcPeriod"/>
              <a:defRPr/>
            </a:pPr>
            <a:r>
              <a:rPr lang="sl-SI" sz="1600" dirty="0">
                <a:solidFill>
                  <a:schemeClr val="bg2">
                    <a:lumMod val="25000"/>
                  </a:schemeClr>
                </a:solidFill>
                <a:cs typeface="Arial" panose="020B0604020202020204" pitchFamily="34" charset="0"/>
              </a:rPr>
              <a:t>Navodila OU</a:t>
            </a:r>
          </a:p>
          <a:p>
            <a:pPr eaLnBrk="1" hangingPunct="1">
              <a:defRPr/>
            </a:pPr>
            <a:endParaRPr lang="en-US" sz="1400" dirty="0">
              <a:solidFill>
                <a:schemeClr val="bg2">
                  <a:lumMod val="25000"/>
                </a:schemeClr>
              </a:solidFill>
              <a:cs typeface="Arial" panose="020B0604020202020204" pitchFamily="34" charset="0"/>
            </a:endParaRPr>
          </a:p>
        </p:txBody>
      </p:sp>
      <p:sp>
        <p:nvSpPr>
          <p:cNvPr id="3" name="Označba mesta številke diapozitiva 2"/>
          <p:cNvSpPr>
            <a:spLocks noGrp="1"/>
          </p:cNvSpPr>
          <p:nvPr>
            <p:ph type="sldNum" sz="quarter" idx="12"/>
          </p:nvPr>
        </p:nvSpPr>
        <p:spPr/>
        <p:txBody>
          <a:bodyPr/>
          <a:lstStyle/>
          <a:p>
            <a:fld id="{5532F882-DC02-4301-B179-9E7F5ED57468}" type="slidenum">
              <a:rPr lang="en-US" altLang="sl-SI" smtClean="0"/>
              <a:pPr/>
              <a:t>29</a:t>
            </a:fld>
            <a:endParaRPr lang="en-US" altLang="sl-SI"/>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PoljeZBesedilom 2"/>
          <p:cNvSpPr txBox="1"/>
          <p:nvPr/>
        </p:nvSpPr>
        <p:spPr>
          <a:xfrm>
            <a:off x="0" y="345989"/>
            <a:ext cx="9144000" cy="6294031"/>
          </a:xfrm>
          <a:prstGeom prst="rect">
            <a:avLst/>
          </a:prstGeom>
          <a:noFill/>
        </p:spPr>
        <p:txBody>
          <a:bodyPr>
            <a:spAutoFit/>
          </a:bodyPr>
          <a:lstStyle/>
          <a:p>
            <a:pPr algn="just" eaLnBrk="1" hangingPunct="1">
              <a:defRPr/>
            </a:pPr>
            <a:endParaRPr lang="sl-SI" sz="2000" b="1" dirty="0">
              <a:solidFill>
                <a:srgbClr val="860000"/>
              </a:solidFill>
              <a:cs typeface="Arial" panose="020B0604020202020204" pitchFamily="34" charset="0"/>
            </a:endParaRPr>
          </a:p>
          <a:p>
            <a:pPr algn="just" eaLnBrk="1" hangingPunct="1">
              <a:defRPr/>
            </a:pPr>
            <a:r>
              <a:rPr lang="sl-SI" sz="2000" b="1" dirty="0">
                <a:solidFill>
                  <a:srgbClr val="860000"/>
                </a:solidFill>
                <a:cs typeface="Arial" panose="020B0604020202020204" pitchFamily="34" charset="0"/>
              </a:rPr>
              <a:t>Namen JR </a:t>
            </a:r>
          </a:p>
          <a:p>
            <a:pPr algn="just" eaLnBrk="1" hangingPunct="1">
              <a:defRPr/>
            </a:pPr>
            <a:r>
              <a:rPr lang="sl-SI" dirty="0">
                <a:solidFill>
                  <a:schemeClr val="tx2"/>
                </a:solidFill>
                <a:cs typeface="Arial" panose="020B0604020202020204" pitchFamily="34" charset="0"/>
              </a:rPr>
              <a:t>je </a:t>
            </a:r>
            <a:r>
              <a:rPr lang="sl-SI" b="1" dirty="0">
                <a:solidFill>
                  <a:srgbClr val="0070C0"/>
                </a:solidFill>
                <a:cs typeface="Arial" panose="020B0604020202020204" pitchFamily="34" charset="0"/>
              </a:rPr>
              <a:t>zaposlenim</a:t>
            </a:r>
            <a:r>
              <a:rPr lang="sl-SI" dirty="0">
                <a:solidFill>
                  <a:schemeClr val="tx2"/>
                </a:solidFill>
                <a:cs typeface="Arial" panose="020B0604020202020204" pitchFamily="34" charset="0"/>
              </a:rPr>
              <a:t> </a:t>
            </a:r>
            <a:r>
              <a:rPr lang="sl-SI" sz="1400" dirty="0">
                <a:solidFill>
                  <a:schemeClr val="tx2"/>
                </a:solidFill>
                <a:cs typeface="Arial" panose="020B0604020202020204" pitchFamily="34" charset="0"/>
              </a:rPr>
              <a:t>(kot zaposlen se šteje tudi samostojni podjetnik – </a:t>
            </a:r>
            <a:r>
              <a:rPr lang="sl-SI" sz="1400" dirty="0" err="1">
                <a:solidFill>
                  <a:schemeClr val="tx2"/>
                </a:solidFill>
                <a:cs typeface="Arial" panose="020B0604020202020204" pitchFamily="34" charset="0"/>
              </a:rPr>
              <a:t>s.p</a:t>
            </a:r>
            <a:r>
              <a:rPr lang="sl-SI" sz="1400" dirty="0">
                <a:solidFill>
                  <a:schemeClr val="tx2"/>
                </a:solidFill>
                <a:cs typeface="Arial" panose="020B0604020202020204" pitchFamily="34" charset="0"/>
              </a:rPr>
              <a:t>.)</a:t>
            </a:r>
            <a:r>
              <a:rPr lang="sl-SI" dirty="0">
                <a:solidFill>
                  <a:schemeClr val="tx2"/>
                </a:solidFill>
                <a:cs typeface="Arial" panose="020B0604020202020204" pitchFamily="34" charset="0"/>
              </a:rPr>
              <a:t>, </a:t>
            </a:r>
            <a:r>
              <a:rPr lang="sl-SI" b="1" dirty="0">
                <a:solidFill>
                  <a:schemeClr val="tx2"/>
                </a:solidFill>
                <a:cs typeface="Arial" panose="020B0604020202020204" pitchFamily="34" charset="0"/>
              </a:rPr>
              <a:t>ki izven svojega rednega delovnega časa opravljajo izobraževalno delo </a:t>
            </a:r>
            <a:r>
              <a:rPr lang="sl-SI" b="1" dirty="0">
                <a:solidFill>
                  <a:srgbClr val="0070C0"/>
                </a:solidFill>
                <a:cs typeface="Arial" panose="020B0604020202020204" pitchFamily="34" charset="0"/>
              </a:rPr>
              <a:t>v programih višjega strokovnega izobraževanja</a:t>
            </a:r>
            <a:r>
              <a:rPr lang="sl-SI" b="1" dirty="0">
                <a:solidFill>
                  <a:schemeClr val="tx2"/>
                </a:solidFill>
                <a:cs typeface="Arial" panose="020B0604020202020204" pitchFamily="34" charset="0"/>
              </a:rPr>
              <a:t> ali</a:t>
            </a:r>
            <a:r>
              <a:rPr lang="sl-SI" dirty="0">
                <a:solidFill>
                  <a:schemeClr val="tx2"/>
                </a:solidFill>
                <a:cs typeface="Arial" panose="020B0604020202020204" pitchFamily="34" charset="0"/>
              </a:rPr>
              <a:t> </a:t>
            </a:r>
            <a:r>
              <a:rPr lang="sl-SI" b="1" dirty="0">
                <a:solidFill>
                  <a:srgbClr val="0070C0"/>
                </a:solidFill>
                <a:cs typeface="Arial" panose="020B0604020202020204" pitchFamily="34" charset="0"/>
              </a:rPr>
              <a:t>v neformalnih izobraževalnih programih za odrasle</a:t>
            </a:r>
            <a:r>
              <a:rPr lang="sl-SI" dirty="0">
                <a:solidFill>
                  <a:srgbClr val="0070C0"/>
                </a:solidFill>
                <a:cs typeface="Arial" panose="020B0604020202020204" pitchFamily="34" charset="0"/>
              </a:rPr>
              <a:t>, </a:t>
            </a:r>
            <a:r>
              <a:rPr lang="sl-SI" b="1" dirty="0">
                <a:solidFill>
                  <a:srgbClr val="0070C0"/>
                </a:solidFill>
                <a:cs typeface="Arial" panose="020B0604020202020204" pitchFamily="34" charset="0"/>
              </a:rPr>
              <a:t>omogočiti izboljšanje kompetenc </a:t>
            </a:r>
            <a:r>
              <a:rPr lang="sl-SI" dirty="0">
                <a:solidFill>
                  <a:schemeClr val="tx2"/>
                </a:solidFill>
                <a:cs typeface="Arial" panose="020B0604020202020204" pitchFamily="34" charset="0"/>
              </a:rPr>
              <a:t>zaradi potreb na trgu dela, večje zaposljivosti in mobilnosti med področji dela, osebnega razvoja in delovanja v sodobni družbi.</a:t>
            </a:r>
          </a:p>
          <a:p>
            <a:pPr algn="just" eaLnBrk="1" hangingPunct="1">
              <a:defRPr/>
            </a:pPr>
            <a:endParaRPr lang="sl-SI" sz="1400" dirty="0">
              <a:solidFill>
                <a:schemeClr val="tx2"/>
              </a:solidFill>
              <a:cs typeface="Arial" panose="020B0604020202020204" pitchFamily="34" charset="0"/>
            </a:endParaRPr>
          </a:p>
          <a:p>
            <a:pPr algn="just" eaLnBrk="1" hangingPunct="1">
              <a:defRPr/>
            </a:pPr>
            <a:endParaRPr lang="sl-SI" sz="1400" dirty="0">
              <a:solidFill>
                <a:schemeClr val="tx2"/>
              </a:solidFill>
              <a:cs typeface="Arial" panose="020B0604020202020204" pitchFamily="34" charset="0"/>
            </a:endParaRPr>
          </a:p>
          <a:p>
            <a:pPr algn="just" eaLnBrk="1" hangingPunct="1">
              <a:defRPr/>
            </a:pPr>
            <a:r>
              <a:rPr lang="sl-SI" sz="2000" b="1" dirty="0">
                <a:solidFill>
                  <a:srgbClr val="860000"/>
                </a:solidFill>
                <a:cs typeface="Arial" panose="020B0604020202020204" pitchFamily="34" charset="0"/>
              </a:rPr>
              <a:t>Cilj JR </a:t>
            </a:r>
          </a:p>
          <a:p>
            <a:pPr algn="just" eaLnBrk="1" hangingPunct="1">
              <a:defRPr/>
            </a:pPr>
            <a:r>
              <a:rPr lang="sl-SI" dirty="0">
                <a:solidFill>
                  <a:schemeClr val="tx2"/>
                </a:solidFill>
                <a:cs typeface="Arial" panose="020B0604020202020204" pitchFamily="34" charset="0"/>
              </a:rPr>
              <a:t>je </a:t>
            </a:r>
            <a:r>
              <a:rPr lang="sl-SI" b="1" dirty="0">
                <a:solidFill>
                  <a:srgbClr val="0070C0"/>
                </a:solidFill>
                <a:cs typeface="Arial" panose="020B0604020202020204" pitchFamily="34" charset="0"/>
              </a:rPr>
              <a:t>usposobiti </a:t>
            </a:r>
            <a:r>
              <a:rPr lang="sl-SI" b="1" u="sng" dirty="0">
                <a:solidFill>
                  <a:srgbClr val="7030A0"/>
                </a:solidFill>
                <a:cs typeface="Arial" panose="020B0604020202020204" pitchFamily="34" charset="0"/>
              </a:rPr>
              <a:t>2.400 zaposlenih</a:t>
            </a:r>
            <a:r>
              <a:rPr lang="sl-SI" u="sng" dirty="0">
                <a:solidFill>
                  <a:srgbClr val="7030A0"/>
                </a:solidFill>
                <a:cs typeface="Arial" panose="020B0604020202020204" pitchFamily="34" charset="0"/>
              </a:rPr>
              <a:t>, </a:t>
            </a:r>
            <a:r>
              <a:rPr lang="sl-SI" b="1" dirty="0">
                <a:solidFill>
                  <a:srgbClr val="0070C0"/>
                </a:solidFill>
                <a:cs typeface="Arial" panose="020B0604020202020204" pitchFamily="34" charset="0"/>
              </a:rPr>
              <a:t>da bodo </a:t>
            </a:r>
            <a:r>
              <a:rPr lang="sl-SI" dirty="0">
                <a:solidFill>
                  <a:schemeClr val="tx2"/>
                </a:solidFill>
                <a:cs typeface="Arial" panose="020B0604020202020204" pitchFamily="34" charset="0"/>
              </a:rPr>
              <a:t>izboljšali kompetence, s pomočjo katerih bodo lahko </a:t>
            </a:r>
            <a:r>
              <a:rPr lang="sl-SI" b="1" dirty="0">
                <a:solidFill>
                  <a:srgbClr val="0070C0"/>
                </a:solidFill>
                <a:cs typeface="Arial" panose="020B0604020202020204" pitchFamily="34" charset="0"/>
              </a:rPr>
              <a:t>še naprej kakovostno opravljali izobraževalno delo v programih višjega strokovnega izobraževanja </a:t>
            </a:r>
            <a:r>
              <a:rPr lang="sl-SI" b="1" dirty="0">
                <a:solidFill>
                  <a:schemeClr val="tx2"/>
                </a:solidFill>
                <a:cs typeface="Arial" panose="020B0604020202020204" pitchFamily="34" charset="0"/>
              </a:rPr>
              <a:t>ali </a:t>
            </a:r>
            <a:r>
              <a:rPr lang="sl-SI" b="1" dirty="0">
                <a:solidFill>
                  <a:srgbClr val="0070C0"/>
                </a:solidFill>
                <a:cs typeface="Arial" panose="020B0604020202020204" pitchFamily="34" charset="0"/>
              </a:rPr>
              <a:t>neformalnih izobraževalnih programih za odrasle</a:t>
            </a:r>
            <a:r>
              <a:rPr lang="sl-SI" dirty="0">
                <a:solidFill>
                  <a:schemeClr val="tx2"/>
                </a:solidFill>
                <a:cs typeface="Arial" panose="020B0604020202020204" pitchFamily="34" charset="0"/>
              </a:rPr>
              <a:t>. </a:t>
            </a:r>
          </a:p>
          <a:p>
            <a:pPr algn="just" eaLnBrk="1" hangingPunct="1">
              <a:defRPr/>
            </a:pPr>
            <a:r>
              <a:rPr lang="sl-SI" sz="700" dirty="0">
                <a:solidFill>
                  <a:schemeClr val="tx2"/>
                </a:solidFill>
                <a:cs typeface="Arial" panose="020B0604020202020204" pitchFamily="34" charset="0"/>
              </a:rPr>
              <a:t> </a:t>
            </a:r>
          </a:p>
          <a:p>
            <a:pPr algn="just" eaLnBrk="1" hangingPunct="1">
              <a:defRPr/>
            </a:pPr>
            <a:endParaRPr lang="sl-SI" sz="700" dirty="0">
              <a:solidFill>
                <a:schemeClr val="tx2"/>
              </a:solidFill>
              <a:cs typeface="Arial" panose="020B0604020202020204" pitchFamily="34" charset="0"/>
            </a:endParaRPr>
          </a:p>
          <a:p>
            <a:pPr algn="just" eaLnBrk="1" hangingPunct="1">
              <a:defRPr/>
            </a:pPr>
            <a:endParaRPr lang="sl-SI" sz="700" dirty="0">
              <a:solidFill>
                <a:schemeClr val="tx2"/>
              </a:solidFill>
              <a:cs typeface="Arial" panose="020B0604020202020204" pitchFamily="34" charset="0"/>
            </a:endParaRPr>
          </a:p>
          <a:p>
            <a:pPr algn="just" eaLnBrk="1" hangingPunct="1">
              <a:defRPr/>
            </a:pPr>
            <a:r>
              <a:rPr lang="sl-SI" sz="2000" b="1" dirty="0">
                <a:solidFill>
                  <a:srgbClr val="860000"/>
                </a:solidFill>
                <a:cs typeface="Arial" panose="020B0604020202020204" pitchFamily="34" charset="0"/>
              </a:rPr>
              <a:t>Ciljni skupini</a:t>
            </a:r>
            <a:r>
              <a:rPr lang="sl-SI" sz="2000" dirty="0">
                <a:solidFill>
                  <a:srgbClr val="860000"/>
                </a:solidFill>
                <a:cs typeface="Arial" panose="020B0604020202020204" pitchFamily="34" charset="0"/>
              </a:rPr>
              <a:t>: </a:t>
            </a:r>
          </a:p>
          <a:p>
            <a:pPr algn="just" eaLnBrk="1" hangingPunct="1">
              <a:defRPr/>
            </a:pPr>
            <a:r>
              <a:rPr lang="sl-SI" sz="800" dirty="0">
                <a:solidFill>
                  <a:schemeClr val="tx2"/>
                </a:solidFill>
                <a:cs typeface="Arial" panose="020B0604020202020204" pitchFamily="34" charset="0"/>
              </a:rPr>
              <a:t> </a:t>
            </a:r>
          </a:p>
          <a:p>
            <a:pPr marL="457200" indent="-457200" eaLnBrk="1" hangingPunct="1">
              <a:buFontTx/>
              <a:buAutoNum type="arabicPeriod"/>
              <a:defRPr/>
            </a:pPr>
            <a:r>
              <a:rPr lang="sl-SI" sz="1700" b="1" dirty="0">
                <a:solidFill>
                  <a:srgbClr val="860000"/>
                </a:solidFill>
                <a:cs typeface="Arial" panose="020B0604020202020204" pitchFamily="34" charset="0"/>
              </a:rPr>
              <a:t>Zaposleni, </a:t>
            </a:r>
            <a:r>
              <a:rPr lang="sl-SI" sz="1700" b="1" dirty="0">
                <a:solidFill>
                  <a:srgbClr val="0070C0"/>
                </a:solidFill>
                <a:cs typeface="Arial" panose="020B0604020202020204" pitchFamily="34" charset="0"/>
              </a:rPr>
              <a:t>ki so prepoznani kot ustrezen </a:t>
            </a:r>
            <a:r>
              <a:rPr lang="sl-SI" sz="1700" b="1" dirty="0">
                <a:solidFill>
                  <a:srgbClr val="860000"/>
                </a:solidFill>
                <a:cs typeface="Arial" panose="020B0604020202020204" pitchFamily="34" charset="0"/>
              </a:rPr>
              <a:t>kader za opravljanje izobraževalnega dela v programih višjega strokovnega izobraževanja…</a:t>
            </a:r>
            <a:r>
              <a:rPr lang="sl-SI" sz="1700" b="1" dirty="0">
                <a:solidFill>
                  <a:srgbClr val="0070C0"/>
                </a:solidFill>
                <a:cs typeface="Arial" panose="020B0604020202020204" pitchFamily="34" charset="0"/>
              </a:rPr>
              <a:t>             </a:t>
            </a:r>
            <a:r>
              <a:rPr lang="sl-SI" sz="1700" b="1" u="sng" dirty="0">
                <a:solidFill>
                  <a:srgbClr val="7030A0"/>
                </a:solidFill>
                <a:cs typeface="Arial" panose="020B0604020202020204" pitchFamily="34" charset="0"/>
              </a:rPr>
              <a:t>udeleženec VIŠ</a:t>
            </a:r>
            <a:r>
              <a:rPr lang="sl-SI" sz="1700" u="sng" dirty="0">
                <a:solidFill>
                  <a:srgbClr val="7030A0"/>
                </a:solidFill>
                <a:cs typeface="Arial" panose="020B0604020202020204" pitchFamily="34" charset="0"/>
              </a:rPr>
              <a:t>.</a:t>
            </a:r>
          </a:p>
          <a:p>
            <a:pPr marL="457200" indent="-457200" algn="just" eaLnBrk="1" hangingPunct="1">
              <a:buFontTx/>
              <a:buAutoNum type="arabicPeriod"/>
              <a:defRPr/>
            </a:pPr>
            <a:endParaRPr lang="sl-SI" sz="1700" dirty="0">
              <a:solidFill>
                <a:schemeClr val="tx2"/>
              </a:solidFill>
              <a:cs typeface="Arial" panose="020B0604020202020204" pitchFamily="34" charset="0"/>
            </a:endParaRPr>
          </a:p>
          <a:p>
            <a:pPr marL="457200" indent="-457200" eaLnBrk="1" hangingPunct="1">
              <a:buFontTx/>
              <a:buAutoNum type="arabicPeriod"/>
              <a:defRPr/>
            </a:pPr>
            <a:r>
              <a:rPr lang="sl-SI" sz="1700" b="1" dirty="0">
                <a:solidFill>
                  <a:srgbClr val="860000"/>
                </a:solidFill>
                <a:cs typeface="Arial" panose="020B0604020202020204" pitchFamily="34" charset="0"/>
              </a:rPr>
              <a:t>Zaposleni, </a:t>
            </a:r>
            <a:r>
              <a:rPr lang="sl-SI" sz="1700" b="1" dirty="0">
                <a:solidFill>
                  <a:srgbClr val="0070C0"/>
                </a:solidFill>
                <a:cs typeface="Arial" panose="020B0604020202020204" pitchFamily="34" charset="0"/>
              </a:rPr>
              <a:t>ki so prepoznani kot ustrezen</a:t>
            </a:r>
            <a:r>
              <a:rPr lang="sl-SI" sz="1700" b="1" dirty="0">
                <a:solidFill>
                  <a:srgbClr val="860000"/>
                </a:solidFill>
                <a:cs typeface="Arial" panose="020B0604020202020204" pitchFamily="34" charset="0"/>
              </a:rPr>
              <a:t> kader za opravljaje izobraževalnega dela v neformalnih izobraževalnih programih za odrasle…     		</a:t>
            </a:r>
            <a:r>
              <a:rPr lang="sl-SI" sz="1700" b="1" u="sng" dirty="0">
                <a:solidFill>
                  <a:srgbClr val="7030A0"/>
                </a:solidFill>
                <a:cs typeface="Arial" panose="020B0604020202020204" pitchFamily="34" charset="0"/>
              </a:rPr>
              <a:t>udeleženec NIPO</a:t>
            </a:r>
            <a:r>
              <a:rPr lang="sl-SI" b="1" u="sng" dirty="0">
                <a:solidFill>
                  <a:srgbClr val="7030A0"/>
                </a:solidFill>
                <a:cs typeface="Arial" panose="020B0604020202020204" pitchFamily="34" charset="0"/>
              </a:rPr>
              <a:t>.</a:t>
            </a:r>
          </a:p>
          <a:p>
            <a:pPr algn="just" eaLnBrk="1" hangingPunct="1">
              <a:defRPr/>
            </a:pPr>
            <a:endParaRPr lang="sl-SI" b="1" dirty="0">
              <a:solidFill>
                <a:srgbClr val="C00000"/>
              </a:solidFill>
              <a:cs typeface="Arial" panose="020B0604020202020204" pitchFamily="34" charset="0"/>
            </a:endParaRPr>
          </a:p>
          <a:p>
            <a:pPr algn="just" eaLnBrk="1" hangingPunct="1">
              <a:defRPr/>
            </a:pPr>
            <a:endParaRPr lang="sl-SI" b="1" dirty="0">
              <a:solidFill>
                <a:srgbClr val="C00000"/>
              </a:solidFill>
              <a:cs typeface="Arial" panose="020B0604020202020204" pitchFamily="34" charset="0"/>
            </a:endParaRPr>
          </a:p>
        </p:txBody>
      </p:sp>
      <p:sp>
        <p:nvSpPr>
          <p:cNvPr id="6" name="Arrow: Right 5"/>
          <p:cNvSpPr/>
          <p:nvPr/>
        </p:nvSpPr>
        <p:spPr>
          <a:xfrm>
            <a:off x="6151242" y="4918732"/>
            <a:ext cx="663575" cy="339725"/>
          </a:xfrm>
          <a:prstGeom prst="rightArrow">
            <a:avLst/>
          </a:prstGeom>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7" name="Arrow: Right 6"/>
          <p:cNvSpPr/>
          <p:nvPr/>
        </p:nvSpPr>
        <p:spPr>
          <a:xfrm>
            <a:off x="6110800" y="5682631"/>
            <a:ext cx="663575" cy="341313"/>
          </a:xfrm>
          <a:prstGeom prst="rightArrow">
            <a:avLst/>
          </a:prstGeom>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2" name="Označba mesta številke diapozitiva 1"/>
          <p:cNvSpPr>
            <a:spLocks noGrp="1"/>
          </p:cNvSpPr>
          <p:nvPr>
            <p:ph type="sldNum" sz="quarter" idx="12"/>
          </p:nvPr>
        </p:nvSpPr>
        <p:spPr/>
        <p:txBody>
          <a:bodyPr/>
          <a:lstStyle/>
          <a:p>
            <a:fld id="{5532F882-DC02-4301-B179-9E7F5ED57468}" type="slidenum">
              <a:rPr lang="en-US" altLang="sl-SI" smtClean="0"/>
              <a:pPr/>
              <a:t>3</a:t>
            </a:fld>
            <a:endParaRPr lang="en-US" altLang="sl-SI"/>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oljeZBesedilom 1"/>
          <p:cNvSpPr txBox="1"/>
          <p:nvPr/>
        </p:nvSpPr>
        <p:spPr>
          <a:xfrm>
            <a:off x="630315" y="1056444"/>
            <a:ext cx="7872335" cy="5632311"/>
          </a:xfrm>
          <a:prstGeom prst="rect">
            <a:avLst/>
          </a:prstGeom>
          <a:noFill/>
        </p:spPr>
        <p:txBody>
          <a:bodyPr wrap="square">
            <a:spAutoFit/>
          </a:bodyPr>
          <a:lstStyle/>
          <a:p>
            <a:pPr algn="ctr" eaLnBrk="1" hangingPunct="1">
              <a:defRPr/>
            </a:pPr>
            <a:r>
              <a:rPr lang="sl-SI" sz="2400" b="1" dirty="0">
                <a:solidFill>
                  <a:srgbClr val="C00000"/>
                </a:solidFill>
                <a:cs typeface="Arial" panose="020B0604020202020204" pitchFamily="34" charset="0"/>
              </a:rPr>
              <a:t>Formalno popolna vloga </a:t>
            </a:r>
          </a:p>
          <a:p>
            <a:pPr algn="ctr" eaLnBrk="1" hangingPunct="1">
              <a:defRPr/>
            </a:pPr>
            <a:endParaRPr lang="sl-SI" sz="1600" b="1" dirty="0">
              <a:solidFill>
                <a:schemeClr val="accent1">
                  <a:lumMod val="50000"/>
                </a:schemeClr>
              </a:solidFill>
              <a:cs typeface="Arial" panose="020B0604020202020204" pitchFamily="34" charset="0"/>
            </a:endParaRPr>
          </a:p>
          <a:p>
            <a:pPr eaLnBrk="1" hangingPunct="1">
              <a:defRPr/>
            </a:pPr>
            <a:r>
              <a:rPr lang="sl-SI" dirty="0">
                <a:solidFill>
                  <a:schemeClr val="bg2">
                    <a:lumMod val="25000"/>
                  </a:schemeClr>
                </a:solidFill>
                <a:cs typeface="Arial" panose="020B0604020202020204" pitchFamily="34" charset="0"/>
              </a:rPr>
              <a:t>Vloga se šteje kot formalno popolna, če vsebuje naslednje </a:t>
            </a:r>
            <a:r>
              <a:rPr lang="sl-SI" b="1" dirty="0">
                <a:solidFill>
                  <a:schemeClr val="bg2">
                    <a:lumMod val="25000"/>
                  </a:schemeClr>
                </a:solidFill>
                <a:cs typeface="Arial" panose="020B0604020202020204" pitchFamily="34" charset="0"/>
              </a:rPr>
              <a:t>popolno izpolnjene</a:t>
            </a:r>
            <a:r>
              <a:rPr lang="sl-SI" dirty="0">
                <a:solidFill>
                  <a:schemeClr val="bg2">
                    <a:lumMod val="25000"/>
                  </a:schemeClr>
                </a:solidFill>
                <a:cs typeface="Arial" panose="020B0604020202020204" pitchFamily="34" charset="0"/>
              </a:rPr>
              <a:t>, </a:t>
            </a:r>
            <a:r>
              <a:rPr lang="sl-SI" b="1" dirty="0">
                <a:solidFill>
                  <a:schemeClr val="bg2">
                    <a:lumMod val="25000"/>
                  </a:schemeClr>
                </a:solidFill>
                <a:cs typeface="Arial" panose="020B0604020202020204" pitchFamily="34" charset="0"/>
              </a:rPr>
              <a:t>podpisane</a:t>
            </a:r>
            <a:r>
              <a:rPr lang="sl-SI" dirty="0">
                <a:solidFill>
                  <a:schemeClr val="bg2">
                    <a:lumMod val="25000"/>
                  </a:schemeClr>
                </a:solidFill>
                <a:cs typeface="Arial" panose="020B0604020202020204" pitchFamily="34" charset="0"/>
              </a:rPr>
              <a:t> in </a:t>
            </a:r>
            <a:r>
              <a:rPr lang="sl-SI" b="1" dirty="0">
                <a:solidFill>
                  <a:schemeClr val="bg2">
                    <a:lumMod val="25000"/>
                  </a:schemeClr>
                </a:solidFill>
                <a:cs typeface="Arial" panose="020B0604020202020204" pitchFamily="34" charset="0"/>
              </a:rPr>
              <a:t>žigosane</a:t>
            </a:r>
            <a:r>
              <a:rPr lang="sl-SI" dirty="0">
                <a:solidFill>
                  <a:schemeClr val="bg2">
                    <a:lumMod val="25000"/>
                  </a:schemeClr>
                </a:solidFill>
                <a:cs typeface="Arial" panose="020B0604020202020204" pitchFamily="34" charset="0"/>
              </a:rPr>
              <a:t> obrazce ter dokazila:</a:t>
            </a:r>
          </a:p>
          <a:p>
            <a:pPr eaLnBrk="1" hangingPunct="1">
              <a:defRPr/>
            </a:pPr>
            <a:endParaRPr lang="sl-SI" dirty="0">
              <a:solidFill>
                <a:schemeClr val="bg2">
                  <a:lumMod val="25000"/>
                </a:schemeClr>
              </a:solidFill>
              <a:cs typeface="Arial" panose="020B0604020202020204" pitchFamily="34" charset="0"/>
            </a:endParaRPr>
          </a:p>
          <a:p>
            <a:pPr marL="285750" indent="-285750" eaLnBrk="1" hangingPunct="1">
              <a:buFont typeface="Arial" panose="020B0604020202020204" pitchFamily="34" charset="0"/>
              <a:buChar char="•"/>
              <a:defRPr/>
            </a:pPr>
            <a:r>
              <a:rPr lang="sl-SI" b="1" dirty="0">
                <a:solidFill>
                  <a:schemeClr val="bg2">
                    <a:lumMod val="25000"/>
                  </a:schemeClr>
                </a:solidFill>
                <a:cs typeface="Arial" panose="020B0604020202020204" pitchFamily="34" charset="0"/>
              </a:rPr>
              <a:t>Prijavnico in elaborat s prilogami</a:t>
            </a:r>
          </a:p>
          <a:p>
            <a:pPr marL="742950" lvl="1" indent="-285750" eaLnBrk="1" hangingPunct="1">
              <a:buFont typeface="Arial" panose="020B0604020202020204" pitchFamily="34" charset="0"/>
              <a:buChar char="•"/>
              <a:defRPr/>
            </a:pPr>
            <a:r>
              <a:rPr lang="sl-SI" b="1" dirty="0">
                <a:solidFill>
                  <a:schemeClr val="bg2">
                    <a:lumMod val="25000"/>
                  </a:schemeClr>
                </a:solidFill>
                <a:cs typeface="Arial" panose="020B0604020202020204" pitchFamily="34" charset="0"/>
              </a:rPr>
              <a:t>Priloga A:</a:t>
            </a:r>
            <a:r>
              <a:rPr lang="sl-SI" dirty="0">
                <a:solidFill>
                  <a:schemeClr val="bg2">
                    <a:lumMod val="25000"/>
                  </a:schemeClr>
                </a:solidFill>
                <a:cs typeface="Arial" panose="020B0604020202020204" pitchFamily="34" charset="0"/>
              </a:rPr>
              <a:t> Program</a:t>
            </a:r>
          </a:p>
          <a:p>
            <a:pPr marL="742950" lvl="1" indent="-285750" eaLnBrk="1" hangingPunct="1">
              <a:buFont typeface="Arial" panose="020B0604020202020204" pitchFamily="34" charset="0"/>
              <a:buChar char="•"/>
              <a:defRPr/>
            </a:pPr>
            <a:r>
              <a:rPr lang="sl-SI" b="1" dirty="0">
                <a:solidFill>
                  <a:schemeClr val="bg2">
                    <a:lumMod val="25000"/>
                  </a:schemeClr>
                </a:solidFill>
                <a:cs typeface="Arial" panose="020B0604020202020204" pitchFamily="34" charset="0"/>
              </a:rPr>
              <a:t>Priloga B:</a:t>
            </a:r>
            <a:r>
              <a:rPr lang="sl-SI" dirty="0">
                <a:solidFill>
                  <a:schemeClr val="bg2">
                    <a:lumMod val="25000"/>
                  </a:schemeClr>
                </a:solidFill>
                <a:cs typeface="Arial" panose="020B0604020202020204" pitchFamily="34" charset="0"/>
              </a:rPr>
              <a:t> Organizacijski in terminski načrt</a:t>
            </a:r>
          </a:p>
          <a:p>
            <a:pPr marL="285750" indent="-285750" eaLnBrk="1" hangingPunct="1">
              <a:buFont typeface="Arial" panose="020B0604020202020204" pitchFamily="34" charset="0"/>
              <a:buChar char="•"/>
              <a:defRPr/>
            </a:pPr>
            <a:r>
              <a:rPr lang="sl-SI" b="1" dirty="0">
                <a:solidFill>
                  <a:schemeClr val="bg2">
                    <a:lumMod val="25000"/>
                  </a:schemeClr>
                </a:solidFill>
                <a:cs typeface="Arial" panose="020B0604020202020204" pitchFamily="34" charset="0"/>
              </a:rPr>
              <a:t>Prilogo 1:</a:t>
            </a:r>
            <a:r>
              <a:rPr lang="sl-SI" dirty="0">
                <a:solidFill>
                  <a:schemeClr val="bg2">
                    <a:lumMod val="25000"/>
                  </a:schemeClr>
                </a:solidFill>
                <a:cs typeface="Arial" panose="020B0604020202020204" pitchFamily="34" charset="0"/>
              </a:rPr>
              <a:t> Finančni načrt</a:t>
            </a:r>
          </a:p>
          <a:p>
            <a:pPr marL="285750" indent="-285750" eaLnBrk="1" hangingPunct="1">
              <a:buFont typeface="Arial" panose="020B0604020202020204" pitchFamily="34" charset="0"/>
              <a:buChar char="•"/>
              <a:defRPr/>
            </a:pPr>
            <a:r>
              <a:rPr lang="sl-SI" b="1" dirty="0">
                <a:solidFill>
                  <a:schemeClr val="bg2">
                    <a:lumMod val="25000"/>
                  </a:schemeClr>
                </a:solidFill>
                <a:cs typeface="Arial" panose="020B0604020202020204" pitchFamily="34" charset="0"/>
              </a:rPr>
              <a:t>Prilogo 2:</a:t>
            </a:r>
            <a:r>
              <a:rPr lang="sl-SI" dirty="0">
                <a:solidFill>
                  <a:schemeClr val="bg2">
                    <a:lumMod val="25000"/>
                  </a:schemeClr>
                </a:solidFill>
                <a:cs typeface="Arial" panose="020B0604020202020204" pitchFamily="34" charset="0"/>
              </a:rPr>
              <a:t> </a:t>
            </a:r>
            <a:r>
              <a:rPr lang="sl-SI" dirty="0" err="1">
                <a:solidFill>
                  <a:schemeClr val="bg2">
                    <a:lumMod val="25000"/>
                  </a:schemeClr>
                </a:solidFill>
                <a:cs typeface="Arial" panose="020B0604020202020204" pitchFamily="34" charset="0"/>
              </a:rPr>
              <a:t>Konzorcijsko</a:t>
            </a:r>
            <a:r>
              <a:rPr lang="sl-SI" dirty="0">
                <a:solidFill>
                  <a:schemeClr val="bg2">
                    <a:lumMod val="25000"/>
                  </a:schemeClr>
                </a:solidFill>
                <a:cs typeface="Arial" panose="020B0604020202020204" pitchFamily="34" charset="0"/>
              </a:rPr>
              <a:t> pogodbo,</a:t>
            </a:r>
          </a:p>
          <a:p>
            <a:pPr marL="285750" indent="-285750" eaLnBrk="1" hangingPunct="1">
              <a:buFont typeface="Arial" panose="020B0604020202020204" pitchFamily="34" charset="0"/>
              <a:buChar char="•"/>
              <a:defRPr/>
            </a:pPr>
            <a:r>
              <a:rPr lang="sl-SI" b="1" dirty="0">
                <a:solidFill>
                  <a:schemeClr val="bg2">
                    <a:lumMod val="25000"/>
                  </a:schemeClr>
                </a:solidFill>
                <a:cs typeface="Arial" panose="020B0604020202020204" pitchFamily="34" charset="0"/>
              </a:rPr>
              <a:t>Prilogo 4:</a:t>
            </a:r>
            <a:r>
              <a:rPr lang="sl-SI" dirty="0">
                <a:solidFill>
                  <a:schemeClr val="bg2">
                    <a:lumMod val="25000"/>
                  </a:schemeClr>
                </a:solidFill>
                <a:cs typeface="Arial" panose="020B0604020202020204" pitchFamily="34" charset="0"/>
              </a:rPr>
              <a:t> Izjava o izpolnjevanju splošnih pogojev </a:t>
            </a:r>
            <a:r>
              <a:rPr lang="sl-SI" dirty="0" err="1">
                <a:solidFill>
                  <a:schemeClr val="bg2">
                    <a:lumMod val="25000"/>
                  </a:schemeClr>
                </a:solidFill>
                <a:cs typeface="Arial" panose="020B0604020202020204" pitchFamily="34" charset="0"/>
              </a:rPr>
              <a:t>konzorcijskih</a:t>
            </a:r>
            <a:r>
              <a:rPr lang="sl-SI" dirty="0">
                <a:solidFill>
                  <a:schemeClr val="bg2">
                    <a:lumMod val="25000"/>
                  </a:schemeClr>
                </a:solidFill>
                <a:cs typeface="Arial" panose="020B0604020202020204" pitchFamily="34" charset="0"/>
              </a:rPr>
              <a:t> partnerjev brez prijavitelja, </a:t>
            </a:r>
          </a:p>
          <a:p>
            <a:pPr marL="285750" indent="-285750" eaLnBrk="1" hangingPunct="1">
              <a:buFont typeface="Arial" panose="020B0604020202020204" pitchFamily="34" charset="0"/>
              <a:buChar char="•"/>
              <a:defRPr/>
            </a:pPr>
            <a:r>
              <a:rPr lang="sl-SI" b="1" dirty="0">
                <a:solidFill>
                  <a:schemeClr val="bg2">
                    <a:lumMod val="25000"/>
                  </a:schemeClr>
                </a:solidFill>
                <a:cs typeface="Arial" panose="020B0604020202020204" pitchFamily="34" charset="0"/>
              </a:rPr>
              <a:t>Prilogo 7: </a:t>
            </a:r>
            <a:r>
              <a:rPr lang="sl-SI" dirty="0">
                <a:solidFill>
                  <a:schemeClr val="bg2">
                    <a:lumMod val="25000"/>
                  </a:schemeClr>
                </a:solidFill>
                <a:cs typeface="Arial" panose="020B0604020202020204" pitchFamily="34" charset="0"/>
              </a:rPr>
              <a:t>Izjava strokovnega aktiva ali drugega ustreznega organa o ustreznosti programa izpopolnjevanja.</a:t>
            </a:r>
          </a:p>
          <a:p>
            <a:pPr marL="285750" indent="-285750" eaLnBrk="1" hangingPunct="1">
              <a:buFont typeface="Arial" panose="020B0604020202020204" pitchFamily="34" charset="0"/>
              <a:buChar char="•"/>
              <a:defRPr/>
            </a:pPr>
            <a:endParaRPr lang="sl-SI" dirty="0">
              <a:solidFill>
                <a:schemeClr val="bg2">
                  <a:lumMod val="25000"/>
                </a:schemeClr>
              </a:solidFill>
              <a:cs typeface="Arial" panose="020B0604020202020204" pitchFamily="34" charset="0"/>
            </a:endParaRPr>
          </a:p>
          <a:p>
            <a:pPr marL="285750" indent="-285750" eaLnBrk="1" hangingPunct="1">
              <a:buFont typeface="Arial" panose="020B0604020202020204" pitchFamily="34" charset="0"/>
              <a:buChar char="•"/>
              <a:defRPr/>
            </a:pPr>
            <a:endParaRPr lang="sl-SI" dirty="0">
              <a:solidFill>
                <a:schemeClr val="bg2">
                  <a:lumMod val="25000"/>
                </a:schemeClr>
              </a:solidFill>
              <a:cs typeface="Arial" panose="020B0604020202020204" pitchFamily="34" charset="0"/>
            </a:endParaRPr>
          </a:p>
          <a:p>
            <a:pPr eaLnBrk="1" hangingPunct="1">
              <a:defRPr/>
            </a:pPr>
            <a:r>
              <a:rPr lang="sl-SI" dirty="0">
                <a:solidFill>
                  <a:srgbClr val="0070C0"/>
                </a:solidFill>
                <a:cs typeface="Arial" panose="020B0604020202020204" pitchFamily="34" charset="0"/>
              </a:rPr>
              <a:t>Prijavitelj </a:t>
            </a:r>
            <a:r>
              <a:rPr lang="sl-SI" b="1" dirty="0">
                <a:solidFill>
                  <a:srgbClr val="0070C0"/>
                </a:solidFill>
                <a:cs typeface="Arial" panose="020B0604020202020204" pitchFamily="34" charset="0"/>
              </a:rPr>
              <a:t>mora</a:t>
            </a:r>
            <a:r>
              <a:rPr lang="sl-SI" dirty="0">
                <a:solidFill>
                  <a:srgbClr val="0070C0"/>
                </a:solidFill>
                <a:cs typeface="Arial" panose="020B0604020202020204" pitchFamily="34" charset="0"/>
              </a:rPr>
              <a:t> priložiti dokumentacijo formalno popolne vloge v enem pisnem izvodu </a:t>
            </a:r>
            <a:r>
              <a:rPr lang="sl-SI" b="1" dirty="0">
                <a:solidFill>
                  <a:srgbClr val="0070C0"/>
                </a:solidFill>
                <a:cs typeface="Arial" panose="020B0604020202020204" pitchFamily="34" charset="0"/>
              </a:rPr>
              <a:t>ter tudi na elektronskem mediju (CD ali USB ključ) v izvornem formatu.</a:t>
            </a:r>
          </a:p>
          <a:p>
            <a:pPr eaLnBrk="1" hangingPunct="1">
              <a:defRPr/>
            </a:pPr>
            <a:endParaRPr lang="en-US" sz="1400" dirty="0">
              <a:solidFill>
                <a:schemeClr val="bg2">
                  <a:lumMod val="25000"/>
                </a:schemeClr>
              </a:solidFill>
              <a:cs typeface="Arial" panose="020B0604020202020204" pitchFamily="34" charset="0"/>
            </a:endParaRPr>
          </a:p>
        </p:txBody>
      </p:sp>
      <p:sp>
        <p:nvSpPr>
          <p:cNvPr id="3" name="Označba mesta številke diapozitiva 2"/>
          <p:cNvSpPr>
            <a:spLocks noGrp="1"/>
          </p:cNvSpPr>
          <p:nvPr>
            <p:ph type="sldNum" sz="quarter" idx="12"/>
          </p:nvPr>
        </p:nvSpPr>
        <p:spPr/>
        <p:txBody>
          <a:bodyPr/>
          <a:lstStyle/>
          <a:p>
            <a:fld id="{5532F882-DC02-4301-B179-9E7F5ED57468}" type="slidenum">
              <a:rPr lang="en-US" altLang="sl-SI" smtClean="0"/>
              <a:pPr/>
              <a:t>30</a:t>
            </a:fld>
            <a:endParaRPr lang="en-US" altLang="sl-SI"/>
          </a:p>
        </p:txBody>
      </p:sp>
    </p:spTree>
    <p:extLst>
      <p:ext uri="{BB962C8B-B14F-4D97-AF65-F5344CB8AC3E}">
        <p14:creationId xmlns:p14="http://schemas.microsoft.com/office/powerpoint/2010/main" val="1954303452"/>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txBox="1">
            <a:spLocks/>
          </p:cNvSpPr>
          <p:nvPr/>
        </p:nvSpPr>
        <p:spPr bwMode="auto">
          <a:xfrm>
            <a:off x="519113" y="142043"/>
            <a:ext cx="8291512" cy="877132"/>
          </a:xfrm>
          <a:prstGeom prst="rect">
            <a:avLst/>
          </a:prstGeom>
          <a:solidFill>
            <a:srgbClr val="F8F8D4"/>
          </a:solidFill>
        </p:spPr>
        <p:txBody>
          <a:bodyPr lIns="0" tIns="0" rIns="0" bIns="0"/>
          <a:lstStyle>
            <a:lvl1pPr algn="ctr" defTabSz="457200" rtl="0" eaLnBrk="0" fontAlgn="base" hangingPunct="0">
              <a:spcBef>
                <a:spcPct val="0"/>
              </a:spcBef>
              <a:spcAft>
                <a:spcPct val="0"/>
              </a:spcAft>
              <a:defRPr sz="4400" kern="1200">
                <a:solidFill>
                  <a:schemeClr val="tx1"/>
                </a:solidFill>
                <a:latin typeface="+mj-lt"/>
                <a:ea typeface="+mj-ea"/>
                <a:cs typeface="+mj-cs"/>
              </a:defRPr>
            </a:lvl1pPr>
            <a:lvl2pPr algn="ctr" defTabSz="457200" rtl="0" eaLnBrk="0" fontAlgn="base" hangingPunct="0">
              <a:spcBef>
                <a:spcPct val="0"/>
              </a:spcBef>
              <a:spcAft>
                <a:spcPct val="0"/>
              </a:spcAft>
              <a:defRPr sz="4400">
                <a:solidFill>
                  <a:schemeClr val="tx1"/>
                </a:solidFill>
                <a:latin typeface="Calibri" pitchFamily="34" charset="0"/>
              </a:defRPr>
            </a:lvl2pPr>
            <a:lvl3pPr algn="ctr" defTabSz="457200" rtl="0" eaLnBrk="0" fontAlgn="base" hangingPunct="0">
              <a:spcBef>
                <a:spcPct val="0"/>
              </a:spcBef>
              <a:spcAft>
                <a:spcPct val="0"/>
              </a:spcAft>
              <a:defRPr sz="4400">
                <a:solidFill>
                  <a:schemeClr val="tx1"/>
                </a:solidFill>
                <a:latin typeface="Calibri" pitchFamily="34" charset="0"/>
              </a:defRPr>
            </a:lvl3pPr>
            <a:lvl4pPr algn="ctr" defTabSz="457200" rtl="0" eaLnBrk="0" fontAlgn="base" hangingPunct="0">
              <a:spcBef>
                <a:spcPct val="0"/>
              </a:spcBef>
              <a:spcAft>
                <a:spcPct val="0"/>
              </a:spcAft>
              <a:defRPr sz="4400">
                <a:solidFill>
                  <a:schemeClr val="tx1"/>
                </a:solidFill>
                <a:latin typeface="Calibri" pitchFamily="34" charset="0"/>
              </a:defRPr>
            </a:lvl4pPr>
            <a:lvl5pPr algn="ctr" defTabSz="457200" rtl="0" eaLnBrk="0" fontAlgn="base" hangingPunct="0">
              <a:spcBef>
                <a:spcPct val="0"/>
              </a:spcBef>
              <a:spcAft>
                <a:spcPct val="0"/>
              </a:spcAft>
              <a:defRPr sz="4400">
                <a:solidFill>
                  <a:schemeClr val="tx1"/>
                </a:solidFill>
                <a:latin typeface="Calibri" pitchFamily="34" charset="0"/>
              </a:defRPr>
            </a:lvl5pPr>
            <a:lvl6pPr marL="457200" algn="ctr" defTabSz="457200" rtl="0" eaLnBrk="1" fontAlgn="base" hangingPunct="1">
              <a:spcBef>
                <a:spcPct val="0"/>
              </a:spcBef>
              <a:spcAft>
                <a:spcPct val="0"/>
              </a:spcAft>
              <a:defRPr sz="4400">
                <a:solidFill>
                  <a:schemeClr val="tx1"/>
                </a:solidFill>
                <a:latin typeface="Calibri" pitchFamily="34" charset="0"/>
              </a:defRPr>
            </a:lvl6pPr>
            <a:lvl7pPr marL="914400" algn="ctr" defTabSz="457200" rtl="0" eaLnBrk="1" fontAlgn="base" hangingPunct="1">
              <a:spcBef>
                <a:spcPct val="0"/>
              </a:spcBef>
              <a:spcAft>
                <a:spcPct val="0"/>
              </a:spcAft>
              <a:defRPr sz="4400">
                <a:solidFill>
                  <a:schemeClr val="tx1"/>
                </a:solidFill>
                <a:latin typeface="Calibri" pitchFamily="34" charset="0"/>
              </a:defRPr>
            </a:lvl7pPr>
            <a:lvl8pPr marL="1371600" algn="ctr" defTabSz="457200" rtl="0" eaLnBrk="1" fontAlgn="base" hangingPunct="1">
              <a:spcBef>
                <a:spcPct val="0"/>
              </a:spcBef>
              <a:spcAft>
                <a:spcPct val="0"/>
              </a:spcAft>
              <a:defRPr sz="4400">
                <a:solidFill>
                  <a:schemeClr val="tx1"/>
                </a:solidFill>
                <a:latin typeface="Calibri" pitchFamily="34" charset="0"/>
              </a:defRPr>
            </a:lvl8pPr>
            <a:lvl9pPr marL="1828800" algn="ctr" defTabSz="457200" rtl="0" eaLnBrk="1" fontAlgn="base" hangingPunct="1">
              <a:spcBef>
                <a:spcPct val="0"/>
              </a:spcBef>
              <a:spcAft>
                <a:spcPct val="0"/>
              </a:spcAft>
              <a:defRPr sz="4400">
                <a:solidFill>
                  <a:schemeClr val="tx1"/>
                </a:solidFill>
                <a:latin typeface="Calibri" pitchFamily="34" charset="0"/>
              </a:defRPr>
            </a:lvl9pPr>
          </a:lstStyle>
          <a:p>
            <a:pPr>
              <a:defRPr/>
            </a:pPr>
            <a:r>
              <a:rPr lang="sl-SI" sz="2400" b="1" dirty="0">
                <a:solidFill>
                  <a:srgbClr val="860000"/>
                </a:solidFill>
                <a:latin typeface="Arial" panose="020B0604020202020204" pitchFamily="34" charset="0"/>
                <a:cs typeface="Arial" panose="020B0604020202020204" pitchFamily="34" charset="0"/>
              </a:rPr>
              <a:t>ELABORAT </a:t>
            </a:r>
          </a:p>
          <a:p>
            <a:pPr>
              <a:defRPr/>
            </a:pPr>
            <a:r>
              <a:rPr lang="sl-SI" sz="2400" b="1" dirty="0">
                <a:solidFill>
                  <a:srgbClr val="860000"/>
                </a:solidFill>
                <a:latin typeface="Arial" panose="020B0604020202020204" pitchFamily="34" charset="0"/>
                <a:cs typeface="Arial" panose="020B0604020202020204" pitchFamily="34" charset="0"/>
              </a:rPr>
              <a:t>Pogoji za ugotavljanje upravičenosti</a:t>
            </a:r>
          </a:p>
          <a:p>
            <a:pPr>
              <a:defRPr/>
            </a:pPr>
            <a:r>
              <a:rPr lang="sl-SI" sz="2400" b="1" dirty="0">
                <a:solidFill>
                  <a:srgbClr val="860000"/>
                </a:solidFill>
                <a:latin typeface="Arial" panose="020B0604020202020204" pitchFamily="34" charset="0"/>
                <a:cs typeface="Arial" panose="020B0604020202020204" pitchFamily="34" charset="0"/>
              </a:rPr>
              <a:t/>
            </a:r>
            <a:br>
              <a:rPr lang="sl-SI" sz="2400" b="1" dirty="0">
                <a:solidFill>
                  <a:srgbClr val="860000"/>
                </a:solidFill>
                <a:latin typeface="Arial" panose="020B0604020202020204" pitchFamily="34" charset="0"/>
                <a:cs typeface="Arial" panose="020B0604020202020204" pitchFamily="34" charset="0"/>
              </a:rPr>
            </a:br>
            <a:endParaRPr lang="sl-SI" sz="2400" b="1" dirty="0">
              <a:solidFill>
                <a:srgbClr val="860000"/>
              </a:solidFill>
              <a:latin typeface="Arial" panose="020B0604020202020204" pitchFamily="34" charset="0"/>
              <a:cs typeface="Arial" panose="020B0604020202020204" pitchFamily="34" charset="0"/>
            </a:endParaRPr>
          </a:p>
        </p:txBody>
      </p:sp>
      <p:sp>
        <p:nvSpPr>
          <p:cNvPr id="59395" name="Pravokotnik 2"/>
          <p:cNvSpPr>
            <a:spLocks noChangeArrowheads="1"/>
          </p:cNvSpPr>
          <p:nvPr/>
        </p:nvSpPr>
        <p:spPr bwMode="auto">
          <a:xfrm>
            <a:off x="478933" y="1199366"/>
            <a:ext cx="7847012" cy="3970318"/>
          </a:xfrm>
          <a:prstGeom prst="rect">
            <a:avLst/>
          </a:prstGeom>
          <a:noFill/>
          <a:ln>
            <a:noFill/>
          </a:ln>
        </p:spPr>
        <p:txBody>
          <a:bodyPr>
            <a:spAutoFit/>
          </a:bodyPr>
          <a:lstStyle>
            <a:lvl1pPr marL="342900" indent="-342900">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buFont typeface="Times New Roman" panose="02020603050405020304" pitchFamily="18" charset="0"/>
              <a:buChar char="−"/>
            </a:pPr>
            <a:r>
              <a:rPr lang="sl-SI" altLang="sl-SI" b="1" dirty="0">
                <a:solidFill>
                  <a:srgbClr val="0070C0"/>
                </a:solidFill>
                <a:cs typeface="Arial" panose="020B0604020202020204" pitchFamily="34" charset="0"/>
              </a:rPr>
              <a:t>skladnost s cilji in rezultati na ravni prednostne osi in prednostne naložb</a:t>
            </a:r>
            <a:r>
              <a:rPr lang="sl-SI" altLang="sl-SI" b="1" dirty="0">
                <a:solidFill>
                  <a:srgbClr val="254061"/>
                </a:solidFill>
                <a:cs typeface="Arial" panose="020B0604020202020204" pitchFamily="34" charset="0"/>
              </a:rPr>
              <a:t>e </a:t>
            </a:r>
            <a:r>
              <a:rPr lang="sl-SI" altLang="sl-SI" dirty="0">
                <a:solidFill>
                  <a:srgbClr val="363636"/>
                </a:solidFill>
                <a:cs typeface="Arial" panose="020B0604020202020204" pitchFamily="34" charset="0"/>
              </a:rPr>
              <a:t>(pogoj se bo preverjal v točkah </a:t>
            </a:r>
            <a:r>
              <a:rPr lang="sl-SI" altLang="sl-SI" b="1" dirty="0">
                <a:solidFill>
                  <a:srgbClr val="363636"/>
                </a:solidFill>
                <a:cs typeface="Arial" panose="020B0604020202020204" pitchFamily="34" charset="0"/>
              </a:rPr>
              <a:t>2.1.2 in 2.2.3 Prijavnice in elaborata</a:t>
            </a:r>
            <a:r>
              <a:rPr lang="sl-SI" altLang="sl-SI" dirty="0">
                <a:solidFill>
                  <a:srgbClr val="363636"/>
                </a:solidFill>
                <a:cs typeface="Arial" panose="020B0604020202020204" pitchFamily="34" charset="0"/>
              </a:rPr>
              <a:t>),</a:t>
            </a:r>
          </a:p>
          <a:p>
            <a:pPr algn="just" eaLnBrk="1" hangingPunct="1">
              <a:buFont typeface="Times New Roman" panose="02020603050405020304" pitchFamily="18" charset="0"/>
              <a:buChar char="−"/>
            </a:pPr>
            <a:endParaRPr lang="sl-SI" altLang="sl-SI" dirty="0">
              <a:solidFill>
                <a:srgbClr val="363636"/>
              </a:solidFill>
              <a:cs typeface="Arial" panose="020B0604020202020204" pitchFamily="34" charset="0"/>
            </a:endParaRPr>
          </a:p>
          <a:p>
            <a:pPr algn="just" eaLnBrk="1" hangingPunct="1">
              <a:buFont typeface="Times New Roman" panose="02020603050405020304" pitchFamily="18" charset="0"/>
              <a:buChar char="−"/>
            </a:pPr>
            <a:r>
              <a:rPr lang="sl-SI" altLang="sl-SI" b="1" dirty="0">
                <a:solidFill>
                  <a:srgbClr val="0070C0"/>
                </a:solidFill>
                <a:cs typeface="Arial" panose="020B0604020202020204" pitchFamily="34" charset="0"/>
              </a:rPr>
              <a:t>izkazovanje realne izvedljivosti</a:t>
            </a:r>
            <a:r>
              <a:rPr lang="sl-SI" altLang="sl-SI" dirty="0">
                <a:solidFill>
                  <a:srgbClr val="0070C0"/>
                </a:solidFill>
                <a:cs typeface="Arial" panose="020B0604020202020204" pitchFamily="34" charset="0"/>
              </a:rPr>
              <a:t> </a:t>
            </a:r>
            <a:r>
              <a:rPr lang="sl-SI" altLang="sl-SI" dirty="0">
                <a:solidFill>
                  <a:srgbClr val="363636"/>
                </a:solidFill>
                <a:cs typeface="Arial" panose="020B0604020202020204" pitchFamily="34" charset="0"/>
              </a:rPr>
              <a:t>v obdobju, za katerega velja podpora in </a:t>
            </a:r>
            <a:r>
              <a:rPr lang="sl-SI" altLang="sl-SI" b="1" dirty="0">
                <a:solidFill>
                  <a:srgbClr val="254061"/>
                </a:solidFill>
                <a:cs typeface="Arial" panose="020B0604020202020204" pitchFamily="34" charset="0"/>
              </a:rPr>
              <a:t>ustreznost ter sposobnost upravičencev </a:t>
            </a:r>
            <a:r>
              <a:rPr lang="sl-SI" altLang="sl-SI" dirty="0">
                <a:solidFill>
                  <a:srgbClr val="363636"/>
                </a:solidFill>
                <a:cs typeface="Arial" panose="020B0604020202020204" pitchFamily="34" charset="0"/>
              </a:rPr>
              <a:t>(pogoj se bo preverjal v točki</a:t>
            </a:r>
            <a:r>
              <a:rPr lang="sl-SI" altLang="sl-SI" b="1" dirty="0">
                <a:solidFill>
                  <a:srgbClr val="363636"/>
                </a:solidFill>
                <a:cs typeface="Arial" panose="020B0604020202020204" pitchFamily="34" charset="0"/>
              </a:rPr>
              <a:t> 2.2 in 2.3 Prijavnice in elaborata</a:t>
            </a:r>
            <a:r>
              <a:rPr lang="sl-SI" altLang="sl-SI" dirty="0">
                <a:solidFill>
                  <a:srgbClr val="363636"/>
                </a:solidFill>
                <a:cs typeface="Arial" panose="020B0604020202020204" pitchFamily="34" charset="0"/>
              </a:rPr>
              <a:t>),</a:t>
            </a:r>
          </a:p>
          <a:p>
            <a:pPr algn="just" eaLnBrk="1" hangingPunct="1">
              <a:buFont typeface="Times New Roman" panose="02020603050405020304" pitchFamily="18" charset="0"/>
              <a:buChar char="−"/>
            </a:pPr>
            <a:endParaRPr lang="sl-SI" altLang="sl-SI" dirty="0">
              <a:solidFill>
                <a:srgbClr val="363636"/>
              </a:solidFill>
              <a:cs typeface="Arial" panose="020B0604020202020204" pitchFamily="34" charset="0"/>
            </a:endParaRPr>
          </a:p>
          <a:p>
            <a:pPr algn="just" eaLnBrk="1" hangingPunct="1">
              <a:buFont typeface="Times New Roman" panose="02020603050405020304" pitchFamily="18" charset="0"/>
              <a:buChar char="−"/>
            </a:pPr>
            <a:r>
              <a:rPr lang="sl-SI" altLang="sl-SI" b="1" dirty="0">
                <a:solidFill>
                  <a:srgbClr val="0070C0"/>
                </a:solidFill>
                <a:cs typeface="Arial" panose="020B0604020202020204" pitchFamily="34" charset="0"/>
              </a:rPr>
              <a:t>izkazovanje ustreznosti ciljne skupine </a:t>
            </a:r>
            <a:r>
              <a:rPr lang="sl-SI" altLang="sl-SI" dirty="0">
                <a:solidFill>
                  <a:srgbClr val="363636"/>
                </a:solidFill>
                <a:cs typeface="Arial" panose="020B0604020202020204" pitchFamily="34" charset="0"/>
              </a:rPr>
              <a:t>(pogoj se bo preverjal v točki </a:t>
            </a:r>
            <a:r>
              <a:rPr lang="sl-SI" altLang="sl-SI" b="1" dirty="0">
                <a:solidFill>
                  <a:srgbClr val="363636"/>
                </a:solidFill>
                <a:cs typeface="Arial" panose="020B0604020202020204" pitchFamily="34" charset="0"/>
              </a:rPr>
              <a:t>2.1.1. Prijavnice in elaborata</a:t>
            </a:r>
            <a:r>
              <a:rPr lang="sl-SI" altLang="sl-SI" dirty="0">
                <a:solidFill>
                  <a:srgbClr val="363636"/>
                </a:solidFill>
                <a:cs typeface="Arial" panose="020B0604020202020204" pitchFamily="34" charset="0"/>
              </a:rPr>
              <a:t>), </a:t>
            </a:r>
          </a:p>
          <a:p>
            <a:pPr algn="just" eaLnBrk="1" hangingPunct="1">
              <a:buFont typeface="Times New Roman" panose="02020603050405020304" pitchFamily="18" charset="0"/>
              <a:buChar char="−"/>
            </a:pPr>
            <a:endParaRPr lang="sl-SI" altLang="sl-SI" dirty="0">
              <a:solidFill>
                <a:srgbClr val="363636"/>
              </a:solidFill>
              <a:cs typeface="Arial" panose="020B0604020202020204" pitchFamily="34" charset="0"/>
            </a:endParaRPr>
          </a:p>
          <a:p>
            <a:pPr algn="just" eaLnBrk="1" hangingPunct="1">
              <a:buFont typeface="Times New Roman" panose="02020603050405020304" pitchFamily="18" charset="0"/>
              <a:buChar char="−"/>
            </a:pPr>
            <a:r>
              <a:rPr lang="sl-SI" altLang="sl-SI" b="1" dirty="0">
                <a:solidFill>
                  <a:srgbClr val="0070C0"/>
                </a:solidFill>
                <a:cs typeface="Arial" panose="020B0604020202020204" pitchFamily="34" charset="0"/>
              </a:rPr>
              <a:t>izkazovanje potrebe po programih izpopolnjevanja za ciljno skupino </a:t>
            </a:r>
            <a:r>
              <a:rPr lang="sl-SI" altLang="sl-SI" dirty="0">
                <a:solidFill>
                  <a:srgbClr val="363636"/>
                </a:solidFill>
                <a:cs typeface="Arial" panose="020B0604020202020204" pitchFamily="34" charset="0"/>
              </a:rPr>
              <a:t>(pogoj se bo preverjal v točki </a:t>
            </a:r>
            <a:r>
              <a:rPr lang="sl-SI" altLang="sl-SI" b="1" dirty="0">
                <a:solidFill>
                  <a:srgbClr val="363636"/>
                </a:solidFill>
                <a:cs typeface="Arial" panose="020B0604020202020204" pitchFamily="34" charset="0"/>
              </a:rPr>
              <a:t>2.1.1. Prijavnice in elaborata</a:t>
            </a:r>
            <a:r>
              <a:rPr lang="sl-SI" altLang="sl-SI" dirty="0">
                <a:solidFill>
                  <a:srgbClr val="363636"/>
                </a:solidFill>
                <a:cs typeface="Arial" panose="020B0604020202020204" pitchFamily="34" charset="0"/>
              </a:rPr>
              <a:t>). </a:t>
            </a:r>
          </a:p>
          <a:p>
            <a:pPr algn="just" eaLnBrk="1" hangingPunct="1">
              <a:buFont typeface="Times New Roman" panose="02020603050405020304" pitchFamily="18" charset="0"/>
              <a:buChar char="−"/>
            </a:pPr>
            <a:endParaRPr lang="sl-SI" altLang="sl-SI" dirty="0">
              <a:solidFill>
                <a:srgbClr val="363636"/>
              </a:solidFill>
              <a:cs typeface="Arial" panose="020B0604020202020204" pitchFamily="34" charset="0"/>
            </a:endParaRPr>
          </a:p>
        </p:txBody>
      </p:sp>
      <p:sp>
        <p:nvSpPr>
          <p:cNvPr id="4" name="Zaobljeni pravokotnik 3"/>
          <p:cNvSpPr/>
          <p:nvPr/>
        </p:nvSpPr>
        <p:spPr>
          <a:xfrm>
            <a:off x="2520049" y="5169684"/>
            <a:ext cx="5659437" cy="1223963"/>
          </a:xfrm>
          <a:prstGeom prst="roundRect">
            <a:avLst/>
          </a:prstGeom>
          <a:solidFill>
            <a:srgbClr val="F8F8D4"/>
          </a:solidFill>
        </p:spPr>
        <p:style>
          <a:lnRef idx="1">
            <a:schemeClr val="dk1"/>
          </a:lnRef>
          <a:fillRef idx="3">
            <a:schemeClr val="dk1"/>
          </a:fillRef>
          <a:effectRef idx="2">
            <a:schemeClr val="dk1"/>
          </a:effectRef>
          <a:fontRef idx="minor">
            <a:schemeClr val="lt1"/>
          </a:fontRef>
        </p:style>
        <p:txBody>
          <a:bodyPr anchor="ctr"/>
          <a:lstStyle/>
          <a:p>
            <a:pPr algn="ctr" eaLnBrk="1" hangingPunct="1">
              <a:defRPr/>
            </a:pPr>
            <a:r>
              <a:rPr lang="sl-SI" sz="2000" b="1" dirty="0">
                <a:solidFill>
                  <a:srgbClr val="FF0000"/>
                </a:solidFill>
                <a:latin typeface="Arial" panose="020B0604020202020204" pitchFamily="34" charset="0"/>
                <a:cs typeface="Arial" panose="020B0604020202020204" pitchFamily="34" charset="0"/>
              </a:rPr>
              <a:t>Projekti, ki ne bodo izpolnjevali vseh zgoraj navedenih pogojev, bodo izločeni iz nadaljnjega postopka izbora. </a:t>
            </a:r>
          </a:p>
        </p:txBody>
      </p:sp>
      <p:sp>
        <p:nvSpPr>
          <p:cNvPr id="3" name="Označba mesta številke diapozitiva 2"/>
          <p:cNvSpPr>
            <a:spLocks noGrp="1"/>
          </p:cNvSpPr>
          <p:nvPr>
            <p:ph type="sldNum" sz="quarter" idx="12"/>
          </p:nvPr>
        </p:nvSpPr>
        <p:spPr/>
        <p:txBody>
          <a:bodyPr/>
          <a:lstStyle/>
          <a:p>
            <a:fld id="{5532F882-DC02-4301-B179-9E7F5ED57468}" type="slidenum">
              <a:rPr lang="en-US" altLang="sl-SI" smtClean="0"/>
              <a:pPr/>
              <a:t>31</a:t>
            </a:fld>
            <a:endParaRPr lang="en-US" altLang="sl-SI"/>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3" name="Tabela 2"/>
          <p:cNvGraphicFramePr>
            <a:graphicFrameLocks noGrp="1"/>
          </p:cNvGraphicFramePr>
          <p:nvPr>
            <p:extLst>
              <p:ext uri="{D42A27DB-BD31-4B8C-83A1-F6EECF244321}">
                <p14:modId xmlns:p14="http://schemas.microsoft.com/office/powerpoint/2010/main" val="2716925278"/>
              </p:ext>
            </p:extLst>
          </p:nvPr>
        </p:nvGraphicFramePr>
        <p:xfrm>
          <a:off x="266702" y="200020"/>
          <a:ext cx="8629650" cy="6534011"/>
        </p:xfrm>
        <a:graphic>
          <a:graphicData uri="http://schemas.openxmlformats.org/drawingml/2006/table">
            <a:tbl>
              <a:tblPr/>
              <a:tblGrid>
                <a:gridCol w="244428"/>
                <a:gridCol w="2026032"/>
                <a:gridCol w="342198"/>
                <a:gridCol w="342198"/>
                <a:gridCol w="336767"/>
                <a:gridCol w="363926"/>
                <a:gridCol w="363926"/>
                <a:gridCol w="363926"/>
                <a:gridCol w="385652"/>
                <a:gridCol w="347630"/>
                <a:gridCol w="347630"/>
                <a:gridCol w="387011"/>
                <a:gridCol w="387011"/>
                <a:gridCol w="387011"/>
                <a:gridCol w="385652"/>
                <a:gridCol w="396515"/>
                <a:gridCol w="488854"/>
                <a:gridCol w="325903"/>
                <a:gridCol w="325903"/>
                <a:gridCol w="81477"/>
              </a:tblGrid>
              <a:tr h="96966">
                <a:tc>
                  <a:txBody>
                    <a:bodyPr/>
                    <a:lstStyle/>
                    <a:p>
                      <a:pPr algn="l" fontAlgn="b"/>
                      <a:endParaRPr lang="sl-SI" sz="500" b="0" i="0" u="none" strike="noStrike" dirty="0">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r>
                        <a:rPr lang="pt-BR" sz="600" b="1" i="0" u="none" strike="noStrike">
                          <a:effectLst/>
                          <a:latin typeface="Arial" panose="020B0604020202020204" pitchFamily="34" charset="0"/>
                        </a:rPr>
                        <a:t>F I N A N Č N I   N A Č R T</a:t>
                      </a:r>
                    </a:p>
                  </a:txBody>
                  <a:tcPr marL="0" marR="0" marT="0" marB="0" anchor="b">
                    <a:lnL>
                      <a:noFill/>
                    </a:lnL>
                    <a:lnR>
                      <a:noFill/>
                    </a:lnR>
                    <a:lnT>
                      <a:noFill/>
                    </a:lnT>
                    <a:lnB>
                      <a:noFill/>
                    </a:lnB>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r>
                        <a:rPr lang="sl-SI" sz="500" b="0" i="0" u="none" strike="noStrike">
                          <a:effectLst/>
                          <a:latin typeface="Arial" panose="020B0604020202020204" pitchFamily="34" charset="0"/>
                        </a:rPr>
                        <a:t> </a:t>
                      </a:r>
                    </a:p>
                  </a:txBody>
                  <a:tcPr marL="0" marR="0" marT="0" marB="0" anchor="b">
                    <a:lnL>
                      <a:noFill/>
                    </a:lnL>
                    <a:lnR>
                      <a:noFill/>
                    </a:lnR>
                    <a:lnT>
                      <a:noFill/>
                    </a:lnT>
                    <a:lnB>
                      <a:noFill/>
                    </a:lnB>
                    <a:solidFill>
                      <a:srgbClr val="FFFFFF"/>
                    </a:solidFill>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a:noFill/>
                    </a:lnB>
                  </a:tcPr>
                </a:tc>
              </a:tr>
              <a:tr h="65687">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sl-SI" sz="500" b="1" i="0" u="none" strike="noStrike">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a:noFill/>
                    </a:lnB>
                  </a:tcPr>
                </a:tc>
              </a:tr>
              <a:tr h="81327">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r>
                        <a:rPr lang="sl-SI" sz="500" b="1" i="0" u="none" strike="noStrike">
                          <a:effectLst/>
                          <a:latin typeface="Arial" panose="020B0604020202020204" pitchFamily="34" charset="0"/>
                        </a:rPr>
                        <a:t>Prijavitelj:</a:t>
                      </a:r>
                    </a:p>
                  </a:txBody>
                  <a:tcPr marL="0" marR="0" marT="0" marB="0" anchor="b">
                    <a:lnL>
                      <a:noFill/>
                    </a:lnL>
                    <a:lnR>
                      <a:noFill/>
                    </a:lnR>
                    <a:lnT>
                      <a:noFill/>
                    </a:lnT>
                    <a:lnB>
                      <a:noFill/>
                    </a:lnB>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a:noFill/>
                    </a:lnB>
                  </a:tcPr>
                </a:tc>
              </a:tr>
              <a:tr h="93838">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a:noFill/>
                    </a:lnB>
                  </a:tcPr>
                </a:tc>
                <a:tc gridSpan="2">
                  <a:txBody>
                    <a:bodyPr/>
                    <a:lstStyle/>
                    <a:p>
                      <a:pPr algn="ctr" fontAlgn="b"/>
                      <a:r>
                        <a:rPr lang="sl-SI" sz="500" b="0" i="0" u="none" strike="noStrike">
                          <a:effectLst/>
                          <a:latin typeface="Arial" panose="020B0604020202020204" pitchFamily="34" charset="0"/>
                        </a:rPr>
                        <a:t> </a:t>
                      </a:r>
                    </a:p>
                  </a:txBody>
                  <a:tcPr marL="0" marR="0" marT="0" marB="0" anchor="b">
                    <a:lnL>
                      <a:noFill/>
                    </a:lnL>
                    <a:lnR>
                      <a:noFill/>
                    </a:lnR>
                    <a:lnT>
                      <a:noFill/>
                    </a:lnT>
                    <a:lnB w="6350" cap="flat" cmpd="sng" algn="ctr">
                      <a:solidFill>
                        <a:srgbClr val="000000"/>
                      </a:solidFill>
                      <a:prstDash val="solid"/>
                      <a:round/>
                      <a:headEnd type="none" w="med" len="med"/>
                      <a:tailEnd type="none" w="med" len="med"/>
                    </a:lnB>
                    <a:solidFill>
                      <a:srgbClr val="CCFFCC"/>
                    </a:solidFill>
                  </a:tcPr>
                </a:tc>
                <a:tc hMerge="1">
                  <a:txBody>
                    <a:bodyPr/>
                    <a:lstStyle/>
                    <a:p>
                      <a:endParaRPr lang="sl-SI"/>
                    </a:p>
                  </a:txBody>
                  <a:tcPr/>
                </a:tc>
                <a:tc>
                  <a:txBody>
                    <a:bodyPr/>
                    <a:lstStyle/>
                    <a:p>
                      <a:pPr algn="r" fontAlgn="b"/>
                      <a:endParaRPr lang="sl-SI" sz="500" b="1" i="0" u="none" strike="noStrike">
                        <a:effectLst/>
                        <a:latin typeface="Arial" panose="020B0604020202020204" pitchFamily="34" charset="0"/>
                      </a:endParaRPr>
                    </a:p>
                  </a:txBody>
                  <a:tcPr marL="0" marR="0" marT="0" marB="0" anchor="b">
                    <a:lnL>
                      <a:noFill/>
                    </a:lnL>
                    <a:lnR>
                      <a:noFill/>
                    </a:lnR>
                    <a:lnT>
                      <a:noFill/>
                    </a:lnT>
                    <a:lnB>
                      <a:noFill/>
                    </a:lnB>
                  </a:tcPr>
                </a:tc>
                <a:tc>
                  <a:txBody>
                    <a:bodyPr/>
                    <a:lstStyle/>
                    <a:p>
                      <a:pPr algn="r" fontAlgn="b"/>
                      <a:endParaRPr lang="sl-SI" sz="500" b="1" i="0" u="none" strike="noStrike">
                        <a:effectLst/>
                        <a:latin typeface="Arial" panose="020B0604020202020204" pitchFamily="34" charset="0"/>
                      </a:endParaRPr>
                    </a:p>
                  </a:txBody>
                  <a:tcPr marL="0" marR="0" marT="0" marB="0" anchor="b">
                    <a:lnL>
                      <a:noFill/>
                    </a:lnL>
                    <a:lnR>
                      <a:noFill/>
                    </a:lnR>
                    <a:lnT>
                      <a:noFill/>
                    </a:lnT>
                    <a:lnB>
                      <a:noFill/>
                    </a:lnB>
                  </a:tcPr>
                </a:tc>
                <a:tc>
                  <a:txBody>
                    <a:bodyPr/>
                    <a:lstStyle/>
                    <a:p>
                      <a:pPr algn="r" fontAlgn="b"/>
                      <a:endParaRPr lang="sl-SI" sz="500" b="1" i="0" u="none" strike="noStrike">
                        <a:effectLst/>
                        <a:latin typeface="Arial" panose="020B0604020202020204" pitchFamily="34" charset="0"/>
                      </a:endParaRPr>
                    </a:p>
                  </a:txBody>
                  <a:tcPr marL="0" marR="0" marT="0" marB="0" anchor="b">
                    <a:lnL>
                      <a:noFill/>
                    </a:lnL>
                    <a:lnR>
                      <a:noFill/>
                    </a:lnR>
                    <a:lnT>
                      <a:noFill/>
                    </a:lnT>
                    <a:lnB>
                      <a:noFill/>
                    </a:lnB>
                  </a:tcPr>
                </a:tc>
                <a:tc>
                  <a:txBody>
                    <a:bodyPr/>
                    <a:lstStyle/>
                    <a:p>
                      <a:pPr algn="r" fontAlgn="b"/>
                      <a:endParaRPr lang="sl-SI" sz="500" b="1" i="0" u="none" strike="noStrike">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a:noFill/>
                    </a:lnB>
                  </a:tcPr>
                </a:tc>
              </a:tr>
              <a:tr h="100095">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r>
                        <a:rPr lang="sl-SI" sz="500" b="1" i="0" u="none" strike="noStrike">
                          <a:effectLst/>
                          <a:latin typeface="Arial" panose="020B0604020202020204" pitchFamily="34" charset="0"/>
                        </a:rPr>
                        <a:t>Naziv projekta/programa:</a:t>
                      </a:r>
                    </a:p>
                  </a:txBody>
                  <a:tcPr marL="0" marR="0" marT="0"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r" fontAlgn="b"/>
                      <a:endParaRPr lang="sl-SI" sz="500" b="1" i="0" u="none" strike="noStrike">
                        <a:effectLst/>
                        <a:latin typeface="Arial" panose="020B0604020202020204" pitchFamily="34" charset="0"/>
                      </a:endParaRPr>
                    </a:p>
                  </a:txBody>
                  <a:tcPr marL="0" marR="0" marT="0" marB="0" anchor="b">
                    <a:lnL>
                      <a:noFill/>
                    </a:lnL>
                    <a:lnR>
                      <a:noFill/>
                    </a:lnR>
                    <a:lnT>
                      <a:noFill/>
                    </a:lnT>
                    <a:lnB>
                      <a:noFill/>
                    </a:lnB>
                  </a:tcPr>
                </a:tc>
                <a:tc>
                  <a:txBody>
                    <a:bodyPr/>
                    <a:lstStyle/>
                    <a:p>
                      <a:pPr algn="r" fontAlgn="b"/>
                      <a:endParaRPr lang="sl-SI" sz="500" b="1" i="0" u="none" strike="noStrike">
                        <a:effectLst/>
                        <a:latin typeface="Arial" panose="020B0604020202020204" pitchFamily="34" charset="0"/>
                      </a:endParaRPr>
                    </a:p>
                  </a:txBody>
                  <a:tcPr marL="0" marR="0" marT="0" marB="0" anchor="b">
                    <a:lnL>
                      <a:noFill/>
                    </a:lnL>
                    <a:lnR>
                      <a:noFill/>
                    </a:lnR>
                    <a:lnT>
                      <a:noFill/>
                    </a:lnT>
                    <a:lnB>
                      <a:noFill/>
                    </a:lnB>
                  </a:tcPr>
                </a:tc>
                <a:tc>
                  <a:txBody>
                    <a:bodyPr/>
                    <a:lstStyle/>
                    <a:p>
                      <a:pPr algn="r" fontAlgn="b"/>
                      <a:endParaRPr lang="sl-SI" sz="500" b="1" i="0" u="none" strike="noStrike">
                        <a:effectLst/>
                        <a:latin typeface="Arial" panose="020B0604020202020204" pitchFamily="34" charset="0"/>
                      </a:endParaRPr>
                    </a:p>
                  </a:txBody>
                  <a:tcPr marL="0" marR="0" marT="0" marB="0" anchor="b">
                    <a:lnL>
                      <a:noFill/>
                    </a:lnL>
                    <a:lnR>
                      <a:noFill/>
                    </a:lnR>
                    <a:lnT>
                      <a:noFill/>
                    </a:lnT>
                    <a:lnB>
                      <a:noFill/>
                    </a:lnB>
                  </a:tcPr>
                </a:tc>
                <a:tc>
                  <a:txBody>
                    <a:bodyPr/>
                    <a:lstStyle/>
                    <a:p>
                      <a:pPr algn="r" fontAlgn="b"/>
                      <a:endParaRPr lang="sl-SI" sz="500" b="1" i="0" u="none" strike="noStrike">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a:noFill/>
                    </a:lnB>
                  </a:tcPr>
                </a:tc>
              </a:tr>
              <a:tr h="100095">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a:noFill/>
                    </a:lnB>
                  </a:tcPr>
                </a:tc>
                <a:tc gridSpan="2">
                  <a:txBody>
                    <a:bodyPr/>
                    <a:lstStyle/>
                    <a:p>
                      <a:pPr algn="ctr" fontAlgn="b"/>
                      <a:r>
                        <a:rPr lang="sl-SI" sz="500" b="0" i="0" u="none" strike="noStrike">
                          <a:effectLst/>
                          <a:latin typeface="Arial" panose="020B0604020202020204" pitchFamily="34" charset="0"/>
                        </a:rPr>
                        <a:t> </a:t>
                      </a:r>
                    </a:p>
                  </a:txBody>
                  <a:tcPr marL="0" marR="0" marT="0" marB="0" anchor="b">
                    <a:lnL>
                      <a:noFill/>
                    </a:lnL>
                    <a:lnR>
                      <a:noFill/>
                    </a:lnR>
                    <a:lnT>
                      <a:noFill/>
                    </a:lnT>
                    <a:lnB w="6350" cap="flat" cmpd="sng" algn="ctr">
                      <a:solidFill>
                        <a:srgbClr val="000000"/>
                      </a:solidFill>
                      <a:prstDash val="solid"/>
                      <a:round/>
                      <a:headEnd type="none" w="med" len="med"/>
                      <a:tailEnd type="none" w="med" len="med"/>
                    </a:lnB>
                    <a:solidFill>
                      <a:srgbClr val="CCFFCC"/>
                    </a:solidFill>
                  </a:tcPr>
                </a:tc>
                <a:tc hMerge="1">
                  <a:txBody>
                    <a:bodyPr/>
                    <a:lstStyle/>
                    <a:p>
                      <a:endParaRPr lang="sl-SI"/>
                    </a:p>
                  </a:txBody>
                  <a:tcPr/>
                </a:tc>
                <a:tc>
                  <a:txBody>
                    <a:bodyPr/>
                    <a:lstStyle/>
                    <a:p>
                      <a:pPr algn="l" fontAlgn="b"/>
                      <a:endParaRPr lang="sl-SI" sz="500" b="1" i="0" u="none" strike="noStrike">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sl-SI" sz="500" b="1" i="0" u="none" strike="noStrike">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sl-SI" sz="500" b="1" i="0" u="none" strike="noStrike">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sl-SI" sz="500" b="1" i="0" u="none" strike="noStrike">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sl-SI" sz="500" b="1" i="0" u="none" strike="noStrike">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sl-SI" sz="500" b="1" i="0" u="none" strike="noStrike">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sl-SI" sz="500" b="1" i="0" u="none" strike="noStrike">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sl-SI" sz="500" b="1" i="0" u="none" strike="noStrike">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a:noFill/>
                    </a:lnB>
                  </a:tcPr>
                </a:tc>
              </a:tr>
              <a:tr h="78199">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a:noFill/>
                    </a:lnB>
                  </a:tcPr>
                </a:tc>
                <a:tc>
                  <a:txBody>
                    <a:bodyPr/>
                    <a:lstStyle/>
                    <a:p>
                      <a:pPr algn="ctr" fontAlgn="b"/>
                      <a:endParaRPr lang="sl-SI" sz="500" b="0" i="0" u="none" strike="noStrike">
                        <a:effectLst/>
                        <a:latin typeface="Arial" panose="020B0604020202020204" pitchFamily="34" charset="0"/>
                      </a:endParaRPr>
                    </a:p>
                  </a:txBody>
                  <a:tcPr marL="0" marR="0" marT="0"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b"/>
                      <a:endParaRPr lang="sl-SI" sz="500" b="0" i="0" u="none" strike="noStrike">
                        <a:effectLst/>
                        <a:latin typeface="Arial" panose="020B0604020202020204" pitchFamily="34" charset="0"/>
                      </a:endParaRPr>
                    </a:p>
                  </a:txBody>
                  <a:tcPr marL="0" marR="0" marT="0"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sl-SI" sz="500" b="1" i="0" u="none" strike="noStrike">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sl-SI" sz="500" b="1" i="0" u="none" strike="noStrike">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sl-SI" sz="500" b="1" i="0" u="none" strike="noStrike">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sl-SI" sz="500" b="1" i="0" u="none" strike="noStrike">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sl-SI" sz="500" b="1" i="0" u="none" strike="noStrike">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sl-SI" sz="500" b="1" i="0" u="none" strike="noStrike">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sl-SI" sz="500" b="1" i="0" u="none" strike="noStrike">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sl-SI" sz="500" b="1" i="0" u="none" strike="noStrike">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a:noFill/>
                    </a:lnB>
                  </a:tcPr>
                </a:tc>
              </a:tr>
              <a:tr h="78199">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a:noFill/>
                    </a:lnB>
                  </a:tcPr>
                </a:tc>
                <a:tc gridSpan="4">
                  <a:txBody>
                    <a:bodyPr/>
                    <a:lstStyle/>
                    <a:p>
                      <a:pPr algn="l" fontAlgn="b"/>
                      <a:r>
                        <a:rPr lang="pl-PL" sz="500" b="1" i="0" u="none" strike="noStrike">
                          <a:effectLst/>
                          <a:latin typeface="Arial" panose="020B0604020202020204" pitchFamily="34" charset="0"/>
                        </a:rPr>
                        <a:t>I. NAČRTOVANI STROŠKI UPRAVIČENCA OZ. PARTNERJA (od 1.1. do 31.12.)</a:t>
                      </a:r>
                    </a:p>
                  </a:txBody>
                  <a:tcPr marL="0" marR="0" marT="0" marB="0" anchor="b">
                    <a:lnL>
                      <a:noFill/>
                    </a:lnL>
                    <a:lnR>
                      <a:noFill/>
                    </a:lnR>
                    <a:lnT>
                      <a:noFill/>
                    </a:lnT>
                    <a:lnB>
                      <a:noFill/>
                    </a:lnB>
                  </a:tcPr>
                </a:tc>
                <a:tc hMerge="1">
                  <a:txBody>
                    <a:bodyPr/>
                    <a:lstStyle/>
                    <a:p>
                      <a:endParaRPr lang="sl-SI"/>
                    </a:p>
                  </a:txBody>
                  <a:tcPr/>
                </a:tc>
                <a:tc hMerge="1">
                  <a:txBody>
                    <a:bodyPr/>
                    <a:lstStyle/>
                    <a:p>
                      <a:endParaRPr lang="sl-SI"/>
                    </a:p>
                  </a:txBody>
                  <a:tcPr/>
                </a:tc>
                <a:tc hMerge="1">
                  <a:txBody>
                    <a:bodyPr/>
                    <a:lstStyle/>
                    <a:p>
                      <a:endParaRPr lang="sl-SI"/>
                    </a:p>
                  </a:txBody>
                  <a:tcPr/>
                </a:tc>
                <a:tc>
                  <a:txBody>
                    <a:bodyPr/>
                    <a:lstStyle/>
                    <a:p>
                      <a:pPr algn="l" fontAlgn="b"/>
                      <a:endParaRPr lang="sl-SI" sz="500" b="1" i="0" u="none" strike="noStrike">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sl-SI" sz="500" b="1" i="0" u="none" strike="noStrike">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sl-SI" sz="500" b="1" i="0" u="none" strike="noStrike">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sl-SI" sz="500" b="1" i="0" u="none" strike="noStrike">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sl-SI" sz="500" b="1" i="0" u="none" strike="noStrike">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sl-SI" sz="500" b="1" i="0" u="none" strike="noStrike">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a:noFill/>
                    </a:lnB>
                  </a:tcPr>
                </a:tc>
              </a:tr>
              <a:tr h="68814">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sl-SI" sz="500" b="1" i="0" u="none" strike="noStrike">
                        <a:effectLst/>
                        <a:latin typeface="Arial" panose="020B0604020202020204" pitchFamily="34" charset="0"/>
                      </a:endParaRPr>
                    </a:p>
                  </a:txBody>
                  <a:tcPr marL="0" marR="0" marT="0"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sl-SI" sz="500" b="1" i="0" u="none" strike="noStrike">
                        <a:effectLst/>
                        <a:latin typeface="Arial" panose="020B0604020202020204" pitchFamily="34" charset="0"/>
                      </a:endParaRPr>
                    </a:p>
                  </a:txBody>
                  <a:tcPr marL="0" marR="0" marT="0"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sl-SI" sz="500" b="1" i="0" u="none" strike="noStrike">
                        <a:effectLst/>
                        <a:latin typeface="Arial" panose="020B0604020202020204" pitchFamily="34" charset="0"/>
                      </a:endParaRPr>
                    </a:p>
                  </a:txBody>
                  <a:tcPr marL="0" marR="0" marT="0"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sl-SI" sz="500" b="1" i="0" u="none" strike="noStrike">
                        <a:effectLst/>
                        <a:latin typeface="Arial" panose="020B0604020202020204" pitchFamily="34" charset="0"/>
                      </a:endParaRPr>
                    </a:p>
                  </a:txBody>
                  <a:tcPr marL="0" marR="0" marT="0"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sl-SI" sz="500" b="1" i="0" u="none" strike="noStrike">
                        <a:effectLst/>
                        <a:latin typeface="Arial" panose="020B0604020202020204" pitchFamily="34" charset="0"/>
                      </a:endParaRPr>
                    </a:p>
                  </a:txBody>
                  <a:tcPr marL="0" marR="0" marT="0"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sl-SI" sz="500" b="1" i="0" u="none" strike="noStrike">
                        <a:effectLst/>
                        <a:latin typeface="Arial" panose="020B0604020202020204" pitchFamily="34" charset="0"/>
                      </a:endParaRPr>
                    </a:p>
                  </a:txBody>
                  <a:tcPr marL="0" marR="0" marT="0"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sl-SI" sz="500" b="1" i="0" u="none" strike="noStrike">
                        <a:effectLst/>
                        <a:latin typeface="Arial" panose="020B0604020202020204" pitchFamily="34" charset="0"/>
                      </a:endParaRPr>
                    </a:p>
                  </a:txBody>
                  <a:tcPr marL="0" marR="0" marT="0"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sl-SI" sz="500" b="1" i="0" u="none" strike="noStrike">
                        <a:effectLst/>
                        <a:latin typeface="Arial" panose="020B0604020202020204" pitchFamily="34" charset="0"/>
                      </a:endParaRPr>
                    </a:p>
                  </a:txBody>
                  <a:tcPr marL="0" marR="0" marT="0"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sl-SI" sz="500" b="1" i="0" u="none" strike="noStrike">
                        <a:effectLst/>
                        <a:latin typeface="Arial" panose="020B0604020202020204" pitchFamily="34" charset="0"/>
                      </a:endParaRPr>
                    </a:p>
                  </a:txBody>
                  <a:tcPr marL="0" marR="0" marT="0"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a:noFill/>
                    </a:lnB>
                  </a:tcPr>
                </a:tc>
              </a:tr>
              <a:tr h="237724">
                <a:tc>
                  <a:txBody>
                    <a:bodyPr/>
                    <a:lstStyle/>
                    <a:p>
                      <a:pPr algn="l" fontAlgn="b"/>
                      <a:r>
                        <a:rPr lang="sl-SI" sz="500" b="0" i="0" u="none" strike="noStrike">
                          <a:effectLst/>
                          <a:latin typeface="Arial" panose="020B0604020202020204" pitchFamily="34" charset="0"/>
                        </a:rPr>
                        <a:t>Šifra iz inf. sistema</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2">
                  <a:txBody>
                    <a:bodyPr/>
                    <a:lstStyle/>
                    <a:p>
                      <a:pPr algn="l" fontAlgn="b"/>
                      <a:r>
                        <a:rPr lang="sl-SI" sz="500" b="0" i="0" u="none" strike="noStrike">
                          <a:effectLst/>
                          <a:latin typeface="Arial" panose="020B0604020202020204" pitchFamily="34" charset="0"/>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2">
                  <a:txBody>
                    <a:bodyPr/>
                    <a:lstStyle/>
                    <a:p>
                      <a:pPr algn="ctr" fontAlgn="ctr"/>
                      <a:r>
                        <a:rPr lang="sl-SI" sz="500" b="1" i="0" u="none" strike="noStrike">
                          <a:effectLst/>
                          <a:latin typeface="Arial" panose="020B0604020202020204" pitchFamily="34" charset="0"/>
                        </a:rPr>
                        <a:t>Leto 2020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C0C0"/>
                    </a:solidFill>
                  </a:tcPr>
                </a:tc>
                <a:tc rowSpan="2">
                  <a:txBody>
                    <a:bodyPr/>
                    <a:lstStyle/>
                    <a:p>
                      <a:pPr algn="ctr" fontAlgn="ctr"/>
                      <a:r>
                        <a:rPr lang="sl-SI" sz="500" b="1" i="0" u="none" strike="noStrike">
                          <a:effectLst/>
                          <a:latin typeface="Arial" panose="020B0604020202020204" pitchFamily="34" charset="0"/>
                        </a:rPr>
                        <a:t>Leto 2021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C0C0"/>
                    </a:solidFill>
                  </a:tcPr>
                </a:tc>
                <a:tc rowSpan="2">
                  <a:txBody>
                    <a:bodyPr/>
                    <a:lstStyle/>
                    <a:p>
                      <a:pPr algn="ctr" fontAlgn="ctr"/>
                      <a:r>
                        <a:rPr lang="sl-SI" sz="500" b="1" i="0" u="none" strike="noStrike">
                          <a:effectLst/>
                          <a:latin typeface="Arial" panose="020B0604020202020204" pitchFamily="34" charset="0"/>
                        </a:rPr>
                        <a:t>Leto 2022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C0C0"/>
                    </a:solidFill>
                  </a:tcPr>
                </a:tc>
                <a:tc gridSpan="2">
                  <a:txBody>
                    <a:bodyPr/>
                    <a:lstStyle/>
                    <a:p>
                      <a:pPr algn="ctr" fontAlgn="ctr"/>
                      <a:r>
                        <a:rPr lang="sl-SI" sz="500" b="1" i="0" u="none" strike="noStrike">
                          <a:effectLst/>
                          <a:latin typeface="Arial" panose="020B0604020202020204" pitchFamily="34" charset="0"/>
                        </a:rPr>
                        <a:t>Skupaj po letih</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hMerge="1">
                  <a:txBody>
                    <a:bodyPr/>
                    <a:lstStyle/>
                    <a:p>
                      <a:endParaRPr lang="sl-SI"/>
                    </a:p>
                  </a:txBody>
                  <a:tcPr/>
                </a:tc>
                <a:tc rowSpan="2">
                  <a:txBody>
                    <a:bodyPr/>
                    <a:lstStyle/>
                    <a:p>
                      <a:pPr algn="ctr" fontAlgn="ctr"/>
                      <a:r>
                        <a:rPr lang="sl-SI" sz="500" b="1" i="0" u="none" strike="noStrike">
                          <a:effectLst/>
                          <a:latin typeface="Arial" panose="020B0604020202020204" pitchFamily="34" charset="0"/>
                        </a:rPr>
                        <a:t>Skupaj po letih</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C0C0"/>
                    </a:solidFill>
                  </a:tcPr>
                </a:tc>
                <a:tc gridSpan="2">
                  <a:txBody>
                    <a:bodyPr/>
                    <a:lstStyle/>
                    <a:p>
                      <a:pPr algn="ctr" fontAlgn="ctr"/>
                      <a:r>
                        <a:rPr lang="sl-SI" sz="500" b="1" i="0" u="none" strike="noStrike">
                          <a:effectLst/>
                          <a:latin typeface="Arial" panose="020B0604020202020204" pitchFamily="34" charset="0"/>
                        </a:rPr>
                        <a:t>Prijavitelj</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hMerge="1">
                  <a:txBody>
                    <a:bodyPr/>
                    <a:lstStyle/>
                    <a:p>
                      <a:endParaRPr lang="sl-SI"/>
                    </a:p>
                  </a:txBody>
                  <a:tcPr/>
                </a:tc>
                <a:tc gridSpan="2">
                  <a:txBody>
                    <a:bodyPr/>
                    <a:lstStyle/>
                    <a:p>
                      <a:pPr algn="ctr" fontAlgn="ctr"/>
                      <a:r>
                        <a:rPr lang="sl-SI" sz="500" b="1" i="0" u="none" strike="noStrike">
                          <a:effectLst/>
                          <a:latin typeface="Arial" panose="020B0604020202020204" pitchFamily="34" charset="0"/>
                        </a:rPr>
                        <a:t>Naziv partnerja 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hMerge="1">
                  <a:txBody>
                    <a:bodyPr/>
                    <a:lstStyle/>
                    <a:p>
                      <a:endParaRPr lang="sl-SI"/>
                    </a:p>
                  </a:txBody>
                  <a:tcPr/>
                </a:tc>
                <a:tc gridSpan="2">
                  <a:txBody>
                    <a:bodyPr/>
                    <a:lstStyle/>
                    <a:p>
                      <a:pPr algn="ctr" fontAlgn="ctr"/>
                      <a:r>
                        <a:rPr lang="sl-SI" sz="500" b="1" i="0" u="none" strike="noStrike">
                          <a:effectLst/>
                          <a:latin typeface="Arial" panose="020B0604020202020204" pitchFamily="34" charset="0"/>
                        </a:rPr>
                        <a:t>Naziv partnerja 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A6A6"/>
                    </a:solidFill>
                  </a:tcPr>
                </a:tc>
                <a:tc hMerge="1">
                  <a:txBody>
                    <a:bodyPr/>
                    <a:lstStyle/>
                    <a:p>
                      <a:endParaRPr lang="sl-SI"/>
                    </a:p>
                  </a:txBody>
                  <a:tcPr/>
                </a:tc>
                <a:tc gridSpan="2">
                  <a:txBody>
                    <a:bodyPr/>
                    <a:lstStyle/>
                    <a:p>
                      <a:pPr algn="ctr" fontAlgn="ctr"/>
                      <a:r>
                        <a:rPr lang="sl-SI" sz="500" b="1" i="0" u="none" strike="noStrike">
                          <a:effectLst/>
                          <a:latin typeface="Arial" panose="020B0604020202020204" pitchFamily="34" charset="0"/>
                        </a:rPr>
                        <a:t>Naziv partnerja 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hMerge="1">
                  <a:txBody>
                    <a:bodyPr/>
                    <a:lstStyle/>
                    <a:p>
                      <a:endParaRPr lang="sl-SI"/>
                    </a:p>
                  </a:txBody>
                  <a:tcPr/>
                </a:tc>
                <a:tc rowSpan="2">
                  <a:txBody>
                    <a:bodyPr/>
                    <a:lstStyle/>
                    <a:p>
                      <a:pPr algn="ctr" fontAlgn="ctr"/>
                      <a:r>
                        <a:rPr lang="sl-SI" sz="500" b="1" i="0" u="none" strike="noStrike">
                          <a:effectLst/>
                          <a:latin typeface="Arial" panose="020B0604020202020204" pitchFamily="34" charset="0"/>
                        </a:rPr>
                        <a:t>Skupaj (prijavitelj in partnerji)</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C0C0"/>
                    </a:solidFill>
                  </a:tcPr>
                </a:tc>
                <a:tc gridSpan="2">
                  <a:txBody>
                    <a:bodyPr/>
                    <a:lstStyle/>
                    <a:p>
                      <a:pPr algn="ctr" fontAlgn="ctr"/>
                      <a:r>
                        <a:rPr lang="sl-SI" sz="500" b="1" i="0" u="none" strike="noStrike">
                          <a:effectLst/>
                          <a:latin typeface="Arial" panose="020B0604020202020204" pitchFamily="34" charset="0"/>
                        </a:rPr>
                        <a:t>Skupaj prijavitelj in partnerji</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hMerge="1">
                  <a:txBody>
                    <a:bodyPr/>
                    <a:lstStyle/>
                    <a:p>
                      <a:endParaRPr lang="sl-SI"/>
                    </a:p>
                  </a:txBody>
                  <a:tcPr/>
                </a:tc>
                <a:tc>
                  <a:txBody>
                    <a:bodyPr/>
                    <a:lstStyle/>
                    <a:p>
                      <a:pPr algn="l" fontAlgn="b"/>
                      <a:endParaRPr lang="sl-SI" sz="500" b="0" i="0" u="none" strike="noStrike">
                        <a:effectLst/>
                        <a:latin typeface="Arial" panose="020B0604020202020204" pitchFamily="34" charset="0"/>
                      </a:endParaRPr>
                    </a:p>
                  </a:txBody>
                  <a:tcPr marL="0" marR="0" marT="0" marB="0" anchor="b">
                    <a:lnL w="6350" cap="flat" cmpd="sng" algn="ctr">
                      <a:solidFill>
                        <a:srgbClr val="000000"/>
                      </a:solidFill>
                      <a:prstDash val="solid"/>
                      <a:round/>
                      <a:headEnd type="none" w="med" len="med"/>
                      <a:tailEnd type="none" w="med" len="med"/>
                    </a:lnL>
                    <a:lnR>
                      <a:noFill/>
                    </a:lnR>
                    <a:lnT>
                      <a:noFill/>
                    </a:lnT>
                    <a:lnB>
                      <a:noFill/>
                    </a:lnB>
                  </a:tcPr>
                </a:tc>
              </a:tr>
              <a:tr h="172039">
                <a:tc>
                  <a:txBody>
                    <a:bodyPr/>
                    <a:lstStyle/>
                    <a:p>
                      <a:pPr algn="l" fontAlgn="b"/>
                      <a:r>
                        <a:rPr lang="sl-SI" sz="500" b="0" i="0" u="none" strike="noStrike">
                          <a:effectLst/>
                          <a:latin typeface="Arial" panose="020B0604020202020204" pitchFamily="34" charset="0"/>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vMerge="1">
                  <a:txBody>
                    <a:bodyPr/>
                    <a:lstStyle/>
                    <a:p>
                      <a:endParaRPr lang="sl-SI"/>
                    </a:p>
                  </a:txBody>
                  <a:tcPr/>
                </a:tc>
                <a:tc vMerge="1">
                  <a:txBody>
                    <a:bodyPr/>
                    <a:lstStyle/>
                    <a:p>
                      <a:endParaRPr lang="sl-SI"/>
                    </a:p>
                  </a:txBody>
                  <a:tcPr/>
                </a:tc>
                <a:tc vMerge="1">
                  <a:txBody>
                    <a:bodyPr/>
                    <a:lstStyle/>
                    <a:p>
                      <a:endParaRPr lang="sl-SI"/>
                    </a:p>
                  </a:txBody>
                  <a:tcPr/>
                </a:tc>
                <a:tc vMerge="1">
                  <a:txBody>
                    <a:bodyPr/>
                    <a:lstStyle/>
                    <a:p>
                      <a:endParaRPr lang="sl-SI"/>
                    </a:p>
                  </a:txBody>
                  <a:tcPr/>
                </a:tc>
                <a:tc>
                  <a:txBody>
                    <a:bodyPr/>
                    <a:lstStyle/>
                    <a:p>
                      <a:pPr algn="ctr" fontAlgn="ctr"/>
                      <a:r>
                        <a:rPr lang="sl-SI" sz="500" b="1" i="0" u="none" strike="noStrike">
                          <a:effectLst/>
                          <a:latin typeface="Arial" panose="020B0604020202020204" pitchFamily="34" charset="0"/>
                        </a:rPr>
                        <a:t>Zahodna regija</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C0C0"/>
                    </a:solidFill>
                  </a:tcPr>
                </a:tc>
                <a:tc>
                  <a:txBody>
                    <a:bodyPr/>
                    <a:lstStyle/>
                    <a:p>
                      <a:pPr algn="ctr" fontAlgn="ctr"/>
                      <a:r>
                        <a:rPr lang="sl-SI" sz="500" b="1" i="0" u="none" strike="noStrike">
                          <a:effectLst/>
                          <a:latin typeface="Arial" panose="020B0604020202020204" pitchFamily="34" charset="0"/>
                        </a:rPr>
                        <a:t>Vzhodna regija</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C0C0"/>
                    </a:solidFill>
                  </a:tcPr>
                </a:tc>
                <a:tc vMerge="1">
                  <a:txBody>
                    <a:bodyPr/>
                    <a:lstStyle/>
                    <a:p>
                      <a:endParaRPr lang="sl-SI"/>
                    </a:p>
                  </a:txBody>
                  <a:tcPr/>
                </a:tc>
                <a:tc>
                  <a:txBody>
                    <a:bodyPr/>
                    <a:lstStyle/>
                    <a:p>
                      <a:pPr algn="ctr" fontAlgn="ctr"/>
                      <a:r>
                        <a:rPr lang="sl-SI" sz="500" b="1" i="0" u="none" strike="noStrike">
                          <a:effectLst/>
                          <a:latin typeface="Arial" panose="020B0604020202020204" pitchFamily="34" charset="0"/>
                        </a:rPr>
                        <a:t>Zahodna regija</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sl-SI" sz="500" b="1" i="0" u="none" strike="noStrike">
                          <a:effectLst/>
                          <a:latin typeface="Arial" panose="020B0604020202020204" pitchFamily="34" charset="0"/>
                        </a:rPr>
                        <a:t>Vzhodna regija</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sl-SI" sz="500" b="1" i="0" u="none" strike="noStrike">
                          <a:effectLst/>
                          <a:latin typeface="Arial" panose="020B0604020202020204" pitchFamily="34" charset="0"/>
                        </a:rPr>
                        <a:t>Zahodna regija</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r>
                        <a:rPr lang="sl-SI" sz="500" b="1" i="0" u="none" strike="noStrike">
                          <a:effectLst/>
                          <a:latin typeface="Arial" panose="020B0604020202020204" pitchFamily="34" charset="0"/>
                        </a:rPr>
                        <a:t>Vzhodna regija</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r>
                        <a:rPr lang="sl-SI" sz="500" b="1" i="0" u="none" strike="noStrike">
                          <a:effectLst/>
                          <a:latin typeface="Arial" panose="020B0604020202020204" pitchFamily="34" charset="0"/>
                        </a:rPr>
                        <a:t>Zahodna regija</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A6A6"/>
                    </a:solidFill>
                  </a:tcPr>
                </a:tc>
                <a:tc>
                  <a:txBody>
                    <a:bodyPr/>
                    <a:lstStyle/>
                    <a:p>
                      <a:pPr algn="ctr" fontAlgn="ctr"/>
                      <a:r>
                        <a:rPr lang="sl-SI" sz="500" b="1" i="0" u="none" strike="noStrike">
                          <a:effectLst/>
                          <a:latin typeface="Arial" panose="020B0604020202020204" pitchFamily="34" charset="0"/>
                        </a:rPr>
                        <a:t>Vzhodna regija</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A6A6"/>
                    </a:solidFill>
                  </a:tcPr>
                </a:tc>
                <a:tc>
                  <a:txBody>
                    <a:bodyPr/>
                    <a:lstStyle/>
                    <a:p>
                      <a:pPr algn="ctr" fontAlgn="ctr"/>
                      <a:r>
                        <a:rPr lang="sl-SI" sz="500" b="1" i="0" u="none" strike="noStrike">
                          <a:effectLst/>
                          <a:latin typeface="Arial" panose="020B0604020202020204" pitchFamily="34" charset="0"/>
                        </a:rPr>
                        <a:t>Zahodna regija</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r>
                        <a:rPr lang="sl-SI" sz="500" b="1" i="0" u="none" strike="noStrike">
                          <a:effectLst/>
                          <a:latin typeface="Arial" panose="020B0604020202020204" pitchFamily="34" charset="0"/>
                        </a:rPr>
                        <a:t>Vzhodna regija</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vMerge="1">
                  <a:txBody>
                    <a:bodyPr/>
                    <a:lstStyle/>
                    <a:p>
                      <a:endParaRPr lang="sl-SI"/>
                    </a:p>
                  </a:txBody>
                  <a:tcPr/>
                </a:tc>
                <a:tc>
                  <a:txBody>
                    <a:bodyPr/>
                    <a:lstStyle/>
                    <a:p>
                      <a:pPr algn="ctr" fontAlgn="ctr"/>
                      <a:r>
                        <a:rPr lang="sl-SI" sz="500" b="1" i="0" u="none" strike="noStrike">
                          <a:effectLst/>
                          <a:latin typeface="Arial" panose="020B0604020202020204" pitchFamily="34" charset="0"/>
                        </a:rPr>
                        <a:t>Zahodna regija</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C0C0"/>
                    </a:solidFill>
                  </a:tcPr>
                </a:tc>
                <a:tc>
                  <a:txBody>
                    <a:bodyPr/>
                    <a:lstStyle/>
                    <a:p>
                      <a:pPr algn="ctr" fontAlgn="ctr"/>
                      <a:r>
                        <a:rPr lang="sl-SI" sz="500" b="1" i="0" u="none" strike="noStrike">
                          <a:effectLst/>
                          <a:latin typeface="Arial" panose="020B0604020202020204" pitchFamily="34" charset="0"/>
                        </a:rPr>
                        <a:t>Vzhodna regija</a:t>
                      </a:r>
                    </a:p>
                  </a:txBody>
                  <a:tcPr marL="0" marR="0" marT="0" marB="0" anchor="ctr">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C0C0"/>
                    </a:solidFill>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a:noFill/>
                    </a:lnB>
                  </a:tcPr>
                </a:tc>
              </a:tr>
              <a:tr h="83829">
                <a:tc>
                  <a:txBody>
                    <a:bodyPr/>
                    <a:lstStyle/>
                    <a:p>
                      <a:pPr algn="l" fontAlgn="b"/>
                      <a:r>
                        <a:rPr lang="sl-SI" sz="500" b="1" i="0" u="none" strike="noStrike">
                          <a:effectLst/>
                          <a:latin typeface="Arial" panose="020B0604020202020204" pitchFamily="34" charset="0"/>
                        </a:rPr>
                        <a:t>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808080"/>
                      </a:solidFill>
                      <a:prstDash val="solid"/>
                      <a:round/>
                      <a:headEnd type="none" w="med" len="med"/>
                      <a:tailEnd type="none" w="med" len="med"/>
                    </a:lnB>
                    <a:solidFill>
                      <a:srgbClr val="C5D9F1"/>
                    </a:solidFill>
                  </a:tcPr>
                </a:tc>
                <a:tc>
                  <a:txBody>
                    <a:bodyPr/>
                    <a:lstStyle/>
                    <a:p>
                      <a:pPr algn="l" fontAlgn="b"/>
                      <a:r>
                        <a:rPr lang="sl-SI" sz="500" b="1" i="0" u="none" strike="noStrike">
                          <a:effectLst/>
                          <a:latin typeface="Arial" panose="020B0604020202020204" pitchFamily="34" charset="0"/>
                        </a:rPr>
                        <a:t>Stroški plač in povračil v zvezi z delom</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808080"/>
                      </a:solidFill>
                      <a:prstDash val="solid"/>
                      <a:round/>
                      <a:headEnd type="none" w="med" len="med"/>
                      <a:tailEnd type="none" w="med" len="med"/>
                    </a:lnB>
                    <a:solidFill>
                      <a:srgbClr val="C5D9F1"/>
                    </a:solidFill>
                  </a:tcPr>
                </a:tc>
                <a:tc>
                  <a:txBody>
                    <a:bodyPr/>
                    <a:lstStyle/>
                    <a:p>
                      <a:pPr algn="r" fontAlgn="b"/>
                      <a:r>
                        <a:rPr lang="sl-SI" sz="500" b="1" i="0" u="none" strike="noStrike">
                          <a:effectLst/>
                          <a:latin typeface="Arial" panose="020B0604020202020204" pitchFamily="34" charset="0"/>
                        </a:rPr>
                        <a:t>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808080"/>
                      </a:solidFill>
                      <a:prstDash val="solid"/>
                      <a:round/>
                      <a:headEnd type="none" w="med" len="med"/>
                      <a:tailEnd type="none" w="med" len="med"/>
                    </a:lnB>
                    <a:solidFill>
                      <a:srgbClr val="C5D9F1"/>
                    </a:solidFill>
                  </a:tcPr>
                </a:tc>
                <a:tc>
                  <a:txBody>
                    <a:bodyPr/>
                    <a:lstStyle/>
                    <a:p>
                      <a:pPr algn="r" fontAlgn="b"/>
                      <a:r>
                        <a:rPr lang="sl-SI" sz="500" b="1" i="0" u="none" strike="noStrike">
                          <a:effectLst/>
                          <a:latin typeface="Arial" panose="020B0604020202020204" pitchFamily="34" charset="0"/>
                        </a:rPr>
                        <a:t>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808080"/>
                      </a:solidFill>
                      <a:prstDash val="solid"/>
                      <a:round/>
                      <a:headEnd type="none" w="med" len="med"/>
                      <a:tailEnd type="none" w="med" len="med"/>
                    </a:lnB>
                    <a:solidFill>
                      <a:srgbClr val="C5D9F1"/>
                    </a:solidFill>
                  </a:tcPr>
                </a:tc>
                <a:tc>
                  <a:txBody>
                    <a:bodyPr/>
                    <a:lstStyle/>
                    <a:p>
                      <a:pPr algn="r" fontAlgn="b"/>
                      <a:r>
                        <a:rPr lang="sl-SI" sz="500" b="1" i="0" u="none" strike="noStrike">
                          <a:effectLst/>
                          <a:latin typeface="Arial" panose="020B0604020202020204" pitchFamily="34" charset="0"/>
                        </a:rPr>
                        <a:t>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808080"/>
                      </a:solidFill>
                      <a:prstDash val="solid"/>
                      <a:round/>
                      <a:headEnd type="none" w="med" len="med"/>
                      <a:tailEnd type="none" w="med" len="med"/>
                    </a:lnB>
                    <a:solidFill>
                      <a:srgbClr val="C5D9F1"/>
                    </a:solidFill>
                  </a:tcPr>
                </a:tc>
                <a:tc>
                  <a:txBody>
                    <a:bodyPr/>
                    <a:lstStyle/>
                    <a:p>
                      <a:pPr algn="r" fontAlgn="b"/>
                      <a:r>
                        <a:rPr lang="sl-SI" sz="500" b="1" i="0" u="none" strike="noStrike">
                          <a:effectLst/>
                          <a:latin typeface="Arial" panose="020B0604020202020204" pitchFamily="34" charset="0"/>
                        </a:rPr>
                        <a:t>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r" fontAlgn="b"/>
                      <a:r>
                        <a:rPr lang="sl-SI" sz="500" b="1" i="0" u="none" strike="noStrike">
                          <a:effectLst/>
                          <a:latin typeface="Arial" panose="020B0604020202020204" pitchFamily="34" charset="0"/>
                        </a:rPr>
                        <a:t>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r" fontAlgn="b"/>
                      <a:r>
                        <a:rPr lang="sl-SI" sz="500" b="1" i="0" u="none" strike="noStrike">
                          <a:effectLst/>
                          <a:latin typeface="Arial" panose="020B0604020202020204" pitchFamily="34" charset="0"/>
                        </a:rPr>
                        <a:t>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r" fontAlgn="b"/>
                      <a:r>
                        <a:rPr lang="sl-SI" sz="500" b="1" i="0" u="none" strike="noStrike">
                          <a:effectLst/>
                          <a:latin typeface="Arial" panose="020B0604020202020204" pitchFamily="34" charset="0"/>
                        </a:rPr>
                        <a:t>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808080"/>
                      </a:solidFill>
                      <a:prstDash val="solid"/>
                      <a:round/>
                      <a:headEnd type="none" w="med" len="med"/>
                      <a:tailEnd type="none" w="med" len="med"/>
                    </a:lnB>
                    <a:solidFill>
                      <a:srgbClr val="C5D9F1"/>
                    </a:solidFill>
                  </a:tcPr>
                </a:tc>
                <a:tc>
                  <a:txBody>
                    <a:bodyPr/>
                    <a:lstStyle/>
                    <a:p>
                      <a:pPr algn="r" fontAlgn="b"/>
                      <a:r>
                        <a:rPr lang="sl-SI" sz="500" b="1" i="0" u="none" strike="noStrike">
                          <a:effectLst/>
                          <a:latin typeface="Arial" panose="020B0604020202020204" pitchFamily="34" charset="0"/>
                        </a:rPr>
                        <a:t>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808080"/>
                      </a:solidFill>
                      <a:prstDash val="solid"/>
                      <a:round/>
                      <a:headEnd type="none" w="med" len="med"/>
                      <a:tailEnd type="none" w="med" len="med"/>
                    </a:lnB>
                    <a:solidFill>
                      <a:srgbClr val="C5D9F1"/>
                    </a:solidFill>
                  </a:tcPr>
                </a:tc>
                <a:tc>
                  <a:txBody>
                    <a:bodyPr/>
                    <a:lstStyle/>
                    <a:p>
                      <a:pPr algn="r" fontAlgn="b"/>
                      <a:r>
                        <a:rPr lang="sl-SI" sz="500" b="1" i="0" u="none" strike="noStrike">
                          <a:effectLst/>
                          <a:latin typeface="Arial" panose="020B0604020202020204" pitchFamily="34" charset="0"/>
                        </a:rPr>
                        <a:t>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808080"/>
                      </a:solidFill>
                      <a:prstDash val="solid"/>
                      <a:round/>
                      <a:headEnd type="none" w="med" len="med"/>
                      <a:tailEnd type="none" w="med" len="med"/>
                    </a:lnB>
                    <a:solidFill>
                      <a:srgbClr val="C5D9F1"/>
                    </a:solidFill>
                  </a:tcPr>
                </a:tc>
                <a:tc>
                  <a:txBody>
                    <a:bodyPr/>
                    <a:lstStyle/>
                    <a:p>
                      <a:pPr algn="r" fontAlgn="b"/>
                      <a:r>
                        <a:rPr lang="sl-SI" sz="500" b="1" i="0" u="none" strike="noStrike">
                          <a:effectLst/>
                          <a:latin typeface="Arial" panose="020B0604020202020204" pitchFamily="34" charset="0"/>
                        </a:rPr>
                        <a:t>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808080"/>
                      </a:solidFill>
                      <a:prstDash val="solid"/>
                      <a:round/>
                      <a:headEnd type="none" w="med" len="med"/>
                      <a:tailEnd type="none" w="med" len="med"/>
                    </a:lnB>
                    <a:solidFill>
                      <a:srgbClr val="C5D9F1"/>
                    </a:solidFill>
                  </a:tcPr>
                </a:tc>
                <a:tc>
                  <a:txBody>
                    <a:bodyPr/>
                    <a:lstStyle/>
                    <a:p>
                      <a:pPr algn="r" fontAlgn="b"/>
                      <a:r>
                        <a:rPr lang="sl-SI" sz="500" b="1" i="0" u="none" strike="noStrike">
                          <a:effectLst/>
                          <a:latin typeface="Arial" panose="020B0604020202020204" pitchFamily="34" charset="0"/>
                        </a:rPr>
                        <a:t>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808080"/>
                      </a:solidFill>
                      <a:prstDash val="solid"/>
                      <a:round/>
                      <a:headEnd type="none" w="med" len="med"/>
                      <a:tailEnd type="none" w="med" len="med"/>
                    </a:lnB>
                    <a:solidFill>
                      <a:srgbClr val="C5D9F1"/>
                    </a:solidFill>
                  </a:tcPr>
                </a:tc>
                <a:tc>
                  <a:txBody>
                    <a:bodyPr/>
                    <a:lstStyle/>
                    <a:p>
                      <a:pPr algn="r" fontAlgn="b"/>
                      <a:r>
                        <a:rPr lang="sl-SI" sz="500" b="1" i="0" u="none" strike="noStrike">
                          <a:effectLst/>
                          <a:latin typeface="Arial" panose="020B0604020202020204" pitchFamily="34" charset="0"/>
                        </a:rPr>
                        <a:t>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808080"/>
                      </a:solidFill>
                      <a:prstDash val="solid"/>
                      <a:round/>
                      <a:headEnd type="none" w="med" len="med"/>
                      <a:tailEnd type="none" w="med" len="med"/>
                    </a:lnB>
                    <a:solidFill>
                      <a:srgbClr val="C5D9F1"/>
                    </a:solidFill>
                  </a:tcPr>
                </a:tc>
                <a:tc>
                  <a:txBody>
                    <a:bodyPr/>
                    <a:lstStyle/>
                    <a:p>
                      <a:pPr algn="r" fontAlgn="b"/>
                      <a:r>
                        <a:rPr lang="sl-SI" sz="500" b="1" i="0" u="none" strike="noStrike">
                          <a:effectLst/>
                          <a:latin typeface="Arial" panose="020B0604020202020204" pitchFamily="34" charset="0"/>
                        </a:rPr>
                        <a:t>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808080"/>
                      </a:solidFill>
                      <a:prstDash val="solid"/>
                      <a:round/>
                      <a:headEnd type="none" w="med" len="med"/>
                      <a:tailEnd type="none" w="med" len="med"/>
                    </a:lnB>
                    <a:solidFill>
                      <a:srgbClr val="C5D9F1"/>
                    </a:solidFill>
                  </a:tcPr>
                </a:tc>
                <a:tc>
                  <a:txBody>
                    <a:bodyPr/>
                    <a:lstStyle/>
                    <a:p>
                      <a:pPr algn="r" fontAlgn="b"/>
                      <a:r>
                        <a:rPr lang="sl-SI" sz="500" b="1" i="0" u="none" strike="noStrike">
                          <a:effectLst/>
                          <a:latin typeface="Arial" panose="020B0604020202020204" pitchFamily="34" charset="0"/>
                        </a:rPr>
                        <a:t>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808080"/>
                      </a:solidFill>
                      <a:prstDash val="solid"/>
                      <a:round/>
                      <a:headEnd type="none" w="med" len="med"/>
                      <a:tailEnd type="none" w="med" len="med"/>
                    </a:lnB>
                    <a:solidFill>
                      <a:srgbClr val="C5D9F1"/>
                    </a:solidFill>
                  </a:tcPr>
                </a:tc>
                <a:tc>
                  <a:txBody>
                    <a:bodyPr/>
                    <a:lstStyle/>
                    <a:p>
                      <a:pPr algn="r" fontAlgn="b"/>
                      <a:r>
                        <a:rPr lang="sl-SI" sz="500" b="1" i="0" u="none" strike="noStrike">
                          <a:effectLst/>
                          <a:latin typeface="Arial" panose="020B0604020202020204" pitchFamily="34" charset="0"/>
                        </a:rPr>
                        <a:t>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r" fontAlgn="b"/>
                      <a:r>
                        <a:rPr lang="sl-SI" sz="500" b="1" i="0" u="none" strike="noStrike">
                          <a:effectLst/>
                          <a:latin typeface="Arial" panose="020B0604020202020204" pitchFamily="34" charset="0"/>
                        </a:rPr>
                        <a:t>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r" fontAlgn="b"/>
                      <a:r>
                        <a:rPr lang="sl-SI" sz="500" b="1" i="0" u="none" strike="noStrike">
                          <a:effectLst/>
                          <a:latin typeface="Arial" panose="020B0604020202020204" pitchFamily="34" charset="0"/>
                        </a:rPr>
                        <a:t>0,00</a:t>
                      </a:r>
                    </a:p>
                  </a:txBody>
                  <a:tcPr marL="0" marR="0" marT="0"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a:noFill/>
                    </a:lnB>
                  </a:tcPr>
                </a:tc>
              </a:tr>
              <a:tr h="83829">
                <a:tc>
                  <a:txBody>
                    <a:bodyPr/>
                    <a:lstStyle/>
                    <a:p>
                      <a:pPr algn="l" fontAlgn="b"/>
                      <a:r>
                        <a:rPr lang="sl-SI" sz="500" b="0" i="0" u="none" strike="noStrike">
                          <a:effectLst/>
                          <a:latin typeface="Arial" panose="020B0604020202020204" pitchFamily="34" charset="0"/>
                        </a:rPr>
                        <a:t>3.1.</a:t>
                      </a:r>
                    </a:p>
                  </a:txBody>
                  <a:tcPr marL="0" marR="0" marT="0" marB="0" anchor="b">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tcPr>
                </a:tc>
                <a:tc>
                  <a:txBody>
                    <a:bodyPr/>
                    <a:lstStyle/>
                    <a:p>
                      <a:pPr algn="l" fontAlgn="b"/>
                      <a:r>
                        <a:rPr lang="sl-SI" sz="500" b="0" i="0" u="none" strike="noStrike">
                          <a:effectLst/>
                          <a:latin typeface="Arial" panose="020B0604020202020204" pitchFamily="34" charset="0"/>
                        </a:rPr>
                        <a:t>Stroški plač</a:t>
                      </a:r>
                    </a:p>
                  </a:txBody>
                  <a:tcPr marL="0" marR="0" marT="0" marB="0" anchor="b">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tcPr>
                </a:tc>
                <a:tc>
                  <a:txBody>
                    <a:bodyPr/>
                    <a:lstStyle/>
                    <a:p>
                      <a:pPr algn="r" fontAlgn="b"/>
                      <a:r>
                        <a:rPr lang="sl-SI" sz="500" b="0" i="0" u="none" strike="noStrike">
                          <a:effectLst/>
                          <a:latin typeface="Arial" panose="020B0604020202020204" pitchFamily="34" charset="0"/>
                        </a:rPr>
                        <a:t> </a:t>
                      </a:r>
                    </a:p>
                  </a:txBody>
                  <a:tcPr marL="0" marR="0" marT="0" marB="0" anchor="b">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solidFill>
                      <a:srgbClr val="CCFFCC"/>
                    </a:solidFill>
                  </a:tcPr>
                </a:tc>
                <a:tc>
                  <a:txBody>
                    <a:bodyPr/>
                    <a:lstStyle/>
                    <a:p>
                      <a:pPr algn="r" fontAlgn="b"/>
                      <a:r>
                        <a:rPr lang="sl-SI" sz="500" b="0" i="0" u="none" strike="noStrike">
                          <a:effectLst/>
                          <a:latin typeface="Arial" panose="020B0604020202020204" pitchFamily="34" charset="0"/>
                        </a:rPr>
                        <a:t> </a:t>
                      </a:r>
                    </a:p>
                  </a:txBody>
                  <a:tcPr marL="0" marR="0" marT="0" marB="0" anchor="b">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solidFill>
                      <a:srgbClr val="CCFFCC"/>
                    </a:solidFill>
                  </a:tcPr>
                </a:tc>
                <a:tc>
                  <a:txBody>
                    <a:bodyPr/>
                    <a:lstStyle/>
                    <a:p>
                      <a:pPr algn="r" fontAlgn="b"/>
                      <a:r>
                        <a:rPr lang="sl-SI" sz="500" b="0" i="0" u="none" strike="noStrike">
                          <a:effectLst/>
                          <a:latin typeface="Arial" panose="020B0604020202020204" pitchFamily="34" charset="0"/>
                        </a:rPr>
                        <a:t> </a:t>
                      </a:r>
                    </a:p>
                  </a:txBody>
                  <a:tcPr marL="0" marR="0" marT="0" marB="0" anchor="b">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solidFill>
                      <a:srgbClr val="CCFFCC"/>
                    </a:solidFill>
                  </a:tcPr>
                </a:tc>
                <a:tc>
                  <a:txBody>
                    <a:bodyPr/>
                    <a:lstStyle/>
                    <a:p>
                      <a:pPr algn="r" fontAlgn="b"/>
                      <a:r>
                        <a:rPr lang="sl-SI" sz="500" b="0" i="0" u="none" strike="noStrike">
                          <a:effectLst/>
                          <a:latin typeface="Arial" panose="020B0604020202020204" pitchFamily="34" charset="0"/>
                        </a:rPr>
                        <a:t>0,00</a:t>
                      </a:r>
                    </a:p>
                  </a:txBody>
                  <a:tcPr marL="0" marR="0" marT="0" marB="0" anchor="b">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808080"/>
                      </a:solidFill>
                      <a:prstDash val="solid"/>
                      <a:round/>
                      <a:headEnd type="none" w="med" len="med"/>
                      <a:tailEnd type="none" w="med" len="med"/>
                    </a:lnB>
                    <a:solidFill>
                      <a:srgbClr val="CCFFCC"/>
                    </a:solidFill>
                  </a:tcPr>
                </a:tc>
                <a:tc>
                  <a:txBody>
                    <a:bodyPr/>
                    <a:lstStyle/>
                    <a:p>
                      <a:pPr algn="r" fontAlgn="b"/>
                      <a:r>
                        <a:rPr lang="sl-SI" sz="500" b="0" i="0" u="none" strike="noStrike">
                          <a:effectLst/>
                          <a:latin typeface="Arial" panose="020B0604020202020204" pitchFamily="34" charset="0"/>
                        </a:rPr>
                        <a:t>0,00</a:t>
                      </a:r>
                    </a:p>
                  </a:txBody>
                  <a:tcPr marL="0" marR="0" marT="0" marB="0" anchor="b">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808080"/>
                      </a:solidFill>
                      <a:prstDash val="solid"/>
                      <a:round/>
                      <a:headEnd type="none" w="med" len="med"/>
                      <a:tailEnd type="none" w="med" len="med"/>
                    </a:lnB>
                    <a:solidFill>
                      <a:srgbClr val="CCFFCC"/>
                    </a:solidFill>
                  </a:tcPr>
                </a:tc>
                <a:tc>
                  <a:txBody>
                    <a:bodyPr/>
                    <a:lstStyle/>
                    <a:p>
                      <a:pPr algn="r" fontAlgn="b"/>
                      <a:r>
                        <a:rPr lang="sl-SI" sz="500" b="0" i="0" u="none" strike="noStrike">
                          <a:effectLst/>
                          <a:latin typeface="Arial" panose="020B0604020202020204" pitchFamily="34" charset="0"/>
                        </a:rPr>
                        <a:t>0,00</a:t>
                      </a:r>
                    </a:p>
                  </a:txBody>
                  <a:tcPr marL="0" marR="0" marT="0" marB="0" anchor="b">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808080"/>
                      </a:solidFill>
                      <a:prstDash val="solid"/>
                      <a:round/>
                      <a:headEnd type="none" w="med" len="med"/>
                      <a:tailEnd type="none" w="med" len="med"/>
                    </a:lnB>
                  </a:tcPr>
                </a:tc>
                <a:tc>
                  <a:txBody>
                    <a:bodyPr/>
                    <a:lstStyle/>
                    <a:p>
                      <a:pPr algn="l" fontAlgn="b"/>
                      <a:r>
                        <a:rPr lang="sl-SI" sz="500" b="0" i="0" u="none" strike="noStrike">
                          <a:effectLst/>
                          <a:latin typeface="Arial" panose="020B0604020202020204" pitchFamily="34" charset="0"/>
                        </a:rPr>
                        <a:t> </a:t>
                      </a:r>
                    </a:p>
                  </a:txBody>
                  <a:tcPr marL="0" marR="0" marT="0" marB="0" anchor="b">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solidFill>
                      <a:srgbClr val="CCFFCC"/>
                    </a:solidFill>
                  </a:tcPr>
                </a:tc>
                <a:tc>
                  <a:txBody>
                    <a:bodyPr/>
                    <a:lstStyle/>
                    <a:p>
                      <a:pPr algn="l" fontAlgn="b"/>
                      <a:r>
                        <a:rPr lang="sl-SI" sz="500" b="0" i="0" u="none" strike="noStrike">
                          <a:effectLst/>
                          <a:latin typeface="Arial" panose="020B0604020202020204" pitchFamily="34" charset="0"/>
                        </a:rPr>
                        <a:t> </a:t>
                      </a:r>
                    </a:p>
                  </a:txBody>
                  <a:tcPr marL="0" marR="0" marT="0" marB="0" anchor="b">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solidFill>
                      <a:srgbClr val="CCFFCC"/>
                    </a:solidFill>
                  </a:tcPr>
                </a:tc>
                <a:tc>
                  <a:txBody>
                    <a:bodyPr/>
                    <a:lstStyle/>
                    <a:p>
                      <a:pPr algn="l" fontAlgn="b"/>
                      <a:r>
                        <a:rPr lang="sl-SI" sz="500" b="0" i="0" u="none" strike="noStrike">
                          <a:effectLst/>
                          <a:latin typeface="Arial" panose="020B0604020202020204" pitchFamily="34" charset="0"/>
                        </a:rPr>
                        <a:t> </a:t>
                      </a:r>
                    </a:p>
                  </a:txBody>
                  <a:tcPr marL="0" marR="0" marT="0" marB="0" anchor="b">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solidFill>
                      <a:srgbClr val="CCFFCC"/>
                    </a:solidFill>
                  </a:tcPr>
                </a:tc>
                <a:tc>
                  <a:txBody>
                    <a:bodyPr/>
                    <a:lstStyle/>
                    <a:p>
                      <a:pPr algn="l" fontAlgn="b"/>
                      <a:r>
                        <a:rPr lang="sl-SI" sz="500" b="0" i="0" u="none" strike="noStrike">
                          <a:effectLst/>
                          <a:latin typeface="Arial" panose="020B0604020202020204" pitchFamily="34" charset="0"/>
                        </a:rPr>
                        <a:t> </a:t>
                      </a:r>
                    </a:p>
                  </a:txBody>
                  <a:tcPr marL="0" marR="0" marT="0" marB="0" anchor="b">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solidFill>
                      <a:srgbClr val="CCFFCC"/>
                    </a:solidFill>
                  </a:tcPr>
                </a:tc>
                <a:tc>
                  <a:txBody>
                    <a:bodyPr/>
                    <a:lstStyle/>
                    <a:p>
                      <a:pPr algn="l" fontAlgn="b"/>
                      <a:r>
                        <a:rPr lang="sl-SI" sz="500" b="0" i="0" u="none" strike="noStrike">
                          <a:effectLst/>
                          <a:latin typeface="Arial" panose="020B0604020202020204" pitchFamily="34" charset="0"/>
                        </a:rPr>
                        <a:t> </a:t>
                      </a:r>
                    </a:p>
                  </a:txBody>
                  <a:tcPr marL="0" marR="0" marT="0" marB="0" anchor="b">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solidFill>
                      <a:srgbClr val="CCFFCC"/>
                    </a:solidFill>
                  </a:tcPr>
                </a:tc>
                <a:tc>
                  <a:txBody>
                    <a:bodyPr/>
                    <a:lstStyle/>
                    <a:p>
                      <a:pPr algn="l" fontAlgn="b"/>
                      <a:r>
                        <a:rPr lang="sl-SI" sz="500" b="0" i="0" u="none" strike="noStrike">
                          <a:effectLst/>
                          <a:latin typeface="Arial" panose="020B0604020202020204" pitchFamily="34" charset="0"/>
                        </a:rPr>
                        <a:t> </a:t>
                      </a:r>
                    </a:p>
                  </a:txBody>
                  <a:tcPr marL="0" marR="0" marT="0" marB="0" anchor="b">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solidFill>
                      <a:srgbClr val="CCFFCC"/>
                    </a:solidFill>
                  </a:tcPr>
                </a:tc>
                <a:tc>
                  <a:txBody>
                    <a:bodyPr/>
                    <a:lstStyle/>
                    <a:p>
                      <a:pPr algn="l" fontAlgn="b"/>
                      <a:r>
                        <a:rPr lang="sl-SI" sz="500" b="0" i="0" u="none" strike="noStrike">
                          <a:effectLst/>
                          <a:latin typeface="Arial" panose="020B0604020202020204" pitchFamily="34" charset="0"/>
                        </a:rPr>
                        <a:t> </a:t>
                      </a:r>
                    </a:p>
                  </a:txBody>
                  <a:tcPr marL="0" marR="0" marT="0" marB="0" anchor="b">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solidFill>
                      <a:srgbClr val="CCFFCC"/>
                    </a:solidFill>
                  </a:tcPr>
                </a:tc>
                <a:tc>
                  <a:txBody>
                    <a:bodyPr/>
                    <a:lstStyle/>
                    <a:p>
                      <a:pPr algn="l" fontAlgn="b"/>
                      <a:r>
                        <a:rPr lang="sl-SI" sz="500" b="0" i="0" u="none" strike="noStrike">
                          <a:effectLst/>
                          <a:latin typeface="Arial" panose="020B0604020202020204" pitchFamily="34" charset="0"/>
                        </a:rPr>
                        <a:t> </a:t>
                      </a:r>
                    </a:p>
                  </a:txBody>
                  <a:tcPr marL="0" marR="0" marT="0" marB="0" anchor="b">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solidFill>
                      <a:srgbClr val="CCFFCC"/>
                    </a:solidFill>
                  </a:tcPr>
                </a:tc>
                <a:tc>
                  <a:txBody>
                    <a:bodyPr/>
                    <a:lstStyle/>
                    <a:p>
                      <a:pPr algn="r" fontAlgn="b"/>
                      <a:r>
                        <a:rPr lang="sl-SI" sz="500" b="0" i="0" u="none" strike="noStrike">
                          <a:effectLst/>
                          <a:latin typeface="Arial" panose="020B0604020202020204" pitchFamily="34" charset="0"/>
                        </a:rPr>
                        <a:t>0,00</a:t>
                      </a:r>
                    </a:p>
                  </a:txBody>
                  <a:tcPr marL="0" marR="0" marT="0" marB="0" anchor="b">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808080"/>
                      </a:solidFill>
                      <a:prstDash val="solid"/>
                      <a:round/>
                      <a:headEnd type="none" w="med" len="med"/>
                      <a:tailEnd type="none" w="med" len="med"/>
                    </a:lnB>
                  </a:tcPr>
                </a:tc>
                <a:tc>
                  <a:txBody>
                    <a:bodyPr/>
                    <a:lstStyle/>
                    <a:p>
                      <a:pPr algn="r" fontAlgn="b"/>
                      <a:r>
                        <a:rPr lang="sl-SI" sz="500" b="0" i="0" u="none" strike="noStrike">
                          <a:effectLst/>
                          <a:latin typeface="Arial" panose="020B0604020202020204" pitchFamily="34" charset="0"/>
                        </a:rPr>
                        <a:t>0,00</a:t>
                      </a:r>
                    </a:p>
                  </a:txBody>
                  <a:tcPr marL="0" marR="0" marT="0" marB="0" anchor="b">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808080"/>
                      </a:solidFill>
                      <a:prstDash val="solid"/>
                      <a:round/>
                      <a:headEnd type="none" w="med" len="med"/>
                      <a:tailEnd type="none" w="med" len="med"/>
                    </a:lnB>
                    <a:solidFill>
                      <a:srgbClr val="FFFFFF"/>
                    </a:solidFill>
                  </a:tcPr>
                </a:tc>
                <a:tc>
                  <a:txBody>
                    <a:bodyPr/>
                    <a:lstStyle/>
                    <a:p>
                      <a:pPr algn="r" fontAlgn="b"/>
                      <a:r>
                        <a:rPr lang="sl-SI" sz="500" b="0" i="0" u="none" strike="noStrike">
                          <a:effectLst/>
                          <a:latin typeface="Arial" panose="020B0604020202020204" pitchFamily="34" charset="0"/>
                        </a:rPr>
                        <a:t>0,00</a:t>
                      </a:r>
                    </a:p>
                  </a:txBody>
                  <a:tcPr marL="0" marR="0" marT="0" marB="0" anchor="b">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808080"/>
                      </a:solidFill>
                      <a:prstDash val="solid"/>
                      <a:round/>
                      <a:headEnd type="none" w="med" len="med"/>
                      <a:tailEnd type="none" w="med" len="med"/>
                    </a:lnB>
                    <a:solidFill>
                      <a:srgbClr val="FFFFFF"/>
                    </a:solidFill>
                  </a:tcPr>
                </a:tc>
                <a:tc>
                  <a:txBody>
                    <a:bodyPr/>
                    <a:lstStyle/>
                    <a:p>
                      <a:pPr algn="l" fontAlgn="b"/>
                      <a:endParaRPr lang="sl-SI" sz="500" b="0" i="0" u="none" strike="noStrike">
                        <a:effectLst/>
                        <a:latin typeface="Arial" panose="020B0604020202020204" pitchFamily="34" charset="0"/>
                      </a:endParaRPr>
                    </a:p>
                  </a:txBody>
                  <a:tcPr marL="0" marR="0" marT="0" marB="0" anchor="b">
                    <a:lnL w="6350" cap="flat" cmpd="sng" algn="ctr">
                      <a:solidFill>
                        <a:srgbClr val="808080"/>
                      </a:solidFill>
                      <a:prstDash val="solid"/>
                      <a:round/>
                      <a:headEnd type="none" w="med" len="med"/>
                      <a:tailEnd type="none" w="med" len="med"/>
                    </a:lnL>
                    <a:lnR>
                      <a:noFill/>
                    </a:lnR>
                    <a:lnT>
                      <a:noFill/>
                    </a:lnT>
                    <a:lnB>
                      <a:noFill/>
                    </a:lnB>
                  </a:tcPr>
                </a:tc>
              </a:tr>
              <a:tr h="83829">
                <a:tc>
                  <a:txBody>
                    <a:bodyPr/>
                    <a:lstStyle/>
                    <a:p>
                      <a:pPr algn="l" fontAlgn="b"/>
                      <a:r>
                        <a:rPr lang="sl-SI" sz="500" b="0" i="0" u="none" strike="noStrike">
                          <a:effectLst/>
                          <a:latin typeface="Arial" panose="020B0604020202020204" pitchFamily="34" charset="0"/>
                        </a:rPr>
                        <a:t>3.1.1.</a:t>
                      </a:r>
                    </a:p>
                  </a:txBody>
                  <a:tcPr marL="0" marR="0" marT="0" marB="0" anchor="b">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tcPr>
                </a:tc>
                <a:tc>
                  <a:txBody>
                    <a:bodyPr/>
                    <a:lstStyle/>
                    <a:p>
                      <a:pPr algn="l" fontAlgn="b"/>
                      <a:r>
                        <a:rPr lang="sl-SI" sz="500" b="0" i="0" u="none" strike="noStrike">
                          <a:effectLst/>
                          <a:latin typeface="Arial" panose="020B0604020202020204" pitchFamily="34" charset="0"/>
                        </a:rPr>
                        <a:t>Stroški plač - prispevki</a:t>
                      </a:r>
                    </a:p>
                  </a:txBody>
                  <a:tcPr marL="0" marR="0" marT="0" marB="0" anchor="b">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tcPr>
                </a:tc>
                <a:tc>
                  <a:txBody>
                    <a:bodyPr/>
                    <a:lstStyle/>
                    <a:p>
                      <a:pPr algn="r" fontAlgn="b"/>
                      <a:r>
                        <a:rPr lang="sl-SI" sz="500" b="0" i="0" u="none" strike="noStrike">
                          <a:effectLst/>
                          <a:latin typeface="Arial" panose="020B0604020202020204" pitchFamily="34" charset="0"/>
                        </a:rPr>
                        <a:t> </a:t>
                      </a:r>
                    </a:p>
                  </a:txBody>
                  <a:tcPr marL="0" marR="0" marT="0" marB="0" anchor="b">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solidFill>
                      <a:srgbClr val="CCFFCC"/>
                    </a:solidFill>
                  </a:tcPr>
                </a:tc>
                <a:tc>
                  <a:txBody>
                    <a:bodyPr/>
                    <a:lstStyle/>
                    <a:p>
                      <a:pPr algn="r" fontAlgn="b"/>
                      <a:r>
                        <a:rPr lang="sl-SI" sz="500" b="0" i="0" u="none" strike="noStrike">
                          <a:effectLst/>
                          <a:latin typeface="Arial" panose="020B0604020202020204" pitchFamily="34" charset="0"/>
                        </a:rPr>
                        <a:t> </a:t>
                      </a:r>
                    </a:p>
                  </a:txBody>
                  <a:tcPr marL="0" marR="0" marT="0" marB="0" anchor="b">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solidFill>
                      <a:srgbClr val="CCFFCC"/>
                    </a:solidFill>
                  </a:tcPr>
                </a:tc>
                <a:tc>
                  <a:txBody>
                    <a:bodyPr/>
                    <a:lstStyle/>
                    <a:p>
                      <a:pPr algn="r" fontAlgn="b"/>
                      <a:r>
                        <a:rPr lang="sl-SI" sz="500" b="0" i="0" u="none" strike="noStrike">
                          <a:effectLst/>
                          <a:latin typeface="Arial" panose="020B0604020202020204" pitchFamily="34" charset="0"/>
                        </a:rPr>
                        <a:t> </a:t>
                      </a:r>
                    </a:p>
                  </a:txBody>
                  <a:tcPr marL="0" marR="0" marT="0" marB="0" anchor="b">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solidFill>
                      <a:srgbClr val="CCFFCC"/>
                    </a:solidFill>
                  </a:tcPr>
                </a:tc>
                <a:tc>
                  <a:txBody>
                    <a:bodyPr/>
                    <a:lstStyle/>
                    <a:p>
                      <a:pPr algn="r" fontAlgn="b"/>
                      <a:r>
                        <a:rPr lang="sl-SI" sz="500" b="0" i="0" u="none" strike="noStrike">
                          <a:effectLst/>
                          <a:latin typeface="Arial" panose="020B0604020202020204" pitchFamily="34" charset="0"/>
                        </a:rPr>
                        <a:t>0,00</a:t>
                      </a:r>
                    </a:p>
                  </a:txBody>
                  <a:tcPr marL="0" marR="0" marT="0" marB="0" anchor="b">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solidFill>
                      <a:srgbClr val="CCFFCC"/>
                    </a:solidFill>
                  </a:tcPr>
                </a:tc>
                <a:tc>
                  <a:txBody>
                    <a:bodyPr/>
                    <a:lstStyle/>
                    <a:p>
                      <a:pPr algn="r" fontAlgn="b"/>
                      <a:r>
                        <a:rPr lang="sl-SI" sz="500" b="0" i="0" u="none" strike="noStrike">
                          <a:effectLst/>
                          <a:latin typeface="Arial" panose="020B0604020202020204" pitchFamily="34" charset="0"/>
                        </a:rPr>
                        <a:t>0,00</a:t>
                      </a:r>
                    </a:p>
                  </a:txBody>
                  <a:tcPr marL="0" marR="0" marT="0" marB="0" anchor="b">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solidFill>
                      <a:srgbClr val="CCFFCC"/>
                    </a:solidFill>
                  </a:tcPr>
                </a:tc>
                <a:tc>
                  <a:txBody>
                    <a:bodyPr/>
                    <a:lstStyle/>
                    <a:p>
                      <a:pPr algn="r" fontAlgn="b"/>
                      <a:r>
                        <a:rPr lang="sl-SI" sz="500" b="0" i="0" u="none" strike="noStrike">
                          <a:effectLst/>
                          <a:latin typeface="Arial" panose="020B0604020202020204" pitchFamily="34" charset="0"/>
                        </a:rPr>
                        <a:t>0,00</a:t>
                      </a:r>
                    </a:p>
                  </a:txBody>
                  <a:tcPr marL="0" marR="0" marT="0" marB="0" anchor="b">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tcPr>
                </a:tc>
                <a:tc>
                  <a:txBody>
                    <a:bodyPr/>
                    <a:lstStyle/>
                    <a:p>
                      <a:pPr algn="l" fontAlgn="b"/>
                      <a:r>
                        <a:rPr lang="sl-SI" sz="500" b="0" i="0" u="none" strike="noStrike">
                          <a:effectLst/>
                          <a:latin typeface="Arial" panose="020B0604020202020204" pitchFamily="34" charset="0"/>
                        </a:rPr>
                        <a:t> </a:t>
                      </a:r>
                    </a:p>
                  </a:txBody>
                  <a:tcPr marL="0" marR="0" marT="0" marB="0" anchor="b">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solidFill>
                      <a:srgbClr val="CCFFCC"/>
                    </a:solidFill>
                  </a:tcPr>
                </a:tc>
                <a:tc>
                  <a:txBody>
                    <a:bodyPr/>
                    <a:lstStyle/>
                    <a:p>
                      <a:pPr algn="l" fontAlgn="b"/>
                      <a:r>
                        <a:rPr lang="sl-SI" sz="500" b="0" i="0" u="none" strike="noStrike">
                          <a:effectLst/>
                          <a:latin typeface="Arial" panose="020B0604020202020204" pitchFamily="34" charset="0"/>
                        </a:rPr>
                        <a:t> </a:t>
                      </a:r>
                    </a:p>
                  </a:txBody>
                  <a:tcPr marL="0" marR="0" marT="0" marB="0" anchor="b">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solidFill>
                      <a:srgbClr val="CCFFCC"/>
                    </a:solidFill>
                  </a:tcPr>
                </a:tc>
                <a:tc>
                  <a:txBody>
                    <a:bodyPr/>
                    <a:lstStyle/>
                    <a:p>
                      <a:pPr algn="l" fontAlgn="b"/>
                      <a:r>
                        <a:rPr lang="sl-SI" sz="500" b="0" i="0" u="none" strike="noStrike">
                          <a:effectLst/>
                          <a:latin typeface="Arial" panose="020B0604020202020204" pitchFamily="34" charset="0"/>
                        </a:rPr>
                        <a:t> </a:t>
                      </a:r>
                    </a:p>
                  </a:txBody>
                  <a:tcPr marL="0" marR="0" marT="0" marB="0" anchor="b">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solidFill>
                      <a:srgbClr val="CCFFCC"/>
                    </a:solidFill>
                  </a:tcPr>
                </a:tc>
                <a:tc>
                  <a:txBody>
                    <a:bodyPr/>
                    <a:lstStyle/>
                    <a:p>
                      <a:pPr algn="l" fontAlgn="b"/>
                      <a:r>
                        <a:rPr lang="sl-SI" sz="500" b="0" i="0" u="none" strike="noStrike">
                          <a:effectLst/>
                          <a:latin typeface="Arial" panose="020B0604020202020204" pitchFamily="34" charset="0"/>
                        </a:rPr>
                        <a:t> </a:t>
                      </a:r>
                    </a:p>
                  </a:txBody>
                  <a:tcPr marL="0" marR="0" marT="0" marB="0" anchor="b">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solidFill>
                      <a:srgbClr val="CCFFCC"/>
                    </a:solidFill>
                  </a:tcPr>
                </a:tc>
                <a:tc>
                  <a:txBody>
                    <a:bodyPr/>
                    <a:lstStyle/>
                    <a:p>
                      <a:pPr algn="l" fontAlgn="b"/>
                      <a:r>
                        <a:rPr lang="sl-SI" sz="500" b="0" i="0" u="none" strike="noStrike">
                          <a:effectLst/>
                          <a:latin typeface="Arial" panose="020B0604020202020204" pitchFamily="34" charset="0"/>
                        </a:rPr>
                        <a:t> </a:t>
                      </a:r>
                    </a:p>
                  </a:txBody>
                  <a:tcPr marL="0" marR="0" marT="0" marB="0" anchor="b">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solidFill>
                      <a:srgbClr val="CCFFCC"/>
                    </a:solidFill>
                  </a:tcPr>
                </a:tc>
                <a:tc>
                  <a:txBody>
                    <a:bodyPr/>
                    <a:lstStyle/>
                    <a:p>
                      <a:pPr algn="l" fontAlgn="b"/>
                      <a:r>
                        <a:rPr lang="sl-SI" sz="500" b="0" i="0" u="none" strike="noStrike">
                          <a:effectLst/>
                          <a:latin typeface="Arial" panose="020B0604020202020204" pitchFamily="34" charset="0"/>
                        </a:rPr>
                        <a:t> </a:t>
                      </a:r>
                    </a:p>
                  </a:txBody>
                  <a:tcPr marL="0" marR="0" marT="0" marB="0" anchor="b">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solidFill>
                      <a:srgbClr val="CCFFCC"/>
                    </a:solidFill>
                  </a:tcPr>
                </a:tc>
                <a:tc>
                  <a:txBody>
                    <a:bodyPr/>
                    <a:lstStyle/>
                    <a:p>
                      <a:pPr algn="l" fontAlgn="b"/>
                      <a:r>
                        <a:rPr lang="sl-SI" sz="500" b="0" i="0" u="none" strike="noStrike">
                          <a:effectLst/>
                          <a:latin typeface="Arial" panose="020B0604020202020204" pitchFamily="34" charset="0"/>
                        </a:rPr>
                        <a:t> </a:t>
                      </a:r>
                    </a:p>
                  </a:txBody>
                  <a:tcPr marL="0" marR="0" marT="0" marB="0" anchor="b">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solidFill>
                      <a:srgbClr val="CCFFCC"/>
                    </a:solidFill>
                  </a:tcPr>
                </a:tc>
                <a:tc>
                  <a:txBody>
                    <a:bodyPr/>
                    <a:lstStyle/>
                    <a:p>
                      <a:pPr algn="l" fontAlgn="b"/>
                      <a:r>
                        <a:rPr lang="sl-SI" sz="500" b="0" i="0" u="none" strike="noStrike">
                          <a:effectLst/>
                          <a:latin typeface="Arial" panose="020B0604020202020204" pitchFamily="34" charset="0"/>
                        </a:rPr>
                        <a:t> </a:t>
                      </a:r>
                    </a:p>
                  </a:txBody>
                  <a:tcPr marL="0" marR="0" marT="0" marB="0" anchor="b">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solidFill>
                      <a:srgbClr val="CCFFCC"/>
                    </a:solidFill>
                  </a:tcPr>
                </a:tc>
                <a:tc>
                  <a:txBody>
                    <a:bodyPr/>
                    <a:lstStyle/>
                    <a:p>
                      <a:pPr algn="r" fontAlgn="b"/>
                      <a:r>
                        <a:rPr lang="sl-SI" sz="500" b="0" i="0" u="none" strike="noStrike">
                          <a:effectLst/>
                          <a:latin typeface="Arial" panose="020B0604020202020204" pitchFamily="34" charset="0"/>
                        </a:rPr>
                        <a:t>0,00</a:t>
                      </a:r>
                    </a:p>
                  </a:txBody>
                  <a:tcPr marL="0" marR="0" marT="0" marB="0" anchor="b">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tcPr>
                </a:tc>
                <a:tc>
                  <a:txBody>
                    <a:bodyPr/>
                    <a:lstStyle/>
                    <a:p>
                      <a:pPr algn="r" fontAlgn="b"/>
                      <a:r>
                        <a:rPr lang="sl-SI" sz="500" b="0" i="0" u="none" strike="noStrike">
                          <a:effectLst/>
                          <a:latin typeface="Arial" panose="020B0604020202020204" pitchFamily="34" charset="0"/>
                        </a:rPr>
                        <a:t>0,00</a:t>
                      </a:r>
                    </a:p>
                  </a:txBody>
                  <a:tcPr marL="0" marR="0" marT="0" marB="0" anchor="b">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solidFill>
                      <a:srgbClr val="FFFFFF"/>
                    </a:solidFill>
                  </a:tcPr>
                </a:tc>
                <a:tc>
                  <a:txBody>
                    <a:bodyPr/>
                    <a:lstStyle/>
                    <a:p>
                      <a:pPr algn="r" fontAlgn="b"/>
                      <a:r>
                        <a:rPr lang="sl-SI" sz="500" b="0" i="0" u="none" strike="noStrike">
                          <a:effectLst/>
                          <a:latin typeface="Arial" panose="020B0604020202020204" pitchFamily="34" charset="0"/>
                        </a:rPr>
                        <a:t>0,00</a:t>
                      </a:r>
                    </a:p>
                  </a:txBody>
                  <a:tcPr marL="0" marR="0" marT="0" marB="0" anchor="b">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solidFill>
                      <a:srgbClr val="FFFFFF"/>
                    </a:solidFill>
                  </a:tcPr>
                </a:tc>
                <a:tc>
                  <a:txBody>
                    <a:bodyPr/>
                    <a:lstStyle/>
                    <a:p>
                      <a:pPr algn="l" fontAlgn="b"/>
                      <a:endParaRPr lang="sl-SI" sz="500" b="0" i="0" u="none" strike="noStrike">
                        <a:effectLst/>
                        <a:latin typeface="Arial" panose="020B0604020202020204" pitchFamily="34" charset="0"/>
                      </a:endParaRPr>
                    </a:p>
                  </a:txBody>
                  <a:tcPr marL="0" marR="0" marT="0" marB="0" anchor="b">
                    <a:lnL w="6350" cap="flat" cmpd="sng" algn="ctr">
                      <a:solidFill>
                        <a:srgbClr val="808080"/>
                      </a:solidFill>
                      <a:prstDash val="solid"/>
                      <a:round/>
                      <a:headEnd type="none" w="med" len="med"/>
                      <a:tailEnd type="none" w="med" len="med"/>
                    </a:lnL>
                    <a:lnR>
                      <a:noFill/>
                    </a:lnR>
                    <a:lnT>
                      <a:noFill/>
                    </a:lnT>
                    <a:lnB>
                      <a:noFill/>
                    </a:lnB>
                  </a:tcPr>
                </a:tc>
              </a:tr>
              <a:tr h="83829">
                <a:tc>
                  <a:txBody>
                    <a:bodyPr/>
                    <a:lstStyle/>
                    <a:p>
                      <a:pPr algn="l" fontAlgn="b"/>
                      <a:r>
                        <a:rPr lang="sl-SI" sz="500" b="0" i="0" u="none" strike="noStrike">
                          <a:effectLst/>
                          <a:latin typeface="Arial" panose="020B0604020202020204" pitchFamily="34" charset="0"/>
                        </a:rPr>
                        <a:t>3.2.</a:t>
                      </a:r>
                    </a:p>
                  </a:txBody>
                  <a:tcPr marL="0" marR="0" marT="0" marB="0" anchor="b">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sl-SI" sz="500" b="0" i="0" u="none" strike="noStrike">
                          <a:effectLst/>
                          <a:latin typeface="Arial" panose="020B0604020202020204" pitchFamily="34" charset="0"/>
                        </a:rPr>
                        <a:t>Stroški za službena potovanja</a:t>
                      </a:r>
                    </a:p>
                  </a:txBody>
                  <a:tcPr marL="0" marR="0" marT="0" marB="0" anchor="b">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sl-SI" sz="500" b="0" i="0" u="none" strike="noStrike">
                          <a:effectLst/>
                          <a:latin typeface="Arial" panose="020B0604020202020204" pitchFamily="34" charset="0"/>
                        </a:rPr>
                        <a:t> </a:t>
                      </a:r>
                    </a:p>
                  </a:txBody>
                  <a:tcPr marL="0" marR="0" marT="0" marB="0" anchor="b">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FFCC"/>
                    </a:solidFill>
                  </a:tcPr>
                </a:tc>
                <a:tc>
                  <a:txBody>
                    <a:bodyPr/>
                    <a:lstStyle/>
                    <a:p>
                      <a:pPr algn="r" fontAlgn="b"/>
                      <a:r>
                        <a:rPr lang="sl-SI" sz="500" b="0" i="0" u="none" strike="noStrike">
                          <a:effectLst/>
                          <a:latin typeface="Arial" panose="020B0604020202020204" pitchFamily="34" charset="0"/>
                        </a:rPr>
                        <a:t> </a:t>
                      </a:r>
                    </a:p>
                  </a:txBody>
                  <a:tcPr marL="0" marR="0" marT="0" marB="0" anchor="b">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FFCC"/>
                    </a:solidFill>
                  </a:tcPr>
                </a:tc>
                <a:tc>
                  <a:txBody>
                    <a:bodyPr/>
                    <a:lstStyle/>
                    <a:p>
                      <a:pPr algn="r" fontAlgn="b"/>
                      <a:r>
                        <a:rPr lang="sl-SI" sz="500" b="0" i="0" u="none" strike="noStrike">
                          <a:effectLst/>
                          <a:latin typeface="Arial" panose="020B0604020202020204" pitchFamily="34" charset="0"/>
                        </a:rPr>
                        <a:t> </a:t>
                      </a:r>
                    </a:p>
                  </a:txBody>
                  <a:tcPr marL="0" marR="0" marT="0" marB="0" anchor="b">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FFCC"/>
                    </a:solidFill>
                  </a:tcPr>
                </a:tc>
                <a:tc>
                  <a:txBody>
                    <a:bodyPr/>
                    <a:lstStyle/>
                    <a:p>
                      <a:pPr algn="r" fontAlgn="b"/>
                      <a:r>
                        <a:rPr lang="sl-SI" sz="500" b="0" i="0" u="none" strike="noStrike">
                          <a:effectLst/>
                          <a:latin typeface="Arial" panose="020B0604020202020204" pitchFamily="34" charset="0"/>
                        </a:rPr>
                        <a:t>0,00</a:t>
                      </a:r>
                    </a:p>
                  </a:txBody>
                  <a:tcPr marL="0" marR="0" marT="0" marB="0" anchor="b">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FFCC"/>
                    </a:solidFill>
                  </a:tcPr>
                </a:tc>
                <a:tc>
                  <a:txBody>
                    <a:bodyPr/>
                    <a:lstStyle/>
                    <a:p>
                      <a:pPr algn="r" fontAlgn="b"/>
                      <a:r>
                        <a:rPr lang="sl-SI" sz="500" b="0" i="0" u="none" strike="noStrike">
                          <a:effectLst/>
                          <a:latin typeface="Arial" panose="020B0604020202020204" pitchFamily="34" charset="0"/>
                        </a:rPr>
                        <a:t>0,00</a:t>
                      </a:r>
                    </a:p>
                  </a:txBody>
                  <a:tcPr marL="0" marR="0" marT="0" marB="0" anchor="b">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FFCC"/>
                    </a:solidFill>
                  </a:tcPr>
                </a:tc>
                <a:tc>
                  <a:txBody>
                    <a:bodyPr/>
                    <a:lstStyle/>
                    <a:p>
                      <a:pPr algn="r" fontAlgn="b"/>
                      <a:r>
                        <a:rPr lang="sl-SI" sz="500" b="0" i="0" u="none" strike="noStrike">
                          <a:effectLst/>
                          <a:latin typeface="Arial" panose="020B0604020202020204" pitchFamily="34" charset="0"/>
                        </a:rPr>
                        <a:t>0,00</a:t>
                      </a:r>
                    </a:p>
                  </a:txBody>
                  <a:tcPr marL="0" marR="0" marT="0" marB="0" anchor="b">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sl-SI" sz="500" b="0" i="0" u="none" strike="noStrike">
                          <a:effectLst/>
                          <a:latin typeface="Arial" panose="020B0604020202020204" pitchFamily="34" charset="0"/>
                        </a:rPr>
                        <a:t> </a:t>
                      </a:r>
                    </a:p>
                  </a:txBody>
                  <a:tcPr marL="0" marR="0" marT="0" marB="0" anchor="b">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FFCC"/>
                    </a:solidFill>
                  </a:tcPr>
                </a:tc>
                <a:tc>
                  <a:txBody>
                    <a:bodyPr/>
                    <a:lstStyle/>
                    <a:p>
                      <a:pPr algn="l" fontAlgn="b"/>
                      <a:r>
                        <a:rPr lang="sl-SI" sz="500" b="0" i="0" u="none" strike="noStrike">
                          <a:effectLst/>
                          <a:latin typeface="Arial" panose="020B0604020202020204" pitchFamily="34" charset="0"/>
                        </a:rPr>
                        <a:t> </a:t>
                      </a:r>
                    </a:p>
                  </a:txBody>
                  <a:tcPr marL="0" marR="0" marT="0" marB="0" anchor="b">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FFCC"/>
                    </a:solidFill>
                  </a:tcPr>
                </a:tc>
                <a:tc>
                  <a:txBody>
                    <a:bodyPr/>
                    <a:lstStyle/>
                    <a:p>
                      <a:pPr algn="l" fontAlgn="b"/>
                      <a:r>
                        <a:rPr lang="sl-SI" sz="500" b="0" i="0" u="none" strike="noStrike">
                          <a:effectLst/>
                          <a:latin typeface="Arial" panose="020B0604020202020204" pitchFamily="34" charset="0"/>
                        </a:rPr>
                        <a:t> </a:t>
                      </a:r>
                    </a:p>
                  </a:txBody>
                  <a:tcPr marL="0" marR="0" marT="0" marB="0" anchor="b">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FFCC"/>
                    </a:solidFill>
                  </a:tcPr>
                </a:tc>
                <a:tc>
                  <a:txBody>
                    <a:bodyPr/>
                    <a:lstStyle/>
                    <a:p>
                      <a:pPr algn="l" fontAlgn="b"/>
                      <a:r>
                        <a:rPr lang="sl-SI" sz="500" b="0" i="0" u="none" strike="noStrike">
                          <a:effectLst/>
                          <a:latin typeface="Arial" panose="020B0604020202020204" pitchFamily="34" charset="0"/>
                        </a:rPr>
                        <a:t> </a:t>
                      </a:r>
                    </a:p>
                  </a:txBody>
                  <a:tcPr marL="0" marR="0" marT="0" marB="0" anchor="b">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FFCC"/>
                    </a:solidFill>
                  </a:tcPr>
                </a:tc>
                <a:tc>
                  <a:txBody>
                    <a:bodyPr/>
                    <a:lstStyle/>
                    <a:p>
                      <a:pPr algn="l" fontAlgn="b"/>
                      <a:r>
                        <a:rPr lang="sl-SI" sz="500" b="0" i="0" u="none" strike="noStrike">
                          <a:effectLst/>
                          <a:latin typeface="Arial" panose="020B0604020202020204" pitchFamily="34" charset="0"/>
                        </a:rPr>
                        <a:t> </a:t>
                      </a:r>
                    </a:p>
                  </a:txBody>
                  <a:tcPr marL="0" marR="0" marT="0" marB="0" anchor="b">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FFCC"/>
                    </a:solidFill>
                  </a:tcPr>
                </a:tc>
                <a:tc>
                  <a:txBody>
                    <a:bodyPr/>
                    <a:lstStyle/>
                    <a:p>
                      <a:pPr algn="l" fontAlgn="b"/>
                      <a:r>
                        <a:rPr lang="sl-SI" sz="500" b="0" i="0" u="none" strike="noStrike">
                          <a:effectLst/>
                          <a:latin typeface="Arial" panose="020B0604020202020204" pitchFamily="34" charset="0"/>
                        </a:rPr>
                        <a:t> </a:t>
                      </a:r>
                    </a:p>
                  </a:txBody>
                  <a:tcPr marL="0" marR="0" marT="0" marB="0" anchor="b">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FFCC"/>
                    </a:solidFill>
                  </a:tcPr>
                </a:tc>
                <a:tc>
                  <a:txBody>
                    <a:bodyPr/>
                    <a:lstStyle/>
                    <a:p>
                      <a:pPr algn="l" fontAlgn="b"/>
                      <a:r>
                        <a:rPr lang="sl-SI" sz="500" b="0" i="0" u="none" strike="noStrike">
                          <a:effectLst/>
                          <a:latin typeface="Arial" panose="020B0604020202020204" pitchFamily="34" charset="0"/>
                        </a:rPr>
                        <a:t> </a:t>
                      </a:r>
                    </a:p>
                  </a:txBody>
                  <a:tcPr marL="0" marR="0" marT="0" marB="0" anchor="b">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FFCC"/>
                    </a:solidFill>
                  </a:tcPr>
                </a:tc>
                <a:tc>
                  <a:txBody>
                    <a:bodyPr/>
                    <a:lstStyle/>
                    <a:p>
                      <a:pPr algn="l" fontAlgn="b"/>
                      <a:r>
                        <a:rPr lang="sl-SI" sz="500" b="0" i="0" u="none" strike="noStrike">
                          <a:effectLst/>
                          <a:latin typeface="Arial" panose="020B0604020202020204" pitchFamily="34" charset="0"/>
                        </a:rPr>
                        <a:t> </a:t>
                      </a:r>
                    </a:p>
                  </a:txBody>
                  <a:tcPr marL="0" marR="0" marT="0" marB="0" anchor="b">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FFCC"/>
                    </a:solidFill>
                  </a:tcPr>
                </a:tc>
                <a:tc>
                  <a:txBody>
                    <a:bodyPr/>
                    <a:lstStyle/>
                    <a:p>
                      <a:pPr algn="r" fontAlgn="b"/>
                      <a:r>
                        <a:rPr lang="sl-SI" sz="500" b="0" i="0" u="none" strike="noStrike">
                          <a:effectLst/>
                          <a:latin typeface="Arial" panose="020B0604020202020204" pitchFamily="34" charset="0"/>
                        </a:rPr>
                        <a:t>0,00</a:t>
                      </a:r>
                    </a:p>
                  </a:txBody>
                  <a:tcPr marL="0" marR="0" marT="0" marB="0" anchor="b">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sl-SI" sz="500" b="0" i="0" u="none" strike="noStrike">
                          <a:effectLst/>
                          <a:latin typeface="Arial" panose="020B0604020202020204" pitchFamily="34" charset="0"/>
                        </a:rPr>
                        <a:t>0,00</a:t>
                      </a:r>
                    </a:p>
                  </a:txBody>
                  <a:tcPr marL="0" marR="0" marT="0" marB="0" anchor="b">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b"/>
                      <a:r>
                        <a:rPr lang="sl-SI" sz="500" b="0" i="0" u="none" strike="noStrike">
                          <a:effectLst/>
                          <a:latin typeface="Arial" panose="020B0604020202020204" pitchFamily="34" charset="0"/>
                        </a:rPr>
                        <a:t>0,00</a:t>
                      </a:r>
                    </a:p>
                  </a:txBody>
                  <a:tcPr marL="0" marR="0" marT="0" marB="0" anchor="b">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endParaRPr lang="sl-SI" sz="500" b="0" i="0" u="none" strike="noStrike">
                        <a:effectLst/>
                        <a:latin typeface="Arial" panose="020B0604020202020204" pitchFamily="34" charset="0"/>
                      </a:endParaRPr>
                    </a:p>
                  </a:txBody>
                  <a:tcPr marL="0" marR="0" marT="0" marB="0" anchor="b">
                    <a:lnL w="6350" cap="flat" cmpd="sng" algn="ctr">
                      <a:solidFill>
                        <a:srgbClr val="808080"/>
                      </a:solidFill>
                      <a:prstDash val="solid"/>
                      <a:round/>
                      <a:headEnd type="none" w="med" len="med"/>
                      <a:tailEnd type="none" w="med" len="med"/>
                    </a:lnL>
                    <a:lnR>
                      <a:noFill/>
                    </a:lnR>
                    <a:lnT>
                      <a:noFill/>
                    </a:lnT>
                    <a:lnB>
                      <a:noFill/>
                    </a:lnB>
                  </a:tcPr>
                </a:tc>
              </a:tr>
              <a:tr h="83829">
                <a:tc>
                  <a:txBody>
                    <a:bodyPr/>
                    <a:lstStyle/>
                    <a:p>
                      <a:pPr algn="l" fontAlgn="b"/>
                      <a:r>
                        <a:rPr lang="sl-SI" sz="500" b="1" i="0" u="none" strike="noStrike">
                          <a:effectLst/>
                          <a:latin typeface="Arial" panose="020B0604020202020204" pitchFamily="34" charset="0"/>
                        </a:rPr>
                        <a:t>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808080"/>
                      </a:solidFill>
                      <a:prstDash val="solid"/>
                      <a:round/>
                      <a:headEnd type="none" w="med" len="med"/>
                      <a:tailEnd type="none" w="med" len="med"/>
                    </a:lnB>
                    <a:solidFill>
                      <a:srgbClr val="C5D9F1"/>
                    </a:solidFill>
                  </a:tcPr>
                </a:tc>
                <a:tc>
                  <a:txBody>
                    <a:bodyPr/>
                    <a:lstStyle/>
                    <a:p>
                      <a:pPr algn="l" fontAlgn="b"/>
                      <a:r>
                        <a:rPr lang="sl-SI" sz="500" b="1" i="0" u="none" strike="noStrike">
                          <a:effectLst/>
                          <a:latin typeface="Arial" panose="020B0604020202020204" pitchFamily="34" charset="0"/>
                        </a:rPr>
                        <a:t>Stroški storitev zunanjih izvajalcev</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808080"/>
                      </a:solidFill>
                      <a:prstDash val="solid"/>
                      <a:round/>
                      <a:headEnd type="none" w="med" len="med"/>
                      <a:tailEnd type="none" w="med" len="med"/>
                    </a:lnB>
                    <a:solidFill>
                      <a:srgbClr val="C5D9F1"/>
                    </a:solidFill>
                  </a:tcPr>
                </a:tc>
                <a:tc>
                  <a:txBody>
                    <a:bodyPr/>
                    <a:lstStyle/>
                    <a:p>
                      <a:pPr algn="r" fontAlgn="b"/>
                      <a:r>
                        <a:rPr lang="sl-SI" sz="500" b="1" i="0" u="none" strike="noStrike">
                          <a:effectLst/>
                          <a:latin typeface="Arial" panose="020B0604020202020204" pitchFamily="34" charset="0"/>
                        </a:rPr>
                        <a:t>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808080"/>
                      </a:solidFill>
                      <a:prstDash val="solid"/>
                      <a:round/>
                      <a:headEnd type="none" w="med" len="med"/>
                      <a:tailEnd type="none" w="med" len="med"/>
                    </a:lnB>
                    <a:solidFill>
                      <a:srgbClr val="C5D9F1"/>
                    </a:solidFill>
                  </a:tcPr>
                </a:tc>
                <a:tc>
                  <a:txBody>
                    <a:bodyPr/>
                    <a:lstStyle/>
                    <a:p>
                      <a:pPr algn="r" fontAlgn="b"/>
                      <a:r>
                        <a:rPr lang="sl-SI" sz="500" b="1" i="0" u="none" strike="noStrike">
                          <a:effectLst/>
                          <a:latin typeface="Arial" panose="020B0604020202020204" pitchFamily="34" charset="0"/>
                        </a:rPr>
                        <a:t>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808080"/>
                      </a:solidFill>
                      <a:prstDash val="solid"/>
                      <a:round/>
                      <a:headEnd type="none" w="med" len="med"/>
                      <a:tailEnd type="none" w="med" len="med"/>
                    </a:lnB>
                    <a:solidFill>
                      <a:srgbClr val="C5D9F1"/>
                    </a:solidFill>
                  </a:tcPr>
                </a:tc>
                <a:tc>
                  <a:txBody>
                    <a:bodyPr/>
                    <a:lstStyle/>
                    <a:p>
                      <a:pPr algn="r" fontAlgn="b"/>
                      <a:r>
                        <a:rPr lang="sl-SI" sz="500" b="1" i="0" u="none" strike="noStrike">
                          <a:effectLst/>
                          <a:latin typeface="Arial" panose="020B0604020202020204" pitchFamily="34" charset="0"/>
                        </a:rPr>
                        <a:t>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808080"/>
                      </a:solidFill>
                      <a:prstDash val="solid"/>
                      <a:round/>
                      <a:headEnd type="none" w="med" len="med"/>
                      <a:tailEnd type="none" w="med" len="med"/>
                    </a:lnB>
                    <a:solidFill>
                      <a:srgbClr val="C5D9F1"/>
                    </a:solidFill>
                  </a:tcPr>
                </a:tc>
                <a:tc>
                  <a:txBody>
                    <a:bodyPr/>
                    <a:lstStyle/>
                    <a:p>
                      <a:pPr algn="r" fontAlgn="b"/>
                      <a:r>
                        <a:rPr lang="sl-SI" sz="500" b="1" i="0" u="none" strike="noStrike">
                          <a:effectLst/>
                          <a:latin typeface="Arial" panose="020B0604020202020204" pitchFamily="34" charset="0"/>
                        </a:rPr>
                        <a:t>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r" fontAlgn="b"/>
                      <a:r>
                        <a:rPr lang="sl-SI" sz="500" b="1" i="0" u="none" strike="noStrike">
                          <a:effectLst/>
                          <a:latin typeface="Arial" panose="020B0604020202020204" pitchFamily="34" charset="0"/>
                        </a:rPr>
                        <a:t>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r" fontAlgn="b"/>
                      <a:r>
                        <a:rPr lang="sl-SI" sz="500" b="1" i="0" u="none" strike="noStrike">
                          <a:effectLst/>
                          <a:latin typeface="Arial" panose="020B0604020202020204" pitchFamily="34" charset="0"/>
                        </a:rPr>
                        <a:t>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r" fontAlgn="b"/>
                      <a:r>
                        <a:rPr lang="sl-SI" sz="500" b="1" i="0" u="none" strike="noStrike">
                          <a:effectLst/>
                          <a:latin typeface="Arial" panose="020B0604020202020204" pitchFamily="34" charset="0"/>
                        </a:rPr>
                        <a:t>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808080"/>
                      </a:solidFill>
                      <a:prstDash val="solid"/>
                      <a:round/>
                      <a:headEnd type="none" w="med" len="med"/>
                      <a:tailEnd type="none" w="med" len="med"/>
                    </a:lnB>
                    <a:solidFill>
                      <a:srgbClr val="C5D9F1"/>
                    </a:solidFill>
                  </a:tcPr>
                </a:tc>
                <a:tc>
                  <a:txBody>
                    <a:bodyPr/>
                    <a:lstStyle/>
                    <a:p>
                      <a:pPr algn="r" fontAlgn="b"/>
                      <a:r>
                        <a:rPr lang="sl-SI" sz="500" b="1" i="0" u="none" strike="noStrike">
                          <a:effectLst/>
                          <a:latin typeface="Arial" panose="020B0604020202020204" pitchFamily="34" charset="0"/>
                        </a:rPr>
                        <a:t>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808080"/>
                      </a:solidFill>
                      <a:prstDash val="solid"/>
                      <a:round/>
                      <a:headEnd type="none" w="med" len="med"/>
                      <a:tailEnd type="none" w="med" len="med"/>
                    </a:lnB>
                    <a:solidFill>
                      <a:srgbClr val="C5D9F1"/>
                    </a:solidFill>
                  </a:tcPr>
                </a:tc>
                <a:tc>
                  <a:txBody>
                    <a:bodyPr/>
                    <a:lstStyle/>
                    <a:p>
                      <a:pPr algn="r" fontAlgn="b"/>
                      <a:r>
                        <a:rPr lang="sl-SI" sz="500" b="1" i="0" u="none" strike="noStrike">
                          <a:effectLst/>
                          <a:latin typeface="Arial" panose="020B0604020202020204" pitchFamily="34" charset="0"/>
                        </a:rPr>
                        <a:t>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808080"/>
                      </a:solidFill>
                      <a:prstDash val="solid"/>
                      <a:round/>
                      <a:headEnd type="none" w="med" len="med"/>
                      <a:tailEnd type="none" w="med" len="med"/>
                    </a:lnB>
                    <a:solidFill>
                      <a:srgbClr val="C5D9F1"/>
                    </a:solidFill>
                  </a:tcPr>
                </a:tc>
                <a:tc>
                  <a:txBody>
                    <a:bodyPr/>
                    <a:lstStyle/>
                    <a:p>
                      <a:pPr algn="r" fontAlgn="b"/>
                      <a:r>
                        <a:rPr lang="sl-SI" sz="500" b="1" i="0" u="none" strike="noStrike">
                          <a:effectLst/>
                          <a:latin typeface="Arial" panose="020B0604020202020204" pitchFamily="34" charset="0"/>
                        </a:rPr>
                        <a:t>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808080"/>
                      </a:solidFill>
                      <a:prstDash val="solid"/>
                      <a:round/>
                      <a:headEnd type="none" w="med" len="med"/>
                      <a:tailEnd type="none" w="med" len="med"/>
                    </a:lnB>
                    <a:solidFill>
                      <a:srgbClr val="C5D9F1"/>
                    </a:solidFill>
                  </a:tcPr>
                </a:tc>
                <a:tc>
                  <a:txBody>
                    <a:bodyPr/>
                    <a:lstStyle/>
                    <a:p>
                      <a:pPr algn="r" fontAlgn="b"/>
                      <a:r>
                        <a:rPr lang="sl-SI" sz="500" b="1" i="0" u="none" strike="noStrike">
                          <a:effectLst/>
                          <a:latin typeface="Arial" panose="020B0604020202020204" pitchFamily="34" charset="0"/>
                        </a:rPr>
                        <a:t>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808080"/>
                      </a:solidFill>
                      <a:prstDash val="solid"/>
                      <a:round/>
                      <a:headEnd type="none" w="med" len="med"/>
                      <a:tailEnd type="none" w="med" len="med"/>
                    </a:lnB>
                    <a:solidFill>
                      <a:srgbClr val="C5D9F1"/>
                    </a:solidFill>
                  </a:tcPr>
                </a:tc>
                <a:tc>
                  <a:txBody>
                    <a:bodyPr/>
                    <a:lstStyle/>
                    <a:p>
                      <a:pPr algn="r" fontAlgn="b"/>
                      <a:r>
                        <a:rPr lang="sl-SI" sz="500" b="1" i="0" u="none" strike="noStrike">
                          <a:effectLst/>
                          <a:latin typeface="Arial" panose="020B0604020202020204" pitchFamily="34" charset="0"/>
                        </a:rPr>
                        <a:t>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808080"/>
                      </a:solidFill>
                      <a:prstDash val="solid"/>
                      <a:round/>
                      <a:headEnd type="none" w="med" len="med"/>
                      <a:tailEnd type="none" w="med" len="med"/>
                    </a:lnB>
                    <a:solidFill>
                      <a:srgbClr val="C5D9F1"/>
                    </a:solidFill>
                  </a:tcPr>
                </a:tc>
                <a:tc>
                  <a:txBody>
                    <a:bodyPr/>
                    <a:lstStyle/>
                    <a:p>
                      <a:pPr algn="r" fontAlgn="b"/>
                      <a:r>
                        <a:rPr lang="sl-SI" sz="500" b="1" i="0" u="none" strike="noStrike">
                          <a:effectLst/>
                          <a:latin typeface="Arial" panose="020B0604020202020204" pitchFamily="34" charset="0"/>
                        </a:rPr>
                        <a:t>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808080"/>
                      </a:solidFill>
                      <a:prstDash val="solid"/>
                      <a:round/>
                      <a:headEnd type="none" w="med" len="med"/>
                      <a:tailEnd type="none" w="med" len="med"/>
                    </a:lnB>
                    <a:solidFill>
                      <a:srgbClr val="C5D9F1"/>
                    </a:solidFill>
                  </a:tcPr>
                </a:tc>
                <a:tc>
                  <a:txBody>
                    <a:bodyPr/>
                    <a:lstStyle/>
                    <a:p>
                      <a:pPr algn="r" fontAlgn="b"/>
                      <a:r>
                        <a:rPr lang="sl-SI" sz="500" b="1" i="0" u="none" strike="noStrike">
                          <a:effectLst/>
                          <a:latin typeface="Arial" panose="020B0604020202020204" pitchFamily="34" charset="0"/>
                        </a:rPr>
                        <a:t>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808080"/>
                      </a:solidFill>
                      <a:prstDash val="solid"/>
                      <a:round/>
                      <a:headEnd type="none" w="med" len="med"/>
                      <a:tailEnd type="none" w="med" len="med"/>
                    </a:lnB>
                    <a:solidFill>
                      <a:srgbClr val="C5D9F1"/>
                    </a:solidFill>
                  </a:tcPr>
                </a:tc>
                <a:tc>
                  <a:txBody>
                    <a:bodyPr/>
                    <a:lstStyle/>
                    <a:p>
                      <a:pPr algn="r" fontAlgn="b"/>
                      <a:r>
                        <a:rPr lang="sl-SI" sz="500" b="1" i="0" u="none" strike="noStrike">
                          <a:effectLst/>
                          <a:latin typeface="Arial" panose="020B0604020202020204" pitchFamily="34" charset="0"/>
                        </a:rPr>
                        <a:t>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r" fontAlgn="b"/>
                      <a:r>
                        <a:rPr lang="sl-SI" sz="500" b="1" i="0" u="none" strike="noStrike">
                          <a:effectLst/>
                          <a:latin typeface="Arial" panose="020B0604020202020204" pitchFamily="34" charset="0"/>
                        </a:rPr>
                        <a:t>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r" fontAlgn="b"/>
                      <a:r>
                        <a:rPr lang="sl-SI" sz="500" b="1" i="0" u="none" strike="noStrike">
                          <a:effectLst/>
                          <a:latin typeface="Arial" panose="020B0604020202020204" pitchFamily="34" charset="0"/>
                        </a:rPr>
                        <a:t>0,00</a:t>
                      </a:r>
                    </a:p>
                  </a:txBody>
                  <a:tcPr marL="0" marR="0" marT="0"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a:noFill/>
                    </a:lnB>
                  </a:tcPr>
                </a:tc>
              </a:tr>
              <a:tr h="83829">
                <a:tc>
                  <a:txBody>
                    <a:bodyPr/>
                    <a:lstStyle/>
                    <a:p>
                      <a:pPr algn="l" fontAlgn="b"/>
                      <a:r>
                        <a:rPr lang="sl-SI" sz="500" b="0" i="0" u="none" strike="noStrike">
                          <a:effectLst/>
                          <a:latin typeface="Arial" panose="020B0604020202020204" pitchFamily="34" charset="0"/>
                        </a:rPr>
                        <a:t>7.1.</a:t>
                      </a:r>
                    </a:p>
                  </a:txBody>
                  <a:tcPr marL="0" marR="0" marT="0" marB="0" anchor="b">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tcPr>
                </a:tc>
                <a:tc>
                  <a:txBody>
                    <a:bodyPr/>
                    <a:lstStyle/>
                    <a:p>
                      <a:pPr algn="l" fontAlgn="b"/>
                      <a:r>
                        <a:rPr lang="pl-PL" sz="500" b="0" i="0" u="none" strike="noStrike">
                          <a:effectLst/>
                          <a:latin typeface="Arial" panose="020B0604020202020204" pitchFamily="34" charset="0"/>
                        </a:rPr>
                        <a:t>Delo po pogodbi o opravljanju storitev</a:t>
                      </a:r>
                    </a:p>
                  </a:txBody>
                  <a:tcPr marL="0" marR="0" marT="0" marB="0" anchor="b">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tcPr>
                </a:tc>
                <a:tc>
                  <a:txBody>
                    <a:bodyPr/>
                    <a:lstStyle/>
                    <a:p>
                      <a:pPr algn="r" fontAlgn="b"/>
                      <a:r>
                        <a:rPr lang="sl-SI" sz="500" b="0" i="0" u="none" strike="noStrike">
                          <a:effectLst/>
                          <a:latin typeface="Arial" panose="020B0604020202020204" pitchFamily="34" charset="0"/>
                        </a:rPr>
                        <a:t> </a:t>
                      </a:r>
                    </a:p>
                  </a:txBody>
                  <a:tcPr marL="0" marR="0" marT="0" marB="0" anchor="b">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solidFill>
                      <a:srgbClr val="CCFFCC"/>
                    </a:solidFill>
                  </a:tcPr>
                </a:tc>
                <a:tc>
                  <a:txBody>
                    <a:bodyPr/>
                    <a:lstStyle/>
                    <a:p>
                      <a:pPr algn="r" fontAlgn="b"/>
                      <a:r>
                        <a:rPr lang="sl-SI" sz="500" b="0" i="0" u="none" strike="noStrike">
                          <a:effectLst/>
                          <a:latin typeface="Arial" panose="020B0604020202020204" pitchFamily="34" charset="0"/>
                        </a:rPr>
                        <a:t> </a:t>
                      </a:r>
                    </a:p>
                  </a:txBody>
                  <a:tcPr marL="0" marR="0" marT="0" marB="0" anchor="b">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solidFill>
                      <a:srgbClr val="CCFFCC"/>
                    </a:solidFill>
                  </a:tcPr>
                </a:tc>
                <a:tc>
                  <a:txBody>
                    <a:bodyPr/>
                    <a:lstStyle/>
                    <a:p>
                      <a:pPr algn="r" fontAlgn="b"/>
                      <a:r>
                        <a:rPr lang="sl-SI" sz="500" b="0" i="0" u="none" strike="noStrike">
                          <a:effectLst/>
                          <a:latin typeface="Arial" panose="020B0604020202020204" pitchFamily="34" charset="0"/>
                        </a:rPr>
                        <a:t> </a:t>
                      </a:r>
                    </a:p>
                  </a:txBody>
                  <a:tcPr marL="0" marR="0" marT="0" marB="0" anchor="b">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solidFill>
                      <a:srgbClr val="CCFFCC"/>
                    </a:solidFill>
                  </a:tcPr>
                </a:tc>
                <a:tc>
                  <a:txBody>
                    <a:bodyPr/>
                    <a:lstStyle/>
                    <a:p>
                      <a:pPr algn="r" fontAlgn="b"/>
                      <a:r>
                        <a:rPr lang="sl-SI" sz="500" b="0" i="0" u="none" strike="noStrike">
                          <a:effectLst/>
                          <a:latin typeface="Arial" panose="020B0604020202020204" pitchFamily="34" charset="0"/>
                        </a:rPr>
                        <a:t>0,00</a:t>
                      </a:r>
                    </a:p>
                  </a:txBody>
                  <a:tcPr marL="0" marR="0" marT="0" marB="0" anchor="b">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808080"/>
                      </a:solidFill>
                      <a:prstDash val="solid"/>
                      <a:round/>
                      <a:headEnd type="none" w="med" len="med"/>
                      <a:tailEnd type="none" w="med" len="med"/>
                    </a:lnB>
                    <a:solidFill>
                      <a:srgbClr val="CCFFCC"/>
                    </a:solidFill>
                  </a:tcPr>
                </a:tc>
                <a:tc>
                  <a:txBody>
                    <a:bodyPr/>
                    <a:lstStyle/>
                    <a:p>
                      <a:pPr algn="r" fontAlgn="b"/>
                      <a:r>
                        <a:rPr lang="sl-SI" sz="500" b="0" i="0" u="none" strike="noStrike">
                          <a:effectLst/>
                          <a:latin typeface="Arial" panose="020B0604020202020204" pitchFamily="34" charset="0"/>
                        </a:rPr>
                        <a:t>0,00</a:t>
                      </a:r>
                    </a:p>
                  </a:txBody>
                  <a:tcPr marL="0" marR="0" marT="0" marB="0" anchor="b">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808080"/>
                      </a:solidFill>
                      <a:prstDash val="solid"/>
                      <a:round/>
                      <a:headEnd type="none" w="med" len="med"/>
                      <a:tailEnd type="none" w="med" len="med"/>
                    </a:lnB>
                    <a:solidFill>
                      <a:srgbClr val="CCFFCC"/>
                    </a:solidFill>
                  </a:tcPr>
                </a:tc>
                <a:tc>
                  <a:txBody>
                    <a:bodyPr/>
                    <a:lstStyle/>
                    <a:p>
                      <a:pPr algn="r" fontAlgn="b"/>
                      <a:r>
                        <a:rPr lang="sl-SI" sz="500" b="0" i="0" u="none" strike="noStrike">
                          <a:effectLst/>
                          <a:latin typeface="Arial" panose="020B0604020202020204" pitchFamily="34" charset="0"/>
                        </a:rPr>
                        <a:t>0,00</a:t>
                      </a:r>
                    </a:p>
                  </a:txBody>
                  <a:tcPr marL="0" marR="0" marT="0" marB="0" anchor="b">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808080"/>
                      </a:solidFill>
                      <a:prstDash val="solid"/>
                      <a:round/>
                      <a:headEnd type="none" w="med" len="med"/>
                      <a:tailEnd type="none" w="med" len="med"/>
                    </a:lnB>
                  </a:tcPr>
                </a:tc>
                <a:tc>
                  <a:txBody>
                    <a:bodyPr/>
                    <a:lstStyle/>
                    <a:p>
                      <a:pPr algn="l" fontAlgn="b"/>
                      <a:r>
                        <a:rPr lang="sl-SI" sz="500" b="0" i="0" u="none" strike="noStrike">
                          <a:effectLst/>
                          <a:latin typeface="Arial" panose="020B0604020202020204" pitchFamily="34" charset="0"/>
                        </a:rPr>
                        <a:t> </a:t>
                      </a:r>
                    </a:p>
                  </a:txBody>
                  <a:tcPr marL="0" marR="0" marT="0" marB="0" anchor="b">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solidFill>
                      <a:srgbClr val="CCFFCC"/>
                    </a:solidFill>
                  </a:tcPr>
                </a:tc>
                <a:tc>
                  <a:txBody>
                    <a:bodyPr/>
                    <a:lstStyle/>
                    <a:p>
                      <a:pPr algn="l" fontAlgn="b"/>
                      <a:r>
                        <a:rPr lang="sl-SI" sz="500" b="0" i="0" u="none" strike="noStrike">
                          <a:effectLst/>
                          <a:latin typeface="Arial" panose="020B0604020202020204" pitchFamily="34" charset="0"/>
                        </a:rPr>
                        <a:t> </a:t>
                      </a:r>
                    </a:p>
                  </a:txBody>
                  <a:tcPr marL="0" marR="0" marT="0" marB="0" anchor="b">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solidFill>
                      <a:srgbClr val="CCFFCC"/>
                    </a:solidFill>
                  </a:tcPr>
                </a:tc>
                <a:tc>
                  <a:txBody>
                    <a:bodyPr/>
                    <a:lstStyle/>
                    <a:p>
                      <a:pPr algn="l" fontAlgn="b"/>
                      <a:r>
                        <a:rPr lang="sl-SI" sz="500" b="0" i="0" u="none" strike="noStrike">
                          <a:effectLst/>
                          <a:latin typeface="Arial" panose="020B0604020202020204" pitchFamily="34" charset="0"/>
                        </a:rPr>
                        <a:t> </a:t>
                      </a:r>
                    </a:p>
                  </a:txBody>
                  <a:tcPr marL="0" marR="0" marT="0" marB="0" anchor="b">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solidFill>
                      <a:srgbClr val="FFFFFF"/>
                    </a:solidFill>
                  </a:tcPr>
                </a:tc>
                <a:tc>
                  <a:txBody>
                    <a:bodyPr/>
                    <a:lstStyle/>
                    <a:p>
                      <a:pPr algn="l" fontAlgn="b"/>
                      <a:r>
                        <a:rPr lang="sl-SI" sz="500" b="0" i="0" u="none" strike="noStrike">
                          <a:effectLst/>
                          <a:latin typeface="Arial" panose="020B0604020202020204" pitchFamily="34" charset="0"/>
                        </a:rPr>
                        <a:t> </a:t>
                      </a:r>
                    </a:p>
                  </a:txBody>
                  <a:tcPr marL="0" marR="0" marT="0" marB="0" anchor="b">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solidFill>
                      <a:srgbClr val="FFFFFF"/>
                    </a:solidFill>
                  </a:tcPr>
                </a:tc>
                <a:tc>
                  <a:txBody>
                    <a:bodyPr/>
                    <a:lstStyle/>
                    <a:p>
                      <a:pPr algn="l" fontAlgn="b"/>
                      <a:r>
                        <a:rPr lang="sl-SI" sz="500" b="0" i="0" u="none" strike="noStrike">
                          <a:effectLst/>
                          <a:latin typeface="Arial" panose="020B0604020202020204" pitchFamily="34" charset="0"/>
                        </a:rPr>
                        <a:t> </a:t>
                      </a:r>
                    </a:p>
                  </a:txBody>
                  <a:tcPr marL="0" marR="0" marT="0" marB="0" anchor="b">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solidFill>
                      <a:srgbClr val="FFFFFF"/>
                    </a:solidFill>
                  </a:tcPr>
                </a:tc>
                <a:tc>
                  <a:txBody>
                    <a:bodyPr/>
                    <a:lstStyle/>
                    <a:p>
                      <a:pPr algn="l" fontAlgn="b"/>
                      <a:r>
                        <a:rPr lang="sl-SI" sz="500" b="0" i="0" u="none" strike="noStrike">
                          <a:effectLst/>
                          <a:latin typeface="Arial" panose="020B0604020202020204" pitchFamily="34" charset="0"/>
                        </a:rPr>
                        <a:t> </a:t>
                      </a:r>
                    </a:p>
                  </a:txBody>
                  <a:tcPr marL="0" marR="0" marT="0" marB="0" anchor="b">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solidFill>
                      <a:srgbClr val="FFFFFF"/>
                    </a:solidFill>
                  </a:tcPr>
                </a:tc>
                <a:tc>
                  <a:txBody>
                    <a:bodyPr/>
                    <a:lstStyle/>
                    <a:p>
                      <a:pPr algn="l" fontAlgn="b"/>
                      <a:r>
                        <a:rPr lang="sl-SI" sz="500" b="0" i="0" u="none" strike="noStrike">
                          <a:effectLst/>
                          <a:latin typeface="Arial" panose="020B0604020202020204" pitchFamily="34" charset="0"/>
                        </a:rPr>
                        <a:t> </a:t>
                      </a:r>
                    </a:p>
                  </a:txBody>
                  <a:tcPr marL="0" marR="0" marT="0" marB="0" anchor="b">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solidFill>
                      <a:srgbClr val="FFFFFF"/>
                    </a:solidFill>
                  </a:tcPr>
                </a:tc>
                <a:tc>
                  <a:txBody>
                    <a:bodyPr/>
                    <a:lstStyle/>
                    <a:p>
                      <a:pPr algn="l" fontAlgn="b"/>
                      <a:r>
                        <a:rPr lang="sl-SI" sz="500" b="0" i="0" u="none" strike="noStrike">
                          <a:effectLst/>
                          <a:latin typeface="Arial" panose="020B0604020202020204" pitchFamily="34" charset="0"/>
                        </a:rPr>
                        <a:t> </a:t>
                      </a:r>
                    </a:p>
                  </a:txBody>
                  <a:tcPr marL="0" marR="0" marT="0" marB="0" anchor="b">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solidFill>
                      <a:srgbClr val="FFFFFF"/>
                    </a:solidFill>
                  </a:tcPr>
                </a:tc>
                <a:tc>
                  <a:txBody>
                    <a:bodyPr/>
                    <a:lstStyle/>
                    <a:p>
                      <a:pPr algn="r" fontAlgn="b"/>
                      <a:r>
                        <a:rPr lang="sl-SI" sz="500" b="0" i="0" u="none" strike="noStrike">
                          <a:effectLst/>
                          <a:latin typeface="Arial" panose="020B0604020202020204" pitchFamily="34" charset="0"/>
                        </a:rPr>
                        <a:t>0,00</a:t>
                      </a:r>
                    </a:p>
                  </a:txBody>
                  <a:tcPr marL="0" marR="0" marT="0" marB="0" anchor="b">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808080"/>
                      </a:solidFill>
                      <a:prstDash val="solid"/>
                      <a:round/>
                      <a:headEnd type="none" w="med" len="med"/>
                      <a:tailEnd type="none" w="med" len="med"/>
                    </a:lnB>
                  </a:tcPr>
                </a:tc>
                <a:tc>
                  <a:txBody>
                    <a:bodyPr/>
                    <a:lstStyle/>
                    <a:p>
                      <a:pPr algn="r" fontAlgn="b"/>
                      <a:r>
                        <a:rPr lang="sl-SI" sz="500" b="0" i="0" u="none" strike="noStrike">
                          <a:effectLst/>
                          <a:latin typeface="Arial" panose="020B0604020202020204" pitchFamily="34" charset="0"/>
                        </a:rPr>
                        <a:t>0,00</a:t>
                      </a:r>
                    </a:p>
                  </a:txBody>
                  <a:tcPr marL="0" marR="0" marT="0" marB="0" anchor="b">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808080"/>
                      </a:solidFill>
                      <a:prstDash val="solid"/>
                      <a:round/>
                      <a:headEnd type="none" w="med" len="med"/>
                      <a:tailEnd type="none" w="med" len="med"/>
                    </a:lnB>
                    <a:solidFill>
                      <a:srgbClr val="FFFFFF"/>
                    </a:solidFill>
                  </a:tcPr>
                </a:tc>
                <a:tc>
                  <a:txBody>
                    <a:bodyPr/>
                    <a:lstStyle/>
                    <a:p>
                      <a:pPr algn="r" fontAlgn="b"/>
                      <a:r>
                        <a:rPr lang="sl-SI" sz="500" b="0" i="0" u="none" strike="noStrike">
                          <a:effectLst/>
                          <a:latin typeface="Arial" panose="020B0604020202020204" pitchFamily="34" charset="0"/>
                        </a:rPr>
                        <a:t>0,00</a:t>
                      </a:r>
                    </a:p>
                  </a:txBody>
                  <a:tcPr marL="0" marR="0" marT="0" marB="0" anchor="b">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808080"/>
                      </a:solidFill>
                      <a:prstDash val="solid"/>
                      <a:round/>
                      <a:headEnd type="none" w="med" len="med"/>
                      <a:tailEnd type="none" w="med" len="med"/>
                    </a:lnB>
                    <a:solidFill>
                      <a:srgbClr val="FFFFFF"/>
                    </a:solidFill>
                  </a:tcPr>
                </a:tc>
                <a:tc>
                  <a:txBody>
                    <a:bodyPr/>
                    <a:lstStyle/>
                    <a:p>
                      <a:pPr algn="l" fontAlgn="b"/>
                      <a:endParaRPr lang="sl-SI" sz="500" b="0" i="0" u="none" strike="noStrike">
                        <a:effectLst/>
                        <a:latin typeface="Arial" panose="020B0604020202020204" pitchFamily="34" charset="0"/>
                      </a:endParaRPr>
                    </a:p>
                  </a:txBody>
                  <a:tcPr marL="0" marR="0" marT="0" marB="0" anchor="b">
                    <a:lnL w="6350" cap="flat" cmpd="sng" algn="ctr">
                      <a:solidFill>
                        <a:srgbClr val="808080"/>
                      </a:solidFill>
                      <a:prstDash val="solid"/>
                      <a:round/>
                      <a:headEnd type="none" w="med" len="med"/>
                      <a:tailEnd type="none" w="med" len="med"/>
                    </a:lnL>
                    <a:lnR>
                      <a:noFill/>
                    </a:lnR>
                    <a:lnT>
                      <a:noFill/>
                    </a:lnT>
                    <a:lnB>
                      <a:noFill/>
                    </a:lnB>
                  </a:tcPr>
                </a:tc>
              </a:tr>
              <a:tr h="83829">
                <a:tc>
                  <a:txBody>
                    <a:bodyPr/>
                    <a:lstStyle/>
                    <a:p>
                      <a:pPr algn="l" fontAlgn="b"/>
                      <a:r>
                        <a:rPr lang="sl-SI" sz="500" b="0" i="0" u="none" strike="noStrike">
                          <a:effectLst/>
                          <a:latin typeface="Arial" panose="020B0604020202020204" pitchFamily="34" charset="0"/>
                        </a:rPr>
                        <a:t>7.2.</a:t>
                      </a:r>
                    </a:p>
                  </a:txBody>
                  <a:tcPr marL="0" marR="0" marT="0" marB="0" anchor="b">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tcPr>
                </a:tc>
                <a:tc>
                  <a:txBody>
                    <a:bodyPr/>
                    <a:lstStyle/>
                    <a:p>
                      <a:pPr algn="l" fontAlgn="b"/>
                      <a:r>
                        <a:rPr lang="sl-SI" sz="500" b="0" i="0" u="none" strike="noStrike">
                          <a:effectLst/>
                          <a:latin typeface="Arial" panose="020B0604020202020204" pitchFamily="34" charset="0"/>
                        </a:rPr>
                        <a:t>Delo po podjemni pogodbi</a:t>
                      </a:r>
                    </a:p>
                  </a:txBody>
                  <a:tcPr marL="0" marR="0" marT="0" marB="0" anchor="b">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tcPr>
                </a:tc>
                <a:tc>
                  <a:txBody>
                    <a:bodyPr/>
                    <a:lstStyle/>
                    <a:p>
                      <a:pPr algn="r" fontAlgn="b"/>
                      <a:r>
                        <a:rPr lang="sl-SI" sz="500" b="0" i="0" u="none" strike="noStrike">
                          <a:effectLst/>
                          <a:latin typeface="Arial" panose="020B0604020202020204" pitchFamily="34" charset="0"/>
                        </a:rPr>
                        <a:t> </a:t>
                      </a:r>
                    </a:p>
                  </a:txBody>
                  <a:tcPr marL="0" marR="0" marT="0" marB="0" anchor="b">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solidFill>
                      <a:srgbClr val="CCFFCC"/>
                    </a:solidFill>
                  </a:tcPr>
                </a:tc>
                <a:tc>
                  <a:txBody>
                    <a:bodyPr/>
                    <a:lstStyle/>
                    <a:p>
                      <a:pPr algn="r" fontAlgn="b"/>
                      <a:r>
                        <a:rPr lang="sl-SI" sz="500" b="0" i="0" u="none" strike="noStrike">
                          <a:effectLst/>
                          <a:latin typeface="Arial" panose="020B0604020202020204" pitchFamily="34" charset="0"/>
                        </a:rPr>
                        <a:t> </a:t>
                      </a:r>
                    </a:p>
                  </a:txBody>
                  <a:tcPr marL="0" marR="0" marT="0" marB="0" anchor="b">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solidFill>
                      <a:srgbClr val="CCFFCC"/>
                    </a:solidFill>
                  </a:tcPr>
                </a:tc>
                <a:tc>
                  <a:txBody>
                    <a:bodyPr/>
                    <a:lstStyle/>
                    <a:p>
                      <a:pPr algn="r" fontAlgn="b"/>
                      <a:r>
                        <a:rPr lang="sl-SI" sz="500" b="0" i="0" u="none" strike="noStrike">
                          <a:effectLst/>
                          <a:latin typeface="Arial" panose="020B0604020202020204" pitchFamily="34" charset="0"/>
                        </a:rPr>
                        <a:t> </a:t>
                      </a:r>
                    </a:p>
                  </a:txBody>
                  <a:tcPr marL="0" marR="0" marT="0" marB="0" anchor="b">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solidFill>
                      <a:srgbClr val="CCFFCC"/>
                    </a:solidFill>
                  </a:tcPr>
                </a:tc>
                <a:tc>
                  <a:txBody>
                    <a:bodyPr/>
                    <a:lstStyle/>
                    <a:p>
                      <a:pPr algn="r" fontAlgn="b"/>
                      <a:r>
                        <a:rPr lang="sl-SI" sz="500" b="0" i="0" u="none" strike="noStrike">
                          <a:effectLst/>
                          <a:latin typeface="Arial" panose="020B0604020202020204" pitchFamily="34" charset="0"/>
                        </a:rPr>
                        <a:t>0,00</a:t>
                      </a:r>
                    </a:p>
                  </a:txBody>
                  <a:tcPr marL="0" marR="0" marT="0" marB="0" anchor="b">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solidFill>
                      <a:srgbClr val="CCFFCC"/>
                    </a:solidFill>
                  </a:tcPr>
                </a:tc>
                <a:tc>
                  <a:txBody>
                    <a:bodyPr/>
                    <a:lstStyle/>
                    <a:p>
                      <a:pPr algn="r" fontAlgn="b"/>
                      <a:r>
                        <a:rPr lang="sl-SI" sz="500" b="0" i="0" u="none" strike="noStrike">
                          <a:effectLst/>
                          <a:latin typeface="Arial" panose="020B0604020202020204" pitchFamily="34" charset="0"/>
                        </a:rPr>
                        <a:t>0,00</a:t>
                      </a:r>
                    </a:p>
                  </a:txBody>
                  <a:tcPr marL="0" marR="0" marT="0" marB="0" anchor="b">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solidFill>
                      <a:srgbClr val="CCFFCC"/>
                    </a:solidFill>
                  </a:tcPr>
                </a:tc>
                <a:tc>
                  <a:txBody>
                    <a:bodyPr/>
                    <a:lstStyle/>
                    <a:p>
                      <a:pPr algn="r" fontAlgn="b"/>
                      <a:r>
                        <a:rPr lang="sl-SI" sz="500" b="0" i="0" u="none" strike="noStrike">
                          <a:effectLst/>
                          <a:latin typeface="Arial" panose="020B0604020202020204" pitchFamily="34" charset="0"/>
                        </a:rPr>
                        <a:t>0,00</a:t>
                      </a:r>
                    </a:p>
                  </a:txBody>
                  <a:tcPr marL="0" marR="0" marT="0" marB="0" anchor="b">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tcPr>
                </a:tc>
                <a:tc>
                  <a:txBody>
                    <a:bodyPr/>
                    <a:lstStyle/>
                    <a:p>
                      <a:pPr algn="l" fontAlgn="b"/>
                      <a:r>
                        <a:rPr lang="sl-SI" sz="500" b="0" i="0" u="none" strike="noStrike">
                          <a:effectLst/>
                          <a:latin typeface="Arial" panose="020B0604020202020204" pitchFamily="34" charset="0"/>
                        </a:rPr>
                        <a:t> </a:t>
                      </a:r>
                    </a:p>
                  </a:txBody>
                  <a:tcPr marL="0" marR="0" marT="0" marB="0" anchor="b">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solidFill>
                      <a:srgbClr val="CCFFCC"/>
                    </a:solidFill>
                  </a:tcPr>
                </a:tc>
                <a:tc>
                  <a:txBody>
                    <a:bodyPr/>
                    <a:lstStyle/>
                    <a:p>
                      <a:pPr algn="l" fontAlgn="b"/>
                      <a:r>
                        <a:rPr lang="sl-SI" sz="500" b="0" i="0" u="none" strike="noStrike">
                          <a:effectLst/>
                          <a:latin typeface="Arial" panose="020B0604020202020204" pitchFamily="34" charset="0"/>
                        </a:rPr>
                        <a:t> </a:t>
                      </a:r>
                    </a:p>
                  </a:txBody>
                  <a:tcPr marL="0" marR="0" marT="0" marB="0" anchor="b">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solidFill>
                      <a:srgbClr val="CCFFCC"/>
                    </a:solidFill>
                  </a:tcPr>
                </a:tc>
                <a:tc>
                  <a:txBody>
                    <a:bodyPr/>
                    <a:lstStyle/>
                    <a:p>
                      <a:pPr algn="l" fontAlgn="b"/>
                      <a:r>
                        <a:rPr lang="sl-SI" sz="500" b="0" i="0" u="none" strike="noStrike">
                          <a:effectLst/>
                          <a:latin typeface="Arial" panose="020B0604020202020204" pitchFamily="34" charset="0"/>
                        </a:rPr>
                        <a:t> </a:t>
                      </a:r>
                    </a:p>
                  </a:txBody>
                  <a:tcPr marL="0" marR="0" marT="0" marB="0" anchor="b">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solidFill>
                      <a:srgbClr val="FFFFFF"/>
                    </a:solidFill>
                  </a:tcPr>
                </a:tc>
                <a:tc>
                  <a:txBody>
                    <a:bodyPr/>
                    <a:lstStyle/>
                    <a:p>
                      <a:pPr algn="l" fontAlgn="b"/>
                      <a:r>
                        <a:rPr lang="sl-SI" sz="500" b="0" i="0" u="none" strike="noStrike">
                          <a:effectLst/>
                          <a:latin typeface="Arial" panose="020B0604020202020204" pitchFamily="34" charset="0"/>
                        </a:rPr>
                        <a:t> </a:t>
                      </a:r>
                    </a:p>
                  </a:txBody>
                  <a:tcPr marL="0" marR="0" marT="0" marB="0" anchor="b">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solidFill>
                      <a:srgbClr val="FFFFFF"/>
                    </a:solidFill>
                  </a:tcPr>
                </a:tc>
                <a:tc>
                  <a:txBody>
                    <a:bodyPr/>
                    <a:lstStyle/>
                    <a:p>
                      <a:pPr algn="l" fontAlgn="b"/>
                      <a:r>
                        <a:rPr lang="sl-SI" sz="500" b="0" i="0" u="none" strike="noStrike">
                          <a:effectLst/>
                          <a:latin typeface="Arial" panose="020B0604020202020204" pitchFamily="34" charset="0"/>
                        </a:rPr>
                        <a:t> </a:t>
                      </a:r>
                    </a:p>
                  </a:txBody>
                  <a:tcPr marL="0" marR="0" marT="0" marB="0" anchor="b">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solidFill>
                      <a:srgbClr val="FFFFFF"/>
                    </a:solidFill>
                  </a:tcPr>
                </a:tc>
                <a:tc>
                  <a:txBody>
                    <a:bodyPr/>
                    <a:lstStyle/>
                    <a:p>
                      <a:pPr algn="l" fontAlgn="b"/>
                      <a:r>
                        <a:rPr lang="sl-SI" sz="500" b="0" i="0" u="none" strike="noStrike">
                          <a:effectLst/>
                          <a:latin typeface="Arial" panose="020B0604020202020204" pitchFamily="34" charset="0"/>
                        </a:rPr>
                        <a:t> </a:t>
                      </a:r>
                    </a:p>
                  </a:txBody>
                  <a:tcPr marL="0" marR="0" marT="0" marB="0" anchor="b">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solidFill>
                      <a:srgbClr val="FFFFFF"/>
                    </a:solidFill>
                  </a:tcPr>
                </a:tc>
                <a:tc>
                  <a:txBody>
                    <a:bodyPr/>
                    <a:lstStyle/>
                    <a:p>
                      <a:pPr algn="l" fontAlgn="b"/>
                      <a:r>
                        <a:rPr lang="sl-SI" sz="500" b="0" i="0" u="none" strike="noStrike">
                          <a:effectLst/>
                          <a:latin typeface="Arial" panose="020B0604020202020204" pitchFamily="34" charset="0"/>
                        </a:rPr>
                        <a:t> </a:t>
                      </a:r>
                    </a:p>
                  </a:txBody>
                  <a:tcPr marL="0" marR="0" marT="0" marB="0" anchor="b">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solidFill>
                      <a:srgbClr val="FFFFFF"/>
                    </a:solidFill>
                  </a:tcPr>
                </a:tc>
                <a:tc>
                  <a:txBody>
                    <a:bodyPr/>
                    <a:lstStyle/>
                    <a:p>
                      <a:pPr algn="l" fontAlgn="b"/>
                      <a:r>
                        <a:rPr lang="sl-SI" sz="500" b="0" i="0" u="none" strike="noStrike">
                          <a:effectLst/>
                          <a:latin typeface="Arial" panose="020B0604020202020204" pitchFamily="34" charset="0"/>
                        </a:rPr>
                        <a:t> </a:t>
                      </a:r>
                    </a:p>
                  </a:txBody>
                  <a:tcPr marL="0" marR="0" marT="0" marB="0" anchor="b">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solidFill>
                      <a:srgbClr val="FFFFFF"/>
                    </a:solidFill>
                  </a:tcPr>
                </a:tc>
                <a:tc>
                  <a:txBody>
                    <a:bodyPr/>
                    <a:lstStyle/>
                    <a:p>
                      <a:pPr algn="r" fontAlgn="b"/>
                      <a:r>
                        <a:rPr lang="sl-SI" sz="500" b="0" i="0" u="none" strike="noStrike">
                          <a:effectLst/>
                          <a:latin typeface="Arial" panose="020B0604020202020204" pitchFamily="34" charset="0"/>
                        </a:rPr>
                        <a:t>0,00</a:t>
                      </a:r>
                    </a:p>
                  </a:txBody>
                  <a:tcPr marL="0" marR="0" marT="0" marB="0" anchor="b">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tcPr>
                </a:tc>
                <a:tc>
                  <a:txBody>
                    <a:bodyPr/>
                    <a:lstStyle/>
                    <a:p>
                      <a:pPr algn="r" fontAlgn="b"/>
                      <a:r>
                        <a:rPr lang="sl-SI" sz="500" b="0" i="0" u="none" strike="noStrike">
                          <a:effectLst/>
                          <a:latin typeface="Arial" panose="020B0604020202020204" pitchFamily="34" charset="0"/>
                        </a:rPr>
                        <a:t>0,00</a:t>
                      </a:r>
                    </a:p>
                  </a:txBody>
                  <a:tcPr marL="0" marR="0" marT="0" marB="0" anchor="b">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solidFill>
                      <a:srgbClr val="FFFFFF"/>
                    </a:solidFill>
                  </a:tcPr>
                </a:tc>
                <a:tc>
                  <a:txBody>
                    <a:bodyPr/>
                    <a:lstStyle/>
                    <a:p>
                      <a:pPr algn="r" fontAlgn="b"/>
                      <a:r>
                        <a:rPr lang="sl-SI" sz="500" b="0" i="0" u="none" strike="noStrike">
                          <a:effectLst/>
                          <a:latin typeface="Arial" panose="020B0604020202020204" pitchFamily="34" charset="0"/>
                        </a:rPr>
                        <a:t>0,00</a:t>
                      </a:r>
                    </a:p>
                  </a:txBody>
                  <a:tcPr marL="0" marR="0" marT="0" marB="0" anchor="b">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solidFill>
                      <a:srgbClr val="FFFFFF"/>
                    </a:solidFill>
                  </a:tcPr>
                </a:tc>
                <a:tc>
                  <a:txBody>
                    <a:bodyPr/>
                    <a:lstStyle/>
                    <a:p>
                      <a:pPr algn="l" fontAlgn="b"/>
                      <a:endParaRPr lang="sl-SI" sz="500" b="0" i="0" u="none" strike="noStrike">
                        <a:effectLst/>
                        <a:latin typeface="Arial" panose="020B0604020202020204" pitchFamily="34" charset="0"/>
                      </a:endParaRPr>
                    </a:p>
                  </a:txBody>
                  <a:tcPr marL="0" marR="0" marT="0" marB="0" anchor="b">
                    <a:lnL w="6350" cap="flat" cmpd="sng" algn="ctr">
                      <a:solidFill>
                        <a:srgbClr val="808080"/>
                      </a:solidFill>
                      <a:prstDash val="solid"/>
                      <a:round/>
                      <a:headEnd type="none" w="med" len="med"/>
                      <a:tailEnd type="none" w="med" len="med"/>
                    </a:lnL>
                    <a:lnR>
                      <a:noFill/>
                    </a:lnR>
                    <a:lnT>
                      <a:noFill/>
                    </a:lnT>
                    <a:lnB>
                      <a:noFill/>
                    </a:lnB>
                  </a:tcPr>
                </a:tc>
              </a:tr>
              <a:tr h="83829">
                <a:tc>
                  <a:txBody>
                    <a:bodyPr/>
                    <a:lstStyle/>
                    <a:p>
                      <a:pPr algn="l" fontAlgn="b"/>
                      <a:r>
                        <a:rPr lang="sl-SI" sz="500" b="0" i="0" u="none" strike="noStrike">
                          <a:effectLst/>
                          <a:latin typeface="Arial" panose="020B0604020202020204" pitchFamily="34" charset="0"/>
                        </a:rPr>
                        <a:t>7.3.</a:t>
                      </a:r>
                    </a:p>
                  </a:txBody>
                  <a:tcPr marL="0" marR="0" marT="0" marB="0" anchor="b">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tcPr>
                </a:tc>
                <a:tc>
                  <a:txBody>
                    <a:bodyPr/>
                    <a:lstStyle/>
                    <a:p>
                      <a:pPr algn="l" fontAlgn="b"/>
                      <a:r>
                        <a:rPr lang="sl-SI" sz="500" b="0" i="0" u="none" strike="noStrike">
                          <a:effectLst/>
                          <a:latin typeface="Arial" panose="020B0604020202020204" pitchFamily="34" charset="0"/>
                        </a:rPr>
                        <a:t>Delo preko študentskega servisa</a:t>
                      </a:r>
                    </a:p>
                  </a:txBody>
                  <a:tcPr marL="0" marR="0" marT="0" marB="0" anchor="b">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tcPr>
                </a:tc>
                <a:tc>
                  <a:txBody>
                    <a:bodyPr/>
                    <a:lstStyle/>
                    <a:p>
                      <a:pPr algn="r" fontAlgn="b"/>
                      <a:r>
                        <a:rPr lang="sl-SI" sz="500" b="0" i="0" u="none" strike="noStrike">
                          <a:effectLst/>
                          <a:latin typeface="Arial" panose="020B0604020202020204" pitchFamily="34" charset="0"/>
                        </a:rPr>
                        <a:t> </a:t>
                      </a:r>
                    </a:p>
                  </a:txBody>
                  <a:tcPr marL="0" marR="0" marT="0" marB="0" anchor="b">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solidFill>
                      <a:srgbClr val="CCFFCC"/>
                    </a:solidFill>
                  </a:tcPr>
                </a:tc>
                <a:tc>
                  <a:txBody>
                    <a:bodyPr/>
                    <a:lstStyle/>
                    <a:p>
                      <a:pPr algn="r" fontAlgn="b"/>
                      <a:r>
                        <a:rPr lang="sl-SI" sz="500" b="0" i="0" u="none" strike="noStrike">
                          <a:effectLst/>
                          <a:latin typeface="Arial" panose="020B0604020202020204" pitchFamily="34" charset="0"/>
                        </a:rPr>
                        <a:t> </a:t>
                      </a:r>
                    </a:p>
                  </a:txBody>
                  <a:tcPr marL="0" marR="0" marT="0" marB="0" anchor="b">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solidFill>
                      <a:srgbClr val="CCFFCC"/>
                    </a:solidFill>
                  </a:tcPr>
                </a:tc>
                <a:tc>
                  <a:txBody>
                    <a:bodyPr/>
                    <a:lstStyle/>
                    <a:p>
                      <a:pPr algn="r" fontAlgn="b"/>
                      <a:r>
                        <a:rPr lang="sl-SI" sz="500" b="0" i="0" u="none" strike="noStrike">
                          <a:effectLst/>
                          <a:latin typeface="Arial" panose="020B0604020202020204" pitchFamily="34" charset="0"/>
                        </a:rPr>
                        <a:t> </a:t>
                      </a:r>
                    </a:p>
                  </a:txBody>
                  <a:tcPr marL="0" marR="0" marT="0" marB="0" anchor="b">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solidFill>
                      <a:srgbClr val="CCFFCC"/>
                    </a:solidFill>
                  </a:tcPr>
                </a:tc>
                <a:tc>
                  <a:txBody>
                    <a:bodyPr/>
                    <a:lstStyle/>
                    <a:p>
                      <a:pPr algn="r" fontAlgn="b"/>
                      <a:r>
                        <a:rPr lang="sl-SI" sz="500" b="0" i="0" u="none" strike="noStrike">
                          <a:effectLst/>
                          <a:latin typeface="Arial" panose="020B0604020202020204" pitchFamily="34" charset="0"/>
                        </a:rPr>
                        <a:t>0,00</a:t>
                      </a:r>
                    </a:p>
                  </a:txBody>
                  <a:tcPr marL="0" marR="0" marT="0" marB="0" anchor="b">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solidFill>
                      <a:srgbClr val="CCFFCC"/>
                    </a:solidFill>
                  </a:tcPr>
                </a:tc>
                <a:tc>
                  <a:txBody>
                    <a:bodyPr/>
                    <a:lstStyle/>
                    <a:p>
                      <a:pPr algn="r" fontAlgn="b"/>
                      <a:r>
                        <a:rPr lang="sl-SI" sz="500" b="0" i="0" u="none" strike="noStrike">
                          <a:effectLst/>
                          <a:latin typeface="Arial" panose="020B0604020202020204" pitchFamily="34" charset="0"/>
                        </a:rPr>
                        <a:t>0,00</a:t>
                      </a:r>
                    </a:p>
                  </a:txBody>
                  <a:tcPr marL="0" marR="0" marT="0" marB="0" anchor="b">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solidFill>
                      <a:srgbClr val="CCFFCC"/>
                    </a:solidFill>
                  </a:tcPr>
                </a:tc>
                <a:tc>
                  <a:txBody>
                    <a:bodyPr/>
                    <a:lstStyle/>
                    <a:p>
                      <a:pPr algn="r" fontAlgn="b"/>
                      <a:r>
                        <a:rPr lang="sl-SI" sz="500" b="0" i="0" u="none" strike="noStrike">
                          <a:effectLst/>
                          <a:latin typeface="Arial" panose="020B0604020202020204" pitchFamily="34" charset="0"/>
                        </a:rPr>
                        <a:t>0,00</a:t>
                      </a:r>
                    </a:p>
                  </a:txBody>
                  <a:tcPr marL="0" marR="0" marT="0" marB="0" anchor="b">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tcPr>
                </a:tc>
                <a:tc>
                  <a:txBody>
                    <a:bodyPr/>
                    <a:lstStyle/>
                    <a:p>
                      <a:pPr algn="l" fontAlgn="b"/>
                      <a:r>
                        <a:rPr lang="sl-SI" sz="500" b="0" i="0" u="none" strike="noStrike">
                          <a:effectLst/>
                          <a:latin typeface="Arial" panose="020B0604020202020204" pitchFamily="34" charset="0"/>
                        </a:rPr>
                        <a:t> </a:t>
                      </a:r>
                    </a:p>
                  </a:txBody>
                  <a:tcPr marL="0" marR="0" marT="0" marB="0" anchor="b">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solidFill>
                      <a:srgbClr val="CCFFCC"/>
                    </a:solidFill>
                  </a:tcPr>
                </a:tc>
                <a:tc>
                  <a:txBody>
                    <a:bodyPr/>
                    <a:lstStyle/>
                    <a:p>
                      <a:pPr algn="l" fontAlgn="b"/>
                      <a:r>
                        <a:rPr lang="sl-SI" sz="500" b="0" i="0" u="none" strike="noStrike">
                          <a:effectLst/>
                          <a:latin typeface="Arial" panose="020B0604020202020204" pitchFamily="34" charset="0"/>
                        </a:rPr>
                        <a:t> </a:t>
                      </a:r>
                    </a:p>
                  </a:txBody>
                  <a:tcPr marL="0" marR="0" marT="0" marB="0" anchor="b">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solidFill>
                      <a:srgbClr val="CCFFCC"/>
                    </a:solidFill>
                  </a:tcPr>
                </a:tc>
                <a:tc>
                  <a:txBody>
                    <a:bodyPr/>
                    <a:lstStyle/>
                    <a:p>
                      <a:pPr algn="l" fontAlgn="b"/>
                      <a:r>
                        <a:rPr lang="sl-SI" sz="500" b="0" i="0" u="none" strike="noStrike">
                          <a:effectLst/>
                          <a:latin typeface="Arial" panose="020B0604020202020204" pitchFamily="34" charset="0"/>
                        </a:rPr>
                        <a:t> </a:t>
                      </a:r>
                    </a:p>
                  </a:txBody>
                  <a:tcPr marL="0" marR="0" marT="0" marB="0" anchor="b">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solidFill>
                      <a:srgbClr val="FFFFFF"/>
                    </a:solidFill>
                  </a:tcPr>
                </a:tc>
                <a:tc>
                  <a:txBody>
                    <a:bodyPr/>
                    <a:lstStyle/>
                    <a:p>
                      <a:pPr algn="l" fontAlgn="b"/>
                      <a:r>
                        <a:rPr lang="sl-SI" sz="500" b="0" i="0" u="none" strike="noStrike">
                          <a:effectLst/>
                          <a:latin typeface="Arial" panose="020B0604020202020204" pitchFamily="34" charset="0"/>
                        </a:rPr>
                        <a:t> </a:t>
                      </a:r>
                    </a:p>
                  </a:txBody>
                  <a:tcPr marL="0" marR="0" marT="0" marB="0" anchor="b">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solidFill>
                      <a:srgbClr val="FFFFFF"/>
                    </a:solidFill>
                  </a:tcPr>
                </a:tc>
                <a:tc>
                  <a:txBody>
                    <a:bodyPr/>
                    <a:lstStyle/>
                    <a:p>
                      <a:pPr algn="l" fontAlgn="b"/>
                      <a:r>
                        <a:rPr lang="sl-SI" sz="500" b="0" i="0" u="none" strike="noStrike">
                          <a:effectLst/>
                          <a:latin typeface="Arial" panose="020B0604020202020204" pitchFamily="34" charset="0"/>
                        </a:rPr>
                        <a:t> </a:t>
                      </a:r>
                    </a:p>
                  </a:txBody>
                  <a:tcPr marL="0" marR="0" marT="0" marB="0" anchor="b">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solidFill>
                      <a:srgbClr val="FFFFFF"/>
                    </a:solidFill>
                  </a:tcPr>
                </a:tc>
                <a:tc>
                  <a:txBody>
                    <a:bodyPr/>
                    <a:lstStyle/>
                    <a:p>
                      <a:pPr algn="l" fontAlgn="b"/>
                      <a:r>
                        <a:rPr lang="sl-SI" sz="500" b="0" i="0" u="none" strike="noStrike">
                          <a:effectLst/>
                          <a:latin typeface="Arial" panose="020B0604020202020204" pitchFamily="34" charset="0"/>
                        </a:rPr>
                        <a:t> </a:t>
                      </a:r>
                    </a:p>
                  </a:txBody>
                  <a:tcPr marL="0" marR="0" marT="0" marB="0" anchor="b">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solidFill>
                      <a:srgbClr val="FFFFFF"/>
                    </a:solidFill>
                  </a:tcPr>
                </a:tc>
                <a:tc>
                  <a:txBody>
                    <a:bodyPr/>
                    <a:lstStyle/>
                    <a:p>
                      <a:pPr algn="l" fontAlgn="b"/>
                      <a:r>
                        <a:rPr lang="sl-SI" sz="500" b="0" i="0" u="none" strike="noStrike">
                          <a:effectLst/>
                          <a:latin typeface="Arial" panose="020B0604020202020204" pitchFamily="34" charset="0"/>
                        </a:rPr>
                        <a:t> </a:t>
                      </a:r>
                    </a:p>
                  </a:txBody>
                  <a:tcPr marL="0" marR="0" marT="0" marB="0" anchor="b">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solidFill>
                      <a:srgbClr val="FFFFFF"/>
                    </a:solidFill>
                  </a:tcPr>
                </a:tc>
                <a:tc>
                  <a:txBody>
                    <a:bodyPr/>
                    <a:lstStyle/>
                    <a:p>
                      <a:pPr algn="l" fontAlgn="b"/>
                      <a:r>
                        <a:rPr lang="sl-SI" sz="500" b="0" i="0" u="none" strike="noStrike">
                          <a:effectLst/>
                          <a:latin typeface="Arial" panose="020B0604020202020204" pitchFamily="34" charset="0"/>
                        </a:rPr>
                        <a:t> </a:t>
                      </a:r>
                    </a:p>
                  </a:txBody>
                  <a:tcPr marL="0" marR="0" marT="0" marB="0" anchor="b">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solidFill>
                      <a:srgbClr val="FFFFFF"/>
                    </a:solidFill>
                  </a:tcPr>
                </a:tc>
                <a:tc>
                  <a:txBody>
                    <a:bodyPr/>
                    <a:lstStyle/>
                    <a:p>
                      <a:pPr algn="r" fontAlgn="b"/>
                      <a:r>
                        <a:rPr lang="sl-SI" sz="500" b="0" i="0" u="none" strike="noStrike">
                          <a:effectLst/>
                          <a:latin typeface="Arial" panose="020B0604020202020204" pitchFamily="34" charset="0"/>
                        </a:rPr>
                        <a:t>0,00</a:t>
                      </a:r>
                    </a:p>
                  </a:txBody>
                  <a:tcPr marL="0" marR="0" marT="0" marB="0" anchor="b">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tcPr>
                </a:tc>
                <a:tc>
                  <a:txBody>
                    <a:bodyPr/>
                    <a:lstStyle/>
                    <a:p>
                      <a:pPr algn="r" fontAlgn="b"/>
                      <a:r>
                        <a:rPr lang="sl-SI" sz="500" b="0" i="0" u="none" strike="noStrike">
                          <a:effectLst/>
                          <a:latin typeface="Arial" panose="020B0604020202020204" pitchFamily="34" charset="0"/>
                        </a:rPr>
                        <a:t>0,00</a:t>
                      </a:r>
                    </a:p>
                  </a:txBody>
                  <a:tcPr marL="0" marR="0" marT="0" marB="0" anchor="b">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solidFill>
                      <a:srgbClr val="FFFFFF"/>
                    </a:solidFill>
                  </a:tcPr>
                </a:tc>
                <a:tc>
                  <a:txBody>
                    <a:bodyPr/>
                    <a:lstStyle/>
                    <a:p>
                      <a:pPr algn="r" fontAlgn="b"/>
                      <a:r>
                        <a:rPr lang="sl-SI" sz="500" b="0" i="0" u="none" strike="noStrike">
                          <a:effectLst/>
                          <a:latin typeface="Arial" panose="020B0604020202020204" pitchFamily="34" charset="0"/>
                        </a:rPr>
                        <a:t>0,00</a:t>
                      </a:r>
                    </a:p>
                  </a:txBody>
                  <a:tcPr marL="0" marR="0" marT="0" marB="0" anchor="b">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solidFill>
                      <a:srgbClr val="FFFFFF"/>
                    </a:solidFill>
                  </a:tcPr>
                </a:tc>
                <a:tc>
                  <a:txBody>
                    <a:bodyPr/>
                    <a:lstStyle/>
                    <a:p>
                      <a:pPr algn="l" fontAlgn="b"/>
                      <a:endParaRPr lang="sl-SI" sz="500" b="0" i="0" u="none" strike="noStrike">
                        <a:effectLst/>
                        <a:latin typeface="Arial" panose="020B0604020202020204" pitchFamily="34" charset="0"/>
                      </a:endParaRPr>
                    </a:p>
                  </a:txBody>
                  <a:tcPr marL="0" marR="0" marT="0" marB="0" anchor="b">
                    <a:lnL w="6350" cap="flat" cmpd="sng" algn="ctr">
                      <a:solidFill>
                        <a:srgbClr val="808080"/>
                      </a:solidFill>
                      <a:prstDash val="solid"/>
                      <a:round/>
                      <a:headEnd type="none" w="med" len="med"/>
                      <a:tailEnd type="none" w="med" len="med"/>
                    </a:lnL>
                    <a:lnR>
                      <a:noFill/>
                    </a:lnR>
                    <a:lnT>
                      <a:noFill/>
                    </a:lnT>
                    <a:lnB>
                      <a:noFill/>
                    </a:lnB>
                  </a:tcPr>
                </a:tc>
              </a:tr>
              <a:tr h="83829">
                <a:tc>
                  <a:txBody>
                    <a:bodyPr/>
                    <a:lstStyle/>
                    <a:p>
                      <a:pPr algn="l" fontAlgn="b"/>
                      <a:r>
                        <a:rPr lang="sl-SI" sz="500" b="0" i="0" u="none" strike="noStrike">
                          <a:effectLst/>
                          <a:latin typeface="Arial" panose="020B0604020202020204" pitchFamily="34" charset="0"/>
                        </a:rPr>
                        <a:t>7.4.</a:t>
                      </a:r>
                    </a:p>
                  </a:txBody>
                  <a:tcPr marL="0" marR="0" marT="0" marB="0" anchor="b">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tcPr>
                </a:tc>
                <a:tc>
                  <a:txBody>
                    <a:bodyPr/>
                    <a:lstStyle/>
                    <a:p>
                      <a:pPr algn="l" fontAlgn="b"/>
                      <a:r>
                        <a:rPr lang="sl-SI" sz="500" b="0" i="0" u="none" strike="noStrike">
                          <a:effectLst/>
                          <a:latin typeface="Arial" panose="020B0604020202020204" pitchFamily="34" charset="0"/>
                        </a:rPr>
                        <a:t>Delo po avtorski pogodbi</a:t>
                      </a:r>
                    </a:p>
                  </a:txBody>
                  <a:tcPr marL="0" marR="0" marT="0" marB="0" anchor="b">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tcPr>
                </a:tc>
                <a:tc>
                  <a:txBody>
                    <a:bodyPr/>
                    <a:lstStyle/>
                    <a:p>
                      <a:pPr algn="r" fontAlgn="b"/>
                      <a:r>
                        <a:rPr lang="sl-SI" sz="500" b="0" i="0" u="none" strike="noStrike">
                          <a:effectLst/>
                          <a:latin typeface="Arial" panose="020B0604020202020204" pitchFamily="34" charset="0"/>
                        </a:rPr>
                        <a:t> </a:t>
                      </a:r>
                    </a:p>
                  </a:txBody>
                  <a:tcPr marL="0" marR="0" marT="0" marB="0" anchor="b">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solidFill>
                      <a:srgbClr val="CCFFCC"/>
                    </a:solidFill>
                  </a:tcPr>
                </a:tc>
                <a:tc>
                  <a:txBody>
                    <a:bodyPr/>
                    <a:lstStyle/>
                    <a:p>
                      <a:pPr algn="r" fontAlgn="b"/>
                      <a:r>
                        <a:rPr lang="sl-SI" sz="500" b="0" i="0" u="none" strike="noStrike">
                          <a:effectLst/>
                          <a:latin typeface="Arial" panose="020B0604020202020204" pitchFamily="34" charset="0"/>
                        </a:rPr>
                        <a:t> </a:t>
                      </a:r>
                    </a:p>
                  </a:txBody>
                  <a:tcPr marL="0" marR="0" marT="0" marB="0" anchor="b">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solidFill>
                      <a:srgbClr val="CCFFCC"/>
                    </a:solidFill>
                  </a:tcPr>
                </a:tc>
                <a:tc>
                  <a:txBody>
                    <a:bodyPr/>
                    <a:lstStyle/>
                    <a:p>
                      <a:pPr algn="r" fontAlgn="b"/>
                      <a:r>
                        <a:rPr lang="sl-SI" sz="500" b="0" i="0" u="none" strike="noStrike">
                          <a:effectLst/>
                          <a:latin typeface="Arial" panose="020B0604020202020204" pitchFamily="34" charset="0"/>
                        </a:rPr>
                        <a:t> </a:t>
                      </a:r>
                    </a:p>
                  </a:txBody>
                  <a:tcPr marL="0" marR="0" marT="0" marB="0" anchor="b">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solidFill>
                      <a:srgbClr val="CCFFCC"/>
                    </a:solidFill>
                  </a:tcPr>
                </a:tc>
                <a:tc>
                  <a:txBody>
                    <a:bodyPr/>
                    <a:lstStyle/>
                    <a:p>
                      <a:pPr algn="r" fontAlgn="b"/>
                      <a:r>
                        <a:rPr lang="sl-SI" sz="500" b="0" i="0" u="none" strike="noStrike">
                          <a:effectLst/>
                          <a:latin typeface="Arial" panose="020B0604020202020204" pitchFamily="34" charset="0"/>
                        </a:rPr>
                        <a:t>0,00</a:t>
                      </a:r>
                    </a:p>
                  </a:txBody>
                  <a:tcPr marL="0" marR="0" marT="0" marB="0" anchor="b">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solidFill>
                      <a:srgbClr val="CCFFCC"/>
                    </a:solidFill>
                  </a:tcPr>
                </a:tc>
                <a:tc>
                  <a:txBody>
                    <a:bodyPr/>
                    <a:lstStyle/>
                    <a:p>
                      <a:pPr algn="r" fontAlgn="b"/>
                      <a:r>
                        <a:rPr lang="sl-SI" sz="500" b="0" i="0" u="none" strike="noStrike">
                          <a:effectLst/>
                          <a:latin typeface="Arial" panose="020B0604020202020204" pitchFamily="34" charset="0"/>
                        </a:rPr>
                        <a:t>0,00</a:t>
                      </a:r>
                    </a:p>
                  </a:txBody>
                  <a:tcPr marL="0" marR="0" marT="0" marB="0" anchor="b">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solidFill>
                      <a:srgbClr val="CCFFCC"/>
                    </a:solidFill>
                  </a:tcPr>
                </a:tc>
                <a:tc>
                  <a:txBody>
                    <a:bodyPr/>
                    <a:lstStyle/>
                    <a:p>
                      <a:pPr algn="r" fontAlgn="b"/>
                      <a:r>
                        <a:rPr lang="sl-SI" sz="500" b="0" i="0" u="none" strike="noStrike">
                          <a:effectLst/>
                          <a:latin typeface="Arial" panose="020B0604020202020204" pitchFamily="34" charset="0"/>
                        </a:rPr>
                        <a:t>0,00</a:t>
                      </a:r>
                    </a:p>
                  </a:txBody>
                  <a:tcPr marL="0" marR="0" marT="0" marB="0" anchor="b">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tcPr>
                </a:tc>
                <a:tc>
                  <a:txBody>
                    <a:bodyPr/>
                    <a:lstStyle/>
                    <a:p>
                      <a:pPr algn="l" fontAlgn="b"/>
                      <a:r>
                        <a:rPr lang="sl-SI" sz="500" b="0" i="0" u="none" strike="noStrike">
                          <a:effectLst/>
                          <a:latin typeface="Arial" panose="020B0604020202020204" pitchFamily="34" charset="0"/>
                        </a:rPr>
                        <a:t> </a:t>
                      </a:r>
                    </a:p>
                  </a:txBody>
                  <a:tcPr marL="0" marR="0" marT="0" marB="0" anchor="b">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solidFill>
                      <a:srgbClr val="CCFFCC"/>
                    </a:solidFill>
                  </a:tcPr>
                </a:tc>
                <a:tc>
                  <a:txBody>
                    <a:bodyPr/>
                    <a:lstStyle/>
                    <a:p>
                      <a:pPr algn="l" fontAlgn="b"/>
                      <a:r>
                        <a:rPr lang="sl-SI" sz="500" b="0" i="0" u="none" strike="noStrike">
                          <a:effectLst/>
                          <a:latin typeface="Arial" panose="020B0604020202020204" pitchFamily="34" charset="0"/>
                        </a:rPr>
                        <a:t> </a:t>
                      </a:r>
                    </a:p>
                  </a:txBody>
                  <a:tcPr marL="0" marR="0" marT="0" marB="0" anchor="b">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solidFill>
                      <a:srgbClr val="CCFFCC"/>
                    </a:solidFill>
                  </a:tcPr>
                </a:tc>
                <a:tc>
                  <a:txBody>
                    <a:bodyPr/>
                    <a:lstStyle/>
                    <a:p>
                      <a:pPr algn="l" fontAlgn="b"/>
                      <a:r>
                        <a:rPr lang="sl-SI" sz="500" b="0" i="0" u="none" strike="noStrike">
                          <a:effectLst/>
                          <a:latin typeface="Arial" panose="020B0604020202020204" pitchFamily="34" charset="0"/>
                        </a:rPr>
                        <a:t> </a:t>
                      </a:r>
                    </a:p>
                  </a:txBody>
                  <a:tcPr marL="0" marR="0" marT="0" marB="0" anchor="b">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solidFill>
                      <a:srgbClr val="FFFFFF"/>
                    </a:solidFill>
                  </a:tcPr>
                </a:tc>
                <a:tc>
                  <a:txBody>
                    <a:bodyPr/>
                    <a:lstStyle/>
                    <a:p>
                      <a:pPr algn="l" fontAlgn="b"/>
                      <a:r>
                        <a:rPr lang="sl-SI" sz="500" b="0" i="0" u="none" strike="noStrike">
                          <a:effectLst/>
                          <a:latin typeface="Arial" panose="020B0604020202020204" pitchFamily="34" charset="0"/>
                        </a:rPr>
                        <a:t> </a:t>
                      </a:r>
                    </a:p>
                  </a:txBody>
                  <a:tcPr marL="0" marR="0" marT="0" marB="0" anchor="b">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solidFill>
                      <a:srgbClr val="FFFFFF"/>
                    </a:solidFill>
                  </a:tcPr>
                </a:tc>
                <a:tc>
                  <a:txBody>
                    <a:bodyPr/>
                    <a:lstStyle/>
                    <a:p>
                      <a:pPr algn="l" fontAlgn="b"/>
                      <a:r>
                        <a:rPr lang="sl-SI" sz="500" b="0" i="0" u="none" strike="noStrike">
                          <a:effectLst/>
                          <a:latin typeface="Arial" panose="020B0604020202020204" pitchFamily="34" charset="0"/>
                        </a:rPr>
                        <a:t> </a:t>
                      </a:r>
                    </a:p>
                  </a:txBody>
                  <a:tcPr marL="0" marR="0" marT="0" marB="0" anchor="b">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solidFill>
                      <a:srgbClr val="FFFFFF"/>
                    </a:solidFill>
                  </a:tcPr>
                </a:tc>
                <a:tc>
                  <a:txBody>
                    <a:bodyPr/>
                    <a:lstStyle/>
                    <a:p>
                      <a:pPr algn="l" fontAlgn="b"/>
                      <a:r>
                        <a:rPr lang="sl-SI" sz="500" b="0" i="0" u="none" strike="noStrike">
                          <a:effectLst/>
                          <a:latin typeface="Arial" panose="020B0604020202020204" pitchFamily="34" charset="0"/>
                        </a:rPr>
                        <a:t> </a:t>
                      </a:r>
                    </a:p>
                  </a:txBody>
                  <a:tcPr marL="0" marR="0" marT="0" marB="0" anchor="b">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solidFill>
                      <a:srgbClr val="FFFFFF"/>
                    </a:solidFill>
                  </a:tcPr>
                </a:tc>
                <a:tc>
                  <a:txBody>
                    <a:bodyPr/>
                    <a:lstStyle/>
                    <a:p>
                      <a:pPr algn="l" fontAlgn="b"/>
                      <a:r>
                        <a:rPr lang="sl-SI" sz="500" b="0" i="0" u="none" strike="noStrike">
                          <a:effectLst/>
                          <a:latin typeface="Arial" panose="020B0604020202020204" pitchFamily="34" charset="0"/>
                        </a:rPr>
                        <a:t> </a:t>
                      </a:r>
                    </a:p>
                  </a:txBody>
                  <a:tcPr marL="0" marR="0" marT="0" marB="0" anchor="b">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solidFill>
                      <a:srgbClr val="FFFFFF"/>
                    </a:solidFill>
                  </a:tcPr>
                </a:tc>
                <a:tc>
                  <a:txBody>
                    <a:bodyPr/>
                    <a:lstStyle/>
                    <a:p>
                      <a:pPr algn="l" fontAlgn="b"/>
                      <a:r>
                        <a:rPr lang="sl-SI" sz="500" b="0" i="0" u="none" strike="noStrike">
                          <a:effectLst/>
                          <a:latin typeface="Arial" panose="020B0604020202020204" pitchFamily="34" charset="0"/>
                        </a:rPr>
                        <a:t> </a:t>
                      </a:r>
                    </a:p>
                  </a:txBody>
                  <a:tcPr marL="0" marR="0" marT="0" marB="0" anchor="b">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solidFill>
                      <a:srgbClr val="FFFFFF"/>
                    </a:solidFill>
                  </a:tcPr>
                </a:tc>
                <a:tc>
                  <a:txBody>
                    <a:bodyPr/>
                    <a:lstStyle/>
                    <a:p>
                      <a:pPr algn="r" fontAlgn="b"/>
                      <a:r>
                        <a:rPr lang="sl-SI" sz="500" b="0" i="0" u="none" strike="noStrike">
                          <a:effectLst/>
                          <a:latin typeface="Arial" panose="020B0604020202020204" pitchFamily="34" charset="0"/>
                        </a:rPr>
                        <a:t>0,00</a:t>
                      </a:r>
                    </a:p>
                  </a:txBody>
                  <a:tcPr marL="0" marR="0" marT="0" marB="0" anchor="b">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tcPr>
                </a:tc>
                <a:tc>
                  <a:txBody>
                    <a:bodyPr/>
                    <a:lstStyle/>
                    <a:p>
                      <a:pPr algn="r" fontAlgn="b"/>
                      <a:r>
                        <a:rPr lang="sl-SI" sz="500" b="0" i="0" u="none" strike="noStrike">
                          <a:effectLst/>
                          <a:latin typeface="Arial" panose="020B0604020202020204" pitchFamily="34" charset="0"/>
                        </a:rPr>
                        <a:t>0,00</a:t>
                      </a:r>
                    </a:p>
                  </a:txBody>
                  <a:tcPr marL="0" marR="0" marT="0" marB="0" anchor="b">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solidFill>
                      <a:srgbClr val="FFFFFF"/>
                    </a:solidFill>
                  </a:tcPr>
                </a:tc>
                <a:tc>
                  <a:txBody>
                    <a:bodyPr/>
                    <a:lstStyle/>
                    <a:p>
                      <a:pPr algn="r" fontAlgn="b"/>
                      <a:r>
                        <a:rPr lang="sl-SI" sz="500" b="0" i="0" u="none" strike="noStrike">
                          <a:effectLst/>
                          <a:latin typeface="Arial" panose="020B0604020202020204" pitchFamily="34" charset="0"/>
                        </a:rPr>
                        <a:t>0,00</a:t>
                      </a:r>
                    </a:p>
                  </a:txBody>
                  <a:tcPr marL="0" marR="0" marT="0" marB="0" anchor="b">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solidFill>
                      <a:srgbClr val="FFFFFF"/>
                    </a:solidFill>
                  </a:tcPr>
                </a:tc>
                <a:tc>
                  <a:txBody>
                    <a:bodyPr/>
                    <a:lstStyle/>
                    <a:p>
                      <a:pPr algn="l" fontAlgn="b"/>
                      <a:endParaRPr lang="sl-SI" sz="500" b="0" i="0" u="none" strike="noStrike">
                        <a:effectLst/>
                        <a:latin typeface="Arial" panose="020B0604020202020204" pitchFamily="34" charset="0"/>
                      </a:endParaRPr>
                    </a:p>
                  </a:txBody>
                  <a:tcPr marL="0" marR="0" marT="0" marB="0" anchor="b">
                    <a:lnL w="6350" cap="flat" cmpd="sng" algn="ctr">
                      <a:solidFill>
                        <a:srgbClr val="808080"/>
                      </a:solidFill>
                      <a:prstDash val="solid"/>
                      <a:round/>
                      <a:headEnd type="none" w="med" len="med"/>
                      <a:tailEnd type="none" w="med" len="med"/>
                    </a:lnL>
                    <a:lnR>
                      <a:noFill/>
                    </a:lnR>
                    <a:lnT>
                      <a:noFill/>
                    </a:lnT>
                    <a:lnB>
                      <a:noFill/>
                    </a:lnB>
                  </a:tcPr>
                </a:tc>
              </a:tr>
              <a:tr h="83829">
                <a:tc>
                  <a:txBody>
                    <a:bodyPr/>
                    <a:lstStyle/>
                    <a:p>
                      <a:pPr algn="l" fontAlgn="b"/>
                      <a:r>
                        <a:rPr lang="sl-SI" sz="500" b="0" i="0" u="none" strike="noStrike">
                          <a:effectLst/>
                          <a:latin typeface="Arial" panose="020B0604020202020204" pitchFamily="34" charset="0"/>
                        </a:rPr>
                        <a:t>7.5.</a:t>
                      </a:r>
                    </a:p>
                  </a:txBody>
                  <a:tcPr marL="0" marR="0" marT="0" marB="0" anchor="b">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sl-SI" sz="500" b="0" i="0" u="none" strike="noStrike">
                          <a:effectLst/>
                          <a:latin typeface="Arial" panose="020B0604020202020204" pitchFamily="34" charset="0"/>
                        </a:rPr>
                        <a:t>Drugi stroški storitev zunanjih izvajalcev</a:t>
                      </a:r>
                    </a:p>
                  </a:txBody>
                  <a:tcPr marL="0" marR="0" marT="0" marB="0" anchor="b">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sl-SI" sz="500" b="0" i="0" u="none" strike="noStrike">
                          <a:effectLst/>
                          <a:latin typeface="Arial" panose="020B0604020202020204" pitchFamily="34" charset="0"/>
                        </a:rPr>
                        <a:t> </a:t>
                      </a:r>
                    </a:p>
                  </a:txBody>
                  <a:tcPr marL="0" marR="0" marT="0" marB="0" anchor="b">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FFCC"/>
                    </a:solidFill>
                  </a:tcPr>
                </a:tc>
                <a:tc>
                  <a:txBody>
                    <a:bodyPr/>
                    <a:lstStyle/>
                    <a:p>
                      <a:pPr algn="r" fontAlgn="b"/>
                      <a:r>
                        <a:rPr lang="sl-SI" sz="500" b="0" i="0" u="none" strike="noStrike">
                          <a:effectLst/>
                          <a:latin typeface="Arial" panose="020B0604020202020204" pitchFamily="34" charset="0"/>
                        </a:rPr>
                        <a:t> </a:t>
                      </a:r>
                    </a:p>
                  </a:txBody>
                  <a:tcPr marL="0" marR="0" marT="0" marB="0" anchor="b">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FFCC"/>
                    </a:solidFill>
                  </a:tcPr>
                </a:tc>
                <a:tc>
                  <a:txBody>
                    <a:bodyPr/>
                    <a:lstStyle/>
                    <a:p>
                      <a:pPr algn="r" fontAlgn="b"/>
                      <a:r>
                        <a:rPr lang="sl-SI" sz="500" b="0" i="0" u="none" strike="noStrike">
                          <a:effectLst/>
                          <a:latin typeface="Arial" panose="020B0604020202020204" pitchFamily="34" charset="0"/>
                        </a:rPr>
                        <a:t> </a:t>
                      </a:r>
                    </a:p>
                  </a:txBody>
                  <a:tcPr marL="0" marR="0" marT="0" marB="0" anchor="b">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FFCC"/>
                    </a:solidFill>
                  </a:tcPr>
                </a:tc>
                <a:tc>
                  <a:txBody>
                    <a:bodyPr/>
                    <a:lstStyle/>
                    <a:p>
                      <a:pPr algn="r" fontAlgn="b"/>
                      <a:r>
                        <a:rPr lang="sl-SI" sz="500" b="0" i="0" u="none" strike="noStrike">
                          <a:effectLst/>
                          <a:latin typeface="Arial" panose="020B0604020202020204" pitchFamily="34" charset="0"/>
                        </a:rPr>
                        <a:t>0,00</a:t>
                      </a:r>
                    </a:p>
                  </a:txBody>
                  <a:tcPr marL="0" marR="0" marT="0" marB="0" anchor="b">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FFCC"/>
                    </a:solidFill>
                  </a:tcPr>
                </a:tc>
                <a:tc>
                  <a:txBody>
                    <a:bodyPr/>
                    <a:lstStyle/>
                    <a:p>
                      <a:pPr algn="r" fontAlgn="b"/>
                      <a:r>
                        <a:rPr lang="sl-SI" sz="500" b="0" i="0" u="none" strike="noStrike">
                          <a:effectLst/>
                          <a:latin typeface="Arial" panose="020B0604020202020204" pitchFamily="34" charset="0"/>
                        </a:rPr>
                        <a:t>0,00</a:t>
                      </a:r>
                    </a:p>
                  </a:txBody>
                  <a:tcPr marL="0" marR="0" marT="0" marB="0" anchor="b">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FFCC"/>
                    </a:solidFill>
                  </a:tcPr>
                </a:tc>
                <a:tc>
                  <a:txBody>
                    <a:bodyPr/>
                    <a:lstStyle/>
                    <a:p>
                      <a:pPr algn="r" fontAlgn="b"/>
                      <a:r>
                        <a:rPr lang="sl-SI" sz="500" b="0" i="0" u="none" strike="noStrike">
                          <a:effectLst/>
                          <a:latin typeface="Arial" panose="020B0604020202020204" pitchFamily="34" charset="0"/>
                        </a:rPr>
                        <a:t>0,00</a:t>
                      </a:r>
                    </a:p>
                  </a:txBody>
                  <a:tcPr marL="0" marR="0" marT="0" marB="0" anchor="b">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sl-SI" sz="500" b="0" i="0" u="none" strike="noStrike">
                          <a:effectLst/>
                          <a:latin typeface="Arial" panose="020B0604020202020204" pitchFamily="34" charset="0"/>
                        </a:rPr>
                        <a:t> </a:t>
                      </a:r>
                    </a:p>
                  </a:txBody>
                  <a:tcPr marL="0" marR="0" marT="0" marB="0" anchor="b">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FFCC"/>
                    </a:solidFill>
                  </a:tcPr>
                </a:tc>
                <a:tc>
                  <a:txBody>
                    <a:bodyPr/>
                    <a:lstStyle/>
                    <a:p>
                      <a:pPr algn="l" fontAlgn="b"/>
                      <a:r>
                        <a:rPr lang="sl-SI" sz="500" b="0" i="0" u="none" strike="noStrike">
                          <a:effectLst/>
                          <a:latin typeface="Arial" panose="020B0604020202020204" pitchFamily="34" charset="0"/>
                        </a:rPr>
                        <a:t> </a:t>
                      </a:r>
                    </a:p>
                  </a:txBody>
                  <a:tcPr marL="0" marR="0" marT="0" marB="0" anchor="b">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FFCC"/>
                    </a:solidFill>
                  </a:tcPr>
                </a:tc>
                <a:tc>
                  <a:txBody>
                    <a:bodyPr/>
                    <a:lstStyle/>
                    <a:p>
                      <a:pPr algn="l" fontAlgn="b"/>
                      <a:r>
                        <a:rPr lang="sl-SI" sz="500" b="0" i="0" u="none" strike="noStrike">
                          <a:effectLst/>
                          <a:latin typeface="Arial" panose="020B0604020202020204" pitchFamily="34" charset="0"/>
                        </a:rPr>
                        <a:t> </a:t>
                      </a:r>
                    </a:p>
                  </a:txBody>
                  <a:tcPr marL="0" marR="0" marT="0" marB="0" anchor="b">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sl-SI" sz="500" b="0" i="0" u="none" strike="noStrike">
                          <a:effectLst/>
                          <a:latin typeface="Arial" panose="020B0604020202020204" pitchFamily="34" charset="0"/>
                        </a:rPr>
                        <a:t> </a:t>
                      </a:r>
                    </a:p>
                  </a:txBody>
                  <a:tcPr marL="0" marR="0" marT="0" marB="0" anchor="b">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sl-SI" sz="500" b="0" i="0" u="none" strike="noStrike">
                          <a:effectLst/>
                          <a:latin typeface="Arial" panose="020B0604020202020204" pitchFamily="34" charset="0"/>
                        </a:rPr>
                        <a:t> </a:t>
                      </a:r>
                    </a:p>
                  </a:txBody>
                  <a:tcPr marL="0" marR="0" marT="0" marB="0" anchor="b">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sl-SI" sz="500" b="0" i="0" u="none" strike="noStrike">
                          <a:effectLst/>
                          <a:latin typeface="Arial" panose="020B0604020202020204" pitchFamily="34" charset="0"/>
                        </a:rPr>
                        <a:t> </a:t>
                      </a:r>
                    </a:p>
                  </a:txBody>
                  <a:tcPr marL="0" marR="0" marT="0" marB="0" anchor="b">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sl-SI" sz="500" b="0" i="0" u="none" strike="noStrike">
                          <a:effectLst/>
                          <a:latin typeface="Arial" panose="020B0604020202020204" pitchFamily="34" charset="0"/>
                        </a:rPr>
                        <a:t> </a:t>
                      </a:r>
                    </a:p>
                  </a:txBody>
                  <a:tcPr marL="0" marR="0" marT="0" marB="0" anchor="b">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sl-SI" sz="500" b="0" i="0" u="none" strike="noStrike">
                          <a:effectLst/>
                          <a:latin typeface="Arial" panose="020B0604020202020204" pitchFamily="34" charset="0"/>
                        </a:rPr>
                        <a:t> </a:t>
                      </a:r>
                    </a:p>
                  </a:txBody>
                  <a:tcPr marL="0" marR="0" marT="0" marB="0" anchor="b">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b"/>
                      <a:r>
                        <a:rPr lang="sl-SI" sz="500" b="0" i="0" u="none" strike="noStrike">
                          <a:effectLst/>
                          <a:latin typeface="Arial" panose="020B0604020202020204" pitchFamily="34" charset="0"/>
                        </a:rPr>
                        <a:t>0,00</a:t>
                      </a:r>
                    </a:p>
                  </a:txBody>
                  <a:tcPr marL="0" marR="0" marT="0" marB="0" anchor="b">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sl-SI" sz="500" b="0" i="0" u="none" strike="noStrike">
                          <a:effectLst/>
                          <a:latin typeface="Arial" panose="020B0604020202020204" pitchFamily="34" charset="0"/>
                        </a:rPr>
                        <a:t>0,00</a:t>
                      </a:r>
                    </a:p>
                  </a:txBody>
                  <a:tcPr marL="0" marR="0" marT="0" marB="0" anchor="b">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b"/>
                      <a:r>
                        <a:rPr lang="sl-SI" sz="500" b="0" i="0" u="none" strike="noStrike">
                          <a:effectLst/>
                          <a:latin typeface="Arial" panose="020B0604020202020204" pitchFamily="34" charset="0"/>
                        </a:rPr>
                        <a:t>0,00</a:t>
                      </a:r>
                    </a:p>
                  </a:txBody>
                  <a:tcPr marL="0" marR="0" marT="0" marB="0" anchor="b">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endParaRPr lang="sl-SI" sz="500" b="0" i="0" u="none" strike="noStrike">
                        <a:effectLst/>
                        <a:latin typeface="Arial" panose="020B0604020202020204" pitchFamily="34" charset="0"/>
                      </a:endParaRPr>
                    </a:p>
                  </a:txBody>
                  <a:tcPr marL="0" marR="0" marT="0" marB="0" anchor="b">
                    <a:lnL w="6350" cap="flat" cmpd="sng" algn="ctr">
                      <a:solidFill>
                        <a:srgbClr val="808080"/>
                      </a:solidFill>
                      <a:prstDash val="solid"/>
                      <a:round/>
                      <a:headEnd type="none" w="med" len="med"/>
                      <a:tailEnd type="none" w="med" len="med"/>
                    </a:lnL>
                    <a:lnR>
                      <a:noFill/>
                    </a:lnR>
                    <a:lnT>
                      <a:noFill/>
                    </a:lnT>
                    <a:lnB>
                      <a:noFill/>
                    </a:lnB>
                  </a:tcPr>
                </a:tc>
              </a:tr>
              <a:tr h="137630">
                <a:tc>
                  <a:txBody>
                    <a:bodyPr/>
                    <a:lstStyle/>
                    <a:p>
                      <a:pPr algn="l" fontAlgn="b"/>
                      <a:r>
                        <a:rPr lang="sl-SI" sz="500" b="1" i="0" u="none" strike="noStrike">
                          <a:effectLst/>
                          <a:latin typeface="Arial" panose="020B0604020202020204" pitchFamily="34" charset="0"/>
                        </a:rPr>
                        <a:t>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808080"/>
                      </a:solidFill>
                      <a:prstDash val="solid"/>
                      <a:round/>
                      <a:headEnd type="none" w="med" len="med"/>
                      <a:tailEnd type="none" w="med" len="med"/>
                    </a:lnB>
                    <a:solidFill>
                      <a:srgbClr val="538DD5"/>
                    </a:solidFill>
                  </a:tcPr>
                </a:tc>
                <a:tc>
                  <a:txBody>
                    <a:bodyPr/>
                    <a:lstStyle/>
                    <a:p>
                      <a:pPr algn="l" fontAlgn="b"/>
                      <a:r>
                        <a:rPr lang="sl-SI" sz="500" b="1" i="0" u="none" strike="noStrike">
                          <a:effectLst/>
                          <a:latin typeface="Arial" panose="020B0604020202020204" pitchFamily="34" charset="0"/>
                        </a:rPr>
                        <a:t>POENOSTAVLJENE OBLIKE NEPOVRATNIH SREDSTEV IN VRAČLJIVE PODPORE</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808080"/>
                      </a:solidFill>
                      <a:prstDash val="solid"/>
                      <a:round/>
                      <a:headEnd type="none" w="med" len="med"/>
                      <a:tailEnd type="none" w="med" len="med"/>
                    </a:lnB>
                    <a:solidFill>
                      <a:srgbClr val="538DD5"/>
                    </a:solidFill>
                  </a:tcPr>
                </a:tc>
                <a:tc>
                  <a:txBody>
                    <a:bodyPr/>
                    <a:lstStyle/>
                    <a:p>
                      <a:pPr algn="r" fontAlgn="b"/>
                      <a:r>
                        <a:rPr lang="sl-SI" sz="500" b="1" i="0" u="none" strike="noStrike">
                          <a:effectLst/>
                          <a:latin typeface="Arial" panose="020B0604020202020204" pitchFamily="34" charset="0"/>
                        </a:rPr>
                        <a:t>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38DD5"/>
                    </a:solidFill>
                  </a:tcPr>
                </a:tc>
                <a:tc>
                  <a:txBody>
                    <a:bodyPr/>
                    <a:lstStyle/>
                    <a:p>
                      <a:pPr algn="r" fontAlgn="b"/>
                      <a:r>
                        <a:rPr lang="sl-SI" sz="500" b="1" i="0" u="none" strike="noStrike">
                          <a:effectLst/>
                          <a:latin typeface="Arial" panose="020B0604020202020204" pitchFamily="34" charset="0"/>
                        </a:rPr>
                        <a:t>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38DD5"/>
                    </a:solidFill>
                  </a:tcPr>
                </a:tc>
                <a:tc>
                  <a:txBody>
                    <a:bodyPr/>
                    <a:lstStyle/>
                    <a:p>
                      <a:pPr algn="r" fontAlgn="b"/>
                      <a:r>
                        <a:rPr lang="sl-SI" sz="500" b="1" i="0" u="none" strike="noStrike">
                          <a:effectLst/>
                          <a:latin typeface="Arial" panose="020B0604020202020204" pitchFamily="34" charset="0"/>
                        </a:rPr>
                        <a:t>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38DD5"/>
                    </a:solidFill>
                  </a:tcPr>
                </a:tc>
                <a:tc>
                  <a:txBody>
                    <a:bodyPr/>
                    <a:lstStyle/>
                    <a:p>
                      <a:pPr algn="r" fontAlgn="b"/>
                      <a:r>
                        <a:rPr lang="sl-SI" sz="500" b="1" i="0" u="none" strike="noStrike">
                          <a:effectLst/>
                          <a:latin typeface="Arial" panose="020B0604020202020204" pitchFamily="34" charset="0"/>
                        </a:rPr>
                        <a:t>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38DD5"/>
                    </a:solidFill>
                  </a:tcPr>
                </a:tc>
                <a:tc>
                  <a:txBody>
                    <a:bodyPr/>
                    <a:lstStyle/>
                    <a:p>
                      <a:pPr algn="r" fontAlgn="b"/>
                      <a:r>
                        <a:rPr lang="sl-SI" sz="500" b="1" i="0" u="none" strike="noStrike">
                          <a:effectLst/>
                          <a:latin typeface="Arial" panose="020B0604020202020204" pitchFamily="34" charset="0"/>
                        </a:rPr>
                        <a:t>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38DD5"/>
                    </a:solidFill>
                  </a:tcPr>
                </a:tc>
                <a:tc>
                  <a:txBody>
                    <a:bodyPr/>
                    <a:lstStyle/>
                    <a:p>
                      <a:pPr algn="r" fontAlgn="b"/>
                      <a:r>
                        <a:rPr lang="sl-SI" sz="500" b="1" i="0" u="none" strike="noStrike">
                          <a:effectLst/>
                          <a:latin typeface="Arial" panose="020B0604020202020204" pitchFamily="34" charset="0"/>
                        </a:rPr>
                        <a:t>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38DD5"/>
                    </a:solidFill>
                  </a:tcPr>
                </a:tc>
                <a:tc>
                  <a:txBody>
                    <a:bodyPr/>
                    <a:lstStyle/>
                    <a:p>
                      <a:pPr algn="r" fontAlgn="b"/>
                      <a:r>
                        <a:rPr lang="sl-SI" sz="500" b="1" i="0" u="none" strike="noStrike">
                          <a:effectLst/>
                          <a:latin typeface="Arial" panose="020B0604020202020204" pitchFamily="34" charset="0"/>
                        </a:rPr>
                        <a:t>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38DD5"/>
                    </a:solidFill>
                  </a:tcPr>
                </a:tc>
                <a:tc>
                  <a:txBody>
                    <a:bodyPr/>
                    <a:lstStyle/>
                    <a:p>
                      <a:pPr algn="r" fontAlgn="b"/>
                      <a:r>
                        <a:rPr lang="sl-SI" sz="500" b="1" i="0" u="none" strike="noStrike">
                          <a:effectLst/>
                          <a:latin typeface="Arial" panose="020B0604020202020204" pitchFamily="34" charset="0"/>
                        </a:rPr>
                        <a:t>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38DD5"/>
                    </a:solidFill>
                  </a:tcPr>
                </a:tc>
                <a:tc>
                  <a:txBody>
                    <a:bodyPr/>
                    <a:lstStyle/>
                    <a:p>
                      <a:pPr algn="r" fontAlgn="b"/>
                      <a:r>
                        <a:rPr lang="sl-SI" sz="500" b="1" i="0" u="none" strike="noStrike">
                          <a:effectLst/>
                          <a:latin typeface="Arial" panose="020B0604020202020204" pitchFamily="34" charset="0"/>
                        </a:rPr>
                        <a:t>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38DD5"/>
                    </a:solidFill>
                  </a:tcPr>
                </a:tc>
                <a:tc>
                  <a:txBody>
                    <a:bodyPr/>
                    <a:lstStyle/>
                    <a:p>
                      <a:pPr algn="r" fontAlgn="b"/>
                      <a:r>
                        <a:rPr lang="sl-SI" sz="500" b="1" i="0" u="none" strike="noStrike">
                          <a:effectLst/>
                          <a:latin typeface="Arial" panose="020B0604020202020204" pitchFamily="34" charset="0"/>
                        </a:rPr>
                        <a:t>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38DD5"/>
                    </a:solidFill>
                  </a:tcPr>
                </a:tc>
                <a:tc>
                  <a:txBody>
                    <a:bodyPr/>
                    <a:lstStyle/>
                    <a:p>
                      <a:pPr algn="r" fontAlgn="b"/>
                      <a:r>
                        <a:rPr lang="sl-SI" sz="500" b="1" i="0" u="none" strike="noStrike">
                          <a:effectLst/>
                          <a:latin typeface="Arial" panose="020B0604020202020204" pitchFamily="34" charset="0"/>
                        </a:rPr>
                        <a:t>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38DD5"/>
                    </a:solidFill>
                  </a:tcPr>
                </a:tc>
                <a:tc>
                  <a:txBody>
                    <a:bodyPr/>
                    <a:lstStyle/>
                    <a:p>
                      <a:pPr algn="r" fontAlgn="b"/>
                      <a:r>
                        <a:rPr lang="sl-SI" sz="500" b="1" i="0" u="none" strike="noStrike">
                          <a:effectLst/>
                          <a:latin typeface="Arial" panose="020B0604020202020204" pitchFamily="34" charset="0"/>
                        </a:rPr>
                        <a:t>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38DD5"/>
                    </a:solidFill>
                  </a:tcPr>
                </a:tc>
                <a:tc>
                  <a:txBody>
                    <a:bodyPr/>
                    <a:lstStyle/>
                    <a:p>
                      <a:pPr algn="r" fontAlgn="b"/>
                      <a:r>
                        <a:rPr lang="sl-SI" sz="500" b="1" i="0" u="none" strike="noStrike">
                          <a:effectLst/>
                          <a:latin typeface="Arial" panose="020B0604020202020204" pitchFamily="34" charset="0"/>
                        </a:rPr>
                        <a:t>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38DD5"/>
                    </a:solidFill>
                  </a:tcPr>
                </a:tc>
                <a:tc>
                  <a:txBody>
                    <a:bodyPr/>
                    <a:lstStyle/>
                    <a:p>
                      <a:pPr algn="r" fontAlgn="b"/>
                      <a:r>
                        <a:rPr lang="sl-SI" sz="500" b="1" i="0" u="none" strike="noStrike">
                          <a:effectLst/>
                          <a:latin typeface="Arial" panose="020B0604020202020204" pitchFamily="34" charset="0"/>
                        </a:rPr>
                        <a:t>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38DD5"/>
                    </a:solidFill>
                  </a:tcPr>
                </a:tc>
                <a:tc>
                  <a:txBody>
                    <a:bodyPr/>
                    <a:lstStyle/>
                    <a:p>
                      <a:pPr algn="r" fontAlgn="b"/>
                      <a:r>
                        <a:rPr lang="sl-SI" sz="500" b="1" i="0" u="none" strike="noStrike">
                          <a:effectLst/>
                          <a:latin typeface="Arial" panose="020B0604020202020204" pitchFamily="34" charset="0"/>
                        </a:rPr>
                        <a:t>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38DD5"/>
                    </a:solidFill>
                  </a:tcPr>
                </a:tc>
                <a:tc>
                  <a:txBody>
                    <a:bodyPr/>
                    <a:lstStyle/>
                    <a:p>
                      <a:pPr algn="r" fontAlgn="b"/>
                      <a:r>
                        <a:rPr lang="sl-SI" sz="500" b="1" i="0" u="none" strike="noStrike">
                          <a:effectLst/>
                          <a:latin typeface="Arial" panose="020B0604020202020204" pitchFamily="34" charset="0"/>
                        </a:rPr>
                        <a:t>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38DD5"/>
                    </a:solidFill>
                  </a:tcPr>
                </a:tc>
                <a:tc>
                  <a:txBody>
                    <a:bodyPr/>
                    <a:lstStyle/>
                    <a:p>
                      <a:pPr algn="r" fontAlgn="b"/>
                      <a:r>
                        <a:rPr lang="sl-SI" sz="500" b="1" i="0" u="none" strike="noStrike">
                          <a:effectLst/>
                          <a:latin typeface="Arial" panose="020B0604020202020204" pitchFamily="34" charset="0"/>
                        </a:rPr>
                        <a:t>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38DD5"/>
                    </a:solidFill>
                  </a:tcPr>
                </a:tc>
                <a:tc>
                  <a:txBody>
                    <a:bodyPr/>
                    <a:lstStyle/>
                    <a:p>
                      <a:pPr algn="l" fontAlgn="b"/>
                      <a:endParaRPr lang="sl-SI" sz="500" b="0" i="0" u="none" strike="noStrike">
                        <a:effectLst/>
                        <a:latin typeface="Arial" panose="020B0604020202020204" pitchFamily="34" charset="0"/>
                      </a:endParaRPr>
                    </a:p>
                  </a:txBody>
                  <a:tcPr marL="0" marR="0" marT="0" marB="0" anchor="b">
                    <a:lnL w="6350" cap="flat" cmpd="sng" algn="ctr">
                      <a:solidFill>
                        <a:srgbClr val="000000"/>
                      </a:solidFill>
                      <a:prstDash val="solid"/>
                      <a:round/>
                      <a:headEnd type="none" w="med" len="med"/>
                      <a:tailEnd type="none" w="med" len="med"/>
                    </a:lnL>
                    <a:lnR>
                      <a:noFill/>
                    </a:lnR>
                    <a:lnT>
                      <a:noFill/>
                    </a:lnT>
                    <a:lnB>
                      <a:noFill/>
                    </a:lnB>
                  </a:tcPr>
                </a:tc>
              </a:tr>
              <a:tr h="193172">
                <a:tc>
                  <a:txBody>
                    <a:bodyPr/>
                    <a:lstStyle/>
                    <a:p>
                      <a:pPr algn="l" fontAlgn="b"/>
                      <a:r>
                        <a:rPr lang="sl-SI" sz="500" b="0" i="0" u="none" strike="noStrike">
                          <a:effectLst/>
                          <a:latin typeface="Arial" panose="020B0604020202020204" pitchFamily="34" charset="0"/>
                        </a:rPr>
                        <a:t>8.1.1.</a:t>
                      </a:r>
                    </a:p>
                  </a:txBody>
                  <a:tcPr marL="0" marR="0" marT="0" marB="0" anchor="b">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tcPr>
                </a:tc>
                <a:tc>
                  <a:txBody>
                    <a:bodyPr/>
                    <a:lstStyle/>
                    <a:p>
                      <a:pPr algn="l" fontAlgn="b"/>
                      <a:r>
                        <a:rPr lang="sl-SI" sz="500" b="0" i="0" u="none" strike="noStrike">
                          <a:effectLst/>
                          <a:latin typeface="Arial" panose="020B0604020202020204" pitchFamily="34" charset="0"/>
                        </a:rPr>
                        <a:t>Pavšalno financiranje, določeno z uporabo odstotka za eno ali več določenih kategorij stroškov - pavšalna stopnja v višini 15 % neposrednih stroškov osebja (brez dokazil) </a:t>
                      </a:r>
                    </a:p>
                  </a:txBody>
                  <a:tcPr marL="0" marR="0" marT="0" marB="0" anchor="b">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tcPr>
                </a:tc>
                <a:tc>
                  <a:txBody>
                    <a:bodyPr/>
                    <a:lstStyle/>
                    <a:p>
                      <a:pPr algn="r" fontAlgn="b"/>
                      <a:r>
                        <a:rPr lang="sl-SI" sz="500" b="0" i="0" u="none" strike="noStrike">
                          <a:effectLst/>
                          <a:latin typeface="Arial" panose="020B0604020202020204" pitchFamily="34" charset="0"/>
                        </a:rPr>
                        <a:t>0,00</a:t>
                      </a:r>
                    </a:p>
                  </a:txBody>
                  <a:tcPr marL="0" marR="0" marT="0" marB="0" anchor="b">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808080"/>
                      </a:solidFill>
                      <a:prstDash val="solid"/>
                      <a:round/>
                      <a:headEnd type="none" w="med" len="med"/>
                      <a:tailEnd type="none" w="med" len="med"/>
                    </a:lnB>
                    <a:solidFill>
                      <a:srgbClr val="CCFFCC"/>
                    </a:solidFill>
                  </a:tcPr>
                </a:tc>
                <a:tc>
                  <a:txBody>
                    <a:bodyPr/>
                    <a:lstStyle/>
                    <a:p>
                      <a:pPr algn="r" fontAlgn="b"/>
                      <a:r>
                        <a:rPr lang="sl-SI" sz="500" b="0" i="0" u="none" strike="noStrike">
                          <a:effectLst/>
                          <a:latin typeface="Arial" panose="020B0604020202020204" pitchFamily="34" charset="0"/>
                        </a:rPr>
                        <a:t>0,00</a:t>
                      </a:r>
                    </a:p>
                  </a:txBody>
                  <a:tcPr marL="0" marR="0" marT="0" marB="0" anchor="b">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808080"/>
                      </a:solidFill>
                      <a:prstDash val="solid"/>
                      <a:round/>
                      <a:headEnd type="none" w="med" len="med"/>
                      <a:tailEnd type="none" w="med" len="med"/>
                    </a:lnB>
                    <a:solidFill>
                      <a:srgbClr val="CCFFCC"/>
                    </a:solidFill>
                  </a:tcPr>
                </a:tc>
                <a:tc>
                  <a:txBody>
                    <a:bodyPr/>
                    <a:lstStyle/>
                    <a:p>
                      <a:pPr algn="r" fontAlgn="b"/>
                      <a:r>
                        <a:rPr lang="sl-SI" sz="500" b="0" i="0" u="none" strike="noStrike">
                          <a:effectLst/>
                          <a:latin typeface="Arial" panose="020B0604020202020204" pitchFamily="34" charset="0"/>
                        </a:rPr>
                        <a:t>0,00</a:t>
                      </a:r>
                    </a:p>
                  </a:txBody>
                  <a:tcPr marL="0" marR="0" marT="0" marB="0" anchor="b">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808080"/>
                      </a:solidFill>
                      <a:prstDash val="solid"/>
                      <a:round/>
                      <a:headEnd type="none" w="med" len="med"/>
                      <a:tailEnd type="none" w="med" len="med"/>
                    </a:lnB>
                    <a:solidFill>
                      <a:srgbClr val="CCFFCC"/>
                    </a:solidFill>
                  </a:tcPr>
                </a:tc>
                <a:tc>
                  <a:txBody>
                    <a:bodyPr/>
                    <a:lstStyle/>
                    <a:p>
                      <a:pPr algn="r" fontAlgn="b"/>
                      <a:r>
                        <a:rPr lang="sl-SI" sz="500" b="0" i="0" u="none" strike="noStrike">
                          <a:effectLst/>
                          <a:latin typeface="Arial" panose="020B0604020202020204" pitchFamily="34" charset="0"/>
                        </a:rPr>
                        <a:t>0,00</a:t>
                      </a:r>
                    </a:p>
                  </a:txBody>
                  <a:tcPr marL="0" marR="0" marT="0" marB="0" anchor="b">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808080"/>
                      </a:solidFill>
                      <a:prstDash val="solid"/>
                      <a:round/>
                      <a:headEnd type="none" w="med" len="med"/>
                      <a:tailEnd type="none" w="med" len="med"/>
                    </a:lnB>
                    <a:solidFill>
                      <a:srgbClr val="CCFFCC"/>
                    </a:solidFill>
                  </a:tcPr>
                </a:tc>
                <a:tc>
                  <a:txBody>
                    <a:bodyPr/>
                    <a:lstStyle/>
                    <a:p>
                      <a:pPr algn="r" fontAlgn="b"/>
                      <a:r>
                        <a:rPr lang="sl-SI" sz="500" b="0" i="0" u="none" strike="noStrike">
                          <a:effectLst/>
                          <a:latin typeface="Arial" panose="020B0604020202020204" pitchFamily="34" charset="0"/>
                        </a:rPr>
                        <a:t>0,00</a:t>
                      </a:r>
                    </a:p>
                  </a:txBody>
                  <a:tcPr marL="0" marR="0" marT="0" marB="0" anchor="b">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808080"/>
                      </a:solidFill>
                      <a:prstDash val="solid"/>
                      <a:round/>
                      <a:headEnd type="none" w="med" len="med"/>
                      <a:tailEnd type="none" w="med" len="med"/>
                    </a:lnB>
                    <a:solidFill>
                      <a:srgbClr val="CCFFCC"/>
                    </a:solidFill>
                  </a:tcPr>
                </a:tc>
                <a:tc>
                  <a:txBody>
                    <a:bodyPr/>
                    <a:lstStyle/>
                    <a:p>
                      <a:pPr algn="r" fontAlgn="b"/>
                      <a:r>
                        <a:rPr lang="sl-SI" sz="500" b="0" i="0" u="none" strike="noStrike">
                          <a:effectLst/>
                          <a:latin typeface="Arial" panose="020B0604020202020204" pitchFamily="34" charset="0"/>
                        </a:rPr>
                        <a:t>0,00</a:t>
                      </a:r>
                    </a:p>
                  </a:txBody>
                  <a:tcPr marL="0" marR="0" marT="0" marB="0" anchor="b">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808080"/>
                      </a:solidFill>
                      <a:prstDash val="solid"/>
                      <a:round/>
                      <a:headEnd type="none" w="med" len="med"/>
                      <a:tailEnd type="none" w="med" len="med"/>
                    </a:lnB>
                  </a:tcPr>
                </a:tc>
                <a:tc>
                  <a:txBody>
                    <a:bodyPr/>
                    <a:lstStyle/>
                    <a:p>
                      <a:pPr algn="r" fontAlgn="b"/>
                      <a:r>
                        <a:rPr lang="sl-SI" sz="500" b="0" i="0" u="none" strike="noStrike">
                          <a:effectLst/>
                          <a:latin typeface="Arial" panose="020B0604020202020204" pitchFamily="34" charset="0"/>
                        </a:rPr>
                        <a:t>0,00</a:t>
                      </a:r>
                    </a:p>
                  </a:txBody>
                  <a:tcPr marL="0" marR="0" marT="0" marB="0" anchor="b">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808080"/>
                      </a:solidFill>
                      <a:prstDash val="solid"/>
                      <a:round/>
                      <a:headEnd type="none" w="med" len="med"/>
                      <a:tailEnd type="none" w="med" len="med"/>
                    </a:lnB>
                    <a:solidFill>
                      <a:srgbClr val="CCFFCC"/>
                    </a:solidFill>
                  </a:tcPr>
                </a:tc>
                <a:tc>
                  <a:txBody>
                    <a:bodyPr/>
                    <a:lstStyle/>
                    <a:p>
                      <a:pPr algn="r" fontAlgn="b"/>
                      <a:r>
                        <a:rPr lang="sl-SI" sz="500" b="0" i="0" u="none" strike="noStrike">
                          <a:effectLst/>
                          <a:latin typeface="Arial" panose="020B0604020202020204" pitchFamily="34" charset="0"/>
                        </a:rPr>
                        <a:t>0,00</a:t>
                      </a:r>
                    </a:p>
                  </a:txBody>
                  <a:tcPr marL="0" marR="0" marT="0" marB="0" anchor="b">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808080"/>
                      </a:solidFill>
                      <a:prstDash val="solid"/>
                      <a:round/>
                      <a:headEnd type="none" w="med" len="med"/>
                      <a:tailEnd type="none" w="med" len="med"/>
                    </a:lnB>
                    <a:solidFill>
                      <a:srgbClr val="CCFFCC"/>
                    </a:solidFill>
                  </a:tcPr>
                </a:tc>
                <a:tc>
                  <a:txBody>
                    <a:bodyPr/>
                    <a:lstStyle/>
                    <a:p>
                      <a:pPr algn="l" fontAlgn="b"/>
                      <a:r>
                        <a:rPr lang="sl-SI" sz="500" b="0" i="0" u="none" strike="noStrike">
                          <a:effectLst/>
                          <a:latin typeface="Arial" panose="020B0604020202020204" pitchFamily="34" charset="0"/>
                        </a:rPr>
                        <a:t> </a:t>
                      </a:r>
                    </a:p>
                  </a:txBody>
                  <a:tcPr marL="0" marR="0" marT="0" marB="0" anchor="b">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808080"/>
                      </a:solidFill>
                      <a:prstDash val="solid"/>
                      <a:round/>
                      <a:headEnd type="none" w="med" len="med"/>
                      <a:tailEnd type="none" w="med" len="med"/>
                    </a:lnB>
                    <a:solidFill>
                      <a:srgbClr val="FFFFFF"/>
                    </a:solidFill>
                  </a:tcPr>
                </a:tc>
                <a:tc>
                  <a:txBody>
                    <a:bodyPr/>
                    <a:lstStyle/>
                    <a:p>
                      <a:pPr algn="l" fontAlgn="b"/>
                      <a:r>
                        <a:rPr lang="sl-SI" sz="500" b="0" i="0" u="none" strike="noStrike">
                          <a:effectLst/>
                          <a:latin typeface="Arial" panose="020B0604020202020204" pitchFamily="34" charset="0"/>
                        </a:rPr>
                        <a:t> </a:t>
                      </a:r>
                    </a:p>
                  </a:txBody>
                  <a:tcPr marL="0" marR="0" marT="0" marB="0" anchor="b">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808080"/>
                      </a:solidFill>
                      <a:prstDash val="solid"/>
                      <a:round/>
                      <a:headEnd type="none" w="med" len="med"/>
                      <a:tailEnd type="none" w="med" len="med"/>
                    </a:lnB>
                    <a:solidFill>
                      <a:srgbClr val="FFFFFF"/>
                    </a:solidFill>
                  </a:tcPr>
                </a:tc>
                <a:tc>
                  <a:txBody>
                    <a:bodyPr/>
                    <a:lstStyle/>
                    <a:p>
                      <a:pPr algn="l" fontAlgn="b"/>
                      <a:r>
                        <a:rPr lang="sl-SI" sz="500" b="0" i="0" u="none" strike="noStrike">
                          <a:effectLst/>
                          <a:latin typeface="Arial" panose="020B0604020202020204" pitchFamily="34" charset="0"/>
                        </a:rPr>
                        <a:t> </a:t>
                      </a:r>
                    </a:p>
                  </a:txBody>
                  <a:tcPr marL="0" marR="0" marT="0" marB="0" anchor="b">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808080"/>
                      </a:solidFill>
                      <a:prstDash val="solid"/>
                      <a:round/>
                      <a:headEnd type="none" w="med" len="med"/>
                      <a:tailEnd type="none" w="med" len="med"/>
                    </a:lnB>
                    <a:solidFill>
                      <a:srgbClr val="FFFFFF"/>
                    </a:solidFill>
                  </a:tcPr>
                </a:tc>
                <a:tc>
                  <a:txBody>
                    <a:bodyPr/>
                    <a:lstStyle/>
                    <a:p>
                      <a:pPr algn="l" fontAlgn="b"/>
                      <a:r>
                        <a:rPr lang="sl-SI" sz="500" b="0" i="0" u="none" strike="noStrike">
                          <a:effectLst/>
                          <a:latin typeface="Arial" panose="020B0604020202020204" pitchFamily="34" charset="0"/>
                        </a:rPr>
                        <a:t> </a:t>
                      </a:r>
                    </a:p>
                  </a:txBody>
                  <a:tcPr marL="0" marR="0" marT="0" marB="0" anchor="b">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808080"/>
                      </a:solidFill>
                      <a:prstDash val="solid"/>
                      <a:round/>
                      <a:headEnd type="none" w="med" len="med"/>
                      <a:tailEnd type="none" w="med" len="med"/>
                    </a:lnB>
                    <a:solidFill>
                      <a:srgbClr val="FFFFFF"/>
                    </a:solidFill>
                  </a:tcPr>
                </a:tc>
                <a:tc>
                  <a:txBody>
                    <a:bodyPr/>
                    <a:lstStyle/>
                    <a:p>
                      <a:pPr algn="l" fontAlgn="b"/>
                      <a:r>
                        <a:rPr lang="sl-SI" sz="500" b="0" i="0" u="none" strike="noStrike">
                          <a:effectLst/>
                          <a:latin typeface="Arial" panose="020B0604020202020204" pitchFamily="34" charset="0"/>
                        </a:rPr>
                        <a:t> </a:t>
                      </a:r>
                    </a:p>
                  </a:txBody>
                  <a:tcPr marL="0" marR="0" marT="0" marB="0" anchor="b">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808080"/>
                      </a:solidFill>
                      <a:prstDash val="solid"/>
                      <a:round/>
                      <a:headEnd type="none" w="med" len="med"/>
                      <a:tailEnd type="none" w="med" len="med"/>
                    </a:lnB>
                    <a:solidFill>
                      <a:srgbClr val="FFFFFF"/>
                    </a:solidFill>
                  </a:tcPr>
                </a:tc>
                <a:tc>
                  <a:txBody>
                    <a:bodyPr/>
                    <a:lstStyle/>
                    <a:p>
                      <a:pPr algn="l" fontAlgn="b"/>
                      <a:r>
                        <a:rPr lang="sl-SI" sz="500" b="0" i="0" u="none" strike="noStrike">
                          <a:effectLst/>
                          <a:latin typeface="Arial" panose="020B0604020202020204" pitchFamily="34" charset="0"/>
                        </a:rPr>
                        <a:t> </a:t>
                      </a:r>
                    </a:p>
                  </a:txBody>
                  <a:tcPr marL="0" marR="0" marT="0" marB="0" anchor="b">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808080"/>
                      </a:solidFill>
                      <a:prstDash val="solid"/>
                      <a:round/>
                      <a:headEnd type="none" w="med" len="med"/>
                      <a:tailEnd type="none" w="med" len="med"/>
                    </a:lnB>
                    <a:solidFill>
                      <a:srgbClr val="FFFFFF"/>
                    </a:solidFill>
                  </a:tcPr>
                </a:tc>
                <a:tc>
                  <a:txBody>
                    <a:bodyPr/>
                    <a:lstStyle/>
                    <a:p>
                      <a:pPr algn="r" fontAlgn="b"/>
                      <a:r>
                        <a:rPr lang="sl-SI" sz="500" b="0" i="0" u="none" strike="noStrike">
                          <a:effectLst/>
                          <a:latin typeface="Arial" panose="020B0604020202020204" pitchFamily="34" charset="0"/>
                        </a:rPr>
                        <a:t>0,00</a:t>
                      </a:r>
                    </a:p>
                  </a:txBody>
                  <a:tcPr marL="0" marR="0" marT="0" marB="0" anchor="b">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808080"/>
                      </a:solidFill>
                      <a:prstDash val="solid"/>
                      <a:round/>
                      <a:headEnd type="none" w="med" len="med"/>
                      <a:tailEnd type="none" w="med" len="med"/>
                    </a:lnB>
                  </a:tcPr>
                </a:tc>
                <a:tc>
                  <a:txBody>
                    <a:bodyPr/>
                    <a:lstStyle/>
                    <a:p>
                      <a:pPr algn="r" fontAlgn="b"/>
                      <a:r>
                        <a:rPr lang="sl-SI" sz="500" b="0" i="0" u="none" strike="noStrike">
                          <a:effectLst/>
                          <a:latin typeface="Arial" panose="020B0604020202020204" pitchFamily="34" charset="0"/>
                        </a:rPr>
                        <a:t>0,00</a:t>
                      </a:r>
                    </a:p>
                  </a:txBody>
                  <a:tcPr marL="0" marR="0" marT="0" marB="0" anchor="b">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808080"/>
                      </a:solidFill>
                      <a:prstDash val="solid"/>
                      <a:round/>
                      <a:headEnd type="none" w="med" len="med"/>
                      <a:tailEnd type="none" w="med" len="med"/>
                    </a:lnB>
                    <a:solidFill>
                      <a:srgbClr val="FFFFFF"/>
                    </a:solidFill>
                  </a:tcPr>
                </a:tc>
                <a:tc>
                  <a:txBody>
                    <a:bodyPr/>
                    <a:lstStyle/>
                    <a:p>
                      <a:pPr algn="r" fontAlgn="b"/>
                      <a:r>
                        <a:rPr lang="sl-SI" sz="500" b="0" i="0" u="none" strike="noStrike">
                          <a:effectLst/>
                          <a:latin typeface="Arial" panose="020B0604020202020204" pitchFamily="34" charset="0"/>
                        </a:rPr>
                        <a:t>0,00</a:t>
                      </a:r>
                    </a:p>
                  </a:txBody>
                  <a:tcPr marL="0" marR="0" marT="0" marB="0" anchor="b">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808080"/>
                      </a:solidFill>
                      <a:prstDash val="solid"/>
                      <a:round/>
                      <a:headEnd type="none" w="med" len="med"/>
                      <a:tailEnd type="none" w="med" len="med"/>
                    </a:lnB>
                    <a:solidFill>
                      <a:srgbClr val="FFFFFF"/>
                    </a:solidFill>
                  </a:tcPr>
                </a:tc>
                <a:tc>
                  <a:txBody>
                    <a:bodyPr/>
                    <a:lstStyle/>
                    <a:p>
                      <a:pPr algn="l" fontAlgn="b"/>
                      <a:endParaRPr lang="sl-SI" sz="500" b="0" i="0" u="none" strike="noStrike">
                        <a:effectLst/>
                        <a:latin typeface="Arial" panose="020B0604020202020204" pitchFamily="34" charset="0"/>
                      </a:endParaRPr>
                    </a:p>
                  </a:txBody>
                  <a:tcPr marL="0" marR="0" marT="0" marB="0" anchor="b">
                    <a:lnL w="6350" cap="flat" cmpd="sng" algn="ctr">
                      <a:solidFill>
                        <a:srgbClr val="808080"/>
                      </a:solidFill>
                      <a:prstDash val="solid"/>
                      <a:round/>
                      <a:headEnd type="none" w="med" len="med"/>
                      <a:tailEnd type="none" w="med" len="med"/>
                    </a:lnL>
                    <a:lnR>
                      <a:noFill/>
                    </a:lnR>
                    <a:lnT>
                      <a:noFill/>
                    </a:lnT>
                    <a:lnB>
                      <a:noFill/>
                    </a:lnB>
                  </a:tcPr>
                </a:tc>
              </a:tr>
              <a:tr h="112606">
                <a:tc>
                  <a:txBody>
                    <a:bodyPr/>
                    <a:lstStyle/>
                    <a:p>
                      <a:pPr algn="l" fontAlgn="b"/>
                      <a:r>
                        <a:rPr lang="sl-SI" sz="500" b="0" i="0" u="none" strike="noStrike">
                          <a:effectLst/>
                          <a:latin typeface="Arial" panose="020B0604020202020204" pitchFamily="34" charset="0"/>
                        </a:rPr>
                        <a:t>8.2.1.</a:t>
                      </a:r>
                    </a:p>
                  </a:txBody>
                  <a:tcPr marL="0" marR="0" marT="0" marB="0" anchor="b">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pl-PL" sz="500" b="0" i="0" u="none" strike="noStrike">
                          <a:effectLst/>
                          <a:latin typeface="Arial" panose="020B0604020202020204" pitchFamily="34" charset="0"/>
                        </a:rPr>
                        <a:t>Standardni strošek na enoto (SSE)</a:t>
                      </a:r>
                    </a:p>
                  </a:txBody>
                  <a:tcPr marL="0" marR="0" marT="0" marB="0" anchor="b">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sl-SI" sz="500" b="0" i="0" u="none" strike="noStrike">
                          <a:effectLst/>
                          <a:latin typeface="Arial" panose="020B0604020202020204" pitchFamily="34" charset="0"/>
                        </a:rPr>
                        <a:t> </a:t>
                      </a:r>
                    </a:p>
                  </a:txBody>
                  <a:tcPr marL="0" marR="0" marT="0" marB="0" anchor="b">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FFCC"/>
                    </a:solidFill>
                  </a:tcPr>
                </a:tc>
                <a:tc>
                  <a:txBody>
                    <a:bodyPr/>
                    <a:lstStyle/>
                    <a:p>
                      <a:pPr algn="r" fontAlgn="b"/>
                      <a:r>
                        <a:rPr lang="sl-SI" sz="500" b="0" i="0" u="none" strike="noStrike">
                          <a:effectLst/>
                          <a:latin typeface="Arial" panose="020B0604020202020204" pitchFamily="34" charset="0"/>
                        </a:rPr>
                        <a:t> </a:t>
                      </a:r>
                    </a:p>
                  </a:txBody>
                  <a:tcPr marL="0" marR="0" marT="0" marB="0" anchor="b">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FFCC"/>
                    </a:solidFill>
                  </a:tcPr>
                </a:tc>
                <a:tc>
                  <a:txBody>
                    <a:bodyPr/>
                    <a:lstStyle/>
                    <a:p>
                      <a:pPr algn="r" fontAlgn="b"/>
                      <a:r>
                        <a:rPr lang="sl-SI" sz="500" b="0" i="0" u="none" strike="noStrike">
                          <a:effectLst/>
                          <a:latin typeface="Arial" panose="020B0604020202020204" pitchFamily="34" charset="0"/>
                        </a:rPr>
                        <a:t> </a:t>
                      </a:r>
                    </a:p>
                  </a:txBody>
                  <a:tcPr marL="0" marR="0" marT="0" marB="0" anchor="b">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FFCC"/>
                    </a:solidFill>
                  </a:tcPr>
                </a:tc>
                <a:tc>
                  <a:txBody>
                    <a:bodyPr/>
                    <a:lstStyle/>
                    <a:p>
                      <a:pPr algn="r" fontAlgn="b"/>
                      <a:r>
                        <a:rPr lang="sl-SI" sz="500" b="0" i="0" u="none" strike="noStrike">
                          <a:effectLst/>
                          <a:latin typeface="Arial" panose="020B0604020202020204" pitchFamily="34" charset="0"/>
                        </a:rPr>
                        <a:t>0,00</a:t>
                      </a:r>
                    </a:p>
                  </a:txBody>
                  <a:tcPr marL="0" marR="0" marT="0" marB="0" anchor="b">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FFCC"/>
                    </a:solidFill>
                  </a:tcPr>
                </a:tc>
                <a:tc>
                  <a:txBody>
                    <a:bodyPr/>
                    <a:lstStyle/>
                    <a:p>
                      <a:pPr algn="r" fontAlgn="b"/>
                      <a:r>
                        <a:rPr lang="sl-SI" sz="500" b="0" i="0" u="none" strike="noStrike">
                          <a:effectLst/>
                          <a:latin typeface="Arial" panose="020B0604020202020204" pitchFamily="34" charset="0"/>
                        </a:rPr>
                        <a:t>0,00</a:t>
                      </a:r>
                    </a:p>
                  </a:txBody>
                  <a:tcPr marL="0" marR="0" marT="0" marB="0" anchor="b">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FFCC"/>
                    </a:solidFill>
                  </a:tcPr>
                </a:tc>
                <a:tc>
                  <a:txBody>
                    <a:bodyPr/>
                    <a:lstStyle/>
                    <a:p>
                      <a:pPr algn="r" fontAlgn="b"/>
                      <a:r>
                        <a:rPr lang="sl-SI" sz="500" b="0" i="0" u="none" strike="noStrike">
                          <a:effectLst/>
                          <a:latin typeface="Arial" panose="020B0604020202020204" pitchFamily="34" charset="0"/>
                        </a:rPr>
                        <a:t>0,00</a:t>
                      </a:r>
                    </a:p>
                  </a:txBody>
                  <a:tcPr marL="0" marR="0" marT="0" marB="0" anchor="b">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sl-SI" sz="500" b="0" i="0" u="none" strike="noStrike">
                          <a:effectLst/>
                          <a:latin typeface="Arial" panose="020B0604020202020204" pitchFamily="34" charset="0"/>
                        </a:rPr>
                        <a:t>0,00</a:t>
                      </a:r>
                    </a:p>
                  </a:txBody>
                  <a:tcPr marL="0" marR="0" marT="0" marB="0" anchor="b">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FFCC"/>
                    </a:solidFill>
                  </a:tcPr>
                </a:tc>
                <a:tc>
                  <a:txBody>
                    <a:bodyPr/>
                    <a:lstStyle/>
                    <a:p>
                      <a:pPr algn="r" fontAlgn="b"/>
                      <a:r>
                        <a:rPr lang="sl-SI" sz="500" b="0" i="0" u="none" strike="noStrike">
                          <a:effectLst/>
                          <a:latin typeface="Arial" panose="020B0604020202020204" pitchFamily="34" charset="0"/>
                        </a:rPr>
                        <a:t>0,00</a:t>
                      </a:r>
                    </a:p>
                  </a:txBody>
                  <a:tcPr marL="0" marR="0" marT="0" marB="0" anchor="b">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FFCC"/>
                    </a:solidFill>
                  </a:tcPr>
                </a:tc>
                <a:tc>
                  <a:txBody>
                    <a:bodyPr/>
                    <a:lstStyle/>
                    <a:p>
                      <a:pPr algn="l" fontAlgn="b"/>
                      <a:r>
                        <a:rPr lang="sl-SI" sz="500" b="0" i="0" u="none" strike="noStrike">
                          <a:effectLst/>
                          <a:latin typeface="Arial" panose="020B0604020202020204" pitchFamily="34" charset="0"/>
                        </a:rPr>
                        <a:t> </a:t>
                      </a:r>
                    </a:p>
                  </a:txBody>
                  <a:tcPr marL="0" marR="0" marT="0" marB="0" anchor="b">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FFCC"/>
                    </a:solidFill>
                  </a:tcPr>
                </a:tc>
                <a:tc>
                  <a:txBody>
                    <a:bodyPr/>
                    <a:lstStyle/>
                    <a:p>
                      <a:pPr algn="l" fontAlgn="b"/>
                      <a:r>
                        <a:rPr lang="sl-SI" sz="500" b="0" i="0" u="none" strike="noStrike">
                          <a:effectLst/>
                          <a:latin typeface="Arial" panose="020B0604020202020204" pitchFamily="34" charset="0"/>
                        </a:rPr>
                        <a:t> </a:t>
                      </a:r>
                    </a:p>
                  </a:txBody>
                  <a:tcPr marL="0" marR="0" marT="0" marB="0" anchor="b">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FFCC"/>
                    </a:solidFill>
                  </a:tcPr>
                </a:tc>
                <a:tc>
                  <a:txBody>
                    <a:bodyPr/>
                    <a:lstStyle/>
                    <a:p>
                      <a:pPr algn="l" fontAlgn="b"/>
                      <a:r>
                        <a:rPr lang="sl-SI" sz="500" b="0" i="0" u="none" strike="noStrike">
                          <a:effectLst/>
                          <a:latin typeface="Arial" panose="020B0604020202020204" pitchFamily="34" charset="0"/>
                        </a:rPr>
                        <a:t> </a:t>
                      </a:r>
                    </a:p>
                  </a:txBody>
                  <a:tcPr marL="0" marR="0" marT="0" marB="0" anchor="b">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FFCC"/>
                    </a:solidFill>
                  </a:tcPr>
                </a:tc>
                <a:tc>
                  <a:txBody>
                    <a:bodyPr/>
                    <a:lstStyle/>
                    <a:p>
                      <a:pPr algn="l" fontAlgn="b"/>
                      <a:r>
                        <a:rPr lang="sl-SI" sz="500" b="0" i="0" u="none" strike="noStrike">
                          <a:effectLst/>
                          <a:latin typeface="Arial" panose="020B0604020202020204" pitchFamily="34" charset="0"/>
                        </a:rPr>
                        <a:t> </a:t>
                      </a:r>
                    </a:p>
                  </a:txBody>
                  <a:tcPr marL="0" marR="0" marT="0" marB="0" anchor="b">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FFCC"/>
                    </a:solidFill>
                  </a:tcPr>
                </a:tc>
                <a:tc>
                  <a:txBody>
                    <a:bodyPr/>
                    <a:lstStyle/>
                    <a:p>
                      <a:pPr algn="l" fontAlgn="b"/>
                      <a:r>
                        <a:rPr lang="sl-SI" sz="500" b="0" i="0" u="none" strike="noStrike">
                          <a:effectLst/>
                          <a:latin typeface="Arial" panose="020B0604020202020204" pitchFamily="34" charset="0"/>
                        </a:rPr>
                        <a:t> </a:t>
                      </a:r>
                    </a:p>
                  </a:txBody>
                  <a:tcPr marL="0" marR="0" marT="0" marB="0" anchor="b">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FFCC"/>
                    </a:solidFill>
                  </a:tcPr>
                </a:tc>
                <a:tc>
                  <a:txBody>
                    <a:bodyPr/>
                    <a:lstStyle/>
                    <a:p>
                      <a:pPr algn="l" fontAlgn="b"/>
                      <a:r>
                        <a:rPr lang="sl-SI" sz="500" b="0" i="0" u="none" strike="noStrike">
                          <a:effectLst/>
                          <a:latin typeface="Arial" panose="020B0604020202020204" pitchFamily="34" charset="0"/>
                        </a:rPr>
                        <a:t> </a:t>
                      </a:r>
                    </a:p>
                  </a:txBody>
                  <a:tcPr marL="0" marR="0" marT="0" marB="0" anchor="b">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FFCC"/>
                    </a:solidFill>
                  </a:tcPr>
                </a:tc>
                <a:tc>
                  <a:txBody>
                    <a:bodyPr/>
                    <a:lstStyle/>
                    <a:p>
                      <a:pPr algn="r" fontAlgn="b"/>
                      <a:r>
                        <a:rPr lang="sl-SI" sz="500" b="0" i="0" u="none" strike="noStrike">
                          <a:effectLst/>
                          <a:latin typeface="Arial" panose="020B0604020202020204" pitchFamily="34" charset="0"/>
                        </a:rPr>
                        <a:t>0,00</a:t>
                      </a:r>
                    </a:p>
                  </a:txBody>
                  <a:tcPr marL="0" marR="0" marT="0" marB="0" anchor="b">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sl-SI" sz="500" b="0" i="0" u="none" strike="noStrike">
                          <a:effectLst/>
                          <a:latin typeface="Arial" panose="020B0604020202020204" pitchFamily="34" charset="0"/>
                        </a:rPr>
                        <a:t>0,00</a:t>
                      </a:r>
                    </a:p>
                  </a:txBody>
                  <a:tcPr marL="0" marR="0" marT="0" marB="0" anchor="b">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b"/>
                      <a:r>
                        <a:rPr lang="sl-SI" sz="500" b="0" i="0" u="none" strike="noStrike">
                          <a:effectLst/>
                          <a:latin typeface="Arial" panose="020B0604020202020204" pitchFamily="34" charset="0"/>
                        </a:rPr>
                        <a:t>0,00</a:t>
                      </a:r>
                    </a:p>
                  </a:txBody>
                  <a:tcPr marL="0" marR="0" marT="0" marB="0" anchor="b">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endParaRPr lang="sl-SI" sz="500" b="0" i="0" u="none" strike="noStrike">
                        <a:effectLst/>
                        <a:latin typeface="Arial" panose="020B0604020202020204" pitchFamily="34" charset="0"/>
                      </a:endParaRPr>
                    </a:p>
                  </a:txBody>
                  <a:tcPr marL="0" marR="0" marT="0" marB="0" anchor="b">
                    <a:lnL w="6350" cap="flat" cmpd="sng" algn="ctr">
                      <a:solidFill>
                        <a:srgbClr val="808080"/>
                      </a:solidFill>
                      <a:prstDash val="solid"/>
                      <a:round/>
                      <a:headEnd type="none" w="med" len="med"/>
                      <a:tailEnd type="none" w="med" len="med"/>
                    </a:lnL>
                    <a:lnR>
                      <a:noFill/>
                    </a:lnR>
                    <a:lnT>
                      <a:noFill/>
                    </a:lnT>
                    <a:lnB>
                      <a:noFill/>
                    </a:lnB>
                  </a:tcPr>
                </a:tc>
              </a:tr>
              <a:tr h="83829">
                <a:tc>
                  <a:txBody>
                    <a:bodyPr/>
                    <a:lstStyle/>
                    <a:p>
                      <a:pPr algn="l" fontAlgn="b"/>
                      <a:r>
                        <a:rPr lang="sl-SI" sz="500" b="0" i="0" u="none" strike="noStrike">
                          <a:effectLst/>
                          <a:latin typeface="Arial" panose="020B0604020202020204" pitchFamily="34" charset="0"/>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sl-SI" sz="500" b="1" i="0" u="none" strike="noStrike">
                          <a:effectLst/>
                          <a:latin typeface="Arial" panose="020B0604020202020204" pitchFamily="34" charset="0"/>
                        </a:rPr>
                        <a:t>Skupaj</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C0C0"/>
                    </a:solidFill>
                  </a:tcPr>
                </a:tc>
                <a:tc>
                  <a:txBody>
                    <a:bodyPr/>
                    <a:lstStyle/>
                    <a:p>
                      <a:pPr algn="r" fontAlgn="b"/>
                      <a:r>
                        <a:rPr lang="sl-SI" sz="500" b="1" i="0" u="none" strike="noStrike">
                          <a:effectLst/>
                          <a:latin typeface="Arial" panose="020B0604020202020204" pitchFamily="34" charset="0"/>
                        </a:rPr>
                        <a:t>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C0C0"/>
                    </a:solidFill>
                  </a:tcPr>
                </a:tc>
                <a:tc>
                  <a:txBody>
                    <a:bodyPr/>
                    <a:lstStyle/>
                    <a:p>
                      <a:pPr algn="r" fontAlgn="b"/>
                      <a:r>
                        <a:rPr lang="sl-SI" sz="500" b="1" i="0" u="none" strike="noStrike">
                          <a:effectLst/>
                          <a:latin typeface="Arial" panose="020B0604020202020204" pitchFamily="34" charset="0"/>
                        </a:rPr>
                        <a:t>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C0C0"/>
                    </a:solidFill>
                  </a:tcPr>
                </a:tc>
                <a:tc>
                  <a:txBody>
                    <a:bodyPr/>
                    <a:lstStyle/>
                    <a:p>
                      <a:pPr algn="r" fontAlgn="b"/>
                      <a:r>
                        <a:rPr lang="sl-SI" sz="500" b="1" i="0" u="none" strike="noStrike">
                          <a:effectLst/>
                          <a:latin typeface="Arial" panose="020B0604020202020204" pitchFamily="34" charset="0"/>
                        </a:rPr>
                        <a:t>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C0C0"/>
                    </a:solidFill>
                  </a:tcPr>
                </a:tc>
                <a:tc>
                  <a:txBody>
                    <a:bodyPr/>
                    <a:lstStyle/>
                    <a:p>
                      <a:pPr algn="r" fontAlgn="b"/>
                      <a:r>
                        <a:rPr lang="sl-SI" sz="500" b="1" i="0" u="none" strike="noStrike">
                          <a:effectLst/>
                          <a:latin typeface="Arial" panose="020B0604020202020204" pitchFamily="34" charset="0"/>
                        </a:rPr>
                        <a:t>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C0C0"/>
                    </a:solidFill>
                  </a:tcPr>
                </a:tc>
                <a:tc>
                  <a:txBody>
                    <a:bodyPr/>
                    <a:lstStyle/>
                    <a:p>
                      <a:pPr algn="r" fontAlgn="b"/>
                      <a:r>
                        <a:rPr lang="sl-SI" sz="500" b="1" i="0" u="none" strike="noStrike">
                          <a:effectLst/>
                          <a:latin typeface="Arial" panose="020B0604020202020204" pitchFamily="34" charset="0"/>
                        </a:rPr>
                        <a:t>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C0C0"/>
                    </a:solidFill>
                  </a:tcPr>
                </a:tc>
                <a:tc>
                  <a:txBody>
                    <a:bodyPr/>
                    <a:lstStyle/>
                    <a:p>
                      <a:pPr algn="r" fontAlgn="b"/>
                      <a:r>
                        <a:rPr lang="sl-SI" sz="500" b="1" i="0" u="none" strike="noStrike">
                          <a:effectLst/>
                          <a:latin typeface="Arial" panose="020B0604020202020204" pitchFamily="34" charset="0"/>
                        </a:rPr>
                        <a:t>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C0C0"/>
                    </a:solidFill>
                  </a:tcPr>
                </a:tc>
                <a:tc>
                  <a:txBody>
                    <a:bodyPr/>
                    <a:lstStyle/>
                    <a:p>
                      <a:pPr algn="r" fontAlgn="b"/>
                      <a:r>
                        <a:rPr lang="sl-SI" sz="500" b="1" i="0" u="none" strike="noStrike">
                          <a:effectLst/>
                          <a:latin typeface="Arial" panose="020B0604020202020204" pitchFamily="34" charset="0"/>
                        </a:rPr>
                        <a:t>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C0C0"/>
                    </a:solidFill>
                  </a:tcPr>
                </a:tc>
                <a:tc>
                  <a:txBody>
                    <a:bodyPr/>
                    <a:lstStyle/>
                    <a:p>
                      <a:pPr algn="r" fontAlgn="b"/>
                      <a:r>
                        <a:rPr lang="sl-SI" sz="500" b="1" i="0" u="none" strike="noStrike">
                          <a:effectLst/>
                          <a:latin typeface="Arial" panose="020B0604020202020204" pitchFamily="34" charset="0"/>
                        </a:rPr>
                        <a:t>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C0C0"/>
                    </a:solidFill>
                  </a:tcPr>
                </a:tc>
                <a:tc>
                  <a:txBody>
                    <a:bodyPr/>
                    <a:lstStyle/>
                    <a:p>
                      <a:pPr algn="r" fontAlgn="b"/>
                      <a:r>
                        <a:rPr lang="sl-SI" sz="500" b="1" i="0" u="none" strike="noStrike">
                          <a:effectLst/>
                          <a:latin typeface="Arial" panose="020B0604020202020204" pitchFamily="34" charset="0"/>
                        </a:rPr>
                        <a:t>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C0C0"/>
                    </a:solidFill>
                  </a:tcPr>
                </a:tc>
                <a:tc>
                  <a:txBody>
                    <a:bodyPr/>
                    <a:lstStyle/>
                    <a:p>
                      <a:pPr algn="r" fontAlgn="b"/>
                      <a:r>
                        <a:rPr lang="sl-SI" sz="500" b="1" i="0" u="none" strike="noStrike">
                          <a:effectLst/>
                          <a:latin typeface="Arial" panose="020B0604020202020204" pitchFamily="34" charset="0"/>
                        </a:rPr>
                        <a:t>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C0C0"/>
                    </a:solidFill>
                  </a:tcPr>
                </a:tc>
                <a:tc>
                  <a:txBody>
                    <a:bodyPr/>
                    <a:lstStyle/>
                    <a:p>
                      <a:pPr algn="r" fontAlgn="b"/>
                      <a:r>
                        <a:rPr lang="sl-SI" sz="500" b="1" i="0" u="none" strike="noStrike">
                          <a:effectLst/>
                          <a:latin typeface="Arial" panose="020B0604020202020204" pitchFamily="34" charset="0"/>
                        </a:rPr>
                        <a:t>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C0C0"/>
                    </a:solidFill>
                  </a:tcPr>
                </a:tc>
                <a:tc>
                  <a:txBody>
                    <a:bodyPr/>
                    <a:lstStyle/>
                    <a:p>
                      <a:pPr algn="r" fontAlgn="b"/>
                      <a:r>
                        <a:rPr lang="sl-SI" sz="500" b="1" i="0" u="none" strike="noStrike">
                          <a:effectLst/>
                          <a:latin typeface="Arial" panose="020B0604020202020204" pitchFamily="34" charset="0"/>
                        </a:rPr>
                        <a:t>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C0C0"/>
                    </a:solidFill>
                  </a:tcPr>
                </a:tc>
                <a:tc>
                  <a:txBody>
                    <a:bodyPr/>
                    <a:lstStyle/>
                    <a:p>
                      <a:pPr algn="r" fontAlgn="b"/>
                      <a:r>
                        <a:rPr lang="sl-SI" sz="500" b="1" i="0" u="none" strike="noStrike">
                          <a:effectLst/>
                          <a:latin typeface="Arial" panose="020B0604020202020204" pitchFamily="34" charset="0"/>
                        </a:rPr>
                        <a:t>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C0C0"/>
                    </a:solidFill>
                  </a:tcPr>
                </a:tc>
                <a:tc>
                  <a:txBody>
                    <a:bodyPr/>
                    <a:lstStyle/>
                    <a:p>
                      <a:pPr algn="r" fontAlgn="b"/>
                      <a:r>
                        <a:rPr lang="sl-SI" sz="500" b="1" i="0" u="none" strike="noStrike">
                          <a:effectLst/>
                          <a:latin typeface="Arial" panose="020B0604020202020204" pitchFamily="34" charset="0"/>
                        </a:rPr>
                        <a:t>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C0C0"/>
                    </a:solidFill>
                  </a:tcPr>
                </a:tc>
                <a:tc>
                  <a:txBody>
                    <a:bodyPr/>
                    <a:lstStyle/>
                    <a:p>
                      <a:pPr algn="r" fontAlgn="b"/>
                      <a:r>
                        <a:rPr lang="sl-SI" sz="500" b="1" i="0" u="none" strike="noStrike">
                          <a:effectLst/>
                          <a:latin typeface="Arial" panose="020B0604020202020204" pitchFamily="34" charset="0"/>
                        </a:rPr>
                        <a:t>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C0C0"/>
                    </a:solidFill>
                  </a:tcPr>
                </a:tc>
                <a:tc>
                  <a:txBody>
                    <a:bodyPr/>
                    <a:lstStyle/>
                    <a:p>
                      <a:pPr algn="r" fontAlgn="b"/>
                      <a:r>
                        <a:rPr lang="sl-SI" sz="500" b="1" i="0" u="none" strike="noStrike">
                          <a:effectLst/>
                          <a:latin typeface="Arial" panose="020B0604020202020204" pitchFamily="34" charset="0"/>
                        </a:rPr>
                        <a:t>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C0C0"/>
                    </a:solidFill>
                  </a:tcPr>
                </a:tc>
                <a:tc>
                  <a:txBody>
                    <a:bodyPr/>
                    <a:lstStyle/>
                    <a:p>
                      <a:pPr algn="r" fontAlgn="b"/>
                      <a:r>
                        <a:rPr lang="sl-SI" sz="500" b="1" i="0" u="none" strike="noStrike">
                          <a:effectLst/>
                          <a:latin typeface="Arial" panose="020B0604020202020204" pitchFamily="34" charset="0"/>
                        </a:rPr>
                        <a:t>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C0C0"/>
                    </a:solidFill>
                  </a:tcPr>
                </a:tc>
                <a:tc>
                  <a:txBody>
                    <a:bodyPr/>
                    <a:lstStyle/>
                    <a:p>
                      <a:pPr algn="l" fontAlgn="b"/>
                      <a:endParaRPr lang="sl-SI" sz="500" b="0" i="0" u="none" strike="noStrike">
                        <a:effectLst/>
                        <a:latin typeface="Arial" panose="020B0604020202020204" pitchFamily="34" charset="0"/>
                      </a:endParaRPr>
                    </a:p>
                  </a:txBody>
                  <a:tcPr marL="0" marR="0" marT="0" marB="0" anchor="b">
                    <a:lnL w="6350" cap="flat" cmpd="sng" algn="ctr">
                      <a:solidFill>
                        <a:srgbClr val="000000"/>
                      </a:solidFill>
                      <a:prstDash val="solid"/>
                      <a:round/>
                      <a:headEnd type="none" w="med" len="med"/>
                      <a:tailEnd type="none" w="med" len="med"/>
                    </a:lnL>
                    <a:lnR>
                      <a:noFill/>
                    </a:lnR>
                    <a:lnT>
                      <a:noFill/>
                    </a:lnT>
                    <a:lnB>
                      <a:noFill/>
                    </a:lnB>
                  </a:tcPr>
                </a:tc>
              </a:tr>
              <a:tr h="84454">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sl-SI" sz="500" b="1" i="0" u="none" strike="noStrike">
                        <a:effectLst/>
                        <a:latin typeface="Arial" panose="020B0604020202020204" pitchFamily="34" charset="0"/>
                      </a:endParaRPr>
                    </a:p>
                  </a:txBody>
                  <a:tcPr marL="0" marR="0" marT="0"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a:noFill/>
                    </a:lnB>
                  </a:tcPr>
                </a:tc>
              </a:tr>
              <a:tr h="75071">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r>
                        <a:rPr lang="it-IT" sz="500" b="1" i="0" u="none" strike="noStrike">
                          <a:effectLst/>
                          <a:latin typeface="Arial" panose="020B0604020202020204" pitchFamily="34" charset="0"/>
                        </a:rPr>
                        <a:t>II. VIRI IN DINAMIKA FINANCIRANJA </a:t>
                      </a:r>
                    </a:p>
                  </a:txBody>
                  <a:tcPr marL="0" marR="0" marT="0" marB="0" anchor="b">
                    <a:lnL>
                      <a:noFill/>
                    </a:lnL>
                    <a:lnR>
                      <a:noFill/>
                    </a:lnR>
                    <a:lnT>
                      <a:noFill/>
                    </a:lnT>
                    <a:lnB>
                      <a:noFill/>
                    </a:lnB>
                  </a:tcPr>
                </a:tc>
                <a:tc>
                  <a:txBody>
                    <a:bodyPr/>
                    <a:lstStyle/>
                    <a:p>
                      <a:pPr algn="ctr" fontAlgn="b"/>
                      <a:endParaRPr lang="sl-SI" sz="500" b="1" i="0" u="none" strike="noStrike">
                        <a:effectLst/>
                        <a:latin typeface="Arial" panose="020B0604020202020204" pitchFamily="34" charset="0"/>
                      </a:endParaRPr>
                    </a:p>
                  </a:txBody>
                  <a:tcPr marL="0" marR="0" marT="0"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ctr" fontAlgn="b"/>
                      <a:endParaRPr lang="sl-SI" sz="500" b="1" i="0" u="none" strike="noStrike">
                        <a:effectLst/>
                        <a:latin typeface="Arial" panose="020B0604020202020204" pitchFamily="34" charset="0"/>
                      </a:endParaRPr>
                    </a:p>
                  </a:txBody>
                  <a:tcPr marL="0" marR="0" marT="0"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ctr" fontAlgn="b"/>
                      <a:endParaRPr lang="sl-SI" sz="500" b="1" i="0" u="none" strike="noStrike">
                        <a:effectLst/>
                        <a:latin typeface="Arial" panose="020B0604020202020204" pitchFamily="34" charset="0"/>
                      </a:endParaRPr>
                    </a:p>
                  </a:txBody>
                  <a:tcPr marL="0" marR="0" marT="0"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ctr" fontAlgn="b"/>
                      <a:endParaRPr lang="sl-SI" sz="500" b="1" i="0" u="none" strike="noStrike">
                        <a:effectLst/>
                        <a:latin typeface="Arial" panose="020B0604020202020204" pitchFamily="34" charset="0"/>
                      </a:endParaRPr>
                    </a:p>
                  </a:txBody>
                  <a:tcPr marL="0" marR="0" marT="0"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ctr" fontAlgn="b"/>
                      <a:endParaRPr lang="sl-SI" sz="500" b="1" i="0" u="none" strike="noStrike">
                        <a:effectLst/>
                        <a:latin typeface="Arial" panose="020B0604020202020204" pitchFamily="34" charset="0"/>
                      </a:endParaRPr>
                    </a:p>
                  </a:txBody>
                  <a:tcPr marL="0" marR="0" marT="0"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ctr" fontAlgn="b"/>
                      <a:endParaRPr lang="sl-SI" sz="500" b="1" i="0" u="none" strike="noStrike">
                        <a:effectLst/>
                        <a:latin typeface="Arial" panose="020B0604020202020204" pitchFamily="34" charset="0"/>
                      </a:endParaRPr>
                    </a:p>
                  </a:txBody>
                  <a:tcPr marL="0" marR="0" marT="0"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ctr" fontAlgn="b"/>
                      <a:endParaRPr lang="sl-SI" sz="500" b="1" i="0" u="none" strike="noStrike">
                        <a:effectLst/>
                        <a:latin typeface="Arial" panose="020B0604020202020204" pitchFamily="34" charset="0"/>
                      </a:endParaRPr>
                    </a:p>
                  </a:txBody>
                  <a:tcPr marL="0" marR="0" marT="0"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ctr" fontAlgn="b"/>
                      <a:endParaRPr lang="sl-SI" sz="500" b="1" i="0" u="none" strike="noStrike">
                        <a:effectLst/>
                        <a:latin typeface="Arial" panose="020B0604020202020204" pitchFamily="34" charset="0"/>
                      </a:endParaRPr>
                    </a:p>
                  </a:txBody>
                  <a:tcPr marL="0" marR="0" marT="0"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ctr" fontAlgn="b"/>
                      <a:endParaRPr lang="sl-SI" sz="500" b="1" i="0" u="none" strike="noStrike">
                        <a:effectLst/>
                        <a:latin typeface="Arial" panose="020B0604020202020204" pitchFamily="34" charset="0"/>
                      </a:endParaRPr>
                    </a:p>
                  </a:txBody>
                  <a:tcPr marL="0" marR="0" marT="0"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ctr" fontAlgn="b"/>
                      <a:endParaRPr lang="sl-SI" sz="500" b="1" i="0" u="none" strike="noStrike">
                        <a:effectLst/>
                        <a:latin typeface="Arial" panose="020B0604020202020204" pitchFamily="34" charset="0"/>
                      </a:endParaRPr>
                    </a:p>
                  </a:txBody>
                  <a:tcPr marL="0" marR="0" marT="0"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ctr" fontAlgn="b"/>
                      <a:endParaRPr lang="sl-SI" sz="500" b="1" i="0" u="none" strike="noStrike">
                        <a:effectLst/>
                        <a:latin typeface="Arial" panose="020B0604020202020204" pitchFamily="34" charset="0"/>
                      </a:endParaRPr>
                    </a:p>
                  </a:txBody>
                  <a:tcPr marL="0" marR="0" marT="0"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ctr" fontAlgn="b"/>
                      <a:endParaRPr lang="sl-SI" sz="500" b="1" i="0" u="none" strike="noStrike">
                        <a:effectLst/>
                        <a:latin typeface="Arial" panose="020B0604020202020204" pitchFamily="34" charset="0"/>
                      </a:endParaRPr>
                    </a:p>
                  </a:txBody>
                  <a:tcPr marL="0" marR="0" marT="0"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ctr" fontAlgn="b"/>
                      <a:endParaRPr lang="sl-SI" sz="500" b="1" i="0" u="none" strike="noStrike">
                        <a:effectLst/>
                        <a:latin typeface="Arial" panose="020B0604020202020204" pitchFamily="34" charset="0"/>
                      </a:endParaRPr>
                    </a:p>
                  </a:txBody>
                  <a:tcPr marL="0" marR="0" marT="0" marB="0" anchor="b">
                    <a:lnL>
                      <a:noFill/>
                    </a:lnL>
                    <a:lnR>
                      <a:noFill/>
                    </a:lnR>
                    <a:lnT>
                      <a:noFill/>
                    </a:lnT>
                    <a:lnB>
                      <a:noFill/>
                    </a:lnB>
                  </a:tcPr>
                </a:tc>
                <a:tc>
                  <a:txBody>
                    <a:bodyPr/>
                    <a:lstStyle/>
                    <a:p>
                      <a:pPr algn="ctr" fontAlgn="b"/>
                      <a:endParaRPr lang="sl-SI" sz="500" b="1" i="0" u="none" strike="noStrike">
                        <a:effectLst/>
                        <a:latin typeface="Arial" panose="020B0604020202020204" pitchFamily="34" charset="0"/>
                      </a:endParaRPr>
                    </a:p>
                  </a:txBody>
                  <a:tcPr marL="0" marR="0" marT="0" marB="0" anchor="b">
                    <a:lnL>
                      <a:noFill/>
                    </a:lnL>
                    <a:lnR>
                      <a:noFill/>
                    </a:lnR>
                    <a:lnT>
                      <a:noFill/>
                    </a:lnT>
                    <a:lnB>
                      <a:noFill/>
                    </a:lnB>
                  </a:tcPr>
                </a:tc>
                <a:tc>
                  <a:txBody>
                    <a:bodyPr/>
                    <a:lstStyle/>
                    <a:p>
                      <a:pPr algn="ctr" fontAlgn="b"/>
                      <a:endParaRPr lang="sl-SI" sz="500" b="1" i="0" u="none" strike="noStrike">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a:noFill/>
                    </a:lnB>
                  </a:tcPr>
                </a:tc>
              </a:tr>
              <a:tr h="250236">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w="12700" cap="flat" cmpd="sng" algn="ctr">
                      <a:solidFill>
                        <a:srgbClr val="000000"/>
                      </a:solidFill>
                      <a:prstDash val="solid"/>
                      <a:round/>
                      <a:headEnd type="none" w="med" len="med"/>
                      <a:tailEnd type="none" w="med" len="med"/>
                    </a:lnR>
                    <a:lnT>
                      <a:noFill/>
                    </a:lnT>
                    <a:lnB>
                      <a:noFill/>
                    </a:lnB>
                  </a:tcPr>
                </a:tc>
                <a:tc gridSpan="3">
                  <a:txBody>
                    <a:bodyPr/>
                    <a:lstStyle/>
                    <a:p>
                      <a:pPr algn="ctr" fontAlgn="ctr"/>
                      <a:r>
                        <a:rPr lang="sl-SI" sz="500" b="1" i="0" u="none" strike="noStrike">
                          <a:effectLst/>
                          <a:latin typeface="Arial" panose="020B0604020202020204" pitchFamily="34" charset="0"/>
                        </a:rPr>
                        <a:t>Leto 2020</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808080"/>
                      </a:solidFill>
                      <a:prstDash val="solid"/>
                      <a:round/>
                      <a:headEnd type="none" w="med" len="med"/>
                      <a:tailEnd type="none" w="med" len="med"/>
                    </a:lnB>
                    <a:solidFill>
                      <a:srgbClr val="DDD9C4"/>
                    </a:solidFill>
                  </a:tcPr>
                </a:tc>
                <a:tc hMerge="1">
                  <a:txBody>
                    <a:bodyPr/>
                    <a:lstStyle/>
                    <a:p>
                      <a:endParaRPr lang="sl-SI"/>
                    </a:p>
                  </a:txBody>
                  <a:tcPr/>
                </a:tc>
                <a:tc hMerge="1">
                  <a:txBody>
                    <a:bodyPr/>
                    <a:lstStyle/>
                    <a:p>
                      <a:endParaRPr lang="sl-SI"/>
                    </a:p>
                  </a:txBody>
                  <a:tcPr/>
                </a:tc>
                <a:tc gridSpan="3">
                  <a:txBody>
                    <a:bodyPr/>
                    <a:lstStyle/>
                    <a:p>
                      <a:pPr algn="ctr" fontAlgn="ctr"/>
                      <a:r>
                        <a:rPr lang="sl-SI" sz="500" b="1" i="0" u="none" strike="noStrike">
                          <a:effectLst/>
                          <a:latin typeface="Arial" panose="020B0604020202020204" pitchFamily="34" charset="0"/>
                        </a:rPr>
                        <a:t>Leto 2021</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808080"/>
                      </a:solidFill>
                      <a:prstDash val="solid"/>
                      <a:round/>
                      <a:headEnd type="none" w="med" len="med"/>
                      <a:tailEnd type="none" w="med" len="med"/>
                    </a:lnB>
                    <a:solidFill>
                      <a:srgbClr val="C5D9F1"/>
                    </a:solidFill>
                  </a:tcPr>
                </a:tc>
                <a:tc hMerge="1">
                  <a:txBody>
                    <a:bodyPr/>
                    <a:lstStyle/>
                    <a:p>
                      <a:endParaRPr lang="sl-SI"/>
                    </a:p>
                  </a:txBody>
                  <a:tcPr/>
                </a:tc>
                <a:tc hMerge="1">
                  <a:txBody>
                    <a:bodyPr/>
                    <a:lstStyle/>
                    <a:p>
                      <a:endParaRPr lang="sl-SI"/>
                    </a:p>
                  </a:txBody>
                  <a:tcPr/>
                </a:tc>
                <a:tc gridSpan="3">
                  <a:txBody>
                    <a:bodyPr/>
                    <a:lstStyle/>
                    <a:p>
                      <a:pPr algn="ctr" fontAlgn="ctr"/>
                      <a:r>
                        <a:rPr lang="sl-SI" sz="500" b="1" i="0" u="none" strike="noStrike">
                          <a:effectLst/>
                          <a:latin typeface="Arial" panose="020B0604020202020204" pitchFamily="34" charset="0"/>
                        </a:rPr>
                        <a:t>Leto 2022</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808080"/>
                      </a:solidFill>
                      <a:prstDash val="solid"/>
                      <a:round/>
                      <a:headEnd type="none" w="med" len="med"/>
                      <a:tailEnd type="none" w="med" len="med"/>
                    </a:lnB>
                    <a:solidFill>
                      <a:srgbClr val="E6B8B7"/>
                    </a:solidFill>
                  </a:tcPr>
                </a:tc>
                <a:tc hMerge="1">
                  <a:txBody>
                    <a:bodyPr/>
                    <a:lstStyle/>
                    <a:p>
                      <a:endParaRPr lang="sl-SI"/>
                    </a:p>
                  </a:txBody>
                  <a:tcPr/>
                </a:tc>
                <a:tc hMerge="1">
                  <a:txBody>
                    <a:bodyPr/>
                    <a:lstStyle/>
                    <a:p>
                      <a:endParaRPr lang="sl-SI"/>
                    </a:p>
                  </a:txBody>
                  <a:tcPr/>
                </a:tc>
                <a:tc rowSpan="2">
                  <a:txBody>
                    <a:bodyPr/>
                    <a:lstStyle/>
                    <a:p>
                      <a:pPr algn="ctr" fontAlgn="ctr"/>
                      <a:r>
                        <a:rPr lang="sl-SI" sz="500" b="1" i="0" u="none" strike="noStrike">
                          <a:effectLst/>
                          <a:latin typeface="Arial" panose="020B0604020202020204" pitchFamily="34" charset="0"/>
                        </a:rPr>
                        <a:t>Skupaj v EUR - vsa leta</a:t>
                      </a:r>
                    </a:p>
                  </a:txBody>
                  <a:tcPr marL="0" marR="0" marT="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D9C4"/>
                    </a:solidFill>
                  </a:tcPr>
                </a:tc>
                <a:tc rowSpan="2">
                  <a:txBody>
                    <a:bodyPr/>
                    <a:lstStyle/>
                    <a:p>
                      <a:pPr algn="ctr" fontAlgn="ctr"/>
                      <a:r>
                        <a:rPr lang="pl-PL" sz="500" b="1" i="0" u="none" strike="noStrike">
                          <a:effectLst/>
                          <a:latin typeface="Arial" panose="020B0604020202020204" pitchFamily="34" charset="0"/>
                        </a:rPr>
                        <a:t>Skupaj v EUR - Zahodna regija</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CE6F1"/>
                    </a:solidFill>
                  </a:tcPr>
                </a:tc>
                <a:tc rowSpan="2">
                  <a:txBody>
                    <a:bodyPr/>
                    <a:lstStyle/>
                    <a:p>
                      <a:pPr algn="ctr" fontAlgn="ctr"/>
                      <a:r>
                        <a:rPr lang="pl-PL" sz="500" b="1" i="0" u="none" strike="noStrike">
                          <a:effectLst/>
                          <a:latin typeface="Arial" panose="020B0604020202020204" pitchFamily="34" charset="0"/>
                        </a:rPr>
                        <a:t>Skupaj v EUR - Vzhodna regija</a:t>
                      </a:r>
                    </a:p>
                  </a:txBody>
                  <a:tcPr marL="0" marR="0" marT="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DCDB"/>
                    </a:solidFill>
                  </a:tcPr>
                </a:tc>
                <a:tc>
                  <a:txBody>
                    <a:bodyPr/>
                    <a:lstStyle/>
                    <a:p>
                      <a:pPr algn="ctr" fontAlgn="ctr"/>
                      <a:r>
                        <a:rPr lang="sl-SI" sz="500" b="1" i="0" u="none" strike="noStrike">
                          <a:effectLst/>
                          <a:latin typeface="Arial" panose="020B0604020202020204" pitchFamily="34" charset="0"/>
                        </a:rPr>
                        <a:t> </a:t>
                      </a:r>
                    </a:p>
                  </a:txBody>
                  <a:tcPr marL="0" marR="0" marT="0" marB="0" anchor="ctr">
                    <a:lnL w="12700" cap="flat" cmpd="sng" algn="ctr">
                      <a:solidFill>
                        <a:srgbClr val="000000"/>
                      </a:solidFill>
                      <a:prstDash val="solid"/>
                      <a:round/>
                      <a:headEnd type="none" w="med" len="med"/>
                      <a:tailEnd type="none" w="med" len="med"/>
                    </a:lnL>
                    <a:lnR>
                      <a:noFill/>
                    </a:lnR>
                    <a:lnT>
                      <a:noFill/>
                    </a:lnT>
                    <a:lnB>
                      <a:noFill/>
                    </a:lnB>
                    <a:solidFill>
                      <a:srgbClr val="FFFFFF"/>
                    </a:solidFill>
                  </a:tcPr>
                </a:tc>
                <a:tc>
                  <a:txBody>
                    <a:bodyPr/>
                    <a:lstStyle/>
                    <a:p>
                      <a:pPr algn="ctr" fontAlgn="ctr"/>
                      <a:r>
                        <a:rPr lang="sl-SI" sz="500" b="1" i="0" u="none" strike="noStrike">
                          <a:effectLst/>
                          <a:latin typeface="Arial" panose="020B0604020202020204" pitchFamily="34" charset="0"/>
                        </a:rPr>
                        <a:t> </a:t>
                      </a:r>
                    </a:p>
                  </a:txBody>
                  <a:tcPr marL="0" marR="0" marT="0" marB="0" anchor="ctr">
                    <a:lnL>
                      <a:noFill/>
                    </a:lnL>
                    <a:lnR>
                      <a:noFill/>
                    </a:lnR>
                    <a:lnT>
                      <a:noFill/>
                    </a:lnT>
                    <a:lnB>
                      <a:noFill/>
                    </a:lnB>
                    <a:solidFill>
                      <a:srgbClr val="FFFFFF"/>
                    </a:solidFill>
                  </a:tcPr>
                </a:tc>
                <a:tc>
                  <a:txBody>
                    <a:bodyPr/>
                    <a:lstStyle/>
                    <a:p>
                      <a:pPr algn="ctr" fontAlgn="ctr"/>
                      <a:r>
                        <a:rPr lang="sl-SI" sz="500" b="1" i="0" u="none" strike="noStrike">
                          <a:effectLst/>
                          <a:latin typeface="Arial" panose="020B0604020202020204" pitchFamily="34" charset="0"/>
                        </a:rPr>
                        <a:t> </a:t>
                      </a:r>
                    </a:p>
                  </a:txBody>
                  <a:tcPr marL="0" marR="0" marT="0" marB="0" anchor="ctr">
                    <a:lnL>
                      <a:noFill/>
                    </a:lnL>
                    <a:lnR>
                      <a:noFill/>
                    </a:lnR>
                    <a:lnT>
                      <a:noFill/>
                    </a:lnT>
                    <a:lnB>
                      <a:noFill/>
                    </a:lnB>
                    <a:solidFill>
                      <a:srgbClr val="FFFFFF"/>
                    </a:solidFill>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a:noFill/>
                    </a:lnB>
                  </a:tcPr>
                </a:tc>
              </a:tr>
              <a:tr h="143886">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w="12700" cap="flat" cmpd="sng" algn="ctr">
                      <a:solidFill>
                        <a:srgbClr val="000000"/>
                      </a:solidFill>
                      <a:prstDash val="solid"/>
                      <a:round/>
                      <a:headEnd type="none" w="med" len="med"/>
                      <a:tailEnd type="none" w="med" len="med"/>
                    </a:lnR>
                    <a:lnT>
                      <a:noFill/>
                    </a:lnT>
                    <a:lnB w="6350" cap="flat" cmpd="sng" algn="ctr">
                      <a:solidFill>
                        <a:srgbClr val="808080"/>
                      </a:solidFill>
                      <a:prstDash val="solid"/>
                      <a:round/>
                      <a:headEnd type="none" w="med" len="med"/>
                      <a:tailEnd type="none" w="med" len="med"/>
                    </a:lnB>
                  </a:tcPr>
                </a:tc>
                <a:tc>
                  <a:txBody>
                    <a:bodyPr/>
                    <a:lstStyle/>
                    <a:p>
                      <a:pPr algn="ctr" fontAlgn="ctr"/>
                      <a:r>
                        <a:rPr lang="sl-SI" sz="500" b="1" i="0" u="none" strike="noStrike">
                          <a:effectLst/>
                          <a:latin typeface="Arial" panose="020B0604020202020204" pitchFamily="34" charset="0"/>
                        </a:rPr>
                        <a:t>SKUPAJ</a:t>
                      </a:r>
                    </a:p>
                  </a:txBody>
                  <a:tcPr marL="0" marR="0" marT="0" marB="0" anchor="ctr">
                    <a:lnL w="12700" cap="flat" cmpd="sng" algn="ctr">
                      <a:solidFill>
                        <a:srgbClr val="00000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fontAlgn="ctr"/>
                      <a:r>
                        <a:rPr lang="sl-SI" sz="500" b="1" i="0" u="none" strike="noStrike">
                          <a:effectLst/>
                          <a:latin typeface="Arial" panose="020B0604020202020204" pitchFamily="34" charset="0"/>
                        </a:rPr>
                        <a:t>Zahodna regija</a:t>
                      </a:r>
                    </a:p>
                  </a:txBody>
                  <a:tcPr marL="0" marR="0" marT="0" marB="0" anchor="ctr">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algn="ctr" fontAlgn="ctr"/>
                      <a:r>
                        <a:rPr lang="sl-SI" sz="500" b="1" i="0" u="none" strike="noStrike">
                          <a:effectLst/>
                          <a:latin typeface="Arial" panose="020B0604020202020204" pitchFamily="34" charset="0"/>
                        </a:rPr>
                        <a:t>Vzhodna regija</a:t>
                      </a:r>
                    </a:p>
                  </a:txBody>
                  <a:tcPr marL="0" marR="0" marT="0" marB="0" anchor="ctr">
                    <a:lnL w="6350" cap="flat" cmpd="sng" algn="ctr">
                      <a:solidFill>
                        <a:srgbClr val="80808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80808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08080"/>
                    </a:solidFill>
                  </a:tcPr>
                </a:tc>
                <a:tc>
                  <a:txBody>
                    <a:bodyPr/>
                    <a:lstStyle/>
                    <a:p>
                      <a:pPr algn="ctr" fontAlgn="ctr"/>
                      <a:r>
                        <a:rPr lang="sl-SI" sz="500" b="1" i="0" u="none" strike="noStrike">
                          <a:effectLst/>
                          <a:latin typeface="Arial" panose="020B0604020202020204" pitchFamily="34" charset="0"/>
                        </a:rPr>
                        <a:t>SKUPAJ</a:t>
                      </a:r>
                    </a:p>
                  </a:txBody>
                  <a:tcPr marL="0" marR="0" marT="0" marB="0" anchor="ctr">
                    <a:lnL w="12700" cap="flat" cmpd="sng" algn="ctr">
                      <a:solidFill>
                        <a:srgbClr val="00000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fontAlgn="ctr"/>
                      <a:r>
                        <a:rPr lang="sl-SI" sz="500" b="1" i="0" u="none" strike="noStrike">
                          <a:effectLst/>
                          <a:latin typeface="Arial" panose="020B0604020202020204" pitchFamily="34" charset="0"/>
                        </a:rPr>
                        <a:t>Zahodna regija</a:t>
                      </a:r>
                    </a:p>
                  </a:txBody>
                  <a:tcPr marL="0" marR="0" marT="0" marB="0" anchor="ctr">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algn="ctr" fontAlgn="ctr"/>
                      <a:r>
                        <a:rPr lang="sl-SI" sz="500" b="1" i="0" u="none" strike="noStrike">
                          <a:effectLst/>
                          <a:latin typeface="Arial" panose="020B0604020202020204" pitchFamily="34" charset="0"/>
                        </a:rPr>
                        <a:t>Vzhodna regija</a:t>
                      </a:r>
                    </a:p>
                  </a:txBody>
                  <a:tcPr marL="0" marR="0" marT="0" marB="0" anchor="ctr">
                    <a:lnL w="6350" cap="flat" cmpd="sng" algn="ctr">
                      <a:solidFill>
                        <a:srgbClr val="80808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80808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08080"/>
                    </a:solidFill>
                  </a:tcPr>
                </a:tc>
                <a:tc>
                  <a:txBody>
                    <a:bodyPr/>
                    <a:lstStyle/>
                    <a:p>
                      <a:pPr algn="ctr" fontAlgn="ctr"/>
                      <a:r>
                        <a:rPr lang="sl-SI" sz="500" b="1" i="0" u="none" strike="noStrike">
                          <a:effectLst/>
                          <a:latin typeface="Arial" panose="020B0604020202020204" pitchFamily="34" charset="0"/>
                        </a:rPr>
                        <a:t>SKUPAJ</a:t>
                      </a:r>
                    </a:p>
                  </a:txBody>
                  <a:tcPr marL="0" marR="0" marT="0" marB="0" anchor="ctr">
                    <a:lnL w="12700" cap="flat" cmpd="sng" algn="ctr">
                      <a:solidFill>
                        <a:srgbClr val="00000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fontAlgn="ctr"/>
                      <a:r>
                        <a:rPr lang="sl-SI" sz="500" b="1" i="0" u="none" strike="noStrike">
                          <a:effectLst/>
                          <a:latin typeface="Arial" panose="020B0604020202020204" pitchFamily="34" charset="0"/>
                        </a:rPr>
                        <a:t>Zahodna regija</a:t>
                      </a:r>
                    </a:p>
                  </a:txBody>
                  <a:tcPr marL="0" marR="0" marT="0" marB="0" anchor="ctr">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algn="ctr" fontAlgn="ctr"/>
                      <a:r>
                        <a:rPr lang="sl-SI" sz="500" b="1" i="0" u="none" strike="noStrike">
                          <a:effectLst/>
                          <a:latin typeface="Arial" panose="020B0604020202020204" pitchFamily="34" charset="0"/>
                        </a:rPr>
                        <a:t>Vzhodna regija</a:t>
                      </a:r>
                    </a:p>
                  </a:txBody>
                  <a:tcPr marL="0" marR="0" marT="0" marB="0" anchor="ctr">
                    <a:lnL w="6350" cap="flat" cmpd="sng" algn="ctr">
                      <a:solidFill>
                        <a:srgbClr val="80808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80808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08080"/>
                    </a:solidFill>
                  </a:tcPr>
                </a:tc>
                <a:tc vMerge="1">
                  <a:txBody>
                    <a:bodyPr/>
                    <a:lstStyle/>
                    <a:p>
                      <a:endParaRPr lang="sl-SI"/>
                    </a:p>
                  </a:txBody>
                  <a:tcPr/>
                </a:tc>
                <a:tc vMerge="1">
                  <a:txBody>
                    <a:bodyPr/>
                    <a:lstStyle/>
                    <a:p>
                      <a:endParaRPr lang="sl-SI"/>
                    </a:p>
                  </a:txBody>
                  <a:tcPr/>
                </a:tc>
                <a:tc vMerge="1">
                  <a:txBody>
                    <a:bodyPr/>
                    <a:lstStyle/>
                    <a:p>
                      <a:endParaRPr lang="sl-SI"/>
                    </a:p>
                  </a:txBody>
                  <a:tcPr/>
                </a:tc>
                <a:tc>
                  <a:txBody>
                    <a:bodyPr/>
                    <a:lstStyle/>
                    <a:p>
                      <a:pPr algn="l" fontAlgn="b"/>
                      <a:r>
                        <a:rPr lang="sl-SI" sz="500" b="0" i="0" u="none" strike="noStrike">
                          <a:effectLst/>
                          <a:latin typeface="Arial" panose="020B0604020202020204" pitchFamily="34" charset="0"/>
                        </a:rPr>
                        <a:t> </a:t>
                      </a:r>
                    </a:p>
                  </a:txBody>
                  <a:tcPr marL="0" marR="0" marT="0" marB="0" anchor="b">
                    <a:lnL w="12700" cap="flat" cmpd="sng" algn="ctr">
                      <a:solidFill>
                        <a:srgbClr val="000000"/>
                      </a:solidFill>
                      <a:prstDash val="solid"/>
                      <a:round/>
                      <a:headEnd type="none" w="med" len="med"/>
                      <a:tailEnd type="none" w="med" len="med"/>
                    </a:lnL>
                    <a:lnR>
                      <a:noFill/>
                    </a:lnR>
                    <a:lnT>
                      <a:noFill/>
                    </a:lnT>
                    <a:lnB>
                      <a:noFill/>
                    </a:lnB>
                    <a:solidFill>
                      <a:srgbClr val="FFFFFF"/>
                    </a:solidFill>
                  </a:tcPr>
                </a:tc>
                <a:tc>
                  <a:txBody>
                    <a:bodyPr/>
                    <a:lstStyle/>
                    <a:p>
                      <a:pPr algn="l" fontAlgn="b"/>
                      <a:r>
                        <a:rPr lang="sl-SI" sz="500" b="0" i="0" u="none" strike="noStrike">
                          <a:effectLst/>
                          <a:latin typeface="Arial" panose="020B0604020202020204" pitchFamily="34" charset="0"/>
                        </a:rPr>
                        <a:t> </a:t>
                      </a:r>
                    </a:p>
                  </a:txBody>
                  <a:tcPr marL="0" marR="0" marT="0" marB="0" anchor="b">
                    <a:lnL>
                      <a:noFill/>
                    </a:lnL>
                    <a:lnR>
                      <a:noFill/>
                    </a:lnR>
                    <a:lnT>
                      <a:noFill/>
                    </a:lnT>
                    <a:lnB>
                      <a:noFill/>
                    </a:lnB>
                    <a:solidFill>
                      <a:srgbClr val="FFFFFF"/>
                    </a:solidFill>
                  </a:tcPr>
                </a:tc>
                <a:tc>
                  <a:txBody>
                    <a:bodyPr/>
                    <a:lstStyle/>
                    <a:p>
                      <a:pPr algn="l" fontAlgn="b"/>
                      <a:r>
                        <a:rPr lang="sl-SI" sz="500" b="0" i="0" u="none" strike="noStrike">
                          <a:effectLst/>
                          <a:latin typeface="Arial" panose="020B0604020202020204" pitchFamily="34" charset="0"/>
                        </a:rPr>
                        <a:t> </a:t>
                      </a:r>
                    </a:p>
                  </a:txBody>
                  <a:tcPr marL="0" marR="0" marT="0" marB="0" anchor="b">
                    <a:lnL>
                      <a:noFill/>
                    </a:lnL>
                    <a:lnR>
                      <a:noFill/>
                    </a:lnR>
                    <a:lnT>
                      <a:noFill/>
                    </a:lnT>
                    <a:lnB>
                      <a:noFill/>
                    </a:lnB>
                    <a:solidFill>
                      <a:srgbClr val="FFFFFF"/>
                    </a:solidFill>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a:noFill/>
                    </a:lnB>
                  </a:tcPr>
                </a:tc>
              </a:tr>
              <a:tr h="83829">
                <a:tc>
                  <a:txBody>
                    <a:bodyPr/>
                    <a:lstStyle/>
                    <a:p>
                      <a:pPr algn="l" fontAlgn="b"/>
                      <a:endParaRPr lang="sl-SI" sz="500" b="0" i="0" u="none" strike="noStrike">
                        <a:effectLst/>
                        <a:latin typeface="Arial" panose="020B0604020202020204" pitchFamily="34" charset="0"/>
                      </a:endParaRPr>
                    </a:p>
                  </a:txBody>
                  <a:tcPr marL="0" marR="0" marT="0" marB="0" anchor="b">
                    <a:lnL>
                      <a:noFill/>
                    </a:lnL>
                    <a:lnR w="6350" cap="flat" cmpd="sng" algn="ctr">
                      <a:solidFill>
                        <a:srgbClr val="808080"/>
                      </a:solidFill>
                      <a:prstDash val="solid"/>
                      <a:round/>
                      <a:headEnd type="none" w="med" len="med"/>
                      <a:tailEnd type="none" w="med" len="med"/>
                    </a:lnR>
                    <a:lnT>
                      <a:noFill/>
                    </a:lnT>
                    <a:lnB>
                      <a:noFill/>
                    </a:lnB>
                  </a:tcPr>
                </a:tc>
                <a:tc>
                  <a:txBody>
                    <a:bodyPr/>
                    <a:lstStyle/>
                    <a:p>
                      <a:pPr algn="l" fontAlgn="b"/>
                      <a:r>
                        <a:rPr lang="sl-SI" sz="500" b="1" i="0" u="none" strike="noStrike">
                          <a:effectLst/>
                          <a:latin typeface="Arial" panose="020B0604020202020204" pitchFamily="34" charset="0"/>
                        </a:rPr>
                        <a:t>Zasebni viri (upravičeni in neupravičeni stroški)</a:t>
                      </a:r>
                    </a:p>
                  </a:txBody>
                  <a:tcPr marL="0" marR="0" marT="0" marB="0" anchor="b">
                    <a:lnL w="6350" cap="flat" cmpd="sng" algn="ctr">
                      <a:solidFill>
                        <a:srgbClr val="80808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solidFill>
                      <a:srgbClr val="C0C0C0"/>
                    </a:solidFill>
                  </a:tcPr>
                </a:tc>
                <a:tc>
                  <a:txBody>
                    <a:bodyPr/>
                    <a:lstStyle/>
                    <a:p>
                      <a:pPr algn="r" fontAlgn="b"/>
                      <a:r>
                        <a:rPr lang="sl-SI" sz="500" b="0" i="0" u="none" strike="noStrike">
                          <a:effectLst/>
                          <a:latin typeface="Arial" panose="020B0604020202020204" pitchFamily="34" charset="0"/>
                        </a:rPr>
                        <a:t>0,00    </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80808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808080"/>
                      </a:solidFill>
                      <a:prstDash val="solid"/>
                      <a:round/>
                      <a:headEnd type="none" w="med" len="med"/>
                      <a:tailEnd type="none" w="med" len="med"/>
                    </a:lnB>
                    <a:solidFill>
                      <a:srgbClr val="C0C0C0"/>
                    </a:solidFill>
                  </a:tcPr>
                </a:tc>
                <a:tc>
                  <a:txBody>
                    <a:bodyPr/>
                    <a:lstStyle/>
                    <a:p>
                      <a:pPr algn="r" fontAlgn="b"/>
                      <a:r>
                        <a:rPr lang="sl-SI" sz="500" b="0" i="0" u="none" strike="noStrike">
                          <a:effectLst/>
                          <a:latin typeface="Arial" panose="020B0604020202020204" pitchFamily="34" charset="0"/>
                        </a:rPr>
                        <a:t>0,00    </a:t>
                      </a:r>
                    </a:p>
                  </a:txBody>
                  <a:tcPr marL="0" marR="0" marT="0" marB="0" anchor="b">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808080"/>
                      </a:solidFill>
                      <a:prstDash val="solid"/>
                      <a:round/>
                      <a:headEnd type="none" w="med" len="med"/>
                      <a:tailEnd type="none" w="med" len="med"/>
                    </a:lnB>
                    <a:solidFill>
                      <a:srgbClr val="C0C0C0"/>
                    </a:solidFill>
                  </a:tcPr>
                </a:tc>
                <a:tc>
                  <a:txBody>
                    <a:bodyPr/>
                    <a:lstStyle/>
                    <a:p>
                      <a:pPr algn="r" fontAlgn="b"/>
                      <a:r>
                        <a:rPr lang="sl-SI" sz="500" b="0" i="0" u="none" strike="noStrike">
                          <a:effectLst/>
                          <a:latin typeface="Arial" panose="020B0604020202020204" pitchFamily="34" charset="0"/>
                        </a:rPr>
                        <a:t>0,00    </a:t>
                      </a:r>
                    </a:p>
                  </a:txBody>
                  <a:tcPr marL="0" marR="0" marT="0" marB="0" anchor="b">
                    <a:lnL w="6350" cap="flat" cmpd="sng" algn="ctr">
                      <a:solidFill>
                        <a:srgbClr val="80808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808080"/>
                      </a:solidFill>
                      <a:prstDash val="solid"/>
                      <a:round/>
                      <a:headEnd type="none" w="med" len="med"/>
                      <a:tailEnd type="none" w="med" len="med"/>
                    </a:lnB>
                    <a:solidFill>
                      <a:srgbClr val="C0C0C0"/>
                    </a:solidFill>
                  </a:tcPr>
                </a:tc>
                <a:tc>
                  <a:txBody>
                    <a:bodyPr/>
                    <a:lstStyle/>
                    <a:p>
                      <a:pPr algn="r" fontAlgn="b"/>
                      <a:r>
                        <a:rPr lang="sl-SI" sz="500" b="0" i="0" u="none" strike="noStrike">
                          <a:effectLst/>
                          <a:latin typeface="Arial" panose="020B0604020202020204" pitchFamily="34" charset="0"/>
                        </a:rPr>
                        <a:t>0,00    </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80808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808080"/>
                      </a:solidFill>
                      <a:prstDash val="solid"/>
                      <a:round/>
                      <a:headEnd type="none" w="med" len="med"/>
                      <a:tailEnd type="none" w="med" len="med"/>
                    </a:lnB>
                    <a:solidFill>
                      <a:srgbClr val="C0C0C0"/>
                    </a:solidFill>
                  </a:tcPr>
                </a:tc>
                <a:tc>
                  <a:txBody>
                    <a:bodyPr/>
                    <a:lstStyle/>
                    <a:p>
                      <a:pPr algn="r" fontAlgn="b"/>
                      <a:r>
                        <a:rPr lang="sl-SI" sz="500" b="0" i="0" u="none" strike="noStrike">
                          <a:effectLst/>
                          <a:latin typeface="Arial" panose="020B0604020202020204" pitchFamily="34" charset="0"/>
                        </a:rPr>
                        <a:t>0,00    </a:t>
                      </a:r>
                    </a:p>
                  </a:txBody>
                  <a:tcPr marL="0" marR="0" marT="0" marB="0" anchor="b">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808080"/>
                      </a:solidFill>
                      <a:prstDash val="solid"/>
                      <a:round/>
                      <a:headEnd type="none" w="med" len="med"/>
                      <a:tailEnd type="none" w="med" len="med"/>
                    </a:lnB>
                    <a:solidFill>
                      <a:srgbClr val="C0C0C0"/>
                    </a:solidFill>
                  </a:tcPr>
                </a:tc>
                <a:tc>
                  <a:txBody>
                    <a:bodyPr/>
                    <a:lstStyle/>
                    <a:p>
                      <a:pPr algn="r" fontAlgn="b"/>
                      <a:r>
                        <a:rPr lang="sl-SI" sz="500" b="0" i="0" u="none" strike="noStrike">
                          <a:effectLst/>
                          <a:latin typeface="Arial" panose="020B0604020202020204" pitchFamily="34" charset="0"/>
                        </a:rPr>
                        <a:t>0,00    </a:t>
                      </a:r>
                    </a:p>
                  </a:txBody>
                  <a:tcPr marL="0" marR="0" marT="0" marB="0" anchor="b">
                    <a:lnL w="6350" cap="flat" cmpd="sng" algn="ctr">
                      <a:solidFill>
                        <a:srgbClr val="80808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808080"/>
                      </a:solidFill>
                      <a:prstDash val="solid"/>
                      <a:round/>
                      <a:headEnd type="none" w="med" len="med"/>
                      <a:tailEnd type="none" w="med" len="med"/>
                    </a:lnB>
                    <a:solidFill>
                      <a:srgbClr val="C0C0C0"/>
                    </a:solidFill>
                  </a:tcPr>
                </a:tc>
                <a:tc>
                  <a:txBody>
                    <a:bodyPr/>
                    <a:lstStyle/>
                    <a:p>
                      <a:pPr algn="r" fontAlgn="b"/>
                      <a:r>
                        <a:rPr lang="sl-SI" sz="500" b="0" i="0" u="none" strike="noStrike">
                          <a:effectLst/>
                          <a:latin typeface="Arial" panose="020B0604020202020204" pitchFamily="34" charset="0"/>
                        </a:rPr>
                        <a:t>0,00    </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80808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808080"/>
                      </a:solidFill>
                      <a:prstDash val="solid"/>
                      <a:round/>
                      <a:headEnd type="none" w="med" len="med"/>
                      <a:tailEnd type="none" w="med" len="med"/>
                    </a:lnB>
                    <a:solidFill>
                      <a:srgbClr val="C0C0C0"/>
                    </a:solidFill>
                  </a:tcPr>
                </a:tc>
                <a:tc>
                  <a:txBody>
                    <a:bodyPr/>
                    <a:lstStyle/>
                    <a:p>
                      <a:pPr algn="r" fontAlgn="b"/>
                      <a:r>
                        <a:rPr lang="sl-SI" sz="500" b="0" i="0" u="none" strike="noStrike">
                          <a:effectLst/>
                          <a:latin typeface="Arial" panose="020B0604020202020204" pitchFamily="34" charset="0"/>
                        </a:rPr>
                        <a:t>0,00    </a:t>
                      </a:r>
                    </a:p>
                  </a:txBody>
                  <a:tcPr marL="0" marR="0" marT="0" marB="0" anchor="b">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808080"/>
                      </a:solidFill>
                      <a:prstDash val="solid"/>
                      <a:round/>
                      <a:headEnd type="none" w="med" len="med"/>
                      <a:tailEnd type="none" w="med" len="med"/>
                    </a:lnB>
                    <a:solidFill>
                      <a:srgbClr val="C0C0C0"/>
                    </a:solidFill>
                  </a:tcPr>
                </a:tc>
                <a:tc>
                  <a:txBody>
                    <a:bodyPr/>
                    <a:lstStyle/>
                    <a:p>
                      <a:pPr algn="r" fontAlgn="b"/>
                      <a:r>
                        <a:rPr lang="sl-SI" sz="500" b="0" i="0" u="none" strike="noStrike">
                          <a:effectLst/>
                          <a:latin typeface="Arial" panose="020B0604020202020204" pitchFamily="34" charset="0"/>
                        </a:rPr>
                        <a:t>0,00    </a:t>
                      </a:r>
                    </a:p>
                  </a:txBody>
                  <a:tcPr marL="0" marR="0" marT="0" marB="0" anchor="b">
                    <a:lnL w="6350" cap="flat" cmpd="sng" algn="ctr">
                      <a:solidFill>
                        <a:srgbClr val="80808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808080"/>
                      </a:solidFill>
                      <a:prstDash val="solid"/>
                      <a:round/>
                      <a:headEnd type="none" w="med" len="med"/>
                      <a:tailEnd type="none" w="med" len="med"/>
                    </a:lnB>
                    <a:solidFill>
                      <a:srgbClr val="C0C0C0"/>
                    </a:solidFill>
                  </a:tcPr>
                </a:tc>
                <a:tc>
                  <a:txBody>
                    <a:bodyPr/>
                    <a:lstStyle/>
                    <a:p>
                      <a:pPr algn="r" fontAlgn="b"/>
                      <a:r>
                        <a:rPr lang="sl-SI" sz="500" b="0" i="0" u="none" strike="noStrike">
                          <a:effectLst/>
                          <a:latin typeface="Arial" panose="020B0604020202020204" pitchFamily="34" charset="0"/>
                        </a:rPr>
                        <a:t>0,00    </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808080"/>
                      </a:solidFill>
                      <a:prstDash val="solid"/>
                      <a:round/>
                      <a:headEnd type="none" w="med" len="med"/>
                      <a:tailEnd type="none" w="med" len="med"/>
                    </a:lnB>
                    <a:solidFill>
                      <a:srgbClr val="C0C0C0"/>
                    </a:solidFill>
                  </a:tcPr>
                </a:tc>
                <a:tc>
                  <a:txBody>
                    <a:bodyPr/>
                    <a:lstStyle/>
                    <a:p>
                      <a:pPr algn="r" fontAlgn="b"/>
                      <a:r>
                        <a:rPr lang="sl-SI" sz="500" b="0" i="0" u="none" strike="noStrike">
                          <a:effectLst/>
                          <a:latin typeface="Arial" panose="020B0604020202020204" pitchFamily="34" charset="0"/>
                        </a:rPr>
                        <a:t>0,00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808080"/>
                      </a:solidFill>
                      <a:prstDash val="solid"/>
                      <a:round/>
                      <a:headEnd type="none" w="med" len="med"/>
                      <a:tailEnd type="none" w="med" len="med"/>
                    </a:lnB>
                    <a:solidFill>
                      <a:srgbClr val="C0C0C0"/>
                    </a:solidFill>
                  </a:tcPr>
                </a:tc>
                <a:tc>
                  <a:txBody>
                    <a:bodyPr/>
                    <a:lstStyle/>
                    <a:p>
                      <a:pPr algn="r" fontAlgn="b"/>
                      <a:r>
                        <a:rPr lang="sl-SI" sz="500" b="0" i="0" u="none" strike="noStrike">
                          <a:effectLst/>
                          <a:latin typeface="Arial" panose="020B0604020202020204" pitchFamily="34" charset="0"/>
                        </a:rPr>
                        <a:t>0,00    </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808080"/>
                      </a:solidFill>
                      <a:prstDash val="solid"/>
                      <a:round/>
                      <a:headEnd type="none" w="med" len="med"/>
                      <a:tailEnd type="none" w="med" len="med"/>
                    </a:lnB>
                    <a:solidFill>
                      <a:srgbClr val="C0C0C0"/>
                    </a:solidFill>
                  </a:tcPr>
                </a:tc>
                <a:tc>
                  <a:txBody>
                    <a:bodyPr/>
                    <a:lstStyle/>
                    <a:p>
                      <a:pPr algn="l" fontAlgn="b"/>
                      <a:r>
                        <a:rPr lang="sl-SI" sz="500" b="0" i="0" u="none" strike="noStrike">
                          <a:effectLst/>
                          <a:latin typeface="Arial" panose="020B0604020202020204" pitchFamily="34" charset="0"/>
                        </a:rPr>
                        <a:t> </a:t>
                      </a:r>
                    </a:p>
                  </a:txBody>
                  <a:tcPr marL="0" marR="0" marT="0" marB="0" anchor="b">
                    <a:lnL w="12700" cap="flat" cmpd="sng" algn="ctr">
                      <a:solidFill>
                        <a:srgbClr val="000000"/>
                      </a:solidFill>
                      <a:prstDash val="solid"/>
                      <a:round/>
                      <a:headEnd type="none" w="med" len="med"/>
                      <a:tailEnd type="none" w="med" len="med"/>
                    </a:lnL>
                    <a:lnR>
                      <a:noFill/>
                    </a:lnR>
                    <a:lnT>
                      <a:noFill/>
                    </a:lnT>
                    <a:lnB>
                      <a:noFill/>
                    </a:lnB>
                    <a:solidFill>
                      <a:srgbClr val="FFFFFF"/>
                    </a:solidFill>
                  </a:tcPr>
                </a:tc>
                <a:tc>
                  <a:txBody>
                    <a:bodyPr/>
                    <a:lstStyle/>
                    <a:p>
                      <a:pPr algn="l" fontAlgn="b"/>
                      <a:r>
                        <a:rPr lang="sl-SI" sz="500" b="0" i="0" u="none" strike="noStrike">
                          <a:effectLst/>
                          <a:latin typeface="Arial" panose="020B0604020202020204" pitchFamily="34" charset="0"/>
                        </a:rPr>
                        <a:t> </a:t>
                      </a:r>
                    </a:p>
                  </a:txBody>
                  <a:tcPr marL="0" marR="0" marT="0" marB="0" anchor="b">
                    <a:lnL>
                      <a:noFill/>
                    </a:lnL>
                    <a:lnR>
                      <a:noFill/>
                    </a:lnR>
                    <a:lnT>
                      <a:noFill/>
                    </a:lnT>
                    <a:lnB>
                      <a:noFill/>
                    </a:lnB>
                    <a:solidFill>
                      <a:srgbClr val="FFFFFF"/>
                    </a:solidFill>
                  </a:tcPr>
                </a:tc>
                <a:tc>
                  <a:txBody>
                    <a:bodyPr/>
                    <a:lstStyle/>
                    <a:p>
                      <a:pPr algn="l" fontAlgn="b"/>
                      <a:r>
                        <a:rPr lang="sl-SI" sz="500" b="0" i="0" u="none" strike="noStrike">
                          <a:effectLst/>
                          <a:latin typeface="Arial" panose="020B0604020202020204" pitchFamily="34" charset="0"/>
                        </a:rPr>
                        <a:t> </a:t>
                      </a:r>
                    </a:p>
                  </a:txBody>
                  <a:tcPr marL="0" marR="0" marT="0" marB="0" anchor="b">
                    <a:lnL>
                      <a:noFill/>
                    </a:lnL>
                    <a:lnR>
                      <a:noFill/>
                    </a:lnR>
                    <a:lnT>
                      <a:noFill/>
                    </a:lnT>
                    <a:lnB>
                      <a:noFill/>
                    </a:lnB>
                    <a:solidFill>
                      <a:srgbClr val="FFFFFF"/>
                    </a:solidFill>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a:noFill/>
                    </a:lnB>
                  </a:tcPr>
                </a:tc>
              </a:tr>
              <a:tr h="83829">
                <a:tc>
                  <a:txBody>
                    <a:bodyPr/>
                    <a:lstStyle/>
                    <a:p>
                      <a:pPr algn="l" fontAlgn="b"/>
                      <a:endParaRPr lang="sl-SI" sz="500" b="0" i="0" u="none" strike="noStrike">
                        <a:effectLst/>
                        <a:latin typeface="Arial" panose="020B0604020202020204" pitchFamily="34" charset="0"/>
                      </a:endParaRPr>
                    </a:p>
                  </a:txBody>
                  <a:tcPr marL="0" marR="0" marT="0" marB="0" anchor="b">
                    <a:lnL>
                      <a:noFill/>
                    </a:lnL>
                    <a:lnR w="6350" cap="flat" cmpd="sng" algn="ctr">
                      <a:solidFill>
                        <a:srgbClr val="808080"/>
                      </a:solidFill>
                      <a:prstDash val="solid"/>
                      <a:round/>
                      <a:headEnd type="none" w="med" len="med"/>
                      <a:tailEnd type="none" w="med" len="med"/>
                    </a:lnR>
                    <a:lnT>
                      <a:noFill/>
                    </a:lnT>
                    <a:lnB>
                      <a:noFill/>
                    </a:lnB>
                  </a:tcPr>
                </a:tc>
                <a:tc>
                  <a:txBody>
                    <a:bodyPr/>
                    <a:lstStyle/>
                    <a:p>
                      <a:pPr algn="l" fontAlgn="b"/>
                      <a:r>
                        <a:rPr lang="pl-PL" sz="500" b="0" i="0" u="none" strike="noStrike">
                          <a:effectLst/>
                          <a:latin typeface="Arial" panose="020B0604020202020204" pitchFamily="34" charset="0"/>
                        </a:rPr>
                        <a:t>Drugi zasebni vir - upravičeni stroški</a:t>
                      </a:r>
                    </a:p>
                  </a:txBody>
                  <a:tcPr marL="0" marR="0" marT="0" marB="0" anchor="b">
                    <a:lnL w="6350" cap="flat" cmpd="sng" algn="ctr">
                      <a:solidFill>
                        <a:srgbClr val="80808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tcPr>
                </a:tc>
                <a:tc>
                  <a:txBody>
                    <a:bodyPr/>
                    <a:lstStyle/>
                    <a:p>
                      <a:pPr algn="r" fontAlgn="b"/>
                      <a:r>
                        <a:rPr lang="sl-SI" sz="500" b="0" i="0" u="none" strike="noStrike">
                          <a:effectLst/>
                          <a:latin typeface="Arial" panose="020B0604020202020204" pitchFamily="34" charset="0"/>
                        </a:rPr>
                        <a:t>0,00    </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solidFill>
                      <a:srgbClr val="FFFFFF"/>
                    </a:solidFill>
                  </a:tcPr>
                </a:tc>
                <a:tc>
                  <a:txBody>
                    <a:bodyPr/>
                    <a:lstStyle/>
                    <a:p>
                      <a:pPr algn="l" fontAlgn="b"/>
                      <a:r>
                        <a:rPr lang="sl-SI" sz="500" b="0" i="0" u="none" strike="noStrike">
                          <a:effectLst/>
                          <a:latin typeface="Arial" panose="020B0604020202020204" pitchFamily="34" charset="0"/>
                        </a:rPr>
                        <a:t> </a:t>
                      </a:r>
                    </a:p>
                  </a:txBody>
                  <a:tcPr marL="0" marR="0" marT="0" marB="0" anchor="b">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solidFill>
                      <a:srgbClr val="CCFFCC"/>
                    </a:solidFill>
                  </a:tcPr>
                </a:tc>
                <a:tc>
                  <a:txBody>
                    <a:bodyPr/>
                    <a:lstStyle/>
                    <a:p>
                      <a:pPr algn="l" fontAlgn="b"/>
                      <a:r>
                        <a:rPr lang="sl-SI" sz="500" b="0" i="0" u="none" strike="noStrike">
                          <a:effectLst/>
                          <a:latin typeface="Arial" panose="020B0604020202020204" pitchFamily="34" charset="0"/>
                        </a:rPr>
                        <a:t> </a:t>
                      </a:r>
                    </a:p>
                  </a:txBody>
                  <a:tcPr marL="0" marR="0" marT="0" marB="0" anchor="b">
                    <a:lnL w="6350" cap="flat" cmpd="sng" algn="ctr">
                      <a:solidFill>
                        <a:srgbClr val="80808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solidFill>
                      <a:srgbClr val="CCFFCC"/>
                    </a:solidFill>
                  </a:tcPr>
                </a:tc>
                <a:tc>
                  <a:txBody>
                    <a:bodyPr/>
                    <a:lstStyle/>
                    <a:p>
                      <a:pPr algn="r" fontAlgn="b"/>
                      <a:r>
                        <a:rPr lang="sl-SI" sz="500" b="0" i="0" u="none" strike="noStrike">
                          <a:effectLst/>
                          <a:latin typeface="Arial" panose="020B0604020202020204" pitchFamily="34" charset="0"/>
                        </a:rPr>
                        <a:t>0,00    </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solidFill>
                      <a:srgbClr val="FFFFFF"/>
                    </a:solidFill>
                  </a:tcPr>
                </a:tc>
                <a:tc>
                  <a:txBody>
                    <a:bodyPr/>
                    <a:lstStyle/>
                    <a:p>
                      <a:pPr algn="l" fontAlgn="b"/>
                      <a:r>
                        <a:rPr lang="sl-SI" sz="500" b="0" i="0" u="none" strike="noStrike">
                          <a:effectLst/>
                          <a:latin typeface="Arial" panose="020B0604020202020204" pitchFamily="34" charset="0"/>
                        </a:rPr>
                        <a:t> </a:t>
                      </a:r>
                    </a:p>
                  </a:txBody>
                  <a:tcPr marL="0" marR="0" marT="0" marB="0" anchor="b">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solidFill>
                      <a:srgbClr val="CCFFCC"/>
                    </a:solidFill>
                  </a:tcPr>
                </a:tc>
                <a:tc>
                  <a:txBody>
                    <a:bodyPr/>
                    <a:lstStyle/>
                    <a:p>
                      <a:pPr algn="l" fontAlgn="b"/>
                      <a:r>
                        <a:rPr lang="sl-SI" sz="500" b="0" i="0" u="none" strike="noStrike">
                          <a:effectLst/>
                          <a:latin typeface="Arial" panose="020B0604020202020204" pitchFamily="34" charset="0"/>
                        </a:rPr>
                        <a:t> </a:t>
                      </a:r>
                    </a:p>
                  </a:txBody>
                  <a:tcPr marL="0" marR="0" marT="0" marB="0" anchor="b">
                    <a:lnL w="6350" cap="flat" cmpd="sng" algn="ctr">
                      <a:solidFill>
                        <a:srgbClr val="80808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solidFill>
                      <a:srgbClr val="CCFFCC"/>
                    </a:solidFill>
                  </a:tcPr>
                </a:tc>
                <a:tc>
                  <a:txBody>
                    <a:bodyPr/>
                    <a:lstStyle/>
                    <a:p>
                      <a:pPr algn="r" fontAlgn="b"/>
                      <a:r>
                        <a:rPr lang="sl-SI" sz="500" b="0" i="0" u="none" strike="noStrike">
                          <a:effectLst/>
                          <a:latin typeface="Arial" panose="020B0604020202020204" pitchFamily="34" charset="0"/>
                        </a:rPr>
                        <a:t>0,00    </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solidFill>
                      <a:srgbClr val="FFFFFF"/>
                    </a:solidFill>
                  </a:tcPr>
                </a:tc>
                <a:tc>
                  <a:txBody>
                    <a:bodyPr/>
                    <a:lstStyle/>
                    <a:p>
                      <a:pPr algn="l" fontAlgn="b"/>
                      <a:r>
                        <a:rPr lang="sl-SI" sz="500" b="0" i="0" u="none" strike="noStrike">
                          <a:effectLst/>
                          <a:latin typeface="Arial" panose="020B0604020202020204" pitchFamily="34" charset="0"/>
                        </a:rPr>
                        <a:t> </a:t>
                      </a:r>
                    </a:p>
                  </a:txBody>
                  <a:tcPr marL="0" marR="0" marT="0" marB="0" anchor="b">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solidFill>
                      <a:srgbClr val="CCFFCC"/>
                    </a:solidFill>
                  </a:tcPr>
                </a:tc>
                <a:tc>
                  <a:txBody>
                    <a:bodyPr/>
                    <a:lstStyle/>
                    <a:p>
                      <a:pPr algn="l" fontAlgn="b"/>
                      <a:r>
                        <a:rPr lang="sl-SI" sz="500" b="0" i="0" u="none" strike="noStrike">
                          <a:effectLst/>
                          <a:latin typeface="Arial" panose="020B0604020202020204" pitchFamily="34" charset="0"/>
                        </a:rPr>
                        <a:t> </a:t>
                      </a:r>
                    </a:p>
                  </a:txBody>
                  <a:tcPr marL="0" marR="0" marT="0" marB="0" anchor="b">
                    <a:lnL w="6350" cap="flat" cmpd="sng" algn="ctr">
                      <a:solidFill>
                        <a:srgbClr val="80808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solidFill>
                      <a:srgbClr val="CCFFCC"/>
                    </a:solidFill>
                  </a:tcPr>
                </a:tc>
                <a:tc>
                  <a:txBody>
                    <a:bodyPr/>
                    <a:lstStyle/>
                    <a:p>
                      <a:pPr algn="r" fontAlgn="b"/>
                      <a:r>
                        <a:rPr lang="sl-SI" sz="500" b="0" i="0" u="none" strike="noStrike">
                          <a:effectLst/>
                          <a:latin typeface="Arial" panose="020B0604020202020204" pitchFamily="34" charset="0"/>
                        </a:rPr>
                        <a:t>0,00    </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tcPr>
                </a:tc>
                <a:tc>
                  <a:txBody>
                    <a:bodyPr/>
                    <a:lstStyle/>
                    <a:p>
                      <a:pPr algn="r" fontAlgn="b"/>
                      <a:r>
                        <a:rPr lang="sl-SI" sz="500" b="0" i="0" u="none" strike="noStrike">
                          <a:effectLst/>
                          <a:latin typeface="Arial" panose="020B0604020202020204" pitchFamily="34" charset="0"/>
                        </a:rPr>
                        <a:t>0,00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tcPr>
                </a:tc>
                <a:tc>
                  <a:txBody>
                    <a:bodyPr/>
                    <a:lstStyle/>
                    <a:p>
                      <a:pPr algn="r" fontAlgn="b"/>
                      <a:r>
                        <a:rPr lang="sl-SI" sz="500" b="0" i="0" u="none" strike="noStrike">
                          <a:effectLst/>
                          <a:latin typeface="Arial" panose="020B0604020202020204" pitchFamily="34" charset="0"/>
                        </a:rPr>
                        <a:t>0,00    </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tcPr>
                </a:tc>
                <a:tc>
                  <a:txBody>
                    <a:bodyPr/>
                    <a:lstStyle/>
                    <a:p>
                      <a:pPr algn="l" fontAlgn="b"/>
                      <a:r>
                        <a:rPr lang="sl-SI" sz="500" b="0" i="0" u="none" strike="noStrike">
                          <a:effectLst/>
                          <a:latin typeface="Arial" panose="020B0604020202020204" pitchFamily="34" charset="0"/>
                        </a:rPr>
                        <a:t> </a:t>
                      </a:r>
                    </a:p>
                  </a:txBody>
                  <a:tcPr marL="0" marR="0" marT="0" marB="0" anchor="b">
                    <a:lnL w="12700" cap="flat" cmpd="sng" algn="ctr">
                      <a:solidFill>
                        <a:srgbClr val="000000"/>
                      </a:solidFill>
                      <a:prstDash val="solid"/>
                      <a:round/>
                      <a:headEnd type="none" w="med" len="med"/>
                      <a:tailEnd type="none" w="med" len="med"/>
                    </a:lnL>
                    <a:lnR>
                      <a:noFill/>
                    </a:lnR>
                    <a:lnT>
                      <a:noFill/>
                    </a:lnT>
                    <a:lnB>
                      <a:noFill/>
                    </a:lnB>
                    <a:solidFill>
                      <a:srgbClr val="FFFFFF"/>
                    </a:solidFill>
                  </a:tcPr>
                </a:tc>
                <a:tc>
                  <a:txBody>
                    <a:bodyPr/>
                    <a:lstStyle/>
                    <a:p>
                      <a:pPr algn="l" fontAlgn="b"/>
                      <a:r>
                        <a:rPr lang="sl-SI" sz="500" b="0" i="0" u="none" strike="noStrike">
                          <a:effectLst/>
                          <a:latin typeface="Arial" panose="020B0604020202020204" pitchFamily="34" charset="0"/>
                        </a:rPr>
                        <a:t> </a:t>
                      </a:r>
                    </a:p>
                  </a:txBody>
                  <a:tcPr marL="0" marR="0" marT="0" marB="0" anchor="b">
                    <a:lnL>
                      <a:noFill/>
                    </a:lnL>
                    <a:lnR>
                      <a:noFill/>
                    </a:lnR>
                    <a:lnT>
                      <a:noFill/>
                    </a:lnT>
                    <a:lnB>
                      <a:noFill/>
                    </a:lnB>
                    <a:solidFill>
                      <a:srgbClr val="FFFFFF"/>
                    </a:solidFill>
                  </a:tcPr>
                </a:tc>
                <a:tc>
                  <a:txBody>
                    <a:bodyPr/>
                    <a:lstStyle/>
                    <a:p>
                      <a:pPr algn="l" fontAlgn="b"/>
                      <a:r>
                        <a:rPr lang="sl-SI" sz="500" b="0" i="0" u="none" strike="noStrike">
                          <a:effectLst/>
                          <a:latin typeface="Arial" panose="020B0604020202020204" pitchFamily="34" charset="0"/>
                        </a:rPr>
                        <a:t> </a:t>
                      </a:r>
                    </a:p>
                  </a:txBody>
                  <a:tcPr marL="0" marR="0" marT="0" marB="0" anchor="b">
                    <a:lnL>
                      <a:noFill/>
                    </a:lnL>
                    <a:lnR>
                      <a:noFill/>
                    </a:lnR>
                    <a:lnT>
                      <a:noFill/>
                    </a:lnT>
                    <a:lnB>
                      <a:noFill/>
                    </a:lnB>
                    <a:solidFill>
                      <a:srgbClr val="FFFFFF"/>
                    </a:solidFill>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a:noFill/>
                    </a:lnB>
                  </a:tcPr>
                </a:tc>
              </a:tr>
              <a:tr h="83829">
                <a:tc>
                  <a:txBody>
                    <a:bodyPr/>
                    <a:lstStyle/>
                    <a:p>
                      <a:pPr algn="l" fontAlgn="b"/>
                      <a:endParaRPr lang="sl-SI" sz="500" b="0" i="0" u="none" strike="noStrike">
                        <a:effectLst/>
                        <a:latin typeface="Arial" panose="020B0604020202020204" pitchFamily="34" charset="0"/>
                      </a:endParaRPr>
                    </a:p>
                  </a:txBody>
                  <a:tcPr marL="0" marR="0" marT="0" marB="0" anchor="b">
                    <a:lnL>
                      <a:noFill/>
                    </a:lnL>
                    <a:lnR w="6350" cap="flat" cmpd="sng" algn="ctr">
                      <a:solidFill>
                        <a:srgbClr val="808080"/>
                      </a:solidFill>
                      <a:prstDash val="solid"/>
                      <a:round/>
                      <a:headEnd type="none" w="med" len="med"/>
                      <a:tailEnd type="none" w="med" len="med"/>
                    </a:lnR>
                    <a:lnT>
                      <a:noFill/>
                    </a:lnT>
                    <a:lnB>
                      <a:noFill/>
                    </a:lnB>
                  </a:tcPr>
                </a:tc>
                <a:tc>
                  <a:txBody>
                    <a:bodyPr/>
                    <a:lstStyle/>
                    <a:p>
                      <a:pPr algn="l" fontAlgn="b"/>
                      <a:r>
                        <a:rPr lang="sl-SI" sz="500" b="0" i="0" u="none" strike="noStrike">
                          <a:effectLst/>
                          <a:latin typeface="Arial" panose="020B0604020202020204" pitchFamily="34" charset="0"/>
                        </a:rPr>
                        <a:t>Drugi zasebni vir - neupravičeni stroški</a:t>
                      </a:r>
                    </a:p>
                  </a:txBody>
                  <a:tcPr marL="0" marR="0" marT="0" marB="0" anchor="b">
                    <a:lnL w="6350" cap="flat" cmpd="sng" algn="ctr">
                      <a:solidFill>
                        <a:srgbClr val="80808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tcPr>
                </a:tc>
                <a:tc>
                  <a:txBody>
                    <a:bodyPr/>
                    <a:lstStyle/>
                    <a:p>
                      <a:pPr algn="r" fontAlgn="b"/>
                      <a:r>
                        <a:rPr lang="sl-SI" sz="500" b="0" i="0" u="none" strike="noStrike">
                          <a:effectLst/>
                          <a:latin typeface="Arial" panose="020B0604020202020204" pitchFamily="34" charset="0"/>
                        </a:rPr>
                        <a:t>0,00    </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solidFill>
                      <a:srgbClr val="FFFFFF"/>
                    </a:solidFill>
                  </a:tcPr>
                </a:tc>
                <a:tc>
                  <a:txBody>
                    <a:bodyPr/>
                    <a:lstStyle/>
                    <a:p>
                      <a:pPr algn="l" fontAlgn="b"/>
                      <a:r>
                        <a:rPr lang="sl-SI" sz="500" b="0" i="0" u="none" strike="noStrike">
                          <a:effectLst/>
                          <a:latin typeface="Arial" panose="020B0604020202020204" pitchFamily="34" charset="0"/>
                        </a:rPr>
                        <a:t> </a:t>
                      </a:r>
                    </a:p>
                  </a:txBody>
                  <a:tcPr marL="0" marR="0" marT="0" marB="0" anchor="b">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solidFill>
                      <a:srgbClr val="CCFFCC"/>
                    </a:solidFill>
                  </a:tcPr>
                </a:tc>
                <a:tc>
                  <a:txBody>
                    <a:bodyPr/>
                    <a:lstStyle/>
                    <a:p>
                      <a:pPr algn="l" fontAlgn="b"/>
                      <a:r>
                        <a:rPr lang="sl-SI" sz="500" b="0" i="0" u="none" strike="noStrike">
                          <a:effectLst/>
                          <a:latin typeface="Arial" panose="020B0604020202020204" pitchFamily="34" charset="0"/>
                        </a:rPr>
                        <a:t> </a:t>
                      </a:r>
                    </a:p>
                  </a:txBody>
                  <a:tcPr marL="0" marR="0" marT="0" marB="0" anchor="b">
                    <a:lnL w="6350" cap="flat" cmpd="sng" algn="ctr">
                      <a:solidFill>
                        <a:srgbClr val="80808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solidFill>
                      <a:srgbClr val="CCFFCC"/>
                    </a:solidFill>
                  </a:tcPr>
                </a:tc>
                <a:tc>
                  <a:txBody>
                    <a:bodyPr/>
                    <a:lstStyle/>
                    <a:p>
                      <a:pPr algn="r" fontAlgn="b"/>
                      <a:r>
                        <a:rPr lang="sl-SI" sz="500" b="0" i="0" u="none" strike="noStrike">
                          <a:effectLst/>
                          <a:latin typeface="Arial" panose="020B0604020202020204" pitchFamily="34" charset="0"/>
                        </a:rPr>
                        <a:t>0,00    </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solidFill>
                      <a:srgbClr val="FFFFFF"/>
                    </a:solidFill>
                  </a:tcPr>
                </a:tc>
                <a:tc>
                  <a:txBody>
                    <a:bodyPr/>
                    <a:lstStyle/>
                    <a:p>
                      <a:pPr algn="l" fontAlgn="b"/>
                      <a:r>
                        <a:rPr lang="sl-SI" sz="500" b="0" i="0" u="none" strike="noStrike">
                          <a:effectLst/>
                          <a:latin typeface="Arial" panose="020B0604020202020204" pitchFamily="34" charset="0"/>
                        </a:rPr>
                        <a:t> </a:t>
                      </a:r>
                    </a:p>
                  </a:txBody>
                  <a:tcPr marL="0" marR="0" marT="0" marB="0" anchor="b">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solidFill>
                      <a:srgbClr val="CCFFCC"/>
                    </a:solidFill>
                  </a:tcPr>
                </a:tc>
                <a:tc>
                  <a:txBody>
                    <a:bodyPr/>
                    <a:lstStyle/>
                    <a:p>
                      <a:pPr algn="l" fontAlgn="b"/>
                      <a:r>
                        <a:rPr lang="sl-SI" sz="500" b="0" i="0" u="none" strike="noStrike">
                          <a:effectLst/>
                          <a:latin typeface="Arial" panose="020B0604020202020204" pitchFamily="34" charset="0"/>
                        </a:rPr>
                        <a:t> </a:t>
                      </a:r>
                    </a:p>
                  </a:txBody>
                  <a:tcPr marL="0" marR="0" marT="0" marB="0" anchor="b">
                    <a:lnL w="6350" cap="flat" cmpd="sng" algn="ctr">
                      <a:solidFill>
                        <a:srgbClr val="80808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solidFill>
                      <a:srgbClr val="CCFFCC"/>
                    </a:solidFill>
                  </a:tcPr>
                </a:tc>
                <a:tc>
                  <a:txBody>
                    <a:bodyPr/>
                    <a:lstStyle/>
                    <a:p>
                      <a:pPr algn="r" fontAlgn="b"/>
                      <a:r>
                        <a:rPr lang="sl-SI" sz="500" b="0" i="0" u="none" strike="noStrike">
                          <a:effectLst/>
                          <a:latin typeface="Arial" panose="020B0604020202020204" pitchFamily="34" charset="0"/>
                        </a:rPr>
                        <a:t>0,00    </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solidFill>
                      <a:srgbClr val="FFFFFF"/>
                    </a:solidFill>
                  </a:tcPr>
                </a:tc>
                <a:tc>
                  <a:txBody>
                    <a:bodyPr/>
                    <a:lstStyle/>
                    <a:p>
                      <a:pPr algn="l" fontAlgn="b"/>
                      <a:r>
                        <a:rPr lang="sl-SI" sz="500" b="0" i="0" u="none" strike="noStrike">
                          <a:effectLst/>
                          <a:latin typeface="Arial" panose="020B0604020202020204" pitchFamily="34" charset="0"/>
                        </a:rPr>
                        <a:t> </a:t>
                      </a:r>
                    </a:p>
                  </a:txBody>
                  <a:tcPr marL="0" marR="0" marT="0" marB="0" anchor="b">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solidFill>
                      <a:srgbClr val="CCFFCC"/>
                    </a:solidFill>
                  </a:tcPr>
                </a:tc>
                <a:tc>
                  <a:txBody>
                    <a:bodyPr/>
                    <a:lstStyle/>
                    <a:p>
                      <a:pPr algn="l" fontAlgn="b"/>
                      <a:r>
                        <a:rPr lang="sl-SI" sz="500" b="0" i="0" u="none" strike="noStrike">
                          <a:effectLst/>
                          <a:latin typeface="Arial" panose="020B0604020202020204" pitchFamily="34" charset="0"/>
                        </a:rPr>
                        <a:t> </a:t>
                      </a:r>
                    </a:p>
                  </a:txBody>
                  <a:tcPr marL="0" marR="0" marT="0" marB="0" anchor="b">
                    <a:lnL w="6350" cap="flat" cmpd="sng" algn="ctr">
                      <a:solidFill>
                        <a:srgbClr val="80808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solidFill>
                      <a:srgbClr val="CCFFCC"/>
                    </a:solidFill>
                  </a:tcPr>
                </a:tc>
                <a:tc>
                  <a:txBody>
                    <a:bodyPr/>
                    <a:lstStyle/>
                    <a:p>
                      <a:pPr algn="r" fontAlgn="b"/>
                      <a:r>
                        <a:rPr lang="sl-SI" sz="500" b="0" i="0" u="none" strike="noStrike">
                          <a:effectLst/>
                          <a:latin typeface="Arial" panose="020B0604020202020204" pitchFamily="34" charset="0"/>
                        </a:rPr>
                        <a:t>0,00    </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tcPr>
                </a:tc>
                <a:tc>
                  <a:txBody>
                    <a:bodyPr/>
                    <a:lstStyle/>
                    <a:p>
                      <a:pPr algn="r" fontAlgn="b"/>
                      <a:r>
                        <a:rPr lang="sl-SI" sz="500" b="0" i="0" u="none" strike="noStrike">
                          <a:effectLst/>
                          <a:latin typeface="Arial" panose="020B0604020202020204" pitchFamily="34" charset="0"/>
                        </a:rPr>
                        <a:t>0,00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tcPr>
                </a:tc>
                <a:tc>
                  <a:txBody>
                    <a:bodyPr/>
                    <a:lstStyle/>
                    <a:p>
                      <a:pPr algn="r" fontAlgn="b"/>
                      <a:r>
                        <a:rPr lang="sl-SI" sz="500" b="0" i="0" u="none" strike="noStrike">
                          <a:effectLst/>
                          <a:latin typeface="Arial" panose="020B0604020202020204" pitchFamily="34" charset="0"/>
                        </a:rPr>
                        <a:t>0,00    </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tcPr>
                </a:tc>
                <a:tc>
                  <a:txBody>
                    <a:bodyPr/>
                    <a:lstStyle/>
                    <a:p>
                      <a:pPr algn="l" fontAlgn="b"/>
                      <a:r>
                        <a:rPr lang="sl-SI" sz="500" b="0" i="0" u="none" strike="noStrike">
                          <a:effectLst/>
                          <a:latin typeface="Arial" panose="020B0604020202020204" pitchFamily="34" charset="0"/>
                        </a:rPr>
                        <a:t> </a:t>
                      </a:r>
                    </a:p>
                  </a:txBody>
                  <a:tcPr marL="0" marR="0" marT="0" marB="0" anchor="b">
                    <a:lnL w="12700" cap="flat" cmpd="sng" algn="ctr">
                      <a:solidFill>
                        <a:srgbClr val="000000"/>
                      </a:solidFill>
                      <a:prstDash val="solid"/>
                      <a:round/>
                      <a:headEnd type="none" w="med" len="med"/>
                      <a:tailEnd type="none" w="med" len="med"/>
                    </a:lnL>
                    <a:lnR>
                      <a:noFill/>
                    </a:lnR>
                    <a:lnT>
                      <a:noFill/>
                    </a:lnT>
                    <a:lnB>
                      <a:noFill/>
                    </a:lnB>
                    <a:solidFill>
                      <a:srgbClr val="FFFFFF"/>
                    </a:solidFill>
                  </a:tcPr>
                </a:tc>
                <a:tc>
                  <a:txBody>
                    <a:bodyPr/>
                    <a:lstStyle/>
                    <a:p>
                      <a:pPr algn="l" fontAlgn="b"/>
                      <a:r>
                        <a:rPr lang="sl-SI" sz="500" b="0" i="0" u="none" strike="noStrike">
                          <a:effectLst/>
                          <a:latin typeface="Arial" panose="020B0604020202020204" pitchFamily="34" charset="0"/>
                        </a:rPr>
                        <a:t> </a:t>
                      </a:r>
                    </a:p>
                  </a:txBody>
                  <a:tcPr marL="0" marR="0" marT="0" marB="0" anchor="b">
                    <a:lnL>
                      <a:noFill/>
                    </a:lnL>
                    <a:lnR>
                      <a:noFill/>
                    </a:lnR>
                    <a:lnT>
                      <a:noFill/>
                    </a:lnT>
                    <a:lnB>
                      <a:noFill/>
                    </a:lnB>
                    <a:solidFill>
                      <a:srgbClr val="FFFFFF"/>
                    </a:solidFill>
                  </a:tcPr>
                </a:tc>
                <a:tc>
                  <a:txBody>
                    <a:bodyPr/>
                    <a:lstStyle/>
                    <a:p>
                      <a:pPr algn="l" fontAlgn="b"/>
                      <a:r>
                        <a:rPr lang="sl-SI" sz="500" b="0" i="0" u="none" strike="noStrike">
                          <a:effectLst/>
                          <a:latin typeface="Arial" panose="020B0604020202020204" pitchFamily="34" charset="0"/>
                        </a:rPr>
                        <a:t> </a:t>
                      </a:r>
                    </a:p>
                  </a:txBody>
                  <a:tcPr marL="0" marR="0" marT="0" marB="0" anchor="b">
                    <a:lnL>
                      <a:noFill/>
                    </a:lnL>
                    <a:lnR>
                      <a:noFill/>
                    </a:lnR>
                    <a:lnT>
                      <a:noFill/>
                    </a:lnT>
                    <a:lnB>
                      <a:noFill/>
                    </a:lnB>
                    <a:solidFill>
                      <a:srgbClr val="FFFFFF"/>
                    </a:solidFill>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a:noFill/>
                    </a:lnB>
                  </a:tcPr>
                </a:tc>
              </a:tr>
              <a:tr h="83829">
                <a:tc>
                  <a:txBody>
                    <a:bodyPr/>
                    <a:lstStyle/>
                    <a:p>
                      <a:pPr algn="l" fontAlgn="b"/>
                      <a:endParaRPr lang="sl-SI" sz="500" b="0" i="0" u="none" strike="noStrike">
                        <a:effectLst/>
                        <a:latin typeface="Arial" panose="020B0604020202020204" pitchFamily="34" charset="0"/>
                      </a:endParaRPr>
                    </a:p>
                  </a:txBody>
                  <a:tcPr marL="0" marR="0" marT="0" marB="0" anchor="b">
                    <a:lnL>
                      <a:noFill/>
                    </a:lnL>
                    <a:lnR w="6350" cap="flat" cmpd="sng" algn="ctr">
                      <a:solidFill>
                        <a:srgbClr val="808080"/>
                      </a:solidFill>
                      <a:prstDash val="solid"/>
                      <a:round/>
                      <a:headEnd type="none" w="med" len="med"/>
                      <a:tailEnd type="none" w="med" len="med"/>
                    </a:lnR>
                    <a:lnT>
                      <a:noFill/>
                    </a:lnT>
                    <a:lnB>
                      <a:noFill/>
                    </a:lnB>
                  </a:tcPr>
                </a:tc>
                <a:tc>
                  <a:txBody>
                    <a:bodyPr/>
                    <a:lstStyle/>
                    <a:p>
                      <a:pPr algn="l" fontAlgn="b"/>
                      <a:r>
                        <a:rPr lang="sl-SI" sz="500" b="0" i="0" u="none" strike="noStrike">
                          <a:effectLst/>
                          <a:latin typeface="Arial" panose="020B0604020202020204" pitchFamily="34" charset="0"/>
                        </a:rPr>
                        <a:t>Prihodki projekta</a:t>
                      </a:r>
                    </a:p>
                  </a:txBody>
                  <a:tcPr marL="0" marR="0" marT="0" marB="0" anchor="b">
                    <a:lnL w="6350" cap="flat" cmpd="sng" algn="ctr">
                      <a:solidFill>
                        <a:srgbClr val="80808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tcPr>
                </a:tc>
                <a:tc>
                  <a:txBody>
                    <a:bodyPr/>
                    <a:lstStyle/>
                    <a:p>
                      <a:pPr algn="r" fontAlgn="b"/>
                      <a:r>
                        <a:rPr lang="sl-SI" sz="500" b="0" i="0" u="none" strike="noStrike">
                          <a:effectLst/>
                          <a:latin typeface="Arial" panose="020B0604020202020204" pitchFamily="34" charset="0"/>
                        </a:rPr>
                        <a:t>0,00    </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solidFill>
                      <a:srgbClr val="FFFFFF"/>
                    </a:solidFill>
                  </a:tcPr>
                </a:tc>
                <a:tc>
                  <a:txBody>
                    <a:bodyPr/>
                    <a:lstStyle/>
                    <a:p>
                      <a:pPr algn="l" fontAlgn="b"/>
                      <a:r>
                        <a:rPr lang="sl-SI" sz="500" b="0" i="0" u="none" strike="noStrike">
                          <a:effectLst/>
                          <a:latin typeface="Arial" panose="020B0604020202020204" pitchFamily="34" charset="0"/>
                        </a:rPr>
                        <a:t> </a:t>
                      </a:r>
                    </a:p>
                  </a:txBody>
                  <a:tcPr marL="0" marR="0" marT="0" marB="0" anchor="b">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solidFill>
                      <a:srgbClr val="CCFFCC"/>
                    </a:solidFill>
                  </a:tcPr>
                </a:tc>
                <a:tc>
                  <a:txBody>
                    <a:bodyPr/>
                    <a:lstStyle/>
                    <a:p>
                      <a:pPr algn="l" fontAlgn="b"/>
                      <a:r>
                        <a:rPr lang="sl-SI" sz="500" b="0" i="0" u="none" strike="noStrike">
                          <a:effectLst/>
                          <a:latin typeface="Arial" panose="020B0604020202020204" pitchFamily="34" charset="0"/>
                        </a:rPr>
                        <a:t> </a:t>
                      </a:r>
                    </a:p>
                  </a:txBody>
                  <a:tcPr marL="0" marR="0" marT="0" marB="0" anchor="b">
                    <a:lnL w="6350" cap="flat" cmpd="sng" algn="ctr">
                      <a:solidFill>
                        <a:srgbClr val="80808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solidFill>
                      <a:srgbClr val="CCFFCC"/>
                    </a:solidFill>
                  </a:tcPr>
                </a:tc>
                <a:tc>
                  <a:txBody>
                    <a:bodyPr/>
                    <a:lstStyle/>
                    <a:p>
                      <a:pPr algn="r" fontAlgn="b"/>
                      <a:r>
                        <a:rPr lang="sl-SI" sz="500" b="0" i="0" u="none" strike="noStrike">
                          <a:effectLst/>
                          <a:latin typeface="Arial" panose="020B0604020202020204" pitchFamily="34" charset="0"/>
                        </a:rPr>
                        <a:t>0,00    </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solidFill>
                      <a:srgbClr val="FFFFFF"/>
                    </a:solidFill>
                  </a:tcPr>
                </a:tc>
                <a:tc>
                  <a:txBody>
                    <a:bodyPr/>
                    <a:lstStyle/>
                    <a:p>
                      <a:pPr algn="l" fontAlgn="b"/>
                      <a:r>
                        <a:rPr lang="sl-SI" sz="500" b="0" i="0" u="none" strike="noStrike">
                          <a:effectLst/>
                          <a:latin typeface="Arial" panose="020B0604020202020204" pitchFamily="34" charset="0"/>
                        </a:rPr>
                        <a:t> </a:t>
                      </a:r>
                    </a:p>
                  </a:txBody>
                  <a:tcPr marL="0" marR="0" marT="0" marB="0" anchor="b">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solidFill>
                      <a:srgbClr val="CCFFCC"/>
                    </a:solidFill>
                  </a:tcPr>
                </a:tc>
                <a:tc>
                  <a:txBody>
                    <a:bodyPr/>
                    <a:lstStyle/>
                    <a:p>
                      <a:pPr algn="l" fontAlgn="b"/>
                      <a:r>
                        <a:rPr lang="sl-SI" sz="500" b="0" i="0" u="none" strike="noStrike">
                          <a:effectLst/>
                          <a:latin typeface="Arial" panose="020B0604020202020204" pitchFamily="34" charset="0"/>
                        </a:rPr>
                        <a:t> </a:t>
                      </a:r>
                    </a:p>
                  </a:txBody>
                  <a:tcPr marL="0" marR="0" marT="0" marB="0" anchor="b">
                    <a:lnL w="6350" cap="flat" cmpd="sng" algn="ctr">
                      <a:solidFill>
                        <a:srgbClr val="80808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solidFill>
                      <a:srgbClr val="CCFFCC"/>
                    </a:solidFill>
                  </a:tcPr>
                </a:tc>
                <a:tc>
                  <a:txBody>
                    <a:bodyPr/>
                    <a:lstStyle/>
                    <a:p>
                      <a:pPr algn="r" fontAlgn="b"/>
                      <a:r>
                        <a:rPr lang="sl-SI" sz="500" b="0" i="0" u="none" strike="noStrike">
                          <a:effectLst/>
                          <a:latin typeface="Arial" panose="020B0604020202020204" pitchFamily="34" charset="0"/>
                        </a:rPr>
                        <a:t>0,00    </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solidFill>
                      <a:srgbClr val="FFFFFF"/>
                    </a:solidFill>
                  </a:tcPr>
                </a:tc>
                <a:tc>
                  <a:txBody>
                    <a:bodyPr/>
                    <a:lstStyle/>
                    <a:p>
                      <a:pPr algn="l" fontAlgn="b"/>
                      <a:r>
                        <a:rPr lang="sl-SI" sz="500" b="0" i="0" u="none" strike="noStrike">
                          <a:effectLst/>
                          <a:latin typeface="Arial" panose="020B0604020202020204" pitchFamily="34" charset="0"/>
                        </a:rPr>
                        <a:t> </a:t>
                      </a:r>
                    </a:p>
                  </a:txBody>
                  <a:tcPr marL="0" marR="0" marT="0" marB="0" anchor="b">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solidFill>
                      <a:srgbClr val="CCFFCC"/>
                    </a:solidFill>
                  </a:tcPr>
                </a:tc>
                <a:tc>
                  <a:txBody>
                    <a:bodyPr/>
                    <a:lstStyle/>
                    <a:p>
                      <a:pPr algn="l" fontAlgn="b"/>
                      <a:r>
                        <a:rPr lang="sl-SI" sz="500" b="0" i="0" u="none" strike="noStrike">
                          <a:effectLst/>
                          <a:latin typeface="Arial" panose="020B0604020202020204" pitchFamily="34" charset="0"/>
                        </a:rPr>
                        <a:t> </a:t>
                      </a:r>
                    </a:p>
                  </a:txBody>
                  <a:tcPr marL="0" marR="0" marT="0" marB="0" anchor="b">
                    <a:lnL w="6350" cap="flat" cmpd="sng" algn="ctr">
                      <a:solidFill>
                        <a:srgbClr val="80808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solidFill>
                      <a:srgbClr val="CCFFCC"/>
                    </a:solidFill>
                  </a:tcPr>
                </a:tc>
                <a:tc>
                  <a:txBody>
                    <a:bodyPr/>
                    <a:lstStyle/>
                    <a:p>
                      <a:pPr algn="r" fontAlgn="b"/>
                      <a:r>
                        <a:rPr lang="sl-SI" sz="500" b="0" i="0" u="none" strike="noStrike">
                          <a:effectLst/>
                          <a:latin typeface="Arial" panose="020B0604020202020204" pitchFamily="34" charset="0"/>
                        </a:rPr>
                        <a:t>0,00    </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tcPr>
                </a:tc>
                <a:tc>
                  <a:txBody>
                    <a:bodyPr/>
                    <a:lstStyle/>
                    <a:p>
                      <a:pPr algn="r" fontAlgn="b"/>
                      <a:r>
                        <a:rPr lang="sl-SI" sz="500" b="0" i="0" u="none" strike="noStrike">
                          <a:effectLst/>
                          <a:latin typeface="Arial" panose="020B0604020202020204" pitchFamily="34" charset="0"/>
                        </a:rPr>
                        <a:t>0,00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tcPr>
                </a:tc>
                <a:tc>
                  <a:txBody>
                    <a:bodyPr/>
                    <a:lstStyle/>
                    <a:p>
                      <a:pPr algn="r" fontAlgn="b"/>
                      <a:r>
                        <a:rPr lang="sl-SI" sz="500" b="0" i="0" u="none" strike="noStrike">
                          <a:effectLst/>
                          <a:latin typeface="Arial" panose="020B0604020202020204" pitchFamily="34" charset="0"/>
                        </a:rPr>
                        <a:t>0,00    </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tcPr>
                </a:tc>
                <a:tc>
                  <a:txBody>
                    <a:bodyPr/>
                    <a:lstStyle/>
                    <a:p>
                      <a:pPr algn="l" fontAlgn="b"/>
                      <a:r>
                        <a:rPr lang="sl-SI" sz="500" b="0" i="0" u="none" strike="noStrike">
                          <a:effectLst/>
                          <a:latin typeface="Arial" panose="020B0604020202020204" pitchFamily="34" charset="0"/>
                        </a:rPr>
                        <a:t> </a:t>
                      </a:r>
                    </a:p>
                  </a:txBody>
                  <a:tcPr marL="0" marR="0" marT="0" marB="0" anchor="b">
                    <a:lnL w="12700" cap="flat" cmpd="sng" algn="ctr">
                      <a:solidFill>
                        <a:srgbClr val="000000"/>
                      </a:solidFill>
                      <a:prstDash val="solid"/>
                      <a:round/>
                      <a:headEnd type="none" w="med" len="med"/>
                      <a:tailEnd type="none" w="med" len="med"/>
                    </a:lnL>
                    <a:lnR>
                      <a:noFill/>
                    </a:lnR>
                    <a:lnT>
                      <a:noFill/>
                    </a:lnT>
                    <a:lnB>
                      <a:noFill/>
                    </a:lnB>
                    <a:solidFill>
                      <a:srgbClr val="FFFFFF"/>
                    </a:solidFill>
                  </a:tcPr>
                </a:tc>
                <a:tc>
                  <a:txBody>
                    <a:bodyPr/>
                    <a:lstStyle/>
                    <a:p>
                      <a:pPr algn="l" fontAlgn="b"/>
                      <a:r>
                        <a:rPr lang="sl-SI" sz="500" b="0" i="0" u="none" strike="noStrike">
                          <a:effectLst/>
                          <a:latin typeface="Arial" panose="020B0604020202020204" pitchFamily="34" charset="0"/>
                        </a:rPr>
                        <a:t> </a:t>
                      </a:r>
                    </a:p>
                  </a:txBody>
                  <a:tcPr marL="0" marR="0" marT="0" marB="0" anchor="b">
                    <a:lnL>
                      <a:noFill/>
                    </a:lnL>
                    <a:lnR>
                      <a:noFill/>
                    </a:lnR>
                    <a:lnT>
                      <a:noFill/>
                    </a:lnT>
                    <a:lnB>
                      <a:noFill/>
                    </a:lnB>
                    <a:solidFill>
                      <a:srgbClr val="FFFFFF"/>
                    </a:solidFill>
                  </a:tcPr>
                </a:tc>
                <a:tc>
                  <a:txBody>
                    <a:bodyPr/>
                    <a:lstStyle/>
                    <a:p>
                      <a:pPr algn="l" fontAlgn="b"/>
                      <a:r>
                        <a:rPr lang="sl-SI" sz="500" b="0" i="0" u="none" strike="noStrike">
                          <a:effectLst/>
                          <a:latin typeface="Arial" panose="020B0604020202020204" pitchFamily="34" charset="0"/>
                        </a:rPr>
                        <a:t> </a:t>
                      </a:r>
                    </a:p>
                  </a:txBody>
                  <a:tcPr marL="0" marR="0" marT="0" marB="0" anchor="b">
                    <a:lnL>
                      <a:noFill/>
                    </a:lnL>
                    <a:lnR>
                      <a:noFill/>
                    </a:lnR>
                    <a:lnT>
                      <a:noFill/>
                    </a:lnT>
                    <a:lnB>
                      <a:noFill/>
                    </a:lnB>
                    <a:solidFill>
                      <a:srgbClr val="FFFFFF"/>
                    </a:solidFill>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a:noFill/>
                    </a:lnB>
                  </a:tcPr>
                </a:tc>
              </a:tr>
              <a:tr h="83829">
                <a:tc>
                  <a:txBody>
                    <a:bodyPr/>
                    <a:lstStyle/>
                    <a:p>
                      <a:pPr algn="l" fontAlgn="b"/>
                      <a:endParaRPr lang="sl-SI" sz="500" b="0" i="0" u="none" strike="noStrike">
                        <a:effectLst/>
                        <a:latin typeface="Arial" panose="020B0604020202020204" pitchFamily="34" charset="0"/>
                      </a:endParaRPr>
                    </a:p>
                  </a:txBody>
                  <a:tcPr marL="0" marR="0" marT="0" marB="0" anchor="b">
                    <a:lnL>
                      <a:noFill/>
                    </a:lnL>
                    <a:lnR w="6350" cap="flat" cmpd="sng" algn="ctr">
                      <a:solidFill>
                        <a:srgbClr val="808080"/>
                      </a:solidFill>
                      <a:prstDash val="solid"/>
                      <a:round/>
                      <a:headEnd type="none" w="med" len="med"/>
                      <a:tailEnd type="none" w="med" len="med"/>
                    </a:lnR>
                    <a:lnT>
                      <a:noFill/>
                    </a:lnT>
                    <a:lnB>
                      <a:noFill/>
                    </a:lnB>
                  </a:tcPr>
                </a:tc>
                <a:tc>
                  <a:txBody>
                    <a:bodyPr/>
                    <a:lstStyle/>
                    <a:p>
                      <a:pPr algn="l" fontAlgn="b"/>
                      <a:r>
                        <a:rPr lang="sl-SI" sz="500" b="0" i="0" u="none" strike="noStrike">
                          <a:effectLst/>
                          <a:latin typeface="Arial" panose="020B0604020202020204" pitchFamily="34" charset="0"/>
                        </a:rPr>
                        <a:t>Drugo (Posojila EIB/EIS) - upravičeni stroški</a:t>
                      </a:r>
                    </a:p>
                  </a:txBody>
                  <a:tcPr marL="0" marR="0" marT="0" marB="0" anchor="b">
                    <a:lnL w="6350" cap="flat" cmpd="sng" algn="ctr">
                      <a:solidFill>
                        <a:srgbClr val="80808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tcPr>
                </a:tc>
                <a:tc>
                  <a:txBody>
                    <a:bodyPr/>
                    <a:lstStyle/>
                    <a:p>
                      <a:pPr algn="r" fontAlgn="b"/>
                      <a:r>
                        <a:rPr lang="sl-SI" sz="500" b="0" i="0" u="none" strike="noStrike">
                          <a:effectLst/>
                          <a:latin typeface="Arial" panose="020B0604020202020204" pitchFamily="34" charset="0"/>
                        </a:rPr>
                        <a:t>0,00    </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solidFill>
                      <a:srgbClr val="FFFFFF"/>
                    </a:solidFill>
                  </a:tcPr>
                </a:tc>
                <a:tc>
                  <a:txBody>
                    <a:bodyPr/>
                    <a:lstStyle/>
                    <a:p>
                      <a:pPr algn="l" fontAlgn="b"/>
                      <a:r>
                        <a:rPr lang="sl-SI" sz="500" b="0" i="0" u="none" strike="noStrike">
                          <a:effectLst/>
                          <a:latin typeface="Arial" panose="020B0604020202020204" pitchFamily="34" charset="0"/>
                        </a:rPr>
                        <a:t> </a:t>
                      </a:r>
                    </a:p>
                  </a:txBody>
                  <a:tcPr marL="0" marR="0" marT="0" marB="0" anchor="b">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solidFill>
                      <a:srgbClr val="CCFFCC"/>
                    </a:solidFill>
                  </a:tcPr>
                </a:tc>
                <a:tc>
                  <a:txBody>
                    <a:bodyPr/>
                    <a:lstStyle/>
                    <a:p>
                      <a:pPr algn="l" fontAlgn="b"/>
                      <a:r>
                        <a:rPr lang="sl-SI" sz="500" b="0" i="0" u="none" strike="noStrike">
                          <a:effectLst/>
                          <a:latin typeface="Arial" panose="020B0604020202020204" pitchFamily="34" charset="0"/>
                        </a:rPr>
                        <a:t> </a:t>
                      </a:r>
                    </a:p>
                  </a:txBody>
                  <a:tcPr marL="0" marR="0" marT="0" marB="0" anchor="b">
                    <a:lnL w="6350" cap="flat" cmpd="sng" algn="ctr">
                      <a:solidFill>
                        <a:srgbClr val="80808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solidFill>
                      <a:srgbClr val="CCFFCC"/>
                    </a:solidFill>
                  </a:tcPr>
                </a:tc>
                <a:tc>
                  <a:txBody>
                    <a:bodyPr/>
                    <a:lstStyle/>
                    <a:p>
                      <a:pPr algn="r" fontAlgn="b"/>
                      <a:r>
                        <a:rPr lang="sl-SI" sz="500" b="0" i="0" u="none" strike="noStrike">
                          <a:effectLst/>
                          <a:latin typeface="Arial" panose="020B0604020202020204" pitchFamily="34" charset="0"/>
                        </a:rPr>
                        <a:t>0,00    </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solidFill>
                      <a:srgbClr val="FFFFFF"/>
                    </a:solidFill>
                  </a:tcPr>
                </a:tc>
                <a:tc>
                  <a:txBody>
                    <a:bodyPr/>
                    <a:lstStyle/>
                    <a:p>
                      <a:pPr algn="l" fontAlgn="b"/>
                      <a:r>
                        <a:rPr lang="sl-SI" sz="500" b="0" i="0" u="none" strike="noStrike">
                          <a:effectLst/>
                          <a:latin typeface="Arial" panose="020B0604020202020204" pitchFamily="34" charset="0"/>
                        </a:rPr>
                        <a:t> </a:t>
                      </a:r>
                    </a:p>
                  </a:txBody>
                  <a:tcPr marL="0" marR="0" marT="0" marB="0" anchor="b">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solidFill>
                      <a:srgbClr val="CCFFCC"/>
                    </a:solidFill>
                  </a:tcPr>
                </a:tc>
                <a:tc>
                  <a:txBody>
                    <a:bodyPr/>
                    <a:lstStyle/>
                    <a:p>
                      <a:pPr algn="l" fontAlgn="b"/>
                      <a:r>
                        <a:rPr lang="sl-SI" sz="500" b="0" i="0" u="none" strike="noStrike">
                          <a:effectLst/>
                          <a:latin typeface="Arial" panose="020B0604020202020204" pitchFamily="34" charset="0"/>
                        </a:rPr>
                        <a:t> </a:t>
                      </a:r>
                    </a:p>
                  </a:txBody>
                  <a:tcPr marL="0" marR="0" marT="0" marB="0" anchor="b">
                    <a:lnL w="6350" cap="flat" cmpd="sng" algn="ctr">
                      <a:solidFill>
                        <a:srgbClr val="80808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solidFill>
                      <a:srgbClr val="CCFFCC"/>
                    </a:solidFill>
                  </a:tcPr>
                </a:tc>
                <a:tc>
                  <a:txBody>
                    <a:bodyPr/>
                    <a:lstStyle/>
                    <a:p>
                      <a:pPr algn="r" fontAlgn="b"/>
                      <a:r>
                        <a:rPr lang="sl-SI" sz="500" b="0" i="0" u="none" strike="noStrike">
                          <a:effectLst/>
                          <a:latin typeface="Arial" panose="020B0604020202020204" pitchFamily="34" charset="0"/>
                        </a:rPr>
                        <a:t>0,00    </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solidFill>
                      <a:srgbClr val="FFFFFF"/>
                    </a:solidFill>
                  </a:tcPr>
                </a:tc>
                <a:tc>
                  <a:txBody>
                    <a:bodyPr/>
                    <a:lstStyle/>
                    <a:p>
                      <a:pPr algn="l" fontAlgn="b"/>
                      <a:r>
                        <a:rPr lang="sl-SI" sz="500" b="0" i="0" u="none" strike="noStrike">
                          <a:effectLst/>
                          <a:latin typeface="Arial" panose="020B0604020202020204" pitchFamily="34" charset="0"/>
                        </a:rPr>
                        <a:t> </a:t>
                      </a:r>
                    </a:p>
                  </a:txBody>
                  <a:tcPr marL="0" marR="0" marT="0" marB="0" anchor="b">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solidFill>
                      <a:srgbClr val="CCFFCC"/>
                    </a:solidFill>
                  </a:tcPr>
                </a:tc>
                <a:tc>
                  <a:txBody>
                    <a:bodyPr/>
                    <a:lstStyle/>
                    <a:p>
                      <a:pPr algn="l" fontAlgn="b"/>
                      <a:r>
                        <a:rPr lang="sl-SI" sz="500" b="0" i="0" u="none" strike="noStrike">
                          <a:effectLst/>
                          <a:latin typeface="Arial" panose="020B0604020202020204" pitchFamily="34" charset="0"/>
                        </a:rPr>
                        <a:t> </a:t>
                      </a:r>
                    </a:p>
                  </a:txBody>
                  <a:tcPr marL="0" marR="0" marT="0" marB="0" anchor="b">
                    <a:lnL w="6350" cap="flat" cmpd="sng" algn="ctr">
                      <a:solidFill>
                        <a:srgbClr val="80808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solidFill>
                      <a:srgbClr val="CCFFCC"/>
                    </a:solidFill>
                  </a:tcPr>
                </a:tc>
                <a:tc>
                  <a:txBody>
                    <a:bodyPr/>
                    <a:lstStyle/>
                    <a:p>
                      <a:pPr algn="r" fontAlgn="b"/>
                      <a:r>
                        <a:rPr lang="sl-SI" sz="500" b="0" i="0" u="none" strike="noStrike">
                          <a:effectLst/>
                          <a:latin typeface="Arial" panose="020B0604020202020204" pitchFamily="34" charset="0"/>
                        </a:rPr>
                        <a:t>0,00    </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tcPr>
                </a:tc>
                <a:tc>
                  <a:txBody>
                    <a:bodyPr/>
                    <a:lstStyle/>
                    <a:p>
                      <a:pPr algn="r" fontAlgn="b"/>
                      <a:r>
                        <a:rPr lang="sl-SI" sz="500" b="0" i="0" u="none" strike="noStrike">
                          <a:effectLst/>
                          <a:latin typeface="Arial" panose="020B0604020202020204" pitchFamily="34" charset="0"/>
                        </a:rPr>
                        <a:t>0,00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tcPr>
                </a:tc>
                <a:tc>
                  <a:txBody>
                    <a:bodyPr/>
                    <a:lstStyle/>
                    <a:p>
                      <a:pPr algn="r" fontAlgn="b"/>
                      <a:r>
                        <a:rPr lang="sl-SI" sz="500" b="0" i="0" u="none" strike="noStrike">
                          <a:effectLst/>
                          <a:latin typeface="Arial" panose="020B0604020202020204" pitchFamily="34" charset="0"/>
                        </a:rPr>
                        <a:t>0,00    </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tcPr>
                </a:tc>
                <a:tc>
                  <a:txBody>
                    <a:bodyPr/>
                    <a:lstStyle/>
                    <a:p>
                      <a:pPr algn="l" fontAlgn="b"/>
                      <a:r>
                        <a:rPr lang="sl-SI" sz="500" b="0" i="0" u="none" strike="noStrike">
                          <a:effectLst/>
                          <a:latin typeface="Arial" panose="020B0604020202020204" pitchFamily="34" charset="0"/>
                        </a:rPr>
                        <a:t> </a:t>
                      </a:r>
                    </a:p>
                  </a:txBody>
                  <a:tcPr marL="0" marR="0" marT="0" marB="0" anchor="b">
                    <a:lnL w="12700" cap="flat" cmpd="sng" algn="ctr">
                      <a:solidFill>
                        <a:srgbClr val="000000"/>
                      </a:solidFill>
                      <a:prstDash val="solid"/>
                      <a:round/>
                      <a:headEnd type="none" w="med" len="med"/>
                      <a:tailEnd type="none" w="med" len="med"/>
                    </a:lnL>
                    <a:lnR>
                      <a:noFill/>
                    </a:lnR>
                    <a:lnT>
                      <a:noFill/>
                    </a:lnT>
                    <a:lnB>
                      <a:noFill/>
                    </a:lnB>
                    <a:solidFill>
                      <a:srgbClr val="FFFFFF"/>
                    </a:solidFill>
                  </a:tcPr>
                </a:tc>
                <a:tc>
                  <a:txBody>
                    <a:bodyPr/>
                    <a:lstStyle/>
                    <a:p>
                      <a:pPr algn="l" fontAlgn="b"/>
                      <a:r>
                        <a:rPr lang="sl-SI" sz="500" b="0" i="0" u="none" strike="noStrike">
                          <a:effectLst/>
                          <a:latin typeface="Arial" panose="020B0604020202020204" pitchFamily="34" charset="0"/>
                        </a:rPr>
                        <a:t> </a:t>
                      </a:r>
                    </a:p>
                  </a:txBody>
                  <a:tcPr marL="0" marR="0" marT="0" marB="0" anchor="b">
                    <a:lnL>
                      <a:noFill/>
                    </a:lnL>
                    <a:lnR>
                      <a:noFill/>
                    </a:lnR>
                    <a:lnT>
                      <a:noFill/>
                    </a:lnT>
                    <a:lnB>
                      <a:noFill/>
                    </a:lnB>
                    <a:solidFill>
                      <a:srgbClr val="FFFFFF"/>
                    </a:solidFill>
                  </a:tcPr>
                </a:tc>
                <a:tc>
                  <a:txBody>
                    <a:bodyPr/>
                    <a:lstStyle/>
                    <a:p>
                      <a:pPr algn="l" fontAlgn="b"/>
                      <a:r>
                        <a:rPr lang="sl-SI" sz="500" b="0" i="0" u="none" strike="noStrike">
                          <a:effectLst/>
                          <a:latin typeface="Arial" panose="020B0604020202020204" pitchFamily="34" charset="0"/>
                        </a:rPr>
                        <a:t> </a:t>
                      </a:r>
                    </a:p>
                  </a:txBody>
                  <a:tcPr marL="0" marR="0" marT="0" marB="0" anchor="b">
                    <a:lnL>
                      <a:noFill/>
                    </a:lnL>
                    <a:lnR>
                      <a:noFill/>
                    </a:lnR>
                    <a:lnT>
                      <a:noFill/>
                    </a:lnT>
                    <a:lnB>
                      <a:noFill/>
                    </a:lnB>
                    <a:solidFill>
                      <a:srgbClr val="FFFFFF"/>
                    </a:solidFill>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a:noFill/>
                    </a:lnB>
                  </a:tcPr>
                </a:tc>
              </a:tr>
              <a:tr h="83829">
                <a:tc>
                  <a:txBody>
                    <a:bodyPr/>
                    <a:lstStyle/>
                    <a:p>
                      <a:pPr algn="l" fontAlgn="b"/>
                      <a:endParaRPr lang="sl-SI" sz="500" b="0" i="0" u="none" strike="noStrike">
                        <a:effectLst/>
                        <a:latin typeface="Arial" panose="020B0604020202020204" pitchFamily="34" charset="0"/>
                      </a:endParaRPr>
                    </a:p>
                  </a:txBody>
                  <a:tcPr marL="0" marR="0" marT="0" marB="0" anchor="b">
                    <a:lnL>
                      <a:noFill/>
                    </a:lnL>
                    <a:lnR w="6350" cap="flat" cmpd="sng" algn="ctr">
                      <a:solidFill>
                        <a:srgbClr val="808080"/>
                      </a:solidFill>
                      <a:prstDash val="solid"/>
                      <a:round/>
                      <a:headEnd type="none" w="med" len="med"/>
                      <a:tailEnd type="none" w="med" len="med"/>
                    </a:lnR>
                    <a:lnT>
                      <a:noFill/>
                    </a:lnT>
                    <a:lnB>
                      <a:noFill/>
                    </a:lnB>
                  </a:tcPr>
                </a:tc>
                <a:tc>
                  <a:txBody>
                    <a:bodyPr/>
                    <a:lstStyle/>
                    <a:p>
                      <a:pPr algn="l" fontAlgn="b"/>
                      <a:r>
                        <a:rPr lang="sl-SI" sz="500" b="0" i="0" u="none" strike="noStrike">
                          <a:effectLst/>
                          <a:latin typeface="Arial" panose="020B0604020202020204" pitchFamily="34" charset="0"/>
                        </a:rPr>
                        <a:t>Drugo (Posojila EIB/EIS) - neupravičeni stroški</a:t>
                      </a:r>
                    </a:p>
                  </a:txBody>
                  <a:tcPr marL="0" marR="0" marT="0" marB="0" anchor="b">
                    <a:lnL w="6350" cap="flat" cmpd="sng" algn="ctr">
                      <a:solidFill>
                        <a:srgbClr val="80808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tcPr>
                </a:tc>
                <a:tc>
                  <a:txBody>
                    <a:bodyPr/>
                    <a:lstStyle/>
                    <a:p>
                      <a:pPr algn="r" fontAlgn="b"/>
                      <a:r>
                        <a:rPr lang="sl-SI" sz="500" b="0" i="0" u="none" strike="noStrike">
                          <a:effectLst/>
                          <a:latin typeface="Arial" panose="020B0604020202020204" pitchFamily="34" charset="0"/>
                        </a:rPr>
                        <a:t>0,00    </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solidFill>
                      <a:srgbClr val="FFFFFF"/>
                    </a:solidFill>
                  </a:tcPr>
                </a:tc>
                <a:tc>
                  <a:txBody>
                    <a:bodyPr/>
                    <a:lstStyle/>
                    <a:p>
                      <a:pPr algn="l" fontAlgn="b"/>
                      <a:r>
                        <a:rPr lang="sl-SI" sz="500" b="0" i="0" u="none" strike="noStrike">
                          <a:effectLst/>
                          <a:latin typeface="Arial" panose="020B0604020202020204" pitchFamily="34" charset="0"/>
                        </a:rPr>
                        <a:t> </a:t>
                      </a:r>
                    </a:p>
                  </a:txBody>
                  <a:tcPr marL="0" marR="0" marT="0" marB="0" anchor="b">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solidFill>
                      <a:srgbClr val="CCFFCC"/>
                    </a:solidFill>
                  </a:tcPr>
                </a:tc>
                <a:tc>
                  <a:txBody>
                    <a:bodyPr/>
                    <a:lstStyle/>
                    <a:p>
                      <a:pPr algn="l" fontAlgn="b"/>
                      <a:r>
                        <a:rPr lang="sl-SI" sz="500" b="0" i="0" u="none" strike="noStrike">
                          <a:effectLst/>
                          <a:latin typeface="Arial" panose="020B0604020202020204" pitchFamily="34" charset="0"/>
                        </a:rPr>
                        <a:t> </a:t>
                      </a:r>
                    </a:p>
                  </a:txBody>
                  <a:tcPr marL="0" marR="0" marT="0" marB="0" anchor="b">
                    <a:lnL w="6350" cap="flat" cmpd="sng" algn="ctr">
                      <a:solidFill>
                        <a:srgbClr val="80808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solidFill>
                      <a:srgbClr val="CCFFCC"/>
                    </a:solidFill>
                  </a:tcPr>
                </a:tc>
                <a:tc>
                  <a:txBody>
                    <a:bodyPr/>
                    <a:lstStyle/>
                    <a:p>
                      <a:pPr algn="r" fontAlgn="b"/>
                      <a:r>
                        <a:rPr lang="sl-SI" sz="500" b="0" i="0" u="none" strike="noStrike">
                          <a:effectLst/>
                          <a:latin typeface="Arial" panose="020B0604020202020204" pitchFamily="34" charset="0"/>
                        </a:rPr>
                        <a:t>0,00    </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solidFill>
                      <a:srgbClr val="FFFFFF"/>
                    </a:solidFill>
                  </a:tcPr>
                </a:tc>
                <a:tc>
                  <a:txBody>
                    <a:bodyPr/>
                    <a:lstStyle/>
                    <a:p>
                      <a:pPr algn="l" fontAlgn="b"/>
                      <a:r>
                        <a:rPr lang="sl-SI" sz="500" b="0" i="0" u="none" strike="noStrike">
                          <a:effectLst/>
                          <a:latin typeface="Arial" panose="020B0604020202020204" pitchFamily="34" charset="0"/>
                        </a:rPr>
                        <a:t> </a:t>
                      </a:r>
                    </a:p>
                  </a:txBody>
                  <a:tcPr marL="0" marR="0" marT="0" marB="0" anchor="b">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solidFill>
                      <a:srgbClr val="CCFFCC"/>
                    </a:solidFill>
                  </a:tcPr>
                </a:tc>
                <a:tc>
                  <a:txBody>
                    <a:bodyPr/>
                    <a:lstStyle/>
                    <a:p>
                      <a:pPr algn="l" fontAlgn="b"/>
                      <a:r>
                        <a:rPr lang="sl-SI" sz="500" b="0" i="0" u="none" strike="noStrike">
                          <a:effectLst/>
                          <a:latin typeface="Arial" panose="020B0604020202020204" pitchFamily="34" charset="0"/>
                        </a:rPr>
                        <a:t> </a:t>
                      </a:r>
                    </a:p>
                  </a:txBody>
                  <a:tcPr marL="0" marR="0" marT="0" marB="0" anchor="b">
                    <a:lnL w="6350" cap="flat" cmpd="sng" algn="ctr">
                      <a:solidFill>
                        <a:srgbClr val="80808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solidFill>
                      <a:srgbClr val="CCFFCC"/>
                    </a:solidFill>
                  </a:tcPr>
                </a:tc>
                <a:tc>
                  <a:txBody>
                    <a:bodyPr/>
                    <a:lstStyle/>
                    <a:p>
                      <a:pPr algn="r" fontAlgn="b"/>
                      <a:r>
                        <a:rPr lang="sl-SI" sz="500" b="0" i="0" u="none" strike="noStrike">
                          <a:effectLst/>
                          <a:latin typeface="Arial" panose="020B0604020202020204" pitchFamily="34" charset="0"/>
                        </a:rPr>
                        <a:t>0,00    </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solidFill>
                      <a:srgbClr val="FFFFFF"/>
                    </a:solidFill>
                  </a:tcPr>
                </a:tc>
                <a:tc>
                  <a:txBody>
                    <a:bodyPr/>
                    <a:lstStyle/>
                    <a:p>
                      <a:pPr algn="l" fontAlgn="b"/>
                      <a:r>
                        <a:rPr lang="sl-SI" sz="500" b="0" i="0" u="none" strike="noStrike">
                          <a:effectLst/>
                          <a:latin typeface="Arial" panose="020B0604020202020204" pitchFamily="34" charset="0"/>
                        </a:rPr>
                        <a:t> </a:t>
                      </a:r>
                    </a:p>
                  </a:txBody>
                  <a:tcPr marL="0" marR="0" marT="0" marB="0" anchor="b">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solidFill>
                      <a:srgbClr val="CCFFCC"/>
                    </a:solidFill>
                  </a:tcPr>
                </a:tc>
                <a:tc>
                  <a:txBody>
                    <a:bodyPr/>
                    <a:lstStyle/>
                    <a:p>
                      <a:pPr algn="l" fontAlgn="b"/>
                      <a:r>
                        <a:rPr lang="sl-SI" sz="500" b="0" i="0" u="none" strike="noStrike">
                          <a:effectLst/>
                          <a:latin typeface="Arial" panose="020B0604020202020204" pitchFamily="34" charset="0"/>
                        </a:rPr>
                        <a:t> </a:t>
                      </a:r>
                    </a:p>
                  </a:txBody>
                  <a:tcPr marL="0" marR="0" marT="0" marB="0" anchor="b">
                    <a:lnL w="6350" cap="flat" cmpd="sng" algn="ctr">
                      <a:solidFill>
                        <a:srgbClr val="80808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solidFill>
                      <a:srgbClr val="CCFFCC"/>
                    </a:solidFill>
                  </a:tcPr>
                </a:tc>
                <a:tc>
                  <a:txBody>
                    <a:bodyPr/>
                    <a:lstStyle/>
                    <a:p>
                      <a:pPr algn="r" fontAlgn="b"/>
                      <a:r>
                        <a:rPr lang="sl-SI" sz="500" b="0" i="0" u="none" strike="noStrike">
                          <a:effectLst/>
                          <a:latin typeface="Arial" panose="020B0604020202020204" pitchFamily="34" charset="0"/>
                        </a:rPr>
                        <a:t>0,00    </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tcPr>
                </a:tc>
                <a:tc>
                  <a:txBody>
                    <a:bodyPr/>
                    <a:lstStyle/>
                    <a:p>
                      <a:pPr algn="r" fontAlgn="b"/>
                      <a:r>
                        <a:rPr lang="sl-SI" sz="500" b="0" i="0" u="none" strike="noStrike">
                          <a:effectLst/>
                          <a:latin typeface="Arial" panose="020B0604020202020204" pitchFamily="34" charset="0"/>
                        </a:rPr>
                        <a:t>0,00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tcPr>
                </a:tc>
                <a:tc>
                  <a:txBody>
                    <a:bodyPr/>
                    <a:lstStyle/>
                    <a:p>
                      <a:pPr algn="r" fontAlgn="b"/>
                      <a:r>
                        <a:rPr lang="sl-SI" sz="500" b="0" i="0" u="none" strike="noStrike">
                          <a:effectLst/>
                          <a:latin typeface="Arial" panose="020B0604020202020204" pitchFamily="34" charset="0"/>
                        </a:rPr>
                        <a:t>0,00    </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tcPr>
                </a:tc>
                <a:tc>
                  <a:txBody>
                    <a:bodyPr/>
                    <a:lstStyle/>
                    <a:p>
                      <a:pPr algn="l" fontAlgn="b"/>
                      <a:r>
                        <a:rPr lang="sl-SI" sz="500" b="0" i="0" u="none" strike="noStrike">
                          <a:effectLst/>
                          <a:latin typeface="Arial" panose="020B0604020202020204" pitchFamily="34" charset="0"/>
                        </a:rPr>
                        <a:t> </a:t>
                      </a:r>
                    </a:p>
                  </a:txBody>
                  <a:tcPr marL="0" marR="0" marT="0" marB="0" anchor="b">
                    <a:lnL w="12700" cap="flat" cmpd="sng" algn="ctr">
                      <a:solidFill>
                        <a:srgbClr val="000000"/>
                      </a:solidFill>
                      <a:prstDash val="solid"/>
                      <a:round/>
                      <a:headEnd type="none" w="med" len="med"/>
                      <a:tailEnd type="none" w="med" len="med"/>
                    </a:lnL>
                    <a:lnR>
                      <a:noFill/>
                    </a:lnR>
                    <a:lnT>
                      <a:noFill/>
                    </a:lnT>
                    <a:lnB>
                      <a:noFill/>
                    </a:lnB>
                    <a:solidFill>
                      <a:srgbClr val="FFFFFF"/>
                    </a:solidFill>
                  </a:tcPr>
                </a:tc>
                <a:tc>
                  <a:txBody>
                    <a:bodyPr/>
                    <a:lstStyle/>
                    <a:p>
                      <a:pPr algn="l" fontAlgn="b"/>
                      <a:r>
                        <a:rPr lang="sl-SI" sz="500" b="0" i="0" u="none" strike="noStrike">
                          <a:effectLst/>
                          <a:latin typeface="Arial" panose="020B0604020202020204" pitchFamily="34" charset="0"/>
                        </a:rPr>
                        <a:t> </a:t>
                      </a:r>
                    </a:p>
                  </a:txBody>
                  <a:tcPr marL="0" marR="0" marT="0" marB="0" anchor="b">
                    <a:lnL>
                      <a:noFill/>
                    </a:lnL>
                    <a:lnR>
                      <a:noFill/>
                    </a:lnR>
                    <a:lnT>
                      <a:noFill/>
                    </a:lnT>
                    <a:lnB>
                      <a:noFill/>
                    </a:lnB>
                    <a:solidFill>
                      <a:srgbClr val="FFFFFF"/>
                    </a:solidFill>
                  </a:tcPr>
                </a:tc>
                <a:tc>
                  <a:txBody>
                    <a:bodyPr/>
                    <a:lstStyle/>
                    <a:p>
                      <a:pPr algn="l" fontAlgn="b"/>
                      <a:r>
                        <a:rPr lang="sl-SI" sz="500" b="0" i="0" u="none" strike="noStrike">
                          <a:effectLst/>
                          <a:latin typeface="Arial" panose="020B0604020202020204" pitchFamily="34" charset="0"/>
                        </a:rPr>
                        <a:t> </a:t>
                      </a:r>
                    </a:p>
                  </a:txBody>
                  <a:tcPr marL="0" marR="0" marT="0" marB="0" anchor="b">
                    <a:lnL>
                      <a:noFill/>
                    </a:lnL>
                    <a:lnR>
                      <a:noFill/>
                    </a:lnR>
                    <a:lnT>
                      <a:noFill/>
                    </a:lnT>
                    <a:lnB>
                      <a:noFill/>
                    </a:lnB>
                    <a:solidFill>
                      <a:srgbClr val="FFFFFF"/>
                    </a:solidFill>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a:noFill/>
                    </a:lnB>
                  </a:tcPr>
                </a:tc>
              </a:tr>
              <a:tr h="83829">
                <a:tc>
                  <a:txBody>
                    <a:bodyPr/>
                    <a:lstStyle/>
                    <a:p>
                      <a:pPr algn="l" fontAlgn="b"/>
                      <a:endParaRPr lang="sl-SI" sz="500" b="0" i="0" u="none" strike="noStrike">
                        <a:effectLst/>
                        <a:latin typeface="Arial" panose="020B0604020202020204" pitchFamily="34" charset="0"/>
                      </a:endParaRPr>
                    </a:p>
                  </a:txBody>
                  <a:tcPr marL="0" marR="0" marT="0" marB="0" anchor="b">
                    <a:lnL>
                      <a:noFill/>
                    </a:lnL>
                    <a:lnR w="6350" cap="flat" cmpd="sng" algn="ctr">
                      <a:solidFill>
                        <a:srgbClr val="808080"/>
                      </a:solidFill>
                      <a:prstDash val="solid"/>
                      <a:round/>
                      <a:headEnd type="none" w="med" len="med"/>
                      <a:tailEnd type="none" w="med" len="med"/>
                    </a:lnR>
                    <a:lnT>
                      <a:noFill/>
                    </a:lnT>
                    <a:lnB>
                      <a:noFill/>
                    </a:lnB>
                  </a:tcPr>
                </a:tc>
                <a:tc>
                  <a:txBody>
                    <a:bodyPr/>
                    <a:lstStyle/>
                    <a:p>
                      <a:pPr algn="l" fontAlgn="b"/>
                      <a:r>
                        <a:rPr lang="it-IT" sz="500" b="1" i="0" u="none" strike="noStrike">
                          <a:effectLst/>
                          <a:latin typeface="Arial" panose="020B0604020202020204" pitchFamily="34" charset="0"/>
                        </a:rPr>
                        <a:t>Drugi javni viri (upravičeni in neupravičeni stroški)</a:t>
                      </a:r>
                    </a:p>
                  </a:txBody>
                  <a:tcPr marL="0" marR="0" marT="0" marB="0" anchor="b">
                    <a:lnL w="6350" cap="flat" cmpd="sng" algn="ctr">
                      <a:solidFill>
                        <a:srgbClr val="80808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solidFill>
                      <a:srgbClr val="C0C0C0"/>
                    </a:solidFill>
                  </a:tcPr>
                </a:tc>
                <a:tc>
                  <a:txBody>
                    <a:bodyPr/>
                    <a:lstStyle/>
                    <a:p>
                      <a:pPr algn="r" fontAlgn="b"/>
                      <a:r>
                        <a:rPr lang="sl-SI" sz="500" b="0" i="0" u="none" strike="noStrike">
                          <a:effectLst/>
                          <a:latin typeface="Arial" panose="020B0604020202020204" pitchFamily="34" charset="0"/>
                        </a:rPr>
                        <a:t>0,00    </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solidFill>
                      <a:srgbClr val="C0C0C0"/>
                    </a:solidFill>
                  </a:tcPr>
                </a:tc>
                <a:tc>
                  <a:txBody>
                    <a:bodyPr/>
                    <a:lstStyle/>
                    <a:p>
                      <a:pPr algn="r" fontAlgn="b"/>
                      <a:r>
                        <a:rPr lang="sl-SI" sz="500" b="0" i="0" u="none" strike="noStrike">
                          <a:effectLst/>
                          <a:latin typeface="Arial" panose="020B0604020202020204" pitchFamily="34" charset="0"/>
                        </a:rPr>
                        <a:t>0,00    </a:t>
                      </a:r>
                    </a:p>
                  </a:txBody>
                  <a:tcPr marL="0" marR="0" marT="0" marB="0" anchor="b">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solidFill>
                      <a:srgbClr val="C0C0C0"/>
                    </a:solidFill>
                  </a:tcPr>
                </a:tc>
                <a:tc>
                  <a:txBody>
                    <a:bodyPr/>
                    <a:lstStyle/>
                    <a:p>
                      <a:pPr algn="r" fontAlgn="b"/>
                      <a:r>
                        <a:rPr lang="sl-SI" sz="500" b="0" i="0" u="none" strike="noStrike">
                          <a:effectLst/>
                          <a:latin typeface="Arial" panose="020B0604020202020204" pitchFamily="34" charset="0"/>
                        </a:rPr>
                        <a:t>0,00    </a:t>
                      </a:r>
                    </a:p>
                  </a:txBody>
                  <a:tcPr marL="0" marR="0" marT="0" marB="0" anchor="b">
                    <a:lnL w="6350" cap="flat" cmpd="sng" algn="ctr">
                      <a:solidFill>
                        <a:srgbClr val="80808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solidFill>
                      <a:srgbClr val="C0C0C0"/>
                    </a:solidFill>
                  </a:tcPr>
                </a:tc>
                <a:tc>
                  <a:txBody>
                    <a:bodyPr/>
                    <a:lstStyle/>
                    <a:p>
                      <a:pPr algn="r" fontAlgn="b"/>
                      <a:r>
                        <a:rPr lang="sl-SI" sz="500" b="0" i="0" u="none" strike="noStrike">
                          <a:effectLst/>
                          <a:latin typeface="Arial" panose="020B0604020202020204" pitchFamily="34" charset="0"/>
                        </a:rPr>
                        <a:t>0,00    </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solidFill>
                      <a:srgbClr val="C0C0C0"/>
                    </a:solidFill>
                  </a:tcPr>
                </a:tc>
                <a:tc>
                  <a:txBody>
                    <a:bodyPr/>
                    <a:lstStyle/>
                    <a:p>
                      <a:pPr algn="r" fontAlgn="b"/>
                      <a:r>
                        <a:rPr lang="sl-SI" sz="500" b="0" i="0" u="none" strike="noStrike">
                          <a:effectLst/>
                          <a:latin typeface="Arial" panose="020B0604020202020204" pitchFamily="34" charset="0"/>
                        </a:rPr>
                        <a:t>0,00    </a:t>
                      </a:r>
                    </a:p>
                  </a:txBody>
                  <a:tcPr marL="0" marR="0" marT="0" marB="0" anchor="b">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solidFill>
                      <a:srgbClr val="C0C0C0"/>
                    </a:solidFill>
                  </a:tcPr>
                </a:tc>
                <a:tc>
                  <a:txBody>
                    <a:bodyPr/>
                    <a:lstStyle/>
                    <a:p>
                      <a:pPr algn="r" fontAlgn="b"/>
                      <a:r>
                        <a:rPr lang="sl-SI" sz="500" b="0" i="0" u="none" strike="noStrike">
                          <a:effectLst/>
                          <a:latin typeface="Arial" panose="020B0604020202020204" pitchFamily="34" charset="0"/>
                        </a:rPr>
                        <a:t>0,00    </a:t>
                      </a:r>
                    </a:p>
                  </a:txBody>
                  <a:tcPr marL="0" marR="0" marT="0" marB="0" anchor="b">
                    <a:lnL w="6350" cap="flat" cmpd="sng" algn="ctr">
                      <a:solidFill>
                        <a:srgbClr val="80808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solidFill>
                      <a:srgbClr val="C0C0C0"/>
                    </a:solidFill>
                  </a:tcPr>
                </a:tc>
                <a:tc>
                  <a:txBody>
                    <a:bodyPr/>
                    <a:lstStyle/>
                    <a:p>
                      <a:pPr algn="r" fontAlgn="b"/>
                      <a:r>
                        <a:rPr lang="sl-SI" sz="500" b="0" i="0" u="none" strike="noStrike">
                          <a:effectLst/>
                          <a:latin typeface="Arial" panose="020B0604020202020204" pitchFamily="34" charset="0"/>
                        </a:rPr>
                        <a:t>0,00    </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solidFill>
                      <a:srgbClr val="C0C0C0"/>
                    </a:solidFill>
                  </a:tcPr>
                </a:tc>
                <a:tc>
                  <a:txBody>
                    <a:bodyPr/>
                    <a:lstStyle/>
                    <a:p>
                      <a:pPr algn="r" fontAlgn="b"/>
                      <a:r>
                        <a:rPr lang="sl-SI" sz="500" b="0" i="0" u="none" strike="noStrike">
                          <a:effectLst/>
                          <a:latin typeface="Arial" panose="020B0604020202020204" pitchFamily="34" charset="0"/>
                        </a:rPr>
                        <a:t>0,00    </a:t>
                      </a:r>
                    </a:p>
                  </a:txBody>
                  <a:tcPr marL="0" marR="0" marT="0" marB="0" anchor="b">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solidFill>
                      <a:srgbClr val="C0C0C0"/>
                    </a:solidFill>
                  </a:tcPr>
                </a:tc>
                <a:tc>
                  <a:txBody>
                    <a:bodyPr/>
                    <a:lstStyle/>
                    <a:p>
                      <a:pPr algn="r" fontAlgn="b"/>
                      <a:r>
                        <a:rPr lang="sl-SI" sz="500" b="0" i="0" u="none" strike="noStrike">
                          <a:effectLst/>
                          <a:latin typeface="Arial" panose="020B0604020202020204" pitchFamily="34" charset="0"/>
                        </a:rPr>
                        <a:t>0,00    </a:t>
                      </a:r>
                    </a:p>
                  </a:txBody>
                  <a:tcPr marL="0" marR="0" marT="0" marB="0" anchor="b">
                    <a:lnL w="6350" cap="flat" cmpd="sng" algn="ctr">
                      <a:solidFill>
                        <a:srgbClr val="80808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solidFill>
                      <a:srgbClr val="C0C0C0"/>
                    </a:solidFill>
                  </a:tcPr>
                </a:tc>
                <a:tc>
                  <a:txBody>
                    <a:bodyPr/>
                    <a:lstStyle/>
                    <a:p>
                      <a:pPr algn="r" fontAlgn="b"/>
                      <a:r>
                        <a:rPr lang="sl-SI" sz="500" b="0" i="0" u="none" strike="noStrike">
                          <a:effectLst/>
                          <a:latin typeface="Arial" panose="020B0604020202020204" pitchFamily="34" charset="0"/>
                        </a:rPr>
                        <a:t>0,00    </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solidFill>
                      <a:srgbClr val="C0C0C0"/>
                    </a:solidFill>
                  </a:tcPr>
                </a:tc>
                <a:tc>
                  <a:txBody>
                    <a:bodyPr/>
                    <a:lstStyle/>
                    <a:p>
                      <a:pPr algn="r" fontAlgn="b"/>
                      <a:r>
                        <a:rPr lang="sl-SI" sz="500" b="0" i="0" u="none" strike="noStrike">
                          <a:effectLst/>
                          <a:latin typeface="Arial" panose="020B0604020202020204" pitchFamily="34" charset="0"/>
                        </a:rPr>
                        <a:t>0,00    </a:t>
                      </a:r>
                    </a:p>
                  </a:txBody>
                  <a:tcPr marL="0" marR="0" marT="0" marB="0" anchor="b">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solidFill>
                      <a:srgbClr val="C0C0C0"/>
                    </a:solidFill>
                  </a:tcPr>
                </a:tc>
                <a:tc>
                  <a:txBody>
                    <a:bodyPr/>
                    <a:lstStyle/>
                    <a:p>
                      <a:pPr algn="r" fontAlgn="b"/>
                      <a:r>
                        <a:rPr lang="sl-SI" sz="500" b="0" i="0" u="none" strike="noStrike">
                          <a:effectLst/>
                          <a:latin typeface="Arial" panose="020B0604020202020204" pitchFamily="34" charset="0"/>
                        </a:rPr>
                        <a:t>0,00    </a:t>
                      </a:r>
                    </a:p>
                  </a:txBody>
                  <a:tcPr marL="0" marR="0" marT="0" marB="0" anchor="b">
                    <a:lnL w="6350" cap="flat" cmpd="sng" algn="ctr">
                      <a:solidFill>
                        <a:srgbClr val="80808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solidFill>
                      <a:srgbClr val="C0C0C0"/>
                    </a:solidFill>
                  </a:tcPr>
                </a:tc>
                <a:tc>
                  <a:txBody>
                    <a:bodyPr/>
                    <a:lstStyle/>
                    <a:p>
                      <a:pPr algn="l" fontAlgn="b"/>
                      <a:r>
                        <a:rPr lang="sl-SI" sz="500" b="0" i="0" u="none" strike="noStrike">
                          <a:effectLst/>
                          <a:latin typeface="Arial" panose="020B0604020202020204" pitchFamily="34" charset="0"/>
                        </a:rPr>
                        <a:t> </a:t>
                      </a:r>
                    </a:p>
                  </a:txBody>
                  <a:tcPr marL="0" marR="0" marT="0" marB="0" anchor="b">
                    <a:lnL w="12700" cap="flat" cmpd="sng" algn="ctr">
                      <a:solidFill>
                        <a:srgbClr val="000000"/>
                      </a:solidFill>
                      <a:prstDash val="solid"/>
                      <a:round/>
                      <a:headEnd type="none" w="med" len="med"/>
                      <a:tailEnd type="none" w="med" len="med"/>
                    </a:lnL>
                    <a:lnR>
                      <a:noFill/>
                    </a:lnR>
                    <a:lnT>
                      <a:noFill/>
                    </a:lnT>
                    <a:lnB>
                      <a:noFill/>
                    </a:lnB>
                    <a:solidFill>
                      <a:srgbClr val="FFFFFF"/>
                    </a:solidFill>
                  </a:tcPr>
                </a:tc>
                <a:tc>
                  <a:txBody>
                    <a:bodyPr/>
                    <a:lstStyle/>
                    <a:p>
                      <a:pPr algn="l" fontAlgn="b"/>
                      <a:r>
                        <a:rPr lang="sl-SI" sz="500" b="0" i="0" u="none" strike="noStrike">
                          <a:effectLst/>
                          <a:latin typeface="Arial" panose="020B0604020202020204" pitchFamily="34" charset="0"/>
                        </a:rPr>
                        <a:t> </a:t>
                      </a:r>
                    </a:p>
                  </a:txBody>
                  <a:tcPr marL="0" marR="0" marT="0" marB="0" anchor="b">
                    <a:lnL>
                      <a:noFill/>
                    </a:lnL>
                    <a:lnR>
                      <a:noFill/>
                    </a:lnR>
                    <a:lnT>
                      <a:noFill/>
                    </a:lnT>
                    <a:lnB>
                      <a:noFill/>
                    </a:lnB>
                    <a:solidFill>
                      <a:srgbClr val="FFFFFF"/>
                    </a:solidFill>
                  </a:tcPr>
                </a:tc>
                <a:tc>
                  <a:txBody>
                    <a:bodyPr/>
                    <a:lstStyle/>
                    <a:p>
                      <a:pPr algn="l" fontAlgn="b"/>
                      <a:r>
                        <a:rPr lang="sl-SI" sz="500" b="0" i="0" u="none" strike="noStrike">
                          <a:effectLst/>
                          <a:latin typeface="Arial" panose="020B0604020202020204" pitchFamily="34" charset="0"/>
                        </a:rPr>
                        <a:t> </a:t>
                      </a:r>
                    </a:p>
                  </a:txBody>
                  <a:tcPr marL="0" marR="0" marT="0" marB="0" anchor="b">
                    <a:lnL>
                      <a:noFill/>
                    </a:lnL>
                    <a:lnR>
                      <a:noFill/>
                    </a:lnR>
                    <a:lnT>
                      <a:noFill/>
                    </a:lnT>
                    <a:lnB>
                      <a:noFill/>
                    </a:lnB>
                    <a:solidFill>
                      <a:srgbClr val="FFFFFF"/>
                    </a:solidFill>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a:noFill/>
                    </a:lnB>
                  </a:tcPr>
                </a:tc>
              </a:tr>
              <a:tr h="83829">
                <a:tc>
                  <a:txBody>
                    <a:bodyPr/>
                    <a:lstStyle/>
                    <a:p>
                      <a:pPr algn="l" fontAlgn="b"/>
                      <a:endParaRPr lang="sl-SI" sz="500" b="0" i="0" u="none" strike="noStrike">
                        <a:effectLst/>
                        <a:latin typeface="Arial" panose="020B0604020202020204" pitchFamily="34" charset="0"/>
                      </a:endParaRPr>
                    </a:p>
                  </a:txBody>
                  <a:tcPr marL="0" marR="0" marT="0" marB="0" anchor="b">
                    <a:lnL>
                      <a:noFill/>
                    </a:lnL>
                    <a:lnR w="6350" cap="flat" cmpd="sng" algn="ctr">
                      <a:solidFill>
                        <a:srgbClr val="808080"/>
                      </a:solidFill>
                      <a:prstDash val="solid"/>
                      <a:round/>
                      <a:headEnd type="none" w="med" len="med"/>
                      <a:tailEnd type="none" w="med" len="med"/>
                    </a:lnR>
                    <a:lnT>
                      <a:noFill/>
                    </a:lnT>
                    <a:lnB>
                      <a:noFill/>
                    </a:lnB>
                  </a:tcPr>
                </a:tc>
                <a:tc>
                  <a:txBody>
                    <a:bodyPr/>
                    <a:lstStyle/>
                    <a:p>
                      <a:pPr algn="l" fontAlgn="b"/>
                      <a:r>
                        <a:rPr lang="sl-SI" sz="500" b="0" i="0" u="none" strike="noStrike">
                          <a:effectLst/>
                          <a:latin typeface="Arial" panose="020B0604020202020204" pitchFamily="34" charset="0"/>
                        </a:rPr>
                        <a:t>Drugi javni vir iz državnega proračuna - upravičeni stroški</a:t>
                      </a:r>
                    </a:p>
                  </a:txBody>
                  <a:tcPr marL="0" marR="0" marT="0" marB="0" anchor="b">
                    <a:lnL w="6350" cap="flat" cmpd="sng" algn="ctr">
                      <a:solidFill>
                        <a:srgbClr val="80808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tcPr>
                </a:tc>
                <a:tc>
                  <a:txBody>
                    <a:bodyPr/>
                    <a:lstStyle/>
                    <a:p>
                      <a:pPr algn="r" fontAlgn="b"/>
                      <a:r>
                        <a:rPr lang="sl-SI" sz="500" b="0" i="0" u="none" strike="noStrike">
                          <a:effectLst/>
                          <a:latin typeface="Arial" panose="020B0604020202020204" pitchFamily="34" charset="0"/>
                        </a:rPr>
                        <a:t>0,00    </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solidFill>
                      <a:srgbClr val="FFFFFF"/>
                    </a:solidFill>
                  </a:tcPr>
                </a:tc>
                <a:tc>
                  <a:txBody>
                    <a:bodyPr/>
                    <a:lstStyle/>
                    <a:p>
                      <a:pPr algn="l" fontAlgn="b"/>
                      <a:r>
                        <a:rPr lang="sl-SI" sz="500" b="0" i="0" u="none" strike="noStrike">
                          <a:effectLst/>
                          <a:latin typeface="Arial" panose="020B0604020202020204" pitchFamily="34" charset="0"/>
                        </a:rPr>
                        <a:t> </a:t>
                      </a:r>
                    </a:p>
                  </a:txBody>
                  <a:tcPr marL="0" marR="0" marT="0" marB="0" anchor="b">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solidFill>
                      <a:srgbClr val="CCFFCC"/>
                    </a:solidFill>
                  </a:tcPr>
                </a:tc>
                <a:tc>
                  <a:txBody>
                    <a:bodyPr/>
                    <a:lstStyle/>
                    <a:p>
                      <a:pPr algn="l" fontAlgn="b"/>
                      <a:r>
                        <a:rPr lang="sl-SI" sz="500" b="0" i="0" u="none" strike="noStrike">
                          <a:effectLst/>
                          <a:latin typeface="Arial" panose="020B0604020202020204" pitchFamily="34" charset="0"/>
                        </a:rPr>
                        <a:t> </a:t>
                      </a:r>
                    </a:p>
                  </a:txBody>
                  <a:tcPr marL="0" marR="0" marT="0" marB="0" anchor="b">
                    <a:lnL w="6350" cap="flat" cmpd="sng" algn="ctr">
                      <a:solidFill>
                        <a:srgbClr val="80808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solidFill>
                      <a:srgbClr val="CCFFCC"/>
                    </a:solidFill>
                  </a:tcPr>
                </a:tc>
                <a:tc>
                  <a:txBody>
                    <a:bodyPr/>
                    <a:lstStyle/>
                    <a:p>
                      <a:pPr algn="r" fontAlgn="b"/>
                      <a:r>
                        <a:rPr lang="sl-SI" sz="500" b="0" i="0" u="none" strike="noStrike">
                          <a:effectLst/>
                          <a:latin typeface="Arial" panose="020B0604020202020204" pitchFamily="34" charset="0"/>
                        </a:rPr>
                        <a:t>0,00    </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solidFill>
                      <a:srgbClr val="FFFFFF"/>
                    </a:solidFill>
                  </a:tcPr>
                </a:tc>
                <a:tc>
                  <a:txBody>
                    <a:bodyPr/>
                    <a:lstStyle/>
                    <a:p>
                      <a:pPr algn="l" fontAlgn="b"/>
                      <a:r>
                        <a:rPr lang="sl-SI" sz="500" b="0" i="0" u="none" strike="noStrike">
                          <a:effectLst/>
                          <a:latin typeface="Arial" panose="020B0604020202020204" pitchFamily="34" charset="0"/>
                        </a:rPr>
                        <a:t> </a:t>
                      </a:r>
                    </a:p>
                  </a:txBody>
                  <a:tcPr marL="0" marR="0" marT="0" marB="0" anchor="b">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solidFill>
                      <a:srgbClr val="CCFFCC"/>
                    </a:solidFill>
                  </a:tcPr>
                </a:tc>
                <a:tc>
                  <a:txBody>
                    <a:bodyPr/>
                    <a:lstStyle/>
                    <a:p>
                      <a:pPr algn="l" fontAlgn="b"/>
                      <a:r>
                        <a:rPr lang="sl-SI" sz="500" b="0" i="0" u="none" strike="noStrike">
                          <a:effectLst/>
                          <a:latin typeface="Arial" panose="020B0604020202020204" pitchFamily="34" charset="0"/>
                        </a:rPr>
                        <a:t> </a:t>
                      </a:r>
                    </a:p>
                  </a:txBody>
                  <a:tcPr marL="0" marR="0" marT="0" marB="0" anchor="b">
                    <a:lnL w="6350" cap="flat" cmpd="sng" algn="ctr">
                      <a:solidFill>
                        <a:srgbClr val="80808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solidFill>
                      <a:srgbClr val="CCFFCC"/>
                    </a:solidFill>
                  </a:tcPr>
                </a:tc>
                <a:tc>
                  <a:txBody>
                    <a:bodyPr/>
                    <a:lstStyle/>
                    <a:p>
                      <a:pPr algn="r" fontAlgn="b"/>
                      <a:r>
                        <a:rPr lang="sl-SI" sz="500" b="0" i="0" u="none" strike="noStrike">
                          <a:effectLst/>
                          <a:latin typeface="Arial" panose="020B0604020202020204" pitchFamily="34" charset="0"/>
                        </a:rPr>
                        <a:t>0,00    </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solidFill>
                      <a:srgbClr val="FFFFFF"/>
                    </a:solidFill>
                  </a:tcPr>
                </a:tc>
                <a:tc>
                  <a:txBody>
                    <a:bodyPr/>
                    <a:lstStyle/>
                    <a:p>
                      <a:pPr algn="l" fontAlgn="b"/>
                      <a:r>
                        <a:rPr lang="sl-SI" sz="500" b="0" i="0" u="none" strike="noStrike">
                          <a:effectLst/>
                          <a:latin typeface="Arial" panose="020B0604020202020204" pitchFamily="34" charset="0"/>
                        </a:rPr>
                        <a:t> </a:t>
                      </a:r>
                    </a:p>
                  </a:txBody>
                  <a:tcPr marL="0" marR="0" marT="0" marB="0" anchor="b">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solidFill>
                      <a:srgbClr val="CCFFCC"/>
                    </a:solidFill>
                  </a:tcPr>
                </a:tc>
                <a:tc>
                  <a:txBody>
                    <a:bodyPr/>
                    <a:lstStyle/>
                    <a:p>
                      <a:pPr algn="l" fontAlgn="b"/>
                      <a:r>
                        <a:rPr lang="sl-SI" sz="500" b="0" i="0" u="none" strike="noStrike">
                          <a:effectLst/>
                          <a:latin typeface="Arial" panose="020B0604020202020204" pitchFamily="34" charset="0"/>
                        </a:rPr>
                        <a:t> </a:t>
                      </a:r>
                    </a:p>
                  </a:txBody>
                  <a:tcPr marL="0" marR="0" marT="0" marB="0" anchor="b">
                    <a:lnL w="6350" cap="flat" cmpd="sng" algn="ctr">
                      <a:solidFill>
                        <a:srgbClr val="80808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solidFill>
                      <a:srgbClr val="CCFFCC"/>
                    </a:solidFill>
                  </a:tcPr>
                </a:tc>
                <a:tc>
                  <a:txBody>
                    <a:bodyPr/>
                    <a:lstStyle/>
                    <a:p>
                      <a:pPr algn="r" fontAlgn="b"/>
                      <a:r>
                        <a:rPr lang="sl-SI" sz="500" b="0" i="0" u="none" strike="noStrike">
                          <a:effectLst/>
                          <a:latin typeface="Arial" panose="020B0604020202020204" pitchFamily="34" charset="0"/>
                        </a:rPr>
                        <a:t>0,00    </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tcPr>
                </a:tc>
                <a:tc>
                  <a:txBody>
                    <a:bodyPr/>
                    <a:lstStyle/>
                    <a:p>
                      <a:pPr algn="r" fontAlgn="b"/>
                      <a:r>
                        <a:rPr lang="sl-SI" sz="500" b="0" i="0" u="none" strike="noStrike">
                          <a:effectLst/>
                          <a:latin typeface="Arial" panose="020B0604020202020204" pitchFamily="34" charset="0"/>
                        </a:rPr>
                        <a:t>0,00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tcPr>
                </a:tc>
                <a:tc>
                  <a:txBody>
                    <a:bodyPr/>
                    <a:lstStyle/>
                    <a:p>
                      <a:pPr algn="r" fontAlgn="b"/>
                      <a:r>
                        <a:rPr lang="sl-SI" sz="500" b="0" i="0" u="none" strike="noStrike">
                          <a:effectLst/>
                          <a:latin typeface="Arial" panose="020B0604020202020204" pitchFamily="34" charset="0"/>
                        </a:rPr>
                        <a:t>0,00    </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tcPr>
                </a:tc>
                <a:tc>
                  <a:txBody>
                    <a:bodyPr/>
                    <a:lstStyle/>
                    <a:p>
                      <a:pPr algn="l" fontAlgn="b"/>
                      <a:r>
                        <a:rPr lang="sl-SI" sz="500" b="0" i="0" u="none" strike="noStrike">
                          <a:effectLst/>
                          <a:latin typeface="Arial" panose="020B0604020202020204" pitchFamily="34" charset="0"/>
                        </a:rPr>
                        <a:t> </a:t>
                      </a:r>
                    </a:p>
                  </a:txBody>
                  <a:tcPr marL="0" marR="0" marT="0" marB="0" anchor="b">
                    <a:lnL w="12700" cap="flat" cmpd="sng" algn="ctr">
                      <a:solidFill>
                        <a:srgbClr val="000000"/>
                      </a:solidFill>
                      <a:prstDash val="solid"/>
                      <a:round/>
                      <a:headEnd type="none" w="med" len="med"/>
                      <a:tailEnd type="none" w="med" len="med"/>
                    </a:lnL>
                    <a:lnR>
                      <a:noFill/>
                    </a:lnR>
                    <a:lnT>
                      <a:noFill/>
                    </a:lnT>
                    <a:lnB>
                      <a:noFill/>
                    </a:lnB>
                    <a:solidFill>
                      <a:srgbClr val="FFFFFF"/>
                    </a:solidFill>
                  </a:tcPr>
                </a:tc>
                <a:tc>
                  <a:txBody>
                    <a:bodyPr/>
                    <a:lstStyle/>
                    <a:p>
                      <a:pPr algn="l" fontAlgn="b"/>
                      <a:r>
                        <a:rPr lang="sl-SI" sz="500" b="0" i="0" u="none" strike="noStrike">
                          <a:effectLst/>
                          <a:latin typeface="Arial" panose="020B0604020202020204" pitchFamily="34" charset="0"/>
                        </a:rPr>
                        <a:t> </a:t>
                      </a:r>
                    </a:p>
                  </a:txBody>
                  <a:tcPr marL="0" marR="0" marT="0" marB="0" anchor="b">
                    <a:lnL>
                      <a:noFill/>
                    </a:lnL>
                    <a:lnR>
                      <a:noFill/>
                    </a:lnR>
                    <a:lnT>
                      <a:noFill/>
                    </a:lnT>
                    <a:lnB>
                      <a:noFill/>
                    </a:lnB>
                    <a:solidFill>
                      <a:srgbClr val="FFFFFF"/>
                    </a:solidFill>
                  </a:tcPr>
                </a:tc>
                <a:tc>
                  <a:txBody>
                    <a:bodyPr/>
                    <a:lstStyle/>
                    <a:p>
                      <a:pPr algn="l" fontAlgn="b"/>
                      <a:r>
                        <a:rPr lang="sl-SI" sz="500" b="0" i="0" u="none" strike="noStrike">
                          <a:effectLst/>
                          <a:latin typeface="Arial" panose="020B0604020202020204" pitchFamily="34" charset="0"/>
                        </a:rPr>
                        <a:t> </a:t>
                      </a:r>
                    </a:p>
                  </a:txBody>
                  <a:tcPr marL="0" marR="0" marT="0" marB="0" anchor="b">
                    <a:lnL>
                      <a:noFill/>
                    </a:lnL>
                    <a:lnR>
                      <a:noFill/>
                    </a:lnR>
                    <a:lnT>
                      <a:noFill/>
                    </a:lnT>
                    <a:lnB>
                      <a:noFill/>
                    </a:lnB>
                    <a:solidFill>
                      <a:srgbClr val="FFFFFF"/>
                    </a:solidFill>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a:noFill/>
                    </a:lnB>
                  </a:tcPr>
                </a:tc>
              </a:tr>
              <a:tr h="83829">
                <a:tc>
                  <a:txBody>
                    <a:bodyPr/>
                    <a:lstStyle/>
                    <a:p>
                      <a:pPr algn="l" fontAlgn="b"/>
                      <a:endParaRPr lang="sl-SI" sz="500" b="0" i="0" u="none" strike="noStrike">
                        <a:effectLst/>
                        <a:latin typeface="Arial" panose="020B0604020202020204" pitchFamily="34" charset="0"/>
                      </a:endParaRPr>
                    </a:p>
                  </a:txBody>
                  <a:tcPr marL="0" marR="0" marT="0" marB="0" anchor="b">
                    <a:lnL>
                      <a:noFill/>
                    </a:lnL>
                    <a:lnR w="6350" cap="flat" cmpd="sng" algn="ctr">
                      <a:solidFill>
                        <a:srgbClr val="808080"/>
                      </a:solidFill>
                      <a:prstDash val="solid"/>
                      <a:round/>
                      <a:headEnd type="none" w="med" len="med"/>
                      <a:tailEnd type="none" w="med" len="med"/>
                    </a:lnR>
                    <a:lnT>
                      <a:noFill/>
                    </a:lnT>
                    <a:lnB>
                      <a:noFill/>
                    </a:lnB>
                  </a:tcPr>
                </a:tc>
                <a:tc>
                  <a:txBody>
                    <a:bodyPr/>
                    <a:lstStyle/>
                    <a:p>
                      <a:pPr algn="l" fontAlgn="b"/>
                      <a:r>
                        <a:rPr lang="sl-SI" sz="500" b="0" i="0" u="none" strike="noStrike">
                          <a:effectLst/>
                          <a:latin typeface="Arial" panose="020B0604020202020204" pitchFamily="34" charset="0"/>
                        </a:rPr>
                        <a:t>Drugi javni vir iz državnega proračuna - neupravičeni stroški</a:t>
                      </a:r>
                    </a:p>
                  </a:txBody>
                  <a:tcPr marL="0" marR="0" marT="0" marB="0" anchor="b">
                    <a:lnL w="6350" cap="flat" cmpd="sng" algn="ctr">
                      <a:solidFill>
                        <a:srgbClr val="80808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tcPr>
                </a:tc>
                <a:tc>
                  <a:txBody>
                    <a:bodyPr/>
                    <a:lstStyle/>
                    <a:p>
                      <a:pPr algn="r" fontAlgn="b"/>
                      <a:r>
                        <a:rPr lang="sl-SI" sz="500" b="0" i="0" u="none" strike="noStrike">
                          <a:effectLst/>
                          <a:latin typeface="Arial" panose="020B0604020202020204" pitchFamily="34" charset="0"/>
                        </a:rPr>
                        <a:t>0,00    </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solidFill>
                      <a:srgbClr val="FFFFFF"/>
                    </a:solidFill>
                  </a:tcPr>
                </a:tc>
                <a:tc>
                  <a:txBody>
                    <a:bodyPr/>
                    <a:lstStyle/>
                    <a:p>
                      <a:pPr algn="l" fontAlgn="b"/>
                      <a:r>
                        <a:rPr lang="sl-SI" sz="500" b="0" i="0" u="none" strike="noStrike">
                          <a:effectLst/>
                          <a:latin typeface="Arial" panose="020B0604020202020204" pitchFamily="34" charset="0"/>
                        </a:rPr>
                        <a:t> </a:t>
                      </a:r>
                    </a:p>
                  </a:txBody>
                  <a:tcPr marL="0" marR="0" marT="0" marB="0" anchor="b">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solidFill>
                      <a:srgbClr val="CCFFCC"/>
                    </a:solidFill>
                  </a:tcPr>
                </a:tc>
                <a:tc>
                  <a:txBody>
                    <a:bodyPr/>
                    <a:lstStyle/>
                    <a:p>
                      <a:pPr algn="l" fontAlgn="b"/>
                      <a:r>
                        <a:rPr lang="sl-SI" sz="500" b="0" i="0" u="none" strike="noStrike">
                          <a:effectLst/>
                          <a:latin typeface="Arial" panose="020B0604020202020204" pitchFamily="34" charset="0"/>
                        </a:rPr>
                        <a:t> </a:t>
                      </a:r>
                    </a:p>
                  </a:txBody>
                  <a:tcPr marL="0" marR="0" marT="0" marB="0" anchor="b">
                    <a:lnL w="6350" cap="flat" cmpd="sng" algn="ctr">
                      <a:solidFill>
                        <a:srgbClr val="80808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solidFill>
                      <a:srgbClr val="CCFFCC"/>
                    </a:solidFill>
                  </a:tcPr>
                </a:tc>
                <a:tc>
                  <a:txBody>
                    <a:bodyPr/>
                    <a:lstStyle/>
                    <a:p>
                      <a:pPr algn="r" fontAlgn="b"/>
                      <a:r>
                        <a:rPr lang="sl-SI" sz="500" b="0" i="0" u="none" strike="noStrike">
                          <a:effectLst/>
                          <a:latin typeface="Arial" panose="020B0604020202020204" pitchFamily="34" charset="0"/>
                        </a:rPr>
                        <a:t>0,00    </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solidFill>
                      <a:srgbClr val="FFFFFF"/>
                    </a:solidFill>
                  </a:tcPr>
                </a:tc>
                <a:tc>
                  <a:txBody>
                    <a:bodyPr/>
                    <a:lstStyle/>
                    <a:p>
                      <a:pPr algn="l" fontAlgn="b"/>
                      <a:r>
                        <a:rPr lang="sl-SI" sz="500" b="0" i="0" u="none" strike="noStrike">
                          <a:effectLst/>
                          <a:latin typeface="Arial" panose="020B0604020202020204" pitchFamily="34" charset="0"/>
                        </a:rPr>
                        <a:t> </a:t>
                      </a:r>
                    </a:p>
                  </a:txBody>
                  <a:tcPr marL="0" marR="0" marT="0" marB="0" anchor="b">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solidFill>
                      <a:srgbClr val="CCFFCC"/>
                    </a:solidFill>
                  </a:tcPr>
                </a:tc>
                <a:tc>
                  <a:txBody>
                    <a:bodyPr/>
                    <a:lstStyle/>
                    <a:p>
                      <a:pPr algn="l" fontAlgn="b"/>
                      <a:r>
                        <a:rPr lang="sl-SI" sz="500" b="0" i="0" u="none" strike="noStrike">
                          <a:effectLst/>
                          <a:latin typeface="Arial" panose="020B0604020202020204" pitchFamily="34" charset="0"/>
                        </a:rPr>
                        <a:t> </a:t>
                      </a:r>
                    </a:p>
                  </a:txBody>
                  <a:tcPr marL="0" marR="0" marT="0" marB="0" anchor="b">
                    <a:lnL w="6350" cap="flat" cmpd="sng" algn="ctr">
                      <a:solidFill>
                        <a:srgbClr val="80808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solidFill>
                      <a:srgbClr val="CCFFCC"/>
                    </a:solidFill>
                  </a:tcPr>
                </a:tc>
                <a:tc>
                  <a:txBody>
                    <a:bodyPr/>
                    <a:lstStyle/>
                    <a:p>
                      <a:pPr algn="r" fontAlgn="b"/>
                      <a:r>
                        <a:rPr lang="sl-SI" sz="500" b="0" i="0" u="none" strike="noStrike">
                          <a:effectLst/>
                          <a:latin typeface="Arial" panose="020B0604020202020204" pitchFamily="34" charset="0"/>
                        </a:rPr>
                        <a:t>0,00    </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solidFill>
                      <a:srgbClr val="FFFFFF"/>
                    </a:solidFill>
                  </a:tcPr>
                </a:tc>
                <a:tc>
                  <a:txBody>
                    <a:bodyPr/>
                    <a:lstStyle/>
                    <a:p>
                      <a:pPr algn="l" fontAlgn="b"/>
                      <a:r>
                        <a:rPr lang="sl-SI" sz="500" b="0" i="0" u="none" strike="noStrike">
                          <a:effectLst/>
                          <a:latin typeface="Arial" panose="020B0604020202020204" pitchFamily="34" charset="0"/>
                        </a:rPr>
                        <a:t> </a:t>
                      </a:r>
                    </a:p>
                  </a:txBody>
                  <a:tcPr marL="0" marR="0" marT="0" marB="0" anchor="b">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solidFill>
                      <a:srgbClr val="CCFFCC"/>
                    </a:solidFill>
                  </a:tcPr>
                </a:tc>
                <a:tc>
                  <a:txBody>
                    <a:bodyPr/>
                    <a:lstStyle/>
                    <a:p>
                      <a:pPr algn="l" fontAlgn="b"/>
                      <a:r>
                        <a:rPr lang="sl-SI" sz="500" b="0" i="0" u="none" strike="noStrike">
                          <a:effectLst/>
                          <a:latin typeface="Arial" panose="020B0604020202020204" pitchFamily="34" charset="0"/>
                        </a:rPr>
                        <a:t> </a:t>
                      </a:r>
                    </a:p>
                  </a:txBody>
                  <a:tcPr marL="0" marR="0" marT="0" marB="0" anchor="b">
                    <a:lnL w="6350" cap="flat" cmpd="sng" algn="ctr">
                      <a:solidFill>
                        <a:srgbClr val="80808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solidFill>
                      <a:srgbClr val="CCFFCC"/>
                    </a:solidFill>
                  </a:tcPr>
                </a:tc>
                <a:tc>
                  <a:txBody>
                    <a:bodyPr/>
                    <a:lstStyle/>
                    <a:p>
                      <a:pPr algn="r" fontAlgn="b"/>
                      <a:r>
                        <a:rPr lang="sl-SI" sz="500" b="0" i="0" u="none" strike="noStrike">
                          <a:effectLst/>
                          <a:latin typeface="Arial" panose="020B0604020202020204" pitchFamily="34" charset="0"/>
                        </a:rPr>
                        <a:t>0,00    </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tcPr>
                </a:tc>
                <a:tc>
                  <a:txBody>
                    <a:bodyPr/>
                    <a:lstStyle/>
                    <a:p>
                      <a:pPr algn="r" fontAlgn="b"/>
                      <a:r>
                        <a:rPr lang="sl-SI" sz="500" b="0" i="0" u="none" strike="noStrike">
                          <a:effectLst/>
                          <a:latin typeface="Arial" panose="020B0604020202020204" pitchFamily="34" charset="0"/>
                        </a:rPr>
                        <a:t>0,00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tcPr>
                </a:tc>
                <a:tc>
                  <a:txBody>
                    <a:bodyPr/>
                    <a:lstStyle/>
                    <a:p>
                      <a:pPr algn="r" fontAlgn="b"/>
                      <a:r>
                        <a:rPr lang="sl-SI" sz="500" b="0" i="0" u="none" strike="noStrike">
                          <a:effectLst/>
                          <a:latin typeface="Arial" panose="020B0604020202020204" pitchFamily="34" charset="0"/>
                        </a:rPr>
                        <a:t>0,00    </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tcPr>
                </a:tc>
                <a:tc>
                  <a:txBody>
                    <a:bodyPr/>
                    <a:lstStyle/>
                    <a:p>
                      <a:pPr algn="l" fontAlgn="b"/>
                      <a:r>
                        <a:rPr lang="sl-SI" sz="500" b="0" i="0" u="none" strike="noStrike">
                          <a:effectLst/>
                          <a:latin typeface="Arial" panose="020B0604020202020204" pitchFamily="34" charset="0"/>
                        </a:rPr>
                        <a:t> </a:t>
                      </a:r>
                    </a:p>
                  </a:txBody>
                  <a:tcPr marL="0" marR="0" marT="0" marB="0" anchor="b">
                    <a:lnL w="12700" cap="flat" cmpd="sng" algn="ctr">
                      <a:solidFill>
                        <a:srgbClr val="000000"/>
                      </a:solidFill>
                      <a:prstDash val="solid"/>
                      <a:round/>
                      <a:headEnd type="none" w="med" len="med"/>
                      <a:tailEnd type="none" w="med" len="med"/>
                    </a:lnL>
                    <a:lnR>
                      <a:noFill/>
                    </a:lnR>
                    <a:lnT>
                      <a:noFill/>
                    </a:lnT>
                    <a:lnB>
                      <a:noFill/>
                    </a:lnB>
                    <a:solidFill>
                      <a:srgbClr val="FFFFFF"/>
                    </a:solidFill>
                  </a:tcPr>
                </a:tc>
                <a:tc>
                  <a:txBody>
                    <a:bodyPr/>
                    <a:lstStyle/>
                    <a:p>
                      <a:pPr algn="l" fontAlgn="b"/>
                      <a:r>
                        <a:rPr lang="sl-SI" sz="500" b="0" i="0" u="none" strike="noStrike">
                          <a:effectLst/>
                          <a:latin typeface="Arial" panose="020B0604020202020204" pitchFamily="34" charset="0"/>
                        </a:rPr>
                        <a:t> </a:t>
                      </a:r>
                    </a:p>
                  </a:txBody>
                  <a:tcPr marL="0" marR="0" marT="0" marB="0" anchor="b">
                    <a:lnL>
                      <a:noFill/>
                    </a:lnL>
                    <a:lnR>
                      <a:noFill/>
                    </a:lnR>
                    <a:lnT>
                      <a:noFill/>
                    </a:lnT>
                    <a:lnB>
                      <a:noFill/>
                    </a:lnB>
                    <a:solidFill>
                      <a:srgbClr val="FFFFFF"/>
                    </a:solidFill>
                  </a:tcPr>
                </a:tc>
                <a:tc>
                  <a:txBody>
                    <a:bodyPr/>
                    <a:lstStyle/>
                    <a:p>
                      <a:pPr algn="l" fontAlgn="b"/>
                      <a:r>
                        <a:rPr lang="sl-SI" sz="500" b="0" i="0" u="none" strike="noStrike">
                          <a:effectLst/>
                          <a:latin typeface="Arial" panose="020B0604020202020204" pitchFamily="34" charset="0"/>
                        </a:rPr>
                        <a:t> </a:t>
                      </a:r>
                    </a:p>
                  </a:txBody>
                  <a:tcPr marL="0" marR="0" marT="0" marB="0" anchor="b">
                    <a:lnL>
                      <a:noFill/>
                    </a:lnL>
                    <a:lnR>
                      <a:noFill/>
                    </a:lnR>
                    <a:lnT>
                      <a:noFill/>
                    </a:lnT>
                    <a:lnB>
                      <a:noFill/>
                    </a:lnB>
                    <a:solidFill>
                      <a:srgbClr val="FFFFFF"/>
                    </a:solidFill>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a:noFill/>
                    </a:lnB>
                  </a:tcPr>
                </a:tc>
              </a:tr>
              <a:tr h="83829">
                <a:tc>
                  <a:txBody>
                    <a:bodyPr/>
                    <a:lstStyle/>
                    <a:p>
                      <a:pPr algn="l" fontAlgn="b"/>
                      <a:endParaRPr lang="sl-SI" sz="500" b="0" i="0" u="none" strike="noStrike">
                        <a:effectLst/>
                        <a:latin typeface="Arial" panose="020B0604020202020204" pitchFamily="34" charset="0"/>
                      </a:endParaRPr>
                    </a:p>
                  </a:txBody>
                  <a:tcPr marL="0" marR="0" marT="0" marB="0" anchor="b">
                    <a:lnL>
                      <a:noFill/>
                    </a:lnL>
                    <a:lnR w="6350" cap="flat" cmpd="sng" algn="ctr">
                      <a:solidFill>
                        <a:srgbClr val="808080"/>
                      </a:solidFill>
                      <a:prstDash val="solid"/>
                      <a:round/>
                      <a:headEnd type="none" w="med" len="med"/>
                      <a:tailEnd type="none" w="med" len="med"/>
                    </a:lnR>
                    <a:lnT>
                      <a:noFill/>
                    </a:lnT>
                    <a:lnB>
                      <a:noFill/>
                    </a:lnB>
                  </a:tcPr>
                </a:tc>
                <a:tc>
                  <a:txBody>
                    <a:bodyPr/>
                    <a:lstStyle/>
                    <a:p>
                      <a:pPr algn="l" fontAlgn="b"/>
                      <a:r>
                        <a:rPr lang="sl-SI" sz="500" b="0" i="0" u="none" strike="noStrike">
                          <a:effectLst/>
                          <a:latin typeface="Arial" panose="020B0604020202020204" pitchFamily="34" charset="0"/>
                        </a:rPr>
                        <a:t>Drugi javni vir iz drugih javnih virov - upravičeni stroški</a:t>
                      </a:r>
                    </a:p>
                  </a:txBody>
                  <a:tcPr marL="0" marR="0" marT="0" marB="0" anchor="b">
                    <a:lnL w="6350" cap="flat" cmpd="sng" algn="ctr">
                      <a:solidFill>
                        <a:srgbClr val="80808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tcPr>
                </a:tc>
                <a:tc>
                  <a:txBody>
                    <a:bodyPr/>
                    <a:lstStyle/>
                    <a:p>
                      <a:pPr algn="r" fontAlgn="b"/>
                      <a:r>
                        <a:rPr lang="sl-SI" sz="500" b="0" i="0" u="none" strike="noStrike">
                          <a:effectLst/>
                          <a:latin typeface="Arial" panose="020B0604020202020204" pitchFamily="34" charset="0"/>
                        </a:rPr>
                        <a:t>0,00    </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solidFill>
                      <a:srgbClr val="FFFFFF"/>
                    </a:solidFill>
                  </a:tcPr>
                </a:tc>
                <a:tc>
                  <a:txBody>
                    <a:bodyPr/>
                    <a:lstStyle/>
                    <a:p>
                      <a:pPr algn="l" fontAlgn="b"/>
                      <a:r>
                        <a:rPr lang="sl-SI" sz="500" b="0" i="0" u="none" strike="noStrike">
                          <a:effectLst/>
                          <a:latin typeface="Arial" panose="020B0604020202020204" pitchFamily="34" charset="0"/>
                        </a:rPr>
                        <a:t> </a:t>
                      </a:r>
                    </a:p>
                  </a:txBody>
                  <a:tcPr marL="0" marR="0" marT="0" marB="0" anchor="b">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solidFill>
                      <a:srgbClr val="CCFFCC"/>
                    </a:solidFill>
                  </a:tcPr>
                </a:tc>
                <a:tc>
                  <a:txBody>
                    <a:bodyPr/>
                    <a:lstStyle/>
                    <a:p>
                      <a:pPr algn="l" fontAlgn="b"/>
                      <a:r>
                        <a:rPr lang="sl-SI" sz="500" b="0" i="0" u="none" strike="noStrike">
                          <a:effectLst/>
                          <a:latin typeface="Arial" panose="020B0604020202020204" pitchFamily="34" charset="0"/>
                        </a:rPr>
                        <a:t> </a:t>
                      </a:r>
                    </a:p>
                  </a:txBody>
                  <a:tcPr marL="0" marR="0" marT="0" marB="0" anchor="b">
                    <a:lnL w="6350" cap="flat" cmpd="sng" algn="ctr">
                      <a:solidFill>
                        <a:srgbClr val="80808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solidFill>
                      <a:srgbClr val="CCFFCC"/>
                    </a:solidFill>
                  </a:tcPr>
                </a:tc>
                <a:tc>
                  <a:txBody>
                    <a:bodyPr/>
                    <a:lstStyle/>
                    <a:p>
                      <a:pPr algn="r" fontAlgn="b"/>
                      <a:r>
                        <a:rPr lang="sl-SI" sz="500" b="0" i="0" u="none" strike="noStrike">
                          <a:effectLst/>
                          <a:latin typeface="Arial" panose="020B0604020202020204" pitchFamily="34" charset="0"/>
                        </a:rPr>
                        <a:t>0,00    </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solidFill>
                      <a:srgbClr val="FFFFFF"/>
                    </a:solidFill>
                  </a:tcPr>
                </a:tc>
                <a:tc>
                  <a:txBody>
                    <a:bodyPr/>
                    <a:lstStyle/>
                    <a:p>
                      <a:pPr algn="l" fontAlgn="b"/>
                      <a:r>
                        <a:rPr lang="sl-SI" sz="500" b="0" i="0" u="none" strike="noStrike">
                          <a:effectLst/>
                          <a:latin typeface="Arial" panose="020B0604020202020204" pitchFamily="34" charset="0"/>
                        </a:rPr>
                        <a:t> </a:t>
                      </a:r>
                    </a:p>
                  </a:txBody>
                  <a:tcPr marL="0" marR="0" marT="0" marB="0" anchor="b">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solidFill>
                      <a:srgbClr val="CCFFCC"/>
                    </a:solidFill>
                  </a:tcPr>
                </a:tc>
                <a:tc>
                  <a:txBody>
                    <a:bodyPr/>
                    <a:lstStyle/>
                    <a:p>
                      <a:pPr algn="l" fontAlgn="b"/>
                      <a:r>
                        <a:rPr lang="sl-SI" sz="500" b="0" i="0" u="none" strike="noStrike">
                          <a:effectLst/>
                          <a:latin typeface="Arial" panose="020B0604020202020204" pitchFamily="34" charset="0"/>
                        </a:rPr>
                        <a:t> </a:t>
                      </a:r>
                    </a:p>
                  </a:txBody>
                  <a:tcPr marL="0" marR="0" marT="0" marB="0" anchor="b">
                    <a:lnL w="6350" cap="flat" cmpd="sng" algn="ctr">
                      <a:solidFill>
                        <a:srgbClr val="80808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solidFill>
                      <a:srgbClr val="CCFFCC"/>
                    </a:solidFill>
                  </a:tcPr>
                </a:tc>
                <a:tc>
                  <a:txBody>
                    <a:bodyPr/>
                    <a:lstStyle/>
                    <a:p>
                      <a:pPr algn="r" fontAlgn="b"/>
                      <a:r>
                        <a:rPr lang="sl-SI" sz="500" b="0" i="0" u="none" strike="noStrike">
                          <a:effectLst/>
                          <a:latin typeface="Arial" panose="020B0604020202020204" pitchFamily="34" charset="0"/>
                        </a:rPr>
                        <a:t>0,00    </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solidFill>
                      <a:srgbClr val="FFFFFF"/>
                    </a:solidFill>
                  </a:tcPr>
                </a:tc>
                <a:tc>
                  <a:txBody>
                    <a:bodyPr/>
                    <a:lstStyle/>
                    <a:p>
                      <a:pPr algn="l" fontAlgn="b"/>
                      <a:r>
                        <a:rPr lang="sl-SI" sz="500" b="0" i="0" u="none" strike="noStrike">
                          <a:effectLst/>
                          <a:latin typeface="Arial" panose="020B0604020202020204" pitchFamily="34" charset="0"/>
                        </a:rPr>
                        <a:t> </a:t>
                      </a:r>
                    </a:p>
                  </a:txBody>
                  <a:tcPr marL="0" marR="0" marT="0" marB="0" anchor="b">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solidFill>
                      <a:srgbClr val="CCFFCC"/>
                    </a:solidFill>
                  </a:tcPr>
                </a:tc>
                <a:tc>
                  <a:txBody>
                    <a:bodyPr/>
                    <a:lstStyle/>
                    <a:p>
                      <a:pPr algn="l" fontAlgn="b"/>
                      <a:r>
                        <a:rPr lang="sl-SI" sz="500" b="0" i="0" u="none" strike="noStrike">
                          <a:effectLst/>
                          <a:latin typeface="Arial" panose="020B0604020202020204" pitchFamily="34" charset="0"/>
                        </a:rPr>
                        <a:t> </a:t>
                      </a:r>
                    </a:p>
                  </a:txBody>
                  <a:tcPr marL="0" marR="0" marT="0" marB="0" anchor="b">
                    <a:lnL w="6350" cap="flat" cmpd="sng" algn="ctr">
                      <a:solidFill>
                        <a:srgbClr val="80808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solidFill>
                      <a:srgbClr val="CCFFCC"/>
                    </a:solidFill>
                  </a:tcPr>
                </a:tc>
                <a:tc>
                  <a:txBody>
                    <a:bodyPr/>
                    <a:lstStyle/>
                    <a:p>
                      <a:pPr algn="r" fontAlgn="b"/>
                      <a:r>
                        <a:rPr lang="sl-SI" sz="500" b="0" i="0" u="none" strike="noStrike">
                          <a:effectLst/>
                          <a:latin typeface="Arial" panose="020B0604020202020204" pitchFamily="34" charset="0"/>
                        </a:rPr>
                        <a:t>0,00    </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tcPr>
                </a:tc>
                <a:tc>
                  <a:txBody>
                    <a:bodyPr/>
                    <a:lstStyle/>
                    <a:p>
                      <a:pPr algn="r" fontAlgn="b"/>
                      <a:r>
                        <a:rPr lang="sl-SI" sz="500" b="0" i="0" u="none" strike="noStrike">
                          <a:effectLst/>
                          <a:latin typeface="Arial" panose="020B0604020202020204" pitchFamily="34" charset="0"/>
                        </a:rPr>
                        <a:t>0,00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tcPr>
                </a:tc>
                <a:tc>
                  <a:txBody>
                    <a:bodyPr/>
                    <a:lstStyle/>
                    <a:p>
                      <a:pPr algn="r" fontAlgn="b"/>
                      <a:r>
                        <a:rPr lang="sl-SI" sz="500" b="0" i="0" u="none" strike="noStrike">
                          <a:effectLst/>
                          <a:latin typeface="Arial" panose="020B0604020202020204" pitchFamily="34" charset="0"/>
                        </a:rPr>
                        <a:t>0,00    </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tcPr>
                </a:tc>
                <a:tc>
                  <a:txBody>
                    <a:bodyPr/>
                    <a:lstStyle/>
                    <a:p>
                      <a:pPr algn="l" fontAlgn="b"/>
                      <a:r>
                        <a:rPr lang="sl-SI" sz="500" b="0" i="0" u="none" strike="noStrike">
                          <a:effectLst/>
                          <a:latin typeface="Arial" panose="020B0604020202020204" pitchFamily="34" charset="0"/>
                        </a:rPr>
                        <a:t> </a:t>
                      </a:r>
                    </a:p>
                  </a:txBody>
                  <a:tcPr marL="0" marR="0" marT="0" marB="0" anchor="b">
                    <a:lnL w="12700" cap="flat" cmpd="sng" algn="ctr">
                      <a:solidFill>
                        <a:srgbClr val="000000"/>
                      </a:solidFill>
                      <a:prstDash val="solid"/>
                      <a:round/>
                      <a:headEnd type="none" w="med" len="med"/>
                      <a:tailEnd type="none" w="med" len="med"/>
                    </a:lnL>
                    <a:lnR>
                      <a:noFill/>
                    </a:lnR>
                    <a:lnT>
                      <a:noFill/>
                    </a:lnT>
                    <a:lnB>
                      <a:noFill/>
                    </a:lnB>
                    <a:solidFill>
                      <a:srgbClr val="FFFFFF"/>
                    </a:solidFill>
                  </a:tcPr>
                </a:tc>
                <a:tc>
                  <a:txBody>
                    <a:bodyPr/>
                    <a:lstStyle/>
                    <a:p>
                      <a:pPr algn="l" fontAlgn="b"/>
                      <a:r>
                        <a:rPr lang="sl-SI" sz="500" b="0" i="0" u="none" strike="noStrike">
                          <a:effectLst/>
                          <a:latin typeface="Arial" panose="020B0604020202020204" pitchFamily="34" charset="0"/>
                        </a:rPr>
                        <a:t> </a:t>
                      </a:r>
                    </a:p>
                  </a:txBody>
                  <a:tcPr marL="0" marR="0" marT="0" marB="0" anchor="b">
                    <a:lnL>
                      <a:noFill/>
                    </a:lnL>
                    <a:lnR>
                      <a:noFill/>
                    </a:lnR>
                    <a:lnT>
                      <a:noFill/>
                    </a:lnT>
                    <a:lnB>
                      <a:noFill/>
                    </a:lnB>
                    <a:solidFill>
                      <a:srgbClr val="FFFFFF"/>
                    </a:solidFill>
                  </a:tcPr>
                </a:tc>
                <a:tc>
                  <a:txBody>
                    <a:bodyPr/>
                    <a:lstStyle/>
                    <a:p>
                      <a:pPr algn="l" fontAlgn="b"/>
                      <a:r>
                        <a:rPr lang="sl-SI" sz="500" b="0" i="0" u="none" strike="noStrike" dirty="0">
                          <a:effectLst/>
                          <a:latin typeface="Arial" panose="020B0604020202020204" pitchFamily="34" charset="0"/>
                        </a:rPr>
                        <a:t> </a:t>
                      </a:r>
                    </a:p>
                  </a:txBody>
                  <a:tcPr marL="0" marR="0" marT="0" marB="0" anchor="b">
                    <a:lnL>
                      <a:noFill/>
                    </a:lnL>
                    <a:lnR>
                      <a:noFill/>
                    </a:lnR>
                    <a:lnT>
                      <a:noFill/>
                    </a:lnT>
                    <a:lnB>
                      <a:noFill/>
                    </a:lnB>
                    <a:solidFill>
                      <a:srgbClr val="FFFFFF"/>
                    </a:solidFill>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a:noFill/>
                    </a:lnB>
                  </a:tcPr>
                </a:tc>
              </a:tr>
              <a:tr h="83829">
                <a:tc>
                  <a:txBody>
                    <a:bodyPr/>
                    <a:lstStyle/>
                    <a:p>
                      <a:pPr algn="l" fontAlgn="b"/>
                      <a:endParaRPr lang="sl-SI" sz="500" b="0" i="0" u="none" strike="noStrike">
                        <a:effectLst/>
                        <a:latin typeface="Arial" panose="020B0604020202020204" pitchFamily="34" charset="0"/>
                      </a:endParaRPr>
                    </a:p>
                  </a:txBody>
                  <a:tcPr marL="0" marR="0" marT="0" marB="0" anchor="b">
                    <a:lnL>
                      <a:noFill/>
                    </a:lnL>
                    <a:lnR w="6350" cap="flat" cmpd="sng" algn="ctr">
                      <a:solidFill>
                        <a:srgbClr val="808080"/>
                      </a:solidFill>
                      <a:prstDash val="solid"/>
                      <a:round/>
                      <a:headEnd type="none" w="med" len="med"/>
                      <a:tailEnd type="none" w="med" len="med"/>
                    </a:lnR>
                    <a:lnT>
                      <a:noFill/>
                    </a:lnT>
                    <a:lnB>
                      <a:noFill/>
                    </a:lnB>
                  </a:tcPr>
                </a:tc>
                <a:tc>
                  <a:txBody>
                    <a:bodyPr/>
                    <a:lstStyle/>
                    <a:p>
                      <a:pPr algn="l" fontAlgn="b"/>
                      <a:r>
                        <a:rPr lang="sl-SI" sz="500" b="0" i="0" u="none" strike="noStrike">
                          <a:effectLst/>
                          <a:latin typeface="Arial" panose="020B0604020202020204" pitchFamily="34" charset="0"/>
                        </a:rPr>
                        <a:t>Drugi javni vir iz drugih javnih virov - neupravičeni stroški</a:t>
                      </a:r>
                    </a:p>
                  </a:txBody>
                  <a:tcPr marL="0" marR="0" marT="0" marB="0" anchor="b">
                    <a:lnL w="6350" cap="flat" cmpd="sng" algn="ctr">
                      <a:solidFill>
                        <a:srgbClr val="80808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tcPr>
                </a:tc>
                <a:tc>
                  <a:txBody>
                    <a:bodyPr/>
                    <a:lstStyle/>
                    <a:p>
                      <a:pPr algn="r" fontAlgn="b"/>
                      <a:r>
                        <a:rPr lang="sl-SI" sz="500" b="0" i="0" u="none" strike="noStrike">
                          <a:effectLst/>
                          <a:latin typeface="Arial" panose="020B0604020202020204" pitchFamily="34" charset="0"/>
                        </a:rPr>
                        <a:t>0,00    </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solidFill>
                      <a:srgbClr val="FFFFFF"/>
                    </a:solidFill>
                  </a:tcPr>
                </a:tc>
                <a:tc>
                  <a:txBody>
                    <a:bodyPr/>
                    <a:lstStyle/>
                    <a:p>
                      <a:pPr algn="l" fontAlgn="b"/>
                      <a:r>
                        <a:rPr lang="sl-SI" sz="500" b="0" i="0" u="none" strike="noStrike">
                          <a:effectLst/>
                          <a:latin typeface="Arial" panose="020B0604020202020204" pitchFamily="34" charset="0"/>
                        </a:rPr>
                        <a:t> </a:t>
                      </a:r>
                    </a:p>
                  </a:txBody>
                  <a:tcPr marL="0" marR="0" marT="0" marB="0" anchor="b">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solidFill>
                      <a:srgbClr val="CCFFCC"/>
                    </a:solidFill>
                  </a:tcPr>
                </a:tc>
                <a:tc>
                  <a:txBody>
                    <a:bodyPr/>
                    <a:lstStyle/>
                    <a:p>
                      <a:pPr algn="l" fontAlgn="b"/>
                      <a:r>
                        <a:rPr lang="sl-SI" sz="500" b="0" i="0" u="none" strike="noStrike">
                          <a:effectLst/>
                          <a:latin typeface="Arial" panose="020B0604020202020204" pitchFamily="34" charset="0"/>
                        </a:rPr>
                        <a:t> </a:t>
                      </a:r>
                    </a:p>
                  </a:txBody>
                  <a:tcPr marL="0" marR="0" marT="0" marB="0" anchor="b">
                    <a:lnL w="6350" cap="flat" cmpd="sng" algn="ctr">
                      <a:solidFill>
                        <a:srgbClr val="80808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solidFill>
                      <a:srgbClr val="CCFFCC"/>
                    </a:solidFill>
                  </a:tcPr>
                </a:tc>
                <a:tc>
                  <a:txBody>
                    <a:bodyPr/>
                    <a:lstStyle/>
                    <a:p>
                      <a:pPr algn="r" fontAlgn="b"/>
                      <a:r>
                        <a:rPr lang="sl-SI" sz="500" b="0" i="0" u="none" strike="noStrike">
                          <a:effectLst/>
                          <a:latin typeface="Arial" panose="020B0604020202020204" pitchFamily="34" charset="0"/>
                        </a:rPr>
                        <a:t>0,00    </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solidFill>
                      <a:srgbClr val="FFFFFF"/>
                    </a:solidFill>
                  </a:tcPr>
                </a:tc>
                <a:tc>
                  <a:txBody>
                    <a:bodyPr/>
                    <a:lstStyle/>
                    <a:p>
                      <a:pPr algn="l" fontAlgn="b"/>
                      <a:r>
                        <a:rPr lang="sl-SI" sz="500" b="0" i="0" u="none" strike="noStrike">
                          <a:effectLst/>
                          <a:latin typeface="Arial" panose="020B0604020202020204" pitchFamily="34" charset="0"/>
                        </a:rPr>
                        <a:t> </a:t>
                      </a:r>
                    </a:p>
                  </a:txBody>
                  <a:tcPr marL="0" marR="0" marT="0" marB="0" anchor="b">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solidFill>
                      <a:srgbClr val="CCFFCC"/>
                    </a:solidFill>
                  </a:tcPr>
                </a:tc>
                <a:tc>
                  <a:txBody>
                    <a:bodyPr/>
                    <a:lstStyle/>
                    <a:p>
                      <a:pPr algn="l" fontAlgn="b"/>
                      <a:r>
                        <a:rPr lang="sl-SI" sz="500" b="0" i="0" u="none" strike="noStrike">
                          <a:effectLst/>
                          <a:latin typeface="Arial" panose="020B0604020202020204" pitchFamily="34" charset="0"/>
                        </a:rPr>
                        <a:t> </a:t>
                      </a:r>
                    </a:p>
                  </a:txBody>
                  <a:tcPr marL="0" marR="0" marT="0" marB="0" anchor="b">
                    <a:lnL w="6350" cap="flat" cmpd="sng" algn="ctr">
                      <a:solidFill>
                        <a:srgbClr val="80808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solidFill>
                      <a:srgbClr val="CCFFCC"/>
                    </a:solidFill>
                  </a:tcPr>
                </a:tc>
                <a:tc>
                  <a:txBody>
                    <a:bodyPr/>
                    <a:lstStyle/>
                    <a:p>
                      <a:pPr algn="r" fontAlgn="b"/>
                      <a:r>
                        <a:rPr lang="sl-SI" sz="500" b="0" i="0" u="none" strike="noStrike">
                          <a:effectLst/>
                          <a:latin typeface="Arial" panose="020B0604020202020204" pitchFamily="34" charset="0"/>
                        </a:rPr>
                        <a:t>0,00    </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solidFill>
                      <a:srgbClr val="FFFFFF"/>
                    </a:solidFill>
                  </a:tcPr>
                </a:tc>
                <a:tc>
                  <a:txBody>
                    <a:bodyPr/>
                    <a:lstStyle/>
                    <a:p>
                      <a:pPr algn="l" fontAlgn="b"/>
                      <a:r>
                        <a:rPr lang="sl-SI" sz="500" b="0" i="0" u="none" strike="noStrike">
                          <a:effectLst/>
                          <a:latin typeface="Arial" panose="020B0604020202020204" pitchFamily="34" charset="0"/>
                        </a:rPr>
                        <a:t> </a:t>
                      </a:r>
                    </a:p>
                  </a:txBody>
                  <a:tcPr marL="0" marR="0" marT="0" marB="0" anchor="b">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solidFill>
                      <a:srgbClr val="CCFFCC"/>
                    </a:solidFill>
                  </a:tcPr>
                </a:tc>
                <a:tc>
                  <a:txBody>
                    <a:bodyPr/>
                    <a:lstStyle/>
                    <a:p>
                      <a:pPr algn="l" fontAlgn="b"/>
                      <a:r>
                        <a:rPr lang="sl-SI" sz="500" b="0" i="0" u="none" strike="noStrike">
                          <a:effectLst/>
                          <a:latin typeface="Arial" panose="020B0604020202020204" pitchFamily="34" charset="0"/>
                        </a:rPr>
                        <a:t> </a:t>
                      </a:r>
                    </a:p>
                  </a:txBody>
                  <a:tcPr marL="0" marR="0" marT="0" marB="0" anchor="b">
                    <a:lnL w="6350" cap="flat" cmpd="sng" algn="ctr">
                      <a:solidFill>
                        <a:srgbClr val="80808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solidFill>
                      <a:srgbClr val="CCFFCC"/>
                    </a:solidFill>
                  </a:tcPr>
                </a:tc>
                <a:tc>
                  <a:txBody>
                    <a:bodyPr/>
                    <a:lstStyle/>
                    <a:p>
                      <a:pPr algn="r" fontAlgn="b"/>
                      <a:r>
                        <a:rPr lang="sl-SI" sz="500" b="0" i="0" u="none" strike="noStrike">
                          <a:effectLst/>
                          <a:latin typeface="Arial" panose="020B0604020202020204" pitchFamily="34" charset="0"/>
                        </a:rPr>
                        <a:t>0,00    </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tcPr>
                </a:tc>
                <a:tc>
                  <a:txBody>
                    <a:bodyPr/>
                    <a:lstStyle/>
                    <a:p>
                      <a:pPr algn="r" fontAlgn="b"/>
                      <a:r>
                        <a:rPr lang="sl-SI" sz="500" b="0" i="0" u="none" strike="noStrike">
                          <a:effectLst/>
                          <a:latin typeface="Arial" panose="020B0604020202020204" pitchFamily="34" charset="0"/>
                        </a:rPr>
                        <a:t>0,00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tcPr>
                </a:tc>
                <a:tc>
                  <a:txBody>
                    <a:bodyPr/>
                    <a:lstStyle/>
                    <a:p>
                      <a:pPr algn="r" fontAlgn="b"/>
                      <a:r>
                        <a:rPr lang="sl-SI" sz="500" b="0" i="0" u="none" strike="noStrike">
                          <a:effectLst/>
                          <a:latin typeface="Arial" panose="020B0604020202020204" pitchFamily="34" charset="0"/>
                        </a:rPr>
                        <a:t>0,00    </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tcPr>
                </a:tc>
                <a:tc>
                  <a:txBody>
                    <a:bodyPr/>
                    <a:lstStyle/>
                    <a:p>
                      <a:pPr algn="l" fontAlgn="b"/>
                      <a:r>
                        <a:rPr lang="sl-SI" sz="500" b="0" i="0" u="none" strike="noStrike">
                          <a:effectLst/>
                          <a:latin typeface="Arial" panose="020B0604020202020204" pitchFamily="34" charset="0"/>
                        </a:rPr>
                        <a:t> </a:t>
                      </a:r>
                    </a:p>
                  </a:txBody>
                  <a:tcPr marL="0" marR="0" marT="0" marB="0" anchor="b">
                    <a:lnL w="12700" cap="flat" cmpd="sng" algn="ctr">
                      <a:solidFill>
                        <a:srgbClr val="000000"/>
                      </a:solidFill>
                      <a:prstDash val="solid"/>
                      <a:round/>
                      <a:headEnd type="none" w="med" len="med"/>
                      <a:tailEnd type="none" w="med" len="med"/>
                    </a:lnL>
                    <a:lnR>
                      <a:noFill/>
                    </a:lnR>
                    <a:lnT>
                      <a:noFill/>
                    </a:lnT>
                    <a:lnB>
                      <a:noFill/>
                    </a:lnB>
                    <a:solidFill>
                      <a:srgbClr val="FFFFFF"/>
                    </a:solidFill>
                  </a:tcPr>
                </a:tc>
                <a:tc>
                  <a:txBody>
                    <a:bodyPr/>
                    <a:lstStyle/>
                    <a:p>
                      <a:pPr algn="l" fontAlgn="b"/>
                      <a:r>
                        <a:rPr lang="sl-SI" sz="500" b="0" i="0" u="none" strike="noStrike">
                          <a:effectLst/>
                          <a:latin typeface="Arial" panose="020B0604020202020204" pitchFamily="34" charset="0"/>
                        </a:rPr>
                        <a:t> </a:t>
                      </a:r>
                    </a:p>
                  </a:txBody>
                  <a:tcPr marL="0" marR="0" marT="0" marB="0" anchor="b">
                    <a:lnL>
                      <a:noFill/>
                    </a:lnL>
                    <a:lnR>
                      <a:noFill/>
                    </a:lnR>
                    <a:lnT>
                      <a:noFill/>
                    </a:lnT>
                    <a:lnB>
                      <a:noFill/>
                    </a:lnB>
                    <a:solidFill>
                      <a:srgbClr val="FFFFFF"/>
                    </a:solidFill>
                  </a:tcPr>
                </a:tc>
                <a:tc>
                  <a:txBody>
                    <a:bodyPr/>
                    <a:lstStyle/>
                    <a:p>
                      <a:pPr algn="l" fontAlgn="b"/>
                      <a:r>
                        <a:rPr lang="sl-SI" sz="500" b="0" i="0" u="none" strike="noStrike">
                          <a:effectLst/>
                          <a:latin typeface="Arial" panose="020B0604020202020204" pitchFamily="34" charset="0"/>
                        </a:rPr>
                        <a:t> </a:t>
                      </a:r>
                    </a:p>
                  </a:txBody>
                  <a:tcPr marL="0" marR="0" marT="0" marB="0" anchor="b">
                    <a:lnL>
                      <a:noFill/>
                    </a:lnL>
                    <a:lnR>
                      <a:noFill/>
                    </a:lnR>
                    <a:lnT>
                      <a:noFill/>
                    </a:lnT>
                    <a:lnB>
                      <a:noFill/>
                    </a:lnB>
                    <a:solidFill>
                      <a:srgbClr val="FFFFFF"/>
                    </a:solidFill>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a:noFill/>
                    </a:lnB>
                  </a:tcPr>
                </a:tc>
              </a:tr>
              <a:tr h="83829">
                <a:tc>
                  <a:txBody>
                    <a:bodyPr/>
                    <a:lstStyle/>
                    <a:p>
                      <a:pPr algn="l" fontAlgn="b"/>
                      <a:endParaRPr lang="sl-SI" sz="500" b="0" i="0" u="none" strike="noStrike">
                        <a:effectLst/>
                        <a:latin typeface="Arial" panose="020B0604020202020204" pitchFamily="34" charset="0"/>
                      </a:endParaRPr>
                    </a:p>
                  </a:txBody>
                  <a:tcPr marL="0" marR="0" marT="0" marB="0" anchor="b">
                    <a:lnL>
                      <a:noFill/>
                    </a:lnL>
                    <a:lnR w="6350" cap="flat" cmpd="sng" algn="ctr">
                      <a:solidFill>
                        <a:srgbClr val="808080"/>
                      </a:solidFill>
                      <a:prstDash val="solid"/>
                      <a:round/>
                      <a:headEnd type="none" w="med" len="med"/>
                      <a:tailEnd type="none" w="med" len="med"/>
                    </a:lnR>
                    <a:lnT>
                      <a:noFill/>
                    </a:lnT>
                    <a:lnB>
                      <a:noFill/>
                    </a:lnB>
                  </a:tcPr>
                </a:tc>
                <a:tc>
                  <a:txBody>
                    <a:bodyPr/>
                    <a:lstStyle/>
                    <a:p>
                      <a:pPr algn="l" fontAlgn="b"/>
                      <a:r>
                        <a:rPr lang="pt-BR" sz="500" b="1" i="0" u="none" strike="noStrike">
                          <a:effectLst/>
                          <a:latin typeface="Arial" panose="020B0604020202020204" pitchFamily="34" charset="0"/>
                        </a:rPr>
                        <a:t>EU in nacionalni viri (upravičeni stroški do sofinanciranja)</a:t>
                      </a:r>
                    </a:p>
                  </a:txBody>
                  <a:tcPr marL="0" marR="0" marT="0" marB="0" anchor="b">
                    <a:lnL w="6350" cap="flat" cmpd="sng" algn="ctr">
                      <a:solidFill>
                        <a:srgbClr val="80808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solidFill>
                      <a:srgbClr val="C0C0C0"/>
                    </a:solidFill>
                  </a:tcPr>
                </a:tc>
                <a:tc>
                  <a:txBody>
                    <a:bodyPr/>
                    <a:lstStyle/>
                    <a:p>
                      <a:pPr algn="r" fontAlgn="b"/>
                      <a:r>
                        <a:rPr lang="sl-SI" sz="500" b="0" i="0" u="none" strike="noStrike">
                          <a:effectLst/>
                          <a:latin typeface="Arial" panose="020B0604020202020204" pitchFamily="34" charset="0"/>
                        </a:rPr>
                        <a:t>0,00    </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solidFill>
                      <a:srgbClr val="C0C0C0"/>
                    </a:solidFill>
                  </a:tcPr>
                </a:tc>
                <a:tc>
                  <a:txBody>
                    <a:bodyPr/>
                    <a:lstStyle/>
                    <a:p>
                      <a:pPr algn="r" fontAlgn="b"/>
                      <a:r>
                        <a:rPr lang="sl-SI" sz="500" b="0" i="0" u="none" strike="noStrike">
                          <a:effectLst/>
                          <a:latin typeface="Arial" panose="020B0604020202020204" pitchFamily="34" charset="0"/>
                        </a:rPr>
                        <a:t>0,00    </a:t>
                      </a:r>
                    </a:p>
                  </a:txBody>
                  <a:tcPr marL="0" marR="0" marT="0" marB="0" anchor="b">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solidFill>
                      <a:srgbClr val="C0C0C0"/>
                    </a:solidFill>
                  </a:tcPr>
                </a:tc>
                <a:tc>
                  <a:txBody>
                    <a:bodyPr/>
                    <a:lstStyle/>
                    <a:p>
                      <a:pPr algn="r" fontAlgn="b"/>
                      <a:r>
                        <a:rPr lang="sl-SI" sz="500" b="0" i="0" u="none" strike="noStrike">
                          <a:effectLst/>
                          <a:latin typeface="Arial" panose="020B0604020202020204" pitchFamily="34" charset="0"/>
                        </a:rPr>
                        <a:t>0,00    </a:t>
                      </a:r>
                    </a:p>
                  </a:txBody>
                  <a:tcPr marL="0" marR="0" marT="0" marB="0" anchor="b">
                    <a:lnL w="6350" cap="flat" cmpd="sng" algn="ctr">
                      <a:solidFill>
                        <a:srgbClr val="80808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solidFill>
                      <a:srgbClr val="C0C0C0"/>
                    </a:solidFill>
                  </a:tcPr>
                </a:tc>
                <a:tc>
                  <a:txBody>
                    <a:bodyPr/>
                    <a:lstStyle/>
                    <a:p>
                      <a:pPr algn="r" fontAlgn="b"/>
                      <a:r>
                        <a:rPr lang="sl-SI" sz="500" b="0" i="0" u="none" strike="noStrike">
                          <a:effectLst/>
                          <a:latin typeface="Arial" panose="020B0604020202020204" pitchFamily="34" charset="0"/>
                        </a:rPr>
                        <a:t>0,00    </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solidFill>
                      <a:srgbClr val="C0C0C0"/>
                    </a:solidFill>
                  </a:tcPr>
                </a:tc>
                <a:tc>
                  <a:txBody>
                    <a:bodyPr/>
                    <a:lstStyle/>
                    <a:p>
                      <a:pPr algn="r" fontAlgn="b"/>
                      <a:r>
                        <a:rPr lang="sl-SI" sz="500" b="0" i="0" u="none" strike="noStrike">
                          <a:effectLst/>
                          <a:latin typeface="Arial" panose="020B0604020202020204" pitchFamily="34" charset="0"/>
                        </a:rPr>
                        <a:t>0,00    </a:t>
                      </a:r>
                    </a:p>
                  </a:txBody>
                  <a:tcPr marL="0" marR="0" marT="0" marB="0" anchor="b">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solidFill>
                      <a:srgbClr val="C0C0C0"/>
                    </a:solidFill>
                  </a:tcPr>
                </a:tc>
                <a:tc>
                  <a:txBody>
                    <a:bodyPr/>
                    <a:lstStyle/>
                    <a:p>
                      <a:pPr algn="r" fontAlgn="b"/>
                      <a:r>
                        <a:rPr lang="sl-SI" sz="500" b="0" i="0" u="none" strike="noStrike">
                          <a:effectLst/>
                          <a:latin typeface="Arial" panose="020B0604020202020204" pitchFamily="34" charset="0"/>
                        </a:rPr>
                        <a:t>0,00    </a:t>
                      </a:r>
                    </a:p>
                  </a:txBody>
                  <a:tcPr marL="0" marR="0" marT="0" marB="0" anchor="b">
                    <a:lnL w="6350" cap="flat" cmpd="sng" algn="ctr">
                      <a:solidFill>
                        <a:srgbClr val="80808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solidFill>
                      <a:srgbClr val="C0C0C0"/>
                    </a:solidFill>
                  </a:tcPr>
                </a:tc>
                <a:tc>
                  <a:txBody>
                    <a:bodyPr/>
                    <a:lstStyle/>
                    <a:p>
                      <a:pPr algn="r" fontAlgn="b"/>
                      <a:r>
                        <a:rPr lang="sl-SI" sz="500" b="0" i="0" u="none" strike="noStrike">
                          <a:effectLst/>
                          <a:latin typeface="Arial" panose="020B0604020202020204" pitchFamily="34" charset="0"/>
                        </a:rPr>
                        <a:t>0,00    </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solidFill>
                      <a:srgbClr val="C0C0C0"/>
                    </a:solidFill>
                  </a:tcPr>
                </a:tc>
                <a:tc>
                  <a:txBody>
                    <a:bodyPr/>
                    <a:lstStyle/>
                    <a:p>
                      <a:pPr algn="r" fontAlgn="b"/>
                      <a:r>
                        <a:rPr lang="sl-SI" sz="500" b="0" i="0" u="none" strike="noStrike">
                          <a:effectLst/>
                          <a:latin typeface="Arial" panose="020B0604020202020204" pitchFamily="34" charset="0"/>
                        </a:rPr>
                        <a:t>0,00    </a:t>
                      </a:r>
                    </a:p>
                  </a:txBody>
                  <a:tcPr marL="0" marR="0" marT="0" marB="0" anchor="b">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solidFill>
                      <a:srgbClr val="C0C0C0"/>
                    </a:solidFill>
                  </a:tcPr>
                </a:tc>
                <a:tc>
                  <a:txBody>
                    <a:bodyPr/>
                    <a:lstStyle/>
                    <a:p>
                      <a:pPr algn="r" fontAlgn="b"/>
                      <a:r>
                        <a:rPr lang="sl-SI" sz="500" b="0" i="0" u="none" strike="noStrike">
                          <a:effectLst/>
                          <a:latin typeface="Arial" panose="020B0604020202020204" pitchFamily="34" charset="0"/>
                        </a:rPr>
                        <a:t>0,00    </a:t>
                      </a:r>
                    </a:p>
                  </a:txBody>
                  <a:tcPr marL="0" marR="0" marT="0" marB="0" anchor="b">
                    <a:lnL w="6350" cap="flat" cmpd="sng" algn="ctr">
                      <a:solidFill>
                        <a:srgbClr val="80808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solidFill>
                      <a:srgbClr val="C0C0C0"/>
                    </a:solidFill>
                  </a:tcPr>
                </a:tc>
                <a:tc>
                  <a:txBody>
                    <a:bodyPr/>
                    <a:lstStyle/>
                    <a:p>
                      <a:pPr algn="r" fontAlgn="b"/>
                      <a:r>
                        <a:rPr lang="sl-SI" sz="500" b="0" i="0" u="none" strike="noStrike">
                          <a:effectLst/>
                          <a:latin typeface="Arial" panose="020B0604020202020204" pitchFamily="34" charset="0"/>
                        </a:rPr>
                        <a:t>0,00    </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solidFill>
                      <a:srgbClr val="C0C0C0"/>
                    </a:solidFill>
                  </a:tcPr>
                </a:tc>
                <a:tc>
                  <a:txBody>
                    <a:bodyPr/>
                    <a:lstStyle/>
                    <a:p>
                      <a:pPr algn="r" fontAlgn="b"/>
                      <a:r>
                        <a:rPr lang="sl-SI" sz="500" b="0" i="0" u="none" strike="noStrike">
                          <a:effectLst/>
                          <a:latin typeface="Arial" panose="020B0604020202020204" pitchFamily="34" charset="0"/>
                        </a:rPr>
                        <a:t>0,00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solidFill>
                      <a:srgbClr val="C0C0C0"/>
                    </a:solidFill>
                  </a:tcPr>
                </a:tc>
                <a:tc>
                  <a:txBody>
                    <a:bodyPr/>
                    <a:lstStyle/>
                    <a:p>
                      <a:pPr algn="r" fontAlgn="b"/>
                      <a:r>
                        <a:rPr lang="sl-SI" sz="500" b="0" i="0" u="none" strike="noStrike">
                          <a:effectLst/>
                          <a:latin typeface="Arial" panose="020B0604020202020204" pitchFamily="34" charset="0"/>
                        </a:rPr>
                        <a:t>0,00    </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solidFill>
                      <a:srgbClr val="C0C0C0"/>
                    </a:solidFill>
                  </a:tcPr>
                </a:tc>
                <a:tc>
                  <a:txBody>
                    <a:bodyPr/>
                    <a:lstStyle/>
                    <a:p>
                      <a:pPr algn="l" fontAlgn="b"/>
                      <a:r>
                        <a:rPr lang="sl-SI" sz="500" b="0" i="0" u="none" strike="noStrike">
                          <a:effectLst/>
                          <a:latin typeface="Arial" panose="020B0604020202020204" pitchFamily="34" charset="0"/>
                        </a:rPr>
                        <a:t> </a:t>
                      </a:r>
                    </a:p>
                  </a:txBody>
                  <a:tcPr marL="0" marR="0" marT="0" marB="0" anchor="b">
                    <a:lnL w="12700" cap="flat" cmpd="sng" algn="ctr">
                      <a:solidFill>
                        <a:srgbClr val="000000"/>
                      </a:solidFill>
                      <a:prstDash val="solid"/>
                      <a:round/>
                      <a:headEnd type="none" w="med" len="med"/>
                      <a:tailEnd type="none" w="med" len="med"/>
                    </a:lnL>
                    <a:lnR>
                      <a:noFill/>
                    </a:lnR>
                    <a:lnT>
                      <a:noFill/>
                    </a:lnT>
                    <a:lnB>
                      <a:noFill/>
                    </a:lnB>
                    <a:solidFill>
                      <a:srgbClr val="FFFFFF"/>
                    </a:solidFill>
                  </a:tcPr>
                </a:tc>
                <a:tc>
                  <a:txBody>
                    <a:bodyPr/>
                    <a:lstStyle/>
                    <a:p>
                      <a:pPr algn="l" fontAlgn="b"/>
                      <a:r>
                        <a:rPr lang="sl-SI" sz="500" b="0" i="0" u="none" strike="noStrike">
                          <a:effectLst/>
                          <a:latin typeface="Arial" panose="020B0604020202020204" pitchFamily="34" charset="0"/>
                        </a:rPr>
                        <a:t> </a:t>
                      </a:r>
                    </a:p>
                  </a:txBody>
                  <a:tcPr marL="0" marR="0" marT="0" marB="0" anchor="b">
                    <a:lnL>
                      <a:noFill/>
                    </a:lnL>
                    <a:lnR>
                      <a:noFill/>
                    </a:lnR>
                    <a:lnT>
                      <a:noFill/>
                    </a:lnT>
                    <a:lnB>
                      <a:noFill/>
                    </a:lnB>
                    <a:solidFill>
                      <a:srgbClr val="FFFFFF"/>
                    </a:solidFill>
                  </a:tcPr>
                </a:tc>
                <a:tc>
                  <a:txBody>
                    <a:bodyPr/>
                    <a:lstStyle/>
                    <a:p>
                      <a:pPr algn="l" fontAlgn="b"/>
                      <a:r>
                        <a:rPr lang="sl-SI" sz="500" b="0" i="0" u="none" strike="noStrike">
                          <a:effectLst/>
                          <a:latin typeface="Arial" panose="020B0604020202020204" pitchFamily="34" charset="0"/>
                        </a:rPr>
                        <a:t> </a:t>
                      </a:r>
                    </a:p>
                  </a:txBody>
                  <a:tcPr marL="0" marR="0" marT="0" marB="0" anchor="b">
                    <a:lnL>
                      <a:noFill/>
                    </a:lnL>
                    <a:lnR>
                      <a:noFill/>
                    </a:lnR>
                    <a:lnT>
                      <a:noFill/>
                    </a:lnT>
                    <a:lnB>
                      <a:noFill/>
                    </a:lnB>
                    <a:solidFill>
                      <a:srgbClr val="FFFFFF"/>
                    </a:solidFill>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a:noFill/>
                    </a:lnB>
                  </a:tcPr>
                </a:tc>
              </a:tr>
              <a:tr h="90711">
                <a:tc>
                  <a:txBody>
                    <a:bodyPr/>
                    <a:lstStyle/>
                    <a:p>
                      <a:pPr algn="l" fontAlgn="b"/>
                      <a:endParaRPr lang="sl-SI" sz="500" b="0" i="0" u="none" strike="noStrike">
                        <a:effectLst/>
                        <a:latin typeface="Arial" panose="020B0604020202020204" pitchFamily="34" charset="0"/>
                      </a:endParaRPr>
                    </a:p>
                  </a:txBody>
                  <a:tcPr marL="0" marR="0" marT="0" marB="0" anchor="b">
                    <a:lnL>
                      <a:noFill/>
                    </a:lnL>
                    <a:lnR w="6350" cap="flat" cmpd="sng" algn="ctr">
                      <a:solidFill>
                        <a:srgbClr val="808080"/>
                      </a:solidFill>
                      <a:prstDash val="solid"/>
                      <a:round/>
                      <a:headEnd type="none" w="med" len="med"/>
                      <a:tailEnd type="none" w="med" len="med"/>
                    </a:lnR>
                    <a:lnT>
                      <a:noFill/>
                    </a:lnT>
                    <a:lnB>
                      <a:noFill/>
                    </a:lnB>
                  </a:tcPr>
                </a:tc>
                <a:tc>
                  <a:txBody>
                    <a:bodyPr/>
                    <a:lstStyle/>
                    <a:p>
                      <a:pPr algn="r" fontAlgn="b"/>
                      <a:r>
                        <a:rPr lang="sl-SI" sz="500" b="1" i="0" u="none" strike="noStrike">
                          <a:effectLst/>
                          <a:latin typeface="Arial" panose="020B0604020202020204" pitchFamily="34" charset="0"/>
                        </a:rPr>
                        <a:t>Podpora Unije - delež EU (80 %)</a:t>
                      </a:r>
                    </a:p>
                  </a:txBody>
                  <a:tcPr marL="0" marR="0" marT="0" marB="0" anchor="b">
                    <a:lnL w="6350" cap="flat" cmpd="sng" algn="ctr">
                      <a:solidFill>
                        <a:srgbClr val="80808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sl-SI" sz="500" b="0" i="0" u="none" strike="noStrike">
                          <a:effectLst/>
                          <a:latin typeface="Arial" panose="020B0604020202020204" pitchFamily="34" charset="0"/>
                        </a:rPr>
                        <a:t>0,00    </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solidFill>
                      <a:srgbClr val="FFFFFF"/>
                    </a:solidFill>
                  </a:tcPr>
                </a:tc>
                <a:tc>
                  <a:txBody>
                    <a:bodyPr/>
                    <a:lstStyle/>
                    <a:p>
                      <a:pPr algn="l" fontAlgn="b"/>
                      <a:r>
                        <a:rPr lang="sl-SI" sz="500" b="0" i="0" u="none" strike="noStrike">
                          <a:effectLst/>
                          <a:latin typeface="Arial" panose="020B0604020202020204" pitchFamily="34" charset="0"/>
                        </a:rPr>
                        <a:t> </a:t>
                      </a:r>
                    </a:p>
                  </a:txBody>
                  <a:tcPr marL="0" marR="0" marT="0" marB="0" anchor="b">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solidFill>
                      <a:srgbClr val="CCFFCC"/>
                    </a:solidFill>
                  </a:tcPr>
                </a:tc>
                <a:tc>
                  <a:txBody>
                    <a:bodyPr/>
                    <a:lstStyle/>
                    <a:p>
                      <a:pPr algn="l" fontAlgn="b"/>
                      <a:r>
                        <a:rPr lang="sl-SI" sz="500" b="0" i="0" u="none" strike="noStrike">
                          <a:effectLst/>
                          <a:latin typeface="Arial" panose="020B0604020202020204" pitchFamily="34" charset="0"/>
                        </a:rPr>
                        <a:t> </a:t>
                      </a:r>
                    </a:p>
                  </a:txBody>
                  <a:tcPr marL="0" marR="0" marT="0" marB="0" anchor="b">
                    <a:lnL w="6350" cap="flat" cmpd="sng" algn="ctr">
                      <a:solidFill>
                        <a:srgbClr val="80808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solidFill>
                      <a:srgbClr val="CCFFCC"/>
                    </a:solidFill>
                  </a:tcPr>
                </a:tc>
                <a:tc>
                  <a:txBody>
                    <a:bodyPr/>
                    <a:lstStyle/>
                    <a:p>
                      <a:pPr algn="r" fontAlgn="b"/>
                      <a:r>
                        <a:rPr lang="sl-SI" sz="500" b="0" i="0" u="none" strike="noStrike">
                          <a:effectLst/>
                          <a:latin typeface="Arial" panose="020B0604020202020204" pitchFamily="34" charset="0"/>
                        </a:rPr>
                        <a:t>0,00    </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solidFill>
                      <a:srgbClr val="FFFFFF"/>
                    </a:solidFill>
                  </a:tcPr>
                </a:tc>
                <a:tc>
                  <a:txBody>
                    <a:bodyPr/>
                    <a:lstStyle/>
                    <a:p>
                      <a:pPr algn="l" fontAlgn="b"/>
                      <a:r>
                        <a:rPr lang="sl-SI" sz="500" b="0" i="0" u="none" strike="noStrike">
                          <a:effectLst/>
                          <a:latin typeface="Arial" panose="020B0604020202020204" pitchFamily="34" charset="0"/>
                        </a:rPr>
                        <a:t> </a:t>
                      </a:r>
                    </a:p>
                  </a:txBody>
                  <a:tcPr marL="0" marR="0" marT="0" marB="0" anchor="b">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solidFill>
                      <a:srgbClr val="CCFFCC"/>
                    </a:solidFill>
                  </a:tcPr>
                </a:tc>
                <a:tc>
                  <a:txBody>
                    <a:bodyPr/>
                    <a:lstStyle/>
                    <a:p>
                      <a:pPr algn="l" fontAlgn="b"/>
                      <a:r>
                        <a:rPr lang="sl-SI" sz="500" b="0" i="0" u="none" strike="noStrike">
                          <a:effectLst/>
                          <a:latin typeface="Arial" panose="020B0604020202020204" pitchFamily="34" charset="0"/>
                        </a:rPr>
                        <a:t> </a:t>
                      </a:r>
                    </a:p>
                  </a:txBody>
                  <a:tcPr marL="0" marR="0" marT="0" marB="0" anchor="b">
                    <a:lnL w="6350" cap="flat" cmpd="sng" algn="ctr">
                      <a:solidFill>
                        <a:srgbClr val="80808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solidFill>
                      <a:srgbClr val="CCFFCC"/>
                    </a:solidFill>
                  </a:tcPr>
                </a:tc>
                <a:tc>
                  <a:txBody>
                    <a:bodyPr/>
                    <a:lstStyle/>
                    <a:p>
                      <a:pPr algn="r" fontAlgn="b"/>
                      <a:r>
                        <a:rPr lang="sl-SI" sz="500" b="0" i="0" u="none" strike="noStrike">
                          <a:effectLst/>
                          <a:latin typeface="Arial" panose="020B0604020202020204" pitchFamily="34" charset="0"/>
                        </a:rPr>
                        <a:t>0,00    </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solidFill>
                      <a:srgbClr val="FFFFFF"/>
                    </a:solidFill>
                  </a:tcPr>
                </a:tc>
                <a:tc>
                  <a:txBody>
                    <a:bodyPr/>
                    <a:lstStyle/>
                    <a:p>
                      <a:pPr algn="l" fontAlgn="b"/>
                      <a:r>
                        <a:rPr lang="sl-SI" sz="500" b="0" i="0" u="none" strike="noStrike">
                          <a:effectLst/>
                          <a:latin typeface="Arial" panose="020B0604020202020204" pitchFamily="34" charset="0"/>
                        </a:rPr>
                        <a:t> </a:t>
                      </a:r>
                    </a:p>
                  </a:txBody>
                  <a:tcPr marL="0" marR="0" marT="0" marB="0" anchor="b">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solidFill>
                      <a:srgbClr val="CCFFCC"/>
                    </a:solidFill>
                  </a:tcPr>
                </a:tc>
                <a:tc>
                  <a:txBody>
                    <a:bodyPr/>
                    <a:lstStyle/>
                    <a:p>
                      <a:pPr algn="l" fontAlgn="b"/>
                      <a:r>
                        <a:rPr lang="sl-SI" sz="500" b="0" i="0" u="none" strike="noStrike">
                          <a:effectLst/>
                          <a:latin typeface="Arial" panose="020B0604020202020204" pitchFamily="34" charset="0"/>
                        </a:rPr>
                        <a:t> </a:t>
                      </a:r>
                    </a:p>
                  </a:txBody>
                  <a:tcPr marL="0" marR="0" marT="0" marB="0" anchor="b">
                    <a:lnL w="6350" cap="flat" cmpd="sng" algn="ctr">
                      <a:solidFill>
                        <a:srgbClr val="80808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solidFill>
                      <a:srgbClr val="CCFFCC"/>
                    </a:solidFill>
                  </a:tcPr>
                </a:tc>
                <a:tc>
                  <a:txBody>
                    <a:bodyPr/>
                    <a:lstStyle/>
                    <a:p>
                      <a:pPr algn="r" fontAlgn="b"/>
                      <a:r>
                        <a:rPr lang="sl-SI" sz="500" b="0" i="0" u="none" strike="noStrike">
                          <a:effectLst/>
                          <a:latin typeface="Arial" panose="020B0604020202020204" pitchFamily="34" charset="0"/>
                        </a:rPr>
                        <a:t>0,00    </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tcPr>
                </a:tc>
                <a:tc>
                  <a:txBody>
                    <a:bodyPr/>
                    <a:lstStyle/>
                    <a:p>
                      <a:pPr algn="r" fontAlgn="b"/>
                      <a:r>
                        <a:rPr lang="sl-SI" sz="500" b="0" i="0" u="none" strike="noStrike">
                          <a:effectLst/>
                          <a:latin typeface="Arial" panose="020B0604020202020204" pitchFamily="34" charset="0"/>
                        </a:rPr>
                        <a:t>0,00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tcPr>
                </a:tc>
                <a:tc>
                  <a:txBody>
                    <a:bodyPr/>
                    <a:lstStyle/>
                    <a:p>
                      <a:pPr algn="r" fontAlgn="b"/>
                      <a:r>
                        <a:rPr lang="sl-SI" sz="500" b="0" i="0" u="none" strike="noStrike">
                          <a:effectLst/>
                          <a:latin typeface="Arial" panose="020B0604020202020204" pitchFamily="34" charset="0"/>
                        </a:rPr>
                        <a:t>0,00    </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tcPr>
                </a:tc>
                <a:tc>
                  <a:txBody>
                    <a:bodyPr/>
                    <a:lstStyle/>
                    <a:p>
                      <a:pPr algn="l" fontAlgn="b"/>
                      <a:r>
                        <a:rPr lang="sl-SI" sz="500" b="0" i="0" u="none" strike="noStrike">
                          <a:effectLst/>
                          <a:latin typeface="Arial" panose="020B0604020202020204" pitchFamily="34" charset="0"/>
                        </a:rPr>
                        <a:t> </a:t>
                      </a:r>
                    </a:p>
                  </a:txBody>
                  <a:tcPr marL="0" marR="0" marT="0" marB="0" anchor="b">
                    <a:lnL w="12700" cap="flat" cmpd="sng" algn="ctr">
                      <a:solidFill>
                        <a:srgbClr val="000000"/>
                      </a:solidFill>
                      <a:prstDash val="solid"/>
                      <a:round/>
                      <a:headEnd type="none" w="med" len="med"/>
                      <a:tailEnd type="none" w="med" len="med"/>
                    </a:lnL>
                    <a:lnR>
                      <a:noFill/>
                    </a:lnR>
                    <a:lnT>
                      <a:noFill/>
                    </a:lnT>
                    <a:lnB>
                      <a:noFill/>
                    </a:lnB>
                    <a:solidFill>
                      <a:srgbClr val="FFFFFF"/>
                    </a:solidFill>
                  </a:tcPr>
                </a:tc>
                <a:tc>
                  <a:txBody>
                    <a:bodyPr/>
                    <a:lstStyle/>
                    <a:p>
                      <a:pPr algn="l" fontAlgn="b"/>
                      <a:r>
                        <a:rPr lang="sl-SI" sz="500" b="0" i="0" u="none" strike="noStrike">
                          <a:effectLst/>
                          <a:latin typeface="Arial" panose="020B0604020202020204" pitchFamily="34" charset="0"/>
                        </a:rPr>
                        <a:t> </a:t>
                      </a:r>
                    </a:p>
                  </a:txBody>
                  <a:tcPr marL="0" marR="0" marT="0" marB="0" anchor="b">
                    <a:lnL>
                      <a:noFill/>
                    </a:lnL>
                    <a:lnR>
                      <a:noFill/>
                    </a:lnR>
                    <a:lnT>
                      <a:noFill/>
                    </a:lnT>
                    <a:lnB>
                      <a:noFill/>
                    </a:lnB>
                    <a:solidFill>
                      <a:srgbClr val="FFFFFF"/>
                    </a:solidFill>
                  </a:tcPr>
                </a:tc>
                <a:tc>
                  <a:txBody>
                    <a:bodyPr/>
                    <a:lstStyle/>
                    <a:p>
                      <a:pPr algn="l" fontAlgn="b"/>
                      <a:r>
                        <a:rPr lang="sl-SI" sz="500" b="0" i="0" u="none" strike="noStrike">
                          <a:effectLst/>
                          <a:latin typeface="Arial" panose="020B0604020202020204" pitchFamily="34" charset="0"/>
                        </a:rPr>
                        <a:t> </a:t>
                      </a:r>
                    </a:p>
                  </a:txBody>
                  <a:tcPr marL="0" marR="0" marT="0" marB="0" anchor="b">
                    <a:lnL>
                      <a:noFill/>
                    </a:lnL>
                    <a:lnR>
                      <a:noFill/>
                    </a:lnR>
                    <a:lnT>
                      <a:noFill/>
                    </a:lnT>
                    <a:lnB>
                      <a:noFill/>
                    </a:lnB>
                    <a:solidFill>
                      <a:srgbClr val="FFFFFF"/>
                    </a:solidFill>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a:noFill/>
                    </a:lnB>
                  </a:tcPr>
                </a:tc>
              </a:tr>
              <a:tr h="87582">
                <a:tc>
                  <a:txBody>
                    <a:bodyPr/>
                    <a:lstStyle/>
                    <a:p>
                      <a:pPr algn="l" fontAlgn="b"/>
                      <a:endParaRPr lang="sl-SI" sz="500" b="0" i="0" u="none" strike="noStrike">
                        <a:effectLst/>
                        <a:latin typeface="Arial" panose="020B0604020202020204" pitchFamily="34" charset="0"/>
                      </a:endParaRPr>
                    </a:p>
                  </a:txBody>
                  <a:tcPr marL="0" marR="0" marT="0"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sl-SI" sz="600" b="1" i="0" u="none" strike="noStrike">
                          <a:solidFill>
                            <a:srgbClr val="FF0000"/>
                          </a:solidFill>
                          <a:effectLst/>
                          <a:latin typeface="Arial" panose="020B0604020202020204" pitchFamily="34" charset="0"/>
                        </a:rPr>
                        <a:t>*</a:t>
                      </a:r>
                      <a:r>
                        <a:rPr lang="sl-SI" sz="500" b="1" i="0" u="none" strike="noStrike">
                          <a:effectLst/>
                          <a:latin typeface="Arial" panose="020B0604020202020204" pitchFamily="34" charset="0"/>
                        </a:rPr>
                        <a:t>Nacionalni javni prispevek iz državnega proračuna (20 %)</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sl-SI" sz="500" b="0" i="0" u="none" strike="noStrike">
                          <a:effectLst/>
                          <a:latin typeface="Arial" panose="020B0604020202020204" pitchFamily="34" charset="0"/>
                        </a:rPr>
                        <a:t>0,00    </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solidFill>
                      <a:srgbClr val="FFFFFF"/>
                    </a:solidFill>
                  </a:tcPr>
                </a:tc>
                <a:tc>
                  <a:txBody>
                    <a:bodyPr/>
                    <a:lstStyle/>
                    <a:p>
                      <a:pPr algn="l" fontAlgn="b"/>
                      <a:r>
                        <a:rPr lang="sl-SI" sz="500" b="0" i="0" u="none" strike="noStrike">
                          <a:effectLst/>
                          <a:latin typeface="Arial" panose="020B0604020202020204" pitchFamily="34" charset="0"/>
                        </a:rPr>
                        <a:t> </a:t>
                      </a:r>
                    </a:p>
                  </a:txBody>
                  <a:tcPr marL="0" marR="0" marT="0" marB="0" anchor="b">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solidFill>
                      <a:srgbClr val="CCFFCC"/>
                    </a:solidFill>
                  </a:tcPr>
                </a:tc>
                <a:tc>
                  <a:txBody>
                    <a:bodyPr/>
                    <a:lstStyle/>
                    <a:p>
                      <a:pPr algn="l" fontAlgn="b"/>
                      <a:r>
                        <a:rPr lang="sl-SI" sz="500" b="0" i="0" u="none" strike="noStrike">
                          <a:effectLst/>
                          <a:latin typeface="Arial" panose="020B0604020202020204" pitchFamily="34" charset="0"/>
                        </a:rPr>
                        <a:t> </a:t>
                      </a:r>
                    </a:p>
                  </a:txBody>
                  <a:tcPr marL="0" marR="0" marT="0" marB="0" anchor="b">
                    <a:lnL w="6350" cap="flat" cmpd="sng" algn="ctr">
                      <a:solidFill>
                        <a:srgbClr val="80808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solidFill>
                      <a:srgbClr val="CCFFCC"/>
                    </a:solidFill>
                  </a:tcPr>
                </a:tc>
                <a:tc>
                  <a:txBody>
                    <a:bodyPr/>
                    <a:lstStyle/>
                    <a:p>
                      <a:pPr algn="r" fontAlgn="b"/>
                      <a:r>
                        <a:rPr lang="sl-SI" sz="500" b="0" i="0" u="none" strike="noStrike">
                          <a:effectLst/>
                          <a:latin typeface="Arial" panose="020B0604020202020204" pitchFamily="34" charset="0"/>
                        </a:rPr>
                        <a:t>0,00    </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solidFill>
                      <a:srgbClr val="FFFFFF"/>
                    </a:solidFill>
                  </a:tcPr>
                </a:tc>
                <a:tc>
                  <a:txBody>
                    <a:bodyPr/>
                    <a:lstStyle/>
                    <a:p>
                      <a:pPr algn="l" fontAlgn="b"/>
                      <a:r>
                        <a:rPr lang="sl-SI" sz="500" b="0" i="0" u="none" strike="noStrike">
                          <a:effectLst/>
                          <a:latin typeface="Arial" panose="020B0604020202020204" pitchFamily="34" charset="0"/>
                        </a:rPr>
                        <a:t> </a:t>
                      </a:r>
                    </a:p>
                  </a:txBody>
                  <a:tcPr marL="0" marR="0" marT="0" marB="0" anchor="b">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solidFill>
                      <a:srgbClr val="CCFFCC"/>
                    </a:solidFill>
                  </a:tcPr>
                </a:tc>
                <a:tc>
                  <a:txBody>
                    <a:bodyPr/>
                    <a:lstStyle/>
                    <a:p>
                      <a:pPr algn="l" fontAlgn="b"/>
                      <a:r>
                        <a:rPr lang="sl-SI" sz="500" b="0" i="0" u="none" strike="noStrike">
                          <a:effectLst/>
                          <a:latin typeface="Arial" panose="020B0604020202020204" pitchFamily="34" charset="0"/>
                        </a:rPr>
                        <a:t> </a:t>
                      </a:r>
                    </a:p>
                  </a:txBody>
                  <a:tcPr marL="0" marR="0" marT="0" marB="0" anchor="b">
                    <a:lnL w="6350" cap="flat" cmpd="sng" algn="ctr">
                      <a:solidFill>
                        <a:srgbClr val="80808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solidFill>
                      <a:srgbClr val="CCFFCC"/>
                    </a:solidFill>
                  </a:tcPr>
                </a:tc>
                <a:tc>
                  <a:txBody>
                    <a:bodyPr/>
                    <a:lstStyle/>
                    <a:p>
                      <a:pPr algn="r" fontAlgn="b"/>
                      <a:r>
                        <a:rPr lang="sl-SI" sz="500" b="0" i="0" u="none" strike="noStrike">
                          <a:effectLst/>
                          <a:latin typeface="Arial" panose="020B0604020202020204" pitchFamily="34" charset="0"/>
                        </a:rPr>
                        <a:t>0,00    </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solidFill>
                      <a:srgbClr val="FFFFFF"/>
                    </a:solidFill>
                  </a:tcPr>
                </a:tc>
                <a:tc>
                  <a:txBody>
                    <a:bodyPr/>
                    <a:lstStyle/>
                    <a:p>
                      <a:pPr algn="l" fontAlgn="b"/>
                      <a:r>
                        <a:rPr lang="sl-SI" sz="500" b="0" i="0" u="none" strike="noStrike">
                          <a:effectLst/>
                          <a:latin typeface="Arial" panose="020B0604020202020204" pitchFamily="34" charset="0"/>
                        </a:rPr>
                        <a:t> </a:t>
                      </a:r>
                    </a:p>
                  </a:txBody>
                  <a:tcPr marL="0" marR="0" marT="0" marB="0" anchor="b">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solidFill>
                      <a:srgbClr val="CCFFCC"/>
                    </a:solidFill>
                  </a:tcPr>
                </a:tc>
                <a:tc>
                  <a:txBody>
                    <a:bodyPr/>
                    <a:lstStyle/>
                    <a:p>
                      <a:pPr algn="l" fontAlgn="b"/>
                      <a:r>
                        <a:rPr lang="sl-SI" sz="500" b="0" i="0" u="none" strike="noStrike">
                          <a:effectLst/>
                          <a:latin typeface="Arial" panose="020B0604020202020204" pitchFamily="34" charset="0"/>
                        </a:rPr>
                        <a:t> </a:t>
                      </a:r>
                    </a:p>
                  </a:txBody>
                  <a:tcPr marL="0" marR="0" marT="0" marB="0" anchor="b">
                    <a:lnL w="6350" cap="flat" cmpd="sng" algn="ctr">
                      <a:solidFill>
                        <a:srgbClr val="80808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solidFill>
                      <a:srgbClr val="CCFFCC"/>
                    </a:solidFill>
                  </a:tcPr>
                </a:tc>
                <a:tc>
                  <a:txBody>
                    <a:bodyPr/>
                    <a:lstStyle/>
                    <a:p>
                      <a:pPr algn="r" fontAlgn="b"/>
                      <a:r>
                        <a:rPr lang="sl-SI" sz="500" b="0" i="0" u="none" strike="noStrike">
                          <a:effectLst/>
                          <a:latin typeface="Arial" panose="020B0604020202020204" pitchFamily="34" charset="0"/>
                        </a:rPr>
                        <a:t>0,00    </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tcPr>
                </a:tc>
                <a:tc>
                  <a:txBody>
                    <a:bodyPr/>
                    <a:lstStyle/>
                    <a:p>
                      <a:pPr algn="r" fontAlgn="b"/>
                      <a:r>
                        <a:rPr lang="sl-SI" sz="500" b="0" i="0" u="none" strike="noStrike">
                          <a:effectLst/>
                          <a:latin typeface="Arial" panose="020B0604020202020204" pitchFamily="34" charset="0"/>
                        </a:rPr>
                        <a:t>0,00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tcPr>
                </a:tc>
                <a:tc>
                  <a:txBody>
                    <a:bodyPr/>
                    <a:lstStyle/>
                    <a:p>
                      <a:pPr algn="r" fontAlgn="b"/>
                      <a:r>
                        <a:rPr lang="sl-SI" sz="500" b="0" i="0" u="none" strike="noStrike">
                          <a:effectLst/>
                          <a:latin typeface="Arial" panose="020B0604020202020204" pitchFamily="34" charset="0"/>
                        </a:rPr>
                        <a:t>0,00    </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tcPr>
                </a:tc>
                <a:tc>
                  <a:txBody>
                    <a:bodyPr/>
                    <a:lstStyle/>
                    <a:p>
                      <a:pPr algn="l" fontAlgn="b"/>
                      <a:r>
                        <a:rPr lang="sl-SI" sz="500" b="0" i="0" u="none" strike="noStrike">
                          <a:effectLst/>
                          <a:latin typeface="Arial" panose="020B0604020202020204" pitchFamily="34" charset="0"/>
                        </a:rPr>
                        <a:t> </a:t>
                      </a:r>
                    </a:p>
                  </a:txBody>
                  <a:tcPr marL="0" marR="0" marT="0" marB="0" anchor="b">
                    <a:lnL w="12700" cap="flat" cmpd="sng" algn="ctr">
                      <a:solidFill>
                        <a:srgbClr val="000000"/>
                      </a:solidFill>
                      <a:prstDash val="solid"/>
                      <a:round/>
                      <a:headEnd type="none" w="med" len="med"/>
                      <a:tailEnd type="none" w="med" len="med"/>
                    </a:lnL>
                    <a:lnR>
                      <a:noFill/>
                    </a:lnR>
                    <a:lnT>
                      <a:noFill/>
                    </a:lnT>
                    <a:lnB>
                      <a:noFill/>
                    </a:lnB>
                    <a:solidFill>
                      <a:srgbClr val="FFFFFF"/>
                    </a:solidFill>
                  </a:tcPr>
                </a:tc>
                <a:tc>
                  <a:txBody>
                    <a:bodyPr/>
                    <a:lstStyle/>
                    <a:p>
                      <a:pPr algn="l" fontAlgn="b"/>
                      <a:r>
                        <a:rPr lang="sl-SI" sz="500" b="0" i="0" u="none" strike="noStrike">
                          <a:effectLst/>
                          <a:latin typeface="Arial" panose="020B0604020202020204" pitchFamily="34" charset="0"/>
                        </a:rPr>
                        <a:t> </a:t>
                      </a:r>
                    </a:p>
                  </a:txBody>
                  <a:tcPr marL="0" marR="0" marT="0" marB="0" anchor="b">
                    <a:lnL>
                      <a:noFill/>
                    </a:lnL>
                    <a:lnR>
                      <a:noFill/>
                    </a:lnR>
                    <a:lnT>
                      <a:noFill/>
                    </a:lnT>
                    <a:lnB>
                      <a:noFill/>
                    </a:lnB>
                    <a:solidFill>
                      <a:srgbClr val="FFFFFF"/>
                    </a:solidFill>
                  </a:tcPr>
                </a:tc>
                <a:tc>
                  <a:txBody>
                    <a:bodyPr/>
                    <a:lstStyle/>
                    <a:p>
                      <a:pPr algn="l" fontAlgn="b"/>
                      <a:r>
                        <a:rPr lang="sl-SI" sz="500" b="0" i="0" u="none" strike="noStrike">
                          <a:effectLst/>
                          <a:latin typeface="Arial" panose="020B0604020202020204" pitchFamily="34" charset="0"/>
                        </a:rPr>
                        <a:t> </a:t>
                      </a:r>
                    </a:p>
                  </a:txBody>
                  <a:tcPr marL="0" marR="0" marT="0" marB="0" anchor="b">
                    <a:lnL>
                      <a:noFill/>
                    </a:lnL>
                    <a:lnR>
                      <a:noFill/>
                    </a:lnR>
                    <a:lnT>
                      <a:noFill/>
                    </a:lnT>
                    <a:lnB>
                      <a:noFill/>
                    </a:lnB>
                    <a:solidFill>
                      <a:srgbClr val="FFFFFF"/>
                    </a:solidFill>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a:noFill/>
                    </a:lnB>
                  </a:tcPr>
                </a:tc>
              </a:tr>
              <a:tr h="85854">
                <a:tc>
                  <a:txBody>
                    <a:bodyPr/>
                    <a:lstStyle/>
                    <a:p>
                      <a:pPr algn="l" fontAlgn="b"/>
                      <a:endParaRPr lang="sl-SI" sz="500" b="0" i="0" u="none" strike="noStrike">
                        <a:effectLst/>
                        <a:latin typeface="Arial" panose="020B0604020202020204" pitchFamily="34" charset="0"/>
                      </a:endParaRPr>
                    </a:p>
                  </a:txBody>
                  <a:tcPr marL="0" marR="0" marT="0"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sl-SI" sz="600" b="1" i="0" u="none" strike="noStrike">
                          <a:solidFill>
                            <a:srgbClr val="FF0000"/>
                          </a:solidFill>
                          <a:effectLst/>
                          <a:latin typeface="Arial" panose="020B0604020202020204" pitchFamily="34" charset="0"/>
                        </a:rPr>
                        <a:t>*</a:t>
                      </a:r>
                      <a:r>
                        <a:rPr lang="sl-SI" sz="500" b="1" i="0" u="none" strike="noStrike">
                          <a:effectLst/>
                          <a:latin typeface="Arial" panose="020B0604020202020204" pitchFamily="34" charset="0"/>
                        </a:rPr>
                        <a:t>Nacionalni javni prispevek iz drugih javnih virov (0 %)</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sl-SI" sz="500" b="0" i="0" u="none" strike="noStrike">
                          <a:effectLst/>
                          <a:latin typeface="Arial" panose="020B0604020202020204" pitchFamily="34" charset="0"/>
                        </a:rPr>
                        <a:t>0,00    </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solidFill>
                      <a:srgbClr val="FFFFFF"/>
                    </a:solidFill>
                  </a:tcPr>
                </a:tc>
                <a:tc>
                  <a:txBody>
                    <a:bodyPr/>
                    <a:lstStyle/>
                    <a:p>
                      <a:pPr algn="l" fontAlgn="b"/>
                      <a:r>
                        <a:rPr lang="sl-SI" sz="500" b="0" i="0" u="none" strike="noStrike">
                          <a:effectLst/>
                          <a:latin typeface="Arial" panose="020B0604020202020204" pitchFamily="34" charset="0"/>
                        </a:rPr>
                        <a:t> </a:t>
                      </a:r>
                    </a:p>
                  </a:txBody>
                  <a:tcPr marL="0" marR="0" marT="0" marB="0" anchor="b">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solidFill>
                      <a:srgbClr val="CCFFCC"/>
                    </a:solidFill>
                  </a:tcPr>
                </a:tc>
                <a:tc>
                  <a:txBody>
                    <a:bodyPr/>
                    <a:lstStyle/>
                    <a:p>
                      <a:pPr algn="l" fontAlgn="b"/>
                      <a:r>
                        <a:rPr lang="sl-SI" sz="500" b="0" i="0" u="none" strike="noStrike">
                          <a:effectLst/>
                          <a:latin typeface="Arial" panose="020B0604020202020204" pitchFamily="34" charset="0"/>
                        </a:rPr>
                        <a:t> </a:t>
                      </a:r>
                    </a:p>
                  </a:txBody>
                  <a:tcPr marL="0" marR="0" marT="0" marB="0" anchor="b">
                    <a:lnL w="6350" cap="flat" cmpd="sng" algn="ctr">
                      <a:solidFill>
                        <a:srgbClr val="80808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solidFill>
                      <a:srgbClr val="CCFFCC"/>
                    </a:solidFill>
                  </a:tcPr>
                </a:tc>
                <a:tc>
                  <a:txBody>
                    <a:bodyPr/>
                    <a:lstStyle/>
                    <a:p>
                      <a:pPr algn="r" fontAlgn="b"/>
                      <a:r>
                        <a:rPr lang="sl-SI" sz="500" b="0" i="0" u="none" strike="noStrike">
                          <a:effectLst/>
                          <a:latin typeface="Arial" panose="020B0604020202020204" pitchFamily="34" charset="0"/>
                        </a:rPr>
                        <a:t>0,00    </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solidFill>
                      <a:srgbClr val="FFFFFF"/>
                    </a:solidFill>
                  </a:tcPr>
                </a:tc>
                <a:tc>
                  <a:txBody>
                    <a:bodyPr/>
                    <a:lstStyle/>
                    <a:p>
                      <a:pPr algn="l" fontAlgn="b"/>
                      <a:r>
                        <a:rPr lang="sl-SI" sz="500" b="0" i="0" u="none" strike="noStrike">
                          <a:effectLst/>
                          <a:latin typeface="Arial" panose="020B0604020202020204" pitchFamily="34" charset="0"/>
                        </a:rPr>
                        <a:t> </a:t>
                      </a:r>
                    </a:p>
                  </a:txBody>
                  <a:tcPr marL="0" marR="0" marT="0" marB="0" anchor="b">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solidFill>
                      <a:srgbClr val="CCFFCC"/>
                    </a:solidFill>
                  </a:tcPr>
                </a:tc>
                <a:tc>
                  <a:txBody>
                    <a:bodyPr/>
                    <a:lstStyle/>
                    <a:p>
                      <a:pPr algn="l" fontAlgn="b"/>
                      <a:r>
                        <a:rPr lang="sl-SI" sz="500" b="0" i="0" u="none" strike="noStrike">
                          <a:effectLst/>
                          <a:latin typeface="Arial" panose="020B0604020202020204" pitchFamily="34" charset="0"/>
                        </a:rPr>
                        <a:t> </a:t>
                      </a:r>
                    </a:p>
                  </a:txBody>
                  <a:tcPr marL="0" marR="0" marT="0" marB="0" anchor="b">
                    <a:lnL w="6350" cap="flat" cmpd="sng" algn="ctr">
                      <a:solidFill>
                        <a:srgbClr val="80808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solidFill>
                      <a:srgbClr val="CCFFCC"/>
                    </a:solidFill>
                  </a:tcPr>
                </a:tc>
                <a:tc>
                  <a:txBody>
                    <a:bodyPr/>
                    <a:lstStyle/>
                    <a:p>
                      <a:pPr algn="r" fontAlgn="b"/>
                      <a:r>
                        <a:rPr lang="sl-SI" sz="500" b="0" i="0" u="none" strike="noStrike">
                          <a:effectLst/>
                          <a:latin typeface="Arial" panose="020B0604020202020204" pitchFamily="34" charset="0"/>
                        </a:rPr>
                        <a:t>0,00    </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solidFill>
                      <a:srgbClr val="FFFFFF"/>
                    </a:solidFill>
                  </a:tcPr>
                </a:tc>
                <a:tc>
                  <a:txBody>
                    <a:bodyPr/>
                    <a:lstStyle/>
                    <a:p>
                      <a:pPr algn="l" fontAlgn="b"/>
                      <a:r>
                        <a:rPr lang="sl-SI" sz="500" b="0" i="0" u="none" strike="noStrike">
                          <a:effectLst/>
                          <a:latin typeface="Arial" panose="020B0604020202020204" pitchFamily="34" charset="0"/>
                        </a:rPr>
                        <a:t> </a:t>
                      </a:r>
                    </a:p>
                  </a:txBody>
                  <a:tcPr marL="0" marR="0" marT="0" marB="0" anchor="b">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solidFill>
                      <a:srgbClr val="CCFFCC"/>
                    </a:solidFill>
                  </a:tcPr>
                </a:tc>
                <a:tc>
                  <a:txBody>
                    <a:bodyPr/>
                    <a:lstStyle/>
                    <a:p>
                      <a:pPr algn="l" fontAlgn="b"/>
                      <a:r>
                        <a:rPr lang="sl-SI" sz="500" b="0" i="0" u="none" strike="noStrike">
                          <a:effectLst/>
                          <a:latin typeface="Arial" panose="020B0604020202020204" pitchFamily="34" charset="0"/>
                        </a:rPr>
                        <a:t> </a:t>
                      </a:r>
                    </a:p>
                  </a:txBody>
                  <a:tcPr marL="0" marR="0" marT="0" marB="0" anchor="b">
                    <a:lnL w="6350" cap="flat" cmpd="sng" algn="ctr">
                      <a:solidFill>
                        <a:srgbClr val="80808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solidFill>
                      <a:srgbClr val="CCFFCC"/>
                    </a:solidFill>
                  </a:tcPr>
                </a:tc>
                <a:tc>
                  <a:txBody>
                    <a:bodyPr/>
                    <a:lstStyle/>
                    <a:p>
                      <a:pPr algn="r" fontAlgn="b"/>
                      <a:r>
                        <a:rPr lang="sl-SI" sz="500" b="0" i="0" u="none" strike="noStrike">
                          <a:effectLst/>
                          <a:latin typeface="Arial" panose="020B0604020202020204" pitchFamily="34" charset="0"/>
                        </a:rPr>
                        <a:t>0,00    </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tcPr>
                </a:tc>
                <a:tc>
                  <a:txBody>
                    <a:bodyPr/>
                    <a:lstStyle/>
                    <a:p>
                      <a:pPr algn="r" fontAlgn="b"/>
                      <a:r>
                        <a:rPr lang="sl-SI" sz="500" b="0" i="0" u="none" strike="noStrike">
                          <a:effectLst/>
                          <a:latin typeface="Arial" panose="020B0604020202020204" pitchFamily="34" charset="0"/>
                        </a:rPr>
                        <a:t>0,00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tcPr>
                </a:tc>
                <a:tc>
                  <a:txBody>
                    <a:bodyPr/>
                    <a:lstStyle/>
                    <a:p>
                      <a:pPr algn="r" fontAlgn="b"/>
                      <a:r>
                        <a:rPr lang="sl-SI" sz="500" b="0" i="0" u="none" strike="noStrike">
                          <a:effectLst/>
                          <a:latin typeface="Arial" panose="020B0604020202020204" pitchFamily="34" charset="0"/>
                        </a:rPr>
                        <a:t>0,00    </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tcPr>
                </a:tc>
                <a:tc>
                  <a:txBody>
                    <a:bodyPr/>
                    <a:lstStyle/>
                    <a:p>
                      <a:pPr algn="l" fontAlgn="b"/>
                      <a:r>
                        <a:rPr lang="sl-SI" sz="500" b="0" i="0" u="none" strike="noStrike">
                          <a:effectLst/>
                          <a:latin typeface="Arial" panose="020B0604020202020204" pitchFamily="34" charset="0"/>
                        </a:rPr>
                        <a:t> </a:t>
                      </a:r>
                    </a:p>
                  </a:txBody>
                  <a:tcPr marL="0" marR="0" marT="0" marB="0" anchor="b">
                    <a:lnL w="12700" cap="flat" cmpd="sng" algn="ctr">
                      <a:solidFill>
                        <a:srgbClr val="000000"/>
                      </a:solidFill>
                      <a:prstDash val="solid"/>
                      <a:round/>
                      <a:headEnd type="none" w="med" len="med"/>
                      <a:tailEnd type="none" w="med" len="med"/>
                    </a:lnL>
                    <a:lnR>
                      <a:noFill/>
                    </a:lnR>
                    <a:lnT>
                      <a:noFill/>
                    </a:lnT>
                    <a:lnB>
                      <a:noFill/>
                    </a:lnB>
                    <a:solidFill>
                      <a:srgbClr val="FFFFFF"/>
                    </a:solidFill>
                  </a:tcPr>
                </a:tc>
                <a:tc>
                  <a:txBody>
                    <a:bodyPr/>
                    <a:lstStyle/>
                    <a:p>
                      <a:pPr algn="l" fontAlgn="b"/>
                      <a:r>
                        <a:rPr lang="sl-SI" sz="500" b="0" i="0" u="none" strike="noStrike">
                          <a:effectLst/>
                          <a:latin typeface="Arial" panose="020B0604020202020204" pitchFamily="34" charset="0"/>
                        </a:rPr>
                        <a:t> </a:t>
                      </a:r>
                    </a:p>
                  </a:txBody>
                  <a:tcPr marL="0" marR="0" marT="0" marB="0" anchor="b">
                    <a:lnL>
                      <a:noFill/>
                    </a:lnL>
                    <a:lnR>
                      <a:noFill/>
                    </a:lnR>
                    <a:lnT>
                      <a:noFill/>
                    </a:lnT>
                    <a:lnB>
                      <a:noFill/>
                    </a:lnB>
                    <a:solidFill>
                      <a:srgbClr val="FFFFFF"/>
                    </a:solidFill>
                  </a:tcPr>
                </a:tc>
                <a:tc>
                  <a:txBody>
                    <a:bodyPr/>
                    <a:lstStyle/>
                    <a:p>
                      <a:pPr algn="l" fontAlgn="b"/>
                      <a:r>
                        <a:rPr lang="sl-SI" sz="500" b="0" i="0" u="none" strike="noStrike">
                          <a:effectLst/>
                          <a:latin typeface="Arial" panose="020B0604020202020204" pitchFamily="34" charset="0"/>
                        </a:rPr>
                        <a:t> </a:t>
                      </a:r>
                    </a:p>
                  </a:txBody>
                  <a:tcPr marL="0" marR="0" marT="0" marB="0" anchor="b">
                    <a:lnL>
                      <a:noFill/>
                    </a:lnL>
                    <a:lnR>
                      <a:noFill/>
                    </a:lnR>
                    <a:lnT>
                      <a:noFill/>
                    </a:lnT>
                    <a:lnB>
                      <a:noFill/>
                    </a:lnB>
                    <a:solidFill>
                      <a:srgbClr val="FFFFFF"/>
                    </a:solidFill>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a:noFill/>
                    </a:lnB>
                  </a:tcPr>
                </a:tc>
              </a:tr>
              <a:tr h="85854">
                <a:tc>
                  <a:txBody>
                    <a:bodyPr/>
                    <a:lstStyle/>
                    <a:p>
                      <a:pPr algn="l" fontAlgn="b"/>
                      <a:endParaRPr lang="sl-SI" sz="500" b="0" i="0" u="none" strike="noStrike">
                        <a:effectLst/>
                        <a:latin typeface="Arial" panose="020B0604020202020204" pitchFamily="34" charset="0"/>
                      </a:endParaRPr>
                    </a:p>
                  </a:txBody>
                  <a:tcPr marL="0" marR="0" marT="0"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sl-SI" sz="600" b="1" i="0" u="none" strike="noStrike">
                          <a:solidFill>
                            <a:srgbClr val="FF0000"/>
                          </a:solidFill>
                          <a:effectLst/>
                          <a:latin typeface="Arial" panose="020B0604020202020204" pitchFamily="34" charset="0"/>
                        </a:rPr>
                        <a:t>*</a:t>
                      </a:r>
                      <a:r>
                        <a:rPr lang="sl-SI" sz="500" b="1" i="0" u="none" strike="noStrike">
                          <a:effectLst/>
                          <a:latin typeface="Arial" panose="020B0604020202020204" pitchFamily="34" charset="0"/>
                        </a:rPr>
                        <a:t>Nacionalni zasebni prispevek (0 %)</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sl-SI" sz="500" b="0" i="0" u="none" strike="noStrike">
                          <a:effectLst/>
                          <a:latin typeface="Arial" panose="020B0604020202020204" pitchFamily="34" charset="0"/>
                        </a:rPr>
                        <a:t>0,00    </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solidFill>
                      <a:srgbClr val="FFFFFF"/>
                    </a:solidFill>
                  </a:tcPr>
                </a:tc>
                <a:tc>
                  <a:txBody>
                    <a:bodyPr/>
                    <a:lstStyle/>
                    <a:p>
                      <a:pPr algn="l" fontAlgn="b"/>
                      <a:r>
                        <a:rPr lang="sl-SI" sz="500" b="0" i="0" u="none" strike="noStrike">
                          <a:effectLst/>
                          <a:latin typeface="Arial" panose="020B0604020202020204" pitchFamily="34" charset="0"/>
                        </a:rPr>
                        <a:t> </a:t>
                      </a:r>
                    </a:p>
                  </a:txBody>
                  <a:tcPr marL="0" marR="0" marT="0" marB="0" anchor="b">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solidFill>
                      <a:srgbClr val="CCFFCC"/>
                    </a:solidFill>
                  </a:tcPr>
                </a:tc>
                <a:tc>
                  <a:txBody>
                    <a:bodyPr/>
                    <a:lstStyle/>
                    <a:p>
                      <a:pPr algn="l" fontAlgn="b"/>
                      <a:r>
                        <a:rPr lang="sl-SI" sz="500" b="0" i="0" u="none" strike="noStrike">
                          <a:effectLst/>
                          <a:latin typeface="Arial" panose="020B0604020202020204" pitchFamily="34" charset="0"/>
                        </a:rPr>
                        <a:t> </a:t>
                      </a:r>
                    </a:p>
                  </a:txBody>
                  <a:tcPr marL="0" marR="0" marT="0" marB="0" anchor="b">
                    <a:lnL w="6350" cap="flat" cmpd="sng" algn="ctr">
                      <a:solidFill>
                        <a:srgbClr val="80808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solidFill>
                      <a:srgbClr val="CCFFCC"/>
                    </a:solidFill>
                  </a:tcPr>
                </a:tc>
                <a:tc>
                  <a:txBody>
                    <a:bodyPr/>
                    <a:lstStyle/>
                    <a:p>
                      <a:pPr algn="r" fontAlgn="b"/>
                      <a:r>
                        <a:rPr lang="sl-SI" sz="500" b="0" i="0" u="none" strike="noStrike">
                          <a:effectLst/>
                          <a:latin typeface="Arial" panose="020B0604020202020204" pitchFamily="34" charset="0"/>
                        </a:rPr>
                        <a:t>0,00    </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solidFill>
                      <a:srgbClr val="FFFFFF"/>
                    </a:solidFill>
                  </a:tcPr>
                </a:tc>
                <a:tc>
                  <a:txBody>
                    <a:bodyPr/>
                    <a:lstStyle/>
                    <a:p>
                      <a:pPr algn="l" fontAlgn="b"/>
                      <a:r>
                        <a:rPr lang="sl-SI" sz="500" b="0" i="0" u="none" strike="noStrike">
                          <a:effectLst/>
                          <a:latin typeface="Arial" panose="020B0604020202020204" pitchFamily="34" charset="0"/>
                        </a:rPr>
                        <a:t> </a:t>
                      </a:r>
                    </a:p>
                  </a:txBody>
                  <a:tcPr marL="0" marR="0" marT="0" marB="0" anchor="b">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solidFill>
                      <a:srgbClr val="CCFFCC"/>
                    </a:solidFill>
                  </a:tcPr>
                </a:tc>
                <a:tc>
                  <a:txBody>
                    <a:bodyPr/>
                    <a:lstStyle/>
                    <a:p>
                      <a:pPr algn="l" fontAlgn="b"/>
                      <a:r>
                        <a:rPr lang="sl-SI" sz="500" b="0" i="0" u="none" strike="noStrike">
                          <a:effectLst/>
                          <a:latin typeface="Arial" panose="020B0604020202020204" pitchFamily="34" charset="0"/>
                        </a:rPr>
                        <a:t> </a:t>
                      </a:r>
                    </a:p>
                  </a:txBody>
                  <a:tcPr marL="0" marR="0" marT="0" marB="0" anchor="b">
                    <a:lnL w="6350" cap="flat" cmpd="sng" algn="ctr">
                      <a:solidFill>
                        <a:srgbClr val="80808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solidFill>
                      <a:srgbClr val="CCFFCC"/>
                    </a:solidFill>
                  </a:tcPr>
                </a:tc>
                <a:tc>
                  <a:txBody>
                    <a:bodyPr/>
                    <a:lstStyle/>
                    <a:p>
                      <a:pPr algn="r" fontAlgn="b"/>
                      <a:r>
                        <a:rPr lang="sl-SI" sz="500" b="0" i="0" u="none" strike="noStrike">
                          <a:effectLst/>
                          <a:latin typeface="Arial" panose="020B0604020202020204" pitchFamily="34" charset="0"/>
                        </a:rPr>
                        <a:t>0,00    </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solidFill>
                      <a:srgbClr val="FFFFFF"/>
                    </a:solidFill>
                  </a:tcPr>
                </a:tc>
                <a:tc>
                  <a:txBody>
                    <a:bodyPr/>
                    <a:lstStyle/>
                    <a:p>
                      <a:pPr algn="l" fontAlgn="b"/>
                      <a:r>
                        <a:rPr lang="sl-SI" sz="500" b="0" i="0" u="none" strike="noStrike">
                          <a:effectLst/>
                          <a:latin typeface="Arial" panose="020B0604020202020204" pitchFamily="34" charset="0"/>
                        </a:rPr>
                        <a:t> </a:t>
                      </a:r>
                    </a:p>
                  </a:txBody>
                  <a:tcPr marL="0" marR="0" marT="0" marB="0" anchor="b">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solidFill>
                      <a:srgbClr val="CCFFCC"/>
                    </a:solidFill>
                  </a:tcPr>
                </a:tc>
                <a:tc>
                  <a:txBody>
                    <a:bodyPr/>
                    <a:lstStyle/>
                    <a:p>
                      <a:pPr algn="l" fontAlgn="b"/>
                      <a:r>
                        <a:rPr lang="sl-SI" sz="500" b="0" i="0" u="none" strike="noStrike">
                          <a:effectLst/>
                          <a:latin typeface="Arial" panose="020B0604020202020204" pitchFamily="34" charset="0"/>
                        </a:rPr>
                        <a:t> </a:t>
                      </a:r>
                    </a:p>
                  </a:txBody>
                  <a:tcPr marL="0" marR="0" marT="0" marB="0" anchor="b">
                    <a:lnL w="6350" cap="flat" cmpd="sng" algn="ctr">
                      <a:solidFill>
                        <a:srgbClr val="80808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solidFill>
                      <a:srgbClr val="CCFFCC"/>
                    </a:solidFill>
                  </a:tcPr>
                </a:tc>
                <a:tc>
                  <a:txBody>
                    <a:bodyPr/>
                    <a:lstStyle/>
                    <a:p>
                      <a:pPr algn="r" fontAlgn="b"/>
                      <a:r>
                        <a:rPr lang="sl-SI" sz="500" b="0" i="0" u="none" strike="noStrike">
                          <a:effectLst/>
                          <a:latin typeface="Arial" panose="020B0604020202020204" pitchFamily="34" charset="0"/>
                        </a:rPr>
                        <a:t>0,00    </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tcPr>
                </a:tc>
                <a:tc>
                  <a:txBody>
                    <a:bodyPr/>
                    <a:lstStyle/>
                    <a:p>
                      <a:pPr algn="r" fontAlgn="b"/>
                      <a:r>
                        <a:rPr lang="sl-SI" sz="500" b="0" i="0" u="none" strike="noStrike">
                          <a:effectLst/>
                          <a:latin typeface="Arial" panose="020B0604020202020204" pitchFamily="34" charset="0"/>
                        </a:rPr>
                        <a:t>0,00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tcPr>
                </a:tc>
                <a:tc>
                  <a:txBody>
                    <a:bodyPr/>
                    <a:lstStyle/>
                    <a:p>
                      <a:pPr algn="r" fontAlgn="b"/>
                      <a:r>
                        <a:rPr lang="sl-SI" sz="500" b="0" i="0" u="none" strike="noStrike">
                          <a:effectLst/>
                          <a:latin typeface="Arial" panose="020B0604020202020204" pitchFamily="34" charset="0"/>
                        </a:rPr>
                        <a:t>0,00    </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tcPr>
                </a:tc>
                <a:tc>
                  <a:txBody>
                    <a:bodyPr/>
                    <a:lstStyle/>
                    <a:p>
                      <a:pPr algn="l" fontAlgn="b"/>
                      <a:r>
                        <a:rPr lang="sl-SI" sz="500" b="0" i="0" u="none" strike="noStrike">
                          <a:effectLst/>
                          <a:latin typeface="Arial" panose="020B0604020202020204" pitchFamily="34" charset="0"/>
                        </a:rPr>
                        <a:t> </a:t>
                      </a:r>
                    </a:p>
                  </a:txBody>
                  <a:tcPr marL="0" marR="0" marT="0" marB="0" anchor="b">
                    <a:lnL w="12700" cap="flat" cmpd="sng" algn="ctr">
                      <a:solidFill>
                        <a:srgbClr val="000000"/>
                      </a:solidFill>
                      <a:prstDash val="solid"/>
                      <a:round/>
                      <a:headEnd type="none" w="med" len="med"/>
                      <a:tailEnd type="none" w="med" len="med"/>
                    </a:lnL>
                    <a:lnR>
                      <a:noFill/>
                    </a:lnR>
                    <a:lnT>
                      <a:noFill/>
                    </a:lnT>
                    <a:lnB>
                      <a:noFill/>
                    </a:lnB>
                    <a:solidFill>
                      <a:srgbClr val="FFFFFF"/>
                    </a:solidFill>
                  </a:tcPr>
                </a:tc>
                <a:tc>
                  <a:txBody>
                    <a:bodyPr/>
                    <a:lstStyle/>
                    <a:p>
                      <a:pPr algn="l" fontAlgn="b"/>
                      <a:r>
                        <a:rPr lang="sl-SI" sz="500" b="0" i="0" u="none" strike="noStrike">
                          <a:effectLst/>
                          <a:latin typeface="Arial" panose="020B0604020202020204" pitchFamily="34" charset="0"/>
                        </a:rPr>
                        <a:t> </a:t>
                      </a:r>
                    </a:p>
                  </a:txBody>
                  <a:tcPr marL="0" marR="0" marT="0" marB="0" anchor="b">
                    <a:lnL>
                      <a:noFill/>
                    </a:lnL>
                    <a:lnR>
                      <a:noFill/>
                    </a:lnR>
                    <a:lnT>
                      <a:noFill/>
                    </a:lnT>
                    <a:lnB>
                      <a:noFill/>
                    </a:lnB>
                    <a:solidFill>
                      <a:srgbClr val="FFFFFF"/>
                    </a:solidFill>
                  </a:tcPr>
                </a:tc>
                <a:tc>
                  <a:txBody>
                    <a:bodyPr/>
                    <a:lstStyle/>
                    <a:p>
                      <a:pPr algn="l" fontAlgn="b"/>
                      <a:r>
                        <a:rPr lang="sl-SI" sz="500" b="0" i="0" u="none" strike="noStrike">
                          <a:effectLst/>
                          <a:latin typeface="Arial" panose="020B0604020202020204" pitchFamily="34" charset="0"/>
                        </a:rPr>
                        <a:t> </a:t>
                      </a:r>
                    </a:p>
                  </a:txBody>
                  <a:tcPr marL="0" marR="0" marT="0" marB="0" anchor="b">
                    <a:lnL>
                      <a:noFill/>
                    </a:lnL>
                    <a:lnR>
                      <a:noFill/>
                    </a:lnR>
                    <a:lnT>
                      <a:noFill/>
                    </a:lnT>
                    <a:lnB>
                      <a:noFill/>
                    </a:lnB>
                    <a:solidFill>
                      <a:srgbClr val="FFFFFF"/>
                    </a:solidFill>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a:noFill/>
                    </a:lnB>
                  </a:tcPr>
                </a:tc>
              </a:tr>
              <a:tr h="83829">
                <a:tc>
                  <a:txBody>
                    <a:bodyPr/>
                    <a:lstStyle/>
                    <a:p>
                      <a:pPr algn="l" fontAlgn="b"/>
                      <a:endParaRPr lang="sl-SI" sz="500" b="0" i="0" u="none" strike="noStrike">
                        <a:effectLst/>
                        <a:latin typeface="Arial" panose="020B0604020202020204" pitchFamily="34" charset="0"/>
                      </a:endParaRPr>
                    </a:p>
                  </a:txBody>
                  <a:tcPr marL="0" marR="0" marT="0"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sl-SI" sz="500" b="1" i="0" u="none" strike="noStrike">
                          <a:effectLst/>
                          <a:latin typeface="Arial" panose="020B0604020202020204" pitchFamily="34" charset="0"/>
                        </a:rPr>
                        <a:t>VIRI SKUPAJ</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DB4E2"/>
                    </a:solidFill>
                  </a:tcPr>
                </a:tc>
                <a:tc>
                  <a:txBody>
                    <a:bodyPr/>
                    <a:lstStyle/>
                    <a:p>
                      <a:pPr algn="r" fontAlgn="b"/>
                      <a:r>
                        <a:rPr lang="sl-SI" sz="500" b="0" i="0" u="none" strike="noStrike">
                          <a:effectLst/>
                          <a:latin typeface="Arial" panose="020B0604020202020204" pitchFamily="34" charset="0"/>
                        </a:rPr>
                        <a:t>0,00    </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C0C0"/>
                    </a:solidFill>
                  </a:tcPr>
                </a:tc>
                <a:tc>
                  <a:txBody>
                    <a:bodyPr/>
                    <a:lstStyle/>
                    <a:p>
                      <a:pPr algn="r" fontAlgn="b"/>
                      <a:r>
                        <a:rPr lang="sl-SI" sz="500" b="0" i="0" u="none" strike="noStrike">
                          <a:effectLst/>
                          <a:latin typeface="Arial" panose="020B0604020202020204" pitchFamily="34" charset="0"/>
                        </a:rPr>
                        <a:t>0,00    </a:t>
                      </a:r>
                    </a:p>
                  </a:txBody>
                  <a:tcPr marL="0" marR="0" marT="0" marB="0" anchor="b">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C0C0"/>
                    </a:solidFill>
                  </a:tcPr>
                </a:tc>
                <a:tc>
                  <a:txBody>
                    <a:bodyPr/>
                    <a:lstStyle/>
                    <a:p>
                      <a:pPr algn="r" fontAlgn="b"/>
                      <a:r>
                        <a:rPr lang="sl-SI" sz="500" b="0" i="0" u="none" strike="noStrike">
                          <a:effectLst/>
                          <a:latin typeface="Arial" panose="020B0604020202020204" pitchFamily="34" charset="0"/>
                        </a:rPr>
                        <a:t>0,00    </a:t>
                      </a:r>
                    </a:p>
                  </a:txBody>
                  <a:tcPr marL="0" marR="0" marT="0" marB="0" anchor="b">
                    <a:lnL w="6350" cap="flat" cmpd="sng" algn="ctr">
                      <a:solidFill>
                        <a:srgbClr val="80808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80808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C0C0"/>
                    </a:solidFill>
                  </a:tcPr>
                </a:tc>
                <a:tc>
                  <a:txBody>
                    <a:bodyPr/>
                    <a:lstStyle/>
                    <a:p>
                      <a:pPr algn="r" fontAlgn="b"/>
                      <a:r>
                        <a:rPr lang="sl-SI" sz="500" b="0" i="0" u="none" strike="noStrike">
                          <a:effectLst/>
                          <a:latin typeface="Arial" panose="020B0604020202020204" pitchFamily="34" charset="0"/>
                        </a:rPr>
                        <a:t>0,00    </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C0C0"/>
                    </a:solidFill>
                  </a:tcPr>
                </a:tc>
                <a:tc>
                  <a:txBody>
                    <a:bodyPr/>
                    <a:lstStyle/>
                    <a:p>
                      <a:pPr algn="r" fontAlgn="b"/>
                      <a:r>
                        <a:rPr lang="sl-SI" sz="500" b="0" i="0" u="none" strike="noStrike">
                          <a:effectLst/>
                          <a:latin typeface="Arial" panose="020B0604020202020204" pitchFamily="34" charset="0"/>
                        </a:rPr>
                        <a:t>0,00    </a:t>
                      </a:r>
                    </a:p>
                  </a:txBody>
                  <a:tcPr marL="0" marR="0" marT="0" marB="0" anchor="b">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C0C0"/>
                    </a:solidFill>
                  </a:tcPr>
                </a:tc>
                <a:tc>
                  <a:txBody>
                    <a:bodyPr/>
                    <a:lstStyle/>
                    <a:p>
                      <a:pPr algn="r" fontAlgn="b"/>
                      <a:r>
                        <a:rPr lang="sl-SI" sz="500" b="0" i="0" u="none" strike="noStrike">
                          <a:effectLst/>
                          <a:latin typeface="Arial" panose="020B0604020202020204" pitchFamily="34" charset="0"/>
                        </a:rPr>
                        <a:t>0,00    </a:t>
                      </a:r>
                    </a:p>
                  </a:txBody>
                  <a:tcPr marL="0" marR="0" marT="0" marB="0" anchor="b">
                    <a:lnL w="6350" cap="flat" cmpd="sng" algn="ctr">
                      <a:solidFill>
                        <a:srgbClr val="80808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80808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C0C0"/>
                    </a:solidFill>
                  </a:tcPr>
                </a:tc>
                <a:tc>
                  <a:txBody>
                    <a:bodyPr/>
                    <a:lstStyle/>
                    <a:p>
                      <a:pPr algn="r" fontAlgn="b"/>
                      <a:r>
                        <a:rPr lang="sl-SI" sz="500" b="0" i="0" u="none" strike="noStrike">
                          <a:effectLst/>
                          <a:latin typeface="Arial" panose="020B0604020202020204" pitchFamily="34" charset="0"/>
                        </a:rPr>
                        <a:t>0,00    </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C0C0"/>
                    </a:solidFill>
                  </a:tcPr>
                </a:tc>
                <a:tc>
                  <a:txBody>
                    <a:bodyPr/>
                    <a:lstStyle/>
                    <a:p>
                      <a:pPr algn="r" fontAlgn="b"/>
                      <a:r>
                        <a:rPr lang="sl-SI" sz="500" b="0" i="0" u="none" strike="noStrike">
                          <a:effectLst/>
                          <a:latin typeface="Arial" panose="020B0604020202020204" pitchFamily="34" charset="0"/>
                        </a:rPr>
                        <a:t>0,00    </a:t>
                      </a:r>
                    </a:p>
                  </a:txBody>
                  <a:tcPr marL="0" marR="0" marT="0" marB="0" anchor="b">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C0C0"/>
                    </a:solidFill>
                  </a:tcPr>
                </a:tc>
                <a:tc>
                  <a:txBody>
                    <a:bodyPr/>
                    <a:lstStyle/>
                    <a:p>
                      <a:pPr algn="r" fontAlgn="b"/>
                      <a:r>
                        <a:rPr lang="sl-SI" sz="500" b="0" i="0" u="none" strike="noStrike">
                          <a:effectLst/>
                          <a:latin typeface="Arial" panose="020B0604020202020204" pitchFamily="34" charset="0"/>
                        </a:rPr>
                        <a:t>0,00    </a:t>
                      </a:r>
                    </a:p>
                  </a:txBody>
                  <a:tcPr marL="0" marR="0" marT="0" marB="0" anchor="b">
                    <a:lnL w="6350" cap="flat" cmpd="sng" algn="ctr">
                      <a:solidFill>
                        <a:srgbClr val="80808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80808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C0C0"/>
                    </a:solidFill>
                  </a:tcPr>
                </a:tc>
                <a:tc>
                  <a:txBody>
                    <a:bodyPr/>
                    <a:lstStyle/>
                    <a:p>
                      <a:pPr algn="r" fontAlgn="b"/>
                      <a:r>
                        <a:rPr lang="sl-SI" sz="500" b="0" i="0" u="none" strike="noStrike">
                          <a:effectLst/>
                          <a:latin typeface="Arial" panose="020B0604020202020204" pitchFamily="34" charset="0"/>
                        </a:rPr>
                        <a:t>0,00    </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80808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C0C0"/>
                    </a:solidFill>
                  </a:tcPr>
                </a:tc>
                <a:tc>
                  <a:txBody>
                    <a:bodyPr/>
                    <a:lstStyle/>
                    <a:p>
                      <a:pPr algn="r" fontAlgn="b"/>
                      <a:r>
                        <a:rPr lang="sl-SI" sz="500" b="0" i="0" u="none" strike="noStrike">
                          <a:effectLst/>
                          <a:latin typeface="Arial" panose="020B0604020202020204" pitchFamily="34" charset="0"/>
                        </a:rPr>
                        <a:t>0,00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80808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C0C0"/>
                    </a:solidFill>
                  </a:tcPr>
                </a:tc>
                <a:tc>
                  <a:txBody>
                    <a:bodyPr/>
                    <a:lstStyle/>
                    <a:p>
                      <a:pPr algn="r" fontAlgn="b"/>
                      <a:r>
                        <a:rPr lang="sl-SI" sz="500" b="0" i="0" u="none" strike="noStrike">
                          <a:effectLst/>
                          <a:latin typeface="Arial" panose="020B0604020202020204" pitchFamily="34" charset="0"/>
                        </a:rPr>
                        <a:t>0,00    </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80808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C0C0"/>
                    </a:solidFill>
                  </a:tcPr>
                </a:tc>
                <a:tc>
                  <a:txBody>
                    <a:bodyPr/>
                    <a:lstStyle/>
                    <a:p>
                      <a:pPr algn="l" fontAlgn="b"/>
                      <a:r>
                        <a:rPr lang="sl-SI" sz="500" b="0" i="0" u="none" strike="noStrike">
                          <a:effectLst/>
                          <a:latin typeface="Arial" panose="020B0604020202020204" pitchFamily="34" charset="0"/>
                        </a:rPr>
                        <a:t> </a:t>
                      </a:r>
                    </a:p>
                  </a:txBody>
                  <a:tcPr marL="0" marR="0" marT="0" marB="0" anchor="b">
                    <a:lnL w="12700" cap="flat" cmpd="sng" algn="ctr">
                      <a:solidFill>
                        <a:srgbClr val="000000"/>
                      </a:solidFill>
                      <a:prstDash val="solid"/>
                      <a:round/>
                      <a:headEnd type="none" w="med" len="med"/>
                      <a:tailEnd type="none" w="med" len="med"/>
                    </a:lnL>
                    <a:lnR>
                      <a:noFill/>
                    </a:lnR>
                    <a:lnT>
                      <a:noFill/>
                    </a:lnT>
                    <a:lnB>
                      <a:noFill/>
                    </a:lnB>
                    <a:solidFill>
                      <a:srgbClr val="FFFFFF"/>
                    </a:solidFill>
                  </a:tcPr>
                </a:tc>
                <a:tc>
                  <a:txBody>
                    <a:bodyPr/>
                    <a:lstStyle/>
                    <a:p>
                      <a:pPr algn="l" fontAlgn="b"/>
                      <a:r>
                        <a:rPr lang="sl-SI" sz="500" b="0" i="0" u="none" strike="noStrike">
                          <a:effectLst/>
                          <a:latin typeface="Arial" panose="020B0604020202020204" pitchFamily="34" charset="0"/>
                        </a:rPr>
                        <a:t> </a:t>
                      </a:r>
                    </a:p>
                  </a:txBody>
                  <a:tcPr marL="0" marR="0" marT="0" marB="0" anchor="b">
                    <a:lnL>
                      <a:noFill/>
                    </a:lnL>
                    <a:lnR>
                      <a:noFill/>
                    </a:lnR>
                    <a:lnT>
                      <a:noFill/>
                    </a:lnT>
                    <a:lnB>
                      <a:noFill/>
                    </a:lnB>
                    <a:solidFill>
                      <a:srgbClr val="FFFFFF"/>
                    </a:solidFill>
                  </a:tcPr>
                </a:tc>
                <a:tc>
                  <a:txBody>
                    <a:bodyPr/>
                    <a:lstStyle/>
                    <a:p>
                      <a:pPr algn="l" fontAlgn="b"/>
                      <a:r>
                        <a:rPr lang="sl-SI" sz="500" b="0" i="0" u="none" strike="noStrike">
                          <a:effectLst/>
                          <a:latin typeface="Arial" panose="020B0604020202020204" pitchFamily="34" charset="0"/>
                        </a:rPr>
                        <a:t> </a:t>
                      </a:r>
                    </a:p>
                  </a:txBody>
                  <a:tcPr marL="0" marR="0" marT="0" marB="0" anchor="b">
                    <a:lnL>
                      <a:noFill/>
                    </a:lnL>
                    <a:lnR>
                      <a:noFill/>
                    </a:lnR>
                    <a:lnT>
                      <a:noFill/>
                    </a:lnT>
                    <a:lnB>
                      <a:noFill/>
                    </a:lnB>
                    <a:solidFill>
                      <a:srgbClr val="FFFFFF"/>
                    </a:solidFill>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a:noFill/>
                    </a:lnB>
                  </a:tcPr>
                </a:tc>
              </a:tr>
              <a:tr h="64390">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a:noFill/>
                    </a:lnB>
                  </a:tcPr>
                </a:tc>
              </a:tr>
              <a:tr h="65687">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r>
                        <a:rPr lang="sl-SI" sz="500" b="1" i="0" u="none" strike="noStrike">
                          <a:effectLst/>
                          <a:latin typeface="Arial" panose="020B0604020202020204" pitchFamily="34" charset="0"/>
                        </a:rPr>
                        <a:t>Opomba:</a:t>
                      </a:r>
                    </a:p>
                  </a:txBody>
                  <a:tcPr marL="0" marR="0" marT="0" marB="0" anchor="b">
                    <a:lnL>
                      <a:noFill/>
                    </a:lnL>
                    <a:lnR>
                      <a:noFill/>
                    </a:lnR>
                    <a:lnT>
                      <a:noFill/>
                    </a:lnT>
                    <a:lnB>
                      <a:noFill/>
                    </a:lnB>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a:noFill/>
                    </a:lnB>
                  </a:tcPr>
                </a:tc>
              </a:tr>
              <a:tr h="0">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a:noFill/>
                    </a:lnB>
                  </a:tcPr>
                </a:tc>
                <a:tc gridSpan="3">
                  <a:txBody>
                    <a:bodyPr/>
                    <a:lstStyle/>
                    <a:p>
                      <a:pPr algn="l" fontAlgn="b"/>
                      <a:r>
                        <a:rPr lang="sl-SI" sz="500" b="0" i="0" u="none" strike="noStrike">
                          <a:effectLst/>
                          <a:latin typeface="Arial" panose="020B0604020202020204" pitchFamily="34" charset="0"/>
                        </a:rPr>
                        <a:t>1. Vpisujte samo v zelene celice. Vrednosti v ostalih celicah se izračunavajo samodejno.</a:t>
                      </a:r>
                    </a:p>
                  </a:txBody>
                  <a:tcPr marL="0" marR="0" marT="0" marB="0" anchor="b">
                    <a:lnL>
                      <a:noFill/>
                    </a:lnL>
                    <a:lnR>
                      <a:noFill/>
                    </a:lnR>
                    <a:lnT>
                      <a:noFill/>
                    </a:lnT>
                    <a:lnB>
                      <a:noFill/>
                    </a:lnB>
                  </a:tcPr>
                </a:tc>
                <a:tc hMerge="1">
                  <a:txBody>
                    <a:bodyPr/>
                    <a:lstStyle/>
                    <a:p>
                      <a:endParaRPr lang="sl-SI"/>
                    </a:p>
                  </a:txBody>
                  <a:tcPr/>
                </a:tc>
                <a:tc hMerge="1">
                  <a:txBody>
                    <a:bodyPr/>
                    <a:lstStyle/>
                    <a:p>
                      <a:endParaRPr lang="sl-SI"/>
                    </a:p>
                  </a:txBody>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a:noFill/>
                    </a:lnB>
                  </a:tcPr>
                </a:tc>
              </a:tr>
              <a:tr h="128781">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a:noFill/>
                    </a:lnB>
                  </a:tcPr>
                </a:tc>
                <a:tc gridSpan="7">
                  <a:txBody>
                    <a:bodyPr/>
                    <a:lstStyle/>
                    <a:p>
                      <a:pPr algn="l" fontAlgn="b"/>
                      <a:r>
                        <a:rPr lang="sl-SI" sz="500" b="0" i="0" u="none" strike="noStrike">
                          <a:effectLst/>
                          <a:latin typeface="Arial" panose="020B0604020202020204" pitchFamily="34" charset="0"/>
                        </a:rPr>
                        <a:t>2. Letne vrednosti v tabeli II. se praviloma razlikujejo od letnih vrednosti v tabeli I (zaradi zamika med nastankom stroška in izplačilom zahtevka).</a:t>
                      </a:r>
                    </a:p>
                  </a:txBody>
                  <a:tcPr marL="0" marR="0" marT="0" marB="0" anchor="b">
                    <a:lnL>
                      <a:noFill/>
                    </a:lnL>
                    <a:lnR>
                      <a:noFill/>
                    </a:lnR>
                    <a:lnT>
                      <a:noFill/>
                    </a:lnT>
                    <a:lnB>
                      <a:noFill/>
                    </a:lnB>
                  </a:tcPr>
                </a:tc>
                <a:tc hMerge="1">
                  <a:txBody>
                    <a:bodyPr/>
                    <a:lstStyle/>
                    <a:p>
                      <a:endParaRPr lang="sl-SI"/>
                    </a:p>
                  </a:txBody>
                  <a:tcPr/>
                </a:tc>
                <a:tc hMerge="1">
                  <a:txBody>
                    <a:bodyPr/>
                    <a:lstStyle/>
                    <a:p>
                      <a:endParaRPr lang="sl-SI"/>
                    </a:p>
                  </a:txBody>
                  <a:tcPr/>
                </a:tc>
                <a:tc hMerge="1">
                  <a:txBody>
                    <a:bodyPr/>
                    <a:lstStyle/>
                    <a:p>
                      <a:endParaRPr lang="sl-SI"/>
                    </a:p>
                  </a:txBody>
                  <a:tcPr/>
                </a:tc>
                <a:tc hMerge="1">
                  <a:txBody>
                    <a:bodyPr/>
                    <a:lstStyle/>
                    <a:p>
                      <a:endParaRPr lang="sl-SI"/>
                    </a:p>
                  </a:txBody>
                  <a:tcPr/>
                </a:tc>
                <a:tc hMerge="1">
                  <a:txBody>
                    <a:bodyPr/>
                    <a:lstStyle/>
                    <a:p>
                      <a:endParaRPr lang="sl-SI"/>
                    </a:p>
                  </a:txBody>
                  <a:tcPr/>
                </a:tc>
                <a:tc hMerge="1">
                  <a:txBody>
                    <a:bodyPr/>
                    <a:lstStyle/>
                    <a:p>
                      <a:endParaRPr lang="sl-SI"/>
                    </a:p>
                  </a:txBody>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a:noFill/>
                    </a:lnB>
                  </a:tcPr>
                </a:tc>
              </a:tr>
              <a:tr h="128781">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a:noFill/>
                    </a:lnB>
                  </a:tcPr>
                </a:tc>
                <a:tc gridSpan="6">
                  <a:txBody>
                    <a:bodyPr/>
                    <a:lstStyle/>
                    <a:p>
                      <a:pPr algn="l" fontAlgn="b"/>
                      <a:r>
                        <a:rPr lang="sl-SI" sz="500" b="0" i="0" u="none" strike="noStrike">
                          <a:effectLst/>
                          <a:latin typeface="Arial" panose="020B0604020202020204" pitchFamily="34" charset="0"/>
                        </a:rPr>
                        <a:t>3. I.del tabele (načrtovani stroški): Vrednosti v stolpcih H in R morajo biti enake, prav tako v stolpcih I in S ter v stolpcih J in Q</a:t>
                      </a:r>
                    </a:p>
                  </a:txBody>
                  <a:tcPr marL="0" marR="0" marT="0" marB="0" anchor="b">
                    <a:lnL>
                      <a:noFill/>
                    </a:lnL>
                    <a:lnR>
                      <a:noFill/>
                    </a:lnR>
                    <a:lnT>
                      <a:noFill/>
                    </a:lnT>
                    <a:lnB>
                      <a:noFill/>
                    </a:lnB>
                  </a:tcPr>
                </a:tc>
                <a:tc hMerge="1">
                  <a:txBody>
                    <a:bodyPr/>
                    <a:lstStyle/>
                    <a:p>
                      <a:endParaRPr lang="sl-SI"/>
                    </a:p>
                  </a:txBody>
                  <a:tcPr/>
                </a:tc>
                <a:tc hMerge="1">
                  <a:txBody>
                    <a:bodyPr/>
                    <a:lstStyle/>
                    <a:p>
                      <a:endParaRPr lang="sl-SI"/>
                    </a:p>
                  </a:txBody>
                  <a:tcPr/>
                </a:tc>
                <a:tc hMerge="1">
                  <a:txBody>
                    <a:bodyPr/>
                    <a:lstStyle/>
                    <a:p>
                      <a:endParaRPr lang="sl-SI"/>
                    </a:p>
                  </a:txBody>
                  <a:tcPr/>
                </a:tc>
                <a:tc hMerge="1">
                  <a:txBody>
                    <a:bodyPr/>
                    <a:lstStyle/>
                    <a:p>
                      <a:endParaRPr lang="sl-SI"/>
                    </a:p>
                  </a:txBody>
                  <a:tcPr/>
                </a:tc>
                <a:tc hMerge="1">
                  <a:txBody>
                    <a:bodyPr/>
                    <a:lstStyle/>
                    <a:p>
                      <a:endParaRPr lang="sl-SI"/>
                    </a:p>
                  </a:txBody>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a:noFill/>
                    </a:lnB>
                  </a:tcPr>
                </a:tc>
              </a:tr>
              <a:tr h="128781">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a:noFill/>
                    </a:lnB>
                  </a:tcPr>
                </a:tc>
                <a:tc gridSpan="3">
                  <a:txBody>
                    <a:bodyPr/>
                    <a:lstStyle/>
                    <a:p>
                      <a:pPr algn="l" fontAlgn="b"/>
                      <a:r>
                        <a:rPr lang="sl-SI" sz="500" b="0" i="0" u="none" strike="noStrike">
                          <a:effectLst/>
                          <a:latin typeface="Arial" panose="020B0604020202020204" pitchFamily="34" charset="0"/>
                        </a:rPr>
                        <a:t>4. I.del tabele (načrtovani stroški): Vsota v stolpcih H in I mora biti enaka vrednostim v stolpcu J</a:t>
                      </a:r>
                    </a:p>
                  </a:txBody>
                  <a:tcPr marL="0" marR="0" marT="0" marB="0" anchor="b">
                    <a:lnL>
                      <a:noFill/>
                    </a:lnL>
                    <a:lnR>
                      <a:noFill/>
                    </a:lnR>
                    <a:lnT>
                      <a:noFill/>
                    </a:lnT>
                    <a:lnB>
                      <a:noFill/>
                    </a:lnB>
                  </a:tcPr>
                </a:tc>
                <a:tc hMerge="1">
                  <a:txBody>
                    <a:bodyPr/>
                    <a:lstStyle/>
                    <a:p>
                      <a:endParaRPr lang="sl-SI"/>
                    </a:p>
                  </a:txBody>
                  <a:tcPr/>
                </a:tc>
                <a:tc hMerge="1">
                  <a:txBody>
                    <a:bodyPr/>
                    <a:lstStyle/>
                    <a:p>
                      <a:endParaRPr lang="sl-SI"/>
                    </a:p>
                  </a:txBody>
                  <a:tcPr/>
                </a:tc>
                <a:tc>
                  <a:txBody>
                    <a:bodyPr/>
                    <a:lstStyle/>
                    <a:p>
                      <a:pPr algn="l" fontAlgn="b"/>
                      <a:endParaRPr lang="sl-SI" sz="500" b="0" i="0" u="none" strike="noStrike">
                        <a:solidFill>
                          <a:srgbClr val="FF0000"/>
                        </a:solidFill>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sl-SI" sz="500" b="0" i="0" u="none" strike="noStrike" dirty="0">
                        <a:effectLst/>
                        <a:latin typeface="Arial" panose="020B0604020202020204" pitchFamily="34" charset="0"/>
                      </a:endParaRPr>
                    </a:p>
                  </a:txBody>
                  <a:tcPr marL="0" marR="0" marT="0" marB="0" anchor="b">
                    <a:lnL>
                      <a:noFill/>
                    </a:lnL>
                    <a:lnR>
                      <a:noFill/>
                    </a:lnR>
                    <a:lnT>
                      <a:noFill/>
                    </a:lnT>
                    <a:lnB>
                      <a:noFill/>
                    </a:lnB>
                  </a:tcPr>
                </a:tc>
              </a:tr>
              <a:tr h="128781">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a:noFill/>
                    </a:lnB>
                  </a:tcPr>
                </a:tc>
                <a:tc gridSpan="6">
                  <a:txBody>
                    <a:bodyPr/>
                    <a:lstStyle/>
                    <a:p>
                      <a:pPr algn="l" fontAlgn="b"/>
                      <a:r>
                        <a:rPr lang="sl-SI" sz="500" b="0" i="0" u="none" strike="noStrike">
                          <a:effectLst/>
                          <a:latin typeface="Arial" panose="020B0604020202020204" pitchFamily="34" charset="0"/>
                        </a:rPr>
                        <a:t>5. I.del tabele (načrtovani stroški): V kolikor ne gre za konzorcij, temveč le enega prijavitelja, se izpolnijo samo stolpci od E do  J </a:t>
                      </a:r>
                    </a:p>
                  </a:txBody>
                  <a:tcPr marL="0" marR="0" marT="0" marB="0" anchor="b">
                    <a:lnL>
                      <a:noFill/>
                    </a:lnL>
                    <a:lnR>
                      <a:noFill/>
                    </a:lnR>
                    <a:lnT>
                      <a:noFill/>
                    </a:lnT>
                    <a:lnB>
                      <a:noFill/>
                    </a:lnB>
                  </a:tcPr>
                </a:tc>
                <a:tc hMerge="1">
                  <a:txBody>
                    <a:bodyPr/>
                    <a:lstStyle/>
                    <a:p>
                      <a:endParaRPr lang="sl-SI"/>
                    </a:p>
                  </a:txBody>
                  <a:tcPr/>
                </a:tc>
                <a:tc hMerge="1">
                  <a:txBody>
                    <a:bodyPr/>
                    <a:lstStyle/>
                    <a:p>
                      <a:endParaRPr lang="sl-SI"/>
                    </a:p>
                  </a:txBody>
                  <a:tcPr/>
                </a:tc>
                <a:tc hMerge="1">
                  <a:txBody>
                    <a:bodyPr/>
                    <a:lstStyle/>
                    <a:p>
                      <a:endParaRPr lang="sl-SI"/>
                    </a:p>
                  </a:txBody>
                  <a:tcPr/>
                </a:tc>
                <a:tc hMerge="1">
                  <a:txBody>
                    <a:bodyPr/>
                    <a:lstStyle/>
                    <a:p>
                      <a:endParaRPr lang="sl-SI"/>
                    </a:p>
                  </a:txBody>
                  <a:tcPr/>
                </a:tc>
                <a:tc hMerge="1">
                  <a:txBody>
                    <a:bodyPr/>
                    <a:lstStyle/>
                    <a:p>
                      <a:endParaRPr lang="sl-SI"/>
                    </a:p>
                  </a:txBody>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a:noFill/>
                    </a:lnB>
                  </a:tcPr>
                </a:tc>
              </a:tr>
              <a:tr h="150245">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a:noFill/>
                    </a:lnB>
                  </a:tcPr>
                </a:tc>
                <a:tc gridSpan="10">
                  <a:txBody>
                    <a:bodyPr/>
                    <a:lstStyle/>
                    <a:p>
                      <a:pPr algn="l" fontAlgn="b"/>
                      <a:r>
                        <a:rPr lang="sl-SI" sz="500" b="0" i="0" u="none" strike="noStrike">
                          <a:effectLst/>
                          <a:latin typeface="Arial" panose="020B0604020202020204" pitchFamily="34" charset="0"/>
                        </a:rPr>
                        <a:t>6. II. del tabele (viri in dinamika): Vsota nacionalnih virov</a:t>
                      </a:r>
                      <a:r>
                        <a:rPr lang="sl-SI" sz="600" b="1" i="0" u="none" strike="noStrike">
                          <a:solidFill>
                            <a:srgbClr val="FF0000"/>
                          </a:solidFill>
                          <a:effectLst/>
                          <a:latin typeface="Arial" panose="020B0604020202020204" pitchFamily="34" charset="0"/>
                        </a:rPr>
                        <a:t>*</a:t>
                      </a:r>
                      <a:r>
                        <a:rPr lang="sl-SI" sz="500" b="0" i="0" u="none" strike="noStrike">
                          <a:effectLst/>
                          <a:latin typeface="Arial" panose="020B0604020202020204" pitchFamily="34" charset="0"/>
                        </a:rPr>
                        <a:t> (nacionalni javni prispevek iz državnega proračuna, nacionalni javni prispevek iz drugih javnih virov in nacionalni zasebni prispevek) ne sme presegati sofinancerskega deleža Slovenije k prispevku Unije, to je 20% pri ESRR in ESS oz. 15% pri KS</a:t>
                      </a:r>
                    </a:p>
                  </a:txBody>
                  <a:tcPr marL="0" marR="0" marT="0" marB="0" anchor="b">
                    <a:lnL>
                      <a:noFill/>
                    </a:lnL>
                    <a:lnR>
                      <a:noFill/>
                    </a:lnR>
                    <a:lnT>
                      <a:noFill/>
                    </a:lnT>
                    <a:lnB>
                      <a:noFill/>
                    </a:lnB>
                  </a:tcPr>
                </a:tc>
                <a:tc hMerge="1">
                  <a:txBody>
                    <a:bodyPr/>
                    <a:lstStyle/>
                    <a:p>
                      <a:endParaRPr lang="sl-SI"/>
                    </a:p>
                  </a:txBody>
                  <a:tcPr/>
                </a:tc>
                <a:tc hMerge="1">
                  <a:txBody>
                    <a:bodyPr/>
                    <a:lstStyle/>
                    <a:p>
                      <a:endParaRPr lang="sl-SI"/>
                    </a:p>
                  </a:txBody>
                  <a:tcPr/>
                </a:tc>
                <a:tc hMerge="1">
                  <a:txBody>
                    <a:bodyPr/>
                    <a:lstStyle/>
                    <a:p>
                      <a:endParaRPr lang="sl-SI"/>
                    </a:p>
                  </a:txBody>
                  <a:tcPr/>
                </a:tc>
                <a:tc hMerge="1">
                  <a:txBody>
                    <a:bodyPr/>
                    <a:lstStyle/>
                    <a:p>
                      <a:endParaRPr lang="sl-SI"/>
                    </a:p>
                  </a:txBody>
                  <a:tcPr/>
                </a:tc>
                <a:tc hMerge="1">
                  <a:txBody>
                    <a:bodyPr/>
                    <a:lstStyle/>
                    <a:p>
                      <a:endParaRPr lang="sl-SI"/>
                    </a:p>
                  </a:txBody>
                  <a:tcPr/>
                </a:tc>
                <a:tc hMerge="1">
                  <a:txBody>
                    <a:bodyPr/>
                    <a:lstStyle/>
                    <a:p>
                      <a:endParaRPr lang="sl-SI"/>
                    </a:p>
                  </a:txBody>
                  <a:tcPr/>
                </a:tc>
                <a:tc hMerge="1">
                  <a:txBody>
                    <a:bodyPr/>
                    <a:lstStyle/>
                    <a:p>
                      <a:endParaRPr lang="sl-SI"/>
                    </a:p>
                  </a:txBody>
                  <a:tcPr/>
                </a:tc>
                <a:tc hMerge="1">
                  <a:txBody>
                    <a:bodyPr/>
                    <a:lstStyle/>
                    <a:p>
                      <a:endParaRPr lang="sl-SI"/>
                    </a:p>
                  </a:txBody>
                  <a:tcPr/>
                </a:tc>
                <a:tc hMerge="1">
                  <a:txBody>
                    <a:bodyPr/>
                    <a:lstStyle/>
                    <a:p>
                      <a:endParaRPr lang="sl-SI"/>
                    </a:p>
                  </a:txBody>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a:noFill/>
                    </a:lnB>
                  </a:tcPr>
                </a:tc>
              </a:tr>
              <a:tr h="128781">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a:noFill/>
                    </a:lnB>
                  </a:tcPr>
                </a:tc>
                <a:tc gridSpan="17">
                  <a:txBody>
                    <a:bodyPr/>
                    <a:lstStyle/>
                    <a:p>
                      <a:pPr algn="l" fontAlgn="b"/>
                      <a:r>
                        <a:rPr lang="sl-SI" sz="500" b="0" i="0" u="none" strike="noStrike">
                          <a:effectLst/>
                          <a:latin typeface="Arial" panose="020B0604020202020204" pitchFamily="34" charset="0"/>
                        </a:rPr>
                        <a:t>7. Stolpca za regijo (Z in V) nista relevantna v primeru KS (kohezijski sklad), zato se brišeta v tabeli (I. in II. del). Ostanejo stolpci SKUPAJ oz. SKUPAJ PO LETIH, v primeru konzorcija se popravi tabela tako, da imajo prijavitelj in ostali partnerji vsak le po en stolpec (skupna vrednost).</a:t>
                      </a:r>
                    </a:p>
                  </a:txBody>
                  <a:tcPr marL="0" marR="0" marT="0" marB="0" anchor="b">
                    <a:lnL>
                      <a:noFill/>
                    </a:lnL>
                    <a:lnR>
                      <a:noFill/>
                    </a:lnR>
                    <a:lnT>
                      <a:noFill/>
                    </a:lnT>
                    <a:lnB>
                      <a:noFill/>
                    </a:lnB>
                  </a:tcPr>
                </a:tc>
                <a:tc hMerge="1">
                  <a:txBody>
                    <a:bodyPr/>
                    <a:lstStyle/>
                    <a:p>
                      <a:endParaRPr lang="sl-SI"/>
                    </a:p>
                  </a:txBody>
                  <a:tcPr/>
                </a:tc>
                <a:tc hMerge="1">
                  <a:txBody>
                    <a:bodyPr/>
                    <a:lstStyle/>
                    <a:p>
                      <a:endParaRPr lang="sl-SI"/>
                    </a:p>
                  </a:txBody>
                  <a:tcPr/>
                </a:tc>
                <a:tc hMerge="1">
                  <a:txBody>
                    <a:bodyPr/>
                    <a:lstStyle/>
                    <a:p>
                      <a:endParaRPr lang="sl-SI"/>
                    </a:p>
                  </a:txBody>
                  <a:tcPr/>
                </a:tc>
                <a:tc hMerge="1">
                  <a:txBody>
                    <a:bodyPr/>
                    <a:lstStyle/>
                    <a:p>
                      <a:endParaRPr lang="sl-SI"/>
                    </a:p>
                  </a:txBody>
                  <a:tcPr/>
                </a:tc>
                <a:tc hMerge="1">
                  <a:txBody>
                    <a:bodyPr/>
                    <a:lstStyle/>
                    <a:p>
                      <a:endParaRPr lang="sl-SI"/>
                    </a:p>
                  </a:txBody>
                  <a:tcPr/>
                </a:tc>
                <a:tc hMerge="1">
                  <a:txBody>
                    <a:bodyPr/>
                    <a:lstStyle/>
                    <a:p>
                      <a:endParaRPr lang="sl-SI"/>
                    </a:p>
                  </a:txBody>
                  <a:tcPr/>
                </a:tc>
                <a:tc hMerge="1">
                  <a:txBody>
                    <a:bodyPr/>
                    <a:lstStyle/>
                    <a:p>
                      <a:endParaRPr lang="sl-SI"/>
                    </a:p>
                  </a:txBody>
                  <a:tcPr/>
                </a:tc>
                <a:tc hMerge="1">
                  <a:txBody>
                    <a:bodyPr/>
                    <a:lstStyle/>
                    <a:p>
                      <a:endParaRPr lang="sl-SI"/>
                    </a:p>
                  </a:txBody>
                  <a:tcPr/>
                </a:tc>
                <a:tc hMerge="1">
                  <a:txBody>
                    <a:bodyPr/>
                    <a:lstStyle/>
                    <a:p>
                      <a:endParaRPr lang="sl-SI"/>
                    </a:p>
                  </a:txBody>
                  <a:tcPr/>
                </a:tc>
                <a:tc hMerge="1">
                  <a:txBody>
                    <a:bodyPr/>
                    <a:lstStyle/>
                    <a:p>
                      <a:endParaRPr lang="sl-SI"/>
                    </a:p>
                  </a:txBody>
                  <a:tcPr/>
                </a:tc>
                <a:tc hMerge="1">
                  <a:txBody>
                    <a:bodyPr/>
                    <a:lstStyle/>
                    <a:p>
                      <a:endParaRPr lang="sl-SI"/>
                    </a:p>
                  </a:txBody>
                  <a:tcPr/>
                </a:tc>
                <a:tc hMerge="1">
                  <a:txBody>
                    <a:bodyPr/>
                    <a:lstStyle/>
                    <a:p>
                      <a:endParaRPr lang="sl-SI"/>
                    </a:p>
                  </a:txBody>
                  <a:tcPr/>
                </a:tc>
                <a:tc hMerge="1">
                  <a:txBody>
                    <a:bodyPr/>
                    <a:lstStyle/>
                    <a:p>
                      <a:endParaRPr lang="sl-SI"/>
                    </a:p>
                  </a:txBody>
                  <a:tcPr/>
                </a:tc>
                <a:tc hMerge="1">
                  <a:txBody>
                    <a:bodyPr/>
                    <a:lstStyle/>
                    <a:p>
                      <a:endParaRPr lang="sl-SI"/>
                    </a:p>
                  </a:txBody>
                  <a:tcPr/>
                </a:tc>
                <a:tc hMerge="1">
                  <a:txBody>
                    <a:bodyPr/>
                    <a:lstStyle/>
                    <a:p>
                      <a:endParaRPr lang="sl-SI"/>
                    </a:p>
                  </a:txBody>
                  <a:tcPr/>
                </a:tc>
                <a:tc hMerge="1">
                  <a:txBody>
                    <a:bodyPr/>
                    <a:lstStyle/>
                    <a:p>
                      <a:endParaRPr lang="sl-SI"/>
                    </a:p>
                  </a:txBody>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a:noFill/>
                    </a:lnB>
                  </a:tcPr>
                </a:tc>
              </a:tr>
              <a:tr h="128781">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a:noFill/>
                    </a:lnB>
                  </a:tcPr>
                </a:tc>
                <a:tc gridSpan="7">
                  <a:txBody>
                    <a:bodyPr/>
                    <a:lstStyle/>
                    <a:p>
                      <a:pPr algn="l" fontAlgn="b"/>
                      <a:r>
                        <a:rPr lang="sl-SI" sz="500" b="0" i="0" u="none" strike="noStrike">
                          <a:effectLst/>
                          <a:latin typeface="Arial" panose="020B0604020202020204" pitchFamily="34" charset="0"/>
                        </a:rPr>
                        <a:t>V primeru KS je regija izvajanja Celotna Slovenija, zato se stroškov in virov financiranja ne deli po regijah, temveč se vpišejo le skupne vrednosti.  </a:t>
                      </a:r>
                    </a:p>
                  </a:txBody>
                  <a:tcPr marL="0" marR="0" marT="0" marB="0" anchor="b">
                    <a:lnL>
                      <a:noFill/>
                    </a:lnL>
                    <a:lnR>
                      <a:noFill/>
                    </a:lnR>
                    <a:lnT>
                      <a:noFill/>
                    </a:lnT>
                    <a:lnB>
                      <a:noFill/>
                    </a:lnB>
                  </a:tcPr>
                </a:tc>
                <a:tc hMerge="1">
                  <a:txBody>
                    <a:bodyPr/>
                    <a:lstStyle/>
                    <a:p>
                      <a:endParaRPr lang="sl-SI"/>
                    </a:p>
                  </a:txBody>
                  <a:tcPr/>
                </a:tc>
                <a:tc hMerge="1">
                  <a:txBody>
                    <a:bodyPr/>
                    <a:lstStyle/>
                    <a:p>
                      <a:endParaRPr lang="sl-SI"/>
                    </a:p>
                  </a:txBody>
                  <a:tcPr/>
                </a:tc>
                <a:tc hMerge="1">
                  <a:txBody>
                    <a:bodyPr/>
                    <a:lstStyle/>
                    <a:p>
                      <a:endParaRPr lang="sl-SI"/>
                    </a:p>
                  </a:txBody>
                  <a:tcPr/>
                </a:tc>
                <a:tc hMerge="1">
                  <a:txBody>
                    <a:bodyPr/>
                    <a:lstStyle/>
                    <a:p>
                      <a:endParaRPr lang="sl-SI"/>
                    </a:p>
                  </a:txBody>
                  <a:tcPr/>
                </a:tc>
                <a:tc hMerge="1">
                  <a:txBody>
                    <a:bodyPr/>
                    <a:lstStyle/>
                    <a:p>
                      <a:endParaRPr lang="sl-SI"/>
                    </a:p>
                  </a:txBody>
                  <a:tcPr/>
                </a:tc>
                <a:tc hMerge="1">
                  <a:txBody>
                    <a:bodyPr/>
                    <a:lstStyle/>
                    <a:p>
                      <a:endParaRPr lang="sl-SI"/>
                    </a:p>
                  </a:txBody>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a:noFill/>
                    </a:lnB>
                  </a:tcPr>
                </a:tc>
              </a:tr>
              <a:tr h="64390">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a:noFill/>
                    </a:lnB>
                  </a:tcPr>
                </a:tc>
              </a:tr>
              <a:tr h="128781">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a:noFill/>
                    </a:lnB>
                  </a:tcPr>
                </a:tc>
                <a:tc gridSpan="2">
                  <a:txBody>
                    <a:bodyPr/>
                    <a:lstStyle/>
                    <a:p>
                      <a:pPr algn="l" fontAlgn="b"/>
                      <a:r>
                        <a:rPr lang="pl-PL" sz="500" b="0" i="0" u="none" strike="noStrike">
                          <a:effectLst/>
                          <a:latin typeface="Arial" panose="020B0604020202020204" pitchFamily="34" charset="0"/>
                        </a:rPr>
                        <a:t>S podpisom spodaj potrjujemo, da so vsi podatki na tem obrazcu točni in pravilni.</a:t>
                      </a:r>
                    </a:p>
                  </a:txBody>
                  <a:tcPr marL="0" marR="0" marT="0" marB="0" anchor="b">
                    <a:lnL>
                      <a:noFill/>
                    </a:lnL>
                    <a:lnR>
                      <a:noFill/>
                    </a:lnR>
                    <a:lnT>
                      <a:noFill/>
                    </a:lnT>
                    <a:lnB>
                      <a:noFill/>
                    </a:lnB>
                  </a:tcPr>
                </a:tc>
                <a:tc hMerge="1">
                  <a:txBody>
                    <a:bodyPr/>
                    <a:lstStyle/>
                    <a:p>
                      <a:endParaRPr lang="sl-SI"/>
                    </a:p>
                  </a:txBody>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sl-SI" sz="500" b="0" i="0" u="none" strike="noStrike" dirty="0">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a:noFill/>
                    </a:lnB>
                  </a:tcPr>
                </a:tc>
              </a:tr>
              <a:tr h="64390">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a:noFill/>
                    </a:lnB>
                  </a:tcPr>
                </a:tc>
              </a:tr>
              <a:tr h="65687">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r>
                        <a:rPr lang="sl-SI" sz="500" b="1" i="0" u="none" strike="noStrike">
                          <a:effectLst/>
                          <a:latin typeface="Arial" panose="020B0604020202020204" pitchFamily="34" charset="0"/>
                        </a:rPr>
                        <a:t>Odgovorna oseba prijavitelja:</a:t>
                      </a:r>
                    </a:p>
                  </a:txBody>
                  <a:tcPr marL="0" marR="0" marT="0" marB="0" anchor="b">
                    <a:lnL>
                      <a:noFill/>
                    </a:lnL>
                    <a:lnR>
                      <a:noFill/>
                    </a:lnR>
                    <a:lnT>
                      <a:noFill/>
                    </a:lnT>
                    <a:lnB>
                      <a:noFill/>
                    </a:lnB>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r>
                        <a:rPr lang="sl-SI" sz="500" b="0" i="0" u="none" strike="noStrike">
                          <a:effectLst/>
                          <a:latin typeface="Arial" panose="020B0604020202020204" pitchFamily="34" charset="0"/>
                        </a:rPr>
                        <a:t>Žig:</a:t>
                      </a:r>
                    </a:p>
                  </a:txBody>
                  <a:tcPr marL="0" marR="0" marT="0" marB="0" anchor="b">
                    <a:lnL>
                      <a:noFill/>
                    </a:lnL>
                    <a:lnR>
                      <a:noFill/>
                    </a:lnR>
                    <a:lnT>
                      <a:noFill/>
                    </a:lnT>
                    <a:lnB>
                      <a:noFill/>
                    </a:lnB>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a:noFill/>
                    </a:lnB>
                  </a:tcPr>
                </a:tc>
              </a:tr>
              <a:tr h="71943">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r>
                        <a:rPr lang="sl-SI" sz="500" b="0" i="0" u="none" strike="noStrike">
                          <a:effectLst/>
                          <a:latin typeface="Arial" panose="020B0604020202020204" pitchFamily="34" charset="0"/>
                        </a:rPr>
                        <a:t>Ime in priimek:</a:t>
                      </a:r>
                    </a:p>
                  </a:txBody>
                  <a:tcPr marL="0" marR="0" marT="0" marB="0" anchor="b">
                    <a:lnL>
                      <a:noFill/>
                    </a:lnL>
                    <a:lnR>
                      <a:noFill/>
                    </a:lnR>
                    <a:lnT>
                      <a:noFill/>
                    </a:lnT>
                    <a:lnB>
                      <a:noFill/>
                    </a:lnB>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sl-SI" sz="500" b="0" i="0" u="none" strike="noStrike" dirty="0">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a:noFill/>
                    </a:lnB>
                  </a:tcPr>
                </a:tc>
              </a:tr>
              <a:tr h="71943">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r>
                        <a:rPr lang="sl-SI" sz="500" b="0" i="0" u="none" strike="noStrike">
                          <a:effectLst/>
                          <a:latin typeface="Arial" panose="020B0604020202020204" pitchFamily="34" charset="0"/>
                        </a:rPr>
                        <a:t>Podpis: </a:t>
                      </a:r>
                    </a:p>
                  </a:txBody>
                  <a:tcPr marL="0" marR="0" marT="0" marB="0" anchor="b">
                    <a:lnL>
                      <a:noFill/>
                    </a:lnL>
                    <a:lnR>
                      <a:noFill/>
                    </a:lnR>
                    <a:lnT>
                      <a:noFill/>
                    </a:lnT>
                    <a:lnB>
                      <a:noFill/>
                    </a:lnB>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a:noFill/>
                    </a:lnB>
                  </a:tcPr>
                </a:tc>
              </a:tr>
              <a:tr h="78199">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r>
                        <a:rPr lang="sl-SI" sz="500" b="0" i="0" u="none" strike="noStrike">
                          <a:effectLst/>
                          <a:latin typeface="Arial" panose="020B0604020202020204" pitchFamily="34" charset="0"/>
                        </a:rPr>
                        <a:t>Datum: </a:t>
                      </a:r>
                    </a:p>
                  </a:txBody>
                  <a:tcPr marL="0" marR="0" marT="0" marB="0" anchor="b">
                    <a:lnL>
                      <a:noFill/>
                    </a:lnL>
                    <a:lnR>
                      <a:noFill/>
                    </a:lnR>
                    <a:lnT>
                      <a:noFill/>
                    </a:lnT>
                    <a:lnB>
                      <a:noFill/>
                    </a:lnB>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a:noFill/>
                    </a:lnB>
                  </a:tcPr>
                </a:tc>
              </a:tr>
              <a:tr h="64390">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r>
                        <a:rPr lang="sl-SI" sz="500" b="0" i="0" u="none" strike="noStrike">
                          <a:effectLst/>
                          <a:latin typeface="Arial" panose="020B0604020202020204" pitchFamily="34" charset="0"/>
                        </a:rPr>
                        <a:t>Številka zadeve:</a:t>
                      </a:r>
                    </a:p>
                  </a:txBody>
                  <a:tcPr marL="0" marR="0" marT="0" marB="0" anchor="b">
                    <a:lnL>
                      <a:noFill/>
                    </a:lnL>
                    <a:lnR>
                      <a:noFill/>
                    </a:lnR>
                    <a:lnT>
                      <a:noFill/>
                    </a:lnT>
                    <a:lnB>
                      <a:noFill/>
                    </a:lnB>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a:noFill/>
                    </a:lnB>
                  </a:tcPr>
                </a:tc>
              </a:tr>
              <a:tr h="64390">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sl-SI" sz="500" b="0" i="0" u="none" strike="noStrike">
                        <a:effectLst/>
                        <a:latin typeface="Arial" panose="020B0604020202020204" pitchFamily="34" charset="0"/>
                      </a:endParaRPr>
                    </a:p>
                  </a:txBody>
                  <a:tcPr marL="0" marR="0" marT="0" marB="0" anchor="b">
                    <a:lnL>
                      <a:noFill/>
                    </a:lnL>
                    <a:lnR>
                      <a:noFill/>
                    </a:lnR>
                    <a:lnT>
                      <a:noFill/>
                    </a:lnT>
                    <a:lnB>
                      <a:noFill/>
                    </a:lnB>
                  </a:tcPr>
                </a:tc>
                <a:tc>
                  <a:txBody>
                    <a:bodyPr/>
                    <a:lstStyle/>
                    <a:p>
                      <a:pPr algn="l" fontAlgn="b"/>
                      <a:endParaRPr lang="sl-SI" sz="500" b="0" i="0" u="none" strike="noStrike" dirty="0">
                        <a:effectLst/>
                        <a:latin typeface="Arial" panose="020B0604020202020204" pitchFamily="34" charset="0"/>
                      </a:endParaRPr>
                    </a:p>
                  </a:txBody>
                  <a:tcPr marL="0" marR="0" marT="0" marB="0" anchor="b">
                    <a:lnL>
                      <a:noFill/>
                    </a:lnL>
                    <a:lnR>
                      <a:noFill/>
                    </a:lnR>
                    <a:lnT>
                      <a:noFill/>
                    </a:lnT>
                    <a:lnB>
                      <a:noFill/>
                    </a:lnB>
                  </a:tcPr>
                </a:tc>
              </a:tr>
            </a:tbl>
          </a:graphicData>
        </a:graphic>
      </p:graphicFrame>
      <p:sp>
        <p:nvSpPr>
          <p:cNvPr id="7" name="PoljeZBesedilom 6"/>
          <p:cNvSpPr txBox="1"/>
          <p:nvPr/>
        </p:nvSpPr>
        <p:spPr>
          <a:xfrm>
            <a:off x="7095734" y="5053280"/>
            <a:ext cx="1800618" cy="1323439"/>
          </a:xfrm>
          <a:prstGeom prst="rect">
            <a:avLst/>
          </a:prstGeom>
          <a:solidFill>
            <a:schemeClr val="bg1">
              <a:lumMod val="95000"/>
            </a:schemeClr>
          </a:solidFill>
          <a:ln>
            <a:solidFill>
              <a:srgbClr val="FF0000"/>
            </a:solidFill>
          </a:ln>
        </p:spPr>
        <p:txBody>
          <a:bodyPr wrap="square" rtlCol="0" anchor="ctr">
            <a:spAutoFit/>
          </a:bodyPr>
          <a:lstStyle/>
          <a:p>
            <a:pPr marL="285750" indent="-285750">
              <a:buFont typeface="Arial" panose="020B0604020202020204" pitchFamily="34" charset="0"/>
              <a:buChar char="•"/>
            </a:pPr>
            <a:r>
              <a:rPr lang="sl-SI" sz="1600" b="1" dirty="0">
                <a:solidFill>
                  <a:srgbClr val="FF0000"/>
                </a:solidFill>
                <a:cs typeface="Arial" panose="020B0604020202020204" pitchFamily="34" charset="0"/>
              </a:rPr>
              <a:t>Vpisujte samo v zelene celice</a:t>
            </a:r>
          </a:p>
          <a:p>
            <a:pPr marL="285750" indent="-285750">
              <a:buFont typeface="Arial" panose="020B0604020202020204" pitchFamily="34" charset="0"/>
              <a:buChar char="•"/>
            </a:pPr>
            <a:r>
              <a:rPr lang="sl-SI" sz="1600" b="1" dirty="0">
                <a:solidFill>
                  <a:srgbClr val="FF0000"/>
                </a:solidFill>
                <a:cs typeface="Arial" panose="020B0604020202020204" pitchFamily="34" charset="0"/>
              </a:rPr>
              <a:t>Podpis!</a:t>
            </a:r>
          </a:p>
          <a:p>
            <a:pPr marL="285750" indent="-285750">
              <a:buFont typeface="Arial" panose="020B0604020202020204" pitchFamily="34" charset="0"/>
              <a:buChar char="•"/>
            </a:pPr>
            <a:r>
              <a:rPr lang="sl-SI" sz="1600" b="1" dirty="0">
                <a:solidFill>
                  <a:srgbClr val="FF0000"/>
                </a:solidFill>
                <a:cs typeface="Arial" panose="020B0604020202020204" pitchFamily="34" charset="0"/>
              </a:rPr>
              <a:t>Žig</a:t>
            </a:r>
            <a:r>
              <a:rPr lang="sl-SI" sz="1600" b="1" dirty="0" smtClean="0">
                <a:solidFill>
                  <a:srgbClr val="FF0000"/>
                </a:solidFill>
                <a:cs typeface="Arial" panose="020B0604020202020204" pitchFamily="34" charset="0"/>
              </a:rPr>
              <a:t>!</a:t>
            </a:r>
            <a:endParaRPr lang="sl-SI" sz="1600" b="1" dirty="0">
              <a:solidFill>
                <a:srgbClr val="FF0000"/>
              </a:solidFill>
              <a:cs typeface="Arial" panose="020B0604020202020204" pitchFamily="34" charset="0"/>
            </a:endParaRPr>
          </a:p>
        </p:txBody>
      </p:sp>
      <p:sp>
        <p:nvSpPr>
          <p:cNvPr id="4" name="Označba mesta številke diapozitiva 3"/>
          <p:cNvSpPr>
            <a:spLocks noGrp="1"/>
          </p:cNvSpPr>
          <p:nvPr>
            <p:ph type="sldNum" sz="quarter" idx="12"/>
          </p:nvPr>
        </p:nvSpPr>
        <p:spPr/>
        <p:txBody>
          <a:bodyPr/>
          <a:lstStyle/>
          <a:p>
            <a:fld id="{5532F882-DC02-4301-B179-9E7F5ED57468}" type="slidenum">
              <a:rPr lang="en-US" altLang="sl-SI" smtClean="0"/>
              <a:pPr/>
              <a:t>32</a:t>
            </a:fld>
            <a:endParaRPr lang="en-US" altLang="sl-SI"/>
          </a:p>
        </p:txBody>
      </p:sp>
      <p:sp>
        <p:nvSpPr>
          <p:cNvPr id="8" name="Zaobljeni pravokotnik 7"/>
          <p:cNvSpPr/>
          <p:nvPr/>
        </p:nvSpPr>
        <p:spPr>
          <a:xfrm>
            <a:off x="5786241" y="102384"/>
            <a:ext cx="2871061" cy="819389"/>
          </a:xfrm>
          <a:prstGeom prst="roundRect">
            <a:avLst/>
          </a:prstGeom>
          <a:solidFill>
            <a:srgbClr val="F8F8D4"/>
          </a:solidFill>
        </p:spPr>
        <p:style>
          <a:lnRef idx="1">
            <a:schemeClr val="dk1"/>
          </a:lnRef>
          <a:fillRef idx="3">
            <a:schemeClr val="dk1"/>
          </a:fillRef>
          <a:effectRef idx="2">
            <a:schemeClr val="dk1"/>
          </a:effectRef>
          <a:fontRef idx="minor">
            <a:schemeClr val="lt1"/>
          </a:fontRef>
        </p:style>
        <p:txBody>
          <a:bodyPr anchor="ctr"/>
          <a:lstStyle/>
          <a:p>
            <a:pPr algn="ctr" eaLnBrk="1" hangingPunct="1">
              <a:defRPr/>
            </a:pPr>
            <a:r>
              <a:rPr lang="sl-SI" sz="1200" b="1" dirty="0" smtClean="0">
                <a:solidFill>
                  <a:srgbClr val="FF0000"/>
                </a:solidFill>
                <a:latin typeface="Arial" panose="020B0604020202020204" pitchFamily="34" charset="0"/>
                <a:cs typeface="Arial" panose="020B0604020202020204" pitchFamily="34" charset="0"/>
              </a:rPr>
              <a:t>Stroški plač + prispevkov = stroški za človeške vire</a:t>
            </a:r>
          </a:p>
          <a:p>
            <a:pPr algn="ctr" eaLnBrk="1" hangingPunct="1">
              <a:defRPr/>
            </a:pPr>
            <a:r>
              <a:rPr lang="sl-SI" sz="1200" b="1" dirty="0" smtClean="0">
                <a:solidFill>
                  <a:srgbClr val="FF0000"/>
                </a:solidFill>
                <a:latin typeface="Arial" panose="020B0604020202020204" pitchFamily="34" charset="0"/>
                <a:cs typeface="Arial" panose="020B0604020202020204" pitchFamily="34" charset="0"/>
              </a:rPr>
              <a:t> (priloga B k prijavnici in elaboratu)</a:t>
            </a:r>
            <a:endParaRPr lang="sl-SI" sz="1200" b="1" dirty="0">
              <a:solidFill>
                <a:srgbClr val="FF0000"/>
              </a:solidFill>
              <a:latin typeface="Arial" panose="020B0604020202020204" pitchFamily="34" charset="0"/>
              <a:cs typeface="Arial" panose="020B0604020202020204" pitchFamily="34" charset="0"/>
            </a:endParaRPr>
          </a:p>
        </p:txBody>
      </p:sp>
      <p:sp>
        <p:nvSpPr>
          <p:cNvPr id="5" name="Elipsa 4"/>
          <p:cNvSpPr/>
          <p:nvPr/>
        </p:nvSpPr>
        <p:spPr>
          <a:xfrm>
            <a:off x="7942007" y="1467465"/>
            <a:ext cx="280219" cy="206478"/>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a:p>
        </p:txBody>
      </p:sp>
      <p:cxnSp>
        <p:nvCxnSpPr>
          <p:cNvPr id="10" name="Raven puščični povezovalnik 9"/>
          <p:cNvCxnSpPr>
            <a:stCxn id="5" idx="1"/>
          </p:cNvCxnSpPr>
          <p:nvPr/>
        </p:nvCxnSpPr>
        <p:spPr>
          <a:xfrm flipH="1" flipV="1">
            <a:off x="7676535" y="848032"/>
            <a:ext cx="306509" cy="649671"/>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1" name="Zaobljeni pravokotnik 10"/>
          <p:cNvSpPr/>
          <p:nvPr/>
        </p:nvSpPr>
        <p:spPr>
          <a:xfrm>
            <a:off x="6844964" y="3085375"/>
            <a:ext cx="1969649" cy="873057"/>
          </a:xfrm>
          <a:prstGeom prst="roundRect">
            <a:avLst/>
          </a:prstGeom>
          <a:solidFill>
            <a:srgbClr val="F8F8D4"/>
          </a:solidFill>
        </p:spPr>
        <p:style>
          <a:lnRef idx="1">
            <a:schemeClr val="dk1"/>
          </a:lnRef>
          <a:fillRef idx="3">
            <a:schemeClr val="dk1"/>
          </a:fillRef>
          <a:effectRef idx="2">
            <a:schemeClr val="dk1"/>
          </a:effectRef>
          <a:fontRef idx="minor">
            <a:schemeClr val="lt1"/>
          </a:fontRef>
        </p:style>
        <p:txBody>
          <a:bodyPr anchor="ctr"/>
          <a:lstStyle/>
          <a:p>
            <a:pPr algn="ctr" eaLnBrk="1" hangingPunct="1">
              <a:defRPr/>
            </a:pPr>
            <a:r>
              <a:rPr lang="sl-SI" sz="1000" b="1" dirty="0" smtClean="0">
                <a:solidFill>
                  <a:srgbClr val="FF0000"/>
                </a:solidFill>
                <a:latin typeface="Arial" panose="020B0604020202020204" pitchFamily="34" charset="0"/>
                <a:cs typeface="Arial" panose="020B0604020202020204" pitchFamily="34" charset="0"/>
              </a:rPr>
              <a:t>Stroški storitev zunanji izvajalcev = stroški storitev zunanjih izvajalcev</a:t>
            </a:r>
          </a:p>
          <a:p>
            <a:pPr algn="ctr" eaLnBrk="1" hangingPunct="1">
              <a:defRPr/>
            </a:pPr>
            <a:r>
              <a:rPr lang="sl-SI" sz="1000" b="1" dirty="0" smtClean="0">
                <a:solidFill>
                  <a:srgbClr val="FF0000"/>
                </a:solidFill>
                <a:latin typeface="Arial" panose="020B0604020202020204" pitchFamily="34" charset="0"/>
                <a:cs typeface="Arial" panose="020B0604020202020204" pitchFamily="34" charset="0"/>
              </a:rPr>
              <a:t> (priloga B k prijavnici in elaboratu)</a:t>
            </a:r>
            <a:endParaRPr lang="sl-SI" sz="1000" b="1" dirty="0">
              <a:solidFill>
                <a:srgbClr val="FF0000"/>
              </a:solidFill>
              <a:latin typeface="Arial" panose="020B0604020202020204" pitchFamily="34" charset="0"/>
              <a:cs typeface="Arial" panose="020B0604020202020204" pitchFamily="34" charset="0"/>
            </a:endParaRPr>
          </a:p>
        </p:txBody>
      </p:sp>
      <p:sp>
        <p:nvSpPr>
          <p:cNvPr id="12" name="Elipsa 11"/>
          <p:cNvSpPr/>
          <p:nvPr/>
        </p:nvSpPr>
        <p:spPr>
          <a:xfrm>
            <a:off x="7960922" y="1693088"/>
            <a:ext cx="251472" cy="149731"/>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a:p>
        </p:txBody>
      </p:sp>
      <p:cxnSp>
        <p:nvCxnSpPr>
          <p:cNvPr id="14" name="Raven puščični povezovalnik 13"/>
          <p:cNvCxnSpPr/>
          <p:nvPr/>
        </p:nvCxnSpPr>
        <p:spPr>
          <a:xfrm flipH="1">
            <a:off x="7595419" y="1842819"/>
            <a:ext cx="539174" cy="1205013"/>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63642310"/>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txBox="1">
            <a:spLocks/>
          </p:cNvSpPr>
          <p:nvPr/>
        </p:nvSpPr>
        <p:spPr bwMode="auto">
          <a:xfrm>
            <a:off x="971550" y="676061"/>
            <a:ext cx="7200900" cy="441325"/>
          </a:xfrm>
          <a:prstGeom prst="rect">
            <a:avLst/>
          </a:prstGeom>
          <a:noFill/>
        </p:spPr>
        <p:txBody>
          <a:bodyPr lIns="0" tIns="0" rIns="0" bIns="0"/>
          <a:lstStyle>
            <a:lvl1pPr algn="ctr" defTabSz="457200" rtl="0" eaLnBrk="0" fontAlgn="base" hangingPunct="0">
              <a:spcBef>
                <a:spcPct val="0"/>
              </a:spcBef>
              <a:spcAft>
                <a:spcPct val="0"/>
              </a:spcAft>
              <a:defRPr sz="4400" kern="1200">
                <a:solidFill>
                  <a:schemeClr val="tx1"/>
                </a:solidFill>
                <a:latin typeface="+mj-lt"/>
                <a:ea typeface="+mj-ea"/>
                <a:cs typeface="+mj-cs"/>
              </a:defRPr>
            </a:lvl1pPr>
            <a:lvl2pPr algn="ctr" defTabSz="457200" rtl="0" eaLnBrk="0" fontAlgn="base" hangingPunct="0">
              <a:spcBef>
                <a:spcPct val="0"/>
              </a:spcBef>
              <a:spcAft>
                <a:spcPct val="0"/>
              </a:spcAft>
              <a:defRPr sz="4400">
                <a:solidFill>
                  <a:schemeClr val="tx1"/>
                </a:solidFill>
                <a:latin typeface="Calibri" pitchFamily="34" charset="0"/>
              </a:defRPr>
            </a:lvl2pPr>
            <a:lvl3pPr algn="ctr" defTabSz="457200" rtl="0" eaLnBrk="0" fontAlgn="base" hangingPunct="0">
              <a:spcBef>
                <a:spcPct val="0"/>
              </a:spcBef>
              <a:spcAft>
                <a:spcPct val="0"/>
              </a:spcAft>
              <a:defRPr sz="4400">
                <a:solidFill>
                  <a:schemeClr val="tx1"/>
                </a:solidFill>
                <a:latin typeface="Calibri" pitchFamily="34" charset="0"/>
              </a:defRPr>
            </a:lvl3pPr>
            <a:lvl4pPr algn="ctr" defTabSz="457200" rtl="0" eaLnBrk="0" fontAlgn="base" hangingPunct="0">
              <a:spcBef>
                <a:spcPct val="0"/>
              </a:spcBef>
              <a:spcAft>
                <a:spcPct val="0"/>
              </a:spcAft>
              <a:defRPr sz="4400">
                <a:solidFill>
                  <a:schemeClr val="tx1"/>
                </a:solidFill>
                <a:latin typeface="Calibri" pitchFamily="34" charset="0"/>
              </a:defRPr>
            </a:lvl4pPr>
            <a:lvl5pPr algn="ctr" defTabSz="457200" rtl="0" eaLnBrk="0" fontAlgn="base" hangingPunct="0">
              <a:spcBef>
                <a:spcPct val="0"/>
              </a:spcBef>
              <a:spcAft>
                <a:spcPct val="0"/>
              </a:spcAft>
              <a:defRPr sz="4400">
                <a:solidFill>
                  <a:schemeClr val="tx1"/>
                </a:solidFill>
                <a:latin typeface="Calibri" pitchFamily="34" charset="0"/>
              </a:defRPr>
            </a:lvl5pPr>
            <a:lvl6pPr marL="457200" algn="ctr" defTabSz="457200" rtl="0" eaLnBrk="1" fontAlgn="base" hangingPunct="1">
              <a:spcBef>
                <a:spcPct val="0"/>
              </a:spcBef>
              <a:spcAft>
                <a:spcPct val="0"/>
              </a:spcAft>
              <a:defRPr sz="4400">
                <a:solidFill>
                  <a:schemeClr val="tx1"/>
                </a:solidFill>
                <a:latin typeface="Calibri" pitchFamily="34" charset="0"/>
              </a:defRPr>
            </a:lvl6pPr>
            <a:lvl7pPr marL="914400" algn="ctr" defTabSz="457200" rtl="0" eaLnBrk="1" fontAlgn="base" hangingPunct="1">
              <a:spcBef>
                <a:spcPct val="0"/>
              </a:spcBef>
              <a:spcAft>
                <a:spcPct val="0"/>
              </a:spcAft>
              <a:defRPr sz="4400">
                <a:solidFill>
                  <a:schemeClr val="tx1"/>
                </a:solidFill>
                <a:latin typeface="Calibri" pitchFamily="34" charset="0"/>
              </a:defRPr>
            </a:lvl7pPr>
            <a:lvl8pPr marL="1371600" algn="ctr" defTabSz="457200" rtl="0" eaLnBrk="1" fontAlgn="base" hangingPunct="1">
              <a:spcBef>
                <a:spcPct val="0"/>
              </a:spcBef>
              <a:spcAft>
                <a:spcPct val="0"/>
              </a:spcAft>
              <a:defRPr sz="4400">
                <a:solidFill>
                  <a:schemeClr val="tx1"/>
                </a:solidFill>
                <a:latin typeface="Calibri" pitchFamily="34" charset="0"/>
              </a:defRPr>
            </a:lvl8pPr>
            <a:lvl9pPr marL="1828800" algn="ctr" defTabSz="457200" rtl="0" eaLnBrk="1" fontAlgn="base" hangingPunct="1">
              <a:spcBef>
                <a:spcPct val="0"/>
              </a:spcBef>
              <a:spcAft>
                <a:spcPct val="0"/>
              </a:spcAft>
              <a:defRPr sz="4400">
                <a:solidFill>
                  <a:schemeClr val="tx1"/>
                </a:solidFill>
                <a:latin typeface="Calibri" pitchFamily="34" charset="0"/>
              </a:defRPr>
            </a:lvl9pPr>
          </a:lstStyle>
          <a:p>
            <a:pPr>
              <a:defRPr/>
            </a:pPr>
            <a:r>
              <a:rPr lang="sl-SI" sz="2400" b="1" dirty="0">
                <a:solidFill>
                  <a:srgbClr val="860000"/>
                </a:solidFill>
                <a:latin typeface="Arial" panose="020B0604020202020204" pitchFamily="34" charset="0"/>
                <a:cs typeface="Arial" panose="020B0604020202020204" pitchFamily="34" charset="0"/>
              </a:rPr>
              <a:t>Označevanje prijave</a:t>
            </a:r>
          </a:p>
        </p:txBody>
      </p:sp>
      <p:sp>
        <p:nvSpPr>
          <p:cNvPr id="3" name="Pravokotnik 2"/>
          <p:cNvSpPr/>
          <p:nvPr/>
        </p:nvSpPr>
        <p:spPr>
          <a:xfrm>
            <a:off x="381493" y="1411402"/>
            <a:ext cx="8175625" cy="4770537"/>
          </a:xfrm>
          <a:prstGeom prst="rect">
            <a:avLst/>
          </a:prstGeom>
        </p:spPr>
        <p:txBody>
          <a:bodyPr>
            <a:spAutoFit/>
          </a:bodyPr>
          <a:lstStyle/>
          <a:p>
            <a:pPr eaLnBrk="1" hangingPunct="1">
              <a:defRPr/>
            </a:pPr>
            <a:r>
              <a:rPr lang="sl-SI" sz="2000" b="1" dirty="0">
                <a:solidFill>
                  <a:schemeClr val="bg2">
                    <a:lumMod val="25000"/>
                  </a:schemeClr>
                </a:solidFill>
                <a:cs typeface="Arial" panose="020B0604020202020204" pitchFamily="34" charset="0"/>
              </a:rPr>
              <a:t>Obrazec za oddajo prijave: </a:t>
            </a:r>
            <a:r>
              <a:rPr lang="sl-SI" sz="2000" dirty="0">
                <a:solidFill>
                  <a:schemeClr val="bg2">
                    <a:lumMod val="25000"/>
                  </a:schemeClr>
                </a:solidFill>
                <a:cs typeface="Arial" panose="020B0604020202020204" pitchFamily="34" charset="0"/>
              </a:rPr>
              <a:t>Izpolniti ime in naslov prijavitelja ter </a:t>
            </a:r>
            <a:r>
              <a:rPr lang="sl-SI" sz="2000" b="1" dirty="0">
                <a:solidFill>
                  <a:schemeClr val="bg2">
                    <a:lumMod val="25000"/>
                  </a:schemeClr>
                </a:solidFill>
                <a:cs typeface="Arial" panose="020B0604020202020204" pitchFamily="34" charset="0"/>
              </a:rPr>
              <a:t>označen Sklop A ali B</a:t>
            </a:r>
          </a:p>
          <a:p>
            <a:pPr eaLnBrk="1" hangingPunct="1">
              <a:defRPr/>
            </a:pPr>
            <a:endParaRPr lang="sl-SI" sz="2000" dirty="0">
              <a:solidFill>
                <a:schemeClr val="bg2">
                  <a:lumMod val="25000"/>
                </a:schemeClr>
              </a:solidFill>
              <a:cs typeface="Arial" panose="020B0604020202020204" pitchFamily="34" charset="0"/>
            </a:endParaRPr>
          </a:p>
          <a:p>
            <a:pPr eaLnBrk="1" hangingPunct="1">
              <a:defRPr/>
            </a:pPr>
            <a:r>
              <a:rPr lang="sl-SI" sz="2000" dirty="0">
                <a:solidFill>
                  <a:schemeClr val="bg2">
                    <a:lumMod val="25000"/>
                  </a:schemeClr>
                </a:solidFill>
                <a:cs typeface="Arial" panose="020B0604020202020204" pitchFamily="34" charset="0"/>
              </a:rPr>
              <a:t>Obrazci v papirni obliki morajo biti </a:t>
            </a:r>
            <a:r>
              <a:rPr lang="sl-SI" sz="2000" b="1" dirty="0">
                <a:solidFill>
                  <a:schemeClr val="bg2">
                    <a:lumMod val="25000"/>
                  </a:schemeClr>
                </a:solidFill>
                <a:cs typeface="Arial" panose="020B0604020202020204" pitchFamily="34" charset="0"/>
              </a:rPr>
              <a:t>lastnoročno podpisani </a:t>
            </a:r>
            <a:r>
              <a:rPr lang="sl-SI" sz="2000" dirty="0">
                <a:solidFill>
                  <a:schemeClr val="bg2">
                    <a:lumMod val="25000"/>
                  </a:schemeClr>
                </a:solidFill>
                <a:cs typeface="Arial" panose="020B0604020202020204" pitchFamily="34" charset="0"/>
              </a:rPr>
              <a:t>in </a:t>
            </a:r>
            <a:r>
              <a:rPr lang="sl-SI" sz="2000" b="1" dirty="0">
                <a:solidFill>
                  <a:schemeClr val="bg2">
                    <a:lumMod val="25000"/>
                  </a:schemeClr>
                </a:solidFill>
                <a:cs typeface="Arial" panose="020B0604020202020204" pitchFamily="34" charset="0"/>
              </a:rPr>
              <a:t>žigosani</a:t>
            </a:r>
            <a:r>
              <a:rPr lang="sl-SI" sz="2000" dirty="0">
                <a:solidFill>
                  <a:schemeClr val="bg2">
                    <a:lumMod val="25000"/>
                  </a:schemeClr>
                </a:solidFill>
                <a:cs typeface="Arial" panose="020B0604020202020204" pitchFamily="34" charset="0"/>
              </a:rPr>
              <a:t> s strani </a:t>
            </a:r>
            <a:r>
              <a:rPr lang="sl-SI" sz="2000" b="1" dirty="0">
                <a:solidFill>
                  <a:schemeClr val="accent1">
                    <a:lumMod val="75000"/>
                  </a:schemeClr>
                </a:solidFill>
                <a:cs typeface="Arial" panose="020B0604020202020204" pitchFamily="34" charset="0"/>
              </a:rPr>
              <a:t>pooblaščene osebe zakonitega zastopnika ali prokurista</a:t>
            </a:r>
            <a:r>
              <a:rPr lang="sl-SI" sz="2000" dirty="0">
                <a:solidFill>
                  <a:schemeClr val="bg2">
                    <a:lumMod val="25000"/>
                  </a:schemeClr>
                </a:solidFill>
                <a:cs typeface="Arial" panose="020B0604020202020204" pitchFamily="34" charset="0"/>
              </a:rPr>
              <a:t>. </a:t>
            </a:r>
          </a:p>
          <a:p>
            <a:pPr eaLnBrk="1" hangingPunct="1">
              <a:defRPr/>
            </a:pPr>
            <a:endParaRPr lang="sl-SI" sz="2000" dirty="0">
              <a:solidFill>
                <a:schemeClr val="bg2">
                  <a:lumMod val="25000"/>
                </a:schemeClr>
              </a:solidFill>
              <a:cs typeface="Arial" panose="020B0604020202020204" pitchFamily="34" charset="0"/>
            </a:endParaRPr>
          </a:p>
          <a:p>
            <a:pPr eaLnBrk="1" hangingPunct="1">
              <a:defRPr/>
            </a:pPr>
            <a:endParaRPr lang="sl-SI" sz="2000" dirty="0">
              <a:solidFill>
                <a:schemeClr val="bg2">
                  <a:lumMod val="25000"/>
                </a:schemeClr>
              </a:solidFill>
              <a:cs typeface="Arial" panose="020B0604020202020204" pitchFamily="34" charset="0"/>
            </a:endParaRPr>
          </a:p>
          <a:p>
            <a:pPr eaLnBrk="1" hangingPunct="1">
              <a:defRPr/>
            </a:pPr>
            <a:r>
              <a:rPr lang="sl-SI" sz="2000" dirty="0">
                <a:solidFill>
                  <a:schemeClr val="bg2">
                    <a:lumMod val="25000"/>
                  </a:schemeClr>
                </a:solidFill>
                <a:cs typeface="Arial" panose="020B0604020202020204" pitchFamily="34" charset="0"/>
              </a:rPr>
              <a:t>Če ne podpiše zakoniti zastopnik ali prokurist, mora biti prijavi priloženo </a:t>
            </a:r>
            <a:r>
              <a:rPr lang="sl-SI" sz="2000" b="1" dirty="0">
                <a:solidFill>
                  <a:schemeClr val="bg2">
                    <a:lumMod val="25000"/>
                  </a:schemeClr>
                </a:solidFill>
                <a:cs typeface="Arial" panose="020B0604020202020204" pitchFamily="34" charset="0"/>
              </a:rPr>
              <a:t>veljavno pooblastilo</a:t>
            </a:r>
            <a:r>
              <a:rPr lang="sl-SI" sz="2000" dirty="0">
                <a:solidFill>
                  <a:schemeClr val="bg2">
                    <a:lumMod val="25000"/>
                  </a:schemeClr>
                </a:solidFill>
                <a:cs typeface="Arial" panose="020B0604020202020204" pitchFamily="34" charset="0"/>
              </a:rPr>
              <a:t>.</a:t>
            </a:r>
          </a:p>
          <a:p>
            <a:pPr eaLnBrk="1" hangingPunct="1">
              <a:defRPr/>
            </a:pPr>
            <a:endParaRPr lang="sl-SI" sz="2000" dirty="0">
              <a:solidFill>
                <a:schemeClr val="bg2">
                  <a:lumMod val="25000"/>
                </a:schemeClr>
              </a:solidFill>
              <a:cs typeface="Arial" panose="020B0604020202020204" pitchFamily="34" charset="0"/>
            </a:endParaRPr>
          </a:p>
          <a:p>
            <a:pPr eaLnBrk="1" hangingPunct="1">
              <a:defRPr/>
            </a:pPr>
            <a:r>
              <a:rPr lang="sl-SI" sz="2000" dirty="0">
                <a:solidFill>
                  <a:schemeClr val="bg2">
                    <a:lumMod val="25000"/>
                  </a:schemeClr>
                </a:solidFill>
                <a:cs typeface="Arial" panose="020B0604020202020204" pitchFamily="34" charset="0"/>
              </a:rPr>
              <a:t>Posamezni dokumenti </a:t>
            </a:r>
            <a:r>
              <a:rPr lang="sl-SI" sz="2000" b="1" dirty="0">
                <a:solidFill>
                  <a:srgbClr val="00B050"/>
                </a:solidFill>
                <a:cs typeface="Arial" panose="020B0604020202020204" pitchFamily="34" charset="0"/>
              </a:rPr>
              <a:t>morajo biti podpisani in žigosani </a:t>
            </a:r>
            <a:r>
              <a:rPr lang="sl-SI" sz="2000" dirty="0">
                <a:solidFill>
                  <a:schemeClr val="bg2">
                    <a:lumMod val="25000"/>
                  </a:schemeClr>
                </a:solidFill>
                <a:cs typeface="Arial" panose="020B0604020202020204" pitchFamily="34" charset="0"/>
              </a:rPr>
              <a:t>na </a:t>
            </a:r>
            <a:r>
              <a:rPr lang="sl-SI" sz="2000" b="1" dirty="0">
                <a:solidFill>
                  <a:schemeClr val="bg2">
                    <a:lumMod val="25000"/>
                  </a:schemeClr>
                </a:solidFill>
                <a:cs typeface="Arial" panose="020B0604020202020204" pitchFamily="34" charset="0"/>
              </a:rPr>
              <a:t>določenih mestih.</a:t>
            </a:r>
            <a:endParaRPr lang="sl-SI" sz="2000" dirty="0">
              <a:solidFill>
                <a:schemeClr val="bg2">
                  <a:lumMod val="25000"/>
                </a:schemeClr>
              </a:solidFill>
              <a:cs typeface="Arial" panose="020B0604020202020204" pitchFamily="34" charset="0"/>
            </a:endParaRPr>
          </a:p>
          <a:p>
            <a:pPr eaLnBrk="1" hangingPunct="1">
              <a:defRPr/>
            </a:pPr>
            <a:endParaRPr lang="sl-SI" sz="1600" dirty="0">
              <a:solidFill>
                <a:schemeClr val="bg2">
                  <a:lumMod val="25000"/>
                </a:schemeClr>
              </a:solidFill>
              <a:cs typeface="Arial" panose="020B0604020202020204" pitchFamily="34" charset="0"/>
            </a:endParaRPr>
          </a:p>
          <a:p>
            <a:pPr eaLnBrk="1" hangingPunct="1">
              <a:defRPr/>
            </a:pPr>
            <a:endParaRPr lang="sl-SI" sz="1600" dirty="0">
              <a:solidFill>
                <a:schemeClr val="bg2">
                  <a:lumMod val="25000"/>
                </a:schemeClr>
              </a:solidFill>
              <a:cs typeface="Arial" panose="020B0604020202020204" pitchFamily="34" charset="0"/>
            </a:endParaRPr>
          </a:p>
          <a:p>
            <a:pPr marL="285750" indent="-285750" eaLnBrk="1" hangingPunct="1">
              <a:buFont typeface="Arial" panose="020B0604020202020204" pitchFamily="34" charset="0"/>
              <a:buChar char="•"/>
              <a:defRPr/>
            </a:pPr>
            <a:endParaRPr lang="sl-SI" sz="1600" dirty="0">
              <a:solidFill>
                <a:schemeClr val="bg2">
                  <a:lumMod val="25000"/>
                </a:schemeClr>
              </a:solidFill>
              <a:cs typeface="Arial" panose="020B0604020202020204" pitchFamily="34" charset="0"/>
            </a:endParaRPr>
          </a:p>
          <a:p>
            <a:pPr marL="285750" indent="-285750" eaLnBrk="1" hangingPunct="1">
              <a:buFont typeface="Arial" panose="020B0604020202020204" pitchFamily="34" charset="0"/>
              <a:buChar char="•"/>
              <a:defRPr/>
            </a:pPr>
            <a:endParaRPr lang="sl-SI" sz="1600" dirty="0">
              <a:solidFill>
                <a:schemeClr val="bg2">
                  <a:lumMod val="25000"/>
                </a:schemeClr>
              </a:solidFill>
              <a:cs typeface="Arial" panose="020B0604020202020204" pitchFamily="34" charset="0"/>
            </a:endParaRPr>
          </a:p>
        </p:txBody>
      </p:sp>
      <p:sp>
        <p:nvSpPr>
          <p:cNvPr id="4" name="Označba mesta številke diapozitiva 3"/>
          <p:cNvSpPr>
            <a:spLocks noGrp="1"/>
          </p:cNvSpPr>
          <p:nvPr>
            <p:ph type="sldNum" sz="quarter" idx="12"/>
          </p:nvPr>
        </p:nvSpPr>
        <p:spPr/>
        <p:txBody>
          <a:bodyPr/>
          <a:lstStyle/>
          <a:p>
            <a:fld id="{5532F882-DC02-4301-B179-9E7F5ED57468}" type="slidenum">
              <a:rPr lang="en-US" altLang="sl-SI" smtClean="0"/>
              <a:pPr/>
              <a:t>33</a:t>
            </a:fld>
            <a:endParaRPr lang="en-US" altLang="sl-SI"/>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txBox="1">
            <a:spLocks/>
          </p:cNvSpPr>
          <p:nvPr/>
        </p:nvSpPr>
        <p:spPr bwMode="auto">
          <a:xfrm>
            <a:off x="971550" y="510582"/>
            <a:ext cx="7200900" cy="577850"/>
          </a:xfrm>
          <a:prstGeom prst="rect">
            <a:avLst/>
          </a:prstGeom>
          <a:noFill/>
        </p:spPr>
        <p:txBody>
          <a:bodyPr lIns="0" tIns="0" rIns="0" bIns="0"/>
          <a:lstStyle>
            <a:lvl1pPr algn="ctr" defTabSz="457200" rtl="0" eaLnBrk="0" fontAlgn="base" hangingPunct="0">
              <a:spcBef>
                <a:spcPct val="0"/>
              </a:spcBef>
              <a:spcAft>
                <a:spcPct val="0"/>
              </a:spcAft>
              <a:defRPr sz="4400" kern="1200">
                <a:solidFill>
                  <a:schemeClr val="tx1"/>
                </a:solidFill>
                <a:latin typeface="+mj-lt"/>
                <a:ea typeface="+mj-ea"/>
                <a:cs typeface="+mj-cs"/>
              </a:defRPr>
            </a:lvl1pPr>
            <a:lvl2pPr algn="ctr" defTabSz="457200" rtl="0" eaLnBrk="0" fontAlgn="base" hangingPunct="0">
              <a:spcBef>
                <a:spcPct val="0"/>
              </a:spcBef>
              <a:spcAft>
                <a:spcPct val="0"/>
              </a:spcAft>
              <a:defRPr sz="4400">
                <a:solidFill>
                  <a:schemeClr val="tx1"/>
                </a:solidFill>
                <a:latin typeface="Calibri" pitchFamily="34" charset="0"/>
              </a:defRPr>
            </a:lvl2pPr>
            <a:lvl3pPr algn="ctr" defTabSz="457200" rtl="0" eaLnBrk="0" fontAlgn="base" hangingPunct="0">
              <a:spcBef>
                <a:spcPct val="0"/>
              </a:spcBef>
              <a:spcAft>
                <a:spcPct val="0"/>
              </a:spcAft>
              <a:defRPr sz="4400">
                <a:solidFill>
                  <a:schemeClr val="tx1"/>
                </a:solidFill>
                <a:latin typeface="Calibri" pitchFamily="34" charset="0"/>
              </a:defRPr>
            </a:lvl3pPr>
            <a:lvl4pPr algn="ctr" defTabSz="457200" rtl="0" eaLnBrk="0" fontAlgn="base" hangingPunct="0">
              <a:spcBef>
                <a:spcPct val="0"/>
              </a:spcBef>
              <a:spcAft>
                <a:spcPct val="0"/>
              </a:spcAft>
              <a:defRPr sz="4400">
                <a:solidFill>
                  <a:schemeClr val="tx1"/>
                </a:solidFill>
                <a:latin typeface="Calibri" pitchFamily="34" charset="0"/>
              </a:defRPr>
            </a:lvl4pPr>
            <a:lvl5pPr algn="ctr" defTabSz="457200" rtl="0" eaLnBrk="0" fontAlgn="base" hangingPunct="0">
              <a:spcBef>
                <a:spcPct val="0"/>
              </a:spcBef>
              <a:spcAft>
                <a:spcPct val="0"/>
              </a:spcAft>
              <a:defRPr sz="4400">
                <a:solidFill>
                  <a:schemeClr val="tx1"/>
                </a:solidFill>
                <a:latin typeface="Calibri" pitchFamily="34" charset="0"/>
              </a:defRPr>
            </a:lvl5pPr>
            <a:lvl6pPr marL="457200" algn="ctr" defTabSz="457200" rtl="0" eaLnBrk="1" fontAlgn="base" hangingPunct="1">
              <a:spcBef>
                <a:spcPct val="0"/>
              </a:spcBef>
              <a:spcAft>
                <a:spcPct val="0"/>
              </a:spcAft>
              <a:defRPr sz="4400">
                <a:solidFill>
                  <a:schemeClr val="tx1"/>
                </a:solidFill>
                <a:latin typeface="Calibri" pitchFamily="34" charset="0"/>
              </a:defRPr>
            </a:lvl6pPr>
            <a:lvl7pPr marL="914400" algn="ctr" defTabSz="457200" rtl="0" eaLnBrk="1" fontAlgn="base" hangingPunct="1">
              <a:spcBef>
                <a:spcPct val="0"/>
              </a:spcBef>
              <a:spcAft>
                <a:spcPct val="0"/>
              </a:spcAft>
              <a:defRPr sz="4400">
                <a:solidFill>
                  <a:schemeClr val="tx1"/>
                </a:solidFill>
                <a:latin typeface="Calibri" pitchFamily="34" charset="0"/>
              </a:defRPr>
            </a:lvl7pPr>
            <a:lvl8pPr marL="1371600" algn="ctr" defTabSz="457200" rtl="0" eaLnBrk="1" fontAlgn="base" hangingPunct="1">
              <a:spcBef>
                <a:spcPct val="0"/>
              </a:spcBef>
              <a:spcAft>
                <a:spcPct val="0"/>
              </a:spcAft>
              <a:defRPr sz="4400">
                <a:solidFill>
                  <a:schemeClr val="tx1"/>
                </a:solidFill>
                <a:latin typeface="Calibri" pitchFamily="34" charset="0"/>
              </a:defRPr>
            </a:lvl8pPr>
            <a:lvl9pPr marL="1828800" algn="ctr" defTabSz="457200" rtl="0" eaLnBrk="1" fontAlgn="base" hangingPunct="1">
              <a:spcBef>
                <a:spcPct val="0"/>
              </a:spcBef>
              <a:spcAft>
                <a:spcPct val="0"/>
              </a:spcAft>
              <a:defRPr sz="4400">
                <a:solidFill>
                  <a:schemeClr val="tx1"/>
                </a:solidFill>
                <a:latin typeface="Calibri" pitchFamily="34" charset="0"/>
              </a:defRPr>
            </a:lvl9pPr>
          </a:lstStyle>
          <a:p>
            <a:pPr>
              <a:defRPr/>
            </a:pPr>
            <a:r>
              <a:rPr lang="sl-SI" sz="2400" b="1" dirty="0">
                <a:solidFill>
                  <a:srgbClr val="860000"/>
                </a:solidFill>
                <a:latin typeface="Arial" panose="020B0604020202020204" pitchFamily="34" charset="0"/>
                <a:cs typeface="Arial" panose="020B0604020202020204" pitchFamily="34" charset="0"/>
              </a:rPr>
              <a:t>Način in rok za predložitev vlog</a:t>
            </a:r>
          </a:p>
        </p:txBody>
      </p:sp>
      <p:sp>
        <p:nvSpPr>
          <p:cNvPr id="3" name="Pravokotnik 2"/>
          <p:cNvSpPr/>
          <p:nvPr/>
        </p:nvSpPr>
        <p:spPr>
          <a:xfrm>
            <a:off x="184150" y="1088432"/>
            <a:ext cx="8775700" cy="5324535"/>
          </a:xfrm>
          <a:prstGeom prst="rect">
            <a:avLst/>
          </a:prstGeom>
        </p:spPr>
        <p:txBody>
          <a:bodyPr>
            <a:spAutoFit/>
          </a:bodyPr>
          <a:lstStyle/>
          <a:p>
            <a:pPr algn="ctr" eaLnBrk="1" hangingPunct="1">
              <a:defRPr/>
            </a:pPr>
            <a:r>
              <a:rPr lang="sl-SI" sz="2800" b="1" dirty="0">
                <a:solidFill>
                  <a:srgbClr val="C00000"/>
                </a:solidFill>
                <a:cs typeface="Arial" panose="020B0604020202020204" pitchFamily="34" charset="0"/>
              </a:rPr>
              <a:t>Rok za oddajo vloge: 10. 7. 2020 do 12. ure.</a:t>
            </a:r>
          </a:p>
          <a:p>
            <a:pPr eaLnBrk="1" hangingPunct="1">
              <a:defRPr/>
            </a:pPr>
            <a:endParaRPr lang="sl-SI" sz="1600" dirty="0">
              <a:solidFill>
                <a:schemeClr val="bg2">
                  <a:lumMod val="25000"/>
                </a:schemeClr>
              </a:solidFill>
              <a:cs typeface="Arial" panose="020B0604020202020204" pitchFamily="34" charset="0"/>
            </a:endParaRPr>
          </a:p>
          <a:p>
            <a:pPr eaLnBrk="1" hangingPunct="1">
              <a:defRPr/>
            </a:pPr>
            <a:r>
              <a:rPr lang="sl-SI" sz="2000" dirty="0">
                <a:solidFill>
                  <a:schemeClr val="accent1">
                    <a:lumMod val="75000"/>
                  </a:schemeClr>
                </a:solidFill>
                <a:cs typeface="Arial" panose="020B0604020202020204" pitchFamily="34" charset="0"/>
              </a:rPr>
              <a:t>Vloga mora </a:t>
            </a:r>
            <a:r>
              <a:rPr lang="sl-SI" sz="2000" b="1" dirty="0">
                <a:solidFill>
                  <a:schemeClr val="accent1">
                    <a:lumMod val="75000"/>
                  </a:schemeClr>
                </a:solidFill>
                <a:cs typeface="Arial" panose="020B0604020202020204" pitchFamily="34" charset="0"/>
              </a:rPr>
              <a:t>prispeti </a:t>
            </a:r>
            <a:r>
              <a:rPr lang="sl-SI" sz="2000" dirty="0">
                <a:solidFill>
                  <a:schemeClr val="accent1">
                    <a:lumMod val="75000"/>
                  </a:schemeClr>
                </a:solidFill>
                <a:cs typeface="Arial" panose="020B0604020202020204" pitchFamily="34" charset="0"/>
              </a:rPr>
              <a:t> do roka. Kot pravočasno prispele vloge bodo upoštevane vse, ki bodo prispelem v navedenem roku, </a:t>
            </a:r>
            <a:r>
              <a:rPr lang="sl-SI" sz="2000" b="1" dirty="0">
                <a:solidFill>
                  <a:schemeClr val="accent1">
                    <a:lumMod val="75000"/>
                  </a:schemeClr>
                </a:solidFill>
                <a:cs typeface="Arial" panose="020B0604020202020204" pitchFamily="34" charset="0"/>
              </a:rPr>
              <a:t>ne glede na način dostave</a:t>
            </a:r>
            <a:r>
              <a:rPr lang="sl-SI" sz="2000" dirty="0">
                <a:solidFill>
                  <a:schemeClr val="accent1">
                    <a:lumMod val="75000"/>
                  </a:schemeClr>
                </a:solidFill>
                <a:cs typeface="Arial" panose="020B0604020202020204" pitchFamily="34" charset="0"/>
              </a:rPr>
              <a:t>, v vložišče ministrstva.</a:t>
            </a:r>
          </a:p>
          <a:p>
            <a:pPr algn="ctr" eaLnBrk="1" hangingPunct="1">
              <a:defRPr/>
            </a:pPr>
            <a:endParaRPr lang="sl-SI" sz="2000" dirty="0">
              <a:solidFill>
                <a:schemeClr val="accent1">
                  <a:lumMod val="75000"/>
                </a:schemeClr>
              </a:solidFill>
              <a:cs typeface="Arial" panose="020B0604020202020204" pitchFamily="34" charset="0"/>
            </a:endParaRPr>
          </a:p>
          <a:p>
            <a:pPr marL="285750" indent="-285750" eaLnBrk="1" hangingPunct="1">
              <a:buFont typeface="Arial" panose="020B0604020202020204" pitchFamily="34" charset="0"/>
              <a:buChar char="•"/>
              <a:defRPr/>
            </a:pPr>
            <a:r>
              <a:rPr lang="sl-SI" sz="2000" b="1" dirty="0">
                <a:solidFill>
                  <a:srgbClr val="0070C0"/>
                </a:solidFill>
                <a:cs typeface="Arial" panose="020B0604020202020204" pitchFamily="34" charset="0"/>
              </a:rPr>
              <a:t>Vloge morajo biti oddane v zaprti ovojnici na naslov: </a:t>
            </a:r>
          </a:p>
          <a:p>
            <a:pPr lvl="1" eaLnBrk="1" hangingPunct="1">
              <a:defRPr/>
            </a:pPr>
            <a:r>
              <a:rPr lang="sl-SI" sz="2000" dirty="0">
                <a:solidFill>
                  <a:schemeClr val="bg2">
                    <a:lumMod val="25000"/>
                  </a:schemeClr>
                </a:solidFill>
                <a:cs typeface="Arial" panose="020B0604020202020204" pitchFamily="34" charset="0"/>
              </a:rPr>
              <a:t>Ministrstvo za izobraževanje, znanost in šport</a:t>
            </a:r>
          </a:p>
          <a:p>
            <a:pPr lvl="1" eaLnBrk="1" hangingPunct="1">
              <a:defRPr/>
            </a:pPr>
            <a:r>
              <a:rPr lang="sl-SI" sz="2000" dirty="0">
                <a:solidFill>
                  <a:schemeClr val="bg2">
                    <a:lumMod val="25000"/>
                  </a:schemeClr>
                </a:solidFill>
                <a:cs typeface="Arial" panose="020B0604020202020204" pitchFamily="34" charset="0"/>
              </a:rPr>
              <a:t>Masarykova cesta 16</a:t>
            </a:r>
          </a:p>
          <a:p>
            <a:pPr lvl="1" eaLnBrk="1" hangingPunct="1">
              <a:defRPr/>
            </a:pPr>
            <a:r>
              <a:rPr lang="sl-SI" sz="2000" dirty="0">
                <a:solidFill>
                  <a:schemeClr val="bg2">
                    <a:lumMod val="25000"/>
                  </a:schemeClr>
                </a:solidFill>
                <a:cs typeface="Arial" panose="020B0604020202020204" pitchFamily="34" charset="0"/>
              </a:rPr>
              <a:t>1000 Ljubljana</a:t>
            </a:r>
          </a:p>
          <a:p>
            <a:pPr lvl="1" eaLnBrk="1" hangingPunct="1">
              <a:defRPr/>
            </a:pPr>
            <a:endParaRPr lang="sl-SI" sz="2000" dirty="0">
              <a:solidFill>
                <a:schemeClr val="bg2">
                  <a:lumMod val="25000"/>
                </a:schemeClr>
              </a:solidFill>
              <a:cs typeface="Arial" panose="020B0604020202020204" pitchFamily="34" charset="0"/>
            </a:endParaRPr>
          </a:p>
          <a:p>
            <a:pPr marL="285750" indent="-285750" eaLnBrk="1" hangingPunct="1">
              <a:buFont typeface="Arial" panose="020B0604020202020204" pitchFamily="34" charset="0"/>
              <a:buChar char="•"/>
              <a:defRPr/>
            </a:pPr>
            <a:r>
              <a:rPr lang="sl-SI" sz="2000" dirty="0">
                <a:solidFill>
                  <a:schemeClr val="bg2">
                    <a:lumMod val="25000"/>
                  </a:schemeClr>
                </a:solidFill>
                <a:cs typeface="Arial" panose="020B0604020202020204" pitchFamily="34" charset="0"/>
              </a:rPr>
              <a:t>Vloge morajo biti opremljene z obrazcem z vidno oznako: </a:t>
            </a:r>
          </a:p>
          <a:p>
            <a:pPr lvl="1" eaLnBrk="1" hangingPunct="1">
              <a:defRPr/>
            </a:pPr>
            <a:r>
              <a:rPr lang="sl-SI" sz="2000" b="1" dirty="0">
                <a:solidFill>
                  <a:schemeClr val="bg2">
                    <a:lumMod val="25000"/>
                  </a:schemeClr>
                </a:solidFill>
                <a:cs typeface="Arial" panose="020B0604020202020204" pitchFamily="34" charset="0"/>
              </a:rPr>
              <a:t>NE ODPIRAJ – prijava na Javni razpis »Izpopolnjevanje strokovnih delavcev v višjem strokovnem izobraževanju in izobraževalcev v neformalnih izobraževalnih programih za odrasle od 2020 do 2022 – SKLOP __ «</a:t>
            </a:r>
            <a:endParaRPr lang="sl-SI" sz="1600" dirty="0">
              <a:solidFill>
                <a:schemeClr val="bg2">
                  <a:lumMod val="25000"/>
                </a:schemeClr>
              </a:solidFill>
              <a:cs typeface="Arial" panose="020B0604020202020204" pitchFamily="34" charset="0"/>
            </a:endParaRPr>
          </a:p>
          <a:p>
            <a:pPr marL="285750" indent="-285750" eaLnBrk="1" hangingPunct="1">
              <a:buFont typeface="Arial" panose="020B0604020202020204" pitchFamily="34" charset="0"/>
              <a:buChar char="•"/>
              <a:defRPr/>
            </a:pPr>
            <a:endParaRPr lang="sl-SI" sz="1600" dirty="0">
              <a:solidFill>
                <a:schemeClr val="bg2">
                  <a:lumMod val="25000"/>
                </a:schemeClr>
              </a:solidFill>
              <a:cs typeface="Arial" panose="020B0604020202020204" pitchFamily="34" charset="0"/>
            </a:endParaRPr>
          </a:p>
        </p:txBody>
      </p:sp>
      <p:sp>
        <p:nvSpPr>
          <p:cNvPr id="4" name="Zaobljeni pravokotnik 3"/>
          <p:cNvSpPr/>
          <p:nvPr/>
        </p:nvSpPr>
        <p:spPr>
          <a:xfrm>
            <a:off x="6166007" y="3531659"/>
            <a:ext cx="2746218" cy="915458"/>
          </a:xfrm>
          <a:prstGeom prst="roundRect">
            <a:avLst/>
          </a:prstGeom>
          <a:solidFill>
            <a:srgbClr val="F8F8D4"/>
          </a:solidFill>
        </p:spPr>
        <p:style>
          <a:lnRef idx="1">
            <a:schemeClr val="dk1"/>
          </a:lnRef>
          <a:fillRef idx="3">
            <a:schemeClr val="dk1"/>
          </a:fillRef>
          <a:effectRef idx="2">
            <a:schemeClr val="dk1"/>
          </a:effectRef>
          <a:fontRef idx="minor">
            <a:schemeClr val="lt1"/>
          </a:fontRef>
        </p:style>
        <p:txBody>
          <a:bodyPr anchor="ctr"/>
          <a:lstStyle/>
          <a:p>
            <a:pPr algn="ctr" eaLnBrk="1" hangingPunct="1">
              <a:defRPr/>
            </a:pPr>
            <a:r>
              <a:rPr lang="sl-SI" sz="2000" b="1" dirty="0">
                <a:solidFill>
                  <a:srgbClr val="FF0000"/>
                </a:solidFill>
                <a:latin typeface="Arial" panose="020B0604020202020204" pitchFamily="34" charset="0"/>
                <a:cs typeface="Arial" panose="020B0604020202020204" pitchFamily="34" charset="0"/>
              </a:rPr>
              <a:t>Uporabite obrazec za oddajo vloge!</a:t>
            </a:r>
          </a:p>
        </p:txBody>
      </p:sp>
      <p:sp>
        <p:nvSpPr>
          <p:cNvPr id="5" name="Označba mesta številke diapozitiva 4"/>
          <p:cNvSpPr>
            <a:spLocks noGrp="1"/>
          </p:cNvSpPr>
          <p:nvPr>
            <p:ph type="sldNum" sz="quarter" idx="12"/>
          </p:nvPr>
        </p:nvSpPr>
        <p:spPr/>
        <p:txBody>
          <a:bodyPr/>
          <a:lstStyle/>
          <a:p>
            <a:fld id="{5532F882-DC02-4301-B179-9E7F5ED57468}" type="slidenum">
              <a:rPr lang="en-US" altLang="sl-SI" smtClean="0"/>
              <a:pPr/>
              <a:t>34</a:t>
            </a:fld>
            <a:endParaRPr lang="en-US" altLang="sl-SI"/>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bwMode="auto">
          <a:xfrm>
            <a:off x="971550" y="1395413"/>
            <a:ext cx="7200900" cy="3444875"/>
          </a:xfrm>
          <a:prstGeom prst="rect">
            <a:avLst/>
          </a:prstGeom>
          <a:noFill/>
        </p:spPr>
        <p:txBody>
          <a:bodyPr lIns="0" tIns="0" rIns="0" bIns="0"/>
          <a:lstStyle>
            <a:lvl1pPr algn="ctr" defTabSz="457200" rtl="0" eaLnBrk="0" fontAlgn="base" hangingPunct="0">
              <a:spcBef>
                <a:spcPct val="0"/>
              </a:spcBef>
              <a:spcAft>
                <a:spcPct val="0"/>
              </a:spcAft>
              <a:defRPr sz="4400" kern="1200">
                <a:solidFill>
                  <a:schemeClr val="tx1"/>
                </a:solidFill>
                <a:latin typeface="+mj-lt"/>
                <a:ea typeface="+mj-ea"/>
                <a:cs typeface="+mj-cs"/>
              </a:defRPr>
            </a:lvl1pPr>
            <a:lvl2pPr algn="ctr" defTabSz="457200" rtl="0" eaLnBrk="0" fontAlgn="base" hangingPunct="0">
              <a:spcBef>
                <a:spcPct val="0"/>
              </a:spcBef>
              <a:spcAft>
                <a:spcPct val="0"/>
              </a:spcAft>
              <a:defRPr sz="4400">
                <a:solidFill>
                  <a:schemeClr val="tx1"/>
                </a:solidFill>
                <a:latin typeface="Calibri" pitchFamily="34" charset="0"/>
              </a:defRPr>
            </a:lvl2pPr>
            <a:lvl3pPr algn="ctr" defTabSz="457200" rtl="0" eaLnBrk="0" fontAlgn="base" hangingPunct="0">
              <a:spcBef>
                <a:spcPct val="0"/>
              </a:spcBef>
              <a:spcAft>
                <a:spcPct val="0"/>
              </a:spcAft>
              <a:defRPr sz="4400">
                <a:solidFill>
                  <a:schemeClr val="tx1"/>
                </a:solidFill>
                <a:latin typeface="Calibri" pitchFamily="34" charset="0"/>
              </a:defRPr>
            </a:lvl3pPr>
            <a:lvl4pPr algn="ctr" defTabSz="457200" rtl="0" eaLnBrk="0" fontAlgn="base" hangingPunct="0">
              <a:spcBef>
                <a:spcPct val="0"/>
              </a:spcBef>
              <a:spcAft>
                <a:spcPct val="0"/>
              </a:spcAft>
              <a:defRPr sz="4400">
                <a:solidFill>
                  <a:schemeClr val="tx1"/>
                </a:solidFill>
                <a:latin typeface="Calibri" pitchFamily="34" charset="0"/>
              </a:defRPr>
            </a:lvl4pPr>
            <a:lvl5pPr algn="ctr" defTabSz="457200" rtl="0" eaLnBrk="0" fontAlgn="base" hangingPunct="0">
              <a:spcBef>
                <a:spcPct val="0"/>
              </a:spcBef>
              <a:spcAft>
                <a:spcPct val="0"/>
              </a:spcAft>
              <a:defRPr sz="4400">
                <a:solidFill>
                  <a:schemeClr val="tx1"/>
                </a:solidFill>
                <a:latin typeface="Calibri" pitchFamily="34" charset="0"/>
              </a:defRPr>
            </a:lvl5pPr>
            <a:lvl6pPr marL="457200" algn="ctr" defTabSz="457200" rtl="0" eaLnBrk="1" fontAlgn="base" hangingPunct="1">
              <a:spcBef>
                <a:spcPct val="0"/>
              </a:spcBef>
              <a:spcAft>
                <a:spcPct val="0"/>
              </a:spcAft>
              <a:defRPr sz="4400">
                <a:solidFill>
                  <a:schemeClr val="tx1"/>
                </a:solidFill>
                <a:latin typeface="Calibri" pitchFamily="34" charset="0"/>
              </a:defRPr>
            </a:lvl6pPr>
            <a:lvl7pPr marL="914400" algn="ctr" defTabSz="457200" rtl="0" eaLnBrk="1" fontAlgn="base" hangingPunct="1">
              <a:spcBef>
                <a:spcPct val="0"/>
              </a:spcBef>
              <a:spcAft>
                <a:spcPct val="0"/>
              </a:spcAft>
              <a:defRPr sz="4400">
                <a:solidFill>
                  <a:schemeClr val="tx1"/>
                </a:solidFill>
                <a:latin typeface="Calibri" pitchFamily="34" charset="0"/>
              </a:defRPr>
            </a:lvl7pPr>
            <a:lvl8pPr marL="1371600" algn="ctr" defTabSz="457200" rtl="0" eaLnBrk="1" fontAlgn="base" hangingPunct="1">
              <a:spcBef>
                <a:spcPct val="0"/>
              </a:spcBef>
              <a:spcAft>
                <a:spcPct val="0"/>
              </a:spcAft>
              <a:defRPr sz="4400">
                <a:solidFill>
                  <a:schemeClr val="tx1"/>
                </a:solidFill>
                <a:latin typeface="Calibri" pitchFamily="34" charset="0"/>
              </a:defRPr>
            </a:lvl8pPr>
            <a:lvl9pPr marL="1828800" algn="ctr" defTabSz="457200" rtl="0" eaLnBrk="1" fontAlgn="base" hangingPunct="1">
              <a:spcBef>
                <a:spcPct val="0"/>
              </a:spcBef>
              <a:spcAft>
                <a:spcPct val="0"/>
              </a:spcAft>
              <a:defRPr sz="4400">
                <a:solidFill>
                  <a:schemeClr val="tx1"/>
                </a:solidFill>
                <a:latin typeface="Calibri" pitchFamily="34" charset="0"/>
              </a:defRPr>
            </a:lvl9pPr>
          </a:lstStyle>
          <a:p>
            <a:pPr>
              <a:lnSpc>
                <a:spcPct val="150000"/>
              </a:lnSpc>
              <a:defRPr/>
            </a:pPr>
            <a:r>
              <a:rPr lang="sl-SI" sz="2400" b="1" dirty="0">
                <a:solidFill>
                  <a:schemeClr val="tx2"/>
                </a:solidFill>
                <a:latin typeface="Arial" panose="020B0604020202020204" pitchFamily="34" charset="0"/>
                <a:cs typeface="Arial" panose="020B0604020202020204" pitchFamily="34" charset="0"/>
              </a:rPr>
              <a:t>Vprašanja: </a:t>
            </a:r>
          </a:p>
          <a:p>
            <a:pPr>
              <a:lnSpc>
                <a:spcPct val="150000"/>
              </a:lnSpc>
              <a:defRPr/>
            </a:pPr>
            <a:endParaRPr lang="sl-SI" sz="900" b="1" dirty="0">
              <a:solidFill>
                <a:schemeClr val="tx2"/>
              </a:solidFill>
              <a:latin typeface="Arial" panose="020B0604020202020204" pitchFamily="34" charset="0"/>
              <a:cs typeface="Arial" panose="020B0604020202020204" pitchFamily="34" charset="0"/>
            </a:endParaRPr>
          </a:p>
          <a:p>
            <a:pPr>
              <a:defRPr/>
            </a:pPr>
            <a:r>
              <a:rPr lang="sl-SI" sz="2400" b="1" dirty="0">
                <a:solidFill>
                  <a:schemeClr val="tx2"/>
                </a:solidFill>
                <a:latin typeface="Arial" panose="020B0604020202020204" pitchFamily="34" charset="0"/>
                <a:cs typeface="Arial" panose="020B0604020202020204" pitchFamily="34" charset="0"/>
              </a:rPr>
              <a:t>Nina Jug</a:t>
            </a:r>
          </a:p>
          <a:p>
            <a:pPr>
              <a:defRPr/>
            </a:pPr>
            <a:r>
              <a:rPr lang="sl-SI" sz="2400" b="1" dirty="0">
                <a:solidFill>
                  <a:schemeClr val="tx2"/>
                </a:solidFill>
                <a:latin typeface="Arial" panose="020B0604020202020204" pitchFamily="34" charset="0"/>
                <a:cs typeface="Arial" panose="020B0604020202020204" pitchFamily="34" charset="0"/>
              </a:rPr>
              <a:t>Tel: 01 400 5473 </a:t>
            </a:r>
          </a:p>
          <a:p>
            <a:pPr>
              <a:defRPr/>
            </a:pPr>
            <a:r>
              <a:rPr lang="sl-SI" sz="1800" dirty="0">
                <a:solidFill>
                  <a:schemeClr val="tx2"/>
                </a:solidFill>
                <a:latin typeface="Arial" panose="020B0604020202020204" pitchFamily="34" charset="0"/>
                <a:cs typeface="Arial" panose="020B0604020202020204" pitchFamily="34" charset="0"/>
              </a:rPr>
              <a:t>Vsak delavnik med 10:00 in 11:00 uro ter med 13:00 in 14:00 uro.</a:t>
            </a:r>
          </a:p>
          <a:p>
            <a:pPr>
              <a:defRPr/>
            </a:pPr>
            <a:endParaRPr lang="sl-SI" sz="1800" dirty="0">
              <a:solidFill>
                <a:schemeClr val="tx2"/>
              </a:solidFill>
              <a:latin typeface="Arial" panose="020B0604020202020204" pitchFamily="34" charset="0"/>
              <a:cs typeface="Arial" panose="020B0604020202020204" pitchFamily="34" charset="0"/>
            </a:endParaRPr>
          </a:p>
          <a:p>
            <a:pPr>
              <a:defRPr/>
            </a:pPr>
            <a:endParaRPr lang="sl-SI" sz="1800" dirty="0">
              <a:solidFill>
                <a:schemeClr val="tx2"/>
              </a:solidFill>
              <a:latin typeface="Arial" panose="020B0604020202020204" pitchFamily="34" charset="0"/>
              <a:cs typeface="Arial" panose="020B0604020202020204" pitchFamily="34" charset="0"/>
            </a:endParaRPr>
          </a:p>
          <a:p>
            <a:pPr>
              <a:defRPr/>
            </a:pPr>
            <a:r>
              <a:rPr lang="sl-SI" sz="2000" b="1" dirty="0">
                <a:solidFill>
                  <a:schemeClr val="tx2"/>
                </a:solidFill>
                <a:latin typeface="Arial" panose="020B0604020202020204" pitchFamily="34" charset="0"/>
                <a:cs typeface="Arial" panose="020B0604020202020204" pitchFamily="34" charset="0"/>
              </a:rPr>
              <a:t>Mail: </a:t>
            </a:r>
            <a:r>
              <a:rPr lang="sl-SI" sz="2000" b="1" dirty="0">
                <a:solidFill>
                  <a:schemeClr val="tx2"/>
                </a:solidFill>
                <a:latin typeface="Arial" panose="020B0604020202020204" pitchFamily="34" charset="0"/>
                <a:cs typeface="Arial" panose="020B0604020202020204" pitchFamily="34" charset="0"/>
                <a:hlinkClick r:id="rId3"/>
              </a:rPr>
              <a:t>nina.jug1@gov.si</a:t>
            </a:r>
            <a:endParaRPr lang="sl-SI" sz="2000" b="1" dirty="0">
              <a:solidFill>
                <a:schemeClr val="tx2"/>
              </a:solidFill>
              <a:latin typeface="Arial" panose="020B0604020202020204" pitchFamily="34" charset="0"/>
              <a:cs typeface="Arial" panose="020B0604020202020204" pitchFamily="34" charset="0"/>
            </a:endParaRPr>
          </a:p>
          <a:p>
            <a:pPr>
              <a:defRPr/>
            </a:pPr>
            <a:r>
              <a:rPr lang="sl-SI" sz="1800" dirty="0">
                <a:solidFill>
                  <a:schemeClr val="tx2"/>
                </a:solidFill>
                <a:latin typeface="Arial" panose="020B0604020202020204" pitchFamily="34" charset="0"/>
                <a:cs typeface="Arial" panose="020B0604020202020204" pitchFamily="34" charset="0"/>
              </a:rPr>
              <a:t>Zadeva: „Vprašanje za JR Izpopolnjevanje VIŠ in NIPO 2020-2022“</a:t>
            </a:r>
          </a:p>
          <a:p>
            <a:pPr>
              <a:defRPr/>
            </a:pPr>
            <a:endParaRPr lang="sl-SI" sz="1800" dirty="0">
              <a:solidFill>
                <a:schemeClr val="tx2"/>
              </a:solidFill>
              <a:latin typeface="Arial" panose="020B0604020202020204" pitchFamily="34" charset="0"/>
              <a:cs typeface="Arial" panose="020B0604020202020204" pitchFamily="34" charset="0"/>
            </a:endParaRPr>
          </a:p>
          <a:p>
            <a:pPr>
              <a:defRPr/>
            </a:pPr>
            <a:endParaRPr lang="sl-SI" sz="2400" b="1" dirty="0">
              <a:solidFill>
                <a:schemeClr val="tx1">
                  <a:lumMod val="50000"/>
                </a:schemeClr>
              </a:solidFill>
              <a:latin typeface="Arial" panose="020B0604020202020204" pitchFamily="34" charset="0"/>
              <a:cs typeface="Arial" panose="020B0604020202020204" pitchFamily="34" charset="0"/>
            </a:endParaRPr>
          </a:p>
        </p:txBody>
      </p:sp>
      <p:sp>
        <p:nvSpPr>
          <p:cNvPr id="3" name="Title 1"/>
          <p:cNvSpPr txBox="1">
            <a:spLocks/>
          </p:cNvSpPr>
          <p:nvPr/>
        </p:nvSpPr>
        <p:spPr bwMode="auto">
          <a:xfrm>
            <a:off x="971550" y="4943475"/>
            <a:ext cx="7200900" cy="879475"/>
          </a:xfrm>
          <a:prstGeom prst="rect">
            <a:avLst/>
          </a:prstGeom>
          <a:noFill/>
        </p:spPr>
        <p:txBody>
          <a:bodyPr lIns="0" tIns="0" rIns="0" bIns="0"/>
          <a:lstStyle>
            <a:lvl1pPr algn="ctr" defTabSz="457200" rtl="0" eaLnBrk="0" fontAlgn="base" hangingPunct="0">
              <a:spcBef>
                <a:spcPct val="0"/>
              </a:spcBef>
              <a:spcAft>
                <a:spcPct val="0"/>
              </a:spcAft>
              <a:defRPr sz="4400" kern="1200">
                <a:solidFill>
                  <a:schemeClr val="tx1"/>
                </a:solidFill>
                <a:latin typeface="+mj-lt"/>
                <a:ea typeface="+mj-ea"/>
                <a:cs typeface="+mj-cs"/>
              </a:defRPr>
            </a:lvl1pPr>
            <a:lvl2pPr algn="ctr" defTabSz="457200" rtl="0" eaLnBrk="0" fontAlgn="base" hangingPunct="0">
              <a:spcBef>
                <a:spcPct val="0"/>
              </a:spcBef>
              <a:spcAft>
                <a:spcPct val="0"/>
              </a:spcAft>
              <a:defRPr sz="4400">
                <a:solidFill>
                  <a:schemeClr val="tx1"/>
                </a:solidFill>
                <a:latin typeface="Calibri" pitchFamily="34" charset="0"/>
              </a:defRPr>
            </a:lvl2pPr>
            <a:lvl3pPr algn="ctr" defTabSz="457200" rtl="0" eaLnBrk="0" fontAlgn="base" hangingPunct="0">
              <a:spcBef>
                <a:spcPct val="0"/>
              </a:spcBef>
              <a:spcAft>
                <a:spcPct val="0"/>
              </a:spcAft>
              <a:defRPr sz="4400">
                <a:solidFill>
                  <a:schemeClr val="tx1"/>
                </a:solidFill>
                <a:latin typeface="Calibri" pitchFamily="34" charset="0"/>
              </a:defRPr>
            </a:lvl3pPr>
            <a:lvl4pPr algn="ctr" defTabSz="457200" rtl="0" eaLnBrk="0" fontAlgn="base" hangingPunct="0">
              <a:spcBef>
                <a:spcPct val="0"/>
              </a:spcBef>
              <a:spcAft>
                <a:spcPct val="0"/>
              </a:spcAft>
              <a:defRPr sz="4400">
                <a:solidFill>
                  <a:schemeClr val="tx1"/>
                </a:solidFill>
                <a:latin typeface="Calibri" pitchFamily="34" charset="0"/>
              </a:defRPr>
            </a:lvl4pPr>
            <a:lvl5pPr algn="ctr" defTabSz="457200" rtl="0" eaLnBrk="0" fontAlgn="base" hangingPunct="0">
              <a:spcBef>
                <a:spcPct val="0"/>
              </a:spcBef>
              <a:spcAft>
                <a:spcPct val="0"/>
              </a:spcAft>
              <a:defRPr sz="4400">
                <a:solidFill>
                  <a:schemeClr val="tx1"/>
                </a:solidFill>
                <a:latin typeface="Calibri" pitchFamily="34" charset="0"/>
              </a:defRPr>
            </a:lvl5pPr>
            <a:lvl6pPr marL="457200" algn="ctr" defTabSz="457200" rtl="0" eaLnBrk="1" fontAlgn="base" hangingPunct="1">
              <a:spcBef>
                <a:spcPct val="0"/>
              </a:spcBef>
              <a:spcAft>
                <a:spcPct val="0"/>
              </a:spcAft>
              <a:defRPr sz="4400">
                <a:solidFill>
                  <a:schemeClr val="tx1"/>
                </a:solidFill>
                <a:latin typeface="Calibri" pitchFamily="34" charset="0"/>
              </a:defRPr>
            </a:lvl6pPr>
            <a:lvl7pPr marL="914400" algn="ctr" defTabSz="457200" rtl="0" eaLnBrk="1" fontAlgn="base" hangingPunct="1">
              <a:spcBef>
                <a:spcPct val="0"/>
              </a:spcBef>
              <a:spcAft>
                <a:spcPct val="0"/>
              </a:spcAft>
              <a:defRPr sz="4400">
                <a:solidFill>
                  <a:schemeClr val="tx1"/>
                </a:solidFill>
                <a:latin typeface="Calibri" pitchFamily="34" charset="0"/>
              </a:defRPr>
            </a:lvl7pPr>
            <a:lvl8pPr marL="1371600" algn="ctr" defTabSz="457200" rtl="0" eaLnBrk="1" fontAlgn="base" hangingPunct="1">
              <a:spcBef>
                <a:spcPct val="0"/>
              </a:spcBef>
              <a:spcAft>
                <a:spcPct val="0"/>
              </a:spcAft>
              <a:defRPr sz="4400">
                <a:solidFill>
                  <a:schemeClr val="tx1"/>
                </a:solidFill>
                <a:latin typeface="Calibri" pitchFamily="34" charset="0"/>
              </a:defRPr>
            </a:lvl8pPr>
            <a:lvl9pPr marL="1828800" algn="ctr" defTabSz="457200" rtl="0" eaLnBrk="1" fontAlgn="base" hangingPunct="1">
              <a:spcBef>
                <a:spcPct val="0"/>
              </a:spcBef>
              <a:spcAft>
                <a:spcPct val="0"/>
              </a:spcAft>
              <a:defRPr sz="4400">
                <a:solidFill>
                  <a:schemeClr val="tx1"/>
                </a:solidFill>
                <a:latin typeface="Calibri" pitchFamily="34" charset="0"/>
              </a:defRPr>
            </a:lvl9pPr>
          </a:lstStyle>
          <a:p>
            <a:pPr>
              <a:defRPr/>
            </a:pPr>
            <a:r>
              <a:rPr lang="sl-SI" sz="2800" b="1" dirty="0">
                <a:solidFill>
                  <a:schemeClr val="accent1">
                    <a:lumMod val="75000"/>
                  </a:schemeClr>
                </a:solidFill>
              </a:rPr>
              <a:t>Hvala za vašo pozornost in vabljeni k prijavi.</a:t>
            </a:r>
          </a:p>
        </p:txBody>
      </p:sp>
      <p:sp>
        <p:nvSpPr>
          <p:cNvPr id="4" name="Označba mesta številke diapozitiva 3"/>
          <p:cNvSpPr>
            <a:spLocks noGrp="1"/>
          </p:cNvSpPr>
          <p:nvPr>
            <p:ph type="sldNum" sz="quarter" idx="12"/>
          </p:nvPr>
        </p:nvSpPr>
        <p:spPr/>
        <p:txBody>
          <a:bodyPr/>
          <a:lstStyle/>
          <a:p>
            <a:fld id="{5532F882-DC02-4301-B179-9E7F5ED57468}" type="slidenum">
              <a:rPr lang="en-US" altLang="sl-SI" smtClean="0"/>
              <a:pPr/>
              <a:t>35</a:t>
            </a:fld>
            <a:endParaRPr lang="en-US" altLang="sl-SI"/>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showMasterSp="0" show="0">
  <p:cSld>
    <p:spTree>
      <p:nvGrpSpPr>
        <p:cNvPr id="1" name=""/>
        <p:cNvGrpSpPr/>
        <p:nvPr/>
      </p:nvGrpSpPr>
      <p:grpSpPr>
        <a:xfrm>
          <a:off x="0" y="0"/>
          <a:ext cx="0" cy="0"/>
          <a:chOff x="0" y="0"/>
          <a:chExt cx="0" cy="0"/>
        </a:xfrm>
      </p:grpSpPr>
      <p:sp>
        <p:nvSpPr>
          <p:cNvPr id="79874" name="Pravokotnik 1"/>
          <p:cNvSpPr>
            <a:spLocks noChangeArrowheads="1"/>
          </p:cNvSpPr>
          <p:nvPr/>
        </p:nvSpPr>
        <p:spPr bwMode="auto">
          <a:xfrm>
            <a:off x="425751" y="973638"/>
            <a:ext cx="8626475" cy="54476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r>
              <a:rPr lang="sl-SI" altLang="sl-SI" dirty="0">
                <a:solidFill>
                  <a:schemeClr val="tx2"/>
                </a:solidFill>
                <a:cs typeface="Arial" panose="020B0604020202020204" pitchFamily="34" charset="0"/>
              </a:rPr>
              <a:t>Glede na določbe prvega odstavka </a:t>
            </a:r>
            <a:r>
              <a:rPr lang="sl-SI" altLang="sl-SI" b="1" dirty="0">
                <a:solidFill>
                  <a:schemeClr val="tx2"/>
                </a:solidFill>
                <a:cs typeface="Arial" panose="020B0604020202020204" pitchFamily="34" charset="0"/>
              </a:rPr>
              <a:t>24. člena Zakon o spodbujanju skladnega regionalnega razvoja</a:t>
            </a:r>
            <a:r>
              <a:rPr lang="sl-SI" altLang="sl-SI" dirty="0">
                <a:solidFill>
                  <a:schemeClr val="tx2"/>
                </a:solidFill>
                <a:cs typeface="Arial" panose="020B0604020202020204" pitchFamily="34" charset="0"/>
              </a:rPr>
              <a:t> (Uradni list RS, št. 20/11, 57/12 in 46/16) in merila iz 2. in 3. člena Uredbe o določitvi obmejnih problemskih območij (Uradni list RS, št. 22/11, 97/12, 24/15 in 35/17) ter ob upoštevanju najnovejših razpoložljivih podatkov o vrednostih meril </a:t>
            </a:r>
            <a:r>
              <a:rPr lang="sl-SI" altLang="sl-SI" b="1" u="sng" dirty="0">
                <a:solidFill>
                  <a:srgbClr val="0070C0"/>
                </a:solidFill>
                <a:cs typeface="Arial" panose="020B0604020202020204" pitchFamily="34" charset="0"/>
              </a:rPr>
              <a:t>se v obmejna problemska območja uvrstijo občine</a:t>
            </a:r>
            <a:r>
              <a:rPr lang="sl-SI" altLang="sl-SI" dirty="0">
                <a:solidFill>
                  <a:schemeClr val="tx2"/>
                </a:solidFill>
                <a:cs typeface="Arial" panose="020B0604020202020204" pitchFamily="34" charset="0"/>
              </a:rPr>
              <a:t>: </a:t>
            </a:r>
          </a:p>
          <a:p>
            <a:endParaRPr lang="sl-SI" altLang="sl-SI" dirty="0">
              <a:solidFill>
                <a:schemeClr val="tx2"/>
              </a:solidFill>
              <a:cs typeface="Arial" panose="020B0604020202020204" pitchFamily="34" charset="0"/>
            </a:endParaRPr>
          </a:p>
          <a:p>
            <a:r>
              <a:rPr lang="sl-SI" altLang="sl-SI" dirty="0">
                <a:solidFill>
                  <a:schemeClr val="tx2"/>
                </a:solidFill>
                <a:cs typeface="Arial" panose="020B0604020202020204" pitchFamily="34" charset="0"/>
              </a:rPr>
              <a:t>Ajdovščina, Apače, Bistrica ob Sotli, Bohinj, Bovec, Brda, Brežice, Cankova, Cerkno, Cirkulane, Črenšovci, Črna na Koroškem, Črnomelj, Divača, Dobrovnik, Dolenjske Toplice, Dravograd, Gorje, Gornji Grad, Gornji Petrovci, Grad, Hodoš, Hrpelje - Kozina, Ilirska Bistrica, Jezersko, Kanal, Kobarid, Kobilje, Kočevje, Komen, Kostanjevica na Krki, Kostel, Kozje, Kranjska Gora, Kungota, Kuzma, Lendava, Loška dolina, Loški Potok, Lovrenc na Pohorju, Luče, Majšperk, Makole, Metlika, Mežica, Miren - Kostanjevica, Moravske Toplice, Muta, Ormož, Osilnica, Pesnica, Pivka, Podčetrtek, Podlehnik, Podvelka, Postojna, Preddvor, Prevalje, Puconci, Radlje ob Dravi, Ravne na Koroškem, Renče - Vogrsko, Ribnica na Pohorju, Rogašovci, Rogatec, Ruše, Selnica ob Dravi, Semič, Sežana, Slovenj Gradec, Solčava, Središče ob Dravi, Sveta Ana, Sveti Tomaž, Šalovci, Šentjernej, Šmarje pri Jelšah, Tolmin, Tržič, Velika Polana, Videm, Vipava, Vuzenica, Zavrč in Žetale.</a:t>
            </a:r>
            <a:endParaRPr lang="sl-SI" altLang="sl-SI" sz="2400" dirty="0">
              <a:solidFill>
                <a:schemeClr val="tx2"/>
              </a:solidFill>
              <a:cs typeface="Arial" panose="020B0604020202020204" pitchFamily="34" charset="0"/>
            </a:endParaRPr>
          </a:p>
        </p:txBody>
      </p:sp>
      <p:sp>
        <p:nvSpPr>
          <p:cNvPr id="2" name="Označba mesta številke diapozitiva 1"/>
          <p:cNvSpPr>
            <a:spLocks noGrp="1"/>
          </p:cNvSpPr>
          <p:nvPr>
            <p:ph type="sldNum" sz="quarter" idx="12"/>
          </p:nvPr>
        </p:nvSpPr>
        <p:spPr/>
        <p:txBody>
          <a:bodyPr/>
          <a:lstStyle/>
          <a:p>
            <a:fld id="{5532F882-DC02-4301-B179-9E7F5ED57468}" type="slidenum">
              <a:rPr lang="en-US" altLang="sl-SI" smtClean="0"/>
              <a:pPr/>
              <a:t>36</a:t>
            </a:fld>
            <a:endParaRPr lang="en-US" altLang="sl-SI"/>
          </a:p>
        </p:txBody>
      </p:sp>
    </p:spTree>
  </p:cSld>
  <p:clrMapOvr>
    <a:masterClrMapping/>
  </p:clrMapOvr>
  <p:transition spd="slow"/>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showMasterSp="0" show="0">
  <p:cSld>
    <p:spTree>
      <p:nvGrpSpPr>
        <p:cNvPr id="1" name=""/>
        <p:cNvGrpSpPr/>
        <p:nvPr/>
      </p:nvGrpSpPr>
      <p:grpSpPr>
        <a:xfrm>
          <a:off x="0" y="0"/>
          <a:ext cx="0" cy="0"/>
          <a:chOff x="0" y="0"/>
          <a:chExt cx="0" cy="0"/>
        </a:xfrm>
      </p:grpSpPr>
      <p:sp>
        <p:nvSpPr>
          <p:cNvPr id="12" name="Title 1"/>
          <p:cNvSpPr txBox="1">
            <a:spLocks/>
          </p:cNvSpPr>
          <p:nvPr/>
        </p:nvSpPr>
        <p:spPr bwMode="auto">
          <a:xfrm>
            <a:off x="1037969" y="600572"/>
            <a:ext cx="6989264" cy="877888"/>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lgn="ctr" defTabSz="457200" rtl="0" eaLnBrk="0" fontAlgn="base" hangingPunct="0">
              <a:spcBef>
                <a:spcPct val="0"/>
              </a:spcBef>
              <a:spcAft>
                <a:spcPct val="0"/>
              </a:spcAft>
              <a:defRPr sz="4400" kern="1200">
                <a:solidFill>
                  <a:schemeClr val="tx1"/>
                </a:solidFill>
                <a:latin typeface="+mj-lt"/>
                <a:ea typeface="+mj-ea"/>
                <a:cs typeface="+mj-cs"/>
              </a:defRPr>
            </a:lvl1pPr>
            <a:lvl2pPr algn="ctr" defTabSz="457200" rtl="0" eaLnBrk="0" fontAlgn="base" hangingPunct="0">
              <a:spcBef>
                <a:spcPct val="0"/>
              </a:spcBef>
              <a:spcAft>
                <a:spcPct val="0"/>
              </a:spcAft>
              <a:defRPr sz="4400">
                <a:solidFill>
                  <a:schemeClr val="tx1"/>
                </a:solidFill>
                <a:latin typeface="Calibri" pitchFamily="34" charset="0"/>
              </a:defRPr>
            </a:lvl2pPr>
            <a:lvl3pPr algn="ctr" defTabSz="457200" rtl="0" eaLnBrk="0" fontAlgn="base" hangingPunct="0">
              <a:spcBef>
                <a:spcPct val="0"/>
              </a:spcBef>
              <a:spcAft>
                <a:spcPct val="0"/>
              </a:spcAft>
              <a:defRPr sz="4400">
                <a:solidFill>
                  <a:schemeClr val="tx1"/>
                </a:solidFill>
                <a:latin typeface="Calibri" pitchFamily="34" charset="0"/>
              </a:defRPr>
            </a:lvl3pPr>
            <a:lvl4pPr algn="ctr" defTabSz="457200" rtl="0" eaLnBrk="0" fontAlgn="base" hangingPunct="0">
              <a:spcBef>
                <a:spcPct val="0"/>
              </a:spcBef>
              <a:spcAft>
                <a:spcPct val="0"/>
              </a:spcAft>
              <a:defRPr sz="4400">
                <a:solidFill>
                  <a:schemeClr val="tx1"/>
                </a:solidFill>
                <a:latin typeface="Calibri" pitchFamily="34" charset="0"/>
              </a:defRPr>
            </a:lvl4pPr>
            <a:lvl5pPr algn="ctr" defTabSz="457200" rtl="0" eaLnBrk="0" fontAlgn="base" hangingPunct="0">
              <a:spcBef>
                <a:spcPct val="0"/>
              </a:spcBef>
              <a:spcAft>
                <a:spcPct val="0"/>
              </a:spcAft>
              <a:defRPr sz="4400">
                <a:solidFill>
                  <a:schemeClr val="tx1"/>
                </a:solidFill>
                <a:latin typeface="Calibri" pitchFamily="34" charset="0"/>
              </a:defRPr>
            </a:lvl5pPr>
            <a:lvl6pPr marL="457200" algn="ctr" defTabSz="457200" rtl="0" eaLnBrk="1" fontAlgn="base" hangingPunct="1">
              <a:spcBef>
                <a:spcPct val="0"/>
              </a:spcBef>
              <a:spcAft>
                <a:spcPct val="0"/>
              </a:spcAft>
              <a:defRPr sz="4400">
                <a:solidFill>
                  <a:schemeClr val="tx1"/>
                </a:solidFill>
                <a:latin typeface="Calibri" pitchFamily="34" charset="0"/>
              </a:defRPr>
            </a:lvl6pPr>
            <a:lvl7pPr marL="914400" algn="ctr" defTabSz="457200" rtl="0" eaLnBrk="1" fontAlgn="base" hangingPunct="1">
              <a:spcBef>
                <a:spcPct val="0"/>
              </a:spcBef>
              <a:spcAft>
                <a:spcPct val="0"/>
              </a:spcAft>
              <a:defRPr sz="4400">
                <a:solidFill>
                  <a:schemeClr val="tx1"/>
                </a:solidFill>
                <a:latin typeface="Calibri" pitchFamily="34" charset="0"/>
              </a:defRPr>
            </a:lvl7pPr>
            <a:lvl8pPr marL="1371600" algn="ctr" defTabSz="457200" rtl="0" eaLnBrk="1" fontAlgn="base" hangingPunct="1">
              <a:spcBef>
                <a:spcPct val="0"/>
              </a:spcBef>
              <a:spcAft>
                <a:spcPct val="0"/>
              </a:spcAft>
              <a:defRPr sz="4400">
                <a:solidFill>
                  <a:schemeClr val="tx1"/>
                </a:solidFill>
                <a:latin typeface="Calibri" pitchFamily="34" charset="0"/>
              </a:defRPr>
            </a:lvl8pPr>
            <a:lvl9pPr marL="1828800" algn="ctr" defTabSz="457200" rtl="0" eaLnBrk="1" fontAlgn="base" hangingPunct="1">
              <a:spcBef>
                <a:spcPct val="0"/>
              </a:spcBef>
              <a:spcAft>
                <a:spcPct val="0"/>
              </a:spcAft>
              <a:defRPr sz="4400">
                <a:solidFill>
                  <a:schemeClr val="tx1"/>
                </a:solidFill>
                <a:latin typeface="Calibri" pitchFamily="34" charset="0"/>
              </a:defRPr>
            </a:lvl9pPr>
          </a:lstStyle>
          <a:p>
            <a:pPr>
              <a:defRPr/>
            </a:pPr>
            <a:r>
              <a:rPr lang="sl-SI" sz="2400" b="1" dirty="0">
                <a:solidFill>
                  <a:srgbClr val="860000"/>
                </a:solidFill>
                <a:latin typeface="Arial" panose="020B0604020202020204" pitchFamily="34" charset="0"/>
                <a:cs typeface="Arial" panose="020B0604020202020204" pitchFamily="34" charset="0"/>
              </a:rPr>
              <a:t>Merila za izbor – </a:t>
            </a:r>
          </a:p>
          <a:p>
            <a:pPr>
              <a:defRPr/>
            </a:pPr>
            <a:r>
              <a:rPr lang="sl-SI" sz="2400" b="1" dirty="0">
                <a:solidFill>
                  <a:srgbClr val="860000"/>
                </a:solidFill>
                <a:latin typeface="Arial" panose="020B0604020202020204" pitchFamily="34" charset="0"/>
                <a:cs typeface="Arial" panose="020B0604020202020204" pitchFamily="34" charset="0"/>
              </a:rPr>
              <a:t>Kakovost predlaganega projekta</a:t>
            </a:r>
            <a:br>
              <a:rPr lang="sl-SI" sz="2400" b="1" dirty="0">
                <a:solidFill>
                  <a:srgbClr val="860000"/>
                </a:solidFill>
                <a:latin typeface="Arial" panose="020B0604020202020204" pitchFamily="34" charset="0"/>
                <a:cs typeface="Arial" panose="020B0604020202020204" pitchFamily="34" charset="0"/>
              </a:rPr>
            </a:br>
            <a:endParaRPr lang="sl-SI" sz="2400" b="1" dirty="0">
              <a:solidFill>
                <a:srgbClr val="860000"/>
              </a:solidFill>
              <a:latin typeface="Arial" panose="020B0604020202020204" pitchFamily="34" charset="0"/>
              <a:cs typeface="Arial" panose="020B0604020202020204" pitchFamily="34" charset="0"/>
            </a:endParaRPr>
          </a:p>
        </p:txBody>
      </p:sp>
      <p:graphicFrame>
        <p:nvGraphicFramePr>
          <p:cNvPr id="10" name="Tabela 9"/>
          <p:cNvGraphicFramePr>
            <a:graphicFrameLocks noGrp="1"/>
          </p:cNvGraphicFramePr>
          <p:nvPr>
            <p:extLst>
              <p:ext uri="{D42A27DB-BD31-4B8C-83A1-F6EECF244321}">
                <p14:modId xmlns:p14="http://schemas.microsoft.com/office/powerpoint/2010/main" val="3278799514"/>
              </p:ext>
            </p:extLst>
          </p:nvPr>
        </p:nvGraphicFramePr>
        <p:xfrm>
          <a:off x="1037968" y="1794933"/>
          <a:ext cx="7170055" cy="4553489"/>
        </p:xfrm>
        <a:graphic>
          <a:graphicData uri="http://schemas.openxmlformats.org/drawingml/2006/table">
            <a:tbl>
              <a:tblPr>
                <a:tableStyleId>{69CF1AB2-1976-4502-BF36-3FF5EA218861}</a:tableStyleId>
              </a:tblPr>
              <a:tblGrid>
                <a:gridCol w="812934">
                  <a:extLst>
                    <a:ext uri="{9D8B030D-6E8A-4147-A177-3AD203B41FA5}">
                      <a16:colId xmlns:a16="http://schemas.microsoft.com/office/drawing/2014/main" xmlns="" val="20000"/>
                    </a:ext>
                  </a:extLst>
                </a:gridCol>
                <a:gridCol w="5874945">
                  <a:extLst>
                    <a:ext uri="{9D8B030D-6E8A-4147-A177-3AD203B41FA5}">
                      <a16:colId xmlns:a16="http://schemas.microsoft.com/office/drawing/2014/main" xmlns="" val="20001"/>
                    </a:ext>
                  </a:extLst>
                </a:gridCol>
                <a:gridCol w="482176">
                  <a:extLst>
                    <a:ext uri="{9D8B030D-6E8A-4147-A177-3AD203B41FA5}">
                      <a16:colId xmlns:a16="http://schemas.microsoft.com/office/drawing/2014/main" xmlns="" val="20002"/>
                    </a:ext>
                  </a:extLst>
                </a:gridCol>
              </a:tblGrid>
              <a:tr h="535328">
                <a:tc>
                  <a:txBody>
                    <a:bodyPr/>
                    <a:lstStyle/>
                    <a:p>
                      <a:pPr>
                        <a:spcAft>
                          <a:spcPts val="0"/>
                        </a:spcAft>
                      </a:pPr>
                      <a:r>
                        <a:rPr lang="sl-SI" sz="1400" b="1" dirty="0" err="1">
                          <a:solidFill>
                            <a:schemeClr val="tx2"/>
                          </a:solidFill>
                          <a:effectLst/>
                          <a:latin typeface="Arial" panose="020B0604020202020204" pitchFamily="34" charset="0"/>
                          <a:cs typeface="Arial" panose="020B0604020202020204" pitchFamily="34" charset="0"/>
                        </a:rPr>
                        <a:t>Zap</a:t>
                      </a:r>
                      <a:r>
                        <a:rPr lang="sl-SI" sz="1400" b="1" dirty="0">
                          <a:solidFill>
                            <a:schemeClr val="tx2"/>
                          </a:solidFill>
                          <a:effectLst/>
                          <a:latin typeface="Arial" panose="020B0604020202020204" pitchFamily="34" charset="0"/>
                          <a:cs typeface="Arial" panose="020B0604020202020204" pitchFamily="34" charset="0"/>
                        </a:rPr>
                        <a:t>. št.</a:t>
                      </a:r>
                      <a:endParaRPr lang="sl-SI" sz="1400" b="1" dirty="0">
                        <a:solidFill>
                          <a:schemeClr val="tx2"/>
                        </a:solidFill>
                        <a:effectLst/>
                        <a:latin typeface="Arial" panose="020B0604020202020204" pitchFamily="34" charset="0"/>
                        <a:ea typeface="Times New Roman" panose="02020603050405020304" pitchFamily="18" charset="0"/>
                        <a:cs typeface="Arial" panose="020B0604020202020204" pitchFamily="34" charset="0"/>
                      </a:endParaRPr>
                    </a:p>
                  </a:txBody>
                  <a:tcPr marL="44445" marR="44445" marT="0" marB="0">
                    <a:solidFill>
                      <a:schemeClr val="tx2">
                        <a:lumMod val="40000"/>
                        <a:lumOff val="60000"/>
                      </a:schemeClr>
                    </a:solidFill>
                  </a:tcPr>
                </a:tc>
                <a:tc>
                  <a:txBody>
                    <a:bodyPr/>
                    <a:lstStyle/>
                    <a:p>
                      <a:pPr algn="just">
                        <a:spcAft>
                          <a:spcPts val="0"/>
                        </a:spcAft>
                      </a:pPr>
                      <a:r>
                        <a:rPr lang="sl-SI" sz="1400" b="1" dirty="0">
                          <a:solidFill>
                            <a:schemeClr val="tx2"/>
                          </a:solidFill>
                          <a:effectLst/>
                          <a:latin typeface="Arial" panose="020B0604020202020204" pitchFamily="34" charset="0"/>
                          <a:cs typeface="Arial" panose="020B0604020202020204" pitchFamily="34" charset="0"/>
                        </a:rPr>
                        <a:t>Merilo</a:t>
                      </a:r>
                    </a:p>
                    <a:p>
                      <a:pPr algn="just">
                        <a:spcAft>
                          <a:spcPts val="0"/>
                        </a:spcAft>
                      </a:pPr>
                      <a:r>
                        <a:rPr lang="sl-SI" sz="1400" b="1" dirty="0">
                          <a:solidFill>
                            <a:schemeClr val="tx2"/>
                          </a:solidFill>
                          <a:effectLst/>
                          <a:latin typeface="Arial" panose="020B0604020202020204" pitchFamily="34" charset="0"/>
                          <a:cs typeface="Arial" panose="020B0604020202020204" pitchFamily="34" charset="0"/>
                        </a:rPr>
                        <a:t> </a:t>
                      </a:r>
                      <a:endParaRPr lang="sl-SI" sz="1400" b="1" dirty="0">
                        <a:solidFill>
                          <a:schemeClr val="tx2"/>
                        </a:solidFill>
                        <a:effectLst/>
                        <a:latin typeface="Arial" panose="020B0604020202020204" pitchFamily="34" charset="0"/>
                        <a:ea typeface="Times New Roman" panose="02020603050405020304" pitchFamily="18" charset="0"/>
                        <a:cs typeface="Arial" panose="020B0604020202020204" pitchFamily="34" charset="0"/>
                      </a:endParaRPr>
                    </a:p>
                  </a:txBody>
                  <a:tcPr marL="44445" marR="44445" marT="0" marB="0">
                    <a:solidFill>
                      <a:schemeClr val="tx2">
                        <a:lumMod val="40000"/>
                        <a:lumOff val="60000"/>
                      </a:schemeClr>
                    </a:solidFill>
                  </a:tcPr>
                </a:tc>
                <a:tc>
                  <a:txBody>
                    <a:bodyPr/>
                    <a:lstStyle/>
                    <a:p>
                      <a:pPr algn="ctr">
                        <a:spcAft>
                          <a:spcPts val="0"/>
                        </a:spcAft>
                      </a:pPr>
                      <a:r>
                        <a:rPr lang="sl-SI" sz="1400" b="1" dirty="0">
                          <a:solidFill>
                            <a:schemeClr val="tx2"/>
                          </a:solidFill>
                          <a:effectLst/>
                          <a:latin typeface="Arial" panose="020B0604020202020204" pitchFamily="34" charset="0"/>
                          <a:cs typeface="Arial" panose="020B0604020202020204" pitchFamily="34" charset="0"/>
                        </a:rPr>
                        <a:t>Št. točk</a:t>
                      </a:r>
                      <a:endParaRPr lang="sl-SI" sz="1400" b="1" dirty="0">
                        <a:solidFill>
                          <a:schemeClr val="tx2"/>
                        </a:solidFill>
                        <a:effectLst/>
                        <a:latin typeface="Arial" panose="020B0604020202020204" pitchFamily="34" charset="0"/>
                        <a:ea typeface="Times New Roman" panose="02020603050405020304" pitchFamily="18" charset="0"/>
                        <a:cs typeface="Arial" panose="020B0604020202020204" pitchFamily="34" charset="0"/>
                      </a:endParaRPr>
                    </a:p>
                  </a:txBody>
                  <a:tcPr marL="44445" marR="44445" marT="0" marB="0">
                    <a:solidFill>
                      <a:schemeClr val="tx2">
                        <a:lumMod val="40000"/>
                        <a:lumOff val="60000"/>
                      </a:schemeClr>
                    </a:solidFill>
                  </a:tcPr>
                </a:tc>
                <a:extLst>
                  <a:ext uri="{0D108BD9-81ED-4DB2-BD59-A6C34878D82A}">
                    <a16:rowId xmlns:a16="http://schemas.microsoft.com/office/drawing/2014/main" xmlns="" val="10000"/>
                  </a:ext>
                </a:extLst>
              </a:tr>
              <a:tr h="251136">
                <a:tc>
                  <a:txBody>
                    <a:bodyPr/>
                    <a:lstStyle/>
                    <a:p>
                      <a:pPr>
                        <a:spcAft>
                          <a:spcPts val="0"/>
                        </a:spcAft>
                      </a:pPr>
                      <a:r>
                        <a:rPr lang="sl-SI" sz="1400" b="1">
                          <a:solidFill>
                            <a:schemeClr val="tx2"/>
                          </a:solidFill>
                          <a:effectLst/>
                          <a:latin typeface="Arial" panose="020B0604020202020204" pitchFamily="34" charset="0"/>
                          <a:cs typeface="Arial" panose="020B0604020202020204" pitchFamily="34" charset="0"/>
                        </a:rPr>
                        <a:t>1.</a:t>
                      </a:r>
                      <a:endParaRPr lang="sl-SI" sz="1400" b="1">
                        <a:solidFill>
                          <a:schemeClr val="tx2"/>
                        </a:solidFill>
                        <a:effectLst/>
                        <a:latin typeface="Arial" panose="020B0604020202020204" pitchFamily="34" charset="0"/>
                        <a:ea typeface="Times New Roman" panose="02020603050405020304" pitchFamily="18" charset="0"/>
                        <a:cs typeface="Arial" panose="020B0604020202020204" pitchFamily="34" charset="0"/>
                      </a:endParaRPr>
                    </a:p>
                  </a:txBody>
                  <a:tcPr marL="44445" marR="44445" marT="0" marB="0">
                    <a:solidFill>
                      <a:schemeClr val="tx2">
                        <a:lumMod val="40000"/>
                        <a:lumOff val="60000"/>
                      </a:schemeClr>
                    </a:solidFill>
                  </a:tcPr>
                </a:tc>
                <a:tc>
                  <a:txBody>
                    <a:bodyPr/>
                    <a:lstStyle/>
                    <a:p>
                      <a:pPr algn="just">
                        <a:spcAft>
                          <a:spcPts val="0"/>
                        </a:spcAft>
                      </a:pPr>
                      <a:r>
                        <a:rPr lang="sl-SI" sz="1400" b="1">
                          <a:solidFill>
                            <a:schemeClr val="tx2"/>
                          </a:solidFill>
                          <a:effectLst/>
                          <a:latin typeface="Arial" panose="020B0604020202020204" pitchFamily="34" charset="0"/>
                          <a:cs typeface="Arial" panose="020B0604020202020204" pitchFamily="34" charset="0"/>
                        </a:rPr>
                        <a:t>Kakovost predlaganega projekta</a:t>
                      </a:r>
                      <a:endParaRPr lang="sl-SI" sz="1400" b="1">
                        <a:solidFill>
                          <a:schemeClr val="tx2"/>
                        </a:solidFill>
                        <a:effectLst/>
                        <a:latin typeface="Arial" panose="020B0604020202020204" pitchFamily="34" charset="0"/>
                        <a:ea typeface="Times New Roman" panose="02020603050405020304" pitchFamily="18" charset="0"/>
                        <a:cs typeface="Arial" panose="020B0604020202020204" pitchFamily="34" charset="0"/>
                      </a:endParaRPr>
                    </a:p>
                  </a:txBody>
                  <a:tcPr marL="44445" marR="44445" marT="0" marB="0">
                    <a:solidFill>
                      <a:schemeClr val="tx2">
                        <a:lumMod val="40000"/>
                        <a:lumOff val="60000"/>
                      </a:schemeClr>
                    </a:solidFill>
                  </a:tcPr>
                </a:tc>
                <a:tc>
                  <a:txBody>
                    <a:bodyPr/>
                    <a:lstStyle/>
                    <a:p>
                      <a:pPr algn="ctr">
                        <a:spcAft>
                          <a:spcPts val="0"/>
                        </a:spcAft>
                      </a:pPr>
                      <a:r>
                        <a:rPr lang="sl-SI" sz="1400" b="1" dirty="0">
                          <a:solidFill>
                            <a:schemeClr val="tx2"/>
                          </a:solidFill>
                          <a:effectLst/>
                          <a:latin typeface="Arial" panose="020B0604020202020204" pitchFamily="34" charset="0"/>
                          <a:cs typeface="Arial" panose="020B0604020202020204" pitchFamily="34" charset="0"/>
                        </a:rPr>
                        <a:t>24</a:t>
                      </a:r>
                      <a:endParaRPr lang="sl-SI" sz="1400" b="1" dirty="0">
                        <a:solidFill>
                          <a:schemeClr val="tx2"/>
                        </a:solidFill>
                        <a:effectLst/>
                        <a:latin typeface="Arial" panose="020B0604020202020204" pitchFamily="34" charset="0"/>
                        <a:ea typeface="Times New Roman" panose="02020603050405020304" pitchFamily="18" charset="0"/>
                        <a:cs typeface="Arial" panose="020B0604020202020204" pitchFamily="34" charset="0"/>
                      </a:endParaRPr>
                    </a:p>
                  </a:txBody>
                  <a:tcPr marL="44445" marR="44445" marT="0" marB="0">
                    <a:solidFill>
                      <a:schemeClr val="tx2">
                        <a:lumMod val="40000"/>
                        <a:lumOff val="60000"/>
                      </a:schemeClr>
                    </a:solidFill>
                  </a:tcPr>
                </a:tc>
                <a:extLst>
                  <a:ext uri="{0D108BD9-81ED-4DB2-BD59-A6C34878D82A}">
                    <a16:rowId xmlns:a16="http://schemas.microsoft.com/office/drawing/2014/main" xmlns="" val="10001"/>
                  </a:ext>
                </a:extLst>
              </a:tr>
              <a:tr h="2009080">
                <a:tc>
                  <a:txBody>
                    <a:bodyPr/>
                    <a:lstStyle/>
                    <a:p>
                      <a:pPr>
                        <a:spcAft>
                          <a:spcPts val="0"/>
                        </a:spcAft>
                      </a:pPr>
                      <a:r>
                        <a:rPr lang="sl-SI" sz="1400" dirty="0">
                          <a:solidFill>
                            <a:schemeClr val="tx2"/>
                          </a:solidFill>
                          <a:effectLst/>
                          <a:latin typeface="Arial" panose="020B0604020202020204" pitchFamily="34" charset="0"/>
                          <a:cs typeface="Arial" panose="020B0604020202020204" pitchFamily="34" charset="0"/>
                        </a:rPr>
                        <a:t>1.1</a:t>
                      </a:r>
                      <a:endParaRPr lang="sl-SI" sz="1400" dirty="0">
                        <a:solidFill>
                          <a:schemeClr val="tx2"/>
                        </a:solidFill>
                        <a:effectLst/>
                        <a:latin typeface="Arial" panose="020B0604020202020204" pitchFamily="34" charset="0"/>
                        <a:ea typeface="Times New Roman" panose="02020603050405020304" pitchFamily="18" charset="0"/>
                        <a:cs typeface="Arial" panose="020B0604020202020204" pitchFamily="34" charset="0"/>
                      </a:endParaRPr>
                    </a:p>
                  </a:txBody>
                  <a:tcPr marL="44445" marR="44445" marT="0" marB="0"/>
                </a:tc>
                <a:tc>
                  <a:txBody>
                    <a:bodyPr/>
                    <a:lstStyle/>
                    <a:p>
                      <a:pPr algn="just">
                        <a:spcAft>
                          <a:spcPts val="0"/>
                        </a:spcAft>
                      </a:pPr>
                      <a:r>
                        <a:rPr lang="sl-SI" sz="1400" dirty="0">
                          <a:solidFill>
                            <a:schemeClr val="tx2"/>
                          </a:solidFill>
                          <a:effectLst/>
                          <a:latin typeface="Arial" panose="020B0604020202020204" pitchFamily="34" charset="0"/>
                          <a:cs typeface="Arial" panose="020B0604020202020204" pitchFamily="34" charset="0"/>
                        </a:rPr>
                        <a:t>Program izpopolnjevanja udeležencev VIŠ ali udeležencev NIPO (tč. 2.1.3 Prijavnice in elaborata ter Priloga A k Prijavnici in elaboratu)</a:t>
                      </a:r>
                    </a:p>
                    <a:p>
                      <a:pPr marL="342900" lvl="0" indent="-342900" algn="just">
                        <a:spcAft>
                          <a:spcPts val="0"/>
                        </a:spcAft>
                        <a:buSzPts val="1000"/>
                        <a:buFont typeface="Times New Roman" panose="02020603050405020304" pitchFamily="18" charset="0"/>
                        <a:buChar char="−"/>
                      </a:pPr>
                      <a:r>
                        <a:rPr lang="sl-SI" sz="1400" dirty="0">
                          <a:solidFill>
                            <a:schemeClr val="tx2"/>
                          </a:solidFill>
                          <a:effectLst/>
                          <a:latin typeface="Arial" panose="020B0604020202020204" pitchFamily="34" charset="0"/>
                          <a:cs typeface="Arial" panose="020B0604020202020204" pitchFamily="34" charset="0"/>
                        </a:rPr>
                        <a:t>prijavljeni program izpopolnjevanja ima podrobno in razumljivo razdelane vse zahtevane elemente</a:t>
                      </a:r>
                    </a:p>
                    <a:p>
                      <a:pPr marL="342900" lvl="0" indent="-342900" algn="just">
                        <a:spcAft>
                          <a:spcPts val="0"/>
                        </a:spcAft>
                        <a:buSzPts val="1000"/>
                        <a:buFont typeface="Times New Roman" panose="02020603050405020304" pitchFamily="18" charset="0"/>
                        <a:buChar char="−"/>
                      </a:pPr>
                      <a:r>
                        <a:rPr lang="sl-SI" sz="1400" dirty="0">
                          <a:solidFill>
                            <a:schemeClr val="tx2"/>
                          </a:solidFill>
                          <a:effectLst/>
                          <a:latin typeface="Arial" panose="020B0604020202020204" pitchFamily="34" charset="0"/>
                          <a:cs typeface="Arial" panose="020B0604020202020204" pitchFamily="34" charset="0"/>
                        </a:rPr>
                        <a:t>prijavljeni program izpopolnjevanja nima podrobno in razumljivo razdelanih do pet (5) elementov </a:t>
                      </a:r>
                    </a:p>
                    <a:p>
                      <a:pPr marL="342900" lvl="0" indent="-342900" algn="just">
                        <a:spcAft>
                          <a:spcPts val="0"/>
                        </a:spcAft>
                        <a:buSzPts val="1000"/>
                        <a:buFont typeface="Times New Roman" panose="02020603050405020304" pitchFamily="18" charset="0"/>
                        <a:buChar char="−"/>
                      </a:pPr>
                      <a:r>
                        <a:rPr lang="sl-SI" sz="1400" dirty="0">
                          <a:solidFill>
                            <a:schemeClr val="tx2"/>
                          </a:solidFill>
                          <a:effectLst/>
                          <a:latin typeface="Arial" panose="020B0604020202020204" pitchFamily="34" charset="0"/>
                          <a:cs typeface="Arial" panose="020B0604020202020204" pitchFamily="34" charset="0"/>
                        </a:rPr>
                        <a:t>prijavljeni program izpopolnjevanja nima podrobno in razumljivo razdelanih šest (6) ali več elementov</a:t>
                      </a:r>
                      <a:endParaRPr lang="sl-SI" sz="1400" dirty="0">
                        <a:solidFill>
                          <a:schemeClr val="tx2"/>
                        </a:solidFill>
                        <a:effectLst/>
                        <a:latin typeface="Arial" panose="020B0604020202020204" pitchFamily="34" charset="0"/>
                        <a:ea typeface="Times New Roman" panose="02020603050405020304" pitchFamily="18" charset="0"/>
                        <a:cs typeface="Arial" panose="020B0604020202020204" pitchFamily="34" charset="0"/>
                      </a:endParaRPr>
                    </a:p>
                  </a:txBody>
                  <a:tcPr marL="44445" marR="44445" marT="0" marB="0"/>
                </a:tc>
                <a:tc>
                  <a:txBody>
                    <a:bodyPr/>
                    <a:lstStyle/>
                    <a:p>
                      <a:pPr algn="ctr">
                        <a:spcAft>
                          <a:spcPts val="0"/>
                        </a:spcAft>
                      </a:pPr>
                      <a:r>
                        <a:rPr lang="sl-SI" sz="1400" dirty="0">
                          <a:solidFill>
                            <a:schemeClr val="tx2"/>
                          </a:solidFill>
                          <a:effectLst/>
                          <a:latin typeface="Arial" panose="020B0604020202020204" pitchFamily="34" charset="0"/>
                          <a:cs typeface="Arial" panose="020B0604020202020204" pitchFamily="34" charset="0"/>
                        </a:rPr>
                        <a:t> </a:t>
                      </a:r>
                    </a:p>
                    <a:p>
                      <a:pPr algn="ctr">
                        <a:spcAft>
                          <a:spcPts val="0"/>
                        </a:spcAft>
                      </a:pPr>
                      <a:r>
                        <a:rPr lang="sl-SI" sz="1400" dirty="0">
                          <a:solidFill>
                            <a:schemeClr val="tx2"/>
                          </a:solidFill>
                          <a:effectLst/>
                          <a:latin typeface="Arial" panose="020B0604020202020204" pitchFamily="34" charset="0"/>
                          <a:cs typeface="Arial" panose="020B0604020202020204" pitchFamily="34" charset="0"/>
                        </a:rPr>
                        <a:t> </a:t>
                      </a:r>
                    </a:p>
                    <a:p>
                      <a:pPr algn="ctr">
                        <a:spcAft>
                          <a:spcPts val="0"/>
                        </a:spcAft>
                      </a:pPr>
                      <a:r>
                        <a:rPr lang="sl-SI" sz="1400" dirty="0">
                          <a:solidFill>
                            <a:schemeClr val="tx2"/>
                          </a:solidFill>
                          <a:effectLst/>
                          <a:latin typeface="Arial" panose="020B0604020202020204" pitchFamily="34" charset="0"/>
                          <a:cs typeface="Arial" panose="020B0604020202020204" pitchFamily="34" charset="0"/>
                        </a:rPr>
                        <a:t>12</a:t>
                      </a:r>
                    </a:p>
                    <a:p>
                      <a:pPr algn="ctr">
                        <a:spcAft>
                          <a:spcPts val="0"/>
                        </a:spcAft>
                      </a:pPr>
                      <a:r>
                        <a:rPr lang="sl-SI" sz="1400" dirty="0">
                          <a:solidFill>
                            <a:schemeClr val="tx2"/>
                          </a:solidFill>
                          <a:effectLst/>
                          <a:latin typeface="Arial" panose="020B0604020202020204" pitchFamily="34" charset="0"/>
                          <a:cs typeface="Arial" panose="020B0604020202020204" pitchFamily="34" charset="0"/>
                        </a:rPr>
                        <a:t> </a:t>
                      </a:r>
                    </a:p>
                    <a:p>
                      <a:pPr algn="ctr">
                        <a:spcAft>
                          <a:spcPts val="0"/>
                        </a:spcAft>
                      </a:pPr>
                      <a:r>
                        <a:rPr lang="sl-SI" sz="1400" dirty="0">
                          <a:solidFill>
                            <a:schemeClr val="tx2"/>
                          </a:solidFill>
                          <a:effectLst/>
                          <a:latin typeface="Arial" panose="020B0604020202020204" pitchFamily="34" charset="0"/>
                          <a:cs typeface="Arial" panose="020B0604020202020204" pitchFamily="34" charset="0"/>
                        </a:rPr>
                        <a:t>8</a:t>
                      </a:r>
                    </a:p>
                    <a:p>
                      <a:pPr algn="ctr">
                        <a:spcAft>
                          <a:spcPts val="0"/>
                        </a:spcAft>
                      </a:pPr>
                      <a:r>
                        <a:rPr lang="sl-SI" sz="1400" dirty="0">
                          <a:solidFill>
                            <a:schemeClr val="tx2"/>
                          </a:solidFill>
                          <a:effectLst/>
                          <a:latin typeface="Arial" panose="020B0604020202020204" pitchFamily="34" charset="0"/>
                          <a:cs typeface="Arial" panose="020B0604020202020204" pitchFamily="34" charset="0"/>
                        </a:rPr>
                        <a:t> </a:t>
                      </a:r>
                    </a:p>
                    <a:p>
                      <a:pPr algn="ctr">
                        <a:spcAft>
                          <a:spcPts val="0"/>
                        </a:spcAft>
                      </a:pPr>
                      <a:r>
                        <a:rPr lang="sl-SI" sz="1400" dirty="0">
                          <a:solidFill>
                            <a:schemeClr val="tx2"/>
                          </a:solidFill>
                          <a:effectLst/>
                          <a:latin typeface="Arial" panose="020B0604020202020204" pitchFamily="34" charset="0"/>
                          <a:cs typeface="Arial" panose="020B0604020202020204" pitchFamily="34" charset="0"/>
                        </a:rPr>
                        <a:t>0</a:t>
                      </a:r>
                      <a:endParaRPr lang="sl-SI" sz="1400" dirty="0">
                        <a:solidFill>
                          <a:schemeClr val="tx2"/>
                        </a:solidFill>
                        <a:effectLst/>
                        <a:latin typeface="Arial" panose="020B0604020202020204" pitchFamily="34" charset="0"/>
                        <a:ea typeface="Times New Roman" panose="02020603050405020304" pitchFamily="18" charset="0"/>
                        <a:cs typeface="Arial" panose="020B0604020202020204" pitchFamily="34" charset="0"/>
                      </a:endParaRPr>
                    </a:p>
                  </a:txBody>
                  <a:tcPr marL="44445" marR="44445" marT="0" marB="0"/>
                </a:tc>
                <a:extLst>
                  <a:ext uri="{0D108BD9-81ED-4DB2-BD59-A6C34878D82A}">
                    <a16:rowId xmlns:a16="http://schemas.microsoft.com/office/drawing/2014/main" xmlns="" val="10002"/>
                  </a:ext>
                </a:extLst>
              </a:tr>
              <a:tr h="1757945">
                <a:tc>
                  <a:txBody>
                    <a:bodyPr/>
                    <a:lstStyle/>
                    <a:p>
                      <a:pPr>
                        <a:spcAft>
                          <a:spcPts val="0"/>
                        </a:spcAft>
                      </a:pPr>
                      <a:r>
                        <a:rPr lang="sl-SI" sz="1400">
                          <a:solidFill>
                            <a:schemeClr val="tx2"/>
                          </a:solidFill>
                          <a:effectLst/>
                          <a:latin typeface="Arial" panose="020B0604020202020204" pitchFamily="34" charset="0"/>
                          <a:cs typeface="Arial" panose="020B0604020202020204" pitchFamily="34" charset="0"/>
                        </a:rPr>
                        <a:t>1.2</a:t>
                      </a:r>
                      <a:endParaRPr lang="sl-SI" sz="1400">
                        <a:solidFill>
                          <a:schemeClr val="tx2"/>
                        </a:solidFill>
                        <a:effectLst/>
                        <a:latin typeface="Arial" panose="020B0604020202020204" pitchFamily="34" charset="0"/>
                        <a:ea typeface="Times New Roman" panose="02020603050405020304" pitchFamily="18" charset="0"/>
                        <a:cs typeface="Arial" panose="020B0604020202020204" pitchFamily="34" charset="0"/>
                      </a:endParaRPr>
                    </a:p>
                  </a:txBody>
                  <a:tcPr marL="44445" marR="44445" marT="0" marB="0"/>
                </a:tc>
                <a:tc>
                  <a:txBody>
                    <a:bodyPr/>
                    <a:lstStyle/>
                    <a:p>
                      <a:pPr algn="just">
                        <a:spcAft>
                          <a:spcPts val="0"/>
                        </a:spcAft>
                      </a:pPr>
                      <a:r>
                        <a:rPr lang="sl-SI" sz="1400" dirty="0">
                          <a:solidFill>
                            <a:schemeClr val="tx2"/>
                          </a:solidFill>
                          <a:effectLst/>
                          <a:latin typeface="Arial" panose="020B0604020202020204" pitchFamily="34" charset="0"/>
                          <a:cs typeface="Arial" panose="020B0604020202020204" pitchFamily="34" charset="0"/>
                        </a:rPr>
                        <a:t>Načrt priprave strokovnih podlag (tč. 2.1.4 Prijavnice in elaborata)</a:t>
                      </a:r>
                    </a:p>
                    <a:p>
                      <a:pPr marL="342900" lvl="0" indent="-342900" algn="just">
                        <a:spcAft>
                          <a:spcPts val="0"/>
                        </a:spcAft>
                        <a:buSzPts val="1000"/>
                        <a:buFont typeface="Times New Roman" panose="02020603050405020304" pitchFamily="18" charset="0"/>
                        <a:buChar char="−"/>
                      </a:pPr>
                      <a:r>
                        <a:rPr lang="sl-SI" sz="1400" dirty="0">
                          <a:solidFill>
                            <a:schemeClr val="tx2"/>
                          </a:solidFill>
                          <a:effectLst/>
                          <a:latin typeface="Arial" panose="020B0604020202020204" pitchFamily="34" charset="0"/>
                          <a:cs typeface="Arial" panose="020B0604020202020204" pitchFamily="34" charset="0"/>
                        </a:rPr>
                        <a:t>prijavljena dispozicija ima podrobno in razumljivo razdelane vse zahtevane elemente </a:t>
                      </a:r>
                    </a:p>
                    <a:p>
                      <a:pPr marL="342900" lvl="0" indent="-342900" algn="just">
                        <a:spcAft>
                          <a:spcPts val="0"/>
                        </a:spcAft>
                        <a:buSzPts val="1000"/>
                        <a:buFont typeface="Times New Roman" panose="02020603050405020304" pitchFamily="18" charset="0"/>
                        <a:buChar char="−"/>
                      </a:pPr>
                      <a:r>
                        <a:rPr lang="sl-SI" sz="1400" dirty="0">
                          <a:solidFill>
                            <a:schemeClr val="tx2"/>
                          </a:solidFill>
                          <a:effectLst/>
                          <a:latin typeface="Arial" panose="020B0604020202020204" pitchFamily="34" charset="0"/>
                          <a:cs typeface="Arial" panose="020B0604020202020204" pitchFamily="34" charset="0"/>
                        </a:rPr>
                        <a:t>prijavljena dispozicija nima podrobno in razumljivo razdelanih do dveh (2) zahtevanih elementov</a:t>
                      </a:r>
                    </a:p>
                    <a:p>
                      <a:pPr marL="342900" lvl="0" indent="-342900" algn="just">
                        <a:spcAft>
                          <a:spcPts val="0"/>
                        </a:spcAft>
                        <a:buSzPts val="1000"/>
                        <a:buFont typeface="Times New Roman" panose="02020603050405020304" pitchFamily="18" charset="0"/>
                        <a:buChar char="−"/>
                      </a:pPr>
                      <a:r>
                        <a:rPr lang="sl-SI" sz="1400" dirty="0">
                          <a:solidFill>
                            <a:schemeClr val="tx2"/>
                          </a:solidFill>
                          <a:effectLst/>
                          <a:latin typeface="Arial" panose="020B0604020202020204" pitchFamily="34" charset="0"/>
                          <a:cs typeface="Arial" panose="020B0604020202020204" pitchFamily="34" charset="0"/>
                        </a:rPr>
                        <a:t>prijavljena dispozicija nima podrobno in razumljivo razdelanih tri (3) ali več elementov</a:t>
                      </a:r>
                      <a:endParaRPr lang="sl-SI" sz="1400" dirty="0">
                        <a:solidFill>
                          <a:schemeClr val="tx2"/>
                        </a:solidFill>
                        <a:effectLst/>
                        <a:latin typeface="Arial" panose="020B0604020202020204" pitchFamily="34" charset="0"/>
                        <a:ea typeface="Times New Roman" panose="02020603050405020304" pitchFamily="18" charset="0"/>
                        <a:cs typeface="Arial" panose="020B0604020202020204" pitchFamily="34" charset="0"/>
                      </a:endParaRPr>
                    </a:p>
                  </a:txBody>
                  <a:tcPr marL="44445" marR="44445" marT="0" marB="0"/>
                </a:tc>
                <a:tc>
                  <a:txBody>
                    <a:bodyPr/>
                    <a:lstStyle/>
                    <a:p>
                      <a:pPr algn="ctr">
                        <a:spcAft>
                          <a:spcPts val="0"/>
                        </a:spcAft>
                      </a:pPr>
                      <a:r>
                        <a:rPr lang="sl-SI" sz="1400" dirty="0">
                          <a:solidFill>
                            <a:schemeClr val="tx2"/>
                          </a:solidFill>
                          <a:effectLst/>
                          <a:latin typeface="Arial" panose="020B0604020202020204" pitchFamily="34" charset="0"/>
                          <a:cs typeface="Arial" panose="020B0604020202020204" pitchFamily="34" charset="0"/>
                        </a:rPr>
                        <a:t> </a:t>
                      </a:r>
                    </a:p>
                    <a:p>
                      <a:pPr algn="ctr">
                        <a:spcAft>
                          <a:spcPts val="0"/>
                        </a:spcAft>
                      </a:pPr>
                      <a:r>
                        <a:rPr lang="sl-SI" sz="1400" dirty="0">
                          <a:solidFill>
                            <a:schemeClr val="tx2"/>
                          </a:solidFill>
                          <a:effectLst/>
                          <a:latin typeface="Arial" panose="020B0604020202020204" pitchFamily="34" charset="0"/>
                          <a:cs typeface="Arial" panose="020B0604020202020204" pitchFamily="34" charset="0"/>
                        </a:rPr>
                        <a:t> </a:t>
                      </a:r>
                    </a:p>
                    <a:p>
                      <a:pPr algn="ctr">
                        <a:spcAft>
                          <a:spcPts val="0"/>
                        </a:spcAft>
                      </a:pPr>
                      <a:r>
                        <a:rPr lang="sl-SI" sz="1400" dirty="0">
                          <a:solidFill>
                            <a:schemeClr val="tx2"/>
                          </a:solidFill>
                          <a:effectLst/>
                          <a:latin typeface="Arial" panose="020B0604020202020204" pitchFamily="34" charset="0"/>
                          <a:cs typeface="Arial" panose="020B0604020202020204" pitchFamily="34" charset="0"/>
                        </a:rPr>
                        <a:t>12</a:t>
                      </a:r>
                    </a:p>
                    <a:p>
                      <a:pPr algn="ctr">
                        <a:spcAft>
                          <a:spcPts val="0"/>
                        </a:spcAft>
                      </a:pPr>
                      <a:r>
                        <a:rPr lang="sl-SI" sz="1400" dirty="0">
                          <a:solidFill>
                            <a:schemeClr val="tx2"/>
                          </a:solidFill>
                          <a:effectLst/>
                          <a:latin typeface="Arial" panose="020B0604020202020204" pitchFamily="34" charset="0"/>
                          <a:cs typeface="Arial" panose="020B0604020202020204" pitchFamily="34" charset="0"/>
                        </a:rPr>
                        <a:t> </a:t>
                      </a:r>
                    </a:p>
                    <a:p>
                      <a:pPr algn="ctr">
                        <a:spcAft>
                          <a:spcPts val="0"/>
                        </a:spcAft>
                      </a:pPr>
                      <a:r>
                        <a:rPr lang="sl-SI" sz="1400" dirty="0">
                          <a:solidFill>
                            <a:schemeClr val="tx2"/>
                          </a:solidFill>
                          <a:effectLst/>
                          <a:latin typeface="Arial" panose="020B0604020202020204" pitchFamily="34" charset="0"/>
                          <a:cs typeface="Arial" panose="020B0604020202020204" pitchFamily="34" charset="0"/>
                        </a:rPr>
                        <a:t>8</a:t>
                      </a:r>
                    </a:p>
                    <a:p>
                      <a:pPr algn="ctr">
                        <a:spcAft>
                          <a:spcPts val="0"/>
                        </a:spcAft>
                      </a:pPr>
                      <a:r>
                        <a:rPr lang="sl-SI" sz="1400" dirty="0">
                          <a:solidFill>
                            <a:schemeClr val="tx2"/>
                          </a:solidFill>
                          <a:effectLst/>
                          <a:latin typeface="Arial" panose="020B0604020202020204" pitchFamily="34" charset="0"/>
                          <a:cs typeface="Arial" panose="020B0604020202020204" pitchFamily="34" charset="0"/>
                        </a:rPr>
                        <a:t> </a:t>
                      </a:r>
                    </a:p>
                    <a:p>
                      <a:pPr algn="ctr">
                        <a:spcAft>
                          <a:spcPts val="0"/>
                        </a:spcAft>
                      </a:pPr>
                      <a:r>
                        <a:rPr lang="sl-SI" sz="1400" dirty="0">
                          <a:solidFill>
                            <a:schemeClr val="tx2"/>
                          </a:solidFill>
                          <a:effectLst/>
                          <a:latin typeface="Arial" panose="020B0604020202020204" pitchFamily="34" charset="0"/>
                          <a:cs typeface="Arial" panose="020B0604020202020204" pitchFamily="34" charset="0"/>
                        </a:rPr>
                        <a:t>0</a:t>
                      </a:r>
                      <a:endParaRPr lang="sl-SI" sz="1400" dirty="0">
                        <a:solidFill>
                          <a:schemeClr val="tx2"/>
                        </a:solidFill>
                        <a:effectLst/>
                        <a:latin typeface="Arial" panose="020B0604020202020204" pitchFamily="34" charset="0"/>
                        <a:ea typeface="Times New Roman" panose="02020603050405020304" pitchFamily="18" charset="0"/>
                        <a:cs typeface="Arial" panose="020B0604020202020204" pitchFamily="34" charset="0"/>
                      </a:endParaRPr>
                    </a:p>
                  </a:txBody>
                  <a:tcPr marL="44445" marR="44445" marT="0" marB="0"/>
                </a:tc>
                <a:extLst>
                  <a:ext uri="{0D108BD9-81ED-4DB2-BD59-A6C34878D82A}">
                    <a16:rowId xmlns:a16="http://schemas.microsoft.com/office/drawing/2014/main" xmlns="" val="10003"/>
                  </a:ext>
                </a:extLst>
              </a:tr>
            </a:tbl>
          </a:graphicData>
        </a:graphic>
      </p:graphicFrame>
      <p:sp>
        <p:nvSpPr>
          <p:cNvPr id="2" name="Elipsa 1"/>
          <p:cNvSpPr/>
          <p:nvPr/>
        </p:nvSpPr>
        <p:spPr>
          <a:xfrm>
            <a:off x="951470" y="2323071"/>
            <a:ext cx="580768" cy="506627"/>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a:p>
        </p:txBody>
      </p:sp>
      <p:sp>
        <p:nvSpPr>
          <p:cNvPr id="3" name="Označba mesta številke diapozitiva 2"/>
          <p:cNvSpPr>
            <a:spLocks noGrp="1"/>
          </p:cNvSpPr>
          <p:nvPr>
            <p:ph type="sldNum" sz="quarter" idx="12"/>
          </p:nvPr>
        </p:nvSpPr>
        <p:spPr/>
        <p:txBody>
          <a:bodyPr/>
          <a:lstStyle/>
          <a:p>
            <a:fld id="{5532F882-DC02-4301-B179-9E7F5ED57468}" type="slidenum">
              <a:rPr lang="en-US" altLang="sl-SI" smtClean="0"/>
              <a:pPr/>
              <a:t>37</a:t>
            </a:fld>
            <a:endParaRPr lang="en-US" altLang="sl-SI"/>
          </a:p>
        </p:txBody>
      </p:sp>
    </p:spTree>
    <p:extLst>
      <p:ext uri="{BB962C8B-B14F-4D97-AF65-F5344CB8AC3E}">
        <p14:creationId xmlns:p14="http://schemas.microsoft.com/office/powerpoint/2010/main" val="369793965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38.xml><?xml version="1.0" encoding="utf-8"?>
<p:sld xmlns:a="http://schemas.openxmlformats.org/drawingml/2006/main" xmlns:r="http://schemas.openxmlformats.org/officeDocument/2006/relationships" xmlns:p="http://schemas.openxmlformats.org/presentationml/2006/main" showMasterSp="0" show="0">
  <p:cSld>
    <p:spTree>
      <p:nvGrpSpPr>
        <p:cNvPr id="1" name=""/>
        <p:cNvGrpSpPr/>
        <p:nvPr/>
      </p:nvGrpSpPr>
      <p:grpSpPr>
        <a:xfrm>
          <a:off x="0" y="0"/>
          <a:ext cx="0" cy="0"/>
          <a:chOff x="0" y="0"/>
          <a:chExt cx="0" cy="0"/>
        </a:xfrm>
      </p:grpSpPr>
      <p:pic>
        <p:nvPicPr>
          <p:cNvPr id="2" name="Slika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40680" y="12357"/>
            <a:ext cx="6922121" cy="6622420"/>
          </a:xfrm>
          <a:prstGeom prst="rect">
            <a:avLst/>
          </a:prstGeom>
        </p:spPr>
      </p:pic>
      <p:sp>
        <p:nvSpPr>
          <p:cNvPr id="3" name="Pravokotnik 2"/>
          <p:cNvSpPr/>
          <p:nvPr/>
        </p:nvSpPr>
        <p:spPr>
          <a:xfrm>
            <a:off x="1635560" y="3233131"/>
            <a:ext cx="6727241" cy="1877037"/>
          </a:xfrm>
          <a:prstGeom prst="rect">
            <a:avLst/>
          </a:prstGeom>
          <a:noFill/>
          <a:ln w="1905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 name="PoljeZBesedilom 3"/>
          <p:cNvSpPr txBox="1"/>
          <p:nvPr/>
        </p:nvSpPr>
        <p:spPr>
          <a:xfrm>
            <a:off x="449904" y="4002372"/>
            <a:ext cx="1288820" cy="338554"/>
          </a:xfrm>
          <a:prstGeom prst="rect">
            <a:avLst/>
          </a:prstGeom>
          <a:noFill/>
        </p:spPr>
        <p:txBody>
          <a:bodyPr wrap="square" rtlCol="0">
            <a:spAutoFit/>
          </a:bodyPr>
          <a:lstStyle/>
          <a:p>
            <a:r>
              <a:rPr lang="sl-SI" sz="1600" b="1" dirty="0">
                <a:solidFill>
                  <a:srgbClr val="FF0000"/>
                </a:solidFill>
                <a:cs typeface="Arial" panose="020B0604020202020204" pitchFamily="34" charset="0"/>
              </a:rPr>
              <a:t>Merilo 1.1</a:t>
            </a:r>
            <a:endParaRPr lang="en-US" sz="1600" b="1" dirty="0">
              <a:solidFill>
                <a:srgbClr val="FF0000"/>
              </a:solidFill>
              <a:cs typeface="Arial" panose="020B0604020202020204" pitchFamily="34" charset="0"/>
            </a:endParaRPr>
          </a:p>
        </p:txBody>
      </p:sp>
      <p:sp>
        <p:nvSpPr>
          <p:cNvPr id="5" name="Označba mesta številke diapozitiva 4"/>
          <p:cNvSpPr>
            <a:spLocks noGrp="1"/>
          </p:cNvSpPr>
          <p:nvPr>
            <p:ph type="sldNum" sz="quarter" idx="12"/>
          </p:nvPr>
        </p:nvSpPr>
        <p:spPr/>
        <p:txBody>
          <a:bodyPr/>
          <a:lstStyle/>
          <a:p>
            <a:fld id="{5532F882-DC02-4301-B179-9E7F5ED57468}" type="slidenum">
              <a:rPr lang="en-US" altLang="sl-SI" smtClean="0"/>
              <a:pPr/>
              <a:t>38</a:t>
            </a:fld>
            <a:endParaRPr lang="en-US" altLang="sl-SI"/>
          </a:p>
        </p:txBody>
      </p:sp>
    </p:spTree>
    <p:extLst>
      <p:ext uri="{BB962C8B-B14F-4D97-AF65-F5344CB8AC3E}">
        <p14:creationId xmlns:p14="http://schemas.microsoft.com/office/powerpoint/2010/main" val="97876777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39.xml><?xml version="1.0" encoding="utf-8"?>
<p:sld xmlns:a="http://schemas.openxmlformats.org/drawingml/2006/main" xmlns:r="http://schemas.openxmlformats.org/officeDocument/2006/relationships" xmlns:p="http://schemas.openxmlformats.org/presentationml/2006/main" showMasterSp="0" show="0">
  <p:cSld>
    <p:spTree>
      <p:nvGrpSpPr>
        <p:cNvPr id="1" name=""/>
        <p:cNvGrpSpPr/>
        <p:nvPr/>
      </p:nvGrpSpPr>
      <p:grpSpPr>
        <a:xfrm>
          <a:off x="0" y="0"/>
          <a:ext cx="0" cy="0"/>
          <a:chOff x="0" y="0"/>
          <a:chExt cx="0" cy="0"/>
        </a:xfrm>
      </p:grpSpPr>
      <p:sp>
        <p:nvSpPr>
          <p:cNvPr id="12" name="Title 1"/>
          <p:cNvSpPr txBox="1">
            <a:spLocks/>
          </p:cNvSpPr>
          <p:nvPr/>
        </p:nvSpPr>
        <p:spPr bwMode="auto">
          <a:xfrm>
            <a:off x="1037969" y="600572"/>
            <a:ext cx="6989264" cy="877888"/>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lgn="ctr" defTabSz="457200" rtl="0" eaLnBrk="0" fontAlgn="base" hangingPunct="0">
              <a:spcBef>
                <a:spcPct val="0"/>
              </a:spcBef>
              <a:spcAft>
                <a:spcPct val="0"/>
              </a:spcAft>
              <a:defRPr sz="4400" kern="1200">
                <a:solidFill>
                  <a:schemeClr val="tx1"/>
                </a:solidFill>
                <a:latin typeface="+mj-lt"/>
                <a:ea typeface="+mj-ea"/>
                <a:cs typeface="+mj-cs"/>
              </a:defRPr>
            </a:lvl1pPr>
            <a:lvl2pPr algn="ctr" defTabSz="457200" rtl="0" eaLnBrk="0" fontAlgn="base" hangingPunct="0">
              <a:spcBef>
                <a:spcPct val="0"/>
              </a:spcBef>
              <a:spcAft>
                <a:spcPct val="0"/>
              </a:spcAft>
              <a:defRPr sz="4400">
                <a:solidFill>
                  <a:schemeClr val="tx1"/>
                </a:solidFill>
                <a:latin typeface="Calibri" pitchFamily="34" charset="0"/>
              </a:defRPr>
            </a:lvl2pPr>
            <a:lvl3pPr algn="ctr" defTabSz="457200" rtl="0" eaLnBrk="0" fontAlgn="base" hangingPunct="0">
              <a:spcBef>
                <a:spcPct val="0"/>
              </a:spcBef>
              <a:spcAft>
                <a:spcPct val="0"/>
              </a:spcAft>
              <a:defRPr sz="4400">
                <a:solidFill>
                  <a:schemeClr val="tx1"/>
                </a:solidFill>
                <a:latin typeface="Calibri" pitchFamily="34" charset="0"/>
              </a:defRPr>
            </a:lvl3pPr>
            <a:lvl4pPr algn="ctr" defTabSz="457200" rtl="0" eaLnBrk="0" fontAlgn="base" hangingPunct="0">
              <a:spcBef>
                <a:spcPct val="0"/>
              </a:spcBef>
              <a:spcAft>
                <a:spcPct val="0"/>
              </a:spcAft>
              <a:defRPr sz="4400">
                <a:solidFill>
                  <a:schemeClr val="tx1"/>
                </a:solidFill>
                <a:latin typeface="Calibri" pitchFamily="34" charset="0"/>
              </a:defRPr>
            </a:lvl4pPr>
            <a:lvl5pPr algn="ctr" defTabSz="457200" rtl="0" eaLnBrk="0" fontAlgn="base" hangingPunct="0">
              <a:spcBef>
                <a:spcPct val="0"/>
              </a:spcBef>
              <a:spcAft>
                <a:spcPct val="0"/>
              </a:spcAft>
              <a:defRPr sz="4400">
                <a:solidFill>
                  <a:schemeClr val="tx1"/>
                </a:solidFill>
                <a:latin typeface="Calibri" pitchFamily="34" charset="0"/>
              </a:defRPr>
            </a:lvl5pPr>
            <a:lvl6pPr marL="457200" algn="ctr" defTabSz="457200" rtl="0" eaLnBrk="1" fontAlgn="base" hangingPunct="1">
              <a:spcBef>
                <a:spcPct val="0"/>
              </a:spcBef>
              <a:spcAft>
                <a:spcPct val="0"/>
              </a:spcAft>
              <a:defRPr sz="4400">
                <a:solidFill>
                  <a:schemeClr val="tx1"/>
                </a:solidFill>
                <a:latin typeface="Calibri" pitchFamily="34" charset="0"/>
              </a:defRPr>
            </a:lvl6pPr>
            <a:lvl7pPr marL="914400" algn="ctr" defTabSz="457200" rtl="0" eaLnBrk="1" fontAlgn="base" hangingPunct="1">
              <a:spcBef>
                <a:spcPct val="0"/>
              </a:spcBef>
              <a:spcAft>
                <a:spcPct val="0"/>
              </a:spcAft>
              <a:defRPr sz="4400">
                <a:solidFill>
                  <a:schemeClr val="tx1"/>
                </a:solidFill>
                <a:latin typeface="Calibri" pitchFamily="34" charset="0"/>
              </a:defRPr>
            </a:lvl7pPr>
            <a:lvl8pPr marL="1371600" algn="ctr" defTabSz="457200" rtl="0" eaLnBrk="1" fontAlgn="base" hangingPunct="1">
              <a:spcBef>
                <a:spcPct val="0"/>
              </a:spcBef>
              <a:spcAft>
                <a:spcPct val="0"/>
              </a:spcAft>
              <a:defRPr sz="4400">
                <a:solidFill>
                  <a:schemeClr val="tx1"/>
                </a:solidFill>
                <a:latin typeface="Calibri" pitchFamily="34" charset="0"/>
              </a:defRPr>
            </a:lvl8pPr>
            <a:lvl9pPr marL="1828800" algn="ctr" defTabSz="457200" rtl="0" eaLnBrk="1" fontAlgn="base" hangingPunct="1">
              <a:spcBef>
                <a:spcPct val="0"/>
              </a:spcBef>
              <a:spcAft>
                <a:spcPct val="0"/>
              </a:spcAft>
              <a:defRPr sz="4400">
                <a:solidFill>
                  <a:schemeClr val="tx1"/>
                </a:solidFill>
                <a:latin typeface="Calibri" pitchFamily="34" charset="0"/>
              </a:defRPr>
            </a:lvl9pPr>
          </a:lstStyle>
          <a:p>
            <a:pPr>
              <a:defRPr/>
            </a:pPr>
            <a:r>
              <a:rPr lang="sl-SI" sz="2400" b="1" dirty="0">
                <a:solidFill>
                  <a:srgbClr val="860000"/>
                </a:solidFill>
                <a:latin typeface="Arial" panose="020B0604020202020204" pitchFamily="34" charset="0"/>
                <a:cs typeface="Arial" panose="020B0604020202020204" pitchFamily="34" charset="0"/>
              </a:rPr>
              <a:t>Merila za izbor – </a:t>
            </a:r>
          </a:p>
          <a:p>
            <a:pPr>
              <a:defRPr/>
            </a:pPr>
            <a:r>
              <a:rPr lang="sl-SI" sz="2400" b="1" dirty="0">
                <a:solidFill>
                  <a:srgbClr val="860000"/>
                </a:solidFill>
                <a:latin typeface="Arial" panose="020B0604020202020204" pitchFamily="34" charset="0"/>
                <a:cs typeface="Arial" panose="020B0604020202020204" pitchFamily="34" charset="0"/>
              </a:rPr>
              <a:t>Kakovost predlaganega projekta</a:t>
            </a:r>
            <a:br>
              <a:rPr lang="sl-SI" sz="2400" b="1" dirty="0">
                <a:solidFill>
                  <a:srgbClr val="860000"/>
                </a:solidFill>
                <a:latin typeface="Arial" panose="020B0604020202020204" pitchFamily="34" charset="0"/>
                <a:cs typeface="Arial" panose="020B0604020202020204" pitchFamily="34" charset="0"/>
              </a:rPr>
            </a:br>
            <a:endParaRPr lang="sl-SI" sz="2400" b="1" dirty="0">
              <a:solidFill>
                <a:srgbClr val="860000"/>
              </a:solidFill>
              <a:latin typeface="Arial" panose="020B0604020202020204" pitchFamily="34" charset="0"/>
              <a:cs typeface="Arial" panose="020B0604020202020204" pitchFamily="34" charset="0"/>
            </a:endParaRPr>
          </a:p>
        </p:txBody>
      </p:sp>
      <p:graphicFrame>
        <p:nvGraphicFramePr>
          <p:cNvPr id="10" name="Tabela 9"/>
          <p:cNvGraphicFramePr>
            <a:graphicFrameLocks noGrp="1"/>
          </p:cNvGraphicFramePr>
          <p:nvPr>
            <p:extLst>
              <p:ext uri="{D42A27DB-BD31-4B8C-83A1-F6EECF244321}">
                <p14:modId xmlns:p14="http://schemas.microsoft.com/office/powerpoint/2010/main" val="3292508464"/>
              </p:ext>
            </p:extLst>
          </p:nvPr>
        </p:nvGraphicFramePr>
        <p:xfrm>
          <a:off x="1049516" y="1890585"/>
          <a:ext cx="6966169" cy="3534032"/>
        </p:xfrm>
        <a:graphic>
          <a:graphicData uri="http://schemas.openxmlformats.org/drawingml/2006/table">
            <a:tbl>
              <a:tblPr>
                <a:tableStyleId>{69CF1AB2-1976-4502-BF36-3FF5EA218861}</a:tableStyleId>
              </a:tblPr>
              <a:tblGrid>
                <a:gridCol w="789817">
                  <a:extLst>
                    <a:ext uri="{9D8B030D-6E8A-4147-A177-3AD203B41FA5}">
                      <a16:colId xmlns:a16="http://schemas.microsoft.com/office/drawing/2014/main" xmlns="" val="20000"/>
                    </a:ext>
                  </a:extLst>
                </a:gridCol>
                <a:gridCol w="5707887">
                  <a:extLst>
                    <a:ext uri="{9D8B030D-6E8A-4147-A177-3AD203B41FA5}">
                      <a16:colId xmlns:a16="http://schemas.microsoft.com/office/drawing/2014/main" xmlns="" val="20001"/>
                    </a:ext>
                  </a:extLst>
                </a:gridCol>
                <a:gridCol w="468465">
                  <a:extLst>
                    <a:ext uri="{9D8B030D-6E8A-4147-A177-3AD203B41FA5}">
                      <a16:colId xmlns:a16="http://schemas.microsoft.com/office/drawing/2014/main" xmlns="" val="20002"/>
                    </a:ext>
                  </a:extLst>
                </a:gridCol>
              </a:tblGrid>
              <a:tr h="415476">
                <a:tc>
                  <a:txBody>
                    <a:bodyPr/>
                    <a:lstStyle/>
                    <a:p>
                      <a:pPr>
                        <a:spcAft>
                          <a:spcPts val="0"/>
                        </a:spcAft>
                      </a:pPr>
                      <a:r>
                        <a:rPr lang="sl-SI" sz="1200" b="1" dirty="0" err="1">
                          <a:solidFill>
                            <a:schemeClr val="tx2"/>
                          </a:solidFill>
                          <a:effectLst/>
                          <a:latin typeface="Arial" panose="020B0604020202020204" pitchFamily="34" charset="0"/>
                          <a:cs typeface="Arial" panose="020B0604020202020204" pitchFamily="34" charset="0"/>
                        </a:rPr>
                        <a:t>Zap</a:t>
                      </a:r>
                      <a:r>
                        <a:rPr lang="sl-SI" sz="1200" b="1" dirty="0">
                          <a:solidFill>
                            <a:schemeClr val="tx2"/>
                          </a:solidFill>
                          <a:effectLst/>
                          <a:latin typeface="Arial" panose="020B0604020202020204" pitchFamily="34" charset="0"/>
                          <a:cs typeface="Arial" panose="020B0604020202020204" pitchFamily="34" charset="0"/>
                        </a:rPr>
                        <a:t>. št.</a:t>
                      </a:r>
                      <a:endParaRPr lang="sl-SI" sz="1800" b="1" dirty="0">
                        <a:solidFill>
                          <a:schemeClr val="tx2"/>
                        </a:solidFill>
                        <a:effectLst/>
                        <a:latin typeface="Arial" panose="020B0604020202020204" pitchFamily="34" charset="0"/>
                        <a:ea typeface="Times New Roman" panose="02020603050405020304" pitchFamily="18" charset="0"/>
                        <a:cs typeface="Arial" panose="020B0604020202020204" pitchFamily="34" charset="0"/>
                      </a:endParaRPr>
                    </a:p>
                  </a:txBody>
                  <a:tcPr marL="44445" marR="44445" marT="0" marB="0">
                    <a:solidFill>
                      <a:schemeClr val="tx2">
                        <a:lumMod val="40000"/>
                        <a:lumOff val="60000"/>
                      </a:schemeClr>
                    </a:solidFill>
                  </a:tcPr>
                </a:tc>
                <a:tc>
                  <a:txBody>
                    <a:bodyPr/>
                    <a:lstStyle/>
                    <a:p>
                      <a:pPr algn="just">
                        <a:spcAft>
                          <a:spcPts val="0"/>
                        </a:spcAft>
                      </a:pPr>
                      <a:r>
                        <a:rPr lang="sl-SI" sz="1200" b="1" dirty="0">
                          <a:solidFill>
                            <a:schemeClr val="tx2"/>
                          </a:solidFill>
                          <a:effectLst/>
                          <a:latin typeface="Arial" panose="020B0604020202020204" pitchFamily="34" charset="0"/>
                          <a:cs typeface="Arial" panose="020B0604020202020204" pitchFamily="34" charset="0"/>
                        </a:rPr>
                        <a:t>Merilo</a:t>
                      </a:r>
                      <a:endParaRPr lang="sl-SI" sz="1800" b="1" dirty="0">
                        <a:solidFill>
                          <a:schemeClr val="tx2"/>
                        </a:solidFill>
                        <a:effectLst/>
                        <a:latin typeface="Arial" panose="020B0604020202020204" pitchFamily="34" charset="0"/>
                        <a:cs typeface="Arial" panose="020B0604020202020204" pitchFamily="34" charset="0"/>
                      </a:endParaRPr>
                    </a:p>
                    <a:p>
                      <a:pPr algn="just">
                        <a:spcAft>
                          <a:spcPts val="0"/>
                        </a:spcAft>
                      </a:pPr>
                      <a:r>
                        <a:rPr lang="sl-SI" sz="1200" b="1" dirty="0">
                          <a:solidFill>
                            <a:schemeClr val="tx2"/>
                          </a:solidFill>
                          <a:effectLst/>
                          <a:latin typeface="Arial" panose="020B0604020202020204" pitchFamily="34" charset="0"/>
                          <a:cs typeface="Arial" panose="020B0604020202020204" pitchFamily="34" charset="0"/>
                        </a:rPr>
                        <a:t> </a:t>
                      </a:r>
                      <a:endParaRPr lang="sl-SI" sz="1800" b="1" dirty="0">
                        <a:solidFill>
                          <a:schemeClr val="tx2"/>
                        </a:solidFill>
                        <a:effectLst/>
                        <a:latin typeface="Arial" panose="020B0604020202020204" pitchFamily="34" charset="0"/>
                        <a:ea typeface="Times New Roman" panose="02020603050405020304" pitchFamily="18" charset="0"/>
                        <a:cs typeface="Arial" panose="020B0604020202020204" pitchFamily="34" charset="0"/>
                      </a:endParaRPr>
                    </a:p>
                  </a:txBody>
                  <a:tcPr marL="44445" marR="44445" marT="0" marB="0">
                    <a:solidFill>
                      <a:schemeClr val="tx2">
                        <a:lumMod val="40000"/>
                        <a:lumOff val="60000"/>
                      </a:schemeClr>
                    </a:solidFill>
                  </a:tcPr>
                </a:tc>
                <a:tc>
                  <a:txBody>
                    <a:bodyPr/>
                    <a:lstStyle/>
                    <a:p>
                      <a:pPr algn="ctr">
                        <a:spcAft>
                          <a:spcPts val="0"/>
                        </a:spcAft>
                      </a:pPr>
                      <a:r>
                        <a:rPr lang="sl-SI" sz="1200" b="1" dirty="0">
                          <a:solidFill>
                            <a:schemeClr val="tx2"/>
                          </a:solidFill>
                          <a:effectLst/>
                          <a:latin typeface="Arial" panose="020B0604020202020204" pitchFamily="34" charset="0"/>
                          <a:cs typeface="Arial" panose="020B0604020202020204" pitchFamily="34" charset="0"/>
                        </a:rPr>
                        <a:t>Št. točk</a:t>
                      </a:r>
                      <a:endParaRPr lang="sl-SI" sz="1800" b="1" dirty="0">
                        <a:solidFill>
                          <a:schemeClr val="tx2"/>
                        </a:solidFill>
                        <a:effectLst/>
                        <a:latin typeface="Arial" panose="020B0604020202020204" pitchFamily="34" charset="0"/>
                        <a:ea typeface="Times New Roman" panose="02020603050405020304" pitchFamily="18" charset="0"/>
                        <a:cs typeface="Arial" panose="020B0604020202020204" pitchFamily="34" charset="0"/>
                      </a:endParaRPr>
                    </a:p>
                  </a:txBody>
                  <a:tcPr marL="44445" marR="44445" marT="0" marB="0">
                    <a:solidFill>
                      <a:schemeClr val="tx2">
                        <a:lumMod val="40000"/>
                        <a:lumOff val="60000"/>
                      </a:schemeClr>
                    </a:solidFill>
                  </a:tcPr>
                </a:tc>
                <a:extLst>
                  <a:ext uri="{0D108BD9-81ED-4DB2-BD59-A6C34878D82A}">
                    <a16:rowId xmlns:a16="http://schemas.microsoft.com/office/drawing/2014/main" xmlns="" val="10000"/>
                  </a:ext>
                </a:extLst>
              </a:tr>
              <a:tr h="194910">
                <a:tc>
                  <a:txBody>
                    <a:bodyPr/>
                    <a:lstStyle/>
                    <a:p>
                      <a:pPr>
                        <a:spcAft>
                          <a:spcPts val="0"/>
                        </a:spcAft>
                      </a:pPr>
                      <a:r>
                        <a:rPr lang="sl-SI" sz="1200" b="1">
                          <a:solidFill>
                            <a:schemeClr val="tx2"/>
                          </a:solidFill>
                          <a:effectLst/>
                          <a:latin typeface="Arial" panose="020B0604020202020204" pitchFamily="34" charset="0"/>
                          <a:cs typeface="Arial" panose="020B0604020202020204" pitchFamily="34" charset="0"/>
                        </a:rPr>
                        <a:t>1.</a:t>
                      </a:r>
                      <a:endParaRPr lang="sl-SI" sz="1800" b="1">
                        <a:solidFill>
                          <a:schemeClr val="tx2"/>
                        </a:solidFill>
                        <a:effectLst/>
                        <a:latin typeface="Arial" panose="020B0604020202020204" pitchFamily="34" charset="0"/>
                        <a:ea typeface="Times New Roman" panose="02020603050405020304" pitchFamily="18" charset="0"/>
                        <a:cs typeface="Arial" panose="020B0604020202020204" pitchFamily="34" charset="0"/>
                      </a:endParaRPr>
                    </a:p>
                  </a:txBody>
                  <a:tcPr marL="44445" marR="44445" marT="0" marB="0">
                    <a:solidFill>
                      <a:schemeClr val="tx2">
                        <a:lumMod val="40000"/>
                        <a:lumOff val="60000"/>
                      </a:schemeClr>
                    </a:solidFill>
                  </a:tcPr>
                </a:tc>
                <a:tc>
                  <a:txBody>
                    <a:bodyPr/>
                    <a:lstStyle/>
                    <a:p>
                      <a:pPr algn="just">
                        <a:spcAft>
                          <a:spcPts val="0"/>
                        </a:spcAft>
                      </a:pPr>
                      <a:r>
                        <a:rPr lang="sl-SI" sz="1200" b="1">
                          <a:solidFill>
                            <a:schemeClr val="tx2"/>
                          </a:solidFill>
                          <a:effectLst/>
                          <a:latin typeface="Arial" panose="020B0604020202020204" pitchFamily="34" charset="0"/>
                          <a:cs typeface="Arial" panose="020B0604020202020204" pitchFamily="34" charset="0"/>
                        </a:rPr>
                        <a:t>Kakovost predlaganega projekta</a:t>
                      </a:r>
                      <a:endParaRPr lang="sl-SI" sz="1800" b="1">
                        <a:solidFill>
                          <a:schemeClr val="tx2"/>
                        </a:solidFill>
                        <a:effectLst/>
                        <a:latin typeface="Arial" panose="020B0604020202020204" pitchFamily="34" charset="0"/>
                        <a:ea typeface="Times New Roman" panose="02020603050405020304" pitchFamily="18" charset="0"/>
                        <a:cs typeface="Arial" panose="020B0604020202020204" pitchFamily="34" charset="0"/>
                      </a:endParaRPr>
                    </a:p>
                  </a:txBody>
                  <a:tcPr marL="44445" marR="44445" marT="0" marB="0">
                    <a:solidFill>
                      <a:schemeClr val="tx2">
                        <a:lumMod val="40000"/>
                        <a:lumOff val="60000"/>
                      </a:schemeClr>
                    </a:solidFill>
                  </a:tcPr>
                </a:tc>
                <a:tc>
                  <a:txBody>
                    <a:bodyPr/>
                    <a:lstStyle/>
                    <a:p>
                      <a:pPr algn="ctr">
                        <a:spcAft>
                          <a:spcPts val="0"/>
                        </a:spcAft>
                      </a:pPr>
                      <a:r>
                        <a:rPr lang="sl-SI" sz="1200" b="1" dirty="0">
                          <a:solidFill>
                            <a:schemeClr val="tx2"/>
                          </a:solidFill>
                          <a:effectLst/>
                          <a:latin typeface="Arial" panose="020B0604020202020204" pitchFamily="34" charset="0"/>
                          <a:cs typeface="Arial" panose="020B0604020202020204" pitchFamily="34" charset="0"/>
                        </a:rPr>
                        <a:t>24</a:t>
                      </a:r>
                      <a:endParaRPr lang="sl-SI" sz="1800" b="1" dirty="0">
                        <a:solidFill>
                          <a:schemeClr val="tx2"/>
                        </a:solidFill>
                        <a:effectLst/>
                        <a:latin typeface="Arial" panose="020B0604020202020204" pitchFamily="34" charset="0"/>
                        <a:ea typeface="Times New Roman" panose="02020603050405020304" pitchFamily="18" charset="0"/>
                        <a:cs typeface="Arial" panose="020B0604020202020204" pitchFamily="34" charset="0"/>
                      </a:endParaRPr>
                    </a:p>
                  </a:txBody>
                  <a:tcPr marL="44445" marR="44445" marT="0" marB="0">
                    <a:solidFill>
                      <a:schemeClr val="tx2">
                        <a:lumMod val="40000"/>
                        <a:lumOff val="60000"/>
                      </a:schemeClr>
                    </a:solidFill>
                  </a:tcPr>
                </a:tc>
                <a:extLst>
                  <a:ext uri="{0D108BD9-81ED-4DB2-BD59-A6C34878D82A}">
                    <a16:rowId xmlns:a16="http://schemas.microsoft.com/office/drawing/2014/main" xmlns="" val="10001"/>
                  </a:ext>
                </a:extLst>
              </a:tr>
              <a:tr h="1559278">
                <a:tc>
                  <a:txBody>
                    <a:bodyPr/>
                    <a:lstStyle/>
                    <a:p>
                      <a:pPr>
                        <a:spcAft>
                          <a:spcPts val="0"/>
                        </a:spcAft>
                      </a:pPr>
                      <a:r>
                        <a:rPr lang="sl-SI" sz="1200" dirty="0">
                          <a:solidFill>
                            <a:schemeClr val="tx2"/>
                          </a:solidFill>
                          <a:effectLst/>
                          <a:latin typeface="Arial" panose="020B0604020202020204" pitchFamily="34" charset="0"/>
                          <a:cs typeface="Arial" panose="020B0604020202020204" pitchFamily="34" charset="0"/>
                        </a:rPr>
                        <a:t>1.1</a:t>
                      </a:r>
                      <a:endParaRPr lang="sl-SI" sz="1800" dirty="0">
                        <a:solidFill>
                          <a:schemeClr val="tx2"/>
                        </a:solidFill>
                        <a:effectLst/>
                        <a:latin typeface="Arial" panose="020B0604020202020204" pitchFamily="34" charset="0"/>
                        <a:ea typeface="Times New Roman" panose="02020603050405020304" pitchFamily="18" charset="0"/>
                        <a:cs typeface="Arial" panose="020B0604020202020204" pitchFamily="34" charset="0"/>
                      </a:endParaRPr>
                    </a:p>
                  </a:txBody>
                  <a:tcPr marL="44445" marR="44445" marT="0" marB="0"/>
                </a:tc>
                <a:tc>
                  <a:txBody>
                    <a:bodyPr/>
                    <a:lstStyle/>
                    <a:p>
                      <a:pPr algn="just">
                        <a:spcAft>
                          <a:spcPts val="0"/>
                        </a:spcAft>
                      </a:pPr>
                      <a:r>
                        <a:rPr lang="sl-SI" sz="1200" dirty="0">
                          <a:solidFill>
                            <a:schemeClr val="tx2"/>
                          </a:solidFill>
                          <a:effectLst/>
                          <a:latin typeface="Arial" panose="020B0604020202020204" pitchFamily="34" charset="0"/>
                          <a:cs typeface="Arial" panose="020B0604020202020204" pitchFamily="34" charset="0"/>
                        </a:rPr>
                        <a:t>Program izpopolnjevanja udeležencev VIŠ ali udeležencev NIPO (tč. 2.1.3 Prijavnice in elaborata ter Priloga A k Prijavnici in elaboratu)</a:t>
                      </a:r>
                      <a:endParaRPr lang="sl-SI" sz="1800" dirty="0">
                        <a:solidFill>
                          <a:schemeClr val="tx2"/>
                        </a:solidFill>
                        <a:effectLst/>
                        <a:latin typeface="Arial" panose="020B0604020202020204" pitchFamily="34" charset="0"/>
                        <a:cs typeface="Arial" panose="020B0604020202020204" pitchFamily="34" charset="0"/>
                      </a:endParaRPr>
                    </a:p>
                    <a:p>
                      <a:pPr marL="342900" lvl="0" indent="-342900" algn="just">
                        <a:spcAft>
                          <a:spcPts val="0"/>
                        </a:spcAft>
                        <a:buSzPts val="1000"/>
                        <a:buFont typeface="Times New Roman" panose="02020603050405020304" pitchFamily="18" charset="0"/>
                        <a:buChar char="−"/>
                      </a:pPr>
                      <a:r>
                        <a:rPr lang="sl-SI" sz="1200" dirty="0">
                          <a:solidFill>
                            <a:schemeClr val="tx2"/>
                          </a:solidFill>
                          <a:effectLst/>
                          <a:latin typeface="Arial" panose="020B0604020202020204" pitchFamily="34" charset="0"/>
                          <a:cs typeface="Arial" panose="020B0604020202020204" pitchFamily="34" charset="0"/>
                        </a:rPr>
                        <a:t>prijavljeni program izpopolnjevanja ima podrobno in razumljivo razdelane vse zahtevane elemente</a:t>
                      </a:r>
                      <a:endParaRPr lang="sl-SI" sz="1800" dirty="0">
                        <a:solidFill>
                          <a:schemeClr val="tx2"/>
                        </a:solidFill>
                        <a:effectLst/>
                        <a:latin typeface="Arial" panose="020B0604020202020204" pitchFamily="34" charset="0"/>
                        <a:cs typeface="Arial" panose="020B0604020202020204" pitchFamily="34" charset="0"/>
                      </a:endParaRPr>
                    </a:p>
                    <a:p>
                      <a:pPr marL="342900" lvl="0" indent="-342900" algn="just">
                        <a:spcAft>
                          <a:spcPts val="0"/>
                        </a:spcAft>
                        <a:buSzPts val="1000"/>
                        <a:buFont typeface="Times New Roman" panose="02020603050405020304" pitchFamily="18" charset="0"/>
                        <a:buChar char="−"/>
                      </a:pPr>
                      <a:r>
                        <a:rPr lang="sl-SI" sz="1200" dirty="0">
                          <a:solidFill>
                            <a:schemeClr val="tx2"/>
                          </a:solidFill>
                          <a:effectLst/>
                          <a:latin typeface="Arial" panose="020B0604020202020204" pitchFamily="34" charset="0"/>
                          <a:cs typeface="Arial" panose="020B0604020202020204" pitchFamily="34" charset="0"/>
                        </a:rPr>
                        <a:t>prijavljeni program izpopolnjevanja nima podrobno in razumljivo razdelanih do pet (5) elementov </a:t>
                      </a:r>
                      <a:endParaRPr lang="sl-SI" sz="1800" dirty="0">
                        <a:solidFill>
                          <a:schemeClr val="tx2"/>
                        </a:solidFill>
                        <a:effectLst/>
                        <a:latin typeface="Arial" panose="020B0604020202020204" pitchFamily="34" charset="0"/>
                        <a:cs typeface="Arial" panose="020B0604020202020204" pitchFamily="34" charset="0"/>
                      </a:endParaRPr>
                    </a:p>
                    <a:p>
                      <a:pPr marL="342900" lvl="0" indent="-342900" algn="just">
                        <a:spcAft>
                          <a:spcPts val="0"/>
                        </a:spcAft>
                        <a:buSzPts val="1000"/>
                        <a:buFont typeface="Times New Roman" panose="02020603050405020304" pitchFamily="18" charset="0"/>
                        <a:buChar char="−"/>
                      </a:pPr>
                      <a:r>
                        <a:rPr lang="sl-SI" sz="1200" dirty="0">
                          <a:solidFill>
                            <a:schemeClr val="tx2"/>
                          </a:solidFill>
                          <a:effectLst/>
                          <a:latin typeface="Arial" panose="020B0604020202020204" pitchFamily="34" charset="0"/>
                          <a:cs typeface="Arial" panose="020B0604020202020204" pitchFamily="34" charset="0"/>
                        </a:rPr>
                        <a:t>prijavljeni program izpopolnjevanja nima podrobno in razumljivo razdelanih šest (6) ali več elementov</a:t>
                      </a:r>
                      <a:endParaRPr lang="sl-SI" sz="1800" dirty="0">
                        <a:solidFill>
                          <a:schemeClr val="tx2"/>
                        </a:solidFill>
                        <a:effectLst/>
                        <a:latin typeface="Arial" panose="020B0604020202020204" pitchFamily="34" charset="0"/>
                        <a:ea typeface="Times New Roman" panose="02020603050405020304" pitchFamily="18" charset="0"/>
                        <a:cs typeface="Arial" panose="020B0604020202020204" pitchFamily="34" charset="0"/>
                      </a:endParaRPr>
                    </a:p>
                  </a:txBody>
                  <a:tcPr marL="44445" marR="44445" marT="0" marB="0"/>
                </a:tc>
                <a:tc>
                  <a:txBody>
                    <a:bodyPr/>
                    <a:lstStyle/>
                    <a:p>
                      <a:pPr algn="ctr">
                        <a:spcAft>
                          <a:spcPts val="0"/>
                        </a:spcAft>
                      </a:pPr>
                      <a:r>
                        <a:rPr lang="sl-SI" sz="1200" dirty="0">
                          <a:solidFill>
                            <a:schemeClr val="tx2"/>
                          </a:solidFill>
                          <a:effectLst/>
                          <a:latin typeface="Arial" panose="020B0604020202020204" pitchFamily="34" charset="0"/>
                          <a:cs typeface="Arial" panose="020B0604020202020204" pitchFamily="34" charset="0"/>
                        </a:rPr>
                        <a:t> </a:t>
                      </a:r>
                      <a:endParaRPr lang="sl-SI" sz="1800" dirty="0">
                        <a:solidFill>
                          <a:schemeClr val="tx2"/>
                        </a:solidFill>
                        <a:effectLst/>
                        <a:latin typeface="Arial" panose="020B0604020202020204" pitchFamily="34" charset="0"/>
                        <a:cs typeface="Arial" panose="020B0604020202020204" pitchFamily="34" charset="0"/>
                      </a:endParaRPr>
                    </a:p>
                    <a:p>
                      <a:pPr algn="ctr">
                        <a:spcAft>
                          <a:spcPts val="0"/>
                        </a:spcAft>
                      </a:pPr>
                      <a:r>
                        <a:rPr lang="sl-SI" sz="1200" dirty="0">
                          <a:solidFill>
                            <a:schemeClr val="tx2"/>
                          </a:solidFill>
                          <a:effectLst/>
                          <a:latin typeface="Arial" panose="020B0604020202020204" pitchFamily="34" charset="0"/>
                          <a:cs typeface="Arial" panose="020B0604020202020204" pitchFamily="34" charset="0"/>
                        </a:rPr>
                        <a:t> </a:t>
                      </a:r>
                      <a:endParaRPr lang="sl-SI" sz="1800" dirty="0">
                        <a:solidFill>
                          <a:schemeClr val="tx2"/>
                        </a:solidFill>
                        <a:effectLst/>
                        <a:latin typeface="Arial" panose="020B0604020202020204" pitchFamily="34" charset="0"/>
                        <a:cs typeface="Arial" panose="020B0604020202020204" pitchFamily="34" charset="0"/>
                      </a:endParaRPr>
                    </a:p>
                    <a:p>
                      <a:pPr algn="ctr">
                        <a:spcAft>
                          <a:spcPts val="0"/>
                        </a:spcAft>
                      </a:pPr>
                      <a:r>
                        <a:rPr lang="sl-SI" sz="1200" dirty="0">
                          <a:solidFill>
                            <a:schemeClr val="tx2"/>
                          </a:solidFill>
                          <a:effectLst/>
                          <a:latin typeface="Arial" panose="020B0604020202020204" pitchFamily="34" charset="0"/>
                          <a:cs typeface="Arial" panose="020B0604020202020204" pitchFamily="34" charset="0"/>
                        </a:rPr>
                        <a:t>12</a:t>
                      </a:r>
                      <a:endParaRPr lang="sl-SI" sz="1800" dirty="0">
                        <a:solidFill>
                          <a:schemeClr val="tx2"/>
                        </a:solidFill>
                        <a:effectLst/>
                        <a:latin typeface="Arial" panose="020B0604020202020204" pitchFamily="34" charset="0"/>
                        <a:cs typeface="Arial" panose="020B0604020202020204" pitchFamily="34" charset="0"/>
                      </a:endParaRPr>
                    </a:p>
                    <a:p>
                      <a:pPr algn="ctr">
                        <a:spcAft>
                          <a:spcPts val="0"/>
                        </a:spcAft>
                      </a:pPr>
                      <a:r>
                        <a:rPr lang="sl-SI" sz="1200" dirty="0">
                          <a:solidFill>
                            <a:schemeClr val="tx2"/>
                          </a:solidFill>
                          <a:effectLst/>
                          <a:latin typeface="Arial" panose="020B0604020202020204" pitchFamily="34" charset="0"/>
                          <a:cs typeface="Arial" panose="020B0604020202020204" pitchFamily="34" charset="0"/>
                        </a:rPr>
                        <a:t> </a:t>
                      </a:r>
                      <a:endParaRPr lang="sl-SI" sz="1800" dirty="0">
                        <a:solidFill>
                          <a:schemeClr val="tx2"/>
                        </a:solidFill>
                        <a:effectLst/>
                        <a:latin typeface="Arial" panose="020B0604020202020204" pitchFamily="34" charset="0"/>
                        <a:cs typeface="Arial" panose="020B0604020202020204" pitchFamily="34" charset="0"/>
                      </a:endParaRPr>
                    </a:p>
                    <a:p>
                      <a:pPr algn="ctr">
                        <a:spcAft>
                          <a:spcPts val="0"/>
                        </a:spcAft>
                      </a:pPr>
                      <a:r>
                        <a:rPr lang="sl-SI" sz="1200" dirty="0">
                          <a:solidFill>
                            <a:schemeClr val="tx2"/>
                          </a:solidFill>
                          <a:effectLst/>
                          <a:latin typeface="Arial" panose="020B0604020202020204" pitchFamily="34" charset="0"/>
                          <a:cs typeface="Arial" panose="020B0604020202020204" pitchFamily="34" charset="0"/>
                        </a:rPr>
                        <a:t>8</a:t>
                      </a:r>
                      <a:endParaRPr lang="sl-SI" sz="1800" dirty="0">
                        <a:solidFill>
                          <a:schemeClr val="tx2"/>
                        </a:solidFill>
                        <a:effectLst/>
                        <a:latin typeface="Arial" panose="020B0604020202020204" pitchFamily="34" charset="0"/>
                        <a:cs typeface="Arial" panose="020B0604020202020204" pitchFamily="34" charset="0"/>
                      </a:endParaRPr>
                    </a:p>
                    <a:p>
                      <a:pPr algn="ctr">
                        <a:spcAft>
                          <a:spcPts val="0"/>
                        </a:spcAft>
                      </a:pPr>
                      <a:r>
                        <a:rPr lang="sl-SI" sz="1200" dirty="0">
                          <a:solidFill>
                            <a:schemeClr val="tx2"/>
                          </a:solidFill>
                          <a:effectLst/>
                          <a:latin typeface="Arial" panose="020B0604020202020204" pitchFamily="34" charset="0"/>
                          <a:cs typeface="Arial" panose="020B0604020202020204" pitchFamily="34" charset="0"/>
                        </a:rPr>
                        <a:t> </a:t>
                      </a:r>
                      <a:endParaRPr lang="sl-SI" sz="1800" dirty="0">
                        <a:solidFill>
                          <a:schemeClr val="tx2"/>
                        </a:solidFill>
                        <a:effectLst/>
                        <a:latin typeface="Arial" panose="020B0604020202020204" pitchFamily="34" charset="0"/>
                        <a:cs typeface="Arial" panose="020B0604020202020204" pitchFamily="34" charset="0"/>
                      </a:endParaRPr>
                    </a:p>
                    <a:p>
                      <a:pPr algn="ctr">
                        <a:spcAft>
                          <a:spcPts val="0"/>
                        </a:spcAft>
                      </a:pPr>
                      <a:r>
                        <a:rPr lang="sl-SI" sz="1200" dirty="0">
                          <a:solidFill>
                            <a:schemeClr val="tx2"/>
                          </a:solidFill>
                          <a:effectLst/>
                          <a:latin typeface="Arial" panose="020B0604020202020204" pitchFamily="34" charset="0"/>
                          <a:cs typeface="Arial" panose="020B0604020202020204" pitchFamily="34" charset="0"/>
                        </a:rPr>
                        <a:t>0</a:t>
                      </a:r>
                      <a:endParaRPr lang="sl-SI" sz="1800" dirty="0">
                        <a:solidFill>
                          <a:schemeClr val="tx2"/>
                        </a:solidFill>
                        <a:effectLst/>
                        <a:latin typeface="Arial" panose="020B0604020202020204" pitchFamily="34" charset="0"/>
                        <a:ea typeface="Times New Roman" panose="02020603050405020304" pitchFamily="18" charset="0"/>
                        <a:cs typeface="Arial" panose="020B0604020202020204" pitchFamily="34" charset="0"/>
                      </a:endParaRPr>
                    </a:p>
                  </a:txBody>
                  <a:tcPr marL="44445" marR="44445" marT="0" marB="0"/>
                </a:tc>
                <a:extLst>
                  <a:ext uri="{0D108BD9-81ED-4DB2-BD59-A6C34878D82A}">
                    <a16:rowId xmlns:a16="http://schemas.microsoft.com/office/drawing/2014/main" xmlns="" val="10002"/>
                  </a:ext>
                </a:extLst>
              </a:tr>
              <a:tr h="1364368">
                <a:tc>
                  <a:txBody>
                    <a:bodyPr/>
                    <a:lstStyle/>
                    <a:p>
                      <a:pPr>
                        <a:spcAft>
                          <a:spcPts val="0"/>
                        </a:spcAft>
                      </a:pPr>
                      <a:r>
                        <a:rPr lang="sl-SI" sz="1200">
                          <a:solidFill>
                            <a:schemeClr val="tx2"/>
                          </a:solidFill>
                          <a:effectLst/>
                          <a:latin typeface="Arial" panose="020B0604020202020204" pitchFamily="34" charset="0"/>
                          <a:cs typeface="Arial" panose="020B0604020202020204" pitchFamily="34" charset="0"/>
                        </a:rPr>
                        <a:t>1.2</a:t>
                      </a:r>
                      <a:endParaRPr lang="sl-SI" sz="1800">
                        <a:solidFill>
                          <a:schemeClr val="tx2"/>
                        </a:solidFill>
                        <a:effectLst/>
                        <a:latin typeface="Arial" panose="020B0604020202020204" pitchFamily="34" charset="0"/>
                        <a:ea typeface="Times New Roman" panose="02020603050405020304" pitchFamily="18" charset="0"/>
                        <a:cs typeface="Arial" panose="020B0604020202020204" pitchFamily="34" charset="0"/>
                      </a:endParaRPr>
                    </a:p>
                  </a:txBody>
                  <a:tcPr marL="44445" marR="44445" marT="0" marB="0"/>
                </a:tc>
                <a:tc>
                  <a:txBody>
                    <a:bodyPr/>
                    <a:lstStyle/>
                    <a:p>
                      <a:pPr algn="just">
                        <a:spcAft>
                          <a:spcPts val="0"/>
                        </a:spcAft>
                      </a:pPr>
                      <a:r>
                        <a:rPr lang="sl-SI" sz="1200" dirty="0">
                          <a:solidFill>
                            <a:schemeClr val="tx2"/>
                          </a:solidFill>
                          <a:effectLst/>
                          <a:latin typeface="Arial" panose="020B0604020202020204" pitchFamily="34" charset="0"/>
                          <a:cs typeface="Arial" panose="020B0604020202020204" pitchFamily="34" charset="0"/>
                        </a:rPr>
                        <a:t>Načrt priprave strokovnih podlag (tč. 2.1.4 Prijavnice in elaborata)</a:t>
                      </a:r>
                      <a:endParaRPr lang="sl-SI" sz="1800" dirty="0">
                        <a:solidFill>
                          <a:schemeClr val="tx2"/>
                        </a:solidFill>
                        <a:effectLst/>
                        <a:latin typeface="Arial" panose="020B0604020202020204" pitchFamily="34" charset="0"/>
                        <a:cs typeface="Arial" panose="020B0604020202020204" pitchFamily="34" charset="0"/>
                      </a:endParaRPr>
                    </a:p>
                    <a:p>
                      <a:pPr marL="342900" lvl="0" indent="-342900" algn="just">
                        <a:spcAft>
                          <a:spcPts val="0"/>
                        </a:spcAft>
                        <a:buSzPts val="1000"/>
                        <a:buFont typeface="Times New Roman" panose="02020603050405020304" pitchFamily="18" charset="0"/>
                        <a:buChar char="−"/>
                      </a:pPr>
                      <a:r>
                        <a:rPr lang="sl-SI" sz="1200" dirty="0">
                          <a:solidFill>
                            <a:schemeClr val="tx2"/>
                          </a:solidFill>
                          <a:effectLst/>
                          <a:latin typeface="Arial" panose="020B0604020202020204" pitchFamily="34" charset="0"/>
                          <a:cs typeface="Arial" panose="020B0604020202020204" pitchFamily="34" charset="0"/>
                        </a:rPr>
                        <a:t>prijavljena dispozicija ima podrobno in razumljivo razdelane vse zahtevane elemente </a:t>
                      </a:r>
                      <a:endParaRPr lang="sl-SI" sz="1800" dirty="0">
                        <a:solidFill>
                          <a:schemeClr val="tx2"/>
                        </a:solidFill>
                        <a:effectLst/>
                        <a:latin typeface="Arial" panose="020B0604020202020204" pitchFamily="34" charset="0"/>
                        <a:cs typeface="Arial" panose="020B0604020202020204" pitchFamily="34" charset="0"/>
                      </a:endParaRPr>
                    </a:p>
                    <a:p>
                      <a:pPr marL="342900" lvl="0" indent="-342900" algn="just">
                        <a:spcAft>
                          <a:spcPts val="0"/>
                        </a:spcAft>
                        <a:buSzPts val="1000"/>
                        <a:buFont typeface="Times New Roman" panose="02020603050405020304" pitchFamily="18" charset="0"/>
                        <a:buChar char="−"/>
                      </a:pPr>
                      <a:r>
                        <a:rPr lang="sl-SI" sz="1200" dirty="0">
                          <a:solidFill>
                            <a:schemeClr val="tx2"/>
                          </a:solidFill>
                          <a:effectLst/>
                          <a:latin typeface="Arial" panose="020B0604020202020204" pitchFamily="34" charset="0"/>
                          <a:cs typeface="Arial" panose="020B0604020202020204" pitchFamily="34" charset="0"/>
                        </a:rPr>
                        <a:t>prijavljena dispozicija nima podrobno in razumljivo razdelanih do dveh (2) zahtevanih elementov</a:t>
                      </a:r>
                      <a:endParaRPr lang="sl-SI" sz="1800" dirty="0">
                        <a:solidFill>
                          <a:schemeClr val="tx2"/>
                        </a:solidFill>
                        <a:effectLst/>
                        <a:latin typeface="Arial" panose="020B0604020202020204" pitchFamily="34" charset="0"/>
                        <a:cs typeface="Arial" panose="020B0604020202020204" pitchFamily="34" charset="0"/>
                      </a:endParaRPr>
                    </a:p>
                    <a:p>
                      <a:pPr marL="342900" lvl="0" indent="-342900" algn="just">
                        <a:spcAft>
                          <a:spcPts val="0"/>
                        </a:spcAft>
                        <a:buSzPts val="1000"/>
                        <a:buFont typeface="Times New Roman" panose="02020603050405020304" pitchFamily="18" charset="0"/>
                        <a:buChar char="−"/>
                      </a:pPr>
                      <a:r>
                        <a:rPr lang="sl-SI" sz="1200" dirty="0">
                          <a:solidFill>
                            <a:schemeClr val="tx2"/>
                          </a:solidFill>
                          <a:effectLst/>
                          <a:latin typeface="Arial" panose="020B0604020202020204" pitchFamily="34" charset="0"/>
                          <a:cs typeface="Arial" panose="020B0604020202020204" pitchFamily="34" charset="0"/>
                        </a:rPr>
                        <a:t>prijavljena dispozicija nima podrobno in razumljivo razdelanih tri (3) ali več elementov</a:t>
                      </a:r>
                      <a:endParaRPr lang="sl-SI" sz="1800" dirty="0">
                        <a:solidFill>
                          <a:schemeClr val="tx2"/>
                        </a:solidFill>
                        <a:effectLst/>
                        <a:latin typeface="Arial" panose="020B0604020202020204" pitchFamily="34" charset="0"/>
                        <a:ea typeface="Times New Roman" panose="02020603050405020304" pitchFamily="18" charset="0"/>
                        <a:cs typeface="Arial" panose="020B0604020202020204" pitchFamily="34" charset="0"/>
                      </a:endParaRPr>
                    </a:p>
                  </a:txBody>
                  <a:tcPr marL="44445" marR="44445" marT="0" marB="0"/>
                </a:tc>
                <a:tc>
                  <a:txBody>
                    <a:bodyPr/>
                    <a:lstStyle/>
                    <a:p>
                      <a:pPr algn="ctr">
                        <a:spcAft>
                          <a:spcPts val="0"/>
                        </a:spcAft>
                      </a:pPr>
                      <a:r>
                        <a:rPr lang="sl-SI" sz="1200" dirty="0">
                          <a:solidFill>
                            <a:schemeClr val="tx2"/>
                          </a:solidFill>
                          <a:effectLst/>
                          <a:latin typeface="Arial" panose="020B0604020202020204" pitchFamily="34" charset="0"/>
                          <a:cs typeface="Arial" panose="020B0604020202020204" pitchFamily="34" charset="0"/>
                        </a:rPr>
                        <a:t> </a:t>
                      </a:r>
                      <a:endParaRPr lang="sl-SI" sz="1800" dirty="0">
                        <a:solidFill>
                          <a:schemeClr val="tx2"/>
                        </a:solidFill>
                        <a:effectLst/>
                        <a:latin typeface="Arial" panose="020B0604020202020204" pitchFamily="34" charset="0"/>
                        <a:cs typeface="Arial" panose="020B0604020202020204" pitchFamily="34" charset="0"/>
                      </a:endParaRPr>
                    </a:p>
                    <a:p>
                      <a:pPr algn="ctr">
                        <a:spcAft>
                          <a:spcPts val="0"/>
                        </a:spcAft>
                      </a:pPr>
                      <a:r>
                        <a:rPr lang="sl-SI" sz="1200" dirty="0">
                          <a:solidFill>
                            <a:schemeClr val="tx2"/>
                          </a:solidFill>
                          <a:effectLst/>
                          <a:latin typeface="Arial" panose="020B0604020202020204" pitchFamily="34" charset="0"/>
                          <a:cs typeface="Arial" panose="020B0604020202020204" pitchFamily="34" charset="0"/>
                        </a:rPr>
                        <a:t> </a:t>
                      </a:r>
                      <a:endParaRPr lang="sl-SI" sz="1800" dirty="0">
                        <a:solidFill>
                          <a:schemeClr val="tx2"/>
                        </a:solidFill>
                        <a:effectLst/>
                        <a:latin typeface="Arial" panose="020B0604020202020204" pitchFamily="34" charset="0"/>
                        <a:cs typeface="Arial" panose="020B0604020202020204" pitchFamily="34" charset="0"/>
                      </a:endParaRPr>
                    </a:p>
                    <a:p>
                      <a:pPr algn="ctr">
                        <a:spcAft>
                          <a:spcPts val="0"/>
                        </a:spcAft>
                      </a:pPr>
                      <a:r>
                        <a:rPr lang="sl-SI" sz="1200" dirty="0">
                          <a:solidFill>
                            <a:schemeClr val="tx2"/>
                          </a:solidFill>
                          <a:effectLst/>
                          <a:latin typeface="Arial" panose="020B0604020202020204" pitchFamily="34" charset="0"/>
                          <a:cs typeface="Arial" panose="020B0604020202020204" pitchFamily="34" charset="0"/>
                        </a:rPr>
                        <a:t>12</a:t>
                      </a:r>
                      <a:endParaRPr lang="sl-SI" sz="1800" dirty="0">
                        <a:solidFill>
                          <a:schemeClr val="tx2"/>
                        </a:solidFill>
                        <a:effectLst/>
                        <a:latin typeface="Arial" panose="020B0604020202020204" pitchFamily="34" charset="0"/>
                        <a:cs typeface="Arial" panose="020B0604020202020204" pitchFamily="34" charset="0"/>
                      </a:endParaRPr>
                    </a:p>
                    <a:p>
                      <a:pPr algn="ctr">
                        <a:spcAft>
                          <a:spcPts val="0"/>
                        </a:spcAft>
                      </a:pPr>
                      <a:r>
                        <a:rPr lang="sl-SI" sz="1200" dirty="0">
                          <a:solidFill>
                            <a:schemeClr val="tx2"/>
                          </a:solidFill>
                          <a:effectLst/>
                          <a:latin typeface="Arial" panose="020B0604020202020204" pitchFamily="34" charset="0"/>
                          <a:cs typeface="Arial" panose="020B0604020202020204" pitchFamily="34" charset="0"/>
                        </a:rPr>
                        <a:t> </a:t>
                      </a:r>
                      <a:endParaRPr lang="sl-SI" sz="1800" dirty="0">
                        <a:solidFill>
                          <a:schemeClr val="tx2"/>
                        </a:solidFill>
                        <a:effectLst/>
                        <a:latin typeface="Arial" panose="020B0604020202020204" pitchFamily="34" charset="0"/>
                        <a:cs typeface="Arial" panose="020B0604020202020204" pitchFamily="34" charset="0"/>
                      </a:endParaRPr>
                    </a:p>
                    <a:p>
                      <a:pPr algn="ctr">
                        <a:spcAft>
                          <a:spcPts val="0"/>
                        </a:spcAft>
                      </a:pPr>
                      <a:r>
                        <a:rPr lang="sl-SI" sz="1200" dirty="0">
                          <a:solidFill>
                            <a:schemeClr val="tx2"/>
                          </a:solidFill>
                          <a:effectLst/>
                          <a:latin typeface="Arial" panose="020B0604020202020204" pitchFamily="34" charset="0"/>
                          <a:cs typeface="Arial" panose="020B0604020202020204" pitchFamily="34" charset="0"/>
                        </a:rPr>
                        <a:t>8</a:t>
                      </a:r>
                      <a:endParaRPr lang="sl-SI" sz="1800" dirty="0">
                        <a:solidFill>
                          <a:schemeClr val="tx2"/>
                        </a:solidFill>
                        <a:effectLst/>
                        <a:latin typeface="Arial" panose="020B0604020202020204" pitchFamily="34" charset="0"/>
                        <a:cs typeface="Arial" panose="020B0604020202020204" pitchFamily="34" charset="0"/>
                      </a:endParaRPr>
                    </a:p>
                    <a:p>
                      <a:pPr algn="ctr">
                        <a:spcAft>
                          <a:spcPts val="0"/>
                        </a:spcAft>
                      </a:pPr>
                      <a:r>
                        <a:rPr lang="sl-SI" sz="1200" dirty="0">
                          <a:solidFill>
                            <a:schemeClr val="tx2"/>
                          </a:solidFill>
                          <a:effectLst/>
                          <a:latin typeface="Arial" panose="020B0604020202020204" pitchFamily="34" charset="0"/>
                          <a:cs typeface="Arial" panose="020B0604020202020204" pitchFamily="34" charset="0"/>
                        </a:rPr>
                        <a:t> </a:t>
                      </a:r>
                      <a:endParaRPr lang="sl-SI" sz="1800" dirty="0">
                        <a:solidFill>
                          <a:schemeClr val="tx2"/>
                        </a:solidFill>
                        <a:effectLst/>
                        <a:latin typeface="Arial" panose="020B0604020202020204" pitchFamily="34" charset="0"/>
                        <a:cs typeface="Arial" panose="020B0604020202020204" pitchFamily="34" charset="0"/>
                      </a:endParaRPr>
                    </a:p>
                    <a:p>
                      <a:pPr algn="ctr">
                        <a:spcAft>
                          <a:spcPts val="0"/>
                        </a:spcAft>
                      </a:pPr>
                      <a:r>
                        <a:rPr lang="sl-SI" sz="1200" dirty="0">
                          <a:solidFill>
                            <a:schemeClr val="tx2"/>
                          </a:solidFill>
                          <a:effectLst/>
                          <a:latin typeface="Arial" panose="020B0604020202020204" pitchFamily="34" charset="0"/>
                          <a:cs typeface="Arial" panose="020B0604020202020204" pitchFamily="34" charset="0"/>
                        </a:rPr>
                        <a:t>0</a:t>
                      </a:r>
                      <a:endParaRPr lang="sl-SI" sz="1800" dirty="0">
                        <a:solidFill>
                          <a:schemeClr val="tx2"/>
                        </a:solidFill>
                        <a:effectLst/>
                        <a:latin typeface="Arial" panose="020B0604020202020204" pitchFamily="34" charset="0"/>
                        <a:ea typeface="Times New Roman" panose="02020603050405020304" pitchFamily="18" charset="0"/>
                        <a:cs typeface="Arial" panose="020B0604020202020204" pitchFamily="34" charset="0"/>
                      </a:endParaRPr>
                    </a:p>
                  </a:txBody>
                  <a:tcPr marL="44445" marR="44445" marT="0" marB="0"/>
                </a:tc>
                <a:extLst>
                  <a:ext uri="{0D108BD9-81ED-4DB2-BD59-A6C34878D82A}">
                    <a16:rowId xmlns:a16="http://schemas.microsoft.com/office/drawing/2014/main" xmlns="" val="10003"/>
                  </a:ext>
                </a:extLst>
              </a:tr>
            </a:tbl>
          </a:graphicData>
        </a:graphic>
      </p:graphicFrame>
      <p:sp>
        <p:nvSpPr>
          <p:cNvPr id="4" name="Elipsa 3"/>
          <p:cNvSpPr/>
          <p:nvPr/>
        </p:nvSpPr>
        <p:spPr>
          <a:xfrm>
            <a:off x="951470" y="3929449"/>
            <a:ext cx="580768" cy="506627"/>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a:p>
        </p:txBody>
      </p:sp>
      <p:sp>
        <p:nvSpPr>
          <p:cNvPr id="2" name="Označba mesta številke diapozitiva 1"/>
          <p:cNvSpPr>
            <a:spLocks noGrp="1"/>
          </p:cNvSpPr>
          <p:nvPr>
            <p:ph type="sldNum" sz="quarter" idx="12"/>
          </p:nvPr>
        </p:nvSpPr>
        <p:spPr/>
        <p:txBody>
          <a:bodyPr/>
          <a:lstStyle/>
          <a:p>
            <a:fld id="{5532F882-DC02-4301-B179-9E7F5ED57468}" type="slidenum">
              <a:rPr lang="en-US" altLang="sl-SI" smtClean="0"/>
              <a:pPr/>
              <a:t>39</a:t>
            </a:fld>
            <a:endParaRPr lang="en-US" altLang="sl-SI"/>
          </a:p>
        </p:txBody>
      </p:sp>
    </p:spTree>
    <p:extLst>
      <p:ext uri="{BB962C8B-B14F-4D97-AF65-F5344CB8AC3E}">
        <p14:creationId xmlns:p14="http://schemas.microsoft.com/office/powerpoint/2010/main" val="202373004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122" name="PoljeZBesedilom 1"/>
          <p:cNvSpPr txBox="1">
            <a:spLocks noChangeArrowheads="1"/>
          </p:cNvSpPr>
          <p:nvPr/>
        </p:nvSpPr>
        <p:spPr bwMode="auto">
          <a:xfrm>
            <a:off x="231775" y="475778"/>
            <a:ext cx="8510588" cy="5816977"/>
          </a:xfrm>
          <a:prstGeom prst="rect">
            <a:avLst/>
          </a:prstGeom>
          <a:noFill/>
          <a:ln>
            <a:noFill/>
          </a:ln>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defRPr/>
            </a:pPr>
            <a:endParaRPr lang="sl-SI" altLang="sl-SI" sz="2400" b="1" dirty="0">
              <a:solidFill>
                <a:srgbClr val="860000"/>
              </a:solidFill>
              <a:latin typeface="Calibri" panose="020F0502020204030204" pitchFamily="34" charset="0"/>
              <a:cs typeface="Times New Roman" panose="02020603050405020304" pitchFamily="18" charset="0"/>
            </a:endParaRPr>
          </a:p>
          <a:p>
            <a:pPr algn="just" eaLnBrk="1" hangingPunct="1">
              <a:defRPr/>
            </a:pPr>
            <a:endParaRPr lang="sl-SI" altLang="sl-SI" sz="2400" b="1" dirty="0">
              <a:solidFill>
                <a:srgbClr val="860000"/>
              </a:solidFill>
              <a:latin typeface="Calibri" panose="020F0502020204030204" pitchFamily="34" charset="0"/>
              <a:cs typeface="Times New Roman" panose="02020603050405020304" pitchFamily="18" charset="0"/>
            </a:endParaRPr>
          </a:p>
          <a:p>
            <a:pPr algn="just" eaLnBrk="1" hangingPunct="1">
              <a:defRPr/>
            </a:pPr>
            <a:r>
              <a:rPr lang="sl-SI" altLang="sl-SI" sz="2000" b="1" dirty="0">
                <a:solidFill>
                  <a:srgbClr val="860000"/>
                </a:solidFill>
                <a:cs typeface="Arial" panose="020B0604020202020204" pitchFamily="34" charset="0"/>
              </a:rPr>
              <a:t>Predmet JR je sofinanciranje:</a:t>
            </a:r>
          </a:p>
          <a:p>
            <a:pPr algn="just" eaLnBrk="1" hangingPunct="1">
              <a:defRPr/>
            </a:pPr>
            <a:endParaRPr lang="sl-SI" altLang="sl-SI" sz="2000" b="1" dirty="0">
              <a:solidFill>
                <a:srgbClr val="860000"/>
              </a:solidFill>
              <a:cs typeface="Arial" panose="020B0604020202020204" pitchFamily="34" charset="0"/>
            </a:endParaRPr>
          </a:p>
          <a:p>
            <a:pPr marL="342900" indent="-342900" algn="just" eaLnBrk="1" hangingPunct="1">
              <a:buFont typeface="Wingdings" panose="05000000000000000000" pitchFamily="2" charset="2"/>
              <a:buChar char="§"/>
              <a:defRPr/>
            </a:pPr>
            <a:r>
              <a:rPr lang="sl-SI" altLang="sl-SI" b="1" dirty="0">
                <a:solidFill>
                  <a:srgbClr val="0070C0"/>
                </a:solidFill>
                <a:cs typeface="Arial" panose="020B0604020202020204" pitchFamily="34" charset="0"/>
              </a:rPr>
              <a:t>programov izpopolnjevanja za zaposlene </a:t>
            </a:r>
            <a:r>
              <a:rPr lang="sl-SI" altLang="sl-SI" b="1" dirty="0">
                <a:solidFill>
                  <a:srgbClr val="404040"/>
                </a:solidFill>
                <a:cs typeface="Arial" panose="020B0604020202020204" pitchFamily="34" charset="0"/>
              </a:rPr>
              <a:t>in </a:t>
            </a:r>
          </a:p>
          <a:p>
            <a:pPr marL="342900" indent="-342900" algn="just" eaLnBrk="1" hangingPunct="1">
              <a:buFont typeface="Wingdings" panose="05000000000000000000" pitchFamily="2" charset="2"/>
              <a:buChar char="§"/>
              <a:defRPr/>
            </a:pPr>
            <a:r>
              <a:rPr lang="sl-SI" altLang="sl-SI" b="1" dirty="0">
                <a:solidFill>
                  <a:srgbClr val="0070C0"/>
                </a:solidFill>
                <a:cs typeface="Arial" panose="020B0604020202020204" pitchFamily="34" charset="0"/>
              </a:rPr>
              <a:t>strokovnih podlag za sistemsko spremljanje potreb po izpolnjevanju (strokovne podlage).</a:t>
            </a:r>
          </a:p>
          <a:p>
            <a:pPr algn="just" eaLnBrk="1" hangingPunct="1">
              <a:defRPr/>
            </a:pPr>
            <a:endParaRPr lang="sl-SI" altLang="sl-SI" dirty="0">
              <a:solidFill>
                <a:srgbClr val="404040"/>
              </a:solidFill>
              <a:cs typeface="Arial" panose="020B0604020202020204" pitchFamily="34" charset="0"/>
            </a:endParaRPr>
          </a:p>
          <a:p>
            <a:pPr eaLnBrk="1" hangingPunct="1">
              <a:defRPr/>
            </a:pPr>
            <a:endParaRPr lang="sl-SI" altLang="sl-SI" dirty="0">
              <a:solidFill>
                <a:srgbClr val="404040"/>
              </a:solidFill>
              <a:cs typeface="Arial" panose="020B0604020202020204" pitchFamily="34" charset="0"/>
            </a:endParaRPr>
          </a:p>
          <a:p>
            <a:pPr eaLnBrk="1" hangingPunct="1">
              <a:defRPr/>
            </a:pPr>
            <a:r>
              <a:rPr lang="sl-SI" altLang="sl-SI" sz="2000" b="1" dirty="0">
                <a:solidFill>
                  <a:srgbClr val="860000"/>
                </a:solidFill>
                <a:cs typeface="Arial" panose="020B0604020202020204" pitchFamily="34" charset="0"/>
              </a:rPr>
              <a:t>Sklop A: </a:t>
            </a:r>
            <a:r>
              <a:rPr lang="sl-SI" altLang="sl-SI" b="1" dirty="0">
                <a:solidFill>
                  <a:srgbClr val="0070C0"/>
                </a:solidFill>
                <a:cs typeface="Arial" panose="020B0604020202020204" pitchFamily="34" charset="0"/>
              </a:rPr>
              <a:t>sofinanciranje izvedbe vsaj treh različnih programov 			izpopolnjevanja za udeležence VIŠ </a:t>
            </a:r>
            <a:r>
              <a:rPr lang="sl-SI" altLang="sl-SI" b="1" dirty="0">
                <a:solidFill>
                  <a:srgbClr val="7030A0"/>
                </a:solidFill>
                <a:cs typeface="Arial" panose="020B0604020202020204" pitchFamily="34" charset="0"/>
              </a:rPr>
              <a:t>in</a:t>
            </a:r>
            <a:r>
              <a:rPr lang="sl-SI" altLang="sl-SI" dirty="0">
                <a:solidFill>
                  <a:srgbClr val="7030A0"/>
                </a:solidFill>
                <a:cs typeface="Arial" panose="020B0604020202020204" pitchFamily="34" charset="0"/>
              </a:rPr>
              <a:t> </a:t>
            </a:r>
            <a:r>
              <a:rPr lang="sl-SI" altLang="sl-SI" b="1" dirty="0">
                <a:solidFill>
                  <a:srgbClr val="7030A0"/>
                </a:solidFill>
                <a:cs typeface="Arial" panose="020B0604020202020204" pitchFamily="34" charset="0"/>
              </a:rPr>
              <a:t>priprava strokovnih podlag.</a:t>
            </a:r>
          </a:p>
          <a:p>
            <a:pPr marL="342900" indent="-342900" eaLnBrk="1" hangingPunct="1">
              <a:buFont typeface="Wingdings" panose="05000000000000000000" pitchFamily="2" charset="2"/>
              <a:buChar char="Ø"/>
              <a:defRPr/>
            </a:pPr>
            <a:endParaRPr lang="sl-SI" altLang="sl-SI" dirty="0">
              <a:solidFill>
                <a:srgbClr val="404040"/>
              </a:solidFill>
              <a:cs typeface="Arial" panose="020B0604020202020204" pitchFamily="34" charset="0"/>
            </a:endParaRPr>
          </a:p>
          <a:p>
            <a:pPr marL="342900" indent="-342900" eaLnBrk="1" hangingPunct="1">
              <a:buFont typeface="Wingdings" panose="05000000000000000000" pitchFamily="2" charset="2"/>
              <a:buChar char="Ø"/>
              <a:defRPr/>
            </a:pPr>
            <a:endParaRPr lang="sl-SI" altLang="sl-SI" dirty="0">
              <a:solidFill>
                <a:srgbClr val="404040"/>
              </a:solidFill>
              <a:cs typeface="Arial" panose="020B0604020202020204" pitchFamily="34" charset="0"/>
            </a:endParaRPr>
          </a:p>
          <a:p>
            <a:pPr eaLnBrk="1" hangingPunct="1">
              <a:defRPr/>
            </a:pPr>
            <a:r>
              <a:rPr lang="sl-SI" altLang="sl-SI" sz="2000" b="1" dirty="0">
                <a:solidFill>
                  <a:srgbClr val="860000"/>
                </a:solidFill>
                <a:cs typeface="Arial" panose="020B0604020202020204" pitchFamily="34" charset="0"/>
              </a:rPr>
              <a:t>Sklop B: </a:t>
            </a:r>
            <a:r>
              <a:rPr lang="sl-SI" altLang="sl-SI" b="1" dirty="0">
                <a:solidFill>
                  <a:srgbClr val="0070C0"/>
                </a:solidFill>
                <a:cs typeface="Arial" panose="020B0604020202020204" pitchFamily="34" charset="0"/>
              </a:rPr>
              <a:t>sofinanciranje izvedbe vsaj treh različnih programov 	izpopolnjevanja za udeležence NIPO </a:t>
            </a:r>
            <a:r>
              <a:rPr lang="sl-SI" altLang="sl-SI" b="1" dirty="0">
                <a:solidFill>
                  <a:srgbClr val="7030A0"/>
                </a:solidFill>
                <a:cs typeface="Arial" panose="020B0604020202020204" pitchFamily="34" charset="0"/>
              </a:rPr>
              <a:t>in priprava strokovnih podlag</a:t>
            </a:r>
            <a:r>
              <a:rPr lang="sl-SI" altLang="sl-SI" sz="2000" b="1" dirty="0">
                <a:solidFill>
                  <a:srgbClr val="7030A0"/>
                </a:solidFill>
                <a:latin typeface="Calibri" panose="020F0502020204030204" pitchFamily="34" charset="0"/>
              </a:rPr>
              <a:t>. </a:t>
            </a:r>
            <a:endParaRPr lang="sl-SI" altLang="sl-SI" sz="2000" b="1" dirty="0">
              <a:solidFill>
                <a:srgbClr val="254061"/>
              </a:solidFill>
            </a:endParaRPr>
          </a:p>
          <a:p>
            <a:pPr algn="ctr" eaLnBrk="1" hangingPunct="1">
              <a:defRPr/>
            </a:pPr>
            <a:endParaRPr lang="sl-SI" altLang="sl-SI" sz="1600" b="1" dirty="0">
              <a:solidFill>
                <a:srgbClr val="254061"/>
              </a:solidFill>
            </a:endParaRPr>
          </a:p>
          <a:p>
            <a:pPr marL="285750" indent="-285750" algn="ctr" eaLnBrk="1" hangingPunct="1">
              <a:buFont typeface="Wingdings" panose="05000000000000000000" pitchFamily="2" charset="2"/>
              <a:buChar char="Ø"/>
              <a:defRPr/>
            </a:pPr>
            <a:endParaRPr lang="sl-SI" altLang="sl-SI" sz="1600" b="1" dirty="0">
              <a:solidFill>
                <a:srgbClr val="254061"/>
              </a:solidFill>
            </a:endParaRPr>
          </a:p>
          <a:p>
            <a:pPr marL="285750" indent="-285750" algn="ctr" eaLnBrk="1" hangingPunct="1">
              <a:buFont typeface="Wingdings" panose="05000000000000000000" pitchFamily="2" charset="2"/>
              <a:buChar char="Ø"/>
              <a:defRPr/>
            </a:pPr>
            <a:endParaRPr lang="sl-SI" altLang="sl-SI" sz="1600" b="1" dirty="0">
              <a:solidFill>
                <a:srgbClr val="254061"/>
              </a:solidFill>
            </a:endParaRPr>
          </a:p>
          <a:p>
            <a:pPr marL="285750" indent="-285750" algn="ctr" eaLnBrk="1" hangingPunct="1">
              <a:buFont typeface="Wingdings" panose="05000000000000000000" pitchFamily="2" charset="2"/>
              <a:buChar char="Ø"/>
              <a:defRPr/>
            </a:pPr>
            <a:endParaRPr lang="sl-SI" altLang="sl-SI" sz="1600" b="1" dirty="0">
              <a:solidFill>
                <a:srgbClr val="254061"/>
              </a:solidFill>
            </a:endParaRPr>
          </a:p>
          <a:p>
            <a:pPr marL="285750" indent="-285750" algn="just" eaLnBrk="1" hangingPunct="1">
              <a:buFont typeface="Wingdings" panose="05000000000000000000" pitchFamily="2" charset="2"/>
              <a:buChar char="Ø"/>
              <a:defRPr/>
            </a:pPr>
            <a:endParaRPr lang="en-US" altLang="sl-SI" sz="1600" dirty="0">
              <a:solidFill>
                <a:srgbClr val="404040"/>
              </a:solidFill>
              <a:latin typeface="Calibri" panose="020F0502020204030204" pitchFamily="34" charset="0"/>
            </a:endParaRPr>
          </a:p>
        </p:txBody>
      </p:sp>
      <p:sp>
        <p:nvSpPr>
          <p:cNvPr id="2" name="Označba mesta številke diapozitiva 1"/>
          <p:cNvSpPr>
            <a:spLocks noGrp="1"/>
          </p:cNvSpPr>
          <p:nvPr>
            <p:ph type="sldNum" sz="quarter" idx="12"/>
          </p:nvPr>
        </p:nvSpPr>
        <p:spPr/>
        <p:txBody>
          <a:bodyPr/>
          <a:lstStyle/>
          <a:p>
            <a:fld id="{5532F882-DC02-4301-B179-9E7F5ED57468}" type="slidenum">
              <a:rPr lang="en-US" altLang="sl-SI" smtClean="0"/>
              <a:pPr/>
              <a:t>4</a:t>
            </a:fld>
            <a:endParaRPr lang="en-US" altLang="sl-SI"/>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showMasterSp="0" show="0">
  <p:cSld>
    <p:spTree>
      <p:nvGrpSpPr>
        <p:cNvPr id="1" name=""/>
        <p:cNvGrpSpPr/>
        <p:nvPr/>
      </p:nvGrpSpPr>
      <p:grpSpPr>
        <a:xfrm>
          <a:off x="0" y="0"/>
          <a:ext cx="0" cy="0"/>
          <a:chOff x="0" y="0"/>
          <a:chExt cx="0" cy="0"/>
        </a:xfrm>
      </p:grpSpPr>
      <p:pic>
        <p:nvPicPr>
          <p:cNvPr id="2" name="Slika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85580" y="86497"/>
            <a:ext cx="7077950" cy="6771503"/>
          </a:xfrm>
          <a:prstGeom prst="rect">
            <a:avLst/>
          </a:prstGeom>
        </p:spPr>
      </p:pic>
      <p:sp>
        <p:nvSpPr>
          <p:cNvPr id="3" name="Pravokotnik 2"/>
          <p:cNvSpPr/>
          <p:nvPr/>
        </p:nvSpPr>
        <p:spPr>
          <a:xfrm>
            <a:off x="1729647" y="5090984"/>
            <a:ext cx="7033883" cy="1634815"/>
          </a:xfrm>
          <a:prstGeom prst="rect">
            <a:avLst/>
          </a:prstGeom>
          <a:noFill/>
          <a:ln w="1905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PoljeZBesedilom 4"/>
          <p:cNvSpPr txBox="1"/>
          <p:nvPr/>
        </p:nvSpPr>
        <p:spPr>
          <a:xfrm>
            <a:off x="396760" y="5739114"/>
            <a:ext cx="1288820" cy="338554"/>
          </a:xfrm>
          <a:prstGeom prst="rect">
            <a:avLst/>
          </a:prstGeom>
          <a:noFill/>
        </p:spPr>
        <p:txBody>
          <a:bodyPr wrap="square" rtlCol="0">
            <a:spAutoFit/>
          </a:bodyPr>
          <a:lstStyle/>
          <a:p>
            <a:r>
              <a:rPr lang="sl-SI" sz="1600" b="1" dirty="0">
                <a:solidFill>
                  <a:srgbClr val="FF0000"/>
                </a:solidFill>
                <a:cs typeface="Arial" panose="020B0604020202020204" pitchFamily="34" charset="0"/>
              </a:rPr>
              <a:t>Merilo 1.2</a:t>
            </a:r>
            <a:endParaRPr lang="en-US" sz="1600" b="1" dirty="0">
              <a:solidFill>
                <a:srgbClr val="FF0000"/>
              </a:solidFill>
              <a:cs typeface="Arial" panose="020B0604020202020204" pitchFamily="34" charset="0"/>
            </a:endParaRPr>
          </a:p>
        </p:txBody>
      </p:sp>
      <p:sp>
        <p:nvSpPr>
          <p:cNvPr id="4" name="Označba mesta številke diapozitiva 3"/>
          <p:cNvSpPr>
            <a:spLocks noGrp="1"/>
          </p:cNvSpPr>
          <p:nvPr>
            <p:ph type="sldNum" sz="quarter" idx="12"/>
          </p:nvPr>
        </p:nvSpPr>
        <p:spPr/>
        <p:txBody>
          <a:bodyPr/>
          <a:lstStyle/>
          <a:p>
            <a:fld id="{5532F882-DC02-4301-B179-9E7F5ED57468}" type="slidenum">
              <a:rPr lang="en-US" altLang="sl-SI" smtClean="0"/>
              <a:pPr/>
              <a:t>40</a:t>
            </a:fld>
            <a:endParaRPr lang="en-US" altLang="sl-SI"/>
          </a:p>
        </p:txBody>
      </p:sp>
    </p:spTree>
    <p:extLst>
      <p:ext uri="{BB962C8B-B14F-4D97-AF65-F5344CB8AC3E}">
        <p14:creationId xmlns:p14="http://schemas.microsoft.com/office/powerpoint/2010/main" val="316614663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41.xml><?xml version="1.0" encoding="utf-8"?>
<p:sld xmlns:a="http://schemas.openxmlformats.org/drawingml/2006/main" xmlns:r="http://schemas.openxmlformats.org/officeDocument/2006/relationships" xmlns:p="http://schemas.openxmlformats.org/presentationml/2006/main" showMasterSp="0" show="0">
  <p:cSld>
    <p:spTree>
      <p:nvGrpSpPr>
        <p:cNvPr id="1" name=""/>
        <p:cNvGrpSpPr/>
        <p:nvPr/>
      </p:nvGrpSpPr>
      <p:grpSpPr>
        <a:xfrm>
          <a:off x="0" y="0"/>
          <a:ext cx="0" cy="0"/>
          <a:chOff x="0" y="0"/>
          <a:chExt cx="0" cy="0"/>
        </a:xfrm>
      </p:grpSpPr>
      <p:graphicFrame>
        <p:nvGraphicFramePr>
          <p:cNvPr id="2" name="Tabela 1"/>
          <p:cNvGraphicFramePr>
            <a:graphicFrameLocks noGrp="1"/>
          </p:cNvGraphicFramePr>
          <p:nvPr>
            <p:extLst>
              <p:ext uri="{D42A27DB-BD31-4B8C-83A1-F6EECF244321}">
                <p14:modId xmlns:p14="http://schemas.microsoft.com/office/powerpoint/2010/main" val="2102445866"/>
              </p:ext>
            </p:extLst>
          </p:nvPr>
        </p:nvGraphicFramePr>
        <p:xfrm>
          <a:off x="351994" y="1098399"/>
          <a:ext cx="8520157" cy="5493466"/>
        </p:xfrm>
        <a:graphic>
          <a:graphicData uri="http://schemas.openxmlformats.org/drawingml/2006/table">
            <a:tbl>
              <a:tblPr>
                <a:tableStyleId>{69CF1AB2-1976-4502-BF36-3FF5EA218861}</a:tableStyleId>
              </a:tblPr>
              <a:tblGrid>
                <a:gridCol w="966005">
                  <a:extLst>
                    <a:ext uri="{9D8B030D-6E8A-4147-A177-3AD203B41FA5}">
                      <a16:colId xmlns:a16="http://schemas.microsoft.com/office/drawing/2014/main" xmlns="" val="20000"/>
                    </a:ext>
                  </a:extLst>
                </a:gridCol>
                <a:gridCol w="6981184">
                  <a:extLst>
                    <a:ext uri="{9D8B030D-6E8A-4147-A177-3AD203B41FA5}">
                      <a16:colId xmlns:a16="http://schemas.microsoft.com/office/drawing/2014/main" xmlns="" val="20001"/>
                    </a:ext>
                  </a:extLst>
                </a:gridCol>
                <a:gridCol w="572968">
                  <a:extLst>
                    <a:ext uri="{9D8B030D-6E8A-4147-A177-3AD203B41FA5}">
                      <a16:colId xmlns:a16="http://schemas.microsoft.com/office/drawing/2014/main" xmlns="" val="20002"/>
                    </a:ext>
                  </a:extLst>
                </a:gridCol>
              </a:tblGrid>
              <a:tr h="170082">
                <a:tc>
                  <a:txBody>
                    <a:bodyPr/>
                    <a:lstStyle/>
                    <a:p>
                      <a:pPr>
                        <a:spcAft>
                          <a:spcPts val="0"/>
                        </a:spcAft>
                      </a:pPr>
                      <a:r>
                        <a:rPr lang="sl-SI" sz="1050" b="1" dirty="0">
                          <a:solidFill>
                            <a:schemeClr val="tx1"/>
                          </a:solidFill>
                          <a:effectLst/>
                          <a:latin typeface="Arial" panose="020B0604020202020204" pitchFamily="34" charset="0"/>
                          <a:cs typeface="Arial" panose="020B0604020202020204" pitchFamily="34" charset="0"/>
                        </a:rPr>
                        <a:t>2.</a:t>
                      </a:r>
                      <a:endParaRPr lang="sl-SI" sz="1050" b="1"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27594" marR="27594" marT="0" marB="0" anchor="ctr">
                    <a:solidFill>
                      <a:schemeClr val="tx2">
                        <a:lumMod val="40000"/>
                        <a:lumOff val="60000"/>
                      </a:schemeClr>
                    </a:solidFill>
                  </a:tcPr>
                </a:tc>
                <a:tc>
                  <a:txBody>
                    <a:bodyPr/>
                    <a:lstStyle/>
                    <a:p>
                      <a:pPr algn="just">
                        <a:spcAft>
                          <a:spcPts val="0"/>
                        </a:spcAft>
                      </a:pPr>
                      <a:r>
                        <a:rPr lang="sl-SI" sz="1050" b="1" dirty="0">
                          <a:solidFill>
                            <a:schemeClr val="tx1"/>
                          </a:solidFill>
                          <a:effectLst/>
                          <a:latin typeface="Arial" panose="020B0604020202020204" pitchFamily="34" charset="0"/>
                          <a:cs typeface="Arial" panose="020B0604020202020204" pitchFamily="34" charset="0"/>
                        </a:rPr>
                        <a:t>Načrt za izvedbo projekta  </a:t>
                      </a:r>
                      <a:endParaRPr lang="sl-SI" sz="1050" b="1"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27594" marR="27594" marT="0" marB="0" anchor="ctr">
                    <a:solidFill>
                      <a:schemeClr val="tx2">
                        <a:lumMod val="40000"/>
                        <a:lumOff val="60000"/>
                      </a:schemeClr>
                    </a:solidFill>
                  </a:tcPr>
                </a:tc>
                <a:tc>
                  <a:txBody>
                    <a:bodyPr/>
                    <a:lstStyle/>
                    <a:p>
                      <a:pPr algn="ctr">
                        <a:spcAft>
                          <a:spcPts val="0"/>
                        </a:spcAft>
                      </a:pPr>
                      <a:r>
                        <a:rPr lang="sl-SI" sz="1050" b="1" dirty="0">
                          <a:solidFill>
                            <a:schemeClr val="tx1"/>
                          </a:solidFill>
                          <a:effectLst/>
                          <a:latin typeface="Arial" panose="020B0604020202020204" pitchFamily="34" charset="0"/>
                          <a:cs typeface="Arial" panose="020B0604020202020204" pitchFamily="34" charset="0"/>
                        </a:rPr>
                        <a:t>33</a:t>
                      </a:r>
                      <a:endParaRPr lang="sl-SI" sz="1050" b="1"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27594" marR="27594" marT="0" marB="0" anchor="ctr">
                    <a:solidFill>
                      <a:schemeClr val="tx2">
                        <a:lumMod val="40000"/>
                        <a:lumOff val="60000"/>
                      </a:schemeClr>
                    </a:solidFill>
                  </a:tcPr>
                </a:tc>
                <a:extLst>
                  <a:ext uri="{0D108BD9-81ED-4DB2-BD59-A6C34878D82A}">
                    <a16:rowId xmlns:a16="http://schemas.microsoft.com/office/drawing/2014/main" xmlns="" val="10000"/>
                  </a:ext>
                </a:extLst>
              </a:tr>
              <a:tr h="914365">
                <a:tc>
                  <a:txBody>
                    <a:bodyPr/>
                    <a:lstStyle/>
                    <a:p>
                      <a:pPr>
                        <a:spcAft>
                          <a:spcPts val="0"/>
                        </a:spcAft>
                      </a:pPr>
                      <a:r>
                        <a:rPr lang="sl-SI" sz="1050" dirty="0">
                          <a:solidFill>
                            <a:schemeClr val="tx1"/>
                          </a:solidFill>
                          <a:effectLst/>
                          <a:latin typeface="Arial" panose="020B0604020202020204" pitchFamily="34" charset="0"/>
                          <a:cs typeface="Arial" panose="020B0604020202020204" pitchFamily="34" charset="0"/>
                        </a:rPr>
                        <a:t>2.1</a:t>
                      </a:r>
                      <a:endParaRPr lang="sl-SI" sz="105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27594" marR="27594" marT="0" marB="0"/>
                </a:tc>
                <a:tc>
                  <a:txBody>
                    <a:bodyPr/>
                    <a:lstStyle/>
                    <a:p>
                      <a:pPr>
                        <a:spcAft>
                          <a:spcPts val="0"/>
                        </a:spcAft>
                      </a:pPr>
                      <a:r>
                        <a:rPr lang="sl-SI" sz="1050" dirty="0">
                          <a:solidFill>
                            <a:schemeClr val="tx1"/>
                          </a:solidFill>
                          <a:effectLst/>
                          <a:latin typeface="Arial" panose="020B0604020202020204" pitchFamily="34" charset="0"/>
                          <a:cs typeface="Arial" panose="020B0604020202020204" pitchFamily="34" charset="0"/>
                        </a:rPr>
                        <a:t>Organizacijski in terminski ter finančni načrt projekta za konzorcij (tč. 2.2.1 Prijavnice in elaborata in Priloga B k Prijavnici in elaboratu ter Priloga 1 k javnemu razpisu)</a:t>
                      </a:r>
                    </a:p>
                    <a:p>
                      <a:pPr marL="342900" lvl="0" indent="-342900" algn="just">
                        <a:spcAft>
                          <a:spcPts val="0"/>
                        </a:spcAft>
                        <a:buSzPts val="1000"/>
                        <a:buFont typeface="Times New Roman" panose="02020603050405020304" pitchFamily="18" charset="0"/>
                        <a:buChar char="−"/>
                      </a:pPr>
                      <a:r>
                        <a:rPr lang="sl-SI" sz="1050" dirty="0">
                          <a:solidFill>
                            <a:schemeClr val="tx1"/>
                          </a:solidFill>
                          <a:effectLst/>
                          <a:latin typeface="Arial" panose="020B0604020202020204" pitchFamily="34" charset="0"/>
                          <a:cs typeface="Arial" panose="020B0604020202020204" pitchFamily="34" charset="0"/>
                        </a:rPr>
                        <a:t>načrt ima podrobno in razumljivo razdelane vse potrebne elemente, </a:t>
                      </a:r>
                    </a:p>
                    <a:p>
                      <a:pPr marL="342900" lvl="0" indent="-342900" algn="just">
                        <a:spcAft>
                          <a:spcPts val="0"/>
                        </a:spcAft>
                        <a:buSzPts val="1000"/>
                        <a:buFont typeface="Times New Roman" panose="02020603050405020304" pitchFamily="18" charset="0"/>
                        <a:buChar char="−"/>
                      </a:pPr>
                      <a:r>
                        <a:rPr lang="sl-SI" sz="1050" dirty="0">
                          <a:solidFill>
                            <a:schemeClr val="tx1"/>
                          </a:solidFill>
                          <a:effectLst/>
                          <a:latin typeface="Arial" panose="020B0604020202020204" pitchFamily="34" charset="0"/>
                          <a:cs typeface="Arial" panose="020B0604020202020204" pitchFamily="34" charset="0"/>
                        </a:rPr>
                        <a:t>načrt ima pomanjkljivo razdelane potrebne elemente ali so le-ti delno medsebojno usklajeni</a:t>
                      </a:r>
                    </a:p>
                    <a:p>
                      <a:pPr marL="342900" lvl="0" indent="-342900" algn="just">
                        <a:spcAft>
                          <a:spcPts val="0"/>
                        </a:spcAft>
                        <a:buSzPts val="1000"/>
                        <a:buFont typeface="Times New Roman" panose="02020603050405020304" pitchFamily="18" charset="0"/>
                        <a:buChar char="−"/>
                      </a:pPr>
                      <a:r>
                        <a:rPr lang="sl-SI" sz="1050" dirty="0">
                          <a:solidFill>
                            <a:schemeClr val="tx1"/>
                          </a:solidFill>
                          <a:effectLst/>
                          <a:latin typeface="Arial" panose="020B0604020202020204" pitchFamily="34" charset="0"/>
                          <a:cs typeface="Arial" panose="020B0604020202020204" pitchFamily="34" charset="0"/>
                        </a:rPr>
                        <a:t>načrt nima vseh potrebnih elementov ali le-ti niso medsebojno usklajeni</a:t>
                      </a:r>
                      <a:endParaRPr lang="sl-SI" sz="105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27594" marR="27594" marT="0" marB="0"/>
                </a:tc>
                <a:tc>
                  <a:txBody>
                    <a:bodyPr/>
                    <a:lstStyle/>
                    <a:p>
                      <a:pPr algn="ctr">
                        <a:spcAft>
                          <a:spcPts val="0"/>
                        </a:spcAft>
                      </a:pPr>
                      <a:r>
                        <a:rPr lang="sl-SI" sz="1050" dirty="0">
                          <a:solidFill>
                            <a:schemeClr val="tx1"/>
                          </a:solidFill>
                          <a:effectLst/>
                          <a:latin typeface="Arial" panose="020B0604020202020204" pitchFamily="34" charset="0"/>
                          <a:cs typeface="Arial" panose="020B0604020202020204" pitchFamily="34" charset="0"/>
                        </a:rPr>
                        <a:t> </a:t>
                      </a:r>
                    </a:p>
                    <a:p>
                      <a:pPr algn="ctr">
                        <a:spcAft>
                          <a:spcPts val="0"/>
                        </a:spcAft>
                      </a:pPr>
                      <a:r>
                        <a:rPr lang="sl-SI" sz="1050" dirty="0">
                          <a:solidFill>
                            <a:schemeClr val="tx1"/>
                          </a:solidFill>
                          <a:effectLst/>
                          <a:latin typeface="Arial" panose="020B0604020202020204" pitchFamily="34" charset="0"/>
                          <a:cs typeface="Arial" panose="020B0604020202020204" pitchFamily="34" charset="0"/>
                        </a:rPr>
                        <a:t> </a:t>
                      </a:r>
                    </a:p>
                    <a:p>
                      <a:pPr algn="ctr">
                        <a:spcAft>
                          <a:spcPts val="0"/>
                        </a:spcAft>
                      </a:pPr>
                      <a:r>
                        <a:rPr lang="sl-SI" sz="1050" dirty="0">
                          <a:solidFill>
                            <a:schemeClr val="tx1"/>
                          </a:solidFill>
                          <a:effectLst/>
                          <a:latin typeface="Arial" panose="020B0604020202020204" pitchFamily="34" charset="0"/>
                          <a:cs typeface="Arial" panose="020B0604020202020204" pitchFamily="34" charset="0"/>
                        </a:rPr>
                        <a:t>12</a:t>
                      </a:r>
                    </a:p>
                    <a:p>
                      <a:pPr algn="ctr">
                        <a:spcAft>
                          <a:spcPts val="0"/>
                        </a:spcAft>
                      </a:pPr>
                      <a:r>
                        <a:rPr lang="sl-SI" sz="1050" dirty="0">
                          <a:solidFill>
                            <a:schemeClr val="tx1"/>
                          </a:solidFill>
                          <a:effectLst/>
                          <a:latin typeface="Arial" panose="020B0604020202020204" pitchFamily="34" charset="0"/>
                          <a:cs typeface="Arial" panose="020B0604020202020204" pitchFamily="34" charset="0"/>
                        </a:rPr>
                        <a:t>8</a:t>
                      </a:r>
                    </a:p>
                    <a:p>
                      <a:pPr algn="ctr">
                        <a:spcAft>
                          <a:spcPts val="0"/>
                        </a:spcAft>
                      </a:pPr>
                      <a:r>
                        <a:rPr lang="sl-SI" sz="1050" dirty="0">
                          <a:solidFill>
                            <a:schemeClr val="tx1"/>
                          </a:solidFill>
                          <a:effectLst/>
                          <a:latin typeface="Arial" panose="020B0604020202020204" pitchFamily="34" charset="0"/>
                          <a:cs typeface="Arial" panose="020B0604020202020204" pitchFamily="34" charset="0"/>
                        </a:rPr>
                        <a:t>0</a:t>
                      </a:r>
                      <a:endParaRPr lang="sl-SI" sz="105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27594" marR="27594" marT="0" marB="0"/>
                </a:tc>
                <a:extLst>
                  <a:ext uri="{0D108BD9-81ED-4DB2-BD59-A6C34878D82A}">
                    <a16:rowId xmlns:a16="http://schemas.microsoft.com/office/drawing/2014/main" xmlns="" val="10001"/>
                  </a:ext>
                </a:extLst>
              </a:tr>
              <a:tr h="1289403">
                <a:tc>
                  <a:txBody>
                    <a:bodyPr/>
                    <a:lstStyle/>
                    <a:p>
                      <a:pPr>
                        <a:spcAft>
                          <a:spcPts val="0"/>
                        </a:spcAft>
                      </a:pPr>
                      <a:r>
                        <a:rPr lang="sl-SI" sz="1050">
                          <a:solidFill>
                            <a:schemeClr val="tx1"/>
                          </a:solidFill>
                          <a:effectLst/>
                          <a:latin typeface="Arial" panose="020B0604020202020204" pitchFamily="34" charset="0"/>
                          <a:cs typeface="Arial" panose="020B0604020202020204" pitchFamily="34" charset="0"/>
                        </a:rPr>
                        <a:t>2.2</a:t>
                      </a:r>
                      <a:endParaRPr lang="sl-SI" sz="105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27594" marR="27594" marT="0" marB="0"/>
                </a:tc>
                <a:tc>
                  <a:txBody>
                    <a:bodyPr/>
                    <a:lstStyle/>
                    <a:p>
                      <a:pPr algn="just">
                        <a:spcAft>
                          <a:spcPts val="0"/>
                        </a:spcAft>
                      </a:pPr>
                      <a:r>
                        <a:rPr lang="sl-SI" sz="1050" dirty="0">
                          <a:solidFill>
                            <a:schemeClr val="tx1"/>
                          </a:solidFill>
                          <a:effectLst/>
                          <a:latin typeface="Arial" panose="020B0604020202020204" pitchFamily="34" charset="0"/>
                          <a:cs typeface="Arial" panose="020B0604020202020204" pitchFamily="34" charset="0"/>
                        </a:rPr>
                        <a:t>Aktivnosti za spodbujanje vključevanja udeležencev VIŠ ali udeležencev NIPO v programe (tč. 2.2.2 Prijavnice in elaborata)</a:t>
                      </a:r>
                    </a:p>
                    <a:p>
                      <a:pPr marL="342900" lvl="0" indent="-342900" algn="just">
                        <a:spcAft>
                          <a:spcPts val="0"/>
                        </a:spcAft>
                        <a:buSzPts val="1000"/>
                        <a:buFont typeface="Times New Roman" panose="02020603050405020304" pitchFamily="18" charset="0"/>
                        <a:buChar char="−"/>
                      </a:pPr>
                      <a:r>
                        <a:rPr lang="sl-SI" sz="1050" dirty="0">
                          <a:solidFill>
                            <a:schemeClr val="tx1"/>
                          </a:solidFill>
                          <a:effectLst/>
                          <a:latin typeface="Arial" panose="020B0604020202020204" pitchFamily="34" charset="0"/>
                          <a:cs typeface="Arial" panose="020B0604020202020204" pitchFamily="34" charset="0"/>
                        </a:rPr>
                        <a:t>načrt vključuje vsaj pet (5) aktivnosti za spodbujanje vključevanja udeležencev, ki so pojasnjene in razdelane</a:t>
                      </a:r>
                    </a:p>
                    <a:p>
                      <a:pPr marL="342900" lvl="0" indent="-342900" algn="just">
                        <a:spcAft>
                          <a:spcPts val="0"/>
                        </a:spcAft>
                        <a:buSzPts val="1000"/>
                        <a:buFont typeface="Times New Roman" panose="02020603050405020304" pitchFamily="18" charset="0"/>
                        <a:buChar char="−"/>
                      </a:pPr>
                      <a:r>
                        <a:rPr lang="sl-SI" sz="1050" dirty="0">
                          <a:solidFill>
                            <a:schemeClr val="tx1"/>
                          </a:solidFill>
                          <a:effectLst/>
                          <a:latin typeface="Arial" panose="020B0604020202020204" pitchFamily="34" charset="0"/>
                          <a:cs typeface="Arial" panose="020B0604020202020204" pitchFamily="34" charset="0"/>
                        </a:rPr>
                        <a:t>načrt vključuje tri (3) do štiri (4) aktivnosti za spodbujanje vključevanja udeležencev, ki so pojasnjene in razdelane</a:t>
                      </a:r>
                    </a:p>
                    <a:p>
                      <a:pPr marL="342900" lvl="0" indent="-342900" algn="just">
                        <a:spcAft>
                          <a:spcPts val="0"/>
                        </a:spcAft>
                        <a:buSzPts val="1000"/>
                        <a:buFont typeface="Times New Roman" panose="02020603050405020304" pitchFamily="18" charset="0"/>
                        <a:buChar char="−"/>
                      </a:pPr>
                      <a:r>
                        <a:rPr lang="sl-SI" sz="1050" dirty="0">
                          <a:solidFill>
                            <a:schemeClr val="tx1"/>
                          </a:solidFill>
                          <a:effectLst/>
                          <a:latin typeface="Arial" panose="020B0604020202020204" pitchFamily="34" charset="0"/>
                          <a:cs typeface="Arial" panose="020B0604020202020204" pitchFamily="34" charset="0"/>
                        </a:rPr>
                        <a:t>načrt vključuje dve (2) aktivnosti za spodbujanje vključevanja udeležencev, ki sta pojasnjeni in razdelani</a:t>
                      </a:r>
                    </a:p>
                    <a:p>
                      <a:pPr marL="342900" lvl="0" indent="-342900" algn="just">
                        <a:spcAft>
                          <a:spcPts val="0"/>
                        </a:spcAft>
                        <a:buSzPts val="1000"/>
                        <a:buFont typeface="Courier"/>
                        <a:buChar char="-"/>
                      </a:pPr>
                      <a:r>
                        <a:rPr lang="sl-SI" sz="1050" dirty="0">
                          <a:solidFill>
                            <a:schemeClr val="tx1"/>
                          </a:solidFill>
                          <a:effectLst/>
                          <a:latin typeface="Arial" panose="020B0604020202020204" pitchFamily="34" charset="0"/>
                          <a:cs typeface="Arial" panose="020B0604020202020204" pitchFamily="34" charset="0"/>
                        </a:rPr>
                        <a:t>načrt vključuje eno (1) ali manj aktivnosti za spodbujanje vključevanja udeležencev, ki je pojasnjena in razdelana</a:t>
                      </a:r>
                      <a:endParaRPr lang="sl-SI" sz="105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27594" marR="27594" marT="0" marB="0"/>
                </a:tc>
                <a:tc>
                  <a:txBody>
                    <a:bodyPr/>
                    <a:lstStyle/>
                    <a:p>
                      <a:pPr algn="ctr">
                        <a:spcAft>
                          <a:spcPts val="0"/>
                        </a:spcAft>
                      </a:pPr>
                      <a:r>
                        <a:rPr lang="sl-SI" sz="1050" dirty="0">
                          <a:solidFill>
                            <a:schemeClr val="tx1"/>
                          </a:solidFill>
                          <a:effectLst/>
                          <a:latin typeface="Arial" panose="020B0604020202020204" pitchFamily="34" charset="0"/>
                          <a:cs typeface="Arial" panose="020B0604020202020204" pitchFamily="34" charset="0"/>
                        </a:rPr>
                        <a:t> </a:t>
                      </a:r>
                    </a:p>
                    <a:p>
                      <a:pPr algn="ctr">
                        <a:spcAft>
                          <a:spcPts val="0"/>
                        </a:spcAft>
                      </a:pPr>
                      <a:r>
                        <a:rPr lang="sl-SI" sz="1050" dirty="0">
                          <a:solidFill>
                            <a:schemeClr val="tx1"/>
                          </a:solidFill>
                          <a:effectLst/>
                          <a:latin typeface="Arial" panose="020B0604020202020204" pitchFamily="34" charset="0"/>
                          <a:cs typeface="Arial" panose="020B0604020202020204" pitchFamily="34" charset="0"/>
                        </a:rPr>
                        <a:t> </a:t>
                      </a:r>
                    </a:p>
                    <a:p>
                      <a:pPr algn="ctr">
                        <a:spcAft>
                          <a:spcPts val="0"/>
                        </a:spcAft>
                      </a:pPr>
                      <a:r>
                        <a:rPr lang="sl-SI" sz="1050" dirty="0">
                          <a:solidFill>
                            <a:schemeClr val="tx1"/>
                          </a:solidFill>
                          <a:effectLst/>
                          <a:latin typeface="Arial" panose="020B0604020202020204" pitchFamily="34" charset="0"/>
                          <a:cs typeface="Arial" panose="020B0604020202020204" pitchFamily="34" charset="0"/>
                        </a:rPr>
                        <a:t>7</a:t>
                      </a:r>
                    </a:p>
                    <a:p>
                      <a:pPr algn="ctr">
                        <a:spcAft>
                          <a:spcPts val="0"/>
                        </a:spcAft>
                      </a:pPr>
                      <a:r>
                        <a:rPr lang="sl-SI" sz="1050" dirty="0">
                          <a:solidFill>
                            <a:schemeClr val="tx1"/>
                          </a:solidFill>
                          <a:effectLst/>
                          <a:latin typeface="Arial" panose="020B0604020202020204" pitchFamily="34" charset="0"/>
                          <a:cs typeface="Arial" panose="020B0604020202020204" pitchFamily="34" charset="0"/>
                        </a:rPr>
                        <a:t> 5</a:t>
                      </a:r>
                    </a:p>
                    <a:p>
                      <a:pPr algn="ctr">
                        <a:spcAft>
                          <a:spcPts val="0"/>
                        </a:spcAft>
                      </a:pPr>
                      <a:r>
                        <a:rPr lang="sl-SI" sz="1050" dirty="0">
                          <a:solidFill>
                            <a:schemeClr val="tx1"/>
                          </a:solidFill>
                          <a:effectLst/>
                          <a:latin typeface="Arial" panose="020B0604020202020204" pitchFamily="34" charset="0"/>
                          <a:cs typeface="Arial" panose="020B0604020202020204" pitchFamily="34" charset="0"/>
                        </a:rPr>
                        <a:t> </a:t>
                      </a:r>
                    </a:p>
                    <a:p>
                      <a:pPr algn="ctr">
                        <a:spcAft>
                          <a:spcPts val="0"/>
                        </a:spcAft>
                      </a:pPr>
                      <a:r>
                        <a:rPr lang="sl-SI" sz="1050" dirty="0">
                          <a:solidFill>
                            <a:schemeClr val="tx1"/>
                          </a:solidFill>
                          <a:effectLst/>
                          <a:latin typeface="Arial" panose="020B0604020202020204" pitchFamily="34" charset="0"/>
                          <a:cs typeface="Arial" panose="020B0604020202020204" pitchFamily="34" charset="0"/>
                        </a:rPr>
                        <a:t>3</a:t>
                      </a:r>
                    </a:p>
                    <a:p>
                      <a:pPr algn="ctr">
                        <a:spcAft>
                          <a:spcPts val="0"/>
                        </a:spcAft>
                      </a:pPr>
                      <a:r>
                        <a:rPr lang="sl-SI" sz="1050" dirty="0">
                          <a:solidFill>
                            <a:schemeClr val="tx1"/>
                          </a:solidFill>
                          <a:effectLst/>
                          <a:latin typeface="Arial" panose="020B0604020202020204" pitchFamily="34" charset="0"/>
                          <a:cs typeface="Arial" panose="020B0604020202020204" pitchFamily="34" charset="0"/>
                        </a:rPr>
                        <a:t>0</a:t>
                      </a:r>
                      <a:endParaRPr lang="sl-SI" sz="105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27594" marR="27594" marT="0" marB="0"/>
                </a:tc>
                <a:extLst>
                  <a:ext uri="{0D108BD9-81ED-4DB2-BD59-A6C34878D82A}">
                    <a16:rowId xmlns:a16="http://schemas.microsoft.com/office/drawing/2014/main" xmlns="" val="10002"/>
                  </a:ext>
                </a:extLst>
              </a:tr>
              <a:tr h="1523942">
                <a:tc>
                  <a:txBody>
                    <a:bodyPr/>
                    <a:lstStyle/>
                    <a:p>
                      <a:pPr>
                        <a:spcAft>
                          <a:spcPts val="0"/>
                        </a:spcAft>
                      </a:pPr>
                      <a:r>
                        <a:rPr lang="sl-SI" sz="1050" dirty="0">
                          <a:solidFill>
                            <a:schemeClr val="tx1"/>
                          </a:solidFill>
                          <a:effectLst/>
                          <a:latin typeface="Arial" panose="020B0604020202020204" pitchFamily="34" charset="0"/>
                          <a:cs typeface="Arial" panose="020B0604020202020204" pitchFamily="34" charset="0"/>
                        </a:rPr>
                        <a:t>2.3</a:t>
                      </a:r>
                      <a:endParaRPr lang="sl-SI" sz="105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27594" marR="27594" marT="0" marB="0"/>
                </a:tc>
                <a:tc>
                  <a:txBody>
                    <a:bodyPr/>
                    <a:lstStyle/>
                    <a:p>
                      <a:pPr algn="just">
                        <a:spcAft>
                          <a:spcPts val="0"/>
                        </a:spcAft>
                      </a:pPr>
                      <a:r>
                        <a:rPr lang="sl-SI" sz="1050" dirty="0">
                          <a:solidFill>
                            <a:schemeClr val="tx1"/>
                          </a:solidFill>
                          <a:effectLst/>
                          <a:latin typeface="Arial" panose="020B0604020202020204" pitchFamily="34" charset="0"/>
                          <a:cs typeface="Arial" panose="020B0604020202020204" pitchFamily="34" charset="0"/>
                        </a:rPr>
                        <a:t>Spremljanje doseganja ciljev ter pričakovanih kazalnikov učinka in kazalnikov rezultata (tč. 2.2.3 Prijavnice in elaborata) </a:t>
                      </a:r>
                    </a:p>
                    <a:p>
                      <a:pPr marL="342900" lvl="0" indent="-342900" algn="just">
                        <a:spcAft>
                          <a:spcPts val="0"/>
                        </a:spcAft>
                        <a:buSzPts val="1000"/>
                        <a:buFont typeface="Times New Roman" panose="02020603050405020304" pitchFamily="18" charset="0"/>
                        <a:buChar char="−"/>
                        <a:tabLst>
                          <a:tab pos="228600" algn="l"/>
                        </a:tabLst>
                      </a:pPr>
                      <a:r>
                        <a:rPr lang="sl-SI" sz="1050" dirty="0">
                          <a:solidFill>
                            <a:schemeClr val="tx1"/>
                          </a:solidFill>
                          <a:effectLst/>
                          <a:latin typeface="Arial" panose="020B0604020202020204" pitchFamily="34" charset="0"/>
                          <a:cs typeface="Arial" panose="020B0604020202020204" pitchFamily="34" charset="0"/>
                        </a:rPr>
                        <a:t>načrt vključuje vsaj pet (5) aktivnosti za spremljanje doseganja ciljev ter pričakovanih kazalnikov učinka in kazalnikov rezultata, ki so pojasnjene in razdelane</a:t>
                      </a:r>
                    </a:p>
                    <a:p>
                      <a:pPr marL="342900" lvl="0" indent="-342900" algn="just">
                        <a:spcAft>
                          <a:spcPts val="0"/>
                        </a:spcAft>
                        <a:buSzPts val="1000"/>
                        <a:buFont typeface="Times New Roman" panose="02020603050405020304" pitchFamily="18" charset="0"/>
                        <a:buChar char="−"/>
                        <a:tabLst>
                          <a:tab pos="228600" algn="l"/>
                        </a:tabLst>
                      </a:pPr>
                      <a:r>
                        <a:rPr lang="sl-SI" sz="1050" dirty="0">
                          <a:solidFill>
                            <a:schemeClr val="tx1"/>
                          </a:solidFill>
                          <a:effectLst/>
                          <a:latin typeface="Arial" panose="020B0604020202020204" pitchFamily="34" charset="0"/>
                          <a:cs typeface="Arial" panose="020B0604020202020204" pitchFamily="34" charset="0"/>
                        </a:rPr>
                        <a:t>načrt vključuje tri (3) do štiri (4) aktivnosti  za spremljanje doseganja ciljev ter pričakovanih kazalnikov učinka in kazalnikov rezultata, ki so pojasnjene in razdelane</a:t>
                      </a:r>
                    </a:p>
                    <a:p>
                      <a:pPr marL="342900" lvl="0" indent="-342900" algn="just">
                        <a:spcAft>
                          <a:spcPts val="0"/>
                        </a:spcAft>
                        <a:buSzPts val="1000"/>
                        <a:buFont typeface="Times New Roman" panose="02020603050405020304" pitchFamily="18" charset="0"/>
                        <a:buChar char="−"/>
                        <a:tabLst>
                          <a:tab pos="228600" algn="l"/>
                        </a:tabLst>
                      </a:pPr>
                      <a:r>
                        <a:rPr lang="sl-SI" sz="1050" dirty="0">
                          <a:solidFill>
                            <a:schemeClr val="tx1"/>
                          </a:solidFill>
                          <a:effectLst/>
                          <a:latin typeface="Arial" panose="020B0604020202020204" pitchFamily="34" charset="0"/>
                          <a:cs typeface="Arial" panose="020B0604020202020204" pitchFamily="34" charset="0"/>
                        </a:rPr>
                        <a:t>načrt vključuje dve (2) aktivnosti za spremljanje doseganja ciljev ter pričakovanih kazalnikov učinka in kazalnikov rezultata, ki sta pojasnjeni in razdelani</a:t>
                      </a:r>
                    </a:p>
                    <a:p>
                      <a:pPr marL="342900" lvl="0" indent="-342900" algn="just">
                        <a:spcAft>
                          <a:spcPts val="0"/>
                        </a:spcAft>
                        <a:buSzPts val="1000"/>
                        <a:buFont typeface="Times New Roman" panose="02020603050405020304" pitchFamily="18" charset="0"/>
                        <a:buChar char="−"/>
                        <a:tabLst>
                          <a:tab pos="228600" algn="l"/>
                        </a:tabLst>
                      </a:pPr>
                      <a:r>
                        <a:rPr lang="sl-SI" sz="1050" dirty="0">
                          <a:solidFill>
                            <a:schemeClr val="tx1"/>
                          </a:solidFill>
                          <a:effectLst/>
                          <a:latin typeface="Arial" panose="020B0604020202020204" pitchFamily="34" charset="0"/>
                          <a:cs typeface="Arial" panose="020B0604020202020204" pitchFamily="34" charset="0"/>
                        </a:rPr>
                        <a:t>načrt vključuje eno (1) ali manj aktivnosti za spremljanje doseganja ciljev ter pričakovanih kazalnikov učinka in kazalnikov rezultata, ki je pojasnjena in razdelana</a:t>
                      </a:r>
                      <a:endParaRPr lang="sl-SI" sz="105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27594" marR="27594" marT="0" marB="0"/>
                </a:tc>
                <a:tc>
                  <a:txBody>
                    <a:bodyPr/>
                    <a:lstStyle/>
                    <a:p>
                      <a:pPr algn="ctr">
                        <a:spcAft>
                          <a:spcPts val="0"/>
                        </a:spcAft>
                      </a:pPr>
                      <a:r>
                        <a:rPr lang="sl-SI" sz="1050" dirty="0">
                          <a:solidFill>
                            <a:schemeClr val="tx1"/>
                          </a:solidFill>
                          <a:effectLst/>
                          <a:latin typeface="Arial" panose="020B0604020202020204" pitchFamily="34" charset="0"/>
                          <a:cs typeface="Arial" panose="020B0604020202020204" pitchFamily="34" charset="0"/>
                        </a:rPr>
                        <a:t> </a:t>
                      </a:r>
                    </a:p>
                    <a:p>
                      <a:pPr algn="ctr">
                        <a:spcAft>
                          <a:spcPts val="0"/>
                        </a:spcAft>
                      </a:pPr>
                      <a:r>
                        <a:rPr lang="sl-SI" sz="1050" dirty="0">
                          <a:solidFill>
                            <a:schemeClr val="tx1"/>
                          </a:solidFill>
                          <a:effectLst/>
                          <a:latin typeface="Arial" panose="020B0604020202020204" pitchFamily="34" charset="0"/>
                          <a:cs typeface="Arial" panose="020B0604020202020204" pitchFamily="34" charset="0"/>
                        </a:rPr>
                        <a:t> </a:t>
                      </a:r>
                    </a:p>
                    <a:p>
                      <a:pPr algn="ctr">
                        <a:spcAft>
                          <a:spcPts val="0"/>
                        </a:spcAft>
                      </a:pPr>
                      <a:r>
                        <a:rPr lang="sl-SI" sz="1050" dirty="0">
                          <a:solidFill>
                            <a:schemeClr val="tx1"/>
                          </a:solidFill>
                          <a:effectLst/>
                          <a:latin typeface="Arial" panose="020B0604020202020204" pitchFamily="34" charset="0"/>
                          <a:cs typeface="Arial" panose="020B0604020202020204" pitchFamily="34" charset="0"/>
                        </a:rPr>
                        <a:t>6</a:t>
                      </a:r>
                    </a:p>
                    <a:p>
                      <a:pPr algn="ctr">
                        <a:spcAft>
                          <a:spcPts val="0"/>
                        </a:spcAft>
                      </a:pPr>
                      <a:r>
                        <a:rPr lang="sl-SI" sz="1050" dirty="0">
                          <a:solidFill>
                            <a:schemeClr val="tx1"/>
                          </a:solidFill>
                          <a:effectLst/>
                          <a:latin typeface="Arial" panose="020B0604020202020204" pitchFamily="34" charset="0"/>
                          <a:cs typeface="Arial" panose="020B0604020202020204" pitchFamily="34" charset="0"/>
                        </a:rPr>
                        <a:t> </a:t>
                      </a:r>
                    </a:p>
                    <a:p>
                      <a:pPr algn="ctr">
                        <a:spcAft>
                          <a:spcPts val="0"/>
                        </a:spcAft>
                      </a:pPr>
                      <a:r>
                        <a:rPr lang="sl-SI" sz="1050" dirty="0">
                          <a:solidFill>
                            <a:schemeClr val="tx1"/>
                          </a:solidFill>
                          <a:effectLst/>
                          <a:latin typeface="Arial" panose="020B0604020202020204" pitchFamily="34" charset="0"/>
                          <a:cs typeface="Arial" panose="020B0604020202020204" pitchFamily="34" charset="0"/>
                        </a:rPr>
                        <a:t>4</a:t>
                      </a:r>
                    </a:p>
                    <a:p>
                      <a:pPr algn="ctr">
                        <a:spcAft>
                          <a:spcPts val="0"/>
                        </a:spcAft>
                      </a:pPr>
                      <a:r>
                        <a:rPr lang="sl-SI" sz="1050" dirty="0">
                          <a:solidFill>
                            <a:schemeClr val="tx1"/>
                          </a:solidFill>
                          <a:effectLst/>
                          <a:latin typeface="Arial" panose="020B0604020202020204" pitchFamily="34" charset="0"/>
                          <a:cs typeface="Arial" panose="020B0604020202020204" pitchFamily="34" charset="0"/>
                        </a:rPr>
                        <a:t> </a:t>
                      </a:r>
                    </a:p>
                    <a:p>
                      <a:pPr algn="ctr">
                        <a:spcAft>
                          <a:spcPts val="0"/>
                        </a:spcAft>
                      </a:pPr>
                      <a:r>
                        <a:rPr lang="sl-SI" sz="1050" dirty="0">
                          <a:solidFill>
                            <a:schemeClr val="tx1"/>
                          </a:solidFill>
                          <a:effectLst/>
                          <a:latin typeface="Arial" panose="020B0604020202020204" pitchFamily="34" charset="0"/>
                          <a:cs typeface="Arial" panose="020B0604020202020204" pitchFamily="34" charset="0"/>
                        </a:rPr>
                        <a:t>2</a:t>
                      </a:r>
                    </a:p>
                    <a:p>
                      <a:pPr>
                        <a:spcAft>
                          <a:spcPts val="0"/>
                        </a:spcAft>
                      </a:pPr>
                      <a:r>
                        <a:rPr lang="sl-SI" sz="1050" dirty="0">
                          <a:solidFill>
                            <a:schemeClr val="tx1"/>
                          </a:solidFill>
                          <a:effectLst/>
                          <a:latin typeface="Arial" panose="020B0604020202020204" pitchFamily="34" charset="0"/>
                          <a:cs typeface="Arial" panose="020B0604020202020204" pitchFamily="34" charset="0"/>
                        </a:rPr>
                        <a:t> </a:t>
                      </a:r>
                    </a:p>
                    <a:p>
                      <a:pPr algn="ctr">
                        <a:spcAft>
                          <a:spcPts val="0"/>
                        </a:spcAft>
                      </a:pPr>
                      <a:r>
                        <a:rPr lang="sl-SI" sz="1050" dirty="0">
                          <a:solidFill>
                            <a:schemeClr val="tx1"/>
                          </a:solidFill>
                          <a:effectLst/>
                          <a:latin typeface="Arial" panose="020B0604020202020204" pitchFamily="34" charset="0"/>
                          <a:cs typeface="Arial" panose="020B0604020202020204" pitchFamily="34" charset="0"/>
                        </a:rPr>
                        <a:t>0</a:t>
                      </a:r>
                      <a:endParaRPr lang="sl-SI" sz="105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27594" marR="27594" marT="0" marB="0"/>
                </a:tc>
                <a:extLst>
                  <a:ext uri="{0D108BD9-81ED-4DB2-BD59-A6C34878D82A}">
                    <a16:rowId xmlns:a16="http://schemas.microsoft.com/office/drawing/2014/main" xmlns="" val="10003"/>
                  </a:ext>
                </a:extLst>
              </a:tr>
              <a:tr h="757445">
                <a:tc>
                  <a:txBody>
                    <a:bodyPr/>
                    <a:lstStyle/>
                    <a:p>
                      <a:pPr>
                        <a:spcAft>
                          <a:spcPts val="0"/>
                        </a:spcAft>
                      </a:pPr>
                      <a:r>
                        <a:rPr lang="sl-SI" sz="1050">
                          <a:solidFill>
                            <a:schemeClr val="tx1"/>
                          </a:solidFill>
                          <a:effectLst/>
                          <a:latin typeface="Arial" panose="020B0604020202020204" pitchFamily="34" charset="0"/>
                          <a:cs typeface="Arial" panose="020B0604020202020204" pitchFamily="34" charset="0"/>
                        </a:rPr>
                        <a:t>2.4</a:t>
                      </a:r>
                      <a:endParaRPr lang="sl-SI" sz="105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27594" marR="27594" marT="0" marB="0"/>
                </a:tc>
                <a:tc>
                  <a:txBody>
                    <a:bodyPr/>
                    <a:lstStyle/>
                    <a:p>
                      <a:pPr>
                        <a:spcAft>
                          <a:spcPts val="0"/>
                        </a:spcAft>
                      </a:pPr>
                      <a:r>
                        <a:rPr lang="sl-SI" sz="1050" dirty="0">
                          <a:solidFill>
                            <a:schemeClr val="tx1"/>
                          </a:solidFill>
                          <a:effectLst/>
                          <a:latin typeface="Arial" panose="020B0604020202020204" pitchFamily="34" charset="0"/>
                          <a:cs typeface="Arial" panose="020B0604020202020204" pitchFamily="34" charset="0"/>
                        </a:rPr>
                        <a:t>Sedež </a:t>
                      </a:r>
                      <a:r>
                        <a:rPr lang="sl-SI" sz="1050" dirty="0" err="1">
                          <a:solidFill>
                            <a:schemeClr val="tx1"/>
                          </a:solidFill>
                          <a:effectLst/>
                          <a:latin typeface="Arial" panose="020B0604020202020204" pitchFamily="34" charset="0"/>
                          <a:cs typeface="Arial" panose="020B0604020202020204" pitchFamily="34" charset="0"/>
                        </a:rPr>
                        <a:t>konzorcijskih</a:t>
                      </a:r>
                      <a:r>
                        <a:rPr lang="sl-SI" sz="1050" dirty="0">
                          <a:solidFill>
                            <a:schemeClr val="tx1"/>
                          </a:solidFill>
                          <a:effectLst/>
                          <a:latin typeface="Arial" panose="020B0604020202020204" pitchFamily="34" charset="0"/>
                          <a:cs typeface="Arial" panose="020B0604020202020204" pitchFamily="34" charset="0"/>
                        </a:rPr>
                        <a:t> partnerjev v obmejnem problemskem območju* (tč. 1.1 in 1.3 Prijavnice  in elaborata)</a:t>
                      </a:r>
                    </a:p>
                    <a:p>
                      <a:pPr marL="342900" lvl="0" indent="-342900">
                        <a:spcAft>
                          <a:spcPts val="0"/>
                        </a:spcAft>
                        <a:buClr>
                          <a:srgbClr val="00000A"/>
                        </a:buClr>
                        <a:buSzPts val="1000"/>
                        <a:buFont typeface="Times New Roman" panose="02020603050405020304" pitchFamily="18" charset="0"/>
                        <a:buChar char="−"/>
                      </a:pPr>
                      <a:r>
                        <a:rPr lang="sl-SI" sz="1050" dirty="0">
                          <a:solidFill>
                            <a:schemeClr val="tx1"/>
                          </a:solidFill>
                          <a:effectLst/>
                          <a:latin typeface="Arial" panose="020B0604020202020204" pitchFamily="34" charset="0"/>
                          <a:cs typeface="Arial" panose="020B0604020202020204" pitchFamily="34" charset="0"/>
                        </a:rPr>
                        <a:t>vsi </a:t>
                      </a:r>
                      <a:r>
                        <a:rPr lang="sl-SI" sz="1050" dirty="0" err="1">
                          <a:solidFill>
                            <a:schemeClr val="tx1"/>
                          </a:solidFill>
                          <a:effectLst/>
                          <a:latin typeface="Arial" panose="020B0604020202020204" pitchFamily="34" charset="0"/>
                          <a:cs typeface="Arial" panose="020B0604020202020204" pitchFamily="34" charset="0"/>
                        </a:rPr>
                        <a:t>konzorcijski</a:t>
                      </a:r>
                      <a:r>
                        <a:rPr lang="sl-SI" sz="1050" dirty="0">
                          <a:solidFill>
                            <a:schemeClr val="tx1"/>
                          </a:solidFill>
                          <a:effectLst/>
                          <a:latin typeface="Arial" panose="020B0604020202020204" pitchFamily="34" charset="0"/>
                          <a:cs typeface="Arial" panose="020B0604020202020204" pitchFamily="34" charset="0"/>
                        </a:rPr>
                        <a:t> partnerji imajo sedež v obmejnem problemskem območju </a:t>
                      </a:r>
                    </a:p>
                    <a:p>
                      <a:pPr marL="342900" lvl="0" indent="-342900">
                        <a:spcAft>
                          <a:spcPts val="0"/>
                        </a:spcAft>
                        <a:buClr>
                          <a:srgbClr val="00000A"/>
                        </a:buClr>
                        <a:buSzPts val="1000"/>
                        <a:buFont typeface="Times New Roman" panose="02020603050405020304" pitchFamily="18" charset="0"/>
                        <a:buChar char="−"/>
                      </a:pPr>
                      <a:r>
                        <a:rPr lang="sl-SI" sz="1050" dirty="0">
                          <a:solidFill>
                            <a:schemeClr val="tx1"/>
                          </a:solidFill>
                          <a:effectLst/>
                          <a:latin typeface="Arial" panose="020B0604020202020204" pitchFamily="34" charset="0"/>
                          <a:cs typeface="Arial" panose="020B0604020202020204" pitchFamily="34" charset="0"/>
                        </a:rPr>
                        <a:t>polovica ali več kot polovica </a:t>
                      </a:r>
                      <a:r>
                        <a:rPr lang="sl-SI" sz="1050" dirty="0" err="1">
                          <a:solidFill>
                            <a:schemeClr val="tx1"/>
                          </a:solidFill>
                          <a:effectLst/>
                          <a:latin typeface="Arial" panose="020B0604020202020204" pitchFamily="34" charset="0"/>
                          <a:cs typeface="Arial" panose="020B0604020202020204" pitchFamily="34" charset="0"/>
                        </a:rPr>
                        <a:t>konzorcijskih</a:t>
                      </a:r>
                      <a:r>
                        <a:rPr lang="sl-SI" sz="1050" dirty="0">
                          <a:solidFill>
                            <a:schemeClr val="tx1"/>
                          </a:solidFill>
                          <a:effectLst/>
                          <a:latin typeface="Arial" panose="020B0604020202020204" pitchFamily="34" charset="0"/>
                          <a:cs typeface="Arial" panose="020B0604020202020204" pitchFamily="34" charset="0"/>
                        </a:rPr>
                        <a:t> partnerjev ima sedež v obmejnem problemskem območju</a:t>
                      </a:r>
                    </a:p>
                    <a:p>
                      <a:pPr marL="342900" lvl="0" indent="-342900">
                        <a:spcAft>
                          <a:spcPts val="0"/>
                        </a:spcAft>
                        <a:buClr>
                          <a:srgbClr val="00000A"/>
                        </a:buClr>
                        <a:buSzPts val="1000"/>
                        <a:buFont typeface="Times New Roman" panose="02020603050405020304" pitchFamily="18" charset="0"/>
                        <a:buChar char="−"/>
                      </a:pPr>
                      <a:r>
                        <a:rPr lang="sl-SI" sz="1050" dirty="0">
                          <a:solidFill>
                            <a:schemeClr val="tx1"/>
                          </a:solidFill>
                          <a:effectLst/>
                          <a:latin typeface="Arial" panose="020B0604020202020204" pitchFamily="34" charset="0"/>
                          <a:cs typeface="Arial" panose="020B0604020202020204" pitchFamily="34" charset="0"/>
                        </a:rPr>
                        <a:t>manj kot polovica </a:t>
                      </a:r>
                      <a:r>
                        <a:rPr lang="sl-SI" sz="1050" dirty="0" err="1">
                          <a:solidFill>
                            <a:schemeClr val="tx1"/>
                          </a:solidFill>
                          <a:effectLst/>
                          <a:latin typeface="Arial" panose="020B0604020202020204" pitchFamily="34" charset="0"/>
                          <a:cs typeface="Arial" panose="020B0604020202020204" pitchFamily="34" charset="0"/>
                        </a:rPr>
                        <a:t>konzorcijskih</a:t>
                      </a:r>
                      <a:r>
                        <a:rPr lang="sl-SI" sz="1050" dirty="0">
                          <a:solidFill>
                            <a:schemeClr val="tx1"/>
                          </a:solidFill>
                          <a:effectLst/>
                          <a:latin typeface="Arial" panose="020B0604020202020204" pitchFamily="34" charset="0"/>
                          <a:cs typeface="Arial" panose="020B0604020202020204" pitchFamily="34" charset="0"/>
                        </a:rPr>
                        <a:t> partnerjev ima sedež v obmejnem problemskem območju</a:t>
                      </a:r>
                      <a:endParaRPr lang="sl-SI" sz="105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27594" marR="27594" marT="0" marB="0"/>
                </a:tc>
                <a:tc>
                  <a:txBody>
                    <a:bodyPr/>
                    <a:lstStyle/>
                    <a:p>
                      <a:pPr algn="ctr">
                        <a:spcAft>
                          <a:spcPts val="0"/>
                        </a:spcAft>
                      </a:pPr>
                      <a:r>
                        <a:rPr lang="sl-SI" sz="1050" dirty="0">
                          <a:solidFill>
                            <a:schemeClr val="tx1"/>
                          </a:solidFill>
                          <a:effectLst/>
                          <a:latin typeface="Arial" panose="020B0604020202020204" pitchFamily="34" charset="0"/>
                          <a:cs typeface="Arial" panose="020B0604020202020204" pitchFamily="34" charset="0"/>
                        </a:rPr>
                        <a:t> </a:t>
                      </a:r>
                    </a:p>
                    <a:p>
                      <a:pPr algn="ctr">
                        <a:spcAft>
                          <a:spcPts val="0"/>
                        </a:spcAft>
                      </a:pPr>
                      <a:r>
                        <a:rPr lang="sl-SI" sz="1050" dirty="0">
                          <a:solidFill>
                            <a:schemeClr val="tx1"/>
                          </a:solidFill>
                          <a:effectLst/>
                          <a:latin typeface="Arial" panose="020B0604020202020204" pitchFamily="34" charset="0"/>
                          <a:cs typeface="Arial" panose="020B0604020202020204" pitchFamily="34" charset="0"/>
                        </a:rPr>
                        <a:t> 4</a:t>
                      </a:r>
                    </a:p>
                    <a:p>
                      <a:pPr algn="ctr">
                        <a:spcAft>
                          <a:spcPts val="0"/>
                        </a:spcAft>
                      </a:pPr>
                      <a:r>
                        <a:rPr lang="sl-SI" sz="1050" dirty="0">
                          <a:solidFill>
                            <a:schemeClr val="tx1"/>
                          </a:solidFill>
                          <a:effectLst/>
                          <a:latin typeface="Arial" panose="020B0604020202020204" pitchFamily="34" charset="0"/>
                          <a:cs typeface="Arial" panose="020B0604020202020204" pitchFamily="34" charset="0"/>
                        </a:rPr>
                        <a:t> 2</a:t>
                      </a:r>
                    </a:p>
                    <a:p>
                      <a:pPr algn="ctr">
                        <a:spcAft>
                          <a:spcPts val="0"/>
                        </a:spcAft>
                      </a:pPr>
                      <a:r>
                        <a:rPr lang="sl-SI" sz="1050" dirty="0">
                          <a:solidFill>
                            <a:schemeClr val="tx1"/>
                          </a:solidFill>
                          <a:effectLst/>
                          <a:latin typeface="Arial" panose="020B0604020202020204" pitchFamily="34" charset="0"/>
                          <a:cs typeface="Arial" panose="020B0604020202020204" pitchFamily="34" charset="0"/>
                        </a:rPr>
                        <a:t>0</a:t>
                      </a:r>
                      <a:endParaRPr lang="sl-SI" sz="105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27594" marR="27594" marT="0" marB="0"/>
                </a:tc>
                <a:extLst>
                  <a:ext uri="{0D108BD9-81ED-4DB2-BD59-A6C34878D82A}">
                    <a16:rowId xmlns:a16="http://schemas.microsoft.com/office/drawing/2014/main" xmlns="" val="10004"/>
                  </a:ext>
                </a:extLst>
              </a:tr>
              <a:tr h="761971">
                <a:tc>
                  <a:txBody>
                    <a:bodyPr/>
                    <a:lstStyle/>
                    <a:p>
                      <a:pPr>
                        <a:spcAft>
                          <a:spcPts val="0"/>
                        </a:spcAft>
                      </a:pPr>
                      <a:r>
                        <a:rPr lang="sl-SI" sz="1050">
                          <a:solidFill>
                            <a:schemeClr val="tx1"/>
                          </a:solidFill>
                          <a:effectLst/>
                          <a:latin typeface="Arial" panose="020B0604020202020204" pitchFamily="34" charset="0"/>
                          <a:cs typeface="Arial" panose="020B0604020202020204" pitchFamily="34" charset="0"/>
                        </a:rPr>
                        <a:t>2.5.</a:t>
                      </a:r>
                      <a:endParaRPr lang="sl-SI" sz="105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27594" marR="27594" marT="0" marB="0"/>
                </a:tc>
                <a:tc>
                  <a:txBody>
                    <a:bodyPr/>
                    <a:lstStyle/>
                    <a:p>
                      <a:pPr>
                        <a:spcAft>
                          <a:spcPts val="0"/>
                        </a:spcAft>
                      </a:pPr>
                      <a:r>
                        <a:rPr lang="sl-SI" sz="1050" dirty="0">
                          <a:solidFill>
                            <a:schemeClr val="tx1"/>
                          </a:solidFill>
                          <a:effectLst/>
                          <a:latin typeface="Arial" panose="020B0604020202020204" pitchFamily="34" charset="0"/>
                          <a:cs typeface="Arial" panose="020B0604020202020204" pitchFamily="34" charset="0"/>
                        </a:rPr>
                        <a:t>Inovativni pristopi organizacije in izvedbe programov izpopolnjevanja (tč. 2.2.4 Prijavnice in elaborata)</a:t>
                      </a:r>
                    </a:p>
                    <a:p>
                      <a:pPr marL="342900" lvl="0" indent="-342900" algn="just">
                        <a:spcAft>
                          <a:spcPts val="0"/>
                        </a:spcAft>
                        <a:buSzPts val="1000"/>
                        <a:buFont typeface="Times New Roman" panose="02020603050405020304" pitchFamily="18" charset="0"/>
                        <a:buChar char="−"/>
                      </a:pPr>
                      <a:r>
                        <a:rPr lang="sl-SI" sz="1050" dirty="0">
                          <a:solidFill>
                            <a:schemeClr val="tx1"/>
                          </a:solidFill>
                          <a:effectLst/>
                          <a:latin typeface="Arial" panose="020B0604020202020204" pitchFamily="34" charset="0"/>
                          <a:cs typeface="Arial" panose="020B0604020202020204" pitchFamily="34" charset="0"/>
                        </a:rPr>
                        <a:t>načrt vključuje dva (2) inovativna pristopa, ki sta pojasnjena </a:t>
                      </a:r>
                    </a:p>
                    <a:p>
                      <a:pPr marL="342900" lvl="0" indent="-342900" algn="just">
                        <a:spcAft>
                          <a:spcPts val="0"/>
                        </a:spcAft>
                        <a:buSzPts val="1000"/>
                        <a:buFont typeface="Times New Roman" panose="02020603050405020304" pitchFamily="18" charset="0"/>
                        <a:buChar char="−"/>
                      </a:pPr>
                      <a:r>
                        <a:rPr lang="sl-SI" sz="1050" dirty="0">
                          <a:solidFill>
                            <a:schemeClr val="tx1"/>
                          </a:solidFill>
                          <a:effectLst/>
                          <a:latin typeface="Arial" panose="020B0604020202020204" pitchFamily="34" charset="0"/>
                          <a:cs typeface="Arial" panose="020B0604020202020204" pitchFamily="34" charset="0"/>
                        </a:rPr>
                        <a:t>načrt vključuje en (1) inovativen pristop, ki je pojasnjen</a:t>
                      </a:r>
                    </a:p>
                    <a:p>
                      <a:pPr marL="342900" lvl="0" indent="-342900" algn="just">
                        <a:spcAft>
                          <a:spcPts val="0"/>
                        </a:spcAft>
                        <a:buSzPts val="1000"/>
                        <a:buFont typeface="Times New Roman" panose="02020603050405020304" pitchFamily="18" charset="0"/>
                        <a:buChar char="−"/>
                      </a:pPr>
                      <a:r>
                        <a:rPr lang="sl-SI" sz="1050" dirty="0">
                          <a:solidFill>
                            <a:schemeClr val="tx1"/>
                          </a:solidFill>
                          <a:effectLst/>
                          <a:latin typeface="Arial" panose="020B0604020202020204" pitchFamily="34" charset="0"/>
                          <a:cs typeface="Arial" panose="020B0604020202020204" pitchFamily="34" charset="0"/>
                        </a:rPr>
                        <a:t>prijavitelj v načrtu ne pojasnjuje inovativnega pristopa </a:t>
                      </a:r>
                      <a:endParaRPr lang="sl-SI" sz="105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27594" marR="27594" marT="0" marB="0"/>
                </a:tc>
                <a:tc>
                  <a:txBody>
                    <a:bodyPr/>
                    <a:lstStyle/>
                    <a:p>
                      <a:pPr algn="ctr">
                        <a:spcAft>
                          <a:spcPts val="0"/>
                        </a:spcAft>
                      </a:pPr>
                      <a:r>
                        <a:rPr lang="sl-SI" sz="1050" dirty="0">
                          <a:solidFill>
                            <a:schemeClr val="tx1"/>
                          </a:solidFill>
                          <a:effectLst/>
                          <a:latin typeface="Arial" panose="020B0604020202020204" pitchFamily="34" charset="0"/>
                          <a:cs typeface="Arial" panose="020B0604020202020204" pitchFamily="34" charset="0"/>
                        </a:rPr>
                        <a:t> </a:t>
                      </a:r>
                    </a:p>
                    <a:p>
                      <a:pPr algn="ctr">
                        <a:spcAft>
                          <a:spcPts val="0"/>
                        </a:spcAft>
                      </a:pPr>
                      <a:r>
                        <a:rPr lang="sl-SI" sz="1050" dirty="0">
                          <a:solidFill>
                            <a:schemeClr val="tx1"/>
                          </a:solidFill>
                          <a:effectLst/>
                          <a:latin typeface="Arial" panose="020B0604020202020204" pitchFamily="34" charset="0"/>
                          <a:cs typeface="Arial" panose="020B0604020202020204" pitchFamily="34" charset="0"/>
                        </a:rPr>
                        <a:t>4</a:t>
                      </a:r>
                    </a:p>
                    <a:p>
                      <a:pPr algn="ctr">
                        <a:spcAft>
                          <a:spcPts val="0"/>
                        </a:spcAft>
                      </a:pPr>
                      <a:r>
                        <a:rPr lang="sl-SI" sz="1050" dirty="0">
                          <a:solidFill>
                            <a:schemeClr val="tx1"/>
                          </a:solidFill>
                          <a:effectLst/>
                          <a:latin typeface="Arial" panose="020B0604020202020204" pitchFamily="34" charset="0"/>
                          <a:cs typeface="Arial" panose="020B0604020202020204" pitchFamily="34" charset="0"/>
                        </a:rPr>
                        <a:t>2</a:t>
                      </a:r>
                    </a:p>
                    <a:p>
                      <a:pPr algn="ctr">
                        <a:spcAft>
                          <a:spcPts val="0"/>
                        </a:spcAft>
                      </a:pPr>
                      <a:r>
                        <a:rPr lang="sl-SI" sz="1050" dirty="0">
                          <a:solidFill>
                            <a:schemeClr val="tx1"/>
                          </a:solidFill>
                          <a:effectLst/>
                          <a:latin typeface="Arial" panose="020B0604020202020204" pitchFamily="34" charset="0"/>
                          <a:cs typeface="Arial" panose="020B0604020202020204" pitchFamily="34" charset="0"/>
                        </a:rPr>
                        <a:t>0</a:t>
                      </a:r>
                      <a:endParaRPr lang="sl-SI" sz="105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27594" marR="27594" marT="0" marB="0"/>
                </a:tc>
                <a:extLst>
                  <a:ext uri="{0D108BD9-81ED-4DB2-BD59-A6C34878D82A}">
                    <a16:rowId xmlns:a16="http://schemas.microsoft.com/office/drawing/2014/main" xmlns="" val="10005"/>
                  </a:ext>
                </a:extLst>
              </a:tr>
            </a:tbl>
          </a:graphicData>
        </a:graphic>
      </p:graphicFrame>
      <p:sp>
        <p:nvSpPr>
          <p:cNvPr id="67616" name="Rectangle 1"/>
          <p:cNvSpPr>
            <a:spLocks noChangeArrowheads="1"/>
          </p:cNvSpPr>
          <p:nvPr/>
        </p:nvSpPr>
        <p:spPr bwMode="auto">
          <a:xfrm>
            <a:off x="2901950" y="1825625"/>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r>
              <a:rPr lang="sl-SI" altLang="sl-SI"/>
              <a:t/>
            </a:r>
            <a:br>
              <a:rPr lang="sl-SI" altLang="sl-SI"/>
            </a:br>
            <a:endParaRPr lang="sl-SI" altLang="sl-SI"/>
          </a:p>
        </p:txBody>
      </p:sp>
      <p:sp>
        <p:nvSpPr>
          <p:cNvPr id="6" name="Title 1"/>
          <p:cNvSpPr txBox="1">
            <a:spLocks/>
          </p:cNvSpPr>
          <p:nvPr/>
        </p:nvSpPr>
        <p:spPr bwMode="auto">
          <a:xfrm>
            <a:off x="694458" y="429569"/>
            <a:ext cx="7835227" cy="877888"/>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lgn="ctr" defTabSz="457200" rtl="0" eaLnBrk="0" fontAlgn="base" hangingPunct="0">
              <a:spcBef>
                <a:spcPct val="0"/>
              </a:spcBef>
              <a:spcAft>
                <a:spcPct val="0"/>
              </a:spcAft>
              <a:defRPr sz="4400" kern="1200">
                <a:solidFill>
                  <a:schemeClr val="tx1"/>
                </a:solidFill>
                <a:latin typeface="+mj-lt"/>
                <a:ea typeface="+mj-ea"/>
                <a:cs typeface="+mj-cs"/>
              </a:defRPr>
            </a:lvl1pPr>
            <a:lvl2pPr algn="ctr" defTabSz="457200" rtl="0" eaLnBrk="0" fontAlgn="base" hangingPunct="0">
              <a:spcBef>
                <a:spcPct val="0"/>
              </a:spcBef>
              <a:spcAft>
                <a:spcPct val="0"/>
              </a:spcAft>
              <a:defRPr sz="4400">
                <a:solidFill>
                  <a:schemeClr val="tx1"/>
                </a:solidFill>
                <a:latin typeface="Calibri" pitchFamily="34" charset="0"/>
              </a:defRPr>
            </a:lvl2pPr>
            <a:lvl3pPr algn="ctr" defTabSz="457200" rtl="0" eaLnBrk="0" fontAlgn="base" hangingPunct="0">
              <a:spcBef>
                <a:spcPct val="0"/>
              </a:spcBef>
              <a:spcAft>
                <a:spcPct val="0"/>
              </a:spcAft>
              <a:defRPr sz="4400">
                <a:solidFill>
                  <a:schemeClr val="tx1"/>
                </a:solidFill>
                <a:latin typeface="Calibri" pitchFamily="34" charset="0"/>
              </a:defRPr>
            </a:lvl3pPr>
            <a:lvl4pPr algn="ctr" defTabSz="457200" rtl="0" eaLnBrk="0" fontAlgn="base" hangingPunct="0">
              <a:spcBef>
                <a:spcPct val="0"/>
              </a:spcBef>
              <a:spcAft>
                <a:spcPct val="0"/>
              </a:spcAft>
              <a:defRPr sz="4400">
                <a:solidFill>
                  <a:schemeClr val="tx1"/>
                </a:solidFill>
                <a:latin typeface="Calibri" pitchFamily="34" charset="0"/>
              </a:defRPr>
            </a:lvl4pPr>
            <a:lvl5pPr algn="ctr" defTabSz="457200" rtl="0" eaLnBrk="0" fontAlgn="base" hangingPunct="0">
              <a:spcBef>
                <a:spcPct val="0"/>
              </a:spcBef>
              <a:spcAft>
                <a:spcPct val="0"/>
              </a:spcAft>
              <a:defRPr sz="4400">
                <a:solidFill>
                  <a:schemeClr val="tx1"/>
                </a:solidFill>
                <a:latin typeface="Calibri" pitchFamily="34" charset="0"/>
              </a:defRPr>
            </a:lvl5pPr>
            <a:lvl6pPr marL="457200" algn="ctr" defTabSz="457200" rtl="0" eaLnBrk="1" fontAlgn="base" hangingPunct="1">
              <a:spcBef>
                <a:spcPct val="0"/>
              </a:spcBef>
              <a:spcAft>
                <a:spcPct val="0"/>
              </a:spcAft>
              <a:defRPr sz="4400">
                <a:solidFill>
                  <a:schemeClr val="tx1"/>
                </a:solidFill>
                <a:latin typeface="Calibri" pitchFamily="34" charset="0"/>
              </a:defRPr>
            </a:lvl6pPr>
            <a:lvl7pPr marL="914400" algn="ctr" defTabSz="457200" rtl="0" eaLnBrk="1" fontAlgn="base" hangingPunct="1">
              <a:spcBef>
                <a:spcPct val="0"/>
              </a:spcBef>
              <a:spcAft>
                <a:spcPct val="0"/>
              </a:spcAft>
              <a:defRPr sz="4400">
                <a:solidFill>
                  <a:schemeClr val="tx1"/>
                </a:solidFill>
                <a:latin typeface="Calibri" pitchFamily="34" charset="0"/>
              </a:defRPr>
            </a:lvl7pPr>
            <a:lvl8pPr marL="1371600" algn="ctr" defTabSz="457200" rtl="0" eaLnBrk="1" fontAlgn="base" hangingPunct="1">
              <a:spcBef>
                <a:spcPct val="0"/>
              </a:spcBef>
              <a:spcAft>
                <a:spcPct val="0"/>
              </a:spcAft>
              <a:defRPr sz="4400">
                <a:solidFill>
                  <a:schemeClr val="tx1"/>
                </a:solidFill>
                <a:latin typeface="Calibri" pitchFamily="34" charset="0"/>
              </a:defRPr>
            </a:lvl8pPr>
            <a:lvl9pPr marL="1828800" algn="ctr" defTabSz="457200" rtl="0" eaLnBrk="1" fontAlgn="base" hangingPunct="1">
              <a:spcBef>
                <a:spcPct val="0"/>
              </a:spcBef>
              <a:spcAft>
                <a:spcPct val="0"/>
              </a:spcAft>
              <a:defRPr sz="4400">
                <a:solidFill>
                  <a:schemeClr val="tx1"/>
                </a:solidFill>
                <a:latin typeface="Calibri" pitchFamily="34" charset="0"/>
              </a:defRPr>
            </a:lvl9pPr>
          </a:lstStyle>
          <a:p>
            <a:pPr>
              <a:defRPr/>
            </a:pPr>
            <a:r>
              <a:rPr lang="sl-SI" sz="2400" b="1" dirty="0">
                <a:solidFill>
                  <a:srgbClr val="860000"/>
                </a:solidFill>
                <a:latin typeface="Arial" panose="020B0604020202020204" pitchFamily="34" charset="0"/>
                <a:cs typeface="Arial" panose="020B0604020202020204" pitchFamily="34" charset="0"/>
              </a:rPr>
              <a:t>Merila za izbor – Načrt za izvedbo projekta</a:t>
            </a:r>
          </a:p>
          <a:p>
            <a:pPr>
              <a:defRPr/>
            </a:pPr>
            <a:r>
              <a:rPr lang="sl-SI" sz="2400" b="1" dirty="0">
                <a:solidFill>
                  <a:srgbClr val="860000"/>
                </a:solidFill>
                <a:latin typeface="Arial" panose="020B0604020202020204" pitchFamily="34" charset="0"/>
                <a:cs typeface="Arial" panose="020B0604020202020204" pitchFamily="34" charset="0"/>
              </a:rPr>
              <a:t/>
            </a:r>
            <a:br>
              <a:rPr lang="sl-SI" sz="2400" b="1" dirty="0">
                <a:solidFill>
                  <a:srgbClr val="860000"/>
                </a:solidFill>
                <a:latin typeface="Arial" panose="020B0604020202020204" pitchFamily="34" charset="0"/>
                <a:cs typeface="Arial" panose="020B0604020202020204" pitchFamily="34" charset="0"/>
              </a:rPr>
            </a:br>
            <a:endParaRPr lang="sl-SI" sz="2400" b="1" dirty="0">
              <a:solidFill>
                <a:srgbClr val="860000"/>
              </a:solidFill>
              <a:latin typeface="Arial" panose="020B0604020202020204" pitchFamily="34" charset="0"/>
              <a:cs typeface="Arial" panose="020B0604020202020204" pitchFamily="34" charset="0"/>
            </a:endParaRPr>
          </a:p>
        </p:txBody>
      </p:sp>
      <p:sp>
        <p:nvSpPr>
          <p:cNvPr id="7" name="Elipsa 6"/>
          <p:cNvSpPr/>
          <p:nvPr/>
        </p:nvSpPr>
        <p:spPr>
          <a:xfrm>
            <a:off x="232842" y="1098399"/>
            <a:ext cx="580768" cy="506627"/>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a:p>
        </p:txBody>
      </p:sp>
      <p:sp>
        <p:nvSpPr>
          <p:cNvPr id="3" name="Označba mesta številke diapozitiva 2"/>
          <p:cNvSpPr>
            <a:spLocks noGrp="1"/>
          </p:cNvSpPr>
          <p:nvPr>
            <p:ph type="sldNum" sz="quarter" idx="12"/>
          </p:nvPr>
        </p:nvSpPr>
        <p:spPr/>
        <p:txBody>
          <a:bodyPr/>
          <a:lstStyle/>
          <a:p>
            <a:fld id="{5532F882-DC02-4301-B179-9E7F5ED57468}" type="slidenum">
              <a:rPr lang="en-US" altLang="sl-SI" smtClean="0"/>
              <a:pPr/>
              <a:t>41</a:t>
            </a:fld>
            <a:endParaRPr lang="en-US" altLang="sl-SI"/>
          </a:p>
        </p:txBody>
      </p:sp>
    </p:spTree>
    <p:extLst>
      <p:ext uri="{BB962C8B-B14F-4D97-AF65-F5344CB8AC3E}">
        <p14:creationId xmlns:p14="http://schemas.microsoft.com/office/powerpoint/2010/main" val="317952222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42.xml><?xml version="1.0" encoding="utf-8"?>
<p:sld xmlns:a="http://schemas.openxmlformats.org/drawingml/2006/main" xmlns:r="http://schemas.openxmlformats.org/officeDocument/2006/relationships" xmlns:p="http://schemas.openxmlformats.org/presentationml/2006/main" showMasterSp="0" show="0">
  <p:cSld>
    <p:spTree>
      <p:nvGrpSpPr>
        <p:cNvPr id="1" name=""/>
        <p:cNvGrpSpPr/>
        <p:nvPr/>
      </p:nvGrpSpPr>
      <p:grpSpPr>
        <a:xfrm>
          <a:off x="0" y="0"/>
          <a:ext cx="0" cy="0"/>
          <a:chOff x="0" y="0"/>
          <a:chExt cx="0" cy="0"/>
        </a:xfrm>
      </p:grpSpPr>
      <p:pic>
        <p:nvPicPr>
          <p:cNvPr id="2" name="Slika 1"/>
          <p:cNvPicPr>
            <a:picLocks noChangeAspect="1"/>
          </p:cNvPicPr>
          <p:nvPr/>
        </p:nvPicPr>
        <p:blipFill rotWithShape="1">
          <a:blip r:embed="rId3">
            <a:extLst>
              <a:ext uri="{28A0092B-C50C-407E-A947-70E740481C1C}">
                <a14:useLocalDpi xmlns:a14="http://schemas.microsoft.com/office/drawing/2010/main" val="0"/>
              </a:ext>
            </a:extLst>
          </a:blip>
          <a:srcRect b="57912"/>
          <a:stretch/>
        </p:blipFill>
        <p:spPr>
          <a:xfrm>
            <a:off x="1210131" y="654911"/>
            <a:ext cx="7933869" cy="4571999"/>
          </a:xfrm>
          <a:prstGeom prst="rect">
            <a:avLst/>
          </a:prstGeom>
        </p:spPr>
      </p:pic>
      <p:sp>
        <p:nvSpPr>
          <p:cNvPr id="3" name="Pravokotnik 2"/>
          <p:cNvSpPr/>
          <p:nvPr/>
        </p:nvSpPr>
        <p:spPr>
          <a:xfrm>
            <a:off x="1213679" y="1153497"/>
            <a:ext cx="7930321" cy="2417606"/>
          </a:xfrm>
          <a:prstGeom prst="rect">
            <a:avLst/>
          </a:prstGeom>
          <a:noFill/>
          <a:ln w="1905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 name="PoljeZBesedilom 3"/>
          <p:cNvSpPr txBox="1"/>
          <p:nvPr/>
        </p:nvSpPr>
        <p:spPr>
          <a:xfrm>
            <a:off x="108445" y="2744685"/>
            <a:ext cx="1213728" cy="338554"/>
          </a:xfrm>
          <a:prstGeom prst="rect">
            <a:avLst/>
          </a:prstGeom>
          <a:noFill/>
        </p:spPr>
        <p:txBody>
          <a:bodyPr wrap="square" rtlCol="0">
            <a:spAutoFit/>
          </a:bodyPr>
          <a:lstStyle/>
          <a:p>
            <a:r>
              <a:rPr lang="sl-SI" sz="1600" b="1" dirty="0">
                <a:solidFill>
                  <a:srgbClr val="FF0000"/>
                </a:solidFill>
                <a:cs typeface="Arial" panose="020B0604020202020204" pitchFamily="34" charset="0"/>
              </a:rPr>
              <a:t>Merilo 2.1</a:t>
            </a:r>
            <a:endParaRPr lang="en-US" sz="1600" b="1" dirty="0">
              <a:solidFill>
                <a:srgbClr val="FF0000"/>
              </a:solidFill>
              <a:cs typeface="Arial" panose="020B0604020202020204" pitchFamily="34" charset="0"/>
            </a:endParaRPr>
          </a:p>
        </p:txBody>
      </p:sp>
      <p:sp>
        <p:nvSpPr>
          <p:cNvPr id="5" name="Označba mesta številke diapozitiva 4"/>
          <p:cNvSpPr>
            <a:spLocks noGrp="1"/>
          </p:cNvSpPr>
          <p:nvPr>
            <p:ph type="sldNum" sz="quarter" idx="12"/>
          </p:nvPr>
        </p:nvSpPr>
        <p:spPr/>
        <p:txBody>
          <a:bodyPr/>
          <a:lstStyle/>
          <a:p>
            <a:fld id="{5532F882-DC02-4301-B179-9E7F5ED57468}" type="slidenum">
              <a:rPr lang="en-US" altLang="sl-SI" smtClean="0"/>
              <a:pPr/>
              <a:t>42</a:t>
            </a:fld>
            <a:endParaRPr lang="en-US" altLang="sl-SI"/>
          </a:p>
        </p:txBody>
      </p:sp>
    </p:spTree>
    <p:extLst>
      <p:ext uri="{BB962C8B-B14F-4D97-AF65-F5344CB8AC3E}">
        <p14:creationId xmlns:p14="http://schemas.microsoft.com/office/powerpoint/2010/main" val="119977382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43.xml><?xml version="1.0" encoding="utf-8"?>
<p:sld xmlns:a="http://schemas.openxmlformats.org/drawingml/2006/main" xmlns:r="http://schemas.openxmlformats.org/officeDocument/2006/relationships" xmlns:p="http://schemas.openxmlformats.org/presentationml/2006/main" showMasterSp="0" show="0">
  <p:cSld>
    <p:spTree>
      <p:nvGrpSpPr>
        <p:cNvPr id="1" name=""/>
        <p:cNvGrpSpPr/>
        <p:nvPr/>
      </p:nvGrpSpPr>
      <p:grpSpPr>
        <a:xfrm>
          <a:off x="0" y="0"/>
          <a:ext cx="0" cy="0"/>
          <a:chOff x="0" y="0"/>
          <a:chExt cx="0" cy="0"/>
        </a:xfrm>
      </p:grpSpPr>
      <p:graphicFrame>
        <p:nvGraphicFramePr>
          <p:cNvPr id="2" name="Tabela 1"/>
          <p:cNvGraphicFramePr>
            <a:graphicFrameLocks noGrp="1"/>
          </p:cNvGraphicFramePr>
          <p:nvPr>
            <p:extLst>
              <p:ext uri="{D42A27DB-BD31-4B8C-83A1-F6EECF244321}">
                <p14:modId xmlns:p14="http://schemas.microsoft.com/office/powerpoint/2010/main" val="2157271366"/>
              </p:ext>
            </p:extLst>
          </p:nvPr>
        </p:nvGraphicFramePr>
        <p:xfrm>
          <a:off x="351994" y="1098399"/>
          <a:ext cx="8520157" cy="5493466"/>
        </p:xfrm>
        <a:graphic>
          <a:graphicData uri="http://schemas.openxmlformats.org/drawingml/2006/table">
            <a:tbl>
              <a:tblPr>
                <a:tableStyleId>{69CF1AB2-1976-4502-BF36-3FF5EA218861}</a:tableStyleId>
              </a:tblPr>
              <a:tblGrid>
                <a:gridCol w="966005">
                  <a:extLst>
                    <a:ext uri="{9D8B030D-6E8A-4147-A177-3AD203B41FA5}">
                      <a16:colId xmlns:a16="http://schemas.microsoft.com/office/drawing/2014/main" xmlns="" val="20000"/>
                    </a:ext>
                  </a:extLst>
                </a:gridCol>
                <a:gridCol w="6981184">
                  <a:extLst>
                    <a:ext uri="{9D8B030D-6E8A-4147-A177-3AD203B41FA5}">
                      <a16:colId xmlns:a16="http://schemas.microsoft.com/office/drawing/2014/main" xmlns="" val="20001"/>
                    </a:ext>
                  </a:extLst>
                </a:gridCol>
                <a:gridCol w="572968">
                  <a:extLst>
                    <a:ext uri="{9D8B030D-6E8A-4147-A177-3AD203B41FA5}">
                      <a16:colId xmlns:a16="http://schemas.microsoft.com/office/drawing/2014/main" xmlns="" val="20002"/>
                    </a:ext>
                  </a:extLst>
                </a:gridCol>
              </a:tblGrid>
              <a:tr h="170082">
                <a:tc>
                  <a:txBody>
                    <a:bodyPr/>
                    <a:lstStyle/>
                    <a:p>
                      <a:pPr>
                        <a:spcAft>
                          <a:spcPts val="0"/>
                        </a:spcAft>
                      </a:pPr>
                      <a:r>
                        <a:rPr lang="sl-SI" sz="1050" b="1" dirty="0">
                          <a:solidFill>
                            <a:schemeClr val="tx1"/>
                          </a:solidFill>
                          <a:effectLst/>
                          <a:latin typeface="Arial" panose="020B0604020202020204" pitchFamily="34" charset="0"/>
                          <a:cs typeface="Arial" panose="020B0604020202020204" pitchFamily="34" charset="0"/>
                        </a:rPr>
                        <a:t>2.</a:t>
                      </a:r>
                      <a:endParaRPr lang="sl-SI" sz="1050" b="1"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27594" marR="27594" marT="0" marB="0" anchor="ctr">
                    <a:solidFill>
                      <a:schemeClr val="tx2">
                        <a:lumMod val="40000"/>
                        <a:lumOff val="60000"/>
                      </a:schemeClr>
                    </a:solidFill>
                  </a:tcPr>
                </a:tc>
                <a:tc>
                  <a:txBody>
                    <a:bodyPr/>
                    <a:lstStyle/>
                    <a:p>
                      <a:pPr algn="just">
                        <a:spcAft>
                          <a:spcPts val="0"/>
                        </a:spcAft>
                      </a:pPr>
                      <a:r>
                        <a:rPr lang="sl-SI" sz="1050" b="1" dirty="0">
                          <a:solidFill>
                            <a:schemeClr val="tx1"/>
                          </a:solidFill>
                          <a:effectLst/>
                          <a:latin typeface="Arial" panose="020B0604020202020204" pitchFamily="34" charset="0"/>
                          <a:cs typeface="Arial" panose="020B0604020202020204" pitchFamily="34" charset="0"/>
                        </a:rPr>
                        <a:t>Načrt za izvedbo projekta  </a:t>
                      </a:r>
                      <a:endParaRPr lang="sl-SI" sz="1050" b="1"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27594" marR="27594" marT="0" marB="0" anchor="ctr">
                    <a:solidFill>
                      <a:schemeClr val="tx2">
                        <a:lumMod val="40000"/>
                        <a:lumOff val="60000"/>
                      </a:schemeClr>
                    </a:solidFill>
                  </a:tcPr>
                </a:tc>
                <a:tc>
                  <a:txBody>
                    <a:bodyPr/>
                    <a:lstStyle/>
                    <a:p>
                      <a:pPr algn="ctr">
                        <a:spcAft>
                          <a:spcPts val="0"/>
                        </a:spcAft>
                      </a:pPr>
                      <a:r>
                        <a:rPr lang="sl-SI" sz="1050" b="1" dirty="0">
                          <a:solidFill>
                            <a:schemeClr val="tx1"/>
                          </a:solidFill>
                          <a:effectLst/>
                          <a:latin typeface="Arial" panose="020B0604020202020204" pitchFamily="34" charset="0"/>
                          <a:cs typeface="Arial" panose="020B0604020202020204" pitchFamily="34" charset="0"/>
                        </a:rPr>
                        <a:t>33</a:t>
                      </a:r>
                      <a:endParaRPr lang="sl-SI" sz="1050" b="1"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27594" marR="27594" marT="0" marB="0" anchor="ctr">
                    <a:solidFill>
                      <a:schemeClr val="tx2">
                        <a:lumMod val="40000"/>
                        <a:lumOff val="60000"/>
                      </a:schemeClr>
                    </a:solidFill>
                  </a:tcPr>
                </a:tc>
                <a:extLst>
                  <a:ext uri="{0D108BD9-81ED-4DB2-BD59-A6C34878D82A}">
                    <a16:rowId xmlns:a16="http://schemas.microsoft.com/office/drawing/2014/main" xmlns="" val="10000"/>
                  </a:ext>
                </a:extLst>
              </a:tr>
              <a:tr h="914365">
                <a:tc>
                  <a:txBody>
                    <a:bodyPr/>
                    <a:lstStyle/>
                    <a:p>
                      <a:pPr>
                        <a:spcAft>
                          <a:spcPts val="0"/>
                        </a:spcAft>
                      </a:pPr>
                      <a:r>
                        <a:rPr lang="sl-SI" sz="1050" dirty="0">
                          <a:solidFill>
                            <a:schemeClr val="tx1"/>
                          </a:solidFill>
                          <a:effectLst/>
                          <a:latin typeface="Arial" panose="020B0604020202020204" pitchFamily="34" charset="0"/>
                          <a:cs typeface="Arial" panose="020B0604020202020204" pitchFamily="34" charset="0"/>
                        </a:rPr>
                        <a:t>2.1</a:t>
                      </a:r>
                      <a:endParaRPr lang="sl-SI" sz="105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27594" marR="27594" marT="0" marB="0"/>
                </a:tc>
                <a:tc>
                  <a:txBody>
                    <a:bodyPr/>
                    <a:lstStyle/>
                    <a:p>
                      <a:pPr>
                        <a:spcAft>
                          <a:spcPts val="0"/>
                        </a:spcAft>
                      </a:pPr>
                      <a:r>
                        <a:rPr lang="sl-SI" sz="1050" dirty="0">
                          <a:solidFill>
                            <a:schemeClr val="tx1"/>
                          </a:solidFill>
                          <a:effectLst/>
                          <a:latin typeface="Arial" panose="020B0604020202020204" pitchFamily="34" charset="0"/>
                          <a:cs typeface="Arial" panose="020B0604020202020204" pitchFamily="34" charset="0"/>
                        </a:rPr>
                        <a:t>Organizacijski in terminski ter finančni načrt projekta za konzorcij (tč. 2.2.1 Prijavnice in elaborata in Priloga B k Prijavnici in elaboratu ter Priloga 1 k javnemu razpisu)</a:t>
                      </a:r>
                    </a:p>
                    <a:p>
                      <a:pPr marL="342900" lvl="0" indent="-342900" algn="just">
                        <a:spcAft>
                          <a:spcPts val="0"/>
                        </a:spcAft>
                        <a:buSzPts val="1000"/>
                        <a:buFont typeface="Times New Roman" panose="02020603050405020304" pitchFamily="18" charset="0"/>
                        <a:buChar char="−"/>
                      </a:pPr>
                      <a:r>
                        <a:rPr lang="sl-SI" sz="1050" dirty="0">
                          <a:solidFill>
                            <a:schemeClr val="tx1"/>
                          </a:solidFill>
                          <a:effectLst/>
                          <a:latin typeface="Arial" panose="020B0604020202020204" pitchFamily="34" charset="0"/>
                          <a:cs typeface="Arial" panose="020B0604020202020204" pitchFamily="34" charset="0"/>
                        </a:rPr>
                        <a:t>načrt ima podrobno in razumljivo razdelane vse potrebne elemente, </a:t>
                      </a:r>
                    </a:p>
                    <a:p>
                      <a:pPr marL="342900" lvl="0" indent="-342900" algn="just">
                        <a:spcAft>
                          <a:spcPts val="0"/>
                        </a:spcAft>
                        <a:buSzPts val="1000"/>
                        <a:buFont typeface="Times New Roman" panose="02020603050405020304" pitchFamily="18" charset="0"/>
                        <a:buChar char="−"/>
                      </a:pPr>
                      <a:r>
                        <a:rPr lang="sl-SI" sz="1050" dirty="0">
                          <a:solidFill>
                            <a:schemeClr val="tx1"/>
                          </a:solidFill>
                          <a:effectLst/>
                          <a:latin typeface="Arial" panose="020B0604020202020204" pitchFamily="34" charset="0"/>
                          <a:cs typeface="Arial" panose="020B0604020202020204" pitchFamily="34" charset="0"/>
                        </a:rPr>
                        <a:t>načrt ima pomanjkljivo razdelane potrebne elemente ali so le-ti delno medsebojno usklajeni</a:t>
                      </a:r>
                    </a:p>
                    <a:p>
                      <a:pPr marL="342900" lvl="0" indent="-342900" algn="just">
                        <a:spcAft>
                          <a:spcPts val="0"/>
                        </a:spcAft>
                        <a:buSzPts val="1000"/>
                        <a:buFont typeface="Times New Roman" panose="02020603050405020304" pitchFamily="18" charset="0"/>
                        <a:buChar char="−"/>
                      </a:pPr>
                      <a:r>
                        <a:rPr lang="sl-SI" sz="1050" dirty="0">
                          <a:solidFill>
                            <a:schemeClr val="tx1"/>
                          </a:solidFill>
                          <a:effectLst/>
                          <a:latin typeface="Arial" panose="020B0604020202020204" pitchFamily="34" charset="0"/>
                          <a:cs typeface="Arial" panose="020B0604020202020204" pitchFamily="34" charset="0"/>
                        </a:rPr>
                        <a:t>načrt nima vseh potrebnih elementov ali le-ti niso medsebojno usklajeni</a:t>
                      </a:r>
                      <a:endParaRPr lang="sl-SI" sz="105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27594" marR="27594" marT="0" marB="0"/>
                </a:tc>
                <a:tc>
                  <a:txBody>
                    <a:bodyPr/>
                    <a:lstStyle/>
                    <a:p>
                      <a:pPr algn="ctr">
                        <a:spcAft>
                          <a:spcPts val="0"/>
                        </a:spcAft>
                      </a:pPr>
                      <a:r>
                        <a:rPr lang="sl-SI" sz="1050" dirty="0">
                          <a:solidFill>
                            <a:schemeClr val="tx1"/>
                          </a:solidFill>
                          <a:effectLst/>
                          <a:latin typeface="Arial" panose="020B0604020202020204" pitchFamily="34" charset="0"/>
                          <a:cs typeface="Arial" panose="020B0604020202020204" pitchFamily="34" charset="0"/>
                        </a:rPr>
                        <a:t> </a:t>
                      </a:r>
                    </a:p>
                    <a:p>
                      <a:pPr algn="ctr">
                        <a:spcAft>
                          <a:spcPts val="0"/>
                        </a:spcAft>
                      </a:pPr>
                      <a:r>
                        <a:rPr lang="sl-SI" sz="1050" dirty="0">
                          <a:solidFill>
                            <a:schemeClr val="tx1"/>
                          </a:solidFill>
                          <a:effectLst/>
                          <a:latin typeface="Arial" panose="020B0604020202020204" pitchFamily="34" charset="0"/>
                          <a:cs typeface="Arial" panose="020B0604020202020204" pitchFamily="34" charset="0"/>
                        </a:rPr>
                        <a:t> </a:t>
                      </a:r>
                    </a:p>
                    <a:p>
                      <a:pPr algn="ctr">
                        <a:spcAft>
                          <a:spcPts val="0"/>
                        </a:spcAft>
                      </a:pPr>
                      <a:r>
                        <a:rPr lang="sl-SI" sz="1050" dirty="0">
                          <a:solidFill>
                            <a:schemeClr val="tx1"/>
                          </a:solidFill>
                          <a:effectLst/>
                          <a:latin typeface="Arial" panose="020B0604020202020204" pitchFamily="34" charset="0"/>
                          <a:cs typeface="Arial" panose="020B0604020202020204" pitchFamily="34" charset="0"/>
                        </a:rPr>
                        <a:t>12</a:t>
                      </a:r>
                    </a:p>
                    <a:p>
                      <a:pPr algn="ctr">
                        <a:spcAft>
                          <a:spcPts val="0"/>
                        </a:spcAft>
                      </a:pPr>
                      <a:r>
                        <a:rPr lang="sl-SI" sz="1050" dirty="0">
                          <a:solidFill>
                            <a:schemeClr val="tx1"/>
                          </a:solidFill>
                          <a:effectLst/>
                          <a:latin typeface="Arial" panose="020B0604020202020204" pitchFamily="34" charset="0"/>
                          <a:cs typeface="Arial" panose="020B0604020202020204" pitchFamily="34" charset="0"/>
                        </a:rPr>
                        <a:t>8</a:t>
                      </a:r>
                    </a:p>
                    <a:p>
                      <a:pPr algn="ctr">
                        <a:spcAft>
                          <a:spcPts val="0"/>
                        </a:spcAft>
                      </a:pPr>
                      <a:r>
                        <a:rPr lang="sl-SI" sz="1050" dirty="0">
                          <a:solidFill>
                            <a:schemeClr val="tx1"/>
                          </a:solidFill>
                          <a:effectLst/>
                          <a:latin typeface="Arial" panose="020B0604020202020204" pitchFamily="34" charset="0"/>
                          <a:cs typeface="Arial" panose="020B0604020202020204" pitchFamily="34" charset="0"/>
                        </a:rPr>
                        <a:t>0</a:t>
                      </a:r>
                      <a:endParaRPr lang="sl-SI" sz="105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27594" marR="27594" marT="0" marB="0"/>
                </a:tc>
                <a:extLst>
                  <a:ext uri="{0D108BD9-81ED-4DB2-BD59-A6C34878D82A}">
                    <a16:rowId xmlns:a16="http://schemas.microsoft.com/office/drawing/2014/main" xmlns="" val="10001"/>
                  </a:ext>
                </a:extLst>
              </a:tr>
              <a:tr h="1289403">
                <a:tc>
                  <a:txBody>
                    <a:bodyPr/>
                    <a:lstStyle/>
                    <a:p>
                      <a:pPr>
                        <a:spcAft>
                          <a:spcPts val="0"/>
                        </a:spcAft>
                      </a:pPr>
                      <a:r>
                        <a:rPr lang="sl-SI" sz="1050">
                          <a:solidFill>
                            <a:schemeClr val="tx1"/>
                          </a:solidFill>
                          <a:effectLst/>
                          <a:latin typeface="Arial" panose="020B0604020202020204" pitchFamily="34" charset="0"/>
                          <a:cs typeface="Arial" panose="020B0604020202020204" pitchFamily="34" charset="0"/>
                        </a:rPr>
                        <a:t>2.2</a:t>
                      </a:r>
                      <a:endParaRPr lang="sl-SI" sz="105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27594" marR="27594" marT="0" marB="0"/>
                </a:tc>
                <a:tc>
                  <a:txBody>
                    <a:bodyPr/>
                    <a:lstStyle/>
                    <a:p>
                      <a:pPr algn="just">
                        <a:spcAft>
                          <a:spcPts val="0"/>
                        </a:spcAft>
                      </a:pPr>
                      <a:r>
                        <a:rPr lang="sl-SI" sz="1050" dirty="0">
                          <a:solidFill>
                            <a:schemeClr val="tx1"/>
                          </a:solidFill>
                          <a:effectLst/>
                          <a:latin typeface="Arial" panose="020B0604020202020204" pitchFamily="34" charset="0"/>
                          <a:cs typeface="Arial" panose="020B0604020202020204" pitchFamily="34" charset="0"/>
                        </a:rPr>
                        <a:t>Aktivnosti za spodbujanje vključevanja udeležencev VIŠ ali udeležencev NIPO v programe (tč. 2.2.2 Prijavnice in elaborata)</a:t>
                      </a:r>
                    </a:p>
                    <a:p>
                      <a:pPr marL="342900" lvl="0" indent="-342900" algn="just">
                        <a:spcAft>
                          <a:spcPts val="0"/>
                        </a:spcAft>
                        <a:buSzPts val="1000"/>
                        <a:buFont typeface="Times New Roman" panose="02020603050405020304" pitchFamily="18" charset="0"/>
                        <a:buChar char="−"/>
                      </a:pPr>
                      <a:r>
                        <a:rPr lang="sl-SI" sz="1050" dirty="0">
                          <a:solidFill>
                            <a:schemeClr val="tx1"/>
                          </a:solidFill>
                          <a:effectLst/>
                          <a:latin typeface="Arial" panose="020B0604020202020204" pitchFamily="34" charset="0"/>
                          <a:cs typeface="Arial" panose="020B0604020202020204" pitchFamily="34" charset="0"/>
                        </a:rPr>
                        <a:t>načrt vključuje vsaj pet (5) aktivnosti za spodbujanje vključevanja udeležencev, ki so pojasnjene in razdelane</a:t>
                      </a:r>
                    </a:p>
                    <a:p>
                      <a:pPr marL="342900" lvl="0" indent="-342900" algn="just">
                        <a:spcAft>
                          <a:spcPts val="0"/>
                        </a:spcAft>
                        <a:buSzPts val="1000"/>
                        <a:buFont typeface="Times New Roman" panose="02020603050405020304" pitchFamily="18" charset="0"/>
                        <a:buChar char="−"/>
                      </a:pPr>
                      <a:r>
                        <a:rPr lang="sl-SI" sz="1050" dirty="0">
                          <a:solidFill>
                            <a:schemeClr val="tx1"/>
                          </a:solidFill>
                          <a:effectLst/>
                          <a:latin typeface="Arial" panose="020B0604020202020204" pitchFamily="34" charset="0"/>
                          <a:cs typeface="Arial" panose="020B0604020202020204" pitchFamily="34" charset="0"/>
                        </a:rPr>
                        <a:t>načrt vključuje tri (3) do štiri (4) aktivnosti za spodbujanje vključevanja udeležencev, ki so pojasnjene in razdelane</a:t>
                      </a:r>
                    </a:p>
                    <a:p>
                      <a:pPr marL="342900" lvl="0" indent="-342900" algn="just">
                        <a:spcAft>
                          <a:spcPts val="0"/>
                        </a:spcAft>
                        <a:buSzPts val="1000"/>
                        <a:buFont typeface="Times New Roman" panose="02020603050405020304" pitchFamily="18" charset="0"/>
                        <a:buChar char="−"/>
                      </a:pPr>
                      <a:r>
                        <a:rPr lang="sl-SI" sz="1050" dirty="0">
                          <a:solidFill>
                            <a:schemeClr val="tx1"/>
                          </a:solidFill>
                          <a:effectLst/>
                          <a:latin typeface="Arial" panose="020B0604020202020204" pitchFamily="34" charset="0"/>
                          <a:cs typeface="Arial" panose="020B0604020202020204" pitchFamily="34" charset="0"/>
                        </a:rPr>
                        <a:t>načrt vključuje dve (2) aktivnosti za spodbujanje vključevanja udeležencev, ki sta pojasnjeni in razdelani</a:t>
                      </a:r>
                    </a:p>
                    <a:p>
                      <a:pPr marL="342900" lvl="0" indent="-342900" algn="just">
                        <a:spcAft>
                          <a:spcPts val="0"/>
                        </a:spcAft>
                        <a:buSzPts val="1000"/>
                        <a:buFont typeface="Courier"/>
                        <a:buChar char="-"/>
                      </a:pPr>
                      <a:r>
                        <a:rPr lang="sl-SI" sz="1050" dirty="0">
                          <a:solidFill>
                            <a:schemeClr val="tx1"/>
                          </a:solidFill>
                          <a:effectLst/>
                          <a:latin typeface="Arial" panose="020B0604020202020204" pitchFamily="34" charset="0"/>
                          <a:cs typeface="Arial" panose="020B0604020202020204" pitchFamily="34" charset="0"/>
                        </a:rPr>
                        <a:t>načrt vključuje eno (1) ali manj aktivnosti za spodbujanje vključevanja udeležencev, ki je pojasnjena in razdelana</a:t>
                      </a:r>
                      <a:endParaRPr lang="sl-SI" sz="105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27594" marR="27594" marT="0" marB="0"/>
                </a:tc>
                <a:tc>
                  <a:txBody>
                    <a:bodyPr/>
                    <a:lstStyle/>
                    <a:p>
                      <a:pPr algn="ctr">
                        <a:spcAft>
                          <a:spcPts val="0"/>
                        </a:spcAft>
                      </a:pPr>
                      <a:r>
                        <a:rPr lang="sl-SI" sz="1050" dirty="0">
                          <a:solidFill>
                            <a:schemeClr val="tx1"/>
                          </a:solidFill>
                          <a:effectLst/>
                          <a:latin typeface="Arial" panose="020B0604020202020204" pitchFamily="34" charset="0"/>
                          <a:cs typeface="Arial" panose="020B0604020202020204" pitchFamily="34" charset="0"/>
                        </a:rPr>
                        <a:t> </a:t>
                      </a:r>
                    </a:p>
                    <a:p>
                      <a:pPr algn="ctr">
                        <a:spcAft>
                          <a:spcPts val="0"/>
                        </a:spcAft>
                      </a:pPr>
                      <a:r>
                        <a:rPr lang="sl-SI" sz="1050" dirty="0">
                          <a:solidFill>
                            <a:schemeClr val="tx1"/>
                          </a:solidFill>
                          <a:effectLst/>
                          <a:latin typeface="Arial" panose="020B0604020202020204" pitchFamily="34" charset="0"/>
                          <a:cs typeface="Arial" panose="020B0604020202020204" pitchFamily="34" charset="0"/>
                        </a:rPr>
                        <a:t> </a:t>
                      </a:r>
                    </a:p>
                    <a:p>
                      <a:pPr algn="ctr">
                        <a:spcAft>
                          <a:spcPts val="0"/>
                        </a:spcAft>
                      </a:pPr>
                      <a:r>
                        <a:rPr lang="sl-SI" sz="1050" dirty="0">
                          <a:solidFill>
                            <a:schemeClr val="tx1"/>
                          </a:solidFill>
                          <a:effectLst/>
                          <a:latin typeface="Arial" panose="020B0604020202020204" pitchFamily="34" charset="0"/>
                          <a:cs typeface="Arial" panose="020B0604020202020204" pitchFamily="34" charset="0"/>
                        </a:rPr>
                        <a:t>7</a:t>
                      </a:r>
                    </a:p>
                    <a:p>
                      <a:pPr algn="ctr">
                        <a:spcAft>
                          <a:spcPts val="0"/>
                        </a:spcAft>
                      </a:pPr>
                      <a:r>
                        <a:rPr lang="sl-SI" sz="1050" dirty="0">
                          <a:solidFill>
                            <a:schemeClr val="tx1"/>
                          </a:solidFill>
                          <a:effectLst/>
                          <a:latin typeface="Arial" panose="020B0604020202020204" pitchFamily="34" charset="0"/>
                          <a:cs typeface="Arial" panose="020B0604020202020204" pitchFamily="34" charset="0"/>
                        </a:rPr>
                        <a:t> 5</a:t>
                      </a:r>
                    </a:p>
                    <a:p>
                      <a:pPr algn="ctr">
                        <a:spcAft>
                          <a:spcPts val="0"/>
                        </a:spcAft>
                      </a:pPr>
                      <a:r>
                        <a:rPr lang="sl-SI" sz="1050" dirty="0">
                          <a:solidFill>
                            <a:schemeClr val="tx1"/>
                          </a:solidFill>
                          <a:effectLst/>
                          <a:latin typeface="Arial" panose="020B0604020202020204" pitchFamily="34" charset="0"/>
                          <a:cs typeface="Arial" panose="020B0604020202020204" pitchFamily="34" charset="0"/>
                        </a:rPr>
                        <a:t> </a:t>
                      </a:r>
                    </a:p>
                    <a:p>
                      <a:pPr algn="ctr">
                        <a:spcAft>
                          <a:spcPts val="0"/>
                        </a:spcAft>
                      </a:pPr>
                      <a:r>
                        <a:rPr lang="sl-SI" sz="1050" dirty="0">
                          <a:solidFill>
                            <a:schemeClr val="tx1"/>
                          </a:solidFill>
                          <a:effectLst/>
                          <a:latin typeface="Arial" panose="020B0604020202020204" pitchFamily="34" charset="0"/>
                          <a:cs typeface="Arial" panose="020B0604020202020204" pitchFamily="34" charset="0"/>
                        </a:rPr>
                        <a:t>3</a:t>
                      </a:r>
                    </a:p>
                    <a:p>
                      <a:pPr algn="ctr">
                        <a:spcAft>
                          <a:spcPts val="0"/>
                        </a:spcAft>
                      </a:pPr>
                      <a:r>
                        <a:rPr lang="sl-SI" sz="1050" dirty="0">
                          <a:solidFill>
                            <a:schemeClr val="tx1"/>
                          </a:solidFill>
                          <a:effectLst/>
                          <a:latin typeface="Arial" panose="020B0604020202020204" pitchFamily="34" charset="0"/>
                          <a:cs typeface="Arial" panose="020B0604020202020204" pitchFamily="34" charset="0"/>
                        </a:rPr>
                        <a:t>0</a:t>
                      </a:r>
                      <a:endParaRPr lang="sl-SI" sz="105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27594" marR="27594" marT="0" marB="0"/>
                </a:tc>
                <a:extLst>
                  <a:ext uri="{0D108BD9-81ED-4DB2-BD59-A6C34878D82A}">
                    <a16:rowId xmlns:a16="http://schemas.microsoft.com/office/drawing/2014/main" xmlns="" val="10002"/>
                  </a:ext>
                </a:extLst>
              </a:tr>
              <a:tr h="1523942">
                <a:tc>
                  <a:txBody>
                    <a:bodyPr/>
                    <a:lstStyle/>
                    <a:p>
                      <a:pPr>
                        <a:spcAft>
                          <a:spcPts val="0"/>
                        </a:spcAft>
                      </a:pPr>
                      <a:r>
                        <a:rPr lang="sl-SI" sz="1050">
                          <a:solidFill>
                            <a:schemeClr val="tx1"/>
                          </a:solidFill>
                          <a:effectLst/>
                          <a:latin typeface="Arial" panose="020B0604020202020204" pitchFamily="34" charset="0"/>
                          <a:cs typeface="Arial" panose="020B0604020202020204" pitchFamily="34" charset="0"/>
                        </a:rPr>
                        <a:t>2.3</a:t>
                      </a:r>
                      <a:endParaRPr lang="sl-SI" sz="105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27594" marR="27594" marT="0" marB="0"/>
                </a:tc>
                <a:tc>
                  <a:txBody>
                    <a:bodyPr/>
                    <a:lstStyle/>
                    <a:p>
                      <a:pPr algn="just">
                        <a:spcAft>
                          <a:spcPts val="0"/>
                        </a:spcAft>
                      </a:pPr>
                      <a:r>
                        <a:rPr lang="sl-SI" sz="1050" dirty="0">
                          <a:solidFill>
                            <a:schemeClr val="tx1"/>
                          </a:solidFill>
                          <a:effectLst/>
                          <a:latin typeface="Arial" panose="020B0604020202020204" pitchFamily="34" charset="0"/>
                          <a:cs typeface="Arial" panose="020B0604020202020204" pitchFamily="34" charset="0"/>
                        </a:rPr>
                        <a:t>Spremljanje doseganja ciljev ter pričakovanih kazalnikov učinka in kazalnikov rezultata (tč. 2.2.3 Prijavnice in elaborata) </a:t>
                      </a:r>
                    </a:p>
                    <a:p>
                      <a:pPr marL="342900" lvl="0" indent="-342900" algn="just">
                        <a:spcAft>
                          <a:spcPts val="0"/>
                        </a:spcAft>
                        <a:buSzPts val="1000"/>
                        <a:buFont typeface="Times New Roman" panose="02020603050405020304" pitchFamily="18" charset="0"/>
                        <a:buChar char="−"/>
                        <a:tabLst>
                          <a:tab pos="228600" algn="l"/>
                        </a:tabLst>
                      </a:pPr>
                      <a:r>
                        <a:rPr lang="sl-SI" sz="1050" dirty="0">
                          <a:solidFill>
                            <a:schemeClr val="tx1"/>
                          </a:solidFill>
                          <a:effectLst/>
                          <a:latin typeface="Arial" panose="020B0604020202020204" pitchFamily="34" charset="0"/>
                          <a:cs typeface="Arial" panose="020B0604020202020204" pitchFamily="34" charset="0"/>
                        </a:rPr>
                        <a:t>načrt vključuje vsaj pet (5) aktivnosti za spremljanje doseganja ciljev ter pričakovanih kazalnikov učinka in kazalnikov rezultata, ki so pojasnjene in razdelane</a:t>
                      </a:r>
                    </a:p>
                    <a:p>
                      <a:pPr marL="342900" lvl="0" indent="-342900" algn="just">
                        <a:spcAft>
                          <a:spcPts val="0"/>
                        </a:spcAft>
                        <a:buSzPts val="1000"/>
                        <a:buFont typeface="Times New Roman" panose="02020603050405020304" pitchFamily="18" charset="0"/>
                        <a:buChar char="−"/>
                        <a:tabLst>
                          <a:tab pos="228600" algn="l"/>
                        </a:tabLst>
                      </a:pPr>
                      <a:r>
                        <a:rPr lang="sl-SI" sz="1050" dirty="0">
                          <a:solidFill>
                            <a:schemeClr val="tx1"/>
                          </a:solidFill>
                          <a:effectLst/>
                          <a:latin typeface="Arial" panose="020B0604020202020204" pitchFamily="34" charset="0"/>
                          <a:cs typeface="Arial" panose="020B0604020202020204" pitchFamily="34" charset="0"/>
                        </a:rPr>
                        <a:t>načrt vključuje tri (3) do štiri (4) aktivnosti  za spremljanje doseganja ciljev ter pričakovanih kazalnikov učinka in kazalnikov rezultata, ki so pojasnjene in razdelane</a:t>
                      </a:r>
                    </a:p>
                    <a:p>
                      <a:pPr marL="342900" lvl="0" indent="-342900" algn="just">
                        <a:spcAft>
                          <a:spcPts val="0"/>
                        </a:spcAft>
                        <a:buSzPts val="1000"/>
                        <a:buFont typeface="Times New Roman" panose="02020603050405020304" pitchFamily="18" charset="0"/>
                        <a:buChar char="−"/>
                        <a:tabLst>
                          <a:tab pos="228600" algn="l"/>
                        </a:tabLst>
                      </a:pPr>
                      <a:r>
                        <a:rPr lang="sl-SI" sz="1050" dirty="0">
                          <a:solidFill>
                            <a:schemeClr val="tx1"/>
                          </a:solidFill>
                          <a:effectLst/>
                          <a:latin typeface="Arial" panose="020B0604020202020204" pitchFamily="34" charset="0"/>
                          <a:cs typeface="Arial" panose="020B0604020202020204" pitchFamily="34" charset="0"/>
                        </a:rPr>
                        <a:t>načrt vključuje dve (2) aktivnosti za spremljanje doseganja ciljev ter pričakovanih kazalnikov učinka in kazalnikov rezultata, ki sta pojasnjeni in razdelani</a:t>
                      </a:r>
                    </a:p>
                    <a:p>
                      <a:pPr marL="342900" lvl="0" indent="-342900" algn="just">
                        <a:spcAft>
                          <a:spcPts val="0"/>
                        </a:spcAft>
                        <a:buSzPts val="1000"/>
                        <a:buFont typeface="Times New Roman" panose="02020603050405020304" pitchFamily="18" charset="0"/>
                        <a:buChar char="−"/>
                        <a:tabLst>
                          <a:tab pos="228600" algn="l"/>
                        </a:tabLst>
                      </a:pPr>
                      <a:r>
                        <a:rPr lang="sl-SI" sz="1050" dirty="0">
                          <a:solidFill>
                            <a:schemeClr val="tx1"/>
                          </a:solidFill>
                          <a:effectLst/>
                          <a:latin typeface="Arial" panose="020B0604020202020204" pitchFamily="34" charset="0"/>
                          <a:cs typeface="Arial" panose="020B0604020202020204" pitchFamily="34" charset="0"/>
                        </a:rPr>
                        <a:t>načrt vključuje eno (1) ali manj aktivnosti za spremljanje doseganja ciljev ter pričakovanih kazalnikov učinka in kazalnikov rezultata, ki je pojasnjena in razdelana</a:t>
                      </a:r>
                      <a:endParaRPr lang="sl-SI" sz="105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27594" marR="27594" marT="0" marB="0"/>
                </a:tc>
                <a:tc>
                  <a:txBody>
                    <a:bodyPr/>
                    <a:lstStyle/>
                    <a:p>
                      <a:pPr algn="ctr">
                        <a:spcAft>
                          <a:spcPts val="0"/>
                        </a:spcAft>
                      </a:pPr>
                      <a:r>
                        <a:rPr lang="sl-SI" sz="1050" dirty="0">
                          <a:solidFill>
                            <a:schemeClr val="tx1"/>
                          </a:solidFill>
                          <a:effectLst/>
                          <a:latin typeface="Arial" panose="020B0604020202020204" pitchFamily="34" charset="0"/>
                          <a:cs typeface="Arial" panose="020B0604020202020204" pitchFamily="34" charset="0"/>
                        </a:rPr>
                        <a:t> </a:t>
                      </a:r>
                    </a:p>
                    <a:p>
                      <a:pPr algn="ctr">
                        <a:spcAft>
                          <a:spcPts val="0"/>
                        </a:spcAft>
                      </a:pPr>
                      <a:r>
                        <a:rPr lang="sl-SI" sz="1050" dirty="0">
                          <a:solidFill>
                            <a:schemeClr val="tx1"/>
                          </a:solidFill>
                          <a:effectLst/>
                          <a:latin typeface="Arial" panose="020B0604020202020204" pitchFamily="34" charset="0"/>
                          <a:cs typeface="Arial" panose="020B0604020202020204" pitchFamily="34" charset="0"/>
                        </a:rPr>
                        <a:t> </a:t>
                      </a:r>
                    </a:p>
                    <a:p>
                      <a:pPr algn="ctr">
                        <a:spcAft>
                          <a:spcPts val="0"/>
                        </a:spcAft>
                      </a:pPr>
                      <a:r>
                        <a:rPr lang="sl-SI" sz="1050" dirty="0">
                          <a:solidFill>
                            <a:schemeClr val="tx1"/>
                          </a:solidFill>
                          <a:effectLst/>
                          <a:latin typeface="Arial" panose="020B0604020202020204" pitchFamily="34" charset="0"/>
                          <a:cs typeface="Arial" panose="020B0604020202020204" pitchFamily="34" charset="0"/>
                        </a:rPr>
                        <a:t>6</a:t>
                      </a:r>
                    </a:p>
                    <a:p>
                      <a:pPr algn="ctr">
                        <a:spcAft>
                          <a:spcPts val="0"/>
                        </a:spcAft>
                      </a:pPr>
                      <a:r>
                        <a:rPr lang="sl-SI" sz="1050" dirty="0">
                          <a:solidFill>
                            <a:schemeClr val="tx1"/>
                          </a:solidFill>
                          <a:effectLst/>
                          <a:latin typeface="Arial" panose="020B0604020202020204" pitchFamily="34" charset="0"/>
                          <a:cs typeface="Arial" panose="020B0604020202020204" pitchFamily="34" charset="0"/>
                        </a:rPr>
                        <a:t> </a:t>
                      </a:r>
                    </a:p>
                    <a:p>
                      <a:pPr algn="ctr">
                        <a:spcAft>
                          <a:spcPts val="0"/>
                        </a:spcAft>
                      </a:pPr>
                      <a:r>
                        <a:rPr lang="sl-SI" sz="1050" dirty="0">
                          <a:solidFill>
                            <a:schemeClr val="tx1"/>
                          </a:solidFill>
                          <a:effectLst/>
                          <a:latin typeface="Arial" panose="020B0604020202020204" pitchFamily="34" charset="0"/>
                          <a:cs typeface="Arial" panose="020B0604020202020204" pitchFamily="34" charset="0"/>
                        </a:rPr>
                        <a:t>4</a:t>
                      </a:r>
                    </a:p>
                    <a:p>
                      <a:pPr algn="ctr">
                        <a:spcAft>
                          <a:spcPts val="0"/>
                        </a:spcAft>
                      </a:pPr>
                      <a:r>
                        <a:rPr lang="sl-SI" sz="1050" dirty="0">
                          <a:solidFill>
                            <a:schemeClr val="tx1"/>
                          </a:solidFill>
                          <a:effectLst/>
                          <a:latin typeface="Arial" panose="020B0604020202020204" pitchFamily="34" charset="0"/>
                          <a:cs typeface="Arial" panose="020B0604020202020204" pitchFamily="34" charset="0"/>
                        </a:rPr>
                        <a:t> </a:t>
                      </a:r>
                    </a:p>
                    <a:p>
                      <a:pPr algn="ctr">
                        <a:spcAft>
                          <a:spcPts val="0"/>
                        </a:spcAft>
                      </a:pPr>
                      <a:r>
                        <a:rPr lang="sl-SI" sz="1050" dirty="0">
                          <a:solidFill>
                            <a:schemeClr val="tx1"/>
                          </a:solidFill>
                          <a:effectLst/>
                          <a:latin typeface="Arial" panose="020B0604020202020204" pitchFamily="34" charset="0"/>
                          <a:cs typeface="Arial" panose="020B0604020202020204" pitchFamily="34" charset="0"/>
                        </a:rPr>
                        <a:t>2</a:t>
                      </a:r>
                    </a:p>
                    <a:p>
                      <a:pPr>
                        <a:spcAft>
                          <a:spcPts val="0"/>
                        </a:spcAft>
                      </a:pPr>
                      <a:r>
                        <a:rPr lang="sl-SI" sz="1050" dirty="0">
                          <a:solidFill>
                            <a:schemeClr val="tx1"/>
                          </a:solidFill>
                          <a:effectLst/>
                          <a:latin typeface="Arial" panose="020B0604020202020204" pitchFamily="34" charset="0"/>
                          <a:cs typeface="Arial" panose="020B0604020202020204" pitchFamily="34" charset="0"/>
                        </a:rPr>
                        <a:t> </a:t>
                      </a:r>
                    </a:p>
                    <a:p>
                      <a:pPr algn="ctr">
                        <a:spcAft>
                          <a:spcPts val="0"/>
                        </a:spcAft>
                      </a:pPr>
                      <a:r>
                        <a:rPr lang="sl-SI" sz="1050" dirty="0">
                          <a:solidFill>
                            <a:schemeClr val="tx1"/>
                          </a:solidFill>
                          <a:effectLst/>
                          <a:latin typeface="Arial" panose="020B0604020202020204" pitchFamily="34" charset="0"/>
                          <a:cs typeface="Arial" panose="020B0604020202020204" pitchFamily="34" charset="0"/>
                        </a:rPr>
                        <a:t>0</a:t>
                      </a:r>
                      <a:endParaRPr lang="sl-SI" sz="105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27594" marR="27594" marT="0" marB="0"/>
                </a:tc>
                <a:extLst>
                  <a:ext uri="{0D108BD9-81ED-4DB2-BD59-A6C34878D82A}">
                    <a16:rowId xmlns:a16="http://schemas.microsoft.com/office/drawing/2014/main" xmlns="" val="10003"/>
                  </a:ext>
                </a:extLst>
              </a:tr>
              <a:tr h="757445">
                <a:tc>
                  <a:txBody>
                    <a:bodyPr/>
                    <a:lstStyle/>
                    <a:p>
                      <a:pPr>
                        <a:spcAft>
                          <a:spcPts val="0"/>
                        </a:spcAft>
                      </a:pPr>
                      <a:r>
                        <a:rPr lang="sl-SI" sz="1050">
                          <a:solidFill>
                            <a:schemeClr val="tx1"/>
                          </a:solidFill>
                          <a:effectLst/>
                          <a:latin typeface="Arial" panose="020B0604020202020204" pitchFamily="34" charset="0"/>
                          <a:cs typeface="Arial" panose="020B0604020202020204" pitchFamily="34" charset="0"/>
                        </a:rPr>
                        <a:t>2.4</a:t>
                      </a:r>
                      <a:endParaRPr lang="sl-SI" sz="105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27594" marR="27594" marT="0" marB="0"/>
                </a:tc>
                <a:tc>
                  <a:txBody>
                    <a:bodyPr/>
                    <a:lstStyle/>
                    <a:p>
                      <a:pPr>
                        <a:spcAft>
                          <a:spcPts val="0"/>
                        </a:spcAft>
                      </a:pPr>
                      <a:r>
                        <a:rPr lang="sl-SI" sz="1050" dirty="0">
                          <a:solidFill>
                            <a:schemeClr val="tx1"/>
                          </a:solidFill>
                          <a:effectLst/>
                          <a:latin typeface="Arial" panose="020B0604020202020204" pitchFamily="34" charset="0"/>
                          <a:cs typeface="Arial" panose="020B0604020202020204" pitchFamily="34" charset="0"/>
                        </a:rPr>
                        <a:t>Sedež </a:t>
                      </a:r>
                      <a:r>
                        <a:rPr lang="sl-SI" sz="1050" dirty="0" err="1">
                          <a:solidFill>
                            <a:schemeClr val="tx1"/>
                          </a:solidFill>
                          <a:effectLst/>
                          <a:latin typeface="Arial" panose="020B0604020202020204" pitchFamily="34" charset="0"/>
                          <a:cs typeface="Arial" panose="020B0604020202020204" pitchFamily="34" charset="0"/>
                        </a:rPr>
                        <a:t>konzorcijskih</a:t>
                      </a:r>
                      <a:r>
                        <a:rPr lang="sl-SI" sz="1050" dirty="0">
                          <a:solidFill>
                            <a:schemeClr val="tx1"/>
                          </a:solidFill>
                          <a:effectLst/>
                          <a:latin typeface="Arial" panose="020B0604020202020204" pitchFamily="34" charset="0"/>
                          <a:cs typeface="Arial" panose="020B0604020202020204" pitchFamily="34" charset="0"/>
                        </a:rPr>
                        <a:t> partnerjev v obmejnem problemskem območju* (tč. 1.1 in 1.3 Prijavnice  in elaborata)</a:t>
                      </a:r>
                    </a:p>
                    <a:p>
                      <a:pPr marL="342900" lvl="0" indent="-342900">
                        <a:spcAft>
                          <a:spcPts val="0"/>
                        </a:spcAft>
                        <a:buClr>
                          <a:srgbClr val="00000A"/>
                        </a:buClr>
                        <a:buSzPts val="1000"/>
                        <a:buFont typeface="Times New Roman" panose="02020603050405020304" pitchFamily="18" charset="0"/>
                        <a:buChar char="−"/>
                      </a:pPr>
                      <a:r>
                        <a:rPr lang="sl-SI" sz="1050" dirty="0">
                          <a:solidFill>
                            <a:schemeClr val="tx1"/>
                          </a:solidFill>
                          <a:effectLst/>
                          <a:latin typeface="Arial" panose="020B0604020202020204" pitchFamily="34" charset="0"/>
                          <a:cs typeface="Arial" panose="020B0604020202020204" pitchFamily="34" charset="0"/>
                        </a:rPr>
                        <a:t>vsi </a:t>
                      </a:r>
                      <a:r>
                        <a:rPr lang="sl-SI" sz="1050" dirty="0" err="1">
                          <a:solidFill>
                            <a:schemeClr val="tx1"/>
                          </a:solidFill>
                          <a:effectLst/>
                          <a:latin typeface="Arial" panose="020B0604020202020204" pitchFamily="34" charset="0"/>
                          <a:cs typeface="Arial" panose="020B0604020202020204" pitchFamily="34" charset="0"/>
                        </a:rPr>
                        <a:t>konzorcijski</a:t>
                      </a:r>
                      <a:r>
                        <a:rPr lang="sl-SI" sz="1050" dirty="0">
                          <a:solidFill>
                            <a:schemeClr val="tx1"/>
                          </a:solidFill>
                          <a:effectLst/>
                          <a:latin typeface="Arial" panose="020B0604020202020204" pitchFamily="34" charset="0"/>
                          <a:cs typeface="Arial" panose="020B0604020202020204" pitchFamily="34" charset="0"/>
                        </a:rPr>
                        <a:t> partnerji imajo sedež v obmejnem problemskem območju </a:t>
                      </a:r>
                    </a:p>
                    <a:p>
                      <a:pPr marL="342900" lvl="0" indent="-342900">
                        <a:spcAft>
                          <a:spcPts val="0"/>
                        </a:spcAft>
                        <a:buClr>
                          <a:srgbClr val="00000A"/>
                        </a:buClr>
                        <a:buSzPts val="1000"/>
                        <a:buFont typeface="Times New Roman" panose="02020603050405020304" pitchFamily="18" charset="0"/>
                        <a:buChar char="−"/>
                      </a:pPr>
                      <a:r>
                        <a:rPr lang="sl-SI" sz="1050" dirty="0">
                          <a:solidFill>
                            <a:schemeClr val="tx1"/>
                          </a:solidFill>
                          <a:effectLst/>
                          <a:latin typeface="Arial" panose="020B0604020202020204" pitchFamily="34" charset="0"/>
                          <a:cs typeface="Arial" panose="020B0604020202020204" pitchFamily="34" charset="0"/>
                        </a:rPr>
                        <a:t>polovica ali več kot polovica </a:t>
                      </a:r>
                      <a:r>
                        <a:rPr lang="sl-SI" sz="1050" dirty="0" err="1">
                          <a:solidFill>
                            <a:schemeClr val="tx1"/>
                          </a:solidFill>
                          <a:effectLst/>
                          <a:latin typeface="Arial" panose="020B0604020202020204" pitchFamily="34" charset="0"/>
                          <a:cs typeface="Arial" panose="020B0604020202020204" pitchFamily="34" charset="0"/>
                        </a:rPr>
                        <a:t>konzorcijskih</a:t>
                      </a:r>
                      <a:r>
                        <a:rPr lang="sl-SI" sz="1050" dirty="0">
                          <a:solidFill>
                            <a:schemeClr val="tx1"/>
                          </a:solidFill>
                          <a:effectLst/>
                          <a:latin typeface="Arial" panose="020B0604020202020204" pitchFamily="34" charset="0"/>
                          <a:cs typeface="Arial" panose="020B0604020202020204" pitchFamily="34" charset="0"/>
                        </a:rPr>
                        <a:t> partnerjev ima sedež v obmejnem problemskem območju</a:t>
                      </a:r>
                    </a:p>
                    <a:p>
                      <a:pPr marL="342900" lvl="0" indent="-342900">
                        <a:spcAft>
                          <a:spcPts val="0"/>
                        </a:spcAft>
                        <a:buClr>
                          <a:srgbClr val="00000A"/>
                        </a:buClr>
                        <a:buSzPts val="1000"/>
                        <a:buFont typeface="Times New Roman" panose="02020603050405020304" pitchFamily="18" charset="0"/>
                        <a:buChar char="−"/>
                      </a:pPr>
                      <a:r>
                        <a:rPr lang="sl-SI" sz="1050" dirty="0">
                          <a:solidFill>
                            <a:schemeClr val="tx1"/>
                          </a:solidFill>
                          <a:effectLst/>
                          <a:latin typeface="Arial" panose="020B0604020202020204" pitchFamily="34" charset="0"/>
                          <a:cs typeface="Arial" panose="020B0604020202020204" pitchFamily="34" charset="0"/>
                        </a:rPr>
                        <a:t>manj kot polovica </a:t>
                      </a:r>
                      <a:r>
                        <a:rPr lang="sl-SI" sz="1050" dirty="0" err="1">
                          <a:solidFill>
                            <a:schemeClr val="tx1"/>
                          </a:solidFill>
                          <a:effectLst/>
                          <a:latin typeface="Arial" panose="020B0604020202020204" pitchFamily="34" charset="0"/>
                          <a:cs typeface="Arial" panose="020B0604020202020204" pitchFamily="34" charset="0"/>
                        </a:rPr>
                        <a:t>konzorcijskih</a:t>
                      </a:r>
                      <a:r>
                        <a:rPr lang="sl-SI" sz="1050" dirty="0">
                          <a:solidFill>
                            <a:schemeClr val="tx1"/>
                          </a:solidFill>
                          <a:effectLst/>
                          <a:latin typeface="Arial" panose="020B0604020202020204" pitchFamily="34" charset="0"/>
                          <a:cs typeface="Arial" panose="020B0604020202020204" pitchFamily="34" charset="0"/>
                        </a:rPr>
                        <a:t> partnerjev ima sedež v obmejnem problemskem območju</a:t>
                      </a:r>
                      <a:endParaRPr lang="sl-SI" sz="105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27594" marR="27594" marT="0" marB="0"/>
                </a:tc>
                <a:tc>
                  <a:txBody>
                    <a:bodyPr/>
                    <a:lstStyle/>
                    <a:p>
                      <a:pPr algn="ctr">
                        <a:spcAft>
                          <a:spcPts val="0"/>
                        </a:spcAft>
                      </a:pPr>
                      <a:r>
                        <a:rPr lang="sl-SI" sz="1050" dirty="0">
                          <a:solidFill>
                            <a:schemeClr val="tx1"/>
                          </a:solidFill>
                          <a:effectLst/>
                          <a:latin typeface="Arial" panose="020B0604020202020204" pitchFamily="34" charset="0"/>
                          <a:cs typeface="Arial" panose="020B0604020202020204" pitchFamily="34" charset="0"/>
                        </a:rPr>
                        <a:t> </a:t>
                      </a:r>
                    </a:p>
                    <a:p>
                      <a:pPr algn="ctr">
                        <a:spcAft>
                          <a:spcPts val="0"/>
                        </a:spcAft>
                      </a:pPr>
                      <a:r>
                        <a:rPr lang="sl-SI" sz="1050" dirty="0">
                          <a:solidFill>
                            <a:schemeClr val="tx1"/>
                          </a:solidFill>
                          <a:effectLst/>
                          <a:latin typeface="Arial" panose="020B0604020202020204" pitchFamily="34" charset="0"/>
                          <a:cs typeface="Arial" panose="020B0604020202020204" pitchFamily="34" charset="0"/>
                        </a:rPr>
                        <a:t> 4</a:t>
                      </a:r>
                    </a:p>
                    <a:p>
                      <a:pPr algn="ctr">
                        <a:spcAft>
                          <a:spcPts val="0"/>
                        </a:spcAft>
                      </a:pPr>
                      <a:r>
                        <a:rPr lang="sl-SI" sz="1050" dirty="0">
                          <a:solidFill>
                            <a:schemeClr val="tx1"/>
                          </a:solidFill>
                          <a:effectLst/>
                          <a:latin typeface="Arial" panose="020B0604020202020204" pitchFamily="34" charset="0"/>
                          <a:cs typeface="Arial" panose="020B0604020202020204" pitchFamily="34" charset="0"/>
                        </a:rPr>
                        <a:t> 2</a:t>
                      </a:r>
                    </a:p>
                    <a:p>
                      <a:pPr algn="ctr">
                        <a:spcAft>
                          <a:spcPts val="0"/>
                        </a:spcAft>
                      </a:pPr>
                      <a:r>
                        <a:rPr lang="sl-SI" sz="1050" dirty="0">
                          <a:solidFill>
                            <a:schemeClr val="tx1"/>
                          </a:solidFill>
                          <a:effectLst/>
                          <a:latin typeface="Arial" panose="020B0604020202020204" pitchFamily="34" charset="0"/>
                          <a:cs typeface="Arial" panose="020B0604020202020204" pitchFamily="34" charset="0"/>
                        </a:rPr>
                        <a:t>0</a:t>
                      </a:r>
                      <a:endParaRPr lang="sl-SI" sz="105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27594" marR="27594" marT="0" marB="0"/>
                </a:tc>
                <a:extLst>
                  <a:ext uri="{0D108BD9-81ED-4DB2-BD59-A6C34878D82A}">
                    <a16:rowId xmlns:a16="http://schemas.microsoft.com/office/drawing/2014/main" xmlns="" val="10004"/>
                  </a:ext>
                </a:extLst>
              </a:tr>
              <a:tr h="761971">
                <a:tc>
                  <a:txBody>
                    <a:bodyPr/>
                    <a:lstStyle/>
                    <a:p>
                      <a:pPr>
                        <a:spcAft>
                          <a:spcPts val="0"/>
                        </a:spcAft>
                      </a:pPr>
                      <a:r>
                        <a:rPr lang="sl-SI" sz="1050">
                          <a:solidFill>
                            <a:schemeClr val="tx1"/>
                          </a:solidFill>
                          <a:effectLst/>
                          <a:latin typeface="Arial" panose="020B0604020202020204" pitchFamily="34" charset="0"/>
                          <a:cs typeface="Arial" panose="020B0604020202020204" pitchFamily="34" charset="0"/>
                        </a:rPr>
                        <a:t>2.5.</a:t>
                      </a:r>
                      <a:endParaRPr lang="sl-SI" sz="105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27594" marR="27594" marT="0" marB="0"/>
                </a:tc>
                <a:tc>
                  <a:txBody>
                    <a:bodyPr/>
                    <a:lstStyle/>
                    <a:p>
                      <a:pPr>
                        <a:spcAft>
                          <a:spcPts val="0"/>
                        </a:spcAft>
                      </a:pPr>
                      <a:r>
                        <a:rPr lang="sl-SI" sz="1050" dirty="0">
                          <a:solidFill>
                            <a:schemeClr val="tx1"/>
                          </a:solidFill>
                          <a:effectLst/>
                          <a:latin typeface="Arial" panose="020B0604020202020204" pitchFamily="34" charset="0"/>
                          <a:cs typeface="Arial" panose="020B0604020202020204" pitchFamily="34" charset="0"/>
                        </a:rPr>
                        <a:t>Inovativni pristopi organizacije in izvedbe programov izpopolnjevanja (tč. 2.2.4 Prijavnice in elaborata)</a:t>
                      </a:r>
                    </a:p>
                    <a:p>
                      <a:pPr marL="342900" lvl="0" indent="-342900" algn="just">
                        <a:spcAft>
                          <a:spcPts val="0"/>
                        </a:spcAft>
                        <a:buSzPts val="1000"/>
                        <a:buFont typeface="Times New Roman" panose="02020603050405020304" pitchFamily="18" charset="0"/>
                        <a:buChar char="−"/>
                      </a:pPr>
                      <a:r>
                        <a:rPr lang="sl-SI" sz="1050" dirty="0">
                          <a:solidFill>
                            <a:schemeClr val="tx1"/>
                          </a:solidFill>
                          <a:effectLst/>
                          <a:latin typeface="Arial" panose="020B0604020202020204" pitchFamily="34" charset="0"/>
                          <a:cs typeface="Arial" panose="020B0604020202020204" pitchFamily="34" charset="0"/>
                        </a:rPr>
                        <a:t>načrt vključuje dva (2) inovativna pristopa, ki sta pojasnjena </a:t>
                      </a:r>
                    </a:p>
                    <a:p>
                      <a:pPr marL="342900" lvl="0" indent="-342900" algn="just">
                        <a:spcAft>
                          <a:spcPts val="0"/>
                        </a:spcAft>
                        <a:buSzPts val="1000"/>
                        <a:buFont typeface="Times New Roman" panose="02020603050405020304" pitchFamily="18" charset="0"/>
                        <a:buChar char="−"/>
                      </a:pPr>
                      <a:r>
                        <a:rPr lang="sl-SI" sz="1050" dirty="0">
                          <a:solidFill>
                            <a:schemeClr val="tx1"/>
                          </a:solidFill>
                          <a:effectLst/>
                          <a:latin typeface="Arial" panose="020B0604020202020204" pitchFamily="34" charset="0"/>
                          <a:cs typeface="Arial" panose="020B0604020202020204" pitchFamily="34" charset="0"/>
                        </a:rPr>
                        <a:t>načrt vključuje en (1) inovativen pristop, ki je pojasnjen</a:t>
                      </a:r>
                    </a:p>
                    <a:p>
                      <a:pPr marL="342900" lvl="0" indent="-342900" algn="just">
                        <a:spcAft>
                          <a:spcPts val="0"/>
                        </a:spcAft>
                        <a:buSzPts val="1000"/>
                        <a:buFont typeface="Times New Roman" panose="02020603050405020304" pitchFamily="18" charset="0"/>
                        <a:buChar char="−"/>
                      </a:pPr>
                      <a:r>
                        <a:rPr lang="sl-SI" sz="1050" dirty="0">
                          <a:solidFill>
                            <a:schemeClr val="tx1"/>
                          </a:solidFill>
                          <a:effectLst/>
                          <a:latin typeface="Arial" panose="020B0604020202020204" pitchFamily="34" charset="0"/>
                          <a:cs typeface="Arial" panose="020B0604020202020204" pitchFamily="34" charset="0"/>
                        </a:rPr>
                        <a:t>prijavitelj v načrtu ne pojasnjuje inovativnega pristopa </a:t>
                      </a:r>
                      <a:endParaRPr lang="sl-SI" sz="105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27594" marR="27594" marT="0" marB="0"/>
                </a:tc>
                <a:tc>
                  <a:txBody>
                    <a:bodyPr/>
                    <a:lstStyle/>
                    <a:p>
                      <a:pPr algn="ctr">
                        <a:spcAft>
                          <a:spcPts val="0"/>
                        </a:spcAft>
                      </a:pPr>
                      <a:r>
                        <a:rPr lang="sl-SI" sz="1050" dirty="0">
                          <a:solidFill>
                            <a:schemeClr val="tx1"/>
                          </a:solidFill>
                          <a:effectLst/>
                          <a:latin typeface="Arial" panose="020B0604020202020204" pitchFamily="34" charset="0"/>
                          <a:cs typeface="Arial" panose="020B0604020202020204" pitchFamily="34" charset="0"/>
                        </a:rPr>
                        <a:t> </a:t>
                      </a:r>
                    </a:p>
                    <a:p>
                      <a:pPr algn="ctr">
                        <a:spcAft>
                          <a:spcPts val="0"/>
                        </a:spcAft>
                      </a:pPr>
                      <a:r>
                        <a:rPr lang="sl-SI" sz="1050" dirty="0">
                          <a:solidFill>
                            <a:schemeClr val="tx1"/>
                          </a:solidFill>
                          <a:effectLst/>
                          <a:latin typeface="Arial" panose="020B0604020202020204" pitchFamily="34" charset="0"/>
                          <a:cs typeface="Arial" panose="020B0604020202020204" pitchFamily="34" charset="0"/>
                        </a:rPr>
                        <a:t>4</a:t>
                      </a:r>
                    </a:p>
                    <a:p>
                      <a:pPr algn="ctr">
                        <a:spcAft>
                          <a:spcPts val="0"/>
                        </a:spcAft>
                      </a:pPr>
                      <a:r>
                        <a:rPr lang="sl-SI" sz="1050" dirty="0">
                          <a:solidFill>
                            <a:schemeClr val="tx1"/>
                          </a:solidFill>
                          <a:effectLst/>
                          <a:latin typeface="Arial" panose="020B0604020202020204" pitchFamily="34" charset="0"/>
                          <a:cs typeface="Arial" panose="020B0604020202020204" pitchFamily="34" charset="0"/>
                        </a:rPr>
                        <a:t>2</a:t>
                      </a:r>
                    </a:p>
                    <a:p>
                      <a:pPr algn="ctr">
                        <a:spcAft>
                          <a:spcPts val="0"/>
                        </a:spcAft>
                      </a:pPr>
                      <a:r>
                        <a:rPr lang="sl-SI" sz="1050" dirty="0">
                          <a:solidFill>
                            <a:schemeClr val="tx1"/>
                          </a:solidFill>
                          <a:effectLst/>
                          <a:latin typeface="Arial" panose="020B0604020202020204" pitchFamily="34" charset="0"/>
                          <a:cs typeface="Arial" panose="020B0604020202020204" pitchFamily="34" charset="0"/>
                        </a:rPr>
                        <a:t>0</a:t>
                      </a:r>
                      <a:endParaRPr lang="sl-SI" sz="105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27594" marR="27594" marT="0" marB="0"/>
                </a:tc>
                <a:extLst>
                  <a:ext uri="{0D108BD9-81ED-4DB2-BD59-A6C34878D82A}">
                    <a16:rowId xmlns:a16="http://schemas.microsoft.com/office/drawing/2014/main" xmlns="" val="10005"/>
                  </a:ext>
                </a:extLst>
              </a:tr>
            </a:tbl>
          </a:graphicData>
        </a:graphic>
      </p:graphicFrame>
      <p:sp>
        <p:nvSpPr>
          <p:cNvPr id="67616" name="Rectangle 1"/>
          <p:cNvSpPr>
            <a:spLocks noChangeArrowheads="1"/>
          </p:cNvSpPr>
          <p:nvPr/>
        </p:nvSpPr>
        <p:spPr bwMode="auto">
          <a:xfrm>
            <a:off x="2901950" y="1825625"/>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r>
              <a:rPr lang="sl-SI" altLang="sl-SI"/>
              <a:t/>
            </a:r>
            <a:br>
              <a:rPr lang="sl-SI" altLang="sl-SI"/>
            </a:br>
            <a:endParaRPr lang="sl-SI" altLang="sl-SI"/>
          </a:p>
        </p:txBody>
      </p:sp>
      <p:sp>
        <p:nvSpPr>
          <p:cNvPr id="6" name="Title 1"/>
          <p:cNvSpPr txBox="1">
            <a:spLocks/>
          </p:cNvSpPr>
          <p:nvPr/>
        </p:nvSpPr>
        <p:spPr bwMode="auto">
          <a:xfrm>
            <a:off x="694458" y="429569"/>
            <a:ext cx="7835227" cy="877888"/>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lgn="ctr" defTabSz="457200" rtl="0" eaLnBrk="0" fontAlgn="base" hangingPunct="0">
              <a:spcBef>
                <a:spcPct val="0"/>
              </a:spcBef>
              <a:spcAft>
                <a:spcPct val="0"/>
              </a:spcAft>
              <a:defRPr sz="4400" kern="1200">
                <a:solidFill>
                  <a:schemeClr val="tx1"/>
                </a:solidFill>
                <a:latin typeface="+mj-lt"/>
                <a:ea typeface="+mj-ea"/>
                <a:cs typeface="+mj-cs"/>
              </a:defRPr>
            </a:lvl1pPr>
            <a:lvl2pPr algn="ctr" defTabSz="457200" rtl="0" eaLnBrk="0" fontAlgn="base" hangingPunct="0">
              <a:spcBef>
                <a:spcPct val="0"/>
              </a:spcBef>
              <a:spcAft>
                <a:spcPct val="0"/>
              </a:spcAft>
              <a:defRPr sz="4400">
                <a:solidFill>
                  <a:schemeClr val="tx1"/>
                </a:solidFill>
                <a:latin typeface="Calibri" pitchFamily="34" charset="0"/>
              </a:defRPr>
            </a:lvl2pPr>
            <a:lvl3pPr algn="ctr" defTabSz="457200" rtl="0" eaLnBrk="0" fontAlgn="base" hangingPunct="0">
              <a:spcBef>
                <a:spcPct val="0"/>
              </a:spcBef>
              <a:spcAft>
                <a:spcPct val="0"/>
              </a:spcAft>
              <a:defRPr sz="4400">
                <a:solidFill>
                  <a:schemeClr val="tx1"/>
                </a:solidFill>
                <a:latin typeface="Calibri" pitchFamily="34" charset="0"/>
              </a:defRPr>
            </a:lvl3pPr>
            <a:lvl4pPr algn="ctr" defTabSz="457200" rtl="0" eaLnBrk="0" fontAlgn="base" hangingPunct="0">
              <a:spcBef>
                <a:spcPct val="0"/>
              </a:spcBef>
              <a:spcAft>
                <a:spcPct val="0"/>
              </a:spcAft>
              <a:defRPr sz="4400">
                <a:solidFill>
                  <a:schemeClr val="tx1"/>
                </a:solidFill>
                <a:latin typeface="Calibri" pitchFamily="34" charset="0"/>
              </a:defRPr>
            </a:lvl4pPr>
            <a:lvl5pPr algn="ctr" defTabSz="457200" rtl="0" eaLnBrk="0" fontAlgn="base" hangingPunct="0">
              <a:spcBef>
                <a:spcPct val="0"/>
              </a:spcBef>
              <a:spcAft>
                <a:spcPct val="0"/>
              </a:spcAft>
              <a:defRPr sz="4400">
                <a:solidFill>
                  <a:schemeClr val="tx1"/>
                </a:solidFill>
                <a:latin typeface="Calibri" pitchFamily="34" charset="0"/>
              </a:defRPr>
            </a:lvl5pPr>
            <a:lvl6pPr marL="457200" algn="ctr" defTabSz="457200" rtl="0" eaLnBrk="1" fontAlgn="base" hangingPunct="1">
              <a:spcBef>
                <a:spcPct val="0"/>
              </a:spcBef>
              <a:spcAft>
                <a:spcPct val="0"/>
              </a:spcAft>
              <a:defRPr sz="4400">
                <a:solidFill>
                  <a:schemeClr val="tx1"/>
                </a:solidFill>
                <a:latin typeface="Calibri" pitchFamily="34" charset="0"/>
              </a:defRPr>
            </a:lvl6pPr>
            <a:lvl7pPr marL="914400" algn="ctr" defTabSz="457200" rtl="0" eaLnBrk="1" fontAlgn="base" hangingPunct="1">
              <a:spcBef>
                <a:spcPct val="0"/>
              </a:spcBef>
              <a:spcAft>
                <a:spcPct val="0"/>
              </a:spcAft>
              <a:defRPr sz="4400">
                <a:solidFill>
                  <a:schemeClr val="tx1"/>
                </a:solidFill>
                <a:latin typeface="Calibri" pitchFamily="34" charset="0"/>
              </a:defRPr>
            </a:lvl7pPr>
            <a:lvl8pPr marL="1371600" algn="ctr" defTabSz="457200" rtl="0" eaLnBrk="1" fontAlgn="base" hangingPunct="1">
              <a:spcBef>
                <a:spcPct val="0"/>
              </a:spcBef>
              <a:spcAft>
                <a:spcPct val="0"/>
              </a:spcAft>
              <a:defRPr sz="4400">
                <a:solidFill>
                  <a:schemeClr val="tx1"/>
                </a:solidFill>
                <a:latin typeface="Calibri" pitchFamily="34" charset="0"/>
              </a:defRPr>
            </a:lvl8pPr>
            <a:lvl9pPr marL="1828800" algn="ctr" defTabSz="457200" rtl="0" eaLnBrk="1" fontAlgn="base" hangingPunct="1">
              <a:spcBef>
                <a:spcPct val="0"/>
              </a:spcBef>
              <a:spcAft>
                <a:spcPct val="0"/>
              </a:spcAft>
              <a:defRPr sz="4400">
                <a:solidFill>
                  <a:schemeClr val="tx1"/>
                </a:solidFill>
                <a:latin typeface="Calibri" pitchFamily="34" charset="0"/>
              </a:defRPr>
            </a:lvl9pPr>
          </a:lstStyle>
          <a:p>
            <a:pPr>
              <a:defRPr/>
            </a:pPr>
            <a:r>
              <a:rPr lang="sl-SI" sz="2400" b="1" dirty="0">
                <a:solidFill>
                  <a:srgbClr val="860000"/>
                </a:solidFill>
                <a:latin typeface="Arial" panose="020B0604020202020204" pitchFamily="34" charset="0"/>
                <a:cs typeface="Arial" panose="020B0604020202020204" pitchFamily="34" charset="0"/>
              </a:rPr>
              <a:t>Merila za izbor – Načrt za izvedbo projekta</a:t>
            </a:r>
          </a:p>
          <a:p>
            <a:pPr>
              <a:defRPr/>
            </a:pPr>
            <a:r>
              <a:rPr lang="sl-SI" sz="2400" b="1" dirty="0">
                <a:solidFill>
                  <a:srgbClr val="860000"/>
                </a:solidFill>
                <a:latin typeface="Arial" panose="020B0604020202020204" pitchFamily="34" charset="0"/>
                <a:cs typeface="Arial" panose="020B0604020202020204" pitchFamily="34" charset="0"/>
              </a:rPr>
              <a:t/>
            </a:r>
            <a:br>
              <a:rPr lang="sl-SI" sz="2400" b="1" dirty="0">
                <a:solidFill>
                  <a:srgbClr val="860000"/>
                </a:solidFill>
                <a:latin typeface="Arial" panose="020B0604020202020204" pitchFamily="34" charset="0"/>
                <a:cs typeface="Arial" panose="020B0604020202020204" pitchFamily="34" charset="0"/>
              </a:rPr>
            </a:br>
            <a:endParaRPr lang="sl-SI" sz="2400" b="1" dirty="0">
              <a:solidFill>
                <a:srgbClr val="860000"/>
              </a:solidFill>
              <a:latin typeface="Arial" panose="020B0604020202020204" pitchFamily="34" charset="0"/>
              <a:cs typeface="Arial" panose="020B0604020202020204" pitchFamily="34" charset="0"/>
            </a:endParaRPr>
          </a:p>
        </p:txBody>
      </p:sp>
      <p:sp>
        <p:nvSpPr>
          <p:cNvPr id="7" name="Elipsa 6"/>
          <p:cNvSpPr/>
          <p:nvPr/>
        </p:nvSpPr>
        <p:spPr>
          <a:xfrm>
            <a:off x="214676" y="1976287"/>
            <a:ext cx="580768" cy="506627"/>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a:p>
        </p:txBody>
      </p:sp>
      <p:sp>
        <p:nvSpPr>
          <p:cNvPr id="3" name="Označba mesta številke diapozitiva 2"/>
          <p:cNvSpPr>
            <a:spLocks noGrp="1"/>
          </p:cNvSpPr>
          <p:nvPr>
            <p:ph type="sldNum" sz="quarter" idx="12"/>
          </p:nvPr>
        </p:nvSpPr>
        <p:spPr/>
        <p:txBody>
          <a:bodyPr/>
          <a:lstStyle/>
          <a:p>
            <a:fld id="{5532F882-DC02-4301-B179-9E7F5ED57468}" type="slidenum">
              <a:rPr lang="en-US" altLang="sl-SI" smtClean="0"/>
              <a:pPr/>
              <a:t>43</a:t>
            </a:fld>
            <a:endParaRPr lang="en-US" altLang="sl-SI"/>
          </a:p>
        </p:txBody>
      </p:sp>
    </p:spTree>
    <p:extLst>
      <p:ext uri="{BB962C8B-B14F-4D97-AF65-F5344CB8AC3E}">
        <p14:creationId xmlns:p14="http://schemas.microsoft.com/office/powerpoint/2010/main" val="233977846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44.xml><?xml version="1.0" encoding="utf-8"?>
<p:sld xmlns:a="http://schemas.openxmlformats.org/drawingml/2006/main" xmlns:r="http://schemas.openxmlformats.org/officeDocument/2006/relationships" xmlns:p="http://schemas.openxmlformats.org/presentationml/2006/main" showMasterSp="0" show="0">
  <p:cSld>
    <p:spTree>
      <p:nvGrpSpPr>
        <p:cNvPr id="1" name=""/>
        <p:cNvGrpSpPr/>
        <p:nvPr/>
      </p:nvGrpSpPr>
      <p:grpSpPr>
        <a:xfrm>
          <a:off x="0" y="0"/>
          <a:ext cx="0" cy="0"/>
          <a:chOff x="0" y="0"/>
          <a:chExt cx="0" cy="0"/>
        </a:xfrm>
      </p:grpSpPr>
      <p:pic>
        <p:nvPicPr>
          <p:cNvPr id="2" name="Slika 1"/>
          <p:cNvPicPr>
            <a:picLocks noChangeAspect="1"/>
          </p:cNvPicPr>
          <p:nvPr/>
        </p:nvPicPr>
        <p:blipFill rotWithShape="1">
          <a:blip r:embed="rId3">
            <a:extLst>
              <a:ext uri="{28A0092B-C50C-407E-A947-70E740481C1C}">
                <a14:useLocalDpi xmlns:a14="http://schemas.microsoft.com/office/drawing/2010/main" val="0"/>
              </a:ext>
            </a:extLst>
          </a:blip>
          <a:srcRect b="57912"/>
          <a:stretch/>
        </p:blipFill>
        <p:spPr>
          <a:xfrm>
            <a:off x="1210131" y="654911"/>
            <a:ext cx="7933869" cy="4571999"/>
          </a:xfrm>
          <a:prstGeom prst="rect">
            <a:avLst/>
          </a:prstGeom>
        </p:spPr>
      </p:pic>
      <p:sp>
        <p:nvSpPr>
          <p:cNvPr id="3" name="Pravokotnik 2"/>
          <p:cNvSpPr/>
          <p:nvPr/>
        </p:nvSpPr>
        <p:spPr>
          <a:xfrm>
            <a:off x="1213679" y="3340643"/>
            <a:ext cx="7930321" cy="2145757"/>
          </a:xfrm>
          <a:prstGeom prst="rect">
            <a:avLst/>
          </a:prstGeom>
          <a:noFill/>
          <a:ln w="1905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 name="PoljeZBesedilom 3"/>
          <p:cNvSpPr txBox="1"/>
          <p:nvPr/>
        </p:nvSpPr>
        <p:spPr>
          <a:xfrm>
            <a:off x="108445" y="4113522"/>
            <a:ext cx="1213728" cy="338554"/>
          </a:xfrm>
          <a:prstGeom prst="rect">
            <a:avLst/>
          </a:prstGeom>
          <a:noFill/>
        </p:spPr>
        <p:txBody>
          <a:bodyPr wrap="square" rtlCol="0">
            <a:spAutoFit/>
          </a:bodyPr>
          <a:lstStyle/>
          <a:p>
            <a:r>
              <a:rPr lang="sl-SI" sz="1600" b="1" dirty="0">
                <a:solidFill>
                  <a:srgbClr val="FF0000"/>
                </a:solidFill>
                <a:cs typeface="Arial" panose="020B0604020202020204" pitchFamily="34" charset="0"/>
              </a:rPr>
              <a:t>Merilo 2.2</a:t>
            </a:r>
            <a:endParaRPr lang="en-US" sz="1600" b="1" dirty="0">
              <a:solidFill>
                <a:srgbClr val="FF0000"/>
              </a:solidFill>
              <a:cs typeface="Arial" panose="020B0604020202020204" pitchFamily="34" charset="0"/>
            </a:endParaRPr>
          </a:p>
        </p:txBody>
      </p:sp>
      <p:sp>
        <p:nvSpPr>
          <p:cNvPr id="5" name="Označba mesta številke diapozitiva 4"/>
          <p:cNvSpPr>
            <a:spLocks noGrp="1"/>
          </p:cNvSpPr>
          <p:nvPr>
            <p:ph type="sldNum" sz="quarter" idx="12"/>
          </p:nvPr>
        </p:nvSpPr>
        <p:spPr/>
        <p:txBody>
          <a:bodyPr/>
          <a:lstStyle/>
          <a:p>
            <a:fld id="{5532F882-DC02-4301-B179-9E7F5ED57468}" type="slidenum">
              <a:rPr lang="en-US" altLang="sl-SI" smtClean="0"/>
              <a:pPr/>
              <a:t>44</a:t>
            </a:fld>
            <a:endParaRPr lang="en-US" altLang="sl-SI"/>
          </a:p>
        </p:txBody>
      </p:sp>
    </p:spTree>
    <p:extLst>
      <p:ext uri="{BB962C8B-B14F-4D97-AF65-F5344CB8AC3E}">
        <p14:creationId xmlns:p14="http://schemas.microsoft.com/office/powerpoint/2010/main" val="255658626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45.xml><?xml version="1.0" encoding="utf-8"?>
<p:sld xmlns:a="http://schemas.openxmlformats.org/drawingml/2006/main" xmlns:r="http://schemas.openxmlformats.org/officeDocument/2006/relationships" xmlns:p="http://schemas.openxmlformats.org/presentationml/2006/main" showMasterSp="0" show="0">
  <p:cSld>
    <p:spTree>
      <p:nvGrpSpPr>
        <p:cNvPr id="1" name=""/>
        <p:cNvGrpSpPr/>
        <p:nvPr/>
      </p:nvGrpSpPr>
      <p:grpSpPr>
        <a:xfrm>
          <a:off x="0" y="0"/>
          <a:ext cx="0" cy="0"/>
          <a:chOff x="0" y="0"/>
          <a:chExt cx="0" cy="0"/>
        </a:xfrm>
      </p:grpSpPr>
      <p:graphicFrame>
        <p:nvGraphicFramePr>
          <p:cNvPr id="2" name="Tabela 1"/>
          <p:cNvGraphicFramePr>
            <a:graphicFrameLocks noGrp="1"/>
          </p:cNvGraphicFramePr>
          <p:nvPr>
            <p:extLst>
              <p:ext uri="{D42A27DB-BD31-4B8C-83A1-F6EECF244321}">
                <p14:modId xmlns:p14="http://schemas.microsoft.com/office/powerpoint/2010/main" val="676022237"/>
              </p:ext>
            </p:extLst>
          </p:nvPr>
        </p:nvGraphicFramePr>
        <p:xfrm>
          <a:off x="351994" y="1098399"/>
          <a:ext cx="8520157" cy="5493466"/>
        </p:xfrm>
        <a:graphic>
          <a:graphicData uri="http://schemas.openxmlformats.org/drawingml/2006/table">
            <a:tbl>
              <a:tblPr>
                <a:tableStyleId>{69CF1AB2-1976-4502-BF36-3FF5EA218861}</a:tableStyleId>
              </a:tblPr>
              <a:tblGrid>
                <a:gridCol w="966005">
                  <a:extLst>
                    <a:ext uri="{9D8B030D-6E8A-4147-A177-3AD203B41FA5}">
                      <a16:colId xmlns:a16="http://schemas.microsoft.com/office/drawing/2014/main" xmlns="" val="20000"/>
                    </a:ext>
                  </a:extLst>
                </a:gridCol>
                <a:gridCol w="6981184">
                  <a:extLst>
                    <a:ext uri="{9D8B030D-6E8A-4147-A177-3AD203B41FA5}">
                      <a16:colId xmlns:a16="http://schemas.microsoft.com/office/drawing/2014/main" xmlns="" val="20001"/>
                    </a:ext>
                  </a:extLst>
                </a:gridCol>
                <a:gridCol w="572968">
                  <a:extLst>
                    <a:ext uri="{9D8B030D-6E8A-4147-A177-3AD203B41FA5}">
                      <a16:colId xmlns:a16="http://schemas.microsoft.com/office/drawing/2014/main" xmlns="" val="20002"/>
                    </a:ext>
                  </a:extLst>
                </a:gridCol>
              </a:tblGrid>
              <a:tr h="170082">
                <a:tc>
                  <a:txBody>
                    <a:bodyPr/>
                    <a:lstStyle/>
                    <a:p>
                      <a:pPr>
                        <a:spcAft>
                          <a:spcPts val="0"/>
                        </a:spcAft>
                      </a:pPr>
                      <a:r>
                        <a:rPr lang="sl-SI" sz="1050" b="1" dirty="0">
                          <a:solidFill>
                            <a:schemeClr val="tx1"/>
                          </a:solidFill>
                          <a:effectLst/>
                          <a:latin typeface="Arial" panose="020B0604020202020204" pitchFamily="34" charset="0"/>
                          <a:cs typeface="Arial" panose="020B0604020202020204" pitchFamily="34" charset="0"/>
                        </a:rPr>
                        <a:t>2.</a:t>
                      </a:r>
                      <a:endParaRPr lang="sl-SI" sz="1050" b="1"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27594" marR="27594" marT="0" marB="0" anchor="ctr">
                    <a:solidFill>
                      <a:schemeClr val="tx2">
                        <a:lumMod val="40000"/>
                        <a:lumOff val="60000"/>
                      </a:schemeClr>
                    </a:solidFill>
                  </a:tcPr>
                </a:tc>
                <a:tc>
                  <a:txBody>
                    <a:bodyPr/>
                    <a:lstStyle/>
                    <a:p>
                      <a:pPr algn="just">
                        <a:spcAft>
                          <a:spcPts val="0"/>
                        </a:spcAft>
                      </a:pPr>
                      <a:r>
                        <a:rPr lang="sl-SI" sz="1050" b="1" dirty="0">
                          <a:solidFill>
                            <a:schemeClr val="tx1"/>
                          </a:solidFill>
                          <a:effectLst/>
                          <a:latin typeface="Arial" panose="020B0604020202020204" pitchFamily="34" charset="0"/>
                          <a:cs typeface="Arial" panose="020B0604020202020204" pitchFamily="34" charset="0"/>
                        </a:rPr>
                        <a:t>Načrt za izvedbo projekta  </a:t>
                      </a:r>
                      <a:endParaRPr lang="sl-SI" sz="1050" b="1"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27594" marR="27594" marT="0" marB="0" anchor="ctr">
                    <a:solidFill>
                      <a:schemeClr val="tx2">
                        <a:lumMod val="40000"/>
                        <a:lumOff val="60000"/>
                      </a:schemeClr>
                    </a:solidFill>
                  </a:tcPr>
                </a:tc>
                <a:tc>
                  <a:txBody>
                    <a:bodyPr/>
                    <a:lstStyle/>
                    <a:p>
                      <a:pPr algn="ctr">
                        <a:spcAft>
                          <a:spcPts val="0"/>
                        </a:spcAft>
                      </a:pPr>
                      <a:r>
                        <a:rPr lang="sl-SI" sz="1050" b="1" dirty="0">
                          <a:solidFill>
                            <a:schemeClr val="tx1"/>
                          </a:solidFill>
                          <a:effectLst/>
                          <a:latin typeface="Arial" panose="020B0604020202020204" pitchFamily="34" charset="0"/>
                          <a:cs typeface="Arial" panose="020B0604020202020204" pitchFamily="34" charset="0"/>
                        </a:rPr>
                        <a:t>33</a:t>
                      </a:r>
                      <a:endParaRPr lang="sl-SI" sz="1050" b="1"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27594" marR="27594" marT="0" marB="0" anchor="ctr">
                    <a:solidFill>
                      <a:schemeClr val="tx2">
                        <a:lumMod val="40000"/>
                        <a:lumOff val="60000"/>
                      </a:schemeClr>
                    </a:solidFill>
                  </a:tcPr>
                </a:tc>
                <a:extLst>
                  <a:ext uri="{0D108BD9-81ED-4DB2-BD59-A6C34878D82A}">
                    <a16:rowId xmlns:a16="http://schemas.microsoft.com/office/drawing/2014/main" xmlns="" val="10000"/>
                  </a:ext>
                </a:extLst>
              </a:tr>
              <a:tr h="914365">
                <a:tc>
                  <a:txBody>
                    <a:bodyPr/>
                    <a:lstStyle/>
                    <a:p>
                      <a:pPr>
                        <a:spcAft>
                          <a:spcPts val="0"/>
                        </a:spcAft>
                      </a:pPr>
                      <a:r>
                        <a:rPr lang="sl-SI" sz="1050" dirty="0">
                          <a:solidFill>
                            <a:schemeClr val="tx1"/>
                          </a:solidFill>
                          <a:effectLst/>
                          <a:latin typeface="Arial" panose="020B0604020202020204" pitchFamily="34" charset="0"/>
                          <a:cs typeface="Arial" panose="020B0604020202020204" pitchFamily="34" charset="0"/>
                        </a:rPr>
                        <a:t>2.1</a:t>
                      </a:r>
                      <a:endParaRPr lang="sl-SI" sz="105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27594" marR="27594" marT="0" marB="0"/>
                </a:tc>
                <a:tc>
                  <a:txBody>
                    <a:bodyPr/>
                    <a:lstStyle/>
                    <a:p>
                      <a:pPr>
                        <a:spcAft>
                          <a:spcPts val="0"/>
                        </a:spcAft>
                      </a:pPr>
                      <a:r>
                        <a:rPr lang="sl-SI" sz="1050" dirty="0">
                          <a:solidFill>
                            <a:schemeClr val="tx1"/>
                          </a:solidFill>
                          <a:effectLst/>
                          <a:latin typeface="Arial" panose="020B0604020202020204" pitchFamily="34" charset="0"/>
                          <a:cs typeface="Arial" panose="020B0604020202020204" pitchFamily="34" charset="0"/>
                        </a:rPr>
                        <a:t>Organizacijski in terminski ter finančni načrt projekta za konzorcij (tč. 2.2.1 Prijavnice in elaborata in Priloga B k Prijavnici in elaboratu ter Priloga 1 k javnemu razpisu)</a:t>
                      </a:r>
                    </a:p>
                    <a:p>
                      <a:pPr marL="342900" lvl="0" indent="-342900" algn="just">
                        <a:spcAft>
                          <a:spcPts val="0"/>
                        </a:spcAft>
                        <a:buSzPts val="1000"/>
                        <a:buFont typeface="Times New Roman" panose="02020603050405020304" pitchFamily="18" charset="0"/>
                        <a:buChar char="−"/>
                      </a:pPr>
                      <a:r>
                        <a:rPr lang="sl-SI" sz="1050" dirty="0">
                          <a:solidFill>
                            <a:schemeClr val="tx1"/>
                          </a:solidFill>
                          <a:effectLst/>
                          <a:latin typeface="Arial" panose="020B0604020202020204" pitchFamily="34" charset="0"/>
                          <a:cs typeface="Arial" panose="020B0604020202020204" pitchFamily="34" charset="0"/>
                        </a:rPr>
                        <a:t>načrt ima podrobno in razumljivo razdelane vse potrebne elemente, </a:t>
                      </a:r>
                    </a:p>
                    <a:p>
                      <a:pPr marL="342900" lvl="0" indent="-342900" algn="just">
                        <a:spcAft>
                          <a:spcPts val="0"/>
                        </a:spcAft>
                        <a:buSzPts val="1000"/>
                        <a:buFont typeface="Times New Roman" panose="02020603050405020304" pitchFamily="18" charset="0"/>
                        <a:buChar char="−"/>
                      </a:pPr>
                      <a:r>
                        <a:rPr lang="sl-SI" sz="1050" dirty="0">
                          <a:solidFill>
                            <a:schemeClr val="tx1"/>
                          </a:solidFill>
                          <a:effectLst/>
                          <a:latin typeface="Arial" panose="020B0604020202020204" pitchFamily="34" charset="0"/>
                          <a:cs typeface="Arial" panose="020B0604020202020204" pitchFamily="34" charset="0"/>
                        </a:rPr>
                        <a:t>načrt ima pomanjkljivo razdelane potrebne elemente ali so le-ti delno medsebojno usklajeni</a:t>
                      </a:r>
                    </a:p>
                    <a:p>
                      <a:pPr marL="342900" lvl="0" indent="-342900" algn="just">
                        <a:spcAft>
                          <a:spcPts val="0"/>
                        </a:spcAft>
                        <a:buSzPts val="1000"/>
                        <a:buFont typeface="Times New Roman" panose="02020603050405020304" pitchFamily="18" charset="0"/>
                        <a:buChar char="−"/>
                      </a:pPr>
                      <a:r>
                        <a:rPr lang="sl-SI" sz="1050" dirty="0">
                          <a:solidFill>
                            <a:schemeClr val="tx1"/>
                          </a:solidFill>
                          <a:effectLst/>
                          <a:latin typeface="Arial" panose="020B0604020202020204" pitchFamily="34" charset="0"/>
                          <a:cs typeface="Arial" panose="020B0604020202020204" pitchFamily="34" charset="0"/>
                        </a:rPr>
                        <a:t>načrt nima vseh potrebnih elementov ali le-ti niso medsebojno usklajeni</a:t>
                      </a:r>
                      <a:endParaRPr lang="sl-SI" sz="105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27594" marR="27594" marT="0" marB="0"/>
                </a:tc>
                <a:tc>
                  <a:txBody>
                    <a:bodyPr/>
                    <a:lstStyle/>
                    <a:p>
                      <a:pPr algn="ctr">
                        <a:spcAft>
                          <a:spcPts val="0"/>
                        </a:spcAft>
                      </a:pPr>
                      <a:r>
                        <a:rPr lang="sl-SI" sz="1050" dirty="0">
                          <a:solidFill>
                            <a:schemeClr val="tx1"/>
                          </a:solidFill>
                          <a:effectLst/>
                          <a:latin typeface="Arial" panose="020B0604020202020204" pitchFamily="34" charset="0"/>
                          <a:cs typeface="Arial" panose="020B0604020202020204" pitchFamily="34" charset="0"/>
                        </a:rPr>
                        <a:t> </a:t>
                      </a:r>
                    </a:p>
                    <a:p>
                      <a:pPr algn="ctr">
                        <a:spcAft>
                          <a:spcPts val="0"/>
                        </a:spcAft>
                      </a:pPr>
                      <a:r>
                        <a:rPr lang="sl-SI" sz="1050" dirty="0">
                          <a:solidFill>
                            <a:schemeClr val="tx1"/>
                          </a:solidFill>
                          <a:effectLst/>
                          <a:latin typeface="Arial" panose="020B0604020202020204" pitchFamily="34" charset="0"/>
                          <a:cs typeface="Arial" panose="020B0604020202020204" pitchFamily="34" charset="0"/>
                        </a:rPr>
                        <a:t> </a:t>
                      </a:r>
                    </a:p>
                    <a:p>
                      <a:pPr algn="ctr">
                        <a:spcAft>
                          <a:spcPts val="0"/>
                        </a:spcAft>
                      </a:pPr>
                      <a:r>
                        <a:rPr lang="sl-SI" sz="1050" dirty="0">
                          <a:solidFill>
                            <a:schemeClr val="tx1"/>
                          </a:solidFill>
                          <a:effectLst/>
                          <a:latin typeface="Arial" panose="020B0604020202020204" pitchFamily="34" charset="0"/>
                          <a:cs typeface="Arial" panose="020B0604020202020204" pitchFamily="34" charset="0"/>
                        </a:rPr>
                        <a:t>12</a:t>
                      </a:r>
                    </a:p>
                    <a:p>
                      <a:pPr algn="ctr">
                        <a:spcAft>
                          <a:spcPts val="0"/>
                        </a:spcAft>
                      </a:pPr>
                      <a:r>
                        <a:rPr lang="sl-SI" sz="1050" dirty="0">
                          <a:solidFill>
                            <a:schemeClr val="tx1"/>
                          </a:solidFill>
                          <a:effectLst/>
                          <a:latin typeface="Arial" panose="020B0604020202020204" pitchFamily="34" charset="0"/>
                          <a:cs typeface="Arial" panose="020B0604020202020204" pitchFamily="34" charset="0"/>
                        </a:rPr>
                        <a:t>8</a:t>
                      </a:r>
                    </a:p>
                    <a:p>
                      <a:pPr algn="ctr">
                        <a:spcAft>
                          <a:spcPts val="0"/>
                        </a:spcAft>
                      </a:pPr>
                      <a:r>
                        <a:rPr lang="sl-SI" sz="1050" dirty="0">
                          <a:solidFill>
                            <a:schemeClr val="tx1"/>
                          </a:solidFill>
                          <a:effectLst/>
                          <a:latin typeface="Arial" panose="020B0604020202020204" pitchFamily="34" charset="0"/>
                          <a:cs typeface="Arial" panose="020B0604020202020204" pitchFamily="34" charset="0"/>
                        </a:rPr>
                        <a:t>0</a:t>
                      </a:r>
                      <a:endParaRPr lang="sl-SI" sz="105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27594" marR="27594" marT="0" marB="0"/>
                </a:tc>
                <a:extLst>
                  <a:ext uri="{0D108BD9-81ED-4DB2-BD59-A6C34878D82A}">
                    <a16:rowId xmlns:a16="http://schemas.microsoft.com/office/drawing/2014/main" xmlns="" val="10001"/>
                  </a:ext>
                </a:extLst>
              </a:tr>
              <a:tr h="1289403">
                <a:tc>
                  <a:txBody>
                    <a:bodyPr/>
                    <a:lstStyle/>
                    <a:p>
                      <a:pPr>
                        <a:spcAft>
                          <a:spcPts val="0"/>
                        </a:spcAft>
                      </a:pPr>
                      <a:r>
                        <a:rPr lang="sl-SI" sz="1050">
                          <a:solidFill>
                            <a:schemeClr val="tx1"/>
                          </a:solidFill>
                          <a:effectLst/>
                          <a:latin typeface="Arial" panose="020B0604020202020204" pitchFamily="34" charset="0"/>
                          <a:cs typeface="Arial" panose="020B0604020202020204" pitchFamily="34" charset="0"/>
                        </a:rPr>
                        <a:t>2.2</a:t>
                      </a:r>
                      <a:endParaRPr lang="sl-SI" sz="105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27594" marR="27594" marT="0" marB="0"/>
                </a:tc>
                <a:tc>
                  <a:txBody>
                    <a:bodyPr/>
                    <a:lstStyle/>
                    <a:p>
                      <a:pPr algn="just">
                        <a:spcAft>
                          <a:spcPts val="0"/>
                        </a:spcAft>
                      </a:pPr>
                      <a:r>
                        <a:rPr lang="sl-SI" sz="1050" dirty="0">
                          <a:solidFill>
                            <a:schemeClr val="tx1"/>
                          </a:solidFill>
                          <a:effectLst/>
                          <a:latin typeface="Arial" panose="020B0604020202020204" pitchFamily="34" charset="0"/>
                          <a:cs typeface="Arial" panose="020B0604020202020204" pitchFamily="34" charset="0"/>
                        </a:rPr>
                        <a:t>Aktivnosti za spodbujanje vključevanja udeležencev VIŠ ali udeležencev NIPO v programe (tč. 2.2.2 Prijavnice in elaborata)</a:t>
                      </a:r>
                    </a:p>
                    <a:p>
                      <a:pPr marL="342900" lvl="0" indent="-342900" algn="just">
                        <a:spcAft>
                          <a:spcPts val="0"/>
                        </a:spcAft>
                        <a:buSzPts val="1000"/>
                        <a:buFont typeface="Times New Roman" panose="02020603050405020304" pitchFamily="18" charset="0"/>
                        <a:buChar char="−"/>
                      </a:pPr>
                      <a:r>
                        <a:rPr lang="sl-SI" sz="1050" dirty="0">
                          <a:solidFill>
                            <a:schemeClr val="tx1"/>
                          </a:solidFill>
                          <a:effectLst/>
                          <a:latin typeface="Arial" panose="020B0604020202020204" pitchFamily="34" charset="0"/>
                          <a:cs typeface="Arial" panose="020B0604020202020204" pitchFamily="34" charset="0"/>
                        </a:rPr>
                        <a:t>načrt vključuje vsaj pet (5) aktivnosti za spodbujanje vključevanja udeležencev, ki so pojasnjene in razdelane</a:t>
                      </a:r>
                    </a:p>
                    <a:p>
                      <a:pPr marL="342900" lvl="0" indent="-342900" algn="just">
                        <a:spcAft>
                          <a:spcPts val="0"/>
                        </a:spcAft>
                        <a:buSzPts val="1000"/>
                        <a:buFont typeface="Times New Roman" panose="02020603050405020304" pitchFamily="18" charset="0"/>
                        <a:buChar char="−"/>
                      </a:pPr>
                      <a:r>
                        <a:rPr lang="sl-SI" sz="1050" dirty="0">
                          <a:solidFill>
                            <a:schemeClr val="tx1"/>
                          </a:solidFill>
                          <a:effectLst/>
                          <a:latin typeface="Arial" panose="020B0604020202020204" pitchFamily="34" charset="0"/>
                          <a:cs typeface="Arial" panose="020B0604020202020204" pitchFamily="34" charset="0"/>
                        </a:rPr>
                        <a:t>načrt vključuje tri (3) do štiri (4) aktivnosti za spodbujanje vključevanja udeležencev, ki so pojasnjene in razdelane</a:t>
                      </a:r>
                    </a:p>
                    <a:p>
                      <a:pPr marL="342900" lvl="0" indent="-342900" algn="just">
                        <a:spcAft>
                          <a:spcPts val="0"/>
                        </a:spcAft>
                        <a:buSzPts val="1000"/>
                        <a:buFont typeface="Times New Roman" panose="02020603050405020304" pitchFamily="18" charset="0"/>
                        <a:buChar char="−"/>
                      </a:pPr>
                      <a:r>
                        <a:rPr lang="sl-SI" sz="1050" dirty="0">
                          <a:solidFill>
                            <a:schemeClr val="tx1"/>
                          </a:solidFill>
                          <a:effectLst/>
                          <a:latin typeface="Arial" panose="020B0604020202020204" pitchFamily="34" charset="0"/>
                          <a:cs typeface="Arial" panose="020B0604020202020204" pitchFamily="34" charset="0"/>
                        </a:rPr>
                        <a:t>načrt vključuje dve (2) aktivnosti za spodbujanje vključevanja udeležencev, ki sta pojasnjeni in razdelani</a:t>
                      </a:r>
                    </a:p>
                    <a:p>
                      <a:pPr marL="342900" lvl="0" indent="-342900" algn="just">
                        <a:spcAft>
                          <a:spcPts val="0"/>
                        </a:spcAft>
                        <a:buSzPts val="1000"/>
                        <a:buFont typeface="Courier"/>
                        <a:buChar char="-"/>
                      </a:pPr>
                      <a:r>
                        <a:rPr lang="sl-SI" sz="1050" dirty="0">
                          <a:solidFill>
                            <a:schemeClr val="tx1"/>
                          </a:solidFill>
                          <a:effectLst/>
                          <a:latin typeface="Arial" panose="020B0604020202020204" pitchFamily="34" charset="0"/>
                          <a:cs typeface="Arial" panose="020B0604020202020204" pitchFamily="34" charset="0"/>
                        </a:rPr>
                        <a:t>načrt vključuje eno (1) ali manj aktivnosti za spodbujanje vključevanja udeležencev, ki je pojasnjena in razdelana</a:t>
                      </a:r>
                      <a:endParaRPr lang="sl-SI" sz="105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27594" marR="27594" marT="0" marB="0"/>
                </a:tc>
                <a:tc>
                  <a:txBody>
                    <a:bodyPr/>
                    <a:lstStyle/>
                    <a:p>
                      <a:pPr algn="ctr">
                        <a:spcAft>
                          <a:spcPts val="0"/>
                        </a:spcAft>
                      </a:pPr>
                      <a:r>
                        <a:rPr lang="sl-SI" sz="1050" dirty="0">
                          <a:solidFill>
                            <a:schemeClr val="tx1"/>
                          </a:solidFill>
                          <a:effectLst/>
                          <a:latin typeface="Arial" panose="020B0604020202020204" pitchFamily="34" charset="0"/>
                          <a:cs typeface="Arial" panose="020B0604020202020204" pitchFamily="34" charset="0"/>
                        </a:rPr>
                        <a:t> </a:t>
                      </a:r>
                    </a:p>
                    <a:p>
                      <a:pPr algn="ctr">
                        <a:spcAft>
                          <a:spcPts val="0"/>
                        </a:spcAft>
                      </a:pPr>
                      <a:r>
                        <a:rPr lang="sl-SI" sz="1050" dirty="0">
                          <a:solidFill>
                            <a:schemeClr val="tx1"/>
                          </a:solidFill>
                          <a:effectLst/>
                          <a:latin typeface="Arial" panose="020B0604020202020204" pitchFamily="34" charset="0"/>
                          <a:cs typeface="Arial" panose="020B0604020202020204" pitchFamily="34" charset="0"/>
                        </a:rPr>
                        <a:t> </a:t>
                      </a:r>
                    </a:p>
                    <a:p>
                      <a:pPr algn="ctr">
                        <a:spcAft>
                          <a:spcPts val="0"/>
                        </a:spcAft>
                      </a:pPr>
                      <a:r>
                        <a:rPr lang="sl-SI" sz="1050" dirty="0">
                          <a:solidFill>
                            <a:schemeClr val="tx1"/>
                          </a:solidFill>
                          <a:effectLst/>
                          <a:latin typeface="Arial" panose="020B0604020202020204" pitchFamily="34" charset="0"/>
                          <a:cs typeface="Arial" panose="020B0604020202020204" pitchFamily="34" charset="0"/>
                        </a:rPr>
                        <a:t>7</a:t>
                      </a:r>
                    </a:p>
                    <a:p>
                      <a:pPr algn="ctr">
                        <a:spcAft>
                          <a:spcPts val="0"/>
                        </a:spcAft>
                      </a:pPr>
                      <a:r>
                        <a:rPr lang="sl-SI" sz="1050" dirty="0">
                          <a:solidFill>
                            <a:schemeClr val="tx1"/>
                          </a:solidFill>
                          <a:effectLst/>
                          <a:latin typeface="Arial" panose="020B0604020202020204" pitchFamily="34" charset="0"/>
                          <a:cs typeface="Arial" panose="020B0604020202020204" pitchFamily="34" charset="0"/>
                        </a:rPr>
                        <a:t> 5</a:t>
                      </a:r>
                    </a:p>
                    <a:p>
                      <a:pPr algn="ctr">
                        <a:spcAft>
                          <a:spcPts val="0"/>
                        </a:spcAft>
                      </a:pPr>
                      <a:r>
                        <a:rPr lang="sl-SI" sz="1050" dirty="0">
                          <a:solidFill>
                            <a:schemeClr val="tx1"/>
                          </a:solidFill>
                          <a:effectLst/>
                          <a:latin typeface="Arial" panose="020B0604020202020204" pitchFamily="34" charset="0"/>
                          <a:cs typeface="Arial" panose="020B0604020202020204" pitchFamily="34" charset="0"/>
                        </a:rPr>
                        <a:t> </a:t>
                      </a:r>
                    </a:p>
                    <a:p>
                      <a:pPr algn="ctr">
                        <a:spcAft>
                          <a:spcPts val="0"/>
                        </a:spcAft>
                      </a:pPr>
                      <a:r>
                        <a:rPr lang="sl-SI" sz="1050" dirty="0">
                          <a:solidFill>
                            <a:schemeClr val="tx1"/>
                          </a:solidFill>
                          <a:effectLst/>
                          <a:latin typeface="Arial" panose="020B0604020202020204" pitchFamily="34" charset="0"/>
                          <a:cs typeface="Arial" panose="020B0604020202020204" pitchFamily="34" charset="0"/>
                        </a:rPr>
                        <a:t>3</a:t>
                      </a:r>
                    </a:p>
                    <a:p>
                      <a:pPr algn="ctr">
                        <a:spcAft>
                          <a:spcPts val="0"/>
                        </a:spcAft>
                      </a:pPr>
                      <a:r>
                        <a:rPr lang="sl-SI" sz="1050" dirty="0">
                          <a:solidFill>
                            <a:schemeClr val="tx1"/>
                          </a:solidFill>
                          <a:effectLst/>
                          <a:latin typeface="Arial" panose="020B0604020202020204" pitchFamily="34" charset="0"/>
                          <a:cs typeface="Arial" panose="020B0604020202020204" pitchFamily="34" charset="0"/>
                        </a:rPr>
                        <a:t>0</a:t>
                      </a:r>
                      <a:endParaRPr lang="sl-SI" sz="105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27594" marR="27594" marT="0" marB="0"/>
                </a:tc>
                <a:extLst>
                  <a:ext uri="{0D108BD9-81ED-4DB2-BD59-A6C34878D82A}">
                    <a16:rowId xmlns:a16="http://schemas.microsoft.com/office/drawing/2014/main" xmlns="" val="10002"/>
                  </a:ext>
                </a:extLst>
              </a:tr>
              <a:tr h="1523942">
                <a:tc>
                  <a:txBody>
                    <a:bodyPr/>
                    <a:lstStyle/>
                    <a:p>
                      <a:pPr>
                        <a:spcAft>
                          <a:spcPts val="0"/>
                        </a:spcAft>
                      </a:pPr>
                      <a:r>
                        <a:rPr lang="sl-SI" sz="1050">
                          <a:solidFill>
                            <a:schemeClr val="tx1"/>
                          </a:solidFill>
                          <a:effectLst/>
                          <a:latin typeface="Arial" panose="020B0604020202020204" pitchFamily="34" charset="0"/>
                          <a:cs typeface="Arial" panose="020B0604020202020204" pitchFamily="34" charset="0"/>
                        </a:rPr>
                        <a:t>2.3</a:t>
                      </a:r>
                      <a:endParaRPr lang="sl-SI" sz="105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27594" marR="27594" marT="0" marB="0"/>
                </a:tc>
                <a:tc>
                  <a:txBody>
                    <a:bodyPr/>
                    <a:lstStyle/>
                    <a:p>
                      <a:pPr algn="just">
                        <a:spcAft>
                          <a:spcPts val="0"/>
                        </a:spcAft>
                      </a:pPr>
                      <a:r>
                        <a:rPr lang="sl-SI" sz="1050" dirty="0">
                          <a:solidFill>
                            <a:schemeClr val="tx1"/>
                          </a:solidFill>
                          <a:effectLst/>
                          <a:latin typeface="Arial" panose="020B0604020202020204" pitchFamily="34" charset="0"/>
                          <a:cs typeface="Arial" panose="020B0604020202020204" pitchFamily="34" charset="0"/>
                        </a:rPr>
                        <a:t>Spremljanje doseganja ciljev ter pričakovanih kazalnikov učinka in kazalnikov rezultata (tč. 2.2.3 Prijavnice in elaborata) </a:t>
                      </a:r>
                    </a:p>
                    <a:p>
                      <a:pPr marL="342900" lvl="0" indent="-342900" algn="just">
                        <a:spcAft>
                          <a:spcPts val="0"/>
                        </a:spcAft>
                        <a:buSzPts val="1000"/>
                        <a:buFont typeface="Times New Roman" panose="02020603050405020304" pitchFamily="18" charset="0"/>
                        <a:buChar char="−"/>
                        <a:tabLst>
                          <a:tab pos="228600" algn="l"/>
                        </a:tabLst>
                      </a:pPr>
                      <a:r>
                        <a:rPr lang="sl-SI" sz="1050" dirty="0">
                          <a:solidFill>
                            <a:schemeClr val="tx1"/>
                          </a:solidFill>
                          <a:effectLst/>
                          <a:latin typeface="Arial" panose="020B0604020202020204" pitchFamily="34" charset="0"/>
                          <a:cs typeface="Arial" panose="020B0604020202020204" pitchFamily="34" charset="0"/>
                        </a:rPr>
                        <a:t>načrt vključuje vsaj pet (5) aktivnosti za spremljanje doseganja ciljev ter pričakovanih kazalnikov učinka in kazalnikov rezultata, ki so pojasnjene in razdelane</a:t>
                      </a:r>
                    </a:p>
                    <a:p>
                      <a:pPr marL="342900" lvl="0" indent="-342900" algn="just">
                        <a:spcAft>
                          <a:spcPts val="0"/>
                        </a:spcAft>
                        <a:buSzPts val="1000"/>
                        <a:buFont typeface="Times New Roman" panose="02020603050405020304" pitchFamily="18" charset="0"/>
                        <a:buChar char="−"/>
                        <a:tabLst>
                          <a:tab pos="228600" algn="l"/>
                        </a:tabLst>
                      </a:pPr>
                      <a:r>
                        <a:rPr lang="sl-SI" sz="1050" dirty="0">
                          <a:solidFill>
                            <a:schemeClr val="tx1"/>
                          </a:solidFill>
                          <a:effectLst/>
                          <a:latin typeface="Arial" panose="020B0604020202020204" pitchFamily="34" charset="0"/>
                          <a:cs typeface="Arial" panose="020B0604020202020204" pitchFamily="34" charset="0"/>
                        </a:rPr>
                        <a:t>načrt vključuje tri (3) do štiri (4) aktivnosti  za spremljanje doseganja ciljev ter pričakovanih kazalnikov učinka in kazalnikov rezultata, ki so pojasnjene in razdelane</a:t>
                      </a:r>
                    </a:p>
                    <a:p>
                      <a:pPr marL="342900" lvl="0" indent="-342900" algn="just">
                        <a:spcAft>
                          <a:spcPts val="0"/>
                        </a:spcAft>
                        <a:buSzPts val="1000"/>
                        <a:buFont typeface="Times New Roman" panose="02020603050405020304" pitchFamily="18" charset="0"/>
                        <a:buChar char="−"/>
                        <a:tabLst>
                          <a:tab pos="228600" algn="l"/>
                        </a:tabLst>
                      </a:pPr>
                      <a:r>
                        <a:rPr lang="sl-SI" sz="1050" dirty="0">
                          <a:solidFill>
                            <a:schemeClr val="tx1"/>
                          </a:solidFill>
                          <a:effectLst/>
                          <a:latin typeface="Arial" panose="020B0604020202020204" pitchFamily="34" charset="0"/>
                          <a:cs typeface="Arial" panose="020B0604020202020204" pitchFamily="34" charset="0"/>
                        </a:rPr>
                        <a:t>načrt vključuje dve (2) aktivnosti za spremljanje doseganja ciljev ter pričakovanih kazalnikov učinka in kazalnikov rezultata, ki sta pojasnjeni in razdelani</a:t>
                      </a:r>
                    </a:p>
                    <a:p>
                      <a:pPr marL="342900" lvl="0" indent="-342900" algn="just">
                        <a:spcAft>
                          <a:spcPts val="0"/>
                        </a:spcAft>
                        <a:buSzPts val="1000"/>
                        <a:buFont typeface="Times New Roman" panose="02020603050405020304" pitchFamily="18" charset="0"/>
                        <a:buChar char="−"/>
                        <a:tabLst>
                          <a:tab pos="228600" algn="l"/>
                        </a:tabLst>
                      </a:pPr>
                      <a:r>
                        <a:rPr lang="sl-SI" sz="1050" dirty="0">
                          <a:solidFill>
                            <a:schemeClr val="tx1"/>
                          </a:solidFill>
                          <a:effectLst/>
                          <a:latin typeface="Arial" panose="020B0604020202020204" pitchFamily="34" charset="0"/>
                          <a:cs typeface="Arial" panose="020B0604020202020204" pitchFamily="34" charset="0"/>
                        </a:rPr>
                        <a:t>načrt vključuje eno (1) ali manj aktivnosti za spremljanje doseganja ciljev ter pričakovanih kazalnikov učinka in kazalnikov rezultata, ki je pojasnjena in razdelana</a:t>
                      </a:r>
                      <a:endParaRPr lang="sl-SI" sz="105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27594" marR="27594" marT="0" marB="0"/>
                </a:tc>
                <a:tc>
                  <a:txBody>
                    <a:bodyPr/>
                    <a:lstStyle/>
                    <a:p>
                      <a:pPr algn="ctr">
                        <a:spcAft>
                          <a:spcPts val="0"/>
                        </a:spcAft>
                      </a:pPr>
                      <a:r>
                        <a:rPr lang="sl-SI" sz="1050" dirty="0">
                          <a:solidFill>
                            <a:schemeClr val="tx1"/>
                          </a:solidFill>
                          <a:effectLst/>
                          <a:latin typeface="Arial" panose="020B0604020202020204" pitchFamily="34" charset="0"/>
                          <a:cs typeface="Arial" panose="020B0604020202020204" pitchFamily="34" charset="0"/>
                        </a:rPr>
                        <a:t> </a:t>
                      </a:r>
                    </a:p>
                    <a:p>
                      <a:pPr algn="ctr">
                        <a:spcAft>
                          <a:spcPts val="0"/>
                        </a:spcAft>
                      </a:pPr>
                      <a:r>
                        <a:rPr lang="sl-SI" sz="1050" dirty="0">
                          <a:solidFill>
                            <a:schemeClr val="tx1"/>
                          </a:solidFill>
                          <a:effectLst/>
                          <a:latin typeface="Arial" panose="020B0604020202020204" pitchFamily="34" charset="0"/>
                          <a:cs typeface="Arial" panose="020B0604020202020204" pitchFamily="34" charset="0"/>
                        </a:rPr>
                        <a:t> </a:t>
                      </a:r>
                    </a:p>
                    <a:p>
                      <a:pPr algn="ctr">
                        <a:spcAft>
                          <a:spcPts val="0"/>
                        </a:spcAft>
                      </a:pPr>
                      <a:r>
                        <a:rPr lang="sl-SI" sz="1050" dirty="0">
                          <a:solidFill>
                            <a:schemeClr val="tx1"/>
                          </a:solidFill>
                          <a:effectLst/>
                          <a:latin typeface="Arial" panose="020B0604020202020204" pitchFamily="34" charset="0"/>
                          <a:cs typeface="Arial" panose="020B0604020202020204" pitchFamily="34" charset="0"/>
                        </a:rPr>
                        <a:t>6</a:t>
                      </a:r>
                    </a:p>
                    <a:p>
                      <a:pPr algn="ctr">
                        <a:spcAft>
                          <a:spcPts val="0"/>
                        </a:spcAft>
                      </a:pPr>
                      <a:r>
                        <a:rPr lang="sl-SI" sz="1050" dirty="0">
                          <a:solidFill>
                            <a:schemeClr val="tx1"/>
                          </a:solidFill>
                          <a:effectLst/>
                          <a:latin typeface="Arial" panose="020B0604020202020204" pitchFamily="34" charset="0"/>
                          <a:cs typeface="Arial" panose="020B0604020202020204" pitchFamily="34" charset="0"/>
                        </a:rPr>
                        <a:t> </a:t>
                      </a:r>
                    </a:p>
                    <a:p>
                      <a:pPr algn="ctr">
                        <a:spcAft>
                          <a:spcPts val="0"/>
                        </a:spcAft>
                      </a:pPr>
                      <a:r>
                        <a:rPr lang="sl-SI" sz="1050" dirty="0">
                          <a:solidFill>
                            <a:schemeClr val="tx1"/>
                          </a:solidFill>
                          <a:effectLst/>
                          <a:latin typeface="Arial" panose="020B0604020202020204" pitchFamily="34" charset="0"/>
                          <a:cs typeface="Arial" panose="020B0604020202020204" pitchFamily="34" charset="0"/>
                        </a:rPr>
                        <a:t>4</a:t>
                      </a:r>
                    </a:p>
                    <a:p>
                      <a:pPr algn="ctr">
                        <a:spcAft>
                          <a:spcPts val="0"/>
                        </a:spcAft>
                      </a:pPr>
                      <a:r>
                        <a:rPr lang="sl-SI" sz="1050" dirty="0">
                          <a:solidFill>
                            <a:schemeClr val="tx1"/>
                          </a:solidFill>
                          <a:effectLst/>
                          <a:latin typeface="Arial" panose="020B0604020202020204" pitchFamily="34" charset="0"/>
                          <a:cs typeface="Arial" panose="020B0604020202020204" pitchFamily="34" charset="0"/>
                        </a:rPr>
                        <a:t> </a:t>
                      </a:r>
                    </a:p>
                    <a:p>
                      <a:pPr algn="ctr">
                        <a:spcAft>
                          <a:spcPts val="0"/>
                        </a:spcAft>
                      </a:pPr>
                      <a:r>
                        <a:rPr lang="sl-SI" sz="1050" dirty="0">
                          <a:solidFill>
                            <a:schemeClr val="tx1"/>
                          </a:solidFill>
                          <a:effectLst/>
                          <a:latin typeface="Arial" panose="020B0604020202020204" pitchFamily="34" charset="0"/>
                          <a:cs typeface="Arial" panose="020B0604020202020204" pitchFamily="34" charset="0"/>
                        </a:rPr>
                        <a:t>2</a:t>
                      </a:r>
                    </a:p>
                    <a:p>
                      <a:pPr>
                        <a:spcAft>
                          <a:spcPts val="0"/>
                        </a:spcAft>
                      </a:pPr>
                      <a:r>
                        <a:rPr lang="sl-SI" sz="1050" dirty="0">
                          <a:solidFill>
                            <a:schemeClr val="tx1"/>
                          </a:solidFill>
                          <a:effectLst/>
                          <a:latin typeface="Arial" panose="020B0604020202020204" pitchFamily="34" charset="0"/>
                          <a:cs typeface="Arial" panose="020B0604020202020204" pitchFamily="34" charset="0"/>
                        </a:rPr>
                        <a:t> </a:t>
                      </a:r>
                    </a:p>
                    <a:p>
                      <a:pPr algn="ctr">
                        <a:spcAft>
                          <a:spcPts val="0"/>
                        </a:spcAft>
                      </a:pPr>
                      <a:r>
                        <a:rPr lang="sl-SI" sz="1050" dirty="0">
                          <a:solidFill>
                            <a:schemeClr val="tx1"/>
                          </a:solidFill>
                          <a:effectLst/>
                          <a:latin typeface="Arial" panose="020B0604020202020204" pitchFamily="34" charset="0"/>
                          <a:cs typeface="Arial" panose="020B0604020202020204" pitchFamily="34" charset="0"/>
                        </a:rPr>
                        <a:t>0</a:t>
                      </a:r>
                      <a:endParaRPr lang="sl-SI" sz="105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27594" marR="27594" marT="0" marB="0"/>
                </a:tc>
                <a:extLst>
                  <a:ext uri="{0D108BD9-81ED-4DB2-BD59-A6C34878D82A}">
                    <a16:rowId xmlns:a16="http://schemas.microsoft.com/office/drawing/2014/main" xmlns="" val="10003"/>
                  </a:ext>
                </a:extLst>
              </a:tr>
              <a:tr h="757445">
                <a:tc>
                  <a:txBody>
                    <a:bodyPr/>
                    <a:lstStyle/>
                    <a:p>
                      <a:pPr>
                        <a:spcAft>
                          <a:spcPts val="0"/>
                        </a:spcAft>
                      </a:pPr>
                      <a:r>
                        <a:rPr lang="sl-SI" sz="1050">
                          <a:solidFill>
                            <a:schemeClr val="tx1"/>
                          </a:solidFill>
                          <a:effectLst/>
                          <a:latin typeface="Arial" panose="020B0604020202020204" pitchFamily="34" charset="0"/>
                          <a:cs typeface="Arial" panose="020B0604020202020204" pitchFamily="34" charset="0"/>
                        </a:rPr>
                        <a:t>2.4</a:t>
                      </a:r>
                      <a:endParaRPr lang="sl-SI" sz="105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27594" marR="27594" marT="0" marB="0"/>
                </a:tc>
                <a:tc>
                  <a:txBody>
                    <a:bodyPr/>
                    <a:lstStyle/>
                    <a:p>
                      <a:pPr>
                        <a:spcAft>
                          <a:spcPts val="0"/>
                        </a:spcAft>
                      </a:pPr>
                      <a:r>
                        <a:rPr lang="sl-SI" sz="1050" dirty="0">
                          <a:solidFill>
                            <a:schemeClr val="tx1"/>
                          </a:solidFill>
                          <a:effectLst/>
                          <a:latin typeface="Arial" panose="020B0604020202020204" pitchFamily="34" charset="0"/>
                          <a:cs typeface="Arial" panose="020B0604020202020204" pitchFamily="34" charset="0"/>
                        </a:rPr>
                        <a:t>Sedež </a:t>
                      </a:r>
                      <a:r>
                        <a:rPr lang="sl-SI" sz="1050" dirty="0" err="1">
                          <a:solidFill>
                            <a:schemeClr val="tx1"/>
                          </a:solidFill>
                          <a:effectLst/>
                          <a:latin typeface="Arial" panose="020B0604020202020204" pitchFamily="34" charset="0"/>
                          <a:cs typeface="Arial" panose="020B0604020202020204" pitchFamily="34" charset="0"/>
                        </a:rPr>
                        <a:t>konzorcijskih</a:t>
                      </a:r>
                      <a:r>
                        <a:rPr lang="sl-SI" sz="1050" dirty="0">
                          <a:solidFill>
                            <a:schemeClr val="tx1"/>
                          </a:solidFill>
                          <a:effectLst/>
                          <a:latin typeface="Arial" panose="020B0604020202020204" pitchFamily="34" charset="0"/>
                          <a:cs typeface="Arial" panose="020B0604020202020204" pitchFamily="34" charset="0"/>
                        </a:rPr>
                        <a:t> partnerjev v obmejnem problemskem območju* (tč. 1.1 in 1.3 Prijavnice  in elaborata)</a:t>
                      </a:r>
                    </a:p>
                    <a:p>
                      <a:pPr marL="342900" lvl="0" indent="-342900">
                        <a:spcAft>
                          <a:spcPts val="0"/>
                        </a:spcAft>
                        <a:buClr>
                          <a:srgbClr val="00000A"/>
                        </a:buClr>
                        <a:buSzPts val="1000"/>
                        <a:buFont typeface="Times New Roman" panose="02020603050405020304" pitchFamily="18" charset="0"/>
                        <a:buChar char="−"/>
                      </a:pPr>
                      <a:r>
                        <a:rPr lang="sl-SI" sz="1050" dirty="0">
                          <a:solidFill>
                            <a:schemeClr val="tx1"/>
                          </a:solidFill>
                          <a:effectLst/>
                          <a:latin typeface="Arial" panose="020B0604020202020204" pitchFamily="34" charset="0"/>
                          <a:cs typeface="Arial" panose="020B0604020202020204" pitchFamily="34" charset="0"/>
                        </a:rPr>
                        <a:t>vsi </a:t>
                      </a:r>
                      <a:r>
                        <a:rPr lang="sl-SI" sz="1050" dirty="0" err="1">
                          <a:solidFill>
                            <a:schemeClr val="tx1"/>
                          </a:solidFill>
                          <a:effectLst/>
                          <a:latin typeface="Arial" panose="020B0604020202020204" pitchFamily="34" charset="0"/>
                          <a:cs typeface="Arial" panose="020B0604020202020204" pitchFamily="34" charset="0"/>
                        </a:rPr>
                        <a:t>konzorcijski</a:t>
                      </a:r>
                      <a:r>
                        <a:rPr lang="sl-SI" sz="1050" dirty="0">
                          <a:solidFill>
                            <a:schemeClr val="tx1"/>
                          </a:solidFill>
                          <a:effectLst/>
                          <a:latin typeface="Arial" panose="020B0604020202020204" pitchFamily="34" charset="0"/>
                          <a:cs typeface="Arial" panose="020B0604020202020204" pitchFamily="34" charset="0"/>
                        </a:rPr>
                        <a:t> partnerji imajo sedež v obmejnem problemskem območju </a:t>
                      </a:r>
                    </a:p>
                    <a:p>
                      <a:pPr marL="342900" lvl="0" indent="-342900">
                        <a:spcAft>
                          <a:spcPts val="0"/>
                        </a:spcAft>
                        <a:buClr>
                          <a:srgbClr val="00000A"/>
                        </a:buClr>
                        <a:buSzPts val="1000"/>
                        <a:buFont typeface="Times New Roman" panose="02020603050405020304" pitchFamily="18" charset="0"/>
                        <a:buChar char="−"/>
                      </a:pPr>
                      <a:r>
                        <a:rPr lang="sl-SI" sz="1050" dirty="0">
                          <a:solidFill>
                            <a:schemeClr val="tx1"/>
                          </a:solidFill>
                          <a:effectLst/>
                          <a:latin typeface="Arial" panose="020B0604020202020204" pitchFamily="34" charset="0"/>
                          <a:cs typeface="Arial" panose="020B0604020202020204" pitchFamily="34" charset="0"/>
                        </a:rPr>
                        <a:t>polovica ali več kot polovica </a:t>
                      </a:r>
                      <a:r>
                        <a:rPr lang="sl-SI" sz="1050" dirty="0" err="1">
                          <a:solidFill>
                            <a:schemeClr val="tx1"/>
                          </a:solidFill>
                          <a:effectLst/>
                          <a:latin typeface="Arial" panose="020B0604020202020204" pitchFamily="34" charset="0"/>
                          <a:cs typeface="Arial" panose="020B0604020202020204" pitchFamily="34" charset="0"/>
                        </a:rPr>
                        <a:t>konzorcijskih</a:t>
                      </a:r>
                      <a:r>
                        <a:rPr lang="sl-SI" sz="1050" dirty="0">
                          <a:solidFill>
                            <a:schemeClr val="tx1"/>
                          </a:solidFill>
                          <a:effectLst/>
                          <a:latin typeface="Arial" panose="020B0604020202020204" pitchFamily="34" charset="0"/>
                          <a:cs typeface="Arial" panose="020B0604020202020204" pitchFamily="34" charset="0"/>
                        </a:rPr>
                        <a:t> partnerjev ima sedež v obmejnem problemskem območju</a:t>
                      </a:r>
                    </a:p>
                    <a:p>
                      <a:pPr marL="342900" lvl="0" indent="-342900">
                        <a:spcAft>
                          <a:spcPts val="0"/>
                        </a:spcAft>
                        <a:buClr>
                          <a:srgbClr val="00000A"/>
                        </a:buClr>
                        <a:buSzPts val="1000"/>
                        <a:buFont typeface="Times New Roman" panose="02020603050405020304" pitchFamily="18" charset="0"/>
                        <a:buChar char="−"/>
                      </a:pPr>
                      <a:r>
                        <a:rPr lang="sl-SI" sz="1050" dirty="0">
                          <a:solidFill>
                            <a:schemeClr val="tx1"/>
                          </a:solidFill>
                          <a:effectLst/>
                          <a:latin typeface="Arial" panose="020B0604020202020204" pitchFamily="34" charset="0"/>
                          <a:cs typeface="Arial" panose="020B0604020202020204" pitchFamily="34" charset="0"/>
                        </a:rPr>
                        <a:t>manj kot polovica </a:t>
                      </a:r>
                      <a:r>
                        <a:rPr lang="sl-SI" sz="1050" dirty="0" err="1">
                          <a:solidFill>
                            <a:schemeClr val="tx1"/>
                          </a:solidFill>
                          <a:effectLst/>
                          <a:latin typeface="Arial" panose="020B0604020202020204" pitchFamily="34" charset="0"/>
                          <a:cs typeface="Arial" panose="020B0604020202020204" pitchFamily="34" charset="0"/>
                        </a:rPr>
                        <a:t>konzorcijskih</a:t>
                      </a:r>
                      <a:r>
                        <a:rPr lang="sl-SI" sz="1050" dirty="0">
                          <a:solidFill>
                            <a:schemeClr val="tx1"/>
                          </a:solidFill>
                          <a:effectLst/>
                          <a:latin typeface="Arial" panose="020B0604020202020204" pitchFamily="34" charset="0"/>
                          <a:cs typeface="Arial" panose="020B0604020202020204" pitchFamily="34" charset="0"/>
                        </a:rPr>
                        <a:t> partnerjev ima sedež v obmejnem problemskem območju</a:t>
                      </a:r>
                      <a:endParaRPr lang="sl-SI" sz="105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27594" marR="27594" marT="0" marB="0"/>
                </a:tc>
                <a:tc>
                  <a:txBody>
                    <a:bodyPr/>
                    <a:lstStyle/>
                    <a:p>
                      <a:pPr algn="ctr">
                        <a:spcAft>
                          <a:spcPts val="0"/>
                        </a:spcAft>
                      </a:pPr>
                      <a:r>
                        <a:rPr lang="sl-SI" sz="1050" dirty="0">
                          <a:solidFill>
                            <a:schemeClr val="tx1"/>
                          </a:solidFill>
                          <a:effectLst/>
                          <a:latin typeface="Arial" panose="020B0604020202020204" pitchFamily="34" charset="0"/>
                          <a:cs typeface="Arial" panose="020B0604020202020204" pitchFamily="34" charset="0"/>
                        </a:rPr>
                        <a:t> </a:t>
                      </a:r>
                    </a:p>
                    <a:p>
                      <a:pPr algn="ctr">
                        <a:spcAft>
                          <a:spcPts val="0"/>
                        </a:spcAft>
                      </a:pPr>
                      <a:r>
                        <a:rPr lang="sl-SI" sz="1050" dirty="0">
                          <a:solidFill>
                            <a:schemeClr val="tx1"/>
                          </a:solidFill>
                          <a:effectLst/>
                          <a:latin typeface="Arial" panose="020B0604020202020204" pitchFamily="34" charset="0"/>
                          <a:cs typeface="Arial" panose="020B0604020202020204" pitchFamily="34" charset="0"/>
                        </a:rPr>
                        <a:t> 4</a:t>
                      </a:r>
                    </a:p>
                    <a:p>
                      <a:pPr algn="ctr">
                        <a:spcAft>
                          <a:spcPts val="0"/>
                        </a:spcAft>
                      </a:pPr>
                      <a:r>
                        <a:rPr lang="sl-SI" sz="1050" dirty="0">
                          <a:solidFill>
                            <a:schemeClr val="tx1"/>
                          </a:solidFill>
                          <a:effectLst/>
                          <a:latin typeface="Arial" panose="020B0604020202020204" pitchFamily="34" charset="0"/>
                          <a:cs typeface="Arial" panose="020B0604020202020204" pitchFamily="34" charset="0"/>
                        </a:rPr>
                        <a:t> 2</a:t>
                      </a:r>
                    </a:p>
                    <a:p>
                      <a:pPr algn="ctr">
                        <a:spcAft>
                          <a:spcPts val="0"/>
                        </a:spcAft>
                      </a:pPr>
                      <a:r>
                        <a:rPr lang="sl-SI" sz="1050" dirty="0">
                          <a:solidFill>
                            <a:schemeClr val="tx1"/>
                          </a:solidFill>
                          <a:effectLst/>
                          <a:latin typeface="Arial" panose="020B0604020202020204" pitchFamily="34" charset="0"/>
                          <a:cs typeface="Arial" panose="020B0604020202020204" pitchFamily="34" charset="0"/>
                        </a:rPr>
                        <a:t>0</a:t>
                      </a:r>
                      <a:endParaRPr lang="sl-SI" sz="105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27594" marR="27594" marT="0" marB="0"/>
                </a:tc>
                <a:extLst>
                  <a:ext uri="{0D108BD9-81ED-4DB2-BD59-A6C34878D82A}">
                    <a16:rowId xmlns:a16="http://schemas.microsoft.com/office/drawing/2014/main" xmlns="" val="10004"/>
                  </a:ext>
                </a:extLst>
              </a:tr>
              <a:tr h="761971">
                <a:tc>
                  <a:txBody>
                    <a:bodyPr/>
                    <a:lstStyle/>
                    <a:p>
                      <a:pPr>
                        <a:spcAft>
                          <a:spcPts val="0"/>
                        </a:spcAft>
                      </a:pPr>
                      <a:r>
                        <a:rPr lang="sl-SI" sz="1050">
                          <a:solidFill>
                            <a:schemeClr val="tx1"/>
                          </a:solidFill>
                          <a:effectLst/>
                          <a:latin typeface="Arial" panose="020B0604020202020204" pitchFamily="34" charset="0"/>
                          <a:cs typeface="Arial" panose="020B0604020202020204" pitchFamily="34" charset="0"/>
                        </a:rPr>
                        <a:t>2.5.</a:t>
                      </a:r>
                      <a:endParaRPr lang="sl-SI" sz="105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27594" marR="27594" marT="0" marB="0"/>
                </a:tc>
                <a:tc>
                  <a:txBody>
                    <a:bodyPr/>
                    <a:lstStyle/>
                    <a:p>
                      <a:pPr>
                        <a:spcAft>
                          <a:spcPts val="0"/>
                        </a:spcAft>
                      </a:pPr>
                      <a:r>
                        <a:rPr lang="sl-SI" sz="1050" dirty="0">
                          <a:solidFill>
                            <a:schemeClr val="tx1"/>
                          </a:solidFill>
                          <a:effectLst/>
                          <a:latin typeface="Arial" panose="020B0604020202020204" pitchFamily="34" charset="0"/>
                          <a:cs typeface="Arial" panose="020B0604020202020204" pitchFamily="34" charset="0"/>
                        </a:rPr>
                        <a:t>Inovativni pristopi organizacije in izvedbe programov izpopolnjevanja (tč. 2.2.4 Prijavnice in elaborata)</a:t>
                      </a:r>
                    </a:p>
                    <a:p>
                      <a:pPr marL="342900" lvl="0" indent="-342900" algn="just">
                        <a:spcAft>
                          <a:spcPts val="0"/>
                        </a:spcAft>
                        <a:buSzPts val="1000"/>
                        <a:buFont typeface="Times New Roman" panose="02020603050405020304" pitchFamily="18" charset="0"/>
                        <a:buChar char="−"/>
                      </a:pPr>
                      <a:r>
                        <a:rPr lang="sl-SI" sz="1050" dirty="0">
                          <a:solidFill>
                            <a:schemeClr val="tx1"/>
                          </a:solidFill>
                          <a:effectLst/>
                          <a:latin typeface="Arial" panose="020B0604020202020204" pitchFamily="34" charset="0"/>
                          <a:cs typeface="Arial" panose="020B0604020202020204" pitchFamily="34" charset="0"/>
                        </a:rPr>
                        <a:t>načrt vključuje dva (2) inovativna pristopa, ki sta pojasnjena </a:t>
                      </a:r>
                    </a:p>
                    <a:p>
                      <a:pPr marL="342900" lvl="0" indent="-342900" algn="just">
                        <a:spcAft>
                          <a:spcPts val="0"/>
                        </a:spcAft>
                        <a:buSzPts val="1000"/>
                        <a:buFont typeface="Times New Roman" panose="02020603050405020304" pitchFamily="18" charset="0"/>
                        <a:buChar char="−"/>
                      </a:pPr>
                      <a:r>
                        <a:rPr lang="sl-SI" sz="1050" dirty="0">
                          <a:solidFill>
                            <a:schemeClr val="tx1"/>
                          </a:solidFill>
                          <a:effectLst/>
                          <a:latin typeface="Arial" panose="020B0604020202020204" pitchFamily="34" charset="0"/>
                          <a:cs typeface="Arial" panose="020B0604020202020204" pitchFamily="34" charset="0"/>
                        </a:rPr>
                        <a:t>načrt vključuje en (1) inovativen pristop, ki je pojasnjen</a:t>
                      </a:r>
                    </a:p>
                    <a:p>
                      <a:pPr marL="342900" lvl="0" indent="-342900" algn="just">
                        <a:spcAft>
                          <a:spcPts val="0"/>
                        </a:spcAft>
                        <a:buSzPts val="1000"/>
                        <a:buFont typeface="Times New Roman" panose="02020603050405020304" pitchFamily="18" charset="0"/>
                        <a:buChar char="−"/>
                      </a:pPr>
                      <a:r>
                        <a:rPr lang="sl-SI" sz="1050" dirty="0">
                          <a:solidFill>
                            <a:schemeClr val="tx1"/>
                          </a:solidFill>
                          <a:effectLst/>
                          <a:latin typeface="Arial" panose="020B0604020202020204" pitchFamily="34" charset="0"/>
                          <a:cs typeface="Arial" panose="020B0604020202020204" pitchFamily="34" charset="0"/>
                        </a:rPr>
                        <a:t>prijavitelj v načrtu ne pojasnjuje inovativnega pristopa </a:t>
                      </a:r>
                      <a:endParaRPr lang="sl-SI" sz="105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27594" marR="27594" marT="0" marB="0"/>
                </a:tc>
                <a:tc>
                  <a:txBody>
                    <a:bodyPr/>
                    <a:lstStyle/>
                    <a:p>
                      <a:pPr algn="ctr">
                        <a:spcAft>
                          <a:spcPts val="0"/>
                        </a:spcAft>
                      </a:pPr>
                      <a:r>
                        <a:rPr lang="sl-SI" sz="1050" dirty="0">
                          <a:solidFill>
                            <a:schemeClr val="tx1"/>
                          </a:solidFill>
                          <a:effectLst/>
                          <a:latin typeface="Arial" panose="020B0604020202020204" pitchFamily="34" charset="0"/>
                          <a:cs typeface="Arial" panose="020B0604020202020204" pitchFamily="34" charset="0"/>
                        </a:rPr>
                        <a:t> </a:t>
                      </a:r>
                    </a:p>
                    <a:p>
                      <a:pPr algn="ctr">
                        <a:spcAft>
                          <a:spcPts val="0"/>
                        </a:spcAft>
                      </a:pPr>
                      <a:r>
                        <a:rPr lang="sl-SI" sz="1050" dirty="0">
                          <a:solidFill>
                            <a:schemeClr val="tx1"/>
                          </a:solidFill>
                          <a:effectLst/>
                          <a:latin typeface="Arial" panose="020B0604020202020204" pitchFamily="34" charset="0"/>
                          <a:cs typeface="Arial" panose="020B0604020202020204" pitchFamily="34" charset="0"/>
                        </a:rPr>
                        <a:t>4</a:t>
                      </a:r>
                    </a:p>
                    <a:p>
                      <a:pPr algn="ctr">
                        <a:spcAft>
                          <a:spcPts val="0"/>
                        </a:spcAft>
                      </a:pPr>
                      <a:r>
                        <a:rPr lang="sl-SI" sz="1050" dirty="0">
                          <a:solidFill>
                            <a:schemeClr val="tx1"/>
                          </a:solidFill>
                          <a:effectLst/>
                          <a:latin typeface="Arial" panose="020B0604020202020204" pitchFamily="34" charset="0"/>
                          <a:cs typeface="Arial" panose="020B0604020202020204" pitchFamily="34" charset="0"/>
                        </a:rPr>
                        <a:t>2</a:t>
                      </a:r>
                    </a:p>
                    <a:p>
                      <a:pPr algn="ctr">
                        <a:spcAft>
                          <a:spcPts val="0"/>
                        </a:spcAft>
                      </a:pPr>
                      <a:r>
                        <a:rPr lang="sl-SI" sz="1050" dirty="0">
                          <a:solidFill>
                            <a:schemeClr val="tx1"/>
                          </a:solidFill>
                          <a:effectLst/>
                          <a:latin typeface="Arial" panose="020B0604020202020204" pitchFamily="34" charset="0"/>
                          <a:cs typeface="Arial" panose="020B0604020202020204" pitchFamily="34" charset="0"/>
                        </a:rPr>
                        <a:t>0</a:t>
                      </a:r>
                      <a:endParaRPr lang="sl-SI" sz="105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27594" marR="27594" marT="0" marB="0"/>
                </a:tc>
                <a:extLst>
                  <a:ext uri="{0D108BD9-81ED-4DB2-BD59-A6C34878D82A}">
                    <a16:rowId xmlns:a16="http://schemas.microsoft.com/office/drawing/2014/main" xmlns="" val="10005"/>
                  </a:ext>
                </a:extLst>
              </a:tr>
            </a:tbl>
          </a:graphicData>
        </a:graphic>
      </p:graphicFrame>
      <p:sp>
        <p:nvSpPr>
          <p:cNvPr id="67616" name="Rectangle 1"/>
          <p:cNvSpPr>
            <a:spLocks noChangeArrowheads="1"/>
          </p:cNvSpPr>
          <p:nvPr/>
        </p:nvSpPr>
        <p:spPr bwMode="auto">
          <a:xfrm>
            <a:off x="2901950" y="1825625"/>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r>
              <a:rPr lang="sl-SI" altLang="sl-SI"/>
              <a:t/>
            </a:r>
            <a:br>
              <a:rPr lang="sl-SI" altLang="sl-SI"/>
            </a:br>
            <a:endParaRPr lang="sl-SI" altLang="sl-SI"/>
          </a:p>
        </p:txBody>
      </p:sp>
      <p:sp>
        <p:nvSpPr>
          <p:cNvPr id="6" name="Title 1"/>
          <p:cNvSpPr txBox="1">
            <a:spLocks/>
          </p:cNvSpPr>
          <p:nvPr/>
        </p:nvSpPr>
        <p:spPr bwMode="auto">
          <a:xfrm>
            <a:off x="694458" y="429569"/>
            <a:ext cx="7835227" cy="877888"/>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lgn="ctr" defTabSz="457200" rtl="0" eaLnBrk="0" fontAlgn="base" hangingPunct="0">
              <a:spcBef>
                <a:spcPct val="0"/>
              </a:spcBef>
              <a:spcAft>
                <a:spcPct val="0"/>
              </a:spcAft>
              <a:defRPr sz="4400" kern="1200">
                <a:solidFill>
                  <a:schemeClr val="tx1"/>
                </a:solidFill>
                <a:latin typeface="+mj-lt"/>
                <a:ea typeface="+mj-ea"/>
                <a:cs typeface="+mj-cs"/>
              </a:defRPr>
            </a:lvl1pPr>
            <a:lvl2pPr algn="ctr" defTabSz="457200" rtl="0" eaLnBrk="0" fontAlgn="base" hangingPunct="0">
              <a:spcBef>
                <a:spcPct val="0"/>
              </a:spcBef>
              <a:spcAft>
                <a:spcPct val="0"/>
              </a:spcAft>
              <a:defRPr sz="4400">
                <a:solidFill>
                  <a:schemeClr val="tx1"/>
                </a:solidFill>
                <a:latin typeface="Calibri" pitchFamily="34" charset="0"/>
              </a:defRPr>
            </a:lvl2pPr>
            <a:lvl3pPr algn="ctr" defTabSz="457200" rtl="0" eaLnBrk="0" fontAlgn="base" hangingPunct="0">
              <a:spcBef>
                <a:spcPct val="0"/>
              </a:spcBef>
              <a:spcAft>
                <a:spcPct val="0"/>
              </a:spcAft>
              <a:defRPr sz="4400">
                <a:solidFill>
                  <a:schemeClr val="tx1"/>
                </a:solidFill>
                <a:latin typeface="Calibri" pitchFamily="34" charset="0"/>
              </a:defRPr>
            </a:lvl3pPr>
            <a:lvl4pPr algn="ctr" defTabSz="457200" rtl="0" eaLnBrk="0" fontAlgn="base" hangingPunct="0">
              <a:spcBef>
                <a:spcPct val="0"/>
              </a:spcBef>
              <a:spcAft>
                <a:spcPct val="0"/>
              </a:spcAft>
              <a:defRPr sz="4400">
                <a:solidFill>
                  <a:schemeClr val="tx1"/>
                </a:solidFill>
                <a:latin typeface="Calibri" pitchFamily="34" charset="0"/>
              </a:defRPr>
            </a:lvl4pPr>
            <a:lvl5pPr algn="ctr" defTabSz="457200" rtl="0" eaLnBrk="0" fontAlgn="base" hangingPunct="0">
              <a:spcBef>
                <a:spcPct val="0"/>
              </a:spcBef>
              <a:spcAft>
                <a:spcPct val="0"/>
              </a:spcAft>
              <a:defRPr sz="4400">
                <a:solidFill>
                  <a:schemeClr val="tx1"/>
                </a:solidFill>
                <a:latin typeface="Calibri" pitchFamily="34" charset="0"/>
              </a:defRPr>
            </a:lvl5pPr>
            <a:lvl6pPr marL="457200" algn="ctr" defTabSz="457200" rtl="0" eaLnBrk="1" fontAlgn="base" hangingPunct="1">
              <a:spcBef>
                <a:spcPct val="0"/>
              </a:spcBef>
              <a:spcAft>
                <a:spcPct val="0"/>
              </a:spcAft>
              <a:defRPr sz="4400">
                <a:solidFill>
                  <a:schemeClr val="tx1"/>
                </a:solidFill>
                <a:latin typeface="Calibri" pitchFamily="34" charset="0"/>
              </a:defRPr>
            </a:lvl6pPr>
            <a:lvl7pPr marL="914400" algn="ctr" defTabSz="457200" rtl="0" eaLnBrk="1" fontAlgn="base" hangingPunct="1">
              <a:spcBef>
                <a:spcPct val="0"/>
              </a:spcBef>
              <a:spcAft>
                <a:spcPct val="0"/>
              </a:spcAft>
              <a:defRPr sz="4400">
                <a:solidFill>
                  <a:schemeClr val="tx1"/>
                </a:solidFill>
                <a:latin typeface="Calibri" pitchFamily="34" charset="0"/>
              </a:defRPr>
            </a:lvl7pPr>
            <a:lvl8pPr marL="1371600" algn="ctr" defTabSz="457200" rtl="0" eaLnBrk="1" fontAlgn="base" hangingPunct="1">
              <a:spcBef>
                <a:spcPct val="0"/>
              </a:spcBef>
              <a:spcAft>
                <a:spcPct val="0"/>
              </a:spcAft>
              <a:defRPr sz="4400">
                <a:solidFill>
                  <a:schemeClr val="tx1"/>
                </a:solidFill>
                <a:latin typeface="Calibri" pitchFamily="34" charset="0"/>
              </a:defRPr>
            </a:lvl8pPr>
            <a:lvl9pPr marL="1828800" algn="ctr" defTabSz="457200" rtl="0" eaLnBrk="1" fontAlgn="base" hangingPunct="1">
              <a:spcBef>
                <a:spcPct val="0"/>
              </a:spcBef>
              <a:spcAft>
                <a:spcPct val="0"/>
              </a:spcAft>
              <a:defRPr sz="4400">
                <a:solidFill>
                  <a:schemeClr val="tx1"/>
                </a:solidFill>
                <a:latin typeface="Calibri" pitchFamily="34" charset="0"/>
              </a:defRPr>
            </a:lvl9pPr>
          </a:lstStyle>
          <a:p>
            <a:pPr>
              <a:defRPr/>
            </a:pPr>
            <a:r>
              <a:rPr lang="sl-SI" sz="2400" b="1" dirty="0">
                <a:solidFill>
                  <a:srgbClr val="860000"/>
                </a:solidFill>
                <a:latin typeface="Arial" panose="020B0604020202020204" pitchFamily="34" charset="0"/>
                <a:cs typeface="Arial" panose="020B0604020202020204" pitchFamily="34" charset="0"/>
              </a:rPr>
              <a:t>Merila za izbor – Načrt za izvedbo projekta</a:t>
            </a:r>
          </a:p>
          <a:p>
            <a:pPr>
              <a:defRPr/>
            </a:pPr>
            <a:r>
              <a:rPr lang="sl-SI" sz="2400" b="1" dirty="0">
                <a:solidFill>
                  <a:srgbClr val="860000"/>
                </a:solidFill>
                <a:latin typeface="Arial" panose="020B0604020202020204" pitchFamily="34" charset="0"/>
                <a:cs typeface="Arial" panose="020B0604020202020204" pitchFamily="34" charset="0"/>
              </a:rPr>
              <a:t/>
            </a:r>
            <a:br>
              <a:rPr lang="sl-SI" sz="2400" b="1" dirty="0">
                <a:solidFill>
                  <a:srgbClr val="860000"/>
                </a:solidFill>
                <a:latin typeface="Arial" panose="020B0604020202020204" pitchFamily="34" charset="0"/>
                <a:cs typeface="Arial" panose="020B0604020202020204" pitchFamily="34" charset="0"/>
              </a:rPr>
            </a:br>
            <a:endParaRPr lang="sl-SI" sz="2400" b="1" dirty="0">
              <a:solidFill>
                <a:srgbClr val="860000"/>
              </a:solidFill>
              <a:latin typeface="Arial" panose="020B0604020202020204" pitchFamily="34" charset="0"/>
              <a:cs typeface="Arial" panose="020B0604020202020204" pitchFamily="34" charset="0"/>
            </a:endParaRPr>
          </a:p>
        </p:txBody>
      </p:sp>
      <p:sp>
        <p:nvSpPr>
          <p:cNvPr id="7" name="Elipsa 6"/>
          <p:cNvSpPr/>
          <p:nvPr/>
        </p:nvSpPr>
        <p:spPr>
          <a:xfrm>
            <a:off x="157503" y="3338505"/>
            <a:ext cx="580768" cy="506627"/>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a:p>
        </p:txBody>
      </p:sp>
      <p:sp>
        <p:nvSpPr>
          <p:cNvPr id="3" name="Označba mesta številke diapozitiva 2"/>
          <p:cNvSpPr>
            <a:spLocks noGrp="1"/>
          </p:cNvSpPr>
          <p:nvPr>
            <p:ph type="sldNum" sz="quarter" idx="12"/>
          </p:nvPr>
        </p:nvSpPr>
        <p:spPr/>
        <p:txBody>
          <a:bodyPr/>
          <a:lstStyle/>
          <a:p>
            <a:fld id="{5532F882-DC02-4301-B179-9E7F5ED57468}" type="slidenum">
              <a:rPr lang="en-US" altLang="sl-SI" smtClean="0"/>
              <a:pPr/>
              <a:t>45</a:t>
            </a:fld>
            <a:endParaRPr lang="en-US" altLang="sl-SI"/>
          </a:p>
        </p:txBody>
      </p:sp>
    </p:spTree>
    <p:extLst>
      <p:ext uri="{BB962C8B-B14F-4D97-AF65-F5344CB8AC3E}">
        <p14:creationId xmlns:p14="http://schemas.microsoft.com/office/powerpoint/2010/main" val="100250589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46.xml><?xml version="1.0" encoding="utf-8"?>
<p:sld xmlns:a="http://schemas.openxmlformats.org/drawingml/2006/main" xmlns:r="http://schemas.openxmlformats.org/officeDocument/2006/relationships" xmlns:p="http://schemas.openxmlformats.org/presentationml/2006/main" showMasterSp="0" show="0">
  <p:cSld>
    <p:spTree>
      <p:nvGrpSpPr>
        <p:cNvPr id="1" name=""/>
        <p:cNvGrpSpPr/>
        <p:nvPr/>
      </p:nvGrpSpPr>
      <p:grpSpPr>
        <a:xfrm>
          <a:off x="0" y="0"/>
          <a:ext cx="0" cy="0"/>
          <a:chOff x="0" y="0"/>
          <a:chExt cx="0" cy="0"/>
        </a:xfrm>
      </p:grpSpPr>
      <p:pic>
        <p:nvPicPr>
          <p:cNvPr id="2" name="Slika 1"/>
          <p:cNvPicPr>
            <a:picLocks noChangeAspect="1"/>
          </p:cNvPicPr>
          <p:nvPr/>
        </p:nvPicPr>
        <p:blipFill rotWithShape="1">
          <a:blip r:embed="rId2">
            <a:extLst>
              <a:ext uri="{28A0092B-C50C-407E-A947-70E740481C1C}">
                <a14:useLocalDpi xmlns:a14="http://schemas.microsoft.com/office/drawing/2010/main" val="0"/>
              </a:ext>
            </a:extLst>
          </a:blip>
          <a:srcRect t="41607" r="-1468"/>
          <a:stretch/>
        </p:blipFill>
        <p:spPr>
          <a:xfrm>
            <a:off x="1964572" y="445398"/>
            <a:ext cx="7149599" cy="5633491"/>
          </a:xfrm>
          <a:prstGeom prst="rect">
            <a:avLst/>
          </a:prstGeom>
        </p:spPr>
      </p:pic>
      <p:sp>
        <p:nvSpPr>
          <p:cNvPr id="3" name="Pravokotnik 2"/>
          <p:cNvSpPr/>
          <p:nvPr/>
        </p:nvSpPr>
        <p:spPr>
          <a:xfrm>
            <a:off x="1807351" y="370442"/>
            <a:ext cx="7149599" cy="5783404"/>
          </a:xfrm>
          <a:prstGeom prst="rect">
            <a:avLst/>
          </a:prstGeom>
          <a:noFill/>
          <a:ln w="1905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 name="PoljeZBesedilom 3"/>
          <p:cNvSpPr txBox="1"/>
          <p:nvPr/>
        </p:nvSpPr>
        <p:spPr>
          <a:xfrm>
            <a:off x="568103" y="3092866"/>
            <a:ext cx="1239248" cy="338554"/>
          </a:xfrm>
          <a:prstGeom prst="rect">
            <a:avLst/>
          </a:prstGeom>
          <a:noFill/>
        </p:spPr>
        <p:txBody>
          <a:bodyPr wrap="square" rtlCol="0">
            <a:spAutoFit/>
          </a:bodyPr>
          <a:lstStyle/>
          <a:p>
            <a:r>
              <a:rPr lang="sl-SI" sz="1600" b="1" dirty="0">
                <a:solidFill>
                  <a:srgbClr val="FF0000"/>
                </a:solidFill>
                <a:cs typeface="Arial" panose="020B0604020202020204" pitchFamily="34" charset="0"/>
              </a:rPr>
              <a:t>Merilo 2.3</a:t>
            </a:r>
            <a:endParaRPr lang="en-US" sz="1600" b="1" dirty="0">
              <a:solidFill>
                <a:srgbClr val="FF0000"/>
              </a:solidFill>
              <a:cs typeface="Arial" panose="020B0604020202020204" pitchFamily="34" charset="0"/>
            </a:endParaRPr>
          </a:p>
        </p:txBody>
      </p:sp>
      <p:sp>
        <p:nvSpPr>
          <p:cNvPr id="5" name="PoljeZBesedilom 4"/>
          <p:cNvSpPr txBox="1"/>
          <p:nvPr/>
        </p:nvSpPr>
        <p:spPr>
          <a:xfrm>
            <a:off x="194514" y="5432558"/>
            <a:ext cx="1515141" cy="646331"/>
          </a:xfrm>
          <a:prstGeom prst="rect">
            <a:avLst/>
          </a:prstGeom>
          <a:solidFill>
            <a:schemeClr val="bg1">
              <a:lumMod val="95000"/>
            </a:schemeClr>
          </a:solidFill>
          <a:ln>
            <a:solidFill>
              <a:srgbClr val="002060"/>
            </a:solidFill>
          </a:ln>
        </p:spPr>
        <p:txBody>
          <a:bodyPr wrap="square" rtlCol="0">
            <a:spAutoFit/>
          </a:bodyPr>
          <a:lstStyle/>
          <a:p>
            <a:r>
              <a:rPr lang="sl-SI" b="1" dirty="0">
                <a:solidFill>
                  <a:srgbClr val="0070C0"/>
                </a:solidFill>
              </a:rPr>
              <a:t>Usklajenost s tč. 8 JR!</a:t>
            </a:r>
          </a:p>
        </p:txBody>
      </p:sp>
      <p:sp>
        <p:nvSpPr>
          <p:cNvPr id="6" name="Označba mesta številke diapozitiva 5"/>
          <p:cNvSpPr>
            <a:spLocks noGrp="1"/>
          </p:cNvSpPr>
          <p:nvPr>
            <p:ph type="sldNum" sz="quarter" idx="12"/>
          </p:nvPr>
        </p:nvSpPr>
        <p:spPr/>
        <p:txBody>
          <a:bodyPr/>
          <a:lstStyle/>
          <a:p>
            <a:fld id="{5532F882-DC02-4301-B179-9E7F5ED57468}" type="slidenum">
              <a:rPr lang="en-US" altLang="sl-SI" smtClean="0"/>
              <a:pPr/>
              <a:t>46</a:t>
            </a:fld>
            <a:endParaRPr lang="en-US" altLang="sl-SI"/>
          </a:p>
        </p:txBody>
      </p:sp>
    </p:spTree>
    <p:extLst>
      <p:ext uri="{BB962C8B-B14F-4D97-AF65-F5344CB8AC3E}">
        <p14:creationId xmlns:p14="http://schemas.microsoft.com/office/powerpoint/2010/main" val="341357907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47.xml><?xml version="1.0" encoding="utf-8"?>
<p:sld xmlns:a="http://schemas.openxmlformats.org/drawingml/2006/main" xmlns:r="http://schemas.openxmlformats.org/officeDocument/2006/relationships" xmlns:p="http://schemas.openxmlformats.org/presentationml/2006/main" showMasterSp="0" show="0">
  <p:cSld>
    <p:spTree>
      <p:nvGrpSpPr>
        <p:cNvPr id="1" name=""/>
        <p:cNvGrpSpPr/>
        <p:nvPr/>
      </p:nvGrpSpPr>
      <p:grpSpPr>
        <a:xfrm>
          <a:off x="0" y="0"/>
          <a:ext cx="0" cy="0"/>
          <a:chOff x="0" y="0"/>
          <a:chExt cx="0" cy="0"/>
        </a:xfrm>
      </p:grpSpPr>
      <p:graphicFrame>
        <p:nvGraphicFramePr>
          <p:cNvPr id="2" name="Tabela 1"/>
          <p:cNvGraphicFramePr>
            <a:graphicFrameLocks noGrp="1"/>
          </p:cNvGraphicFramePr>
          <p:nvPr>
            <p:extLst>
              <p:ext uri="{D42A27DB-BD31-4B8C-83A1-F6EECF244321}">
                <p14:modId xmlns:p14="http://schemas.microsoft.com/office/powerpoint/2010/main" val="3850013841"/>
              </p:ext>
            </p:extLst>
          </p:nvPr>
        </p:nvGraphicFramePr>
        <p:xfrm>
          <a:off x="351994" y="1098399"/>
          <a:ext cx="8520157" cy="5493466"/>
        </p:xfrm>
        <a:graphic>
          <a:graphicData uri="http://schemas.openxmlformats.org/drawingml/2006/table">
            <a:tbl>
              <a:tblPr>
                <a:tableStyleId>{69CF1AB2-1976-4502-BF36-3FF5EA218861}</a:tableStyleId>
              </a:tblPr>
              <a:tblGrid>
                <a:gridCol w="966005">
                  <a:extLst>
                    <a:ext uri="{9D8B030D-6E8A-4147-A177-3AD203B41FA5}">
                      <a16:colId xmlns:a16="http://schemas.microsoft.com/office/drawing/2014/main" xmlns="" val="20000"/>
                    </a:ext>
                  </a:extLst>
                </a:gridCol>
                <a:gridCol w="6981184">
                  <a:extLst>
                    <a:ext uri="{9D8B030D-6E8A-4147-A177-3AD203B41FA5}">
                      <a16:colId xmlns:a16="http://schemas.microsoft.com/office/drawing/2014/main" xmlns="" val="20001"/>
                    </a:ext>
                  </a:extLst>
                </a:gridCol>
                <a:gridCol w="572968">
                  <a:extLst>
                    <a:ext uri="{9D8B030D-6E8A-4147-A177-3AD203B41FA5}">
                      <a16:colId xmlns:a16="http://schemas.microsoft.com/office/drawing/2014/main" xmlns="" val="20002"/>
                    </a:ext>
                  </a:extLst>
                </a:gridCol>
              </a:tblGrid>
              <a:tr h="170082">
                <a:tc>
                  <a:txBody>
                    <a:bodyPr/>
                    <a:lstStyle/>
                    <a:p>
                      <a:pPr>
                        <a:spcAft>
                          <a:spcPts val="0"/>
                        </a:spcAft>
                      </a:pPr>
                      <a:r>
                        <a:rPr lang="sl-SI" sz="1050" b="1" dirty="0">
                          <a:solidFill>
                            <a:schemeClr val="tx1"/>
                          </a:solidFill>
                          <a:effectLst/>
                          <a:latin typeface="Arial" panose="020B0604020202020204" pitchFamily="34" charset="0"/>
                          <a:cs typeface="Arial" panose="020B0604020202020204" pitchFamily="34" charset="0"/>
                        </a:rPr>
                        <a:t>2.</a:t>
                      </a:r>
                      <a:endParaRPr lang="sl-SI" sz="1050" b="1"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27594" marR="27594" marT="0" marB="0" anchor="ctr">
                    <a:solidFill>
                      <a:schemeClr val="tx2">
                        <a:lumMod val="40000"/>
                        <a:lumOff val="60000"/>
                      </a:schemeClr>
                    </a:solidFill>
                  </a:tcPr>
                </a:tc>
                <a:tc>
                  <a:txBody>
                    <a:bodyPr/>
                    <a:lstStyle/>
                    <a:p>
                      <a:pPr algn="just">
                        <a:spcAft>
                          <a:spcPts val="0"/>
                        </a:spcAft>
                      </a:pPr>
                      <a:r>
                        <a:rPr lang="sl-SI" sz="1050" b="1" dirty="0">
                          <a:solidFill>
                            <a:schemeClr val="tx1"/>
                          </a:solidFill>
                          <a:effectLst/>
                          <a:latin typeface="Arial" panose="020B0604020202020204" pitchFamily="34" charset="0"/>
                          <a:cs typeface="Arial" panose="020B0604020202020204" pitchFamily="34" charset="0"/>
                        </a:rPr>
                        <a:t>Načrt za izvedbo projekta  </a:t>
                      </a:r>
                      <a:endParaRPr lang="sl-SI" sz="1050" b="1"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27594" marR="27594" marT="0" marB="0" anchor="ctr">
                    <a:solidFill>
                      <a:schemeClr val="tx2">
                        <a:lumMod val="40000"/>
                        <a:lumOff val="60000"/>
                      </a:schemeClr>
                    </a:solidFill>
                  </a:tcPr>
                </a:tc>
                <a:tc>
                  <a:txBody>
                    <a:bodyPr/>
                    <a:lstStyle/>
                    <a:p>
                      <a:pPr algn="ctr">
                        <a:spcAft>
                          <a:spcPts val="0"/>
                        </a:spcAft>
                      </a:pPr>
                      <a:r>
                        <a:rPr lang="sl-SI" sz="1050" b="1" dirty="0">
                          <a:solidFill>
                            <a:schemeClr val="tx1"/>
                          </a:solidFill>
                          <a:effectLst/>
                          <a:latin typeface="Arial" panose="020B0604020202020204" pitchFamily="34" charset="0"/>
                          <a:cs typeface="Arial" panose="020B0604020202020204" pitchFamily="34" charset="0"/>
                        </a:rPr>
                        <a:t>33</a:t>
                      </a:r>
                      <a:endParaRPr lang="sl-SI" sz="1050" b="1"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27594" marR="27594" marT="0" marB="0" anchor="ctr">
                    <a:solidFill>
                      <a:schemeClr val="tx2">
                        <a:lumMod val="40000"/>
                        <a:lumOff val="60000"/>
                      </a:schemeClr>
                    </a:solidFill>
                  </a:tcPr>
                </a:tc>
                <a:extLst>
                  <a:ext uri="{0D108BD9-81ED-4DB2-BD59-A6C34878D82A}">
                    <a16:rowId xmlns:a16="http://schemas.microsoft.com/office/drawing/2014/main" xmlns="" val="10000"/>
                  </a:ext>
                </a:extLst>
              </a:tr>
              <a:tr h="914365">
                <a:tc>
                  <a:txBody>
                    <a:bodyPr/>
                    <a:lstStyle/>
                    <a:p>
                      <a:pPr>
                        <a:spcAft>
                          <a:spcPts val="0"/>
                        </a:spcAft>
                      </a:pPr>
                      <a:r>
                        <a:rPr lang="sl-SI" sz="1050" dirty="0">
                          <a:solidFill>
                            <a:schemeClr val="tx1"/>
                          </a:solidFill>
                          <a:effectLst/>
                          <a:latin typeface="Arial" panose="020B0604020202020204" pitchFamily="34" charset="0"/>
                          <a:cs typeface="Arial" panose="020B0604020202020204" pitchFamily="34" charset="0"/>
                        </a:rPr>
                        <a:t>2.1</a:t>
                      </a:r>
                      <a:endParaRPr lang="sl-SI" sz="105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27594" marR="27594" marT="0" marB="0"/>
                </a:tc>
                <a:tc>
                  <a:txBody>
                    <a:bodyPr/>
                    <a:lstStyle/>
                    <a:p>
                      <a:pPr>
                        <a:spcAft>
                          <a:spcPts val="0"/>
                        </a:spcAft>
                      </a:pPr>
                      <a:r>
                        <a:rPr lang="sl-SI" sz="1050" dirty="0">
                          <a:solidFill>
                            <a:schemeClr val="tx1"/>
                          </a:solidFill>
                          <a:effectLst/>
                          <a:latin typeface="Arial" panose="020B0604020202020204" pitchFamily="34" charset="0"/>
                          <a:cs typeface="Arial" panose="020B0604020202020204" pitchFamily="34" charset="0"/>
                        </a:rPr>
                        <a:t>Organizacijski in terminski ter finančni načrt projekta za konzorcij (tč. 2.2.1 Prijavnice in elaborata in Priloga B k Prijavnici in elaboratu ter Priloga 1 k javnemu razpisu)</a:t>
                      </a:r>
                    </a:p>
                    <a:p>
                      <a:pPr marL="342900" lvl="0" indent="-342900" algn="just">
                        <a:spcAft>
                          <a:spcPts val="0"/>
                        </a:spcAft>
                        <a:buSzPts val="1000"/>
                        <a:buFont typeface="Times New Roman" panose="02020603050405020304" pitchFamily="18" charset="0"/>
                        <a:buChar char="−"/>
                      </a:pPr>
                      <a:r>
                        <a:rPr lang="sl-SI" sz="1050" dirty="0">
                          <a:solidFill>
                            <a:schemeClr val="tx1"/>
                          </a:solidFill>
                          <a:effectLst/>
                          <a:latin typeface="Arial" panose="020B0604020202020204" pitchFamily="34" charset="0"/>
                          <a:cs typeface="Arial" panose="020B0604020202020204" pitchFamily="34" charset="0"/>
                        </a:rPr>
                        <a:t>načrt ima podrobno in razumljivo razdelane vse potrebne elemente, </a:t>
                      </a:r>
                    </a:p>
                    <a:p>
                      <a:pPr marL="342900" lvl="0" indent="-342900" algn="just">
                        <a:spcAft>
                          <a:spcPts val="0"/>
                        </a:spcAft>
                        <a:buSzPts val="1000"/>
                        <a:buFont typeface="Times New Roman" panose="02020603050405020304" pitchFamily="18" charset="0"/>
                        <a:buChar char="−"/>
                      </a:pPr>
                      <a:r>
                        <a:rPr lang="sl-SI" sz="1050" dirty="0">
                          <a:solidFill>
                            <a:schemeClr val="tx1"/>
                          </a:solidFill>
                          <a:effectLst/>
                          <a:latin typeface="Arial" panose="020B0604020202020204" pitchFamily="34" charset="0"/>
                          <a:cs typeface="Arial" panose="020B0604020202020204" pitchFamily="34" charset="0"/>
                        </a:rPr>
                        <a:t>načrt ima pomanjkljivo razdelane potrebne elemente ali so le-ti delno medsebojno usklajeni</a:t>
                      </a:r>
                    </a:p>
                    <a:p>
                      <a:pPr marL="342900" lvl="0" indent="-342900" algn="just">
                        <a:spcAft>
                          <a:spcPts val="0"/>
                        </a:spcAft>
                        <a:buSzPts val="1000"/>
                        <a:buFont typeface="Times New Roman" panose="02020603050405020304" pitchFamily="18" charset="0"/>
                        <a:buChar char="−"/>
                      </a:pPr>
                      <a:r>
                        <a:rPr lang="sl-SI" sz="1050" dirty="0">
                          <a:solidFill>
                            <a:schemeClr val="tx1"/>
                          </a:solidFill>
                          <a:effectLst/>
                          <a:latin typeface="Arial" panose="020B0604020202020204" pitchFamily="34" charset="0"/>
                          <a:cs typeface="Arial" panose="020B0604020202020204" pitchFamily="34" charset="0"/>
                        </a:rPr>
                        <a:t>načrt nima vseh potrebnih elementov ali le-ti niso medsebojno usklajeni</a:t>
                      </a:r>
                      <a:endParaRPr lang="sl-SI" sz="105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27594" marR="27594" marT="0" marB="0"/>
                </a:tc>
                <a:tc>
                  <a:txBody>
                    <a:bodyPr/>
                    <a:lstStyle/>
                    <a:p>
                      <a:pPr algn="ctr">
                        <a:spcAft>
                          <a:spcPts val="0"/>
                        </a:spcAft>
                      </a:pPr>
                      <a:r>
                        <a:rPr lang="sl-SI" sz="1050" dirty="0">
                          <a:solidFill>
                            <a:schemeClr val="tx1"/>
                          </a:solidFill>
                          <a:effectLst/>
                          <a:latin typeface="Arial" panose="020B0604020202020204" pitchFamily="34" charset="0"/>
                          <a:cs typeface="Arial" panose="020B0604020202020204" pitchFamily="34" charset="0"/>
                        </a:rPr>
                        <a:t> </a:t>
                      </a:r>
                    </a:p>
                    <a:p>
                      <a:pPr algn="ctr">
                        <a:spcAft>
                          <a:spcPts val="0"/>
                        </a:spcAft>
                      </a:pPr>
                      <a:r>
                        <a:rPr lang="sl-SI" sz="1050" dirty="0">
                          <a:solidFill>
                            <a:schemeClr val="tx1"/>
                          </a:solidFill>
                          <a:effectLst/>
                          <a:latin typeface="Arial" panose="020B0604020202020204" pitchFamily="34" charset="0"/>
                          <a:cs typeface="Arial" panose="020B0604020202020204" pitchFamily="34" charset="0"/>
                        </a:rPr>
                        <a:t> </a:t>
                      </a:r>
                    </a:p>
                    <a:p>
                      <a:pPr algn="ctr">
                        <a:spcAft>
                          <a:spcPts val="0"/>
                        </a:spcAft>
                      </a:pPr>
                      <a:r>
                        <a:rPr lang="sl-SI" sz="1050" dirty="0">
                          <a:solidFill>
                            <a:schemeClr val="tx1"/>
                          </a:solidFill>
                          <a:effectLst/>
                          <a:latin typeface="Arial" panose="020B0604020202020204" pitchFamily="34" charset="0"/>
                          <a:cs typeface="Arial" panose="020B0604020202020204" pitchFamily="34" charset="0"/>
                        </a:rPr>
                        <a:t>12</a:t>
                      </a:r>
                    </a:p>
                    <a:p>
                      <a:pPr algn="ctr">
                        <a:spcAft>
                          <a:spcPts val="0"/>
                        </a:spcAft>
                      </a:pPr>
                      <a:r>
                        <a:rPr lang="sl-SI" sz="1050" dirty="0">
                          <a:solidFill>
                            <a:schemeClr val="tx1"/>
                          </a:solidFill>
                          <a:effectLst/>
                          <a:latin typeface="Arial" panose="020B0604020202020204" pitchFamily="34" charset="0"/>
                          <a:cs typeface="Arial" panose="020B0604020202020204" pitchFamily="34" charset="0"/>
                        </a:rPr>
                        <a:t>8</a:t>
                      </a:r>
                    </a:p>
                    <a:p>
                      <a:pPr algn="ctr">
                        <a:spcAft>
                          <a:spcPts val="0"/>
                        </a:spcAft>
                      </a:pPr>
                      <a:r>
                        <a:rPr lang="sl-SI" sz="1050" dirty="0">
                          <a:solidFill>
                            <a:schemeClr val="tx1"/>
                          </a:solidFill>
                          <a:effectLst/>
                          <a:latin typeface="Arial" panose="020B0604020202020204" pitchFamily="34" charset="0"/>
                          <a:cs typeface="Arial" panose="020B0604020202020204" pitchFamily="34" charset="0"/>
                        </a:rPr>
                        <a:t>0</a:t>
                      </a:r>
                      <a:endParaRPr lang="sl-SI" sz="105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27594" marR="27594" marT="0" marB="0"/>
                </a:tc>
                <a:extLst>
                  <a:ext uri="{0D108BD9-81ED-4DB2-BD59-A6C34878D82A}">
                    <a16:rowId xmlns:a16="http://schemas.microsoft.com/office/drawing/2014/main" xmlns="" val="10001"/>
                  </a:ext>
                </a:extLst>
              </a:tr>
              <a:tr h="1289403">
                <a:tc>
                  <a:txBody>
                    <a:bodyPr/>
                    <a:lstStyle/>
                    <a:p>
                      <a:pPr>
                        <a:spcAft>
                          <a:spcPts val="0"/>
                        </a:spcAft>
                      </a:pPr>
                      <a:r>
                        <a:rPr lang="sl-SI" sz="1050">
                          <a:solidFill>
                            <a:schemeClr val="tx1"/>
                          </a:solidFill>
                          <a:effectLst/>
                          <a:latin typeface="Arial" panose="020B0604020202020204" pitchFamily="34" charset="0"/>
                          <a:cs typeface="Arial" panose="020B0604020202020204" pitchFamily="34" charset="0"/>
                        </a:rPr>
                        <a:t>2.2</a:t>
                      </a:r>
                      <a:endParaRPr lang="sl-SI" sz="105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27594" marR="27594" marT="0" marB="0"/>
                </a:tc>
                <a:tc>
                  <a:txBody>
                    <a:bodyPr/>
                    <a:lstStyle/>
                    <a:p>
                      <a:pPr algn="just">
                        <a:spcAft>
                          <a:spcPts val="0"/>
                        </a:spcAft>
                      </a:pPr>
                      <a:r>
                        <a:rPr lang="sl-SI" sz="1050" dirty="0">
                          <a:solidFill>
                            <a:schemeClr val="tx1"/>
                          </a:solidFill>
                          <a:effectLst/>
                          <a:latin typeface="Arial" panose="020B0604020202020204" pitchFamily="34" charset="0"/>
                          <a:cs typeface="Arial" panose="020B0604020202020204" pitchFamily="34" charset="0"/>
                        </a:rPr>
                        <a:t>Aktivnosti za spodbujanje vključevanja udeležencev VIŠ ali udeležencev NIPO v programe (tč. 2.2.2 Prijavnice in elaborata)</a:t>
                      </a:r>
                    </a:p>
                    <a:p>
                      <a:pPr marL="342900" lvl="0" indent="-342900" algn="just">
                        <a:spcAft>
                          <a:spcPts val="0"/>
                        </a:spcAft>
                        <a:buSzPts val="1000"/>
                        <a:buFont typeface="Times New Roman" panose="02020603050405020304" pitchFamily="18" charset="0"/>
                        <a:buChar char="−"/>
                      </a:pPr>
                      <a:r>
                        <a:rPr lang="sl-SI" sz="1050" dirty="0">
                          <a:solidFill>
                            <a:schemeClr val="tx1"/>
                          </a:solidFill>
                          <a:effectLst/>
                          <a:latin typeface="Arial" panose="020B0604020202020204" pitchFamily="34" charset="0"/>
                          <a:cs typeface="Arial" panose="020B0604020202020204" pitchFamily="34" charset="0"/>
                        </a:rPr>
                        <a:t>načrt vključuje vsaj pet (5) aktivnosti za spodbujanje vključevanja udeležencev, ki so pojasnjene in razdelane</a:t>
                      </a:r>
                    </a:p>
                    <a:p>
                      <a:pPr marL="342900" lvl="0" indent="-342900" algn="just">
                        <a:spcAft>
                          <a:spcPts val="0"/>
                        </a:spcAft>
                        <a:buSzPts val="1000"/>
                        <a:buFont typeface="Times New Roman" panose="02020603050405020304" pitchFamily="18" charset="0"/>
                        <a:buChar char="−"/>
                      </a:pPr>
                      <a:r>
                        <a:rPr lang="sl-SI" sz="1050" dirty="0">
                          <a:solidFill>
                            <a:schemeClr val="tx1"/>
                          </a:solidFill>
                          <a:effectLst/>
                          <a:latin typeface="Arial" panose="020B0604020202020204" pitchFamily="34" charset="0"/>
                          <a:cs typeface="Arial" panose="020B0604020202020204" pitchFamily="34" charset="0"/>
                        </a:rPr>
                        <a:t>načrt vključuje tri (3) do štiri (4) aktivnosti za spodbujanje vključevanja udeležencev, ki so pojasnjene in razdelane</a:t>
                      </a:r>
                    </a:p>
                    <a:p>
                      <a:pPr marL="342900" lvl="0" indent="-342900" algn="just">
                        <a:spcAft>
                          <a:spcPts val="0"/>
                        </a:spcAft>
                        <a:buSzPts val="1000"/>
                        <a:buFont typeface="Times New Roman" panose="02020603050405020304" pitchFamily="18" charset="0"/>
                        <a:buChar char="−"/>
                      </a:pPr>
                      <a:r>
                        <a:rPr lang="sl-SI" sz="1050" dirty="0">
                          <a:solidFill>
                            <a:schemeClr val="tx1"/>
                          </a:solidFill>
                          <a:effectLst/>
                          <a:latin typeface="Arial" panose="020B0604020202020204" pitchFamily="34" charset="0"/>
                          <a:cs typeface="Arial" panose="020B0604020202020204" pitchFamily="34" charset="0"/>
                        </a:rPr>
                        <a:t>načrt vključuje dve (2) aktivnosti za spodbujanje vključevanja udeležencev, ki sta pojasnjeni in razdelani</a:t>
                      </a:r>
                    </a:p>
                    <a:p>
                      <a:pPr marL="342900" lvl="0" indent="-342900" algn="just">
                        <a:spcAft>
                          <a:spcPts val="0"/>
                        </a:spcAft>
                        <a:buSzPts val="1000"/>
                        <a:buFont typeface="Courier"/>
                        <a:buChar char="-"/>
                      </a:pPr>
                      <a:r>
                        <a:rPr lang="sl-SI" sz="1050" dirty="0">
                          <a:solidFill>
                            <a:schemeClr val="tx1"/>
                          </a:solidFill>
                          <a:effectLst/>
                          <a:latin typeface="Arial" panose="020B0604020202020204" pitchFamily="34" charset="0"/>
                          <a:cs typeface="Arial" panose="020B0604020202020204" pitchFamily="34" charset="0"/>
                        </a:rPr>
                        <a:t>načrt vključuje eno (1) ali manj aktivnosti za spodbujanje vključevanja udeležencev, ki je pojasnjena in razdelana</a:t>
                      </a:r>
                      <a:endParaRPr lang="sl-SI" sz="105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27594" marR="27594" marT="0" marB="0"/>
                </a:tc>
                <a:tc>
                  <a:txBody>
                    <a:bodyPr/>
                    <a:lstStyle/>
                    <a:p>
                      <a:pPr algn="ctr">
                        <a:spcAft>
                          <a:spcPts val="0"/>
                        </a:spcAft>
                      </a:pPr>
                      <a:r>
                        <a:rPr lang="sl-SI" sz="1050" dirty="0">
                          <a:solidFill>
                            <a:schemeClr val="tx1"/>
                          </a:solidFill>
                          <a:effectLst/>
                          <a:latin typeface="Arial" panose="020B0604020202020204" pitchFamily="34" charset="0"/>
                          <a:cs typeface="Arial" panose="020B0604020202020204" pitchFamily="34" charset="0"/>
                        </a:rPr>
                        <a:t> </a:t>
                      </a:r>
                    </a:p>
                    <a:p>
                      <a:pPr algn="ctr">
                        <a:spcAft>
                          <a:spcPts val="0"/>
                        </a:spcAft>
                      </a:pPr>
                      <a:r>
                        <a:rPr lang="sl-SI" sz="1050" dirty="0">
                          <a:solidFill>
                            <a:schemeClr val="tx1"/>
                          </a:solidFill>
                          <a:effectLst/>
                          <a:latin typeface="Arial" panose="020B0604020202020204" pitchFamily="34" charset="0"/>
                          <a:cs typeface="Arial" panose="020B0604020202020204" pitchFamily="34" charset="0"/>
                        </a:rPr>
                        <a:t> </a:t>
                      </a:r>
                    </a:p>
                    <a:p>
                      <a:pPr algn="ctr">
                        <a:spcAft>
                          <a:spcPts val="0"/>
                        </a:spcAft>
                      </a:pPr>
                      <a:r>
                        <a:rPr lang="sl-SI" sz="1050" dirty="0">
                          <a:solidFill>
                            <a:schemeClr val="tx1"/>
                          </a:solidFill>
                          <a:effectLst/>
                          <a:latin typeface="Arial" panose="020B0604020202020204" pitchFamily="34" charset="0"/>
                          <a:cs typeface="Arial" panose="020B0604020202020204" pitchFamily="34" charset="0"/>
                        </a:rPr>
                        <a:t>7</a:t>
                      </a:r>
                    </a:p>
                    <a:p>
                      <a:pPr algn="ctr">
                        <a:spcAft>
                          <a:spcPts val="0"/>
                        </a:spcAft>
                      </a:pPr>
                      <a:r>
                        <a:rPr lang="sl-SI" sz="1050" dirty="0">
                          <a:solidFill>
                            <a:schemeClr val="tx1"/>
                          </a:solidFill>
                          <a:effectLst/>
                          <a:latin typeface="Arial" panose="020B0604020202020204" pitchFamily="34" charset="0"/>
                          <a:cs typeface="Arial" panose="020B0604020202020204" pitchFamily="34" charset="0"/>
                        </a:rPr>
                        <a:t> 5</a:t>
                      </a:r>
                    </a:p>
                    <a:p>
                      <a:pPr algn="ctr">
                        <a:spcAft>
                          <a:spcPts val="0"/>
                        </a:spcAft>
                      </a:pPr>
                      <a:r>
                        <a:rPr lang="sl-SI" sz="1050" dirty="0">
                          <a:solidFill>
                            <a:schemeClr val="tx1"/>
                          </a:solidFill>
                          <a:effectLst/>
                          <a:latin typeface="Arial" panose="020B0604020202020204" pitchFamily="34" charset="0"/>
                          <a:cs typeface="Arial" panose="020B0604020202020204" pitchFamily="34" charset="0"/>
                        </a:rPr>
                        <a:t> </a:t>
                      </a:r>
                    </a:p>
                    <a:p>
                      <a:pPr algn="ctr">
                        <a:spcAft>
                          <a:spcPts val="0"/>
                        </a:spcAft>
                      </a:pPr>
                      <a:r>
                        <a:rPr lang="sl-SI" sz="1050" dirty="0">
                          <a:solidFill>
                            <a:schemeClr val="tx1"/>
                          </a:solidFill>
                          <a:effectLst/>
                          <a:latin typeface="Arial" panose="020B0604020202020204" pitchFamily="34" charset="0"/>
                          <a:cs typeface="Arial" panose="020B0604020202020204" pitchFamily="34" charset="0"/>
                        </a:rPr>
                        <a:t>3</a:t>
                      </a:r>
                    </a:p>
                    <a:p>
                      <a:pPr algn="ctr">
                        <a:spcAft>
                          <a:spcPts val="0"/>
                        </a:spcAft>
                      </a:pPr>
                      <a:r>
                        <a:rPr lang="sl-SI" sz="1050" dirty="0">
                          <a:solidFill>
                            <a:schemeClr val="tx1"/>
                          </a:solidFill>
                          <a:effectLst/>
                          <a:latin typeface="Arial" panose="020B0604020202020204" pitchFamily="34" charset="0"/>
                          <a:cs typeface="Arial" panose="020B0604020202020204" pitchFamily="34" charset="0"/>
                        </a:rPr>
                        <a:t>0</a:t>
                      </a:r>
                      <a:endParaRPr lang="sl-SI" sz="105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27594" marR="27594" marT="0" marB="0"/>
                </a:tc>
                <a:extLst>
                  <a:ext uri="{0D108BD9-81ED-4DB2-BD59-A6C34878D82A}">
                    <a16:rowId xmlns:a16="http://schemas.microsoft.com/office/drawing/2014/main" xmlns="" val="10002"/>
                  </a:ext>
                </a:extLst>
              </a:tr>
              <a:tr h="1523942">
                <a:tc>
                  <a:txBody>
                    <a:bodyPr/>
                    <a:lstStyle/>
                    <a:p>
                      <a:pPr>
                        <a:spcAft>
                          <a:spcPts val="0"/>
                        </a:spcAft>
                      </a:pPr>
                      <a:r>
                        <a:rPr lang="sl-SI" sz="1050">
                          <a:solidFill>
                            <a:schemeClr val="tx1"/>
                          </a:solidFill>
                          <a:effectLst/>
                          <a:latin typeface="Arial" panose="020B0604020202020204" pitchFamily="34" charset="0"/>
                          <a:cs typeface="Arial" panose="020B0604020202020204" pitchFamily="34" charset="0"/>
                        </a:rPr>
                        <a:t>2.3</a:t>
                      </a:r>
                      <a:endParaRPr lang="sl-SI" sz="105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27594" marR="27594" marT="0" marB="0"/>
                </a:tc>
                <a:tc>
                  <a:txBody>
                    <a:bodyPr/>
                    <a:lstStyle/>
                    <a:p>
                      <a:pPr algn="just">
                        <a:spcAft>
                          <a:spcPts val="0"/>
                        </a:spcAft>
                      </a:pPr>
                      <a:r>
                        <a:rPr lang="sl-SI" sz="1050" dirty="0">
                          <a:solidFill>
                            <a:schemeClr val="tx1"/>
                          </a:solidFill>
                          <a:effectLst/>
                          <a:latin typeface="Arial" panose="020B0604020202020204" pitchFamily="34" charset="0"/>
                          <a:cs typeface="Arial" panose="020B0604020202020204" pitchFamily="34" charset="0"/>
                        </a:rPr>
                        <a:t>Spremljanje doseganja ciljev ter pričakovanih kazalnikov učinka in kazalnikov rezultata (tč. 2.2.3 Prijavnice in elaborata) </a:t>
                      </a:r>
                    </a:p>
                    <a:p>
                      <a:pPr marL="342900" lvl="0" indent="-342900" algn="just">
                        <a:spcAft>
                          <a:spcPts val="0"/>
                        </a:spcAft>
                        <a:buSzPts val="1000"/>
                        <a:buFont typeface="Times New Roman" panose="02020603050405020304" pitchFamily="18" charset="0"/>
                        <a:buChar char="−"/>
                        <a:tabLst>
                          <a:tab pos="228600" algn="l"/>
                        </a:tabLst>
                      </a:pPr>
                      <a:r>
                        <a:rPr lang="sl-SI" sz="1050" dirty="0">
                          <a:solidFill>
                            <a:schemeClr val="tx1"/>
                          </a:solidFill>
                          <a:effectLst/>
                          <a:latin typeface="Arial" panose="020B0604020202020204" pitchFamily="34" charset="0"/>
                          <a:cs typeface="Arial" panose="020B0604020202020204" pitchFamily="34" charset="0"/>
                        </a:rPr>
                        <a:t>načrt vključuje vsaj pet (5) aktivnosti za spremljanje doseganja ciljev ter pričakovanih kazalnikov učinka in kazalnikov rezultata, ki so pojasnjene in razdelane</a:t>
                      </a:r>
                    </a:p>
                    <a:p>
                      <a:pPr marL="342900" lvl="0" indent="-342900" algn="just">
                        <a:spcAft>
                          <a:spcPts val="0"/>
                        </a:spcAft>
                        <a:buSzPts val="1000"/>
                        <a:buFont typeface="Times New Roman" panose="02020603050405020304" pitchFamily="18" charset="0"/>
                        <a:buChar char="−"/>
                        <a:tabLst>
                          <a:tab pos="228600" algn="l"/>
                        </a:tabLst>
                      </a:pPr>
                      <a:r>
                        <a:rPr lang="sl-SI" sz="1050" dirty="0">
                          <a:solidFill>
                            <a:schemeClr val="tx1"/>
                          </a:solidFill>
                          <a:effectLst/>
                          <a:latin typeface="Arial" panose="020B0604020202020204" pitchFamily="34" charset="0"/>
                          <a:cs typeface="Arial" panose="020B0604020202020204" pitchFamily="34" charset="0"/>
                        </a:rPr>
                        <a:t>načrt vključuje tri (3) do štiri (4) aktivnosti  za spremljanje doseganja ciljev ter pričakovanih kazalnikov učinka in kazalnikov rezultata, ki so pojasnjene in razdelane</a:t>
                      </a:r>
                    </a:p>
                    <a:p>
                      <a:pPr marL="342900" lvl="0" indent="-342900" algn="just">
                        <a:spcAft>
                          <a:spcPts val="0"/>
                        </a:spcAft>
                        <a:buSzPts val="1000"/>
                        <a:buFont typeface="Times New Roman" panose="02020603050405020304" pitchFamily="18" charset="0"/>
                        <a:buChar char="−"/>
                        <a:tabLst>
                          <a:tab pos="228600" algn="l"/>
                        </a:tabLst>
                      </a:pPr>
                      <a:r>
                        <a:rPr lang="sl-SI" sz="1050" dirty="0">
                          <a:solidFill>
                            <a:schemeClr val="tx1"/>
                          </a:solidFill>
                          <a:effectLst/>
                          <a:latin typeface="Arial" panose="020B0604020202020204" pitchFamily="34" charset="0"/>
                          <a:cs typeface="Arial" panose="020B0604020202020204" pitchFamily="34" charset="0"/>
                        </a:rPr>
                        <a:t>načrt vključuje dve (2) aktivnosti za spremljanje doseganja ciljev ter pričakovanih kazalnikov učinka in kazalnikov rezultata, ki sta pojasnjeni in razdelani</a:t>
                      </a:r>
                    </a:p>
                    <a:p>
                      <a:pPr marL="342900" lvl="0" indent="-342900" algn="just">
                        <a:spcAft>
                          <a:spcPts val="0"/>
                        </a:spcAft>
                        <a:buSzPts val="1000"/>
                        <a:buFont typeface="Times New Roman" panose="02020603050405020304" pitchFamily="18" charset="0"/>
                        <a:buChar char="−"/>
                        <a:tabLst>
                          <a:tab pos="228600" algn="l"/>
                        </a:tabLst>
                      </a:pPr>
                      <a:r>
                        <a:rPr lang="sl-SI" sz="1050" dirty="0">
                          <a:solidFill>
                            <a:schemeClr val="tx1"/>
                          </a:solidFill>
                          <a:effectLst/>
                          <a:latin typeface="Arial" panose="020B0604020202020204" pitchFamily="34" charset="0"/>
                          <a:cs typeface="Arial" panose="020B0604020202020204" pitchFamily="34" charset="0"/>
                        </a:rPr>
                        <a:t>načrt vključuje eno (1) ali manj aktivnosti za spremljanje doseganja ciljev ter pričakovanih kazalnikov učinka in kazalnikov rezultata, ki je pojasnjena in razdelana</a:t>
                      </a:r>
                      <a:endParaRPr lang="sl-SI" sz="105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27594" marR="27594" marT="0" marB="0"/>
                </a:tc>
                <a:tc>
                  <a:txBody>
                    <a:bodyPr/>
                    <a:lstStyle/>
                    <a:p>
                      <a:pPr algn="ctr">
                        <a:spcAft>
                          <a:spcPts val="0"/>
                        </a:spcAft>
                      </a:pPr>
                      <a:r>
                        <a:rPr lang="sl-SI" sz="1050" dirty="0">
                          <a:solidFill>
                            <a:schemeClr val="tx1"/>
                          </a:solidFill>
                          <a:effectLst/>
                          <a:latin typeface="Arial" panose="020B0604020202020204" pitchFamily="34" charset="0"/>
                          <a:cs typeface="Arial" panose="020B0604020202020204" pitchFamily="34" charset="0"/>
                        </a:rPr>
                        <a:t> </a:t>
                      </a:r>
                    </a:p>
                    <a:p>
                      <a:pPr algn="ctr">
                        <a:spcAft>
                          <a:spcPts val="0"/>
                        </a:spcAft>
                      </a:pPr>
                      <a:r>
                        <a:rPr lang="sl-SI" sz="1050" dirty="0">
                          <a:solidFill>
                            <a:schemeClr val="tx1"/>
                          </a:solidFill>
                          <a:effectLst/>
                          <a:latin typeface="Arial" panose="020B0604020202020204" pitchFamily="34" charset="0"/>
                          <a:cs typeface="Arial" panose="020B0604020202020204" pitchFamily="34" charset="0"/>
                        </a:rPr>
                        <a:t> </a:t>
                      </a:r>
                    </a:p>
                    <a:p>
                      <a:pPr algn="ctr">
                        <a:spcAft>
                          <a:spcPts val="0"/>
                        </a:spcAft>
                      </a:pPr>
                      <a:r>
                        <a:rPr lang="sl-SI" sz="1050" dirty="0">
                          <a:solidFill>
                            <a:schemeClr val="tx1"/>
                          </a:solidFill>
                          <a:effectLst/>
                          <a:latin typeface="Arial" panose="020B0604020202020204" pitchFamily="34" charset="0"/>
                          <a:cs typeface="Arial" panose="020B0604020202020204" pitchFamily="34" charset="0"/>
                        </a:rPr>
                        <a:t>6</a:t>
                      </a:r>
                    </a:p>
                    <a:p>
                      <a:pPr algn="ctr">
                        <a:spcAft>
                          <a:spcPts val="0"/>
                        </a:spcAft>
                      </a:pPr>
                      <a:r>
                        <a:rPr lang="sl-SI" sz="1050" dirty="0">
                          <a:solidFill>
                            <a:schemeClr val="tx1"/>
                          </a:solidFill>
                          <a:effectLst/>
                          <a:latin typeface="Arial" panose="020B0604020202020204" pitchFamily="34" charset="0"/>
                          <a:cs typeface="Arial" panose="020B0604020202020204" pitchFamily="34" charset="0"/>
                        </a:rPr>
                        <a:t> </a:t>
                      </a:r>
                    </a:p>
                    <a:p>
                      <a:pPr algn="ctr">
                        <a:spcAft>
                          <a:spcPts val="0"/>
                        </a:spcAft>
                      </a:pPr>
                      <a:r>
                        <a:rPr lang="sl-SI" sz="1050" dirty="0">
                          <a:solidFill>
                            <a:schemeClr val="tx1"/>
                          </a:solidFill>
                          <a:effectLst/>
                          <a:latin typeface="Arial" panose="020B0604020202020204" pitchFamily="34" charset="0"/>
                          <a:cs typeface="Arial" panose="020B0604020202020204" pitchFamily="34" charset="0"/>
                        </a:rPr>
                        <a:t>4</a:t>
                      </a:r>
                    </a:p>
                    <a:p>
                      <a:pPr algn="ctr">
                        <a:spcAft>
                          <a:spcPts val="0"/>
                        </a:spcAft>
                      </a:pPr>
                      <a:r>
                        <a:rPr lang="sl-SI" sz="1050" dirty="0">
                          <a:solidFill>
                            <a:schemeClr val="tx1"/>
                          </a:solidFill>
                          <a:effectLst/>
                          <a:latin typeface="Arial" panose="020B0604020202020204" pitchFamily="34" charset="0"/>
                          <a:cs typeface="Arial" panose="020B0604020202020204" pitchFamily="34" charset="0"/>
                        </a:rPr>
                        <a:t> </a:t>
                      </a:r>
                    </a:p>
                    <a:p>
                      <a:pPr algn="ctr">
                        <a:spcAft>
                          <a:spcPts val="0"/>
                        </a:spcAft>
                      </a:pPr>
                      <a:r>
                        <a:rPr lang="sl-SI" sz="1050" dirty="0">
                          <a:solidFill>
                            <a:schemeClr val="tx1"/>
                          </a:solidFill>
                          <a:effectLst/>
                          <a:latin typeface="Arial" panose="020B0604020202020204" pitchFamily="34" charset="0"/>
                          <a:cs typeface="Arial" panose="020B0604020202020204" pitchFamily="34" charset="0"/>
                        </a:rPr>
                        <a:t>2</a:t>
                      </a:r>
                    </a:p>
                    <a:p>
                      <a:pPr>
                        <a:spcAft>
                          <a:spcPts val="0"/>
                        </a:spcAft>
                      </a:pPr>
                      <a:r>
                        <a:rPr lang="sl-SI" sz="1050" dirty="0">
                          <a:solidFill>
                            <a:schemeClr val="tx1"/>
                          </a:solidFill>
                          <a:effectLst/>
                          <a:latin typeface="Arial" panose="020B0604020202020204" pitchFamily="34" charset="0"/>
                          <a:cs typeface="Arial" panose="020B0604020202020204" pitchFamily="34" charset="0"/>
                        </a:rPr>
                        <a:t> </a:t>
                      </a:r>
                    </a:p>
                    <a:p>
                      <a:pPr algn="ctr">
                        <a:spcAft>
                          <a:spcPts val="0"/>
                        </a:spcAft>
                      </a:pPr>
                      <a:r>
                        <a:rPr lang="sl-SI" sz="1050" dirty="0">
                          <a:solidFill>
                            <a:schemeClr val="tx1"/>
                          </a:solidFill>
                          <a:effectLst/>
                          <a:latin typeface="Arial" panose="020B0604020202020204" pitchFamily="34" charset="0"/>
                          <a:cs typeface="Arial" panose="020B0604020202020204" pitchFamily="34" charset="0"/>
                        </a:rPr>
                        <a:t>0</a:t>
                      </a:r>
                      <a:endParaRPr lang="sl-SI" sz="105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27594" marR="27594" marT="0" marB="0"/>
                </a:tc>
                <a:extLst>
                  <a:ext uri="{0D108BD9-81ED-4DB2-BD59-A6C34878D82A}">
                    <a16:rowId xmlns:a16="http://schemas.microsoft.com/office/drawing/2014/main" xmlns="" val="10003"/>
                  </a:ext>
                </a:extLst>
              </a:tr>
              <a:tr h="757445">
                <a:tc>
                  <a:txBody>
                    <a:bodyPr/>
                    <a:lstStyle/>
                    <a:p>
                      <a:pPr>
                        <a:spcAft>
                          <a:spcPts val="0"/>
                        </a:spcAft>
                      </a:pPr>
                      <a:r>
                        <a:rPr lang="sl-SI" sz="1050">
                          <a:solidFill>
                            <a:schemeClr val="tx1"/>
                          </a:solidFill>
                          <a:effectLst/>
                          <a:latin typeface="Arial" panose="020B0604020202020204" pitchFamily="34" charset="0"/>
                          <a:cs typeface="Arial" panose="020B0604020202020204" pitchFamily="34" charset="0"/>
                        </a:rPr>
                        <a:t>2.4</a:t>
                      </a:r>
                      <a:endParaRPr lang="sl-SI" sz="105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27594" marR="27594" marT="0" marB="0"/>
                </a:tc>
                <a:tc>
                  <a:txBody>
                    <a:bodyPr/>
                    <a:lstStyle/>
                    <a:p>
                      <a:pPr>
                        <a:spcAft>
                          <a:spcPts val="0"/>
                        </a:spcAft>
                      </a:pPr>
                      <a:r>
                        <a:rPr lang="sl-SI" sz="1050" dirty="0">
                          <a:solidFill>
                            <a:schemeClr val="tx1"/>
                          </a:solidFill>
                          <a:effectLst/>
                          <a:latin typeface="Arial" panose="020B0604020202020204" pitchFamily="34" charset="0"/>
                          <a:cs typeface="Arial" panose="020B0604020202020204" pitchFamily="34" charset="0"/>
                        </a:rPr>
                        <a:t>Sedež </a:t>
                      </a:r>
                      <a:r>
                        <a:rPr lang="sl-SI" sz="1050" dirty="0" err="1">
                          <a:solidFill>
                            <a:schemeClr val="tx1"/>
                          </a:solidFill>
                          <a:effectLst/>
                          <a:latin typeface="Arial" panose="020B0604020202020204" pitchFamily="34" charset="0"/>
                          <a:cs typeface="Arial" panose="020B0604020202020204" pitchFamily="34" charset="0"/>
                        </a:rPr>
                        <a:t>konzorcijskih</a:t>
                      </a:r>
                      <a:r>
                        <a:rPr lang="sl-SI" sz="1050" dirty="0">
                          <a:solidFill>
                            <a:schemeClr val="tx1"/>
                          </a:solidFill>
                          <a:effectLst/>
                          <a:latin typeface="Arial" panose="020B0604020202020204" pitchFamily="34" charset="0"/>
                          <a:cs typeface="Arial" panose="020B0604020202020204" pitchFamily="34" charset="0"/>
                        </a:rPr>
                        <a:t> partnerjev v obmejnem problemskem območju* (tč. 1.1 in 1.3 Prijavnice  in elaborata)</a:t>
                      </a:r>
                    </a:p>
                    <a:p>
                      <a:pPr marL="342900" lvl="0" indent="-342900">
                        <a:spcAft>
                          <a:spcPts val="0"/>
                        </a:spcAft>
                        <a:buClr>
                          <a:srgbClr val="00000A"/>
                        </a:buClr>
                        <a:buSzPts val="1000"/>
                        <a:buFont typeface="Times New Roman" panose="02020603050405020304" pitchFamily="18" charset="0"/>
                        <a:buChar char="−"/>
                      </a:pPr>
                      <a:r>
                        <a:rPr lang="sl-SI" sz="1050" dirty="0">
                          <a:solidFill>
                            <a:schemeClr val="tx1"/>
                          </a:solidFill>
                          <a:effectLst/>
                          <a:latin typeface="Arial" panose="020B0604020202020204" pitchFamily="34" charset="0"/>
                          <a:cs typeface="Arial" panose="020B0604020202020204" pitchFamily="34" charset="0"/>
                        </a:rPr>
                        <a:t>vsi </a:t>
                      </a:r>
                      <a:r>
                        <a:rPr lang="sl-SI" sz="1050" dirty="0" err="1">
                          <a:solidFill>
                            <a:schemeClr val="tx1"/>
                          </a:solidFill>
                          <a:effectLst/>
                          <a:latin typeface="Arial" panose="020B0604020202020204" pitchFamily="34" charset="0"/>
                          <a:cs typeface="Arial" panose="020B0604020202020204" pitchFamily="34" charset="0"/>
                        </a:rPr>
                        <a:t>konzorcijski</a:t>
                      </a:r>
                      <a:r>
                        <a:rPr lang="sl-SI" sz="1050" dirty="0">
                          <a:solidFill>
                            <a:schemeClr val="tx1"/>
                          </a:solidFill>
                          <a:effectLst/>
                          <a:latin typeface="Arial" panose="020B0604020202020204" pitchFamily="34" charset="0"/>
                          <a:cs typeface="Arial" panose="020B0604020202020204" pitchFamily="34" charset="0"/>
                        </a:rPr>
                        <a:t> partnerji imajo sedež v obmejnem problemskem območju </a:t>
                      </a:r>
                    </a:p>
                    <a:p>
                      <a:pPr marL="342900" lvl="0" indent="-342900">
                        <a:spcAft>
                          <a:spcPts val="0"/>
                        </a:spcAft>
                        <a:buClr>
                          <a:srgbClr val="00000A"/>
                        </a:buClr>
                        <a:buSzPts val="1000"/>
                        <a:buFont typeface="Times New Roman" panose="02020603050405020304" pitchFamily="18" charset="0"/>
                        <a:buChar char="−"/>
                      </a:pPr>
                      <a:r>
                        <a:rPr lang="sl-SI" sz="1050" dirty="0">
                          <a:solidFill>
                            <a:schemeClr val="tx1"/>
                          </a:solidFill>
                          <a:effectLst/>
                          <a:latin typeface="Arial" panose="020B0604020202020204" pitchFamily="34" charset="0"/>
                          <a:cs typeface="Arial" panose="020B0604020202020204" pitchFamily="34" charset="0"/>
                        </a:rPr>
                        <a:t>polovica ali več kot polovica </a:t>
                      </a:r>
                      <a:r>
                        <a:rPr lang="sl-SI" sz="1050" dirty="0" err="1">
                          <a:solidFill>
                            <a:schemeClr val="tx1"/>
                          </a:solidFill>
                          <a:effectLst/>
                          <a:latin typeface="Arial" panose="020B0604020202020204" pitchFamily="34" charset="0"/>
                          <a:cs typeface="Arial" panose="020B0604020202020204" pitchFamily="34" charset="0"/>
                        </a:rPr>
                        <a:t>konzorcijskih</a:t>
                      </a:r>
                      <a:r>
                        <a:rPr lang="sl-SI" sz="1050" dirty="0">
                          <a:solidFill>
                            <a:schemeClr val="tx1"/>
                          </a:solidFill>
                          <a:effectLst/>
                          <a:latin typeface="Arial" panose="020B0604020202020204" pitchFamily="34" charset="0"/>
                          <a:cs typeface="Arial" panose="020B0604020202020204" pitchFamily="34" charset="0"/>
                        </a:rPr>
                        <a:t> partnerjev ima sedež v obmejnem problemskem območju</a:t>
                      </a:r>
                    </a:p>
                    <a:p>
                      <a:pPr marL="342900" lvl="0" indent="-342900">
                        <a:spcAft>
                          <a:spcPts val="0"/>
                        </a:spcAft>
                        <a:buClr>
                          <a:srgbClr val="00000A"/>
                        </a:buClr>
                        <a:buSzPts val="1000"/>
                        <a:buFont typeface="Times New Roman" panose="02020603050405020304" pitchFamily="18" charset="0"/>
                        <a:buChar char="−"/>
                      </a:pPr>
                      <a:r>
                        <a:rPr lang="sl-SI" sz="1050" dirty="0">
                          <a:solidFill>
                            <a:schemeClr val="tx1"/>
                          </a:solidFill>
                          <a:effectLst/>
                          <a:latin typeface="Arial" panose="020B0604020202020204" pitchFamily="34" charset="0"/>
                          <a:cs typeface="Arial" panose="020B0604020202020204" pitchFamily="34" charset="0"/>
                        </a:rPr>
                        <a:t>manj kot polovica </a:t>
                      </a:r>
                      <a:r>
                        <a:rPr lang="sl-SI" sz="1050" dirty="0" err="1">
                          <a:solidFill>
                            <a:schemeClr val="tx1"/>
                          </a:solidFill>
                          <a:effectLst/>
                          <a:latin typeface="Arial" panose="020B0604020202020204" pitchFamily="34" charset="0"/>
                          <a:cs typeface="Arial" panose="020B0604020202020204" pitchFamily="34" charset="0"/>
                        </a:rPr>
                        <a:t>konzorcijskih</a:t>
                      </a:r>
                      <a:r>
                        <a:rPr lang="sl-SI" sz="1050" dirty="0">
                          <a:solidFill>
                            <a:schemeClr val="tx1"/>
                          </a:solidFill>
                          <a:effectLst/>
                          <a:latin typeface="Arial" panose="020B0604020202020204" pitchFamily="34" charset="0"/>
                          <a:cs typeface="Arial" panose="020B0604020202020204" pitchFamily="34" charset="0"/>
                        </a:rPr>
                        <a:t> partnerjev ima sedež v obmejnem problemskem območju</a:t>
                      </a:r>
                      <a:endParaRPr lang="sl-SI" sz="105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27594" marR="27594" marT="0" marB="0"/>
                </a:tc>
                <a:tc>
                  <a:txBody>
                    <a:bodyPr/>
                    <a:lstStyle/>
                    <a:p>
                      <a:pPr algn="ctr">
                        <a:spcAft>
                          <a:spcPts val="0"/>
                        </a:spcAft>
                      </a:pPr>
                      <a:r>
                        <a:rPr lang="sl-SI" sz="1050" dirty="0">
                          <a:solidFill>
                            <a:schemeClr val="tx1"/>
                          </a:solidFill>
                          <a:effectLst/>
                          <a:latin typeface="Arial" panose="020B0604020202020204" pitchFamily="34" charset="0"/>
                          <a:cs typeface="Arial" panose="020B0604020202020204" pitchFamily="34" charset="0"/>
                        </a:rPr>
                        <a:t> </a:t>
                      </a:r>
                    </a:p>
                    <a:p>
                      <a:pPr algn="ctr">
                        <a:spcAft>
                          <a:spcPts val="0"/>
                        </a:spcAft>
                      </a:pPr>
                      <a:r>
                        <a:rPr lang="sl-SI" sz="1050" dirty="0">
                          <a:solidFill>
                            <a:schemeClr val="tx1"/>
                          </a:solidFill>
                          <a:effectLst/>
                          <a:latin typeface="Arial" panose="020B0604020202020204" pitchFamily="34" charset="0"/>
                          <a:cs typeface="Arial" panose="020B0604020202020204" pitchFamily="34" charset="0"/>
                        </a:rPr>
                        <a:t> 4</a:t>
                      </a:r>
                    </a:p>
                    <a:p>
                      <a:pPr algn="ctr">
                        <a:spcAft>
                          <a:spcPts val="0"/>
                        </a:spcAft>
                      </a:pPr>
                      <a:r>
                        <a:rPr lang="sl-SI" sz="1050" dirty="0">
                          <a:solidFill>
                            <a:schemeClr val="tx1"/>
                          </a:solidFill>
                          <a:effectLst/>
                          <a:latin typeface="Arial" panose="020B0604020202020204" pitchFamily="34" charset="0"/>
                          <a:cs typeface="Arial" panose="020B0604020202020204" pitchFamily="34" charset="0"/>
                        </a:rPr>
                        <a:t> 2</a:t>
                      </a:r>
                    </a:p>
                    <a:p>
                      <a:pPr algn="ctr">
                        <a:spcAft>
                          <a:spcPts val="0"/>
                        </a:spcAft>
                      </a:pPr>
                      <a:r>
                        <a:rPr lang="sl-SI" sz="1050" dirty="0">
                          <a:solidFill>
                            <a:schemeClr val="tx1"/>
                          </a:solidFill>
                          <a:effectLst/>
                          <a:latin typeface="Arial" panose="020B0604020202020204" pitchFamily="34" charset="0"/>
                          <a:cs typeface="Arial" panose="020B0604020202020204" pitchFamily="34" charset="0"/>
                        </a:rPr>
                        <a:t>0</a:t>
                      </a:r>
                      <a:endParaRPr lang="sl-SI" sz="105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27594" marR="27594" marT="0" marB="0"/>
                </a:tc>
                <a:extLst>
                  <a:ext uri="{0D108BD9-81ED-4DB2-BD59-A6C34878D82A}">
                    <a16:rowId xmlns:a16="http://schemas.microsoft.com/office/drawing/2014/main" xmlns="" val="10004"/>
                  </a:ext>
                </a:extLst>
              </a:tr>
              <a:tr h="761971">
                <a:tc>
                  <a:txBody>
                    <a:bodyPr/>
                    <a:lstStyle/>
                    <a:p>
                      <a:pPr>
                        <a:spcAft>
                          <a:spcPts val="0"/>
                        </a:spcAft>
                      </a:pPr>
                      <a:r>
                        <a:rPr lang="sl-SI" sz="1050">
                          <a:solidFill>
                            <a:schemeClr val="tx1"/>
                          </a:solidFill>
                          <a:effectLst/>
                          <a:latin typeface="Arial" panose="020B0604020202020204" pitchFamily="34" charset="0"/>
                          <a:cs typeface="Arial" panose="020B0604020202020204" pitchFamily="34" charset="0"/>
                        </a:rPr>
                        <a:t>2.5.</a:t>
                      </a:r>
                      <a:endParaRPr lang="sl-SI" sz="105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27594" marR="27594" marT="0" marB="0"/>
                </a:tc>
                <a:tc>
                  <a:txBody>
                    <a:bodyPr/>
                    <a:lstStyle/>
                    <a:p>
                      <a:pPr>
                        <a:spcAft>
                          <a:spcPts val="0"/>
                        </a:spcAft>
                      </a:pPr>
                      <a:r>
                        <a:rPr lang="sl-SI" sz="1050" dirty="0">
                          <a:solidFill>
                            <a:schemeClr val="tx1"/>
                          </a:solidFill>
                          <a:effectLst/>
                          <a:latin typeface="Arial" panose="020B0604020202020204" pitchFamily="34" charset="0"/>
                          <a:cs typeface="Arial" panose="020B0604020202020204" pitchFamily="34" charset="0"/>
                        </a:rPr>
                        <a:t>Inovativni pristopi organizacije in izvedbe programov izpopolnjevanja (tč. 2.2.4 Prijavnice in elaborata)</a:t>
                      </a:r>
                    </a:p>
                    <a:p>
                      <a:pPr marL="342900" lvl="0" indent="-342900" algn="just">
                        <a:spcAft>
                          <a:spcPts val="0"/>
                        </a:spcAft>
                        <a:buSzPts val="1000"/>
                        <a:buFont typeface="Times New Roman" panose="02020603050405020304" pitchFamily="18" charset="0"/>
                        <a:buChar char="−"/>
                      </a:pPr>
                      <a:r>
                        <a:rPr lang="sl-SI" sz="1050" dirty="0">
                          <a:solidFill>
                            <a:schemeClr val="tx1"/>
                          </a:solidFill>
                          <a:effectLst/>
                          <a:latin typeface="Arial" panose="020B0604020202020204" pitchFamily="34" charset="0"/>
                          <a:cs typeface="Arial" panose="020B0604020202020204" pitchFamily="34" charset="0"/>
                        </a:rPr>
                        <a:t>načrt vključuje dva (2) inovativna pristopa, ki sta pojasnjena </a:t>
                      </a:r>
                    </a:p>
                    <a:p>
                      <a:pPr marL="342900" lvl="0" indent="-342900" algn="just">
                        <a:spcAft>
                          <a:spcPts val="0"/>
                        </a:spcAft>
                        <a:buSzPts val="1000"/>
                        <a:buFont typeface="Times New Roman" panose="02020603050405020304" pitchFamily="18" charset="0"/>
                        <a:buChar char="−"/>
                      </a:pPr>
                      <a:r>
                        <a:rPr lang="sl-SI" sz="1050" dirty="0">
                          <a:solidFill>
                            <a:schemeClr val="tx1"/>
                          </a:solidFill>
                          <a:effectLst/>
                          <a:latin typeface="Arial" panose="020B0604020202020204" pitchFamily="34" charset="0"/>
                          <a:cs typeface="Arial" panose="020B0604020202020204" pitchFamily="34" charset="0"/>
                        </a:rPr>
                        <a:t>načrt vključuje en (1) inovativen pristop, ki je pojasnjen</a:t>
                      </a:r>
                    </a:p>
                    <a:p>
                      <a:pPr marL="342900" lvl="0" indent="-342900" algn="just">
                        <a:spcAft>
                          <a:spcPts val="0"/>
                        </a:spcAft>
                        <a:buSzPts val="1000"/>
                        <a:buFont typeface="Times New Roman" panose="02020603050405020304" pitchFamily="18" charset="0"/>
                        <a:buChar char="−"/>
                      </a:pPr>
                      <a:r>
                        <a:rPr lang="sl-SI" sz="1050" dirty="0">
                          <a:solidFill>
                            <a:schemeClr val="tx1"/>
                          </a:solidFill>
                          <a:effectLst/>
                          <a:latin typeface="Arial" panose="020B0604020202020204" pitchFamily="34" charset="0"/>
                          <a:cs typeface="Arial" panose="020B0604020202020204" pitchFamily="34" charset="0"/>
                        </a:rPr>
                        <a:t>prijavitelj v načrtu ne pojasnjuje inovativnega pristopa </a:t>
                      </a:r>
                      <a:endParaRPr lang="sl-SI" sz="105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27594" marR="27594" marT="0" marB="0"/>
                </a:tc>
                <a:tc>
                  <a:txBody>
                    <a:bodyPr/>
                    <a:lstStyle/>
                    <a:p>
                      <a:pPr algn="ctr">
                        <a:spcAft>
                          <a:spcPts val="0"/>
                        </a:spcAft>
                      </a:pPr>
                      <a:r>
                        <a:rPr lang="sl-SI" sz="1050" dirty="0">
                          <a:solidFill>
                            <a:schemeClr val="tx1"/>
                          </a:solidFill>
                          <a:effectLst/>
                          <a:latin typeface="Arial" panose="020B0604020202020204" pitchFamily="34" charset="0"/>
                          <a:cs typeface="Arial" panose="020B0604020202020204" pitchFamily="34" charset="0"/>
                        </a:rPr>
                        <a:t> </a:t>
                      </a:r>
                    </a:p>
                    <a:p>
                      <a:pPr algn="ctr">
                        <a:spcAft>
                          <a:spcPts val="0"/>
                        </a:spcAft>
                      </a:pPr>
                      <a:r>
                        <a:rPr lang="sl-SI" sz="1050" dirty="0">
                          <a:solidFill>
                            <a:schemeClr val="tx1"/>
                          </a:solidFill>
                          <a:effectLst/>
                          <a:latin typeface="Arial" panose="020B0604020202020204" pitchFamily="34" charset="0"/>
                          <a:cs typeface="Arial" panose="020B0604020202020204" pitchFamily="34" charset="0"/>
                        </a:rPr>
                        <a:t>4</a:t>
                      </a:r>
                    </a:p>
                    <a:p>
                      <a:pPr algn="ctr">
                        <a:spcAft>
                          <a:spcPts val="0"/>
                        </a:spcAft>
                      </a:pPr>
                      <a:r>
                        <a:rPr lang="sl-SI" sz="1050" dirty="0">
                          <a:solidFill>
                            <a:schemeClr val="tx1"/>
                          </a:solidFill>
                          <a:effectLst/>
                          <a:latin typeface="Arial" panose="020B0604020202020204" pitchFamily="34" charset="0"/>
                          <a:cs typeface="Arial" panose="020B0604020202020204" pitchFamily="34" charset="0"/>
                        </a:rPr>
                        <a:t>2</a:t>
                      </a:r>
                    </a:p>
                    <a:p>
                      <a:pPr algn="ctr">
                        <a:spcAft>
                          <a:spcPts val="0"/>
                        </a:spcAft>
                      </a:pPr>
                      <a:r>
                        <a:rPr lang="sl-SI" sz="1050" dirty="0">
                          <a:solidFill>
                            <a:schemeClr val="tx1"/>
                          </a:solidFill>
                          <a:effectLst/>
                          <a:latin typeface="Arial" panose="020B0604020202020204" pitchFamily="34" charset="0"/>
                          <a:cs typeface="Arial" panose="020B0604020202020204" pitchFamily="34" charset="0"/>
                        </a:rPr>
                        <a:t>0</a:t>
                      </a:r>
                      <a:endParaRPr lang="sl-SI" sz="105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27594" marR="27594" marT="0" marB="0"/>
                </a:tc>
                <a:extLst>
                  <a:ext uri="{0D108BD9-81ED-4DB2-BD59-A6C34878D82A}">
                    <a16:rowId xmlns:a16="http://schemas.microsoft.com/office/drawing/2014/main" xmlns="" val="10005"/>
                  </a:ext>
                </a:extLst>
              </a:tr>
            </a:tbl>
          </a:graphicData>
        </a:graphic>
      </p:graphicFrame>
      <p:sp>
        <p:nvSpPr>
          <p:cNvPr id="67616" name="Rectangle 1"/>
          <p:cNvSpPr>
            <a:spLocks noChangeArrowheads="1"/>
          </p:cNvSpPr>
          <p:nvPr/>
        </p:nvSpPr>
        <p:spPr bwMode="auto">
          <a:xfrm>
            <a:off x="2901950" y="1825625"/>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r>
              <a:rPr lang="sl-SI" altLang="sl-SI"/>
              <a:t/>
            </a:r>
            <a:br>
              <a:rPr lang="sl-SI" altLang="sl-SI"/>
            </a:br>
            <a:endParaRPr lang="sl-SI" altLang="sl-SI"/>
          </a:p>
        </p:txBody>
      </p:sp>
      <p:sp>
        <p:nvSpPr>
          <p:cNvPr id="6" name="Title 1"/>
          <p:cNvSpPr txBox="1">
            <a:spLocks/>
          </p:cNvSpPr>
          <p:nvPr/>
        </p:nvSpPr>
        <p:spPr bwMode="auto">
          <a:xfrm>
            <a:off x="694458" y="429569"/>
            <a:ext cx="7835227" cy="877888"/>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lgn="ctr" defTabSz="457200" rtl="0" eaLnBrk="0" fontAlgn="base" hangingPunct="0">
              <a:spcBef>
                <a:spcPct val="0"/>
              </a:spcBef>
              <a:spcAft>
                <a:spcPct val="0"/>
              </a:spcAft>
              <a:defRPr sz="4400" kern="1200">
                <a:solidFill>
                  <a:schemeClr val="tx1"/>
                </a:solidFill>
                <a:latin typeface="+mj-lt"/>
                <a:ea typeface="+mj-ea"/>
                <a:cs typeface="+mj-cs"/>
              </a:defRPr>
            </a:lvl1pPr>
            <a:lvl2pPr algn="ctr" defTabSz="457200" rtl="0" eaLnBrk="0" fontAlgn="base" hangingPunct="0">
              <a:spcBef>
                <a:spcPct val="0"/>
              </a:spcBef>
              <a:spcAft>
                <a:spcPct val="0"/>
              </a:spcAft>
              <a:defRPr sz="4400">
                <a:solidFill>
                  <a:schemeClr val="tx1"/>
                </a:solidFill>
                <a:latin typeface="Calibri" pitchFamily="34" charset="0"/>
              </a:defRPr>
            </a:lvl2pPr>
            <a:lvl3pPr algn="ctr" defTabSz="457200" rtl="0" eaLnBrk="0" fontAlgn="base" hangingPunct="0">
              <a:spcBef>
                <a:spcPct val="0"/>
              </a:spcBef>
              <a:spcAft>
                <a:spcPct val="0"/>
              </a:spcAft>
              <a:defRPr sz="4400">
                <a:solidFill>
                  <a:schemeClr val="tx1"/>
                </a:solidFill>
                <a:latin typeface="Calibri" pitchFamily="34" charset="0"/>
              </a:defRPr>
            </a:lvl3pPr>
            <a:lvl4pPr algn="ctr" defTabSz="457200" rtl="0" eaLnBrk="0" fontAlgn="base" hangingPunct="0">
              <a:spcBef>
                <a:spcPct val="0"/>
              </a:spcBef>
              <a:spcAft>
                <a:spcPct val="0"/>
              </a:spcAft>
              <a:defRPr sz="4400">
                <a:solidFill>
                  <a:schemeClr val="tx1"/>
                </a:solidFill>
                <a:latin typeface="Calibri" pitchFamily="34" charset="0"/>
              </a:defRPr>
            </a:lvl4pPr>
            <a:lvl5pPr algn="ctr" defTabSz="457200" rtl="0" eaLnBrk="0" fontAlgn="base" hangingPunct="0">
              <a:spcBef>
                <a:spcPct val="0"/>
              </a:spcBef>
              <a:spcAft>
                <a:spcPct val="0"/>
              </a:spcAft>
              <a:defRPr sz="4400">
                <a:solidFill>
                  <a:schemeClr val="tx1"/>
                </a:solidFill>
                <a:latin typeface="Calibri" pitchFamily="34" charset="0"/>
              </a:defRPr>
            </a:lvl5pPr>
            <a:lvl6pPr marL="457200" algn="ctr" defTabSz="457200" rtl="0" eaLnBrk="1" fontAlgn="base" hangingPunct="1">
              <a:spcBef>
                <a:spcPct val="0"/>
              </a:spcBef>
              <a:spcAft>
                <a:spcPct val="0"/>
              </a:spcAft>
              <a:defRPr sz="4400">
                <a:solidFill>
                  <a:schemeClr val="tx1"/>
                </a:solidFill>
                <a:latin typeface="Calibri" pitchFamily="34" charset="0"/>
              </a:defRPr>
            </a:lvl6pPr>
            <a:lvl7pPr marL="914400" algn="ctr" defTabSz="457200" rtl="0" eaLnBrk="1" fontAlgn="base" hangingPunct="1">
              <a:spcBef>
                <a:spcPct val="0"/>
              </a:spcBef>
              <a:spcAft>
                <a:spcPct val="0"/>
              </a:spcAft>
              <a:defRPr sz="4400">
                <a:solidFill>
                  <a:schemeClr val="tx1"/>
                </a:solidFill>
                <a:latin typeface="Calibri" pitchFamily="34" charset="0"/>
              </a:defRPr>
            </a:lvl7pPr>
            <a:lvl8pPr marL="1371600" algn="ctr" defTabSz="457200" rtl="0" eaLnBrk="1" fontAlgn="base" hangingPunct="1">
              <a:spcBef>
                <a:spcPct val="0"/>
              </a:spcBef>
              <a:spcAft>
                <a:spcPct val="0"/>
              </a:spcAft>
              <a:defRPr sz="4400">
                <a:solidFill>
                  <a:schemeClr val="tx1"/>
                </a:solidFill>
                <a:latin typeface="Calibri" pitchFamily="34" charset="0"/>
              </a:defRPr>
            </a:lvl8pPr>
            <a:lvl9pPr marL="1828800" algn="ctr" defTabSz="457200" rtl="0" eaLnBrk="1" fontAlgn="base" hangingPunct="1">
              <a:spcBef>
                <a:spcPct val="0"/>
              </a:spcBef>
              <a:spcAft>
                <a:spcPct val="0"/>
              </a:spcAft>
              <a:defRPr sz="4400">
                <a:solidFill>
                  <a:schemeClr val="tx1"/>
                </a:solidFill>
                <a:latin typeface="Calibri" pitchFamily="34" charset="0"/>
              </a:defRPr>
            </a:lvl9pPr>
          </a:lstStyle>
          <a:p>
            <a:pPr>
              <a:defRPr/>
            </a:pPr>
            <a:r>
              <a:rPr lang="sl-SI" sz="2400" b="1" dirty="0">
                <a:solidFill>
                  <a:srgbClr val="860000"/>
                </a:solidFill>
                <a:latin typeface="Arial" panose="020B0604020202020204" pitchFamily="34" charset="0"/>
                <a:cs typeface="Arial" panose="020B0604020202020204" pitchFamily="34" charset="0"/>
              </a:rPr>
              <a:t>Merila za izbor – Načrt za izvedbo projekta</a:t>
            </a:r>
          </a:p>
          <a:p>
            <a:pPr>
              <a:defRPr/>
            </a:pPr>
            <a:r>
              <a:rPr lang="sl-SI" sz="2400" b="1" dirty="0">
                <a:solidFill>
                  <a:srgbClr val="860000"/>
                </a:solidFill>
                <a:latin typeface="Arial" panose="020B0604020202020204" pitchFamily="34" charset="0"/>
                <a:cs typeface="Arial" panose="020B0604020202020204" pitchFamily="34" charset="0"/>
              </a:rPr>
              <a:t/>
            </a:r>
            <a:br>
              <a:rPr lang="sl-SI" sz="2400" b="1" dirty="0">
                <a:solidFill>
                  <a:srgbClr val="860000"/>
                </a:solidFill>
                <a:latin typeface="Arial" panose="020B0604020202020204" pitchFamily="34" charset="0"/>
                <a:cs typeface="Arial" panose="020B0604020202020204" pitchFamily="34" charset="0"/>
              </a:rPr>
            </a:br>
            <a:endParaRPr lang="sl-SI" sz="2400" b="1" dirty="0">
              <a:solidFill>
                <a:srgbClr val="860000"/>
              </a:solidFill>
              <a:latin typeface="Arial" panose="020B0604020202020204" pitchFamily="34" charset="0"/>
              <a:cs typeface="Arial" panose="020B0604020202020204" pitchFamily="34" charset="0"/>
            </a:endParaRPr>
          </a:p>
        </p:txBody>
      </p:sp>
      <p:sp>
        <p:nvSpPr>
          <p:cNvPr id="7" name="Elipsa 6"/>
          <p:cNvSpPr/>
          <p:nvPr/>
        </p:nvSpPr>
        <p:spPr>
          <a:xfrm>
            <a:off x="206930" y="4892482"/>
            <a:ext cx="580768" cy="506627"/>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a:p>
        </p:txBody>
      </p:sp>
      <p:sp>
        <p:nvSpPr>
          <p:cNvPr id="3" name="Označba mesta številke diapozitiva 2"/>
          <p:cNvSpPr>
            <a:spLocks noGrp="1"/>
          </p:cNvSpPr>
          <p:nvPr>
            <p:ph type="sldNum" sz="quarter" idx="12"/>
          </p:nvPr>
        </p:nvSpPr>
        <p:spPr/>
        <p:txBody>
          <a:bodyPr/>
          <a:lstStyle/>
          <a:p>
            <a:fld id="{5532F882-DC02-4301-B179-9E7F5ED57468}" type="slidenum">
              <a:rPr lang="en-US" altLang="sl-SI" smtClean="0"/>
              <a:pPr/>
              <a:t>47</a:t>
            </a:fld>
            <a:endParaRPr lang="en-US" altLang="sl-SI"/>
          </a:p>
        </p:txBody>
      </p:sp>
    </p:spTree>
    <p:extLst>
      <p:ext uri="{BB962C8B-B14F-4D97-AF65-F5344CB8AC3E}">
        <p14:creationId xmlns:p14="http://schemas.microsoft.com/office/powerpoint/2010/main" val="68664237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48.xml><?xml version="1.0" encoding="utf-8"?>
<p:sld xmlns:a="http://schemas.openxmlformats.org/drawingml/2006/main" xmlns:r="http://schemas.openxmlformats.org/officeDocument/2006/relationships" xmlns:p="http://schemas.openxmlformats.org/presentationml/2006/main" showMasterSp="0" show="0">
  <p:cSld>
    <p:spTree>
      <p:nvGrpSpPr>
        <p:cNvPr id="1" name=""/>
        <p:cNvGrpSpPr/>
        <p:nvPr/>
      </p:nvGrpSpPr>
      <p:grpSpPr>
        <a:xfrm>
          <a:off x="0" y="0"/>
          <a:ext cx="0" cy="0"/>
          <a:chOff x="0" y="0"/>
          <a:chExt cx="0" cy="0"/>
        </a:xfrm>
      </p:grpSpPr>
      <p:pic>
        <p:nvPicPr>
          <p:cNvPr id="2" name="Slika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34357" y="321276"/>
            <a:ext cx="4596648" cy="6309788"/>
          </a:xfrm>
          <a:prstGeom prst="rect">
            <a:avLst/>
          </a:prstGeom>
        </p:spPr>
      </p:pic>
      <p:sp>
        <p:nvSpPr>
          <p:cNvPr id="3" name="Pravokotnik 2"/>
          <p:cNvSpPr/>
          <p:nvPr/>
        </p:nvSpPr>
        <p:spPr>
          <a:xfrm>
            <a:off x="1030617" y="710608"/>
            <a:ext cx="4777506" cy="3165246"/>
          </a:xfrm>
          <a:prstGeom prst="rect">
            <a:avLst/>
          </a:prstGeom>
          <a:noFill/>
          <a:ln w="1905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 name="Pravokotnik 3"/>
          <p:cNvSpPr/>
          <p:nvPr/>
        </p:nvSpPr>
        <p:spPr>
          <a:xfrm>
            <a:off x="1030616" y="4393378"/>
            <a:ext cx="4777507" cy="2237685"/>
          </a:xfrm>
          <a:prstGeom prst="rect">
            <a:avLst/>
          </a:prstGeom>
          <a:noFill/>
          <a:ln w="1905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PoljeZBesedilom 4"/>
          <p:cNvSpPr txBox="1"/>
          <p:nvPr/>
        </p:nvSpPr>
        <p:spPr>
          <a:xfrm>
            <a:off x="22057" y="3672950"/>
            <a:ext cx="1185485" cy="307777"/>
          </a:xfrm>
          <a:prstGeom prst="rect">
            <a:avLst/>
          </a:prstGeom>
          <a:noFill/>
        </p:spPr>
        <p:txBody>
          <a:bodyPr wrap="square" rtlCol="0">
            <a:spAutoFit/>
          </a:bodyPr>
          <a:lstStyle/>
          <a:p>
            <a:r>
              <a:rPr lang="sl-SI" sz="1400" b="1" dirty="0">
                <a:solidFill>
                  <a:srgbClr val="FF0000"/>
                </a:solidFill>
                <a:cs typeface="Arial" panose="020B0604020202020204" pitchFamily="34" charset="0"/>
              </a:rPr>
              <a:t>Merilo 2.4</a:t>
            </a:r>
            <a:endParaRPr lang="en-US" sz="1400" b="1" dirty="0">
              <a:solidFill>
                <a:srgbClr val="FF0000"/>
              </a:solidFill>
              <a:cs typeface="Arial" panose="020B0604020202020204" pitchFamily="34" charset="0"/>
            </a:endParaRPr>
          </a:p>
        </p:txBody>
      </p:sp>
      <p:cxnSp>
        <p:nvCxnSpPr>
          <p:cNvPr id="7" name="Raven puščični povezovalnik 6"/>
          <p:cNvCxnSpPr>
            <a:stCxn id="5" idx="0"/>
          </p:cNvCxnSpPr>
          <p:nvPr/>
        </p:nvCxnSpPr>
        <p:spPr>
          <a:xfrm flipV="1">
            <a:off x="614800" y="1502139"/>
            <a:ext cx="519557" cy="2170811"/>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10" name="Raven puščični povezovalnik 9"/>
          <p:cNvCxnSpPr>
            <a:stCxn id="5" idx="2"/>
          </p:cNvCxnSpPr>
          <p:nvPr/>
        </p:nvCxnSpPr>
        <p:spPr>
          <a:xfrm>
            <a:off x="614800" y="3980727"/>
            <a:ext cx="519557" cy="1270895"/>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8" name="Rectangle 3"/>
          <p:cNvSpPr>
            <a:spLocks noChangeArrowheads="1"/>
          </p:cNvSpPr>
          <p:nvPr/>
        </p:nvSpPr>
        <p:spPr bwMode="auto">
          <a:xfrm>
            <a:off x="6063301" y="1502139"/>
            <a:ext cx="2920061" cy="4131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ctr">
            <a:spAutoFit/>
          </a:bodyPr>
          <a:lstStyle/>
          <a:p>
            <a:pPr algn="just">
              <a:defRPr/>
            </a:pPr>
            <a:r>
              <a:rPr lang="sl-SI" altLang="sl-SI" sz="1050" dirty="0">
                <a:ea typeface="Times New Roman" panose="02020603050405020304" pitchFamily="18" charset="0"/>
                <a:cs typeface="Arial" panose="020B0604020202020204" pitchFamily="34" charset="0"/>
              </a:rPr>
              <a:t>V obmejna problemska območja se uvrščajo občine:</a:t>
            </a:r>
          </a:p>
          <a:p>
            <a:pPr algn="just">
              <a:defRPr/>
            </a:pPr>
            <a:r>
              <a:rPr lang="sl-SI" altLang="sl-SI" sz="1050" dirty="0">
                <a:ea typeface="Times New Roman" panose="02020603050405020304" pitchFamily="18" charset="0"/>
                <a:cs typeface="Arial" panose="020B0604020202020204" pitchFamily="34" charset="0"/>
              </a:rPr>
              <a:t>Ajdovščina, Apače, Bistrica ob Sotli, Bohinj, Bovec, Brda, Brežice, Cankova, Cerkno, Cirkulane, Črenšovci, Črna na Koroškem, Črnomelj, Divača, Dobrovnik, Dolenjske Toplice, Dravograd, Gorje, Gornji Grad, Gornji Petrovci, Grad, Hodoš, Hrpelje - Kozina, Ilirska Bistrica, Jezersko, Kanal, Kobarid, Kobilje, Kočevje, Komen, Kostanjevica na Krki, Kostel, Kozje, Kranjska Gora, Kungota, Kuzma, Lendava, Loška dolina, Loški Potok, Lovrenc na Pohorju, Luče, Majšperk, Makole, Metlika, Mežica, Miren - Kostanjevica, Moravske Toplice, Muta, Ormož, Osilnica, Pesnica, Pivka, Podčetrtek, Podlehnik, Podvelka, Postojna, Preddvor, Prevalje, Puconci, Radlje ob Dravi, Ravne na Koroškem, Renče - Vogrsko, Ribnica na Pohorju, Rogašovci, Rogatec, Ruše, Selnica ob Dravi, Semič, Sežana, Slovenj Gradec, Solčava, Središče ob Dravi, Sveta Ana, Sveti Tomaž, Šalovci, Šentjernej, Šmarje pri Jelšah, Tolmin, Tržič, Velika Polana, Videm, Vipava, Vuzenica, Zavrč in Žetale.</a:t>
            </a:r>
            <a:endParaRPr lang="sl-SI" altLang="sl-SI" sz="2800" dirty="0">
              <a:cs typeface="Arial" panose="020B0604020202020204" pitchFamily="34" charset="0"/>
            </a:endParaRPr>
          </a:p>
        </p:txBody>
      </p:sp>
      <p:sp>
        <p:nvSpPr>
          <p:cNvPr id="6" name="Označba mesta številke diapozitiva 5"/>
          <p:cNvSpPr>
            <a:spLocks noGrp="1"/>
          </p:cNvSpPr>
          <p:nvPr>
            <p:ph type="sldNum" sz="quarter" idx="12"/>
          </p:nvPr>
        </p:nvSpPr>
        <p:spPr/>
        <p:txBody>
          <a:bodyPr/>
          <a:lstStyle/>
          <a:p>
            <a:fld id="{5532F882-DC02-4301-B179-9E7F5ED57468}" type="slidenum">
              <a:rPr lang="en-US" altLang="sl-SI" smtClean="0"/>
              <a:pPr/>
              <a:t>48</a:t>
            </a:fld>
            <a:endParaRPr lang="en-US" altLang="sl-SI"/>
          </a:p>
        </p:txBody>
      </p:sp>
    </p:spTree>
    <p:extLst>
      <p:ext uri="{BB962C8B-B14F-4D97-AF65-F5344CB8AC3E}">
        <p14:creationId xmlns:p14="http://schemas.microsoft.com/office/powerpoint/2010/main" val="288819683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49.xml><?xml version="1.0" encoding="utf-8"?>
<p:sld xmlns:a="http://schemas.openxmlformats.org/drawingml/2006/main" xmlns:r="http://schemas.openxmlformats.org/officeDocument/2006/relationships" xmlns:p="http://schemas.openxmlformats.org/presentationml/2006/main" showMasterSp="0" show="0">
  <p:cSld>
    <p:spTree>
      <p:nvGrpSpPr>
        <p:cNvPr id="1" name=""/>
        <p:cNvGrpSpPr/>
        <p:nvPr/>
      </p:nvGrpSpPr>
      <p:grpSpPr>
        <a:xfrm>
          <a:off x="0" y="0"/>
          <a:ext cx="0" cy="0"/>
          <a:chOff x="0" y="0"/>
          <a:chExt cx="0" cy="0"/>
        </a:xfrm>
      </p:grpSpPr>
      <p:graphicFrame>
        <p:nvGraphicFramePr>
          <p:cNvPr id="2" name="Tabela 1"/>
          <p:cNvGraphicFramePr>
            <a:graphicFrameLocks noGrp="1"/>
          </p:cNvGraphicFramePr>
          <p:nvPr>
            <p:extLst>
              <p:ext uri="{D42A27DB-BD31-4B8C-83A1-F6EECF244321}">
                <p14:modId xmlns:p14="http://schemas.microsoft.com/office/powerpoint/2010/main" val="1133824225"/>
              </p:ext>
            </p:extLst>
          </p:nvPr>
        </p:nvGraphicFramePr>
        <p:xfrm>
          <a:off x="351994" y="1098399"/>
          <a:ext cx="8520157" cy="5493466"/>
        </p:xfrm>
        <a:graphic>
          <a:graphicData uri="http://schemas.openxmlformats.org/drawingml/2006/table">
            <a:tbl>
              <a:tblPr>
                <a:tableStyleId>{69CF1AB2-1976-4502-BF36-3FF5EA218861}</a:tableStyleId>
              </a:tblPr>
              <a:tblGrid>
                <a:gridCol w="966005">
                  <a:extLst>
                    <a:ext uri="{9D8B030D-6E8A-4147-A177-3AD203B41FA5}">
                      <a16:colId xmlns:a16="http://schemas.microsoft.com/office/drawing/2014/main" xmlns="" val="20000"/>
                    </a:ext>
                  </a:extLst>
                </a:gridCol>
                <a:gridCol w="6981184">
                  <a:extLst>
                    <a:ext uri="{9D8B030D-6E8A-4147-A177-3AD203B41FA5}">
                      <a16:colId xmlns:a16="http://schemas.microsoft.com/office/drawing/2014/main" xmlns="" val="20001"/>
                    </a:ext>
                  </a:extLst>
                </a:gridCol>
                <a:gridCol w="572968">
                  <a:extLst>
                    <a:ext uri="{9D8B030D-6E8A-4147-A177-3AD203B41FA5}">
                      <a16:colId xmlns:a16="http://schemas.microsoft.com/office/drawing/2014/main" xmlns="" val="20002"/>
                    </a:ext>
                  </a:extLst>
                </a:gridCol>
              </a:tblGrid>
              <a:tr h="170082">
                <a:tc>
                  <a:txBody>
                    <a:bodyPr/>
                    <a:lstStyle/>
                    <a:p>
                      <a:pPr>
                        <a:spcAft>
                          <a:spcPts val="0"/>
                        </a:spcAft>
                      </a:pPr>
                      <a:r>
                        <a:rPr lang="sl-SI" sz="1050" b="1" dirty="0">
                          <a:solidFill>
                            <a:schemeClr val="tx1"/>
                          </a:solidFill>
                          <a:effectLst/>
                          <a:latin typeface="Arial" panose="020B0604020202020204" pitchFamily="34" charset="0"/>
                          <a:cs typeface="Arial" panose="020B0604020202020204" pitchFamily="34" charset="0"/>
                        </a:rPr>
                        <a:t>2.</a:t>
                      </a:r>
                      <a:endParaRPr lang="sl-SI" sz="1050" b="1"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27594" marR="27594" marT="0" marB="0" anchor="ctr">
                    <a:solidFill>
                      <a:schemeClr val="tx2">
                        <a:lumMod val="40000"/>
                        <a:lumOff val="60000"/>
                      </a:schemeClr>
                    </a:solidFill>
                  </a:tcPr>
                </a:tc>
                <a:tc>
                  <a:txBody>
                    <a:bodyPr/>
                    <a:lstStyle/>
                    <a:p>
                      <a:pPr algn="just">
                        <a:spcAft>
                          <a:spcPts val="0"/>
                        </a:spcAft>
                      </a:pPr>
                      <a:r>
                        <a:rPr lang="sl-SI" sz="1050" b="1" dirty="0">
                          <a:solidFill>
                            <a:schemeClr val="tx1"/>
                          </a:solidFill>
                          <a:effectLst/>
                          <a:latin typeface="Arial" panose="020B0604020202020204" pitchFamily="34" charset="0"/>
                          <a:cs typeface="Arial" panose="020B0604020202020204" pitchFamily="34" charset="0"/>
                        </a:rPr>
                        <a:t>Načrt za izvedbo projekta  </a:t>
                      </a:r>
                      <a:endParaRPr lang="sl-SI" sz="1050" b="1"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27594" marR="27594" marT="0" marB="0" anchor="ctr">
                    <a:solidFill>
                      <a:schemeClr val="tx2">
                        <a:lumMod val="40000"/>
                        <a:lumOff val="60000"/>
                      </a:schemeClr>
                    </a:solidFill>
                  </a:tcPr>
                </a:tc>
                <a:tc>
                  <a:txBody>
                    <a:bodyPr/>
                    <a:lstStyle/>
                    <a:p>
                      <a:pPr algn="ctr">
                        <a:spcAft>
                          <a:spcPts val="0"/>
                        </a:spcAft>
                      </a:pPr>
                      <a:r>
                        <a:rPr lang="sl-SI" sz="1050" b="1" dirty="0">
                          <a:solidFill>
                            <a:schemeClr val="tx1"/>
                          </a:solidFill>
                          <a:effectLst/>
                          <a:latin typeface="Arial" panose="020B0604020202020204" pitchFamily="34" charset="0"/>
                          <a:cs typeface="Arial" panose="020B0604020202020204" pitchFamily="34" charset="0"/>
                        </a:rPr>
                        <a:t>33</a:t>
                      </a:r>
                      <a:endParaRPr lang="sl-SI" sz="1050" b="1"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27594" marR="27594" marT="0" marB="0" anchor="ctr">
                    <a:solidFill>
                      <a:schemeClr val="tx2">
                        <a:lumMod val="40000"/>
                        <a:lumOff val="60000"/>
                      </a:schemeClr>
                    </a:solidFill>
                  </a:tcPr>
                </a:tc>
                <a:extLst>
                  <a:ext uri="{0D108BD9-81ED-4DB2-BD59-A6C34878D82A}">
                    <a16:rowId xmlns:a16="http://schemas.microsoft.com/office/drawing/2014/main" xmlns="" val="10000"/>
                  </a:ext>
                </a:extLst>
              </a:tr>
              <a:tr h="914365">
                <a:tc>
                  <a:txBody>
                    <a:bodyPr/>
                    <a:lstStyle/>
                    <a:p>
                      <a:pPr>
                        <a:spcAft>
                          <a:spcPts val="0"/>
                        </a:spcAft>
                      </a:pPr>
                      <a:r>
                        <a:rPr lang="sl-SI" sz="1050" dirty="0">
                          <a:solidFill>
                            <a:schemeClr val="tx1"/>
                          </a:solidFill>
                          <a:effectLst/>
                          <a:latin typeface="Arial" panose="020B0604020202020204" pitchFamily="34" charset="0"/>
                          <a:cs typeface="Arial" panose="020B0604020202020204" pitchFamily="34" charset="0"/>
                        </a:rPr>
                        <a:t>2.1</a:t>
                      </a:r>
                      <a:endParaRPr lang="sl-SI" sz="105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27594" marR="27594" marT="0" marB="0"/>
                </a:tc>
                <a:tc>
                  <a:txBody>
                    <a:bodyPr/>
                    <a:lstStyle/>
                    <a:p>
                      <a:pPr>
                        <a:spcAft>
                          <a:spcPts val="0"/>
                        </a:spcAft>
                      </a:pPr>
                      <a:r>
                        <a:rPr lang="sl-SI" sz="1050" dirty="0">
                          <a:solidFill>
                            <a:schemeClr val="tx1"/>
                          </a:solidFill>
                          <a:effectLst/>
                          <a:latin typeface="Arial" panose="020B0604020202020204" pitchFamily="34" charset="0"/>
                          <a:cs typeface="Arial" panose="020B0604020202020204" pitchFamily="34" charset="0"/>
                        </a:rPr>
                        <a:t>Organizacijski in terminski ter finančni načrt projekta za konzorcij (tč. 2.2.1 Prijavnice in elaborata in Priloga B k Prijavnici in elaboratu ter Priloga 1 k javnemu razpisu)</a:t>
                      </a:r>
                    </a:p>
                    <a:p>
                      <a:pPr marL="342900" lvl="0" indent="-342900" algn="just">
                        <a:spcAft>
                          <a:spcPts val="0"/>
                        </a:spcAft>
                        <a:buSzPts val="1000"/>
                        <a:buFont typeface="Times New Roman" panose="02020603050405020304" pitchFamily="18" charset="0"/>
                        <a:buChar char="−"/>
                      </a:pPr>
                      <a:r>
                        <a:rPr lang="sl-SI" sz="1050" dirty="0">
                          <a:solidFill>
                            <a:schemeClr val="tx1"/>
                          </a:solidFill>
                          <a:effectLst/>
                          <a:latin typeface="Arial" panose="020B0604020202020204" pitchFamily="34" charset="0"/>
                          <a:cs typeface="Arial" panose="020B0604020202020204" pitchFamily="34" charset="0"/>
                        </a:rPr>
                        <a:t>načrt ima podrobno in razumljivo razdelane vse potrebne elemente, </a:t>
                      </a:r>
                    </a:p>
                    <a:p>
                      <a:pPr marL="342900" lvl="0" indent="-342900" algn="just">
                        <a:spcAft>
                          <a:spcPts val="0"/>
                        </a:spcAft>
                        <a:buSzPts val="1000"/>
                        <a:buFont typeface="Times New Roman" panose="02020603050405020304" pitchFamily="18" charset="0"/>
                        <a:buChar char="−"/>
                      </a:pPr>
                      <a:r>
                        <a:rPr lang="sl-SI" sz="1050" dirty="0">
                          <a:solidFill>
                            <a:schemeClr val="tx1"/>
                          </a:solidFill>
                          <a:effectLst/>
                          <a:latin typeface="Arial" panose="020B0604020202020204" pitchFamily="34" charset="0"/>
                          <a:cs typeface="Arial" panose="020B0604020202020204" pitchFamily="34" charset="0"/>
                        </a:rPr>
                        <a:t>načrt ima pomanjkljivo razdelane potrebne elemente ali so le-ti delno medsebojno usklajeni</a:t>
                      </a:r>
                    </a:p>
                    <a:p>
                      <a:pPr marL="342900" lvl="0" indent="-342900" algn="just">
                        <a:spcAft>
                          <a:spcPts val="0"/>
                        </a:spcAft>
                        <a:buSzPts val="1000"/>
                        <a:buFont typeface="Times New Roman" panose="02020603050405020304" pitchFamily="18" charset="0"/>
                        <a:buChar char="−"/>
                      </a:pPr>
                      <a:r>
                        <a:rPr lang="sl-SI" sz="1050" dirty="0">
                          <a:solidFill>
                            <a:schemeClr val="tx1"/>
                          </a:solidFill>
                          <a:effectLst/>
                          <a:latin typeface="Arial" panose="020B0604020202020204" pitchFamily="34" charset="0"/>
                          <a:cs typeface="Arial" panose="020B0604020202020204" pitchFamily="34" charset="0"/>
                        </a:rPr>
                        <a:t>načrt nima vseh potrebnih elementov ali le-ti niso medsebojno usklajeni</a:t>
                      </a:r>
                      <a:endParaRPr lang="sl-SI" sz="105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27594" marR="27594" marT="0" marB="0"/>
                </a:tc>
                <a:tc>
                  <a:txBody>
                    <a:bodyPr/>
                    <a:lstStyle/>
                    <a:p>
                      <a:pPr algn="ctr">
                        <a:spcAft>
                          <a:spcPts val="0"/>
                        </a:spcAft>
                      </a:pPr>
                      <a:r>
                        <a:rPr lang="sl-SI" sz="1050" dirty="0">
                          <a:solidFill>
                            <a:schemeClr val="tx1"/>
                          </a:solidFill>
                          <a:effectLst/>
                          <a:latin typeface="Arial" panose="020B0604020202020204" pitchFamily="34" charset="0"/>
                          <a:cs typeface="Arial" panose="020B0604020202020204" pitchFamily="34" charset="0"/>
                        </a:rPr>
                        <a:t> </a:t>
                      </a:r>
                    </a:p>
                    <a:p>
                      <a:pPr algn="ctr">
                        <a:spcAft>
                          <a:spcPts val="0"/>
                        </a:spcAft>
                      </a:pPr>
                      <a:r>
                        <a:rPr lang="sl-SI" sz="1050" dirty="0">
                          <a:solidFill>
                            <a:schemeClr val="tx1"/>
                          </a:solidFill>
                          <a:effectLst/>
                          <a:latin typeface="Arial" panose="020B0604020202020204" pitchFamily="34" charset="0"/>
                          <a:cs typeface="Arial" panose="020B0604020202020204" pitchFamily="34" charset="0"/>
                        </a:rPr>
                        <a:t> </a:t>
                      </a:r>
                    </a:p>
                    <a:p>
                      <a:pPr algn="ctr">
                        <a:spcAft>
                          <a:spcPts val="0"/>
                        </a:spcAft>
                      </a:pPr>
                      <a:r>
                        <a:rPr lang="sl-SI" sz="1050" dirty="0">
                          <a:solidFill>
                            <a:schemeClr val="tx1"/>
                          </a:solidFill>
                          <a:effectLst/>
                          <a:latin typeface="Arial" panose="020B0604020202020204" pitchFamily="34" charset="0"/>
                          <a:cs typeface="Arial" panose="020B0604020202020204" pitchFamily="34" charset="0"/>
                        </a:rPr>
                        <a:t>12</a:t>
                      </a:r>
                    </a:p>
                    <a:p>
                      <a:pPr algn="ctr">
                        <a:spcAft>
                          <a:spcPts val="0"/>
                        </a:spcAft>
                      </a:pPr>
                      <a:r>
                        <a:rPr lang="sl-SI" sz="1050" dirty="0">
                          <a:solidFill>
                            <a:schemeClr val="tx1"/>
                          </a:solidFill>
                          <a:effectLst/>
                          <a:latin typeface="Arial" panose="020B0604020202020204" pitchFamily="34" charset="0"/>
                          <a:cs typeface="Arial" panose="020B0604020202020204" pitchFamily="34" charset="0"/>
                        </a:rPr>
                        <a:t>8</a:t>
                      </a:r>
                    </a:p>
                    <a:p>
                      <a:pPr algn="ctr">
                        <a:spcAft>
                          <a:spcPts val="0"/>
                        </a:spcAft>
                      </a:pPr>
                      <a:r>
                        <a:rPr lang="sl-SI" sz="1050" dirty="0">
                          <a:solidFill>
                            <a:schemeClr val="tx1"/>
                          </a:solidFill>
                          <a:effectLst/>
                          <a:latin typeface="Arial" panose="020B0604020202020204" pitchFamily="34" charset="0"/>
                          <a:cs typeface="Arial" panose="020B0604020202020204" pitchFamily="34" charset="0"/>
                        </a:rPr>
                        <a:t>0</a:t>
                      </a:r>
                      <a:endParaRPr lang="sl-SI" sz="105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27594" marR="27594" marT="0" marB="0"/>
                </a:tc>
                <a:extLst>
                  <a:ext uri="{0D108BD9-81ED-4DB2-BD59-A6C34878D82A}">
                    <a16:rowId xmlns:a16="http://schemas.microsoft.com/office/drawing/2014/main" xmlns="" val="10001"/>
                  </a:ext>
                </a:extLst>
              </a:tr>
              <a:tr h="1289403">
                <a:tc>
                  <a:txBody>
                    <a:bodyPr/>
                    <a:lstStyle/>
                    <a:p>
                      <a:pPr>
                        <a:spcAft>
                          <a:spcPts val="0"/>
                        </a:spcAft>
                      </a:pPr>
                      <a:r>
                        <a:rPr lang="sl-SI" sz="1050">
                          <a:solidFill>
                            <a:schemeClr val="tx1"/>
                          </a:solidFill>
                          <a:effectLst/>
                          <a:latin typeface="Arial" panose="020B0604020202020204" pitchFamily="34" charset="0"/>
                          <a:cs typeface="Arial" panose="020B0604020202020204" pitchFamily="34" charset="0"/>
                        </a:rPr>
                        <a:t>2.2</a:t>
                      </a:r>
                      <a:endParaRPr lang="sl-SI" sz="105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27594" marR="27594" marT="0" marB="0"/>
                </a:tc>
                <a:tc>
                  <a:txBody>
                    <a:bodyPr/>
                    <a:lstStyle/>
                    <a:p>
                      <a:pPr algn="just">
                        <a:spcAft>
                          <a:spcPts val="0"/>
                        </a:spcAft>
                      </a:pPr>
                      <a:r>
                        <a:rPr lang="sl-SI" sz="1050" dirty="0">
                          <a:solidFill>
                            <a:schemeClr val="tx1"/>
                          </a:solidFill>
                          <a:effectLst/>
                          <a:latin typeface="Arial" panose="020B0604020202020204" pitchFamily="34" charset="0"/>
                          <a:cs typeface="Arial" panose="020B0604020202020204" pitchFamily="34" charset="0"/>
                        </a:rPr>
                        <a:t>Aktivnosti za spodbujanje vključevanja udeležencev VIŠ ali udeležencev NIPO v programe (tč. 2.2.2 Prijavnice in elaborata)</a:t>
                      </a:r>
                    </a:p>
                    <a:p>
                      <a:pPr marL="342900" lvl="0" indent="-342900" algn="just">
                        <a:spcAft>
                          <a:spcPts val="0"/>
                        </a:spcAft>
                        <a:buSzPts val="1000"/>
                        <a:buFont typeface="Times New Roman" panose="02020603050405020304" pitchFamily="18" charset="0"/>
                        <a:buChar char="−"/>
                      </a:pPr>
                      <a:r>
                        <a:rPr lang="sl-SI" sz="1050" dirty="0">
                          <a:solidFill>
                            <a:schemeClr val="tx1"/>
                          </a:solidFill>
                          <a:effectLst/>
                          <a:latin typeface="Arial" panose="020B0604020202020204" pitchFamily="34" charset="0"/>
                          <a:cs typeface="Arial" panose="020B0604020202020204" pitchFamily="34" charset="0"/>
                        </a:rPr>
                        <a:t>načrt vključuje vsaj pet (5) aktivnosti za spodbujanje vključevanja udeležencev, ki so pojasnjene in razdelane</a:t>
                      </a:r>
                    </a:p>
                    <a:p>
                      <a:pPr marL="342900" lvl="0" indent="-342900" algn="just">
                        <a:spcAft>
                          <a:spcPts val="0"/>
                        </a:spcAft>
                        <a:buSzPts val="1000"/>
                        <a:buFont typeface="Times New Roman" panose="02020603050405020304" pitchFamily="18" charset="0"/>
                        <a:buChar char="−"/>
                      </a:pPr>
                      <a:r>
                        <a:rPr lang="sl-SI" sz="1050" dirty="0">
                          <a:solidFill>
                            <a:schemeClr val="tx1"/>
                          </a:solidFill>
                          <a:effectLst/>
                          <a:latin typeface="Arial" panose="020B0604020202020204" pitchFamily="34" charset="0"/>
                          <a:cs typeface="Arial" panose="020B0604020202020204" pitchFamily="34" charset="0"/>
                        </a:rPr>
                        <a:t>načrt vključuje tri (3) do štiri (4) aktivnosti za spodbujanje vključevanja udeležencev, ki so pojasnjene in razdelane</a:t>
                      </a:r>
                    </a:p>
                    <a:p>
                      <a:pPr marL="342900" lvl="0" indent="-342900" algn="just">
                        <a:spcAft>
                          <a:spcPts val="0"/>
                        </a:spcAft>
                        <a:buSzPts val="1000"/>
                        <a:buFont typeface="Times New Roman" panose="02020603050405020304" pitchFamily="18" charset="0"/>
                        <a:buChar char="−"/>
                      </a:pPr>
                      <a:r>
                        <a:rPr lang="sl-SI" sz="1050" dirty="0">
                          <a:solidFill>
                            <a:schemeClr val="tx1"/>
                          </a:solidFill>
                          <a:effectLst/>
                          <a:latin typeface="Arial" panose="020B0604020202020204" pitchFamily="34" charset="0"/>
                          <a:cs typeface="Arial" panose="020B0604020202020204" pitchFamily="34" charset="0"/>
                        </a:rPr>
                        <a:t>načrt vključuje dve (2) aktivnosti za spodbujanje vključevanja udeležencev, ki sta pojasnjeni in razdelani</a:t>
                      </a:r>
                    </a:p>
                    <a:p>
                      <a:pPr marL="342900" lvl="0" indent="-342900" algn="just">
                        <a:spcAft>
                          <a:spcPts val="0"/>
                        </a:spcAft>
                        <a:buSzPts val="1000"/>
                        <a:buFont typeface="Courier"/>
                        <a:buChar char="-"/>
                      </a:pPr>
                      <a:r>
                        <a:rPr lang="sl-SI" sz="1050" dirty="0">
                          <a:solidFill>
                            <a:schemeClr val="tx1"/>
                          </a:solidFill>
                          <a:effectLst/>
                          <a:latin typeface="Arial" panose="020B0604020202020204" pitchFamily="34" charset="0"/>
                          <a:cs typeface="Arial" panose="020B0604020202020204" pitchFamily="34" charset="0"/>
                        </a:rPr>
                        <a:t>načrt vključuje eno (1) ali manj aktivnosti za spodbujanje vključevanja udeležencev, ki je pojasnjena in razdelana</a:t>
                      </a:r>
                      <a:endParaRPr lang="sl-SI" sz="105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27594" marR="27594" marT="0" marB="0"/>
                </a:tc>
                <a:tc>
                  <a:txBody>
                    <a:bodyPr/>
                    <a:lstStyle/>
                    <a:p>
                      <a:pPr algn="ctr">
                        <a:spcAft>
                          <a:spcPts val="0"/>
                        </a:spcAft>
                      </a:pPr>
                      <a:r>
                        <a:rPr lang="sl-SI" sz="1050" dirty="0">
                          <a:solidFill>
                            <a:schemeClr val="tx1"/>
                          </a:solidFill>
                          <a:effectLst/>
                          <a:latin typeface="Arial" panose="020B0604020202020204" pitchFamily="34" charset="0"/>
                          <a:cs typeface="Arial" panose="020B0604020202020204" pitchFamily="34" charset="0"/>
                        </a:rPr>
                        <a:t> </a:t>
                      </a:r>
                    </a:p>
                    <a:p>
                      <a:pPr algn="ctr">
                        <a:spcAft>
                          <a:spcPts val="0"/>
                        </a:spcAft>
                      </a:pPr>
                      <a:r>
                        <a:rPr lang="sl-SI" sz="1050" dirty="0">
                          <a:solidFill>
                            <a:schemeClr val="tx1"/>
                          </a:solidFill>
                          <a:effectLst/>
                          <a:latin typeface="Arial" panose="020B0604020202020204" pitchFamily="34" charset="0"/>
                          <a:cs typeface="Arial" panose="020B0604020202020204" pitchFamily="34" charset="0"/>
                        </a:rPr>
                        <a:t> </a:t>
                      </a:r>
                    </a:p>
                    <a:p>
                      <a:pPr algn="ctr">
                        <a:spcAft>
                          <a:spcPts val="0"/>
                        </a:spcAft>
                      </a:pPr>
                      <a:r>
                        <a:rPr lang="sl-SI" sz="1050" dirty="0">
                          <a:solidFill>
                            <a:schemeClr val="tx1"/>
                          </a:solidFill>
                          <a:effectLst/>
                          <a:latin typeface="Arial" panose="020B0604020202020204" pitchFamily="34" charset="0"/>
                          <a:cs typeface="Arial" panose="020B0604020202020204" pitchFamily="34" charset="0"/>
                        </a:rPr>
                        <a:t>7</a:t>
                      </a:r>
                    </a:p>
                    <a:p>
                      <a:pPr algn="ctr">
                        <a:spcAft>
                          <a:spcPts val="0"/>
                        </a:spcAft>
                      </a:pPr>
                      <a:r>
                        <a:rPr lang="sl-SI" sz="1050" dirty="0">
                          <a:solidFill>
                            <a:schemeClr val="tx1"/>
                          </a:solidFill>
                          <a:effectLst/>
                          <a:latin typeface="Arial" panose="020B0604020202020204" pitchFamily="34" charset="0"/>
                          <a:cs typeface="Arial" panose="020B0604020202020204" pitchFamily="34" charset="0"/>
                        </a:rPr>
                        <a:t> 5</a:t>
                      </a:r>
                    </a:p>
                    <a:p>
                      <a:pPr algn="ctr">
                        <a:spcAft>
                          <a:spcPts val="0"/>
                        </a:spcAft>
                      </a:pPr>
                      <a:r>
                        <a:rPr lang="sl-SI" sz="1050" dirty="0">
                          <a:solidFill>
                            <a:schemeClr val="tx1"/>
                          </a:solidFill>
                          <a:effectLst/>
                          <a:latin typeface="Arial" panose="020B0604020202020204" pitchFamily="34" charset="0"/>
                          <a:cs typeface="Arial" panose="020B0604020202020204" pitchFamily="34" charset="0"/>
                        </a:rPr>
                        <a:t> </a:t>
                      </a:r>
                    </a:p>
                    <a:p>
                      <a:pPr algn="ctr">
                        <a:spcAft>
                          <a:spcPts val="0"/>
                        </a:spcAft>
                      </a:pPr>
                      <a:r>
                        <a:rPr lang="sl-SI" sz="1050" dirty="0">
                          <a:solidFill>
                            <a:schemeClr val="tx1"/>
                          </a:solidFill>
                          <a:effectLst/>
                          <a:latin typeface="Arial" panose="020B0604020202020204" pitchFamily="34" charset="0"/>
                          <a:cs typeface="Arial" panose="020B0604020202020204" pitchFamily="34" charset="0"/>
                        </a:rPr>
                        <a:t>3</a:t>
                      </a:r>
                    </a:p>
                    <a:p>
                      <a:pPr algn="ctr">
                        <a:spcAft>
                          <a:spcPts val="0"/>
                        </a:spcAft>
                      </a:pPr>
                      <a:r>
                        <a:rPr lang="sl-SI" sz="1050" dirty="0">
                          <a:solidFill>
                            <a:schemeClr val="tx1"/>
                          </a:solidFill>
                          <a:effectLst/>
                          <a:latin typeface="Arial" panose="020B0604020202020204" pitchFamily="34" charset="0"/>
                          <a:cs typeface="Arial" panose="020B0604020202020204" pitchFamily="34" charset="0"/>
                        </a:rPr>
                        <a:t>0</a:t>
                      </a:r>
                      <a:endParaRPr lang="sl-SI" sz="105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27594" marR="27594" marT="0" marB="0"/>
                </a:tc>
                <a:extLst>
                  <a:ext uri="{0D108BD9-81ED-4DB2-BD59-A6C34878D82A}">
                    <a16:rowId xmlns:a16="http://schemas.microsoft.com/office/drawing/2014/main" xmlns="" val="10002"/>
                  </a:ext>
                </a:extLst>
              </a:tr>
              <a:tr h="1523942">
                <a:tc>
                  <a:txBody>
                    <a:bodyPr/>
                    <a:lstStyle/>
                    <a:p>
                      <a:pPr>
                        <a:spcAft>
                          <a:spcPts val="0"/>
                        </a:spcAft>
                      </a:pPr>
                      <a:r>
                        <a:rPr lang="sl-SI" sz="1050">
                          <a:solidFill>
                            <a:schemeClr val="tx1"/>
                          </a:solidFill>
                          <a:effectLst/>
                          <a:latin typeface="Arial" panose="020B0604020202020204" pitchFamily="34" charset="0"/>
                          <a:cs typeface="Arial" panose="020B0604020202020204" pitchFamily="34" charset="0"/>
                        </a:rPr>
                        <a:t>2.3</a:t>
                      </a:r>
                      <a:endParaRPr lang="sl-SI" sz="105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27594" marR="27594" marT="0" marB="0"/>
                </a:tc>
                <a:tc>
                  <a:txBody>
                    <a:bodyPr/>
                    <a:lstStyle/>
                    <a:p>
                      <a:pPr algn="just">
                        <a:spcAft>
                          <a:spcPts val="0"/>
                        </a:spcAft>
                      </a:pPr>
                      <a:r>
                        <a:rPr lang="sl-SI" sz="1050" dirty="0">
                          <a:solidFill>
                            <a:schemeClr val="tx1"/>
                          </a:solidFill>
                          <a:effectLst/>
                          <a:latin typeface="Arial" panose="020B0604020202020204" pitchFamily="34" charset="0"/>
                          <a:cs typeface="Arial" panose="020B0604020202020204" pitchFamily="34" charset="0"/>
                        </a:rPr>
                        <a:t>Spremljanje doseganja ciljev ter pričakovanih kazalnikov učinka in kazalnikov rezultata (tč. 2.2.3 Prijavnice in elaborata) </a:t>
                      </a:r>
                    </a:p>
                    <a:p>
                      <a:pPr marL="342900" lvl="0" indent="-342900" algn="just">
                        <a:spcAft>
                          <a:spcPts val="0"/>
                        </a:spcAft>
                        <a:buSzPts val="1000"/>
                        <a:buFont typeface="Times New Roman" panose="02020603050405020304" pitchFamily="18" charset="0"/>
                        <a:buChar char="−"/>
                        <a:tabLst>
                          <a:tab pos="228600" algn="l"/>
                        </a:tabLst>
                      </a:pPr>
                      <a:r>
                        <a:rPr lang="sl-SI" sz="1050" dirty="0">
                          <a:solidFill>
                            <a:schemeClr val="tx1"/>
                          </a:solidFill>
                          <a:effectLst/>
                          <a:latin typeface="Arial" panose="020B0604020202020204" pitchFamily="34" charset="0"/>
                          <a:cs typeface="Arial" panose="020B0604020202020204" pitchFamily="34" charset="0"/>
                        </a:rPr>
                        <a:t>načrt vključuje vsaj pet (5) aktivnosti za spremljanje doseganja ciljev ter pričakovanih kazalnikov učinka in kazalnikov rezultata, ki so pojasnjene in razdelane</a:t>
                      </a:r>
                    </a:p>
                    <a:p>
                      <a:pPr marL="342900" lvl="0" indent="-342900" algn="just">
                        <a:spcAft>
                          <a:spcPts val="0"/>
                        </a:spcAft>
                        <a:buSzPts val="1000"/>
                        <a:buFont typeface="Times New Roman" panose="02020603050405020304" pitchFamily="18" charset="0"/>
                        <a:buChar char="−"/>
                        <a:tabLst>
                          <a:tab pos="228600" algn="l"/>
                        </a:tabLst>
                      </a:pPr>
                      <a:r>
                        <a:rPr lang="sl-SI" sz="1050" dirty="0">
                          <a:solidFill>
                            <a:schemeClr val="tx1"/>
                          </a:solidFill>
                          <a:effectLst/>
                          <a:latin typeface="Arial" panose="020B0604020202020204" pitchFamily="34" charset="0"/>
                          <a:cs typeface="Arial" panose="020B0604020202020204" pitchFamily="34" charset="0"/>
                        </a:rPr>
                        <a:t>načrt vključuje tri (3) do štiri (4) aktivnosti  za spremljanje doseganja ciljev ter pričakovanih kazalnikov učinka in kazalnikov rezultata, ki so pojasnjene in razdelane</a:t>
                      </a:r>
                    </a:p>
                    <a:p>
                      <a:pPr marL="342900" lvl="0" indent="-342900" algn="just">
                        <a:spcAft>
                          <a:spcPts val="0"/>
                        </a:spcAft>
                        <a:buSzPts val="1000"/>
                        <a:buFont typeface="Times New Roman" panose="02020603050405020304" pitchFamily="18" charset="0"/>
                        <a:buChar char="−"/>
                        <a:tabLst>
                          <a:tab pos="228600" algn="l"/>
                        </a:tabLst>
                      </a:pPr>
                      <a:r>
                        <a:rPr lang="sl-SI" sz="1050" dirty="0">
                          <a:solidFill>
                            <a:schemeClr val="tx1"/>
                          </a:solidFill>
                          <a:effectLst/>
                          <a:latin typeface="Arial" panose="020B0604020202020204" pitchFamily="34" charset="0"/>
                          <a:cs typeface="Arial" panose="020B0604020202020204" pitchFamily="34" charset="0"/>
                        </a:rPr>
                        <a:t>načrt vključuje dve (2) aktivnosti za spremljanje doseganja ciljev ter pričakovanih kazalnikov učinka in kazalnikov rezultata, ki sta pojasnjeni in razdelani</a:t>
                      </a:r>
                    </a:p>
                    <a:p>
                      <a:pPr marL="342900" lvl="0" indent="-342900" algn="just">
                        <a:spcAft>
                          <a:spcPts val="0"/>
                        </a:spcAft>
                        <a:buSzPts val="1000"/>
                        <a:buFont typeface="Times New Roman" panose="02020603050405020304" pitchFamily="18" charset="0"/>
                        <a:buChar char="−"/>
                        <a:tabLst>
                          <a:tab pos="228600" algn="l"/>
                        </a:tabLst>
                      </a:pPr>
                      <a:r>
                        <a:rPr lang="sl-SI" sz="1050" dirty="0">
                          <a:solidFill>
                            <a:schemeClr val="tx1"/>
                          </a:solidFill>
                          <a:effectLst/>
                          <a:latin typeface="Arial" panose="020B0604020202020204" pitchFamily="34" charset="0"/>
                          <a:cs typeface="Arial" panose="020B0604020202020204" pitchFamily="34" charset="0"/>
                        </a:rPr>
                        <a:t>načrt vključuje eno (1) ali manj aktivnosti za spremljanje doseganja ciljev ter pričakovanih kazalnikov učinka in kazalnikov rezultata, ki je pojasnjena in razdelana</a:t>
                      </a:r>
                      <a:endParaRPr lang="sl-SI" sz="105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27594" marR="27594" marT="0" marB="0"/>
                </a:tc>
                <a:tc>
                  <a:txBody>
                    <a:bodyPr/>
                    <a:lstStyle/>
                    <a:p>
                      <a:pPr algn="ctr">
                        <a:spcAft>
                          <a:spcPts val="0"/>
                        </a:spcAft>
                      </a:pPr>
                      <a:r>
                        <a:rPr lang="sl-SI" sz="1050" dirty="0">
                          <a:solidFill>
                            <a:schemeClr val="tx1"/>
                          </a:solidFill>
                          <a:effectLst/>
                          <a:latin typeface="Arial" panose="020B0604020202020204" pitchFamily="34" charset="0"/>
                          <a:cs typeface="Arial" panose="020B0604020202020204" pitchFamily="34" charset="0"/>
                        </a:rPr>
                        <a:t> </a:t>
                      </a:r>
                    </a:p>
                    <a:p>
                      <a:pPr algn="ctr">
                        <a:spcAft>
                          <a:spcPts val="0"/>
                        </a:spcAft>
                      </a:pPr>
                      <a:r>
                        <a:rPr lang="sl-SI" sz="1050" dirty="0">
                          <a:solidFill>
                            <a:schemeClr val="tx1"/>
                          </a:solidFill>
                          <a:effectLst/>
                          <a:latin typeface="Arial" panose="020B0604020202020204" pitchFamily="34" charset="0"/>
                          <a:cs typeface="Arial" panose="020B0604020202020204" pitchFamily="34" charset="0"/>
                        </a:rPr>
                        <a:t> </a:t>
                      </a:r>
                    </a:p>
                    <a:p>
                      <a:pPr algn="ctr">
                        <a:spcAft>
                          <a:spcPts val="0"/>
                        </a:spcAft>
                      </a:pPr>
                      <a:r>
                        <a:rPr lang="sl-SI" sz="1050" dirty="0">
                          <a:solidFill>
                            <a:schemeClr val="tx1"/>
                          </a:solidFill>
                          <a:effectLst/>
                          <a:latin typeface="Arial" panose="020B0604020202020204" pitchFamily="34" charset="0"/>
                          <a:cs typeface="Arial" panose="020B0604020202020204" pitchFamily="34" charset="0"/>
                        </a:rPr>
                        <a:t>6</a:t>
                      </a:r>
                    </a:p>
                    <a:p>
                      <a:pPr algn="ctr">
                        <a:spcAft>
                          <a:spcPts val="0"/>
                        </a:spcAft>
                      </a:pPr>
                      <a:r>
                        <a:rPr lang="sl-SI" sz="1050" dirty="0">
                          <a:solidFill>
                            <a:schemeClr val="tx1"/>
                          </a:solidFill>
                          <a:effectLst/>
                          <a:latin typeface="Arial" panose="020B0604020202020204" pitchFamily="34" charset="0"/>
                          <a:cs typeface="Arial" panose="020B0604020202020204" pitchFamily="34" charset="0"/>
                        </a:rPr>
                        <a:t> </a:t>
                      </a:r>
                    </a:p>
                    <a:p>
                      <a:pPr algn="ctr">
                        <a:spcAft>
                          <a:spcPts val="0"/>
                        </a:spcAft>
                      </a:pPr>
                      <a:r>
                        <a:rPr lang="sl-SI" sz="1050" dirty="0">
                          <a:solidFill>
                            <a:schemeClr val="tx1"/>
                          </a:solidFill>
                          <a:effectLst/>
                          <a:latin typeface="Arial" panose="020B0604020202020204" pitchFamily="34" charset="0"/>
                          <a:cs typeface="Arial" panose="020B0604020202020204" pitchFamily="34" charset="0"/>
                        </a:rPr>
                        <a:t>4</a:t>
                      </a:r>
                    </a:p>
                    <a:p>
                      <a:pPr algn="ctr">
                        <a:spcAft>
                          <a:spcPts val="0"/>
                        </a:spcAft>
                      </a:pPr>
                      <a:r>
                        <a:rPr lang="sl-SI" sz="1050" dirty="0">
                          <a:solidFill>
                            <a:schemeClr val="tx1"/>
                          </a:solidFill>
                          <a:effectLst/>
                          <a:latin typeface="Arial" panose="020B0604020202020204" pitchFamily="34" charset="0"/>
                          <a:cs typeface="Arial" panose="020B0604020202020204" pitchFamily="34" charset="0"/>
                        </a:rPr>
                        <a:t> </a:t>
                      </a:r>
                    </a:p>
                    <a:p>
                      <a:pPr algn="ctr">
                        <a:spcAft>
                          <a:spcPts val="0"/>
                        </a:spcAft>
                      </a:pPr>
                      <a:r>
                        <a:rPr lang="sl-SI" sz="1050" dirty="0">
                          <a:solidFill>
                            <a:schemeClr val="tx1"/>
                          </a:solidFill>
                          <a:effectLst/>
                          <a:latin typeface="Arial" panose="020B0604020202020204" pitchFamily="34" charset="0"/>
                          <a:cs typeface="Arial" panose="020B0604020202020204" pitchFamily="34" charset="0"/>
                        </a:rPr>
                        <a:t>2</a:t>
                      </a:r>
                    </a:p>
                    <a:p>
                      <a:pPr>
                        <a:spcAft>
                          <a:spcPts val="0"/>
                        </a:spcAft>
                      </a:pPr>
                      <a:r>
                        <a:rPr lang="sl-SI" sz="1050" dirty="0">
                          <a:solidFill>
                            <a:schemeClr val="tx1"/>
                          </a:solidFill>
                          <a:effectLst/>
                          <a:latin typeface="Arial" panose="020B0604020202020204" pitchFamily="34" charset="0"/>
                          <a:cs typeface="Arial" panose="020B0604020202020204" pitchFamily="34" charset="0"/>
                        </a:rPr>
                        <a:t> </a:t>
                      </a:r>
                    </a:p>
                    <a:p>
                      <a:pPr algn="ctr">
                        <a:spcAft>
                          <a:spcPts val="0"/>
                        </a:spcAft>
                      </a:pPr>
                      <a:r>
                        <a:rPr lang="sl-SI" sz="1050" dirty="0">
                          <a:solidFill>
                            <a:schemeClr val="tx1"/>
                          </a:solidFill>
                          <a:effectLst/>
                          <a:latin typeface="Arial" panose="020B0604020202020204" pitchFamily="34" charset="0"/>
                          <a:cs typeface="Arial" panose="020B0604020202020204" pitchFamily="34" charset="0"/>
                        </a:rPr>
                        <a:t>0</a:t>
                      </a:r>
                      <a:endParaRPr lang="sl-SI" sz="105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27594" marR="27594" marT="0" marB="0"/>
                </a:tc>
                <a:extLst>
                  <a:ext uri="{0D108BD9-81ED-4DB2-BD59-A6C34878D82A}">
                    <a16:rowId xmlns:a16="http://schemas.microsoft.com/office/drawing/2014/main" xmlns="" val="10003"/>
                  </a:ext>
                </a:extLst>
              </a:tr>
              <a:tr h="757445">
                <a:tc>
                  <a:txBody>
                    <a:bodyPr/>
                    <a:lstStyle/>
                    <a:p>
                      <a:pPr>
                        <a:spcAft>
                          <a:spcPts val="0"/>
                        </a:spcAft>
                      </a:pPr>
                      <a:r>
                        <a:rPr lang="sl-SI" sz="1050">
                          <a:solidFill>
                            <a:schemeClr val="tx1"/>
                          </a:solidFill>
                          <a:effectLst/>
                          <a:latin typeface="Arial" panose="020B0604020202020204" pitchFamily="34" charset="0"/>
                          <a:cs typeface="Arial" panose="020B0604020202020204" pitchFamily="34" charset="0"/>
                        </a:rPr>
                        <a:t>2.4</a:t>
                      </a:r>
                      <a:endParaRPr lang="sl-SI" sz="105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27594" marR="27594" marT="0" marB="0"/>
                </a:tc>
                <a:tc>
                  <a:txBody>
                    <a:bodyPr/>
                    <a:lstStyle/>
                    <a:p>
                      <a:pPr>
                        <a:spcAft>
                          <a:spcPts val="0"/>
                        </a:spcAft>
                      </a:pPr>
                      <a:r>
                        <a:rPr lang="sl-SI" sz="1050" dirty="0">
                          <a:solidFill>
                            <a:schemeClr val="tx1"/>
                          </a:solidFill>
                          <a:effectLst/>
                          <a:latin typeface="Arial" panose="020B0604020202020204" pitchFamily="34" charset="0"/>
                          <a:cs typeface="Arial" panose="020B0604020202020204" pitchFamily="34" charset="0"/>
                        </a:rPr>
                        <a:t>Sedež </a:t>
                      </a:r>
                      <a:r>
                        <a:rPr lang="sl-SI" sz="1050" dirty="0" err="1">
                          <a:solidFill>
                            <a:schemeClr val="tx1"/>
                          </a:solidFill>
                          <a:effectLst/>
                          <a:latin typeface="Arial" panose="020B0604020202020204" pitchFamily="34" charset="0"/>
                          <a:cs typeface="Arial" panose="020B0604020202020204" pitchFamily="34" charset="0"/>
                        </a:rPr>
                        <a:t>konzorcijskih</a:t>
                      </a:r>
                      <a:r>
                        <a:rPr lang="sl-SI" sz="1050" dirty="0">
                          <a:solidFill>
                            <a:schemeClr val="tx1"/>
                          </a:solidFill>
                          <a:effectLst/>
                          <a:latin typeface="Arial" panose="020B0604020202020204" pitchFamily="34" charset="0"/>
                          <a:cs typeface="Arial" panose="020B0604020202020204" pitchFamily="34" charset="0"/>
                        </a:rPr>
                        <a:t> partnerjev v obmejnem problemskem območju* (tč. 1.1 in 1.3 Prijavnice  in elaborata)</a:t>
                      </a:r>
                    </a:p>
                    <a:p>
                      <a:pPr marL="342900" lvl="0" indent="-342900">
                        <a:spcAft>
                          <a:spcPts val="0"/>
                        </a:spcAft>
                        <a:buClr>
                          <a:srgbClr val="00000A"/>
                        </a:buClr>
                        <a:buSzPts val="1000"/>
                        <a:buFont typeface="Times New Roman" panose="02020603050405020304" pitchFamily="18" charset="0"/>
                        <a:buChar char="−"/>
                      </a:pPr>
                      <a:r>
                        <a:rPr lang="sl-SI" sz="1050" dirty="0">
                          <a:solidFill>
                            <a:schemeClr val="tx1"/>
                          </a:solidFill>
                          <a:effectLst/>
                          <a:latin typeface="Arial" panose="020B0604020202020204" pitchFamily="34" charset="0"/>
                          <a:cs typeface="Arial" panose="020B0604020202020204" pitchFamily="34" charset="0"/>
                        </a:rPr>
                        <a:t>vsi </a:t>
                      </a:r>
                      <a:r>
                        <a:rPr lang="sl-SI" sz="1050" dirty="0" err="1">
                          <a:solidFill>
                            <a:schemeClr val="tx1"/>
                          </a:solidFill>
                          <a:effectLst/>
                          <a:latin typeface="Arial" panose="020B0604020202020204" pitchFamily="34" charset="0"/>
                          <a:cs typeface="Arial" panose="020B0604020202020204" pitchFamily="34" charset="0"/>
                        </a:rPr>
                        <a:t>konzorcijski</a:t>
                      </a:r>
                      <a:r>
                        <a:rPr lang="sl-SI" sz="1050" dirty="0">
                          <a:solidFill>
                            <a:schemeClr val="tx1"/>
                          </a:solidFill>
                          <a:effectLst/>
                          <a:latin typeface="Arial" panose="020B0604020202020204" pitchFamily="34" charset="0"/>
                          <a:cs typeface="Arial" panose="020B0604020202020204" pitchFamily="34" charset="0"/>
                        </a:rPr>
                        <a:t> partnerji imajo sedež v obmejnem problemskem območju </a:t>
                      </a:r>
                    </a:p>
                    <a:p>
                      <a:pPr marL="342900" lvl="0" indent="-342900">
                        <a:spcAft>
                          <a:spcPts val="0"/>
                        </a:spcAft>
                        <a:buClr>
                          <a:srgbClr val="00000A"/>
                        </a:buClr>
                        <a:buSzPts val="1000"/>
                        <a:buFont typeface="Times New Roman" panose="02020603050405020304" pitchFamily="18" charset="0"/>
                        <a:buChar char="−"/>
                      </a:pPr>
                      <a:r>
                        <a:rPr lang="sl-SI" sz="1050" dirty="0">
                          <a:solidFill>
                            <a:schemeClr val="tx1"/>
                          </a:solidFill>
                          <a:effectLst/>
                          <a:latin typeface="Arial" panose="020B0604020202020204" pitchFamily="34" charset="0"/>
                          <a:cs typeface="Arial" panose="020B0604020202020204" pitchFamily="34" charset="0"/>
                        </a:rPr>
                        <a:t>polovica ali več kot polovica </a:t>
                      </a:r>
                      <a:r>
                        <a:rPr lang="sl-SI" sz="1050" dirty="0" err="1">
                          <a:solidFill>
                            <a:schemeClr val="tx1"/>
                          </a:solidFill>
                          <a:effectLst/>
                          <a:latin typeface="Arial" panose="020B0604020202020204" pitchFamily="34" charset="0"/>
                          <a:cs typeface="Arial" panose="020B0604020202020204" pitchFamily="34" charset="0"/>
                        </a:rPr>
                        <a:t>konzorcijskih</a:t>
                      </a:r>
                      <a:r>
                        <a:rPr lang="sl-SI" sz="1050" dirty="0">
                          <a:solidFill>
                            <a:schemeClr val="tx1"/>
                          </a:solidFill>
                          <a:effectLst/>
                          <a:latin typeface="Arial" panose="020B0604020202020204" pitchFamily="34" charset="0"/>
                          <a:cs typeface="Arial" panose="020B0604020202020204" pitchFamily="34" charset="0"/>
                        </a:rPr>
                        <a:t> partnerjev ima sedež v obmejnem problemskem območju</a:t>
                      </a:r>
                    </a:p>
                    <a:p>
                      <a:pPr marL="342900" lvl="0" indent="-342900">
                        <a:spcAft>
                          <a:spcPts val="0"/>
                        </a:spcAft>
                        <a:buClr>
                          <a:srgbClr val="00000A"/>
                        </a:buClr>
                        <a:buSzPts val="1000"/>
                        <a:buFont typeface="Times New Roman" panose="02020603050405020304" pitchFamily="18" charset="0"/>
                        <a:buChar char="−"/>
                      </a:pPr>
                      <a:r>
                        <a:rPr lang="sl-SI" sz="1050" dirty="0">
                          <a:solidFill>
                            <a:schemeClr val="tx1"/>
                          </a:solidFill>
                          <a:effectLst/>
                          <a:latin typeface="Arial" panose="020B0604020202020204" pitchFamily="34" charset="0"/>
                          <a:cs typeface="Arial" panose="020B0604020202020204" pitchFamily="34" charset="0"/>
                        </a:rPr>
                        <a:t>manj kot polovica </a:t>
                      </a:r>
                      <a:r>
                        <a:rPr lang="sl-SI" sz="1050" dirty="0" err="1">
                          <a:solidFill>
                            <a:schemeClr val="tx1"/>
                          </a:solidFill>
                          <a:effectLst/>
                          <a:latin typeface="Arial" panose="020B0604020202020204" pitchFamily="34" charset="0"/>
                          <a:cs typeface="Arial" panose="020B0604020202020204" pitchFamily="34" charset="0"/>
                        </a:rPr>
                        <a:t>konzorcijskih</a:t>
                      </a:r>
                      <a:r>
                        <a:rPr lang="sl-SI" sz="1050" dirty="0">
                          <a:solidFill>
                            <a:schemeClr val="tx1"/>
                          </a:solidFill>
                          <a:effectLst/>
                          <a:latin typeface="Arial" panose="020B0604020202020204" pitchFamily="34" charset="0"/>
                          <a:cs typeface="Arial" panose="020B0604020202020204" pitchFamily="34" charset="0"/>
                        </a:rPr>
                        <a:t> partnerjev ima sedež v obmejnem problemskem območju</a:t>
                      </a:r>
                      <a:endParaRPr lang="sl-SI" sz="105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27594" marR="27594" marT="0" marB="0"/>
                </a:tc>
                <a:tc>
                  <a:txBody>
                    <a:bodyPr/>
                    <a:lstStyle/>
                    <a:p>
                      <a:pPr algn="ctr">
                        <a:spcAft>
                          <a:spcPts val="0"/>
                        </a:spcAft>
                      </a:pPr>
                      <a:r>
                        <a:rPr lang="sl-SI" sz="1050" dirty="0">
                          <a:solidFill>
                            <a:schemeClr val="tx1"/>
                          </a:solidFill>
                          <a:effectLst/>
                          <a:latin typeface="Arial" panose="020B0604020202020204" pitchFamily="34" charset="0"/>
                          <a:cs typeface="Arial" panose="020B0604020202020204" pitchFamily="34" charset="0"/>
                        </a:rPr>
                        <a:t> </a:t>
                      </a:r>
                    </a:p>
                    <a:p>
                      <a:pPr algn="ctr">
                        <a:spcAft>
                          <a:spcPts val="0"/>
                        </a:spcAft>
                      </a:pPr>
                      <a:r>
                        <a:rPr lang="sl-SI" sz="1050" dirty="0">
                          <a:solidFill>
                            <a:schemeClr val="tx1"/>
                          </a:solidFill>
                          <a:effectLst/>
                          <a:latin typeface="Arial" panose="020B0604020202020204" pitchFamily="34" charset="0"/>
                          <a:cs typeface="Arial" panose="020B0604020202020204" pitchFamily="34" charset="0"/>
                        </a:rPr>
                        <a:t> 4</a:t>
                      </a:r>
                    </a:p>
                    <a:p>
                      <a:pPr algn="ctr">
                        <a:spcAft>
                          <a:spcPts val="0"/>
                        </a:spcAft>
                      </a:pPr>
                      <a:r>
                        <a:rPr lang="sl-SI" sz="1050" dirty="0">
                          <a:solidFill>
                            <a:schemeClr val="tx1"/>
                          </a:solidFill>
                          <a:effectLst/>
                          <a:latin typeface="Arial" panose="020B0604020202020204" pitchFamily="34" charset="0"/>
                          <a:cs typeface="Arial" panose="020B0604020202020204" pitchFamily="34" charset="0"/>
                        </a:rPr>
                        <a:t> 2</a:t>
                      </a:r>
                    </a:p>
                    <a:p>
                      <a:pPr algn="ctr">
                        <a:spcAft>
                          <a:spcPts val="0"/>
                        </a:spcAft>
                      </a:pPr>
                      <a:r>
                        <a:rPr lang="sl-SI" sz="1050" dirty="0">
                          <a:solidFill>
                            <a:schemeClr val="tx1"/>
                          </a:solidFill>
                          <a:effectLst/>
                          <a:latin typeface="Arial" panose="020B0604020202020204" pitchFamily="34" charset="0"/>
                          <a:cs typeface="Arial" panose="020B0604020202020204" pitchFamily="34" charset="0"/>
                        </a:rPr>
                        <a:t>0</a:t>
                      </a:r>
                      <a:endParaRPr lang="sl-SI" sz="105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27594" marR="27594" marT="0" marB="0"/>
                </a:tc>
                <a:extLst>
                  <a:ext uri="{0D108BD9-81ED-4DB2-BD59-A6C34878D82A}">
                    <a16:rowId xmlns:a16="http://schemas.microsoft.com/office/drawing/2014/main" xmlns="" val="10004"/>
                  </a:ext>
                </a:extLst>
              </a:tr>
              <a:tr h="761971">
                <a:tc>
                  <a:txBody>
                    <a:bodyPr/>
                    <a:lstStyle/>
                    <a:p>
                      <a:pPr>
                        <a:spcAft>
                          <a:spcPts val="0"/>
                        </a:spcAft>
                      </a:pPr>
                      <a:r>
                        <a:rPr lang="sl-SI" sz="1050">
                          <a:solidFill>
                            <a:schemeClr val="tx1"/>
                          </a:solidFill>
                          <a:effectLst/>
                          <a:latin typeface="Arial" panose="020B0604020202020204" pitchFamily="34" charset="0"/>
                          <a:cs typeface="Arial" panose="020B0604020202020204" pitchFamily="34" charset="0"/>
                        </a:rPr>
                        <a:t>2.5.</a:t>
                      </a:r>
                      <a:endParaRPr lang="sl-SI" sz="105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27594" marR="27594" marT="0" marB="0"/>
                </a:tc>
                <a:tc>
                  <a:txBody>
                    <a:bodyPr/>
                    <a:lstStyle/>
                    <a:p>
                      <a:pPr>
                        <a:spcAft>
                          <a:spcPts val="0"/>
                        </a:spcAft>
                      </a:pPr>
                      <a:r>
                        <a:rPr lang="sl-SI" sz="1050" dirty="0">
                          <a:solidFill>
                            <a:schemeClr val="tx1"/>
                          </a:solidFill>
                          <a:effectLst/>
                          <a:latin typeface="Arial" panose="020B0604020202020204" pitchFamily="34" charset="0"/>
                          <a:cs typeface="Arial" panose="020B0604020202020204" pitchFamily="34" charset="0"/>
                        </a:rPr>
                        <a:t>Inovativni pristopi organizacije in izvedbe programov izpopolnjevanja (tč. 2.2.4 Prijavnice in elaborata)</a:t>
                      </a:r>
                    </a:p>
                    <a:p>
                      <a:pPr marL="342900" lvl="0" indent="-342900" algn="just">
                        <a:spcAft>
                          <a:spcPts val="0"/>
                        </a:spcAft>
                        <a:buSzPts val="1000"/>
                        <a:buFont typeface="Times New Roman" panose="02020603050405020304" pitchFamily="18" charset="0"/>
                        <a:buChar char="−"/>
                      </a:pPr>
                      <a:r>
                        <a:rPr lang="sl-SI" sz="1050" dirty="0">
                          <a:solidFill>
                            <a:schemeClr val="tx1"/>
                          </a:solidFill>
                          <a:effectLst/>
                          <a:latin typeface="Arial" panose="020B0604020202020204" pitchFamily="34" charset="0"/>
                          <a:cs typeface="Arial" panose="020B0604020202020204" pitchFamily="34" charset="0"/>
                        </a:rPr>
                        <a:t>načrt vključuje dva (2) inovativna pristopa, ki sta pojasnjena </a:t>
                      </a:r>
                    </a:p>
                    <a:p>
                      <a:pPr marL="342900" lvl="0" indent="-342900" algn="just">
                        <a:spcAft>
                          <a:spcPts val="0"/>
                        </a:spcAft>
                        <a:buSzPts val="1000"/>
                        <a:buFont typeface="Times New Roman" panose="02020603050405020304" pitchFamily="18" charset="0"/>
                        <a:buChar char="−"/>
                      </a:pPr>
                      <a:r>
                        <a:rPr lang="sl-SI" sz="1050" dirty="0">
                          <a:solidFill>
                            <a:schemeClr val="tx1"/>
                          </a:solidFill>
                          <a:effectLst/>
                          <a:latin typeface="Arial" panose="020B0604020202020204" pitchFamily="34" charset="0"/>
                          <a:cs typeface="Arial" panose="020B0604020202020204" pitchFamily="34" charset="0"/>
                        </a:rPr>
                        <a:t>načrt vključuje en (1) inovativen pristop, ki je pojasnjen</a:t>
                      </a:r>
                    </a:p>
                    <a:p>
                      <a:pPr marL="342900" lvl="0" indent="-342900" algn="just">
                        <a:spcAft>
                          <a:spcPts val="0"/>
                        </a:spcAft>
                        <a:buSzPts val="1000"/>
                        <a:buFont typeface="Times New Roman" panose="02020603050405020304" pitchFamily="18" charset="0"/>
                        <a:buChar char="−"/>
                      </a:pPr>
                      <a:r>
                        <a:rPr lang="sl-SI" sz="1050" dirty="0">
                          <a:solidFill>
                            <a:schemeClr val="tx1"/>
                          </a:solidFill>
                          <a:effectLst/>
                          <a:latin typeface="Arial" panose="020B0604020202020204" pitchFamily="34" charset="0"/>
                          <a:cs typeface="Arial" panose="020B0604020202020204" pitchFamily="34" charset="0"/>
                        </a:rPr>
                        <a:t>prijavitelj v načrtu ne pojasnjuje inovativnega pristopa </a:t>
                      </a:r>
                      <a:endParaRPr lang="sl-SI" sz="105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27594" marR="27594" marT="0" marB="0"/>
                </a:tc>
                <a:tc>
                  <a:txBody>
                    <a:bodyPr/>
                    <a:lstStyle/>
                    <a:p>
                      <a:pPr algn="ctr">
                        <a:spcAft>
                          <a:spcPts val="0"/>
                        </a:spcAft>
                      </a:pPr>
                      <a:r>
                        <a:rPr lang="sl-SI" sz="1050" dirty="0">
                          <a:solidFill>
                            <a:schemeClr val="tx1"/>
                          </a:solidFill>
                          <a:effectLst/>
                          <a:latin typeface="Arial" panose="020B0604020202020204" pitchFamily="34" charset="0"/>
                          <a:cs typeface="Arial" panose="020B0604020202020204" pitchFamily="34" charset="0"/>
                        </a:rPr>
                        <a:t> </a:t>
                      </a:r>
                    </a:p>
                    <a:p>
                      <a:pPr algn="ctr">
                        <a:spcAft>
                          <a:spcPts val="0"/>
                        </a:spcAft>
                      </a:pPr>
                      <a:r>
                        <a:rPr lang="sl-SI" sz="1050" dirty="0">
                          <a:solidFill>
                            <a:schemeClr val="tx1"/>
                          </a:solidFill>
                          <a:effectLst/>
                          <a:latin typeface="Arial" panose="020B0604020202020204" pitchFamily="34" charset="0"/>
                          <a:cs typeface="Arial" panose="020B0604020202020204" pitchFamily="34" charset="0"/>
                        </a:rPr>
                        <a:t>4</a:t>
                      </a:r>
                    </a:p>
                    <a:p>
                      <a:pPr algn="ctr">
                        <a:spcAft>
                          <a:spcPts val="0"/>
                        </a:spcAft>
                      </a:pPr>
                      <a:r>
                        <a:rPr lang="sl-SI" sz="1050" dirty="0">
                          <a:solidFill>
                            <a:schemeClr val="tx1"/>
                          </a:solidFill>
                          <a:effectLst/>
                          <a:latin typeface="Arial" panose="020B0604020202020204" pitchFamily="34" charset="0"/>
                          <a:cs typeface="Arial" panose="020B0604020202020204" pitchFamily="34" charset="0"/>
                        </a:rPr>
                        <a:t>2</a:t>
                      </a:r>
                    </a:p>
                    <a:p>
                      <a:pPr algn="ctr">
                        <a:spcAft>
                          <a:spcPts val="0"/>
                        </a:spcAft>
                      </a:pPr>
                      <a:r>
                        <a:rPr lang="sl-SI" sz="1050" dirty="0">
                          <a:solidFill>
                            <a:schemeClr val="tx1"/>
                          </a:solidFill>
                          <a:effectLst/>
                          <a:latin typeface="Arial" panose="020B0604020202020204" pitchFamily="34" charset="0"/>
                          <a:cs typeface="Arial" panose="020B0604020202020204" pitchFamily="34" charset="0"/>
                        </a:rPr>
                        <a:t>0</a:t>
                      </a:r>
                      <a:endParaRPr lang="sl-SI" sz="105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27594" marR="27594" marT="0" marB="0"/>
                </a:tc>
                <a:extLst>
                  <a:ext uri="{0D108BD9-81ED-4DB2-BD59-A6C34878D82A}">
                    <a16:rowId xmlns:a16="http://schemas.microsoft.com/office/drawing/2014/main" xmlns="" val="10005"/>
                  </a:ext>
                </a:extLst>
              </a:tr>
            </a:tbl>
          </a:graphicData>
        </a:graphic>
      </p:graphicFrame>
      <p:sp>
        <p:nvSpPr>
          <p:cNvPr id="67616" name="Rectangle 1"/>
          <p:cNvSpPr>
            <a:spLocks noChangeArrowheads="1"/>
          </p:cNvSpPr>
          <p:nvPr/>
        </p:nvSpPr>
        <p:spPr bwMode="auto">
          <a:xfrm>
            <a:off x="2901950" y="1825625"/>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r>
              <a:rPr lang="sl-SI" altLang="sl-SI"/>
              <a:t/>
            </a:r>
            <a:br>
              <a:rPr lang="sl-SI" altLang="sl-SI"/>
            </a:br>
            <a:endParaRPr lang="sl-SI" altLang="sl-SI"/>
          </a:p>
        </p:txBody>
      </p:sp>
      <p:sp>
        <p:nvSpPr>
          <p:cNvPr id="6" name="Title 1"/>
          <p:cNvSpPr txBox="1">
            <a:spLocks/>
          </p:cNvSpPr>
          <p:nvPr/>
        </p:nvSpPr>
        <p:spPr bwMode="auto">
          <a:xfrm>
            <a:off x="694458" y="429569"/>
            <a:ext cx="7835227" cy="877888"/>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lgn="ctr" defTabSz="457200" rtl="0" eaLnBrk="0" fontAlgn="base" hangingPunct="0">
              <a:spcBef>
                <a:spcPct val="0"/>
              </a:spcBef>
              <a:spcAft>
                <a:spcPct val="0"/>
              </a:spcAft>
              <a:defRPr sz="4400" kern="1200">
                <a:solidFill>
                  <a:schemeClr val="tx1"/>
                </a:solidFill>
                <a:latin typeface="+mj-lt"/>
                <a:ea typeface="+mj-ea"/>
                <a:cs typeface="+mj-cs"/>
              </a:defRPr>
            </a:lvl1pPr>
            <a:lvl2pPr algn="ctr" defTabSz="457200" rtl="0" eaLnBrk="0" fontAlgn="base" hangingPunct="0">
              <a:spcBef>
                <a:spcPct val="0"/>
              </a:spcBef>
              <a:spcAft>
                <a:spcPct val="0"/>
              </a:spcAft>
              <a:defRPr sz="4400">
                <a:solidFill>
                  <a:schemeClr val="tx1"/>
                </a:solidFill>
                <a:latin typeface="Calibri" pitchFamily="34" charset="0"/>
              </a:defRPr>
            </a:lvl2pPr>
            <a:lvl3pPr algn="ctr" defTabSz="457200" rtl="0" eaLnBrk="0" fontAlgn="base" hangingPunct="0">
              <a:spcBef>
                <a:spcPct val="0"/>
              </a:spcBef>
              <a:spcAft>
                <a:spcPct val="0"/>
              </a:spcAft>
              <a:defRPr sz="4400">
                <a:solidFill>
                  <a:schemeClr val="tx1"/>
                </a:solidFill>
                <a:latin typeface="Calibri" pitchFamily="34" charset="0"/>
              </a:defRPr>
            </a:lvl3pPr>
            <a:lvl4pPr algn="ctr" defTabSz="457200" rtl="0" eaLnBrk="0" fontAlgn="base" hangingPunct="0">
              <a:spcBef>
                <a:spcPct val="0"/>
              </a:spcBef>
              <a:spcAft>
                <a:spcPct val="0"/>
              </a:spcAft>
              <a:defRPr sz="4400">
                <a:solidFill>
                  <a:schemeClr val="tx1"/>
                </a:solidFill>
                <a:latin typeface="Calibri" pitchFamily="34" charset="0"/>
              </a:defRPr>
            </a:lvl4pPr>
            <a:lvl5pPr algn="ctr" defTabSz="457200" rtl="0" eaLnBrk="0" fontAlgn="base" hangingPunct="0">
              <a:spcBef>
                <a:spcPct val="0"/>
              </a:spcBef>
              <a:spcAft>
                <a:spcPct val="0"/>
              </a:spcAft>
              <a:defRPr sz="4400">
                <a:solidFill>
                  <a:schemeClr val="tx1"/>
                </a:solidFill>
                <a:latin typeface="Calibri" pitchFamily="34" charset="0"/>
              </a:defRPr>
            </a:lvl5pPr>
            <a:lvl6pPr marL="457200" algn="ctr" defTabSz="457200" rtl="0" eaLnBrk="1" fontAlgn="base" hangingPunct="1">
              <a:spcBef>
                <a:spcPct val="0"/>
              </a:spcBef>
              <a:spcAft>
                <a:spcPct val="0"/>
              </a:spcAft>
              <a:defRPr sz="4400">
                <a:solidFill>
                  <a:schemeClr val="tx1"/>
                </a:solidFill>
                <a:latin typeface="Calibri" pitchFamily="34" charset="0"/>
              </a:defRPr>
            </a:lvl6pPr>
            <a:lvl7pPr marL="914400" algn="ctr" defTabSz="457200" rtl="0" eaLnBrk="1" fontAlgn="base" hangingPunct="1">
              <a:spcBef>
                <a:spcPct val="0"/>
              </a:spcBef>
              <a:spcAft>
                <a:spcPct val="0"/>
              </a:spcAft>
              <a:defRPr sz="4400">
                <a:solidFill>
                  <a:schemeClr val="tx1"/>
                </a:solidFill>
                <a:latin typeface="Calibri" pitchFamily="34" charset="0"/>
              </a:defRPr>
            </a:lvl7pPr>
            <a:lvl8pPr marL="1371600" algn="ctr" defTabSz="457200" rtl="0" eaLnBrk="1" fontAlgn="base" hangingPunct="1">
              <a:spcBef>
                <a:spcPct val="0"/>
              </a:spcBef>
              <a:spcAft>
                <a:spcPct val="0"/>
              </a:spcAft>
              <a:defRPr sz="4400">
                <a:solidFill>
                  <a:schemeClr val="tx1"/>
                </a:solidFill>
                <a:latin typeface="Calibri" pitchFamily="34" charset="0"/>
              </a:defRPr>
            </a:lvl8pPr>
            <a:lvl9pPr marL="1828800" algn="ctr" defTabSz="457200" rtl="0" eaLnBrk="1" fontAlgn="base" hangingPunct="1">
              <a:spcBef>
                <a:spcPct val="0"/>
              </a:spcBef>
              <a:spcAft>
                <a:spcPct val="0"/>
              </a:spcAft>
              <a:defRPr sz="4400">
                <a:solidFill>
                  <a:schemeClr val="tx1"/>
                </a:solidFill>
                <a:latin typeface="Calibri" pitchFamily="34" charset="0"/>
              </a:defRPr>
            </a:lvl9pPr>
          </a:lstStyle>
          <a:p>
            <a:pPr>
              <a:defRPr/>
            </a:pPr>
            <a:r>
              <a:rPr lang="sl-SI" sz="2400" b="1" dirty="0">
                <a:solidFill>
                  <a:srgbClr val="860000"/>
                </a:solidFill>
                <a:latin typeface="Arial" panose="020B0604020202020204" pitchFamily="34" charset="0"/>
                <a:cs typeface="Arial" panose="020B0604020202020204" pitchFamily="34" charset="0"/>
              </a:rPr>
              <a:t>Merila za izbor – Načrt za izvedbo projekta</a:t>
            </a:r>
          </a:p>
          <a:p>
            <a:pPr>
              <a:defRPr/>
            </a:pPr>
            <a:r>
              <a:rPr lang="sl-SI" sz="2400" b="1" dirty="0">
                <a:solidFill>
                  <a:srgbClr val="860000"/>
                </a:solidFill>
                <a:latin typeface="Arial" panose="020B0604020202020204" pitchFamily="34" charset="0"/>
                <a:cs typeface="Arial" panose="020B0604020202020204" pitchFamily="34" charset="0"/>
              </a:rPr>
              <a:t/>
            </a:r>
            <a:br>
              <a:rPr lang="sl-SI" sz="2400" b="1" dirty="0">
                <a:solidFill>
                  <a:srgbClr val="860000"/>
                </a:solidFill>
                <a:latin typeface="Arial" panose="020B0604020202020204" pitchFamily="34" charset="0"/>
                <a:cs typeface="Arial" panose="020B0604020202020204" pitchFamily="34" charset="0"/>
              </a:rPr>
            </a:br>
            <a:endParaRPr lang="sl-SI" sz="2400" b="1" dirty="0">
              <a:solidFill>
                <a:srgbClr val="860000"/>
              </a:solidFill>
              <a:latin typeface="Arial" panose="020B0604020202020204" pitchFamily="34" charset="0"/>
              <a:cs typeface="Arial" panose="020B0604020202020204" pitchFamily="34" charset="0"/>
            </a:endParaRPr>
          </a:p>
        </p:txBody>
      </p:sp>
      <p:sp>
        <p:nvSpPr>
          <p:cNvPr id="7" name="Elipsa 6"/>
          <p:cNvSpPr/>
          <p:nvPr/>
        </p:nvSpPr>
        <p:spPr>
          <a:xfrm>
            <a:off x="206930" y="5646244"/>
            <a:ext cx="580768" cy="506627"/>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a:p>
        </p:txBody>
      </p:sp>
      <p:sp>
        <p:nvSpPr>
          <p:cNvPr id="3" name="Označba mesta številke diapozitiva 2"/>
          <p:cNvSpPr>
            <a:spLocks noGrp="1"/>
          </p:cNvSpPr>
          <p:nvPr>
            <p:ph type="sldNum" sz="quarter" idx="12"/>
          </p:nvPr>
        </p:nvSpPr>
        <p:spPr/>
        <p:txBody>
          <a:bodyPr/>
          <a:lstStyle/>
          <a:p>
            <a:fld id="{5532F882-DC02-4301-B179-9E7F5ED57468}" type="slidenum">
              <a:rPr lang="en-US" altLang="sl-SI" smtClean="0"/>
              <a:pPr/>
              <a:t>49</a:t>
            </a:fld>
            <a:endParaRPr lang="en-US" altLang="sl-SI"/>
          </a:p>
        </p:txBody>
      </p:sp>
    </p:spTree>
    <p:extLst>
      <p:ext uri="{BB962C8B-B14F-4D97-AF65-F5344CB8AC3E}">
        <p14:creationId xmlns:p14="http://schemas.microsoft.com/office/powerpoint/2010/main" val="414654091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txBox="1">
            <a:spLocks/>
          </p:cNvSpPr>
          <p:nvPr/>
        </p:nvSpPr>
        <p:spPr bwMode="auto">
          <a:xfrm>
            <a:off x="971550" y="1423988"/>
            <a:ext cx="7200900" cy="482600"/>
          </a:xfrm>
          <a:prstGeom prst="rect">
            <a:avLst/>
          </a:prstGeom>
          <a:noFill/>
        </p:spPr>
        <p:txBody>
          <a:bodyPr lIns="0" tIns="0" rIns="0" bIns="0"/>
          <a:lstStyle>
            <a:lvl1pPr algn="ctr" defTabSz="457200" rtl="0" eaLnBrk="0" fontAlgn="base" hangingPunct="0">
              <a:spcBef>
                <a:spcPct val="0"/>
              </a:spcBef>
              <a:spcAft>
                <a:spcPct val="0"/>
              </a:spcAft>
              <a:defRPr sz="4400" kern="1200">
                <a:solidFill>
                  <a:schemeClr val="tx1"/>
                </a:solidFill>
                <a:latin typeface="+mj-lt"/>
                <a:ea typeface="+mj-ea"/>
                <a:cs typeface="+mj-cs"/>
              </a:defRPr>
            </a:lvl1pPr>
            <a:lvl2pPr algn="ctr" defTabSz="457200" rtl="0" eaLnBrk="0" fontAlgn="base" hangingPunct="0">
              <a:spcBef>
                <a:spcPct val="0"/>
              </a:spcBef>
              <a:spcAft>
                <a:spcPct val="0"/>
              </a:spcAft>
              <a:defRPr sz="4400">
                <a:solidFill>
                  <a:schemeClr val="tx1"/>
                </a:solidFill>
                <a:latin typeface="Calibri" pitchFamily="34" charset="0"/>
              </a:defRPr>
            </a:lvl2pPr>
            <a:lvl3pPr algn="ctr" defTabSz="457200" rtl="0" eaLnBrk="0" fontAlgn="base" hangingPunct="0">
              <a:spcBef>
                <a:spcPct val="0"/>
              </a:spcBef>
              <a:spcAft>
                <a:spcPct val="0"/>
              </a:spcAft>
              <a:defRPr sz="4400">
                <a:solidFill>
                  <a:schemeClr val="tx1"/>
                </a:solidFill>
                <a:latin typeface="Calibri" pitchFamily="34" charset="0"/>
              </a:defRPr>
            </a:lvl3pPr>
            <a:lvl4pPr algn="ctr" defTabSz="457200" rtl="0" eaLnBrk="0" fontAlgn="base" hangingPunct="0">
              <a:spcBef>
                <a:spcPct val="0"/>
              </a:spcBef>
              <a:spcAft>
                <a:spcPct val="0"/>
              </a:spcAft>
              <a:defRPr sz="4400">
                <a:solidFill>
                  <a:schemeClr val="tx1"/>
                </a:solidFill>
                <a:latin typeface="Calibri" pitchFamily="34" charset="0"/>
              </a:defRPr>
            </a:lvl4pPr>
            <a:lvl5pPr algn="ctr" defTabSz="457200" rtl="0" eaLnBrk="0" fontAlgn="base" hangingPunct="0">
              <a:spcBef>
                <a:spcPct val="0"/>
              </a:spcBef>
              <a:spcAft>
                <a:spcPct val="0"/>
              </a:spcAft>
              <a:defRPr sz="4400">
                <a:solidFill>
                  <a:schemeClr val="tx1"/>
                </a:solidFill>
                <a:latin typeface="Calibri" pitchFamily="34" charset="0"/>
              </a:defRPr>
            </a:lvl5pPr>
            <a:lvl6pPr marL="457200" algn="ctr" defTabSz="457200" rtl="0" eaLnBrk="1" fontAlgn="base" hangingPunct="1">
              <a:spcBef>
                <a:spcPct val="0"/>
              </a:spcBef>
              <a:spcAft>
                <a:spcPct val="0"/>
              </a:spcAft>
              <a:defRPr sz="4400">
                <a:solidFill>
                  <a:schemeClr val="tx1"/>
                </a:solidFill>
                <a:latin typeface="Calibri" pitchFamily="34" charset="0"/>
              </a:defRPr>
            </a:lvl6pPr>
            <a:lvl7pPr marL="914400" algn="ctr" defTabSz="457200" rtl="0" eaLnBrk="1" fontAlgn="base" hangingPunct="1">
              <a:spcBef>
                <a:spcPct val="0"/>
              </a:spcBef>
              <a:spcAft>
                <a:spcPct val="0"/>
              </a:spcAft>
              <a:defRPr sz="4400">
                <a:solidFill>
                  <a:schemeClr val="tx1"/>
                </a:solidFill>
                <a:latin typeface="Calibri" pitchFamily="34" charset="0"/>
              </a:defRPr>
            </a:lvl7pPr>
            <a:lvl8pPr marL="1371600" algn="ctr" defTabSz="457200" rtl="0" eaLnBrk="1" fontAlgn="base" hangingPunct="1">
              <a:spcBef>
                <a:spcPct val="0"/>
              </a:spcBef>
              <a:spcAft>
                <a:spcPct val="0"/>
              </a:spcAft>
              <a:defRPr sz="4400">
                <a:solidFill>
                  <a:schemeClr val="tx1"/>
                </a:solidFill>
                <a:latin typeface="Calibri" pitchFamily="34" charset="0"/>
              </a:defRPr>
            </a:lvl8pPr>
            <a:lvl9pPr marL="1828800" algn="ctr" defTabSz="457200" rtl="0" eaLnBrk="1" fontAlgn="base" hangingPunct="1">
              <a:spcBef>
                <a:spcPct val="0"/>
              </a:spcBef>
              <a:spcAft>
                <a:spcPct val="0"/>
              </a:spcAft>
              <a:defRPr sz="4400">
                <a:solidFill>
                  <a:schemeClr val="tx1"/>
                </a:solidFill>
                <a:latin typeface="Calibri" pitchFamily="34" charset="0"/>
              </a:defRPr>
            </a:lvl9pPr>
          </a:lstStyle>
          <a:p>
            <a:pPr>
              <a:defRPr/>
            </a:pPr>
            <a:r>
              <a:rPr lang="sl-SI" sz="2400" b="1" dirty="0">
                <a:solidFill>
                  <a:srgbClr val="860000"/>
                </a:solidFill>
                <a:latin typeface="Arial" panose="020B0604020202020204" pitchFamily="34" charset="0"/>
                <a:cs typeface="Arial" panose="020B0604020202020204" pitchFamily="34" charset="0"/>
              </a:rPr>
              <a:t>Pogoji za kandidiranje na JR – Sklop A </a:t>
            </a:r>
          </a:p>
          <a:p>
            <a:pPr>
              <a:defRPr/>
            </a:pPr>
            <a:r>
              <a:rPr lang="sl-SI" sz="2400" b="1" dirty="0">
                <a:solidFill>
                  <a:srgbClr val="860000"/>
                </a:solidFill>
                <a:latin typeface="Arial" panose="020B0604020202020204" pitchFamily="34" charset="0"/>
                <a:cs typeface="Arial" panose="020B0604020202020204" pitchFamily="34" charset="0"/>
              </a:rPr>
              <a:t/>
            </a:r>
            <a:br>
              <a:rPr lang="sl-SI" sz="2400" b="1" dirty="0">
                <a:solidFill>
                  <a:srgbClr val="860000"/>
                </a:solidFill>
                <a:latin typeface="Arial" panose="020B0604020202020204" pitchFamily="34" charset="0"/>
                <a:cs typeface="Arial" panose="020B0604020202020204" pitchFamily="34" charset="0"/>
              </a:rPr>
            </a:br>
            <a:endParaRPr lang="sl-SI" sz="2400" b="1" dirty="0">
              <a:solidFill>
                <a:srgbClr val="860000"/>
              </a:solidFill>
              <a:latin typeface="Arial" panose="020B0604020202020204" pitchFamily="34" charset="0"/>
              <a:cs typeface="Arial" panose="020B0604020202020204" pitchFamily="34" charset="0"/>
            </a:endParaRPr>
          </a:p>
        </p:txBody>
      </p:sp>
      <p:sp>
        <p:nvSpPr>
          <p:cNvPr id="3" name="PoljeZBesedilom 2"/>
          <p:cNvSpPr txBox="1"/>
          <p:nvPr/>
        </p:nvSpPr>
        <p:spPr>
          <a:xfrm>
            <a:off x="831850" y="2271713"/>
            <a:ext cx="7780338" cy="2215991"/>
          </a:xfrm>
          <a:prstGeom prst="rect">
            <a:avLst/>
          </a:prstGeom>
          <a:noFill/>
        </p:spPr>
        <p:txBody>
          <a:bodyPr>
            <a:spAutoFit/>
          </a:bodyPr>
          <a:lstStyle/>
          <a:p>
            <a:pPr eaLnBrk="1" hangingPunct="1">
              <a:defRPr/>
            </a:pPr>
            <a:r>
              <a:rPr lang="sl-SI" sz="2000" b="1" dirty="0">
                <a:solidFill>
                  <a:srgbClr val="0070C0"/>
                </a:solidFill>
                <a:cs typeface="Arial" panose="020B0604020202020204" pitchFamily="34" charset="0"/>
              </a:rPr>
              <a:t>Kot </a:t>
            </a:r>
            <a:r>
              <a:rPr lang="sl-SI" sz="2000" b="1" dirty="0" err="1">
                <a:solidFill>
                  <a:srgbClr val="0070C0"/>
                </a:solidFill>
                <a:cs typeface="Arial" panose="020B0604020202020204" pitchFamily="34" charset="0"/>
              </a:rPr>
              <a:t>poslovodeči</a:t>
            </a:r>
            <a:r>
              <a:rPr lang="sl-SI" sz="2000" b="1" dirty="0">
                <a:solidFill>
                  <a:srgbClr val="0070C0"/>
                </a:solidFill>
                <a:cs typeface="Arial" panose="020B0604020202020204" pitchFamily="34" charset="0"/>
              </a:rPr>
              <a:t> </a:t>
            </a:r>
            <a:r>
              <a:rPr lang="sl-SI" sz="2000" b="1" dirty="0" err="1">
                <a:solidFill>
                  <a:srgbClr val="0070C0"/>
                </a:solidFill>
                <a:cs typeface="Arial" panose="020B0604020202020204" pitchFamily="34" charset="0"/>
              </a:rPr>
              <a:t>konzorcijski</a:t>
            </a:r>
            <a:r>
              <a:rPr lang="sl-SI" sz="2000" b="1" dirty="0">
                <a:solidFill>
                  <a:srgbClr val="0070C0"/>
                </a:solidFill>
                <a:cs typeface="Arial" panose="020B0604020202020204" pitchFamily="34" charset="0"/>
              </a:rPr>
              <a:t> partner </a:t>
            </a:r>
            <a:r>
              <a:rPr lang="sl-SI" sz="2000" dirty="0">
                <a:solidFill>
                  <a:schemeClr val="bg2">
                    <a:lumMod val="25000"/>
                  </a:schemeClr>
                </a:solidFill>
                <a:cs typeface="Arial" panose="020B0604020202020204" pitchFamily="34" charset="0"/>
              </a:rPr>
              <a:t>lahko kandidira Skupnost višjih strokovnih šol in javna višja strokovna šola.</a:t>
            </a:r>
            <a:endParaRPr lang="sl-SI" sz="2000" b="1" dirty="0">
              <a:solidFill>
                <a:schemeClr val="bg2">
                  <a:lumMod val="25000"/>
                </a:schemeClr>
              </a:solidFill>
              <a:cs typeface="Arial" panose="020B0604020202020204" pitchFamily="34" charset="0"/>
            </a:endParaRPr>
          </a:p>
          <a:p>
            <a:pPr eaLnBrk="1" hangingPunct="1">
              <a:defRPr/>
            </a:pPr>
            <a:endParaRPr lang="sl-SI" sz="2000" b="1" dirty="0">
              <a:solidFill>
                <a:schemeClr val="bg2">
                  <a:lumMod val="25000"/>
                </a:schemeClr>
              </a:solidFill>
              <a:cs typeface="Arial" panose="020B0604020202020204" pitchFamily="34" charset="0"/>
            </a:endParaRPr>
          </a:p>
          <a:p>
            <a:pPr eaLnBrk="1" hangingPunct="1">
              <a:defRPr/>
            </a:pPr>
            <a:r>
              <a:rPr lang="sl-SI" sz="2000" b="1" dirty="0" err="1">
                <a:solidFill>
                  <a:srgbClr val="0070C0"/>
                </a:solidFill>
                <a:cs typeface="Arial" panose="020B0604020202020204" pitchFamily="34" charset="0"/>
              </a:rPr>
              <a:t>Konzorcijski</a:t>
            </a:r>
            <a:r>
              <a:rPr lang="sl-SI" sz="2000" b="1" dirty="0">
                <a:solidFill>
                  <a:srgbClr val="0070C0"/>
                </a:solidFill>
                <a:cs typeface="Arial" panose="020B0604020202020204" pitchFamily="34" charset="0"/>
              </a:rPr>
              <a:t> partner </a:t>
            </a:r>
            <a:r>
              <a:rPr lang="sl-SI" sz="2000" dirty="0">
                <a:solidFill>
                  <a:schemeClr val="bg2">
                    <a:lumMod val="25000"/>
                  </a:schemeClr>
                </a:solidFill>
                <a:cs typeface="Arial" panose="020B0604020202020204" pitchFamily="34" charset="0"/>
              </a:rPr>
              <a:t>v tem sklopu je lahko srednja šola, ki izvaja višješolski študijski program in javna ali zasebna višja strokovna šola.</a:t>
            </a:r>
          </a:p>
          <a:p>
            <a:pPr eaLnBrk="1" hangingPunct="1">
              <a:defRPr/>
            </a:pPr>
            <a:endParaRPr lang="en-US" dirty="0">
              <a:solidFill>
                <a:schemeClr val="bg2">
                  <a:lumMod val="25000"/>
                </a:schemeClr>
              </a:solidFill>
              <a:cs typeface="Arial" panose="020B0604020202020204" pitchFamily="34" charset="0"/>
            </a:endParaRPr>
          </a:p>
        </p:txBody>
      </p:sp>
      <p:sp>
        <p:nvSpPr>
          <p:cNvPr id="4" name="Označba mesta številke diapozitiva 3"/>
          <p:cNvSpPr>
            <a:spLocks noGrp="1"/>
          </p:cNvSpPr>
          <p:nvPr>
            <p:ph type="sldNum" sz="quarter" idx="12"/>
          </p:nvPr>
        </p:nvSpPr>
        <p:spPr/>
        <p:txBody>
          <a:bodyPr/>
          <a:lstStyle/>
          <a:p>
            <a:fld id="{5532F882-DC02-4301-B179-9E7F5ED57468}" type="slidenum">
              <a:rPr lang="en-US" altLang="sl-SI" smtClean="0"/>
              <a:pPr/>
              <a:t>5</a:t>
            </a:fld>
            <a:endParaRPr lang="en-US" altLang="sl-SI"/>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showMasterSp="0" show="0">
  <p:cSld>
    <p:spTree>
      <p:nvGrpSpPr>
        <p:cNvPr id="1" name=""/>
        <p:cNvGrpSpPr/>
        <p:nvPr/>
      </p:nvGrpSpPr>
      <p:grpSpPr>
        <a:xfrm>
          <a:off x="0" y="0"/>
          <a:ext cx="0" cy="0"/>
          <a:chOff x="0" y="0"/>
          <a:chExt cx="0" cy="0"/>
        </a:xfrm>
      </p:grpSpPr>
      <p:pic>
        <p:nvPicPr>
          <p:cNvPr id="2" name="Slika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05071" y="2318833"/>
            <a:ext cx="7310576" cy="1800962"/>
          </a:xfrm>
          <a:prstGeom prst="rect">
            <a:avLst/>
          </a:prstGeom>
        </p:spPr>
      </p:pic>
      <p:sp>
        <p:nvSpPr>
          <p:cNvPr id="3" name="Pravokotnik 2"/>
          <p:cNvSpPr/>
          <p:nvPr/>
        </p:nvSpPr>
        <p:spPr>
          <a:xfrm>
            <a:off x="1005071" y="2312105"/>
            <a:ext cx="7310576" cy="1807689"/>
          </a:xfrm>
          <a:prstGeom prst="rect">
            <a:avLst/>
          </a:prstGeom>
          <a:noFill/>
          <a:ln w="1905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 name="PoljeZBesedilom 3"/>
          <p:cNvSpPr txBox="1"/>
          <p:nvPr/>
        </p:nvSpPr>
        <p:spPr>
          <a:xfrm>
            <a:off x="486152" y="1973552"/>
            <a:ext cx="1317933" cy="338554"/>
          </a:xfrm>
          <a:prstGeom prst="rect">
            <a:avLst/>
          </a:prstGeom>
          <a:noFill/>
        </p:spPr>
        <p:txBody>
          <a:bodyPr wrap="square" rtlCol="0">
            <a:spAutoFit/>
          </a:bodyPr>
          <a:lstStyle/>
          <a:p>
            <a:r>
              <a:rPr lang="sl-SI" sz="1600" b="1" dirty="0">
                <a:solidFill>
                  <a:srgbClr val="FF0000"/>
                </a:solidFill>
                <a:cs typeface="Arial" panose="020B0604020202020204" pitchFamily="34" charset="0"/>
              </a:rPr>
              <a:t>Merilo 2.5</a:t>
            </a:r>
            <a:endParaRPr lang="en-US" sz="1600" b="1" dirty="0">
              <a:solidFill>
                <a:srgbClr val="FF0000"/>
              </a:solidFill>
              <a:cs typeface="Arial" panose="020B0604020202020204" pitchFamily="34" charset="0"/>
            </a:endParaRPr>
          </a:p>
        </p:txBody>
      </p:sp>
      <p:sp>
        <p:nvSpPr>
          <p:cNvPr id="5" name="Označba mesta številke diapozitiva 4"/>
          <p:cNvSpPr>
            <a:spLocks noGrp="1"/>
          </p:cNvSpPr>
          <p:nvPr>
            <p:ph type="sldNum" sz="quarter" idx="12"/>
          </p:nvPr>
        </p:nvSpPr>
        <p:spPr/>
        <p:txBody>
          <a:bodyPr/>
          <a:lstStyle/>
          <a:p>
            <a:fld id="{5532F882-DC02-4301-B179-9E7F5ED57468}" type="slidenum">
              <a:rPr lang="en-US" altLang="sl-SI" smtClean="0"/>
              <a:pPr/>
              <a:t>50</a:t>
            </a:fld>
            <a:endParaRPr lang="en-US" altLang="sl-SI"/>
          </a:p>
        </p:txBody>
      </p:sp>
    </p:spTree>
    <p:extLst>
      <p:ext uri="{BB962C8B-B14F-4D97-AF65-F5344CB8AC3E}">
        <p14:creationId xmlns:p14="http://schemas.microsoft.com/office/powerpoint/2010/main" val="91743315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51.xml><?xml version="1.0" encoding="utf-8"?>
<p:sld xmlns:a="http://schemas.openxmlformats.org/drawingml/2006/main" xmlns:r="http://schemas.openxmlformats.org/officeDocument/2006/relationships" xmlns:p="http://schemas.openxmlformats.org/presentationml/2006/main" showMasterSp="0" show="0">
  <p:cSld>
    <p:spTree>
      <p:nvGrpSpPr>
        <p:cNvPr id="1" name=""/>
        <p:cNvGrpSpPr/>
        <p:nvPr/>
      </p:nvGrpSpPr>
      <p:grpSpPr>
        <a:xfrm>
          <a:off x="0" y="0"/>
          <a:ext cx="0" cy="0"/>
          <a:chOff x="0" y="0"/>
          <a:chExt cx="0" cy="0"/>
        </a:xfrm>
      </p:grpSpPr>
      <p:graphicFrame>
        <p:nvGraphicFramePr>
          <p:cNvPr id="6" name="Tabela 5"/>
          <p:cNvGraphicFramePr>
            <a:graphicFrameLocks noGrp="1"/>
          </p:cNvGraphicFramePr>
          <p:nvPr>
            <p:extLst>
              <p:ext uri="{D42A27DB-BD31-4B8C-83A1-F6EECF244321}">
                <p14:modId xmlns:p14="http://schemas.microsoft.com/office/powerpoint/2010/main" val="1720073744"/>
              </p:ext>
            </p:extLst>
          </p:nvPr>
        </p:nvGraphicFramePr>
        <p:xfrm>
          <a:off x="1239837" y="1678917"/>
          <a:ext cx="6914571" cy="3702779"/>
        </p:xfrm>
        <a:graphic>
          <a:graphicData uri="http://schemas.openxmlformats.org/drawingml/2006/table">
            <a:tbl>
              <a:tblPr>
                <a:tableStyleId>{69CF1AB2-1976-4502-BF36-3FF5EA218861}</a:tableStyleId>
              </a:tblPr>
              <a:tblGrid>
                <a:gridCol w="783967">
                  <a:extLst>
                    <a:ext uri="{9D8B030D-6E8A-4147-A177-3AD203B41FA5}">
                      <a16:colId xmlns:a16="http://schemas.microsoft.com/office/drawing/2014/main" xmlns="" val="20000"/>
                    </a:ext>
                  </a:extLst>
                </a:gridCol>
                <a:gridCol w="5665609">
                  <a:extLst>
                    <a:ext uri="{9D8B030D-6E8A-4147-A177-3AD203B41FA5}">
                      <a16:colId xmlns:a16="http://schemas.microsoft.com/office/drawing/2014/main" xmlns="" val="20001"/>
                    </a:ext>
                  </a:extLst>
                </a:gridCol>
                <a:gridCol w="464995">
                  <a:extLst>
                    <a:ext uri="{9D8B030D-6E8A-4147-A177-3AD203B41FA5}">
                      <a16:colId xmlns:a16="http://schemas.microsoft.com/office/drawing/2014/main" xmlns="" val="20002"/>
                    </a:ext>
                  </a:extLst>
                </a:gridCol>
              </a:tblGrid>
              <a:tr h="194883">
                <a:tc>
                  <a:txBody>
                    <a:bodyPr/>
                    <a:lstStyle/>
                    <a:p>
                      <a:pPr>
                        <a:spcAft>
                          <a:spcPts val="0"/>
                        </a:spcAft>
                      </a:pPr>
                      <a:r>
                        <a:rPr lang="sl-SI" sz="1200" b="1" dirty="0">
                          <a:solidFill>
                            <a:schemeClr val="tx1"/>
                          </a:solidFill>
                          <a:effectLst/>
                          <a:latin typeface="Arial" panose="020B0604020202020204" pitchFamily="34" charset="0"/>
                          <a:cs typeface="Arial" panose="020B0604020202020204" pitchFamily="34" charset="0"/>
                        </a:rPr>
                        <a:t>3. </a:t>
                      </a:r>
                      <a:endParaRPr lang="sl-SI" sz="1800" b="1"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44445" marR="44445" marT="0" marB="0">
                    <a:solidFill>
                      <a:schemeClr val="tx2">
                        <a:lumMod val="40000"/>
                        <a:lumOff val="60000"/>
                      </a:schemeClr>
                    </a:solidFill>
                  </a:tcPr>
                </a:tc>
                <a:tc>
                  <a:txBody>
                    <a:bodyPr/>
                    <a:lstStyle/>
                    <a:p>
                      <a:pPr algn="just">
                        <a:spcAft>
                          <a:spcPts val="0"/>
                        </a:spcAft>
                        <a:tabLst>
                          <a:tab pos="3590925" algn="l"/>
                        </a:tabLst>
                      </a:pPr>
                      <a:r>
                        <a:rPr lang="sl-SI" sz="1200" b="1" dirty="0">
                          <a:solidFill>
                            <a:schemeClr val="tx1"/>
                          </a:solidFill>
                          <a:effectLst/>
                          <a:latin typeface="Arial" panose="020B0604020202020204" pitchFamily="34" charset="0"/>
                          <a:cs typeface="Arial" panose="020B0604020202020204" pitchFamily="34" charset="0"/>
                        </a:rPr>
                        <a:t>Izkušnje in reference za izvedbo projekta 	</a:t>
                      </a:r>
                      <a:endParaRPr lang="sl-SI" sz="1800" b="1"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44445" marR="44445" marT="0" marB="0">
                    <a:solidFill>
                      <a:schemeClr val="tx2">
                        <a:lumMod val="40000"/>
                        <a:lumOff val="60000"/>
                      </a:schemeClr>
                    </a:solidFill>
                  </a:tcPr>
                </a:tc>
                <a:tc>
                  <a:txBody>
                    <a:bodyPr/>
                    <a:lstStyle/>
                    <a:p>
                      <a:pPr algn="ctr">
                        <a:spcAft>
                          <a:spcPts val="0"/>
                        </a:spcAft>
                      </a:pPr>
                      <a:r>
                        <a:rPr lang="sl-SI" sz="1200" b="1" dirty="0">
                          <a:solidFill>
                            <a:schemeClr val="tx1"/>
                          </a:solidFill>
                          <a:effectLst/>
                          <a:latin typeface="Arial" panose="020B0604020202020204" pitchFamily="34" charset="0"/>
                          <a:cs typeface="Arial" panose="020B0604020202020204" pitchFamily="34" charset="0"/>
                        </a:rPr>
                        <a:t>12</a:t>
                      </a:r>
                      <a:endParaRPr lang="sl-SI" sz="1800" b="1"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44445" marR="44445" marT="0" marB="0">
                    <a:solidFill>
                      <a:schemeClr val="tx2">
                        <a:lumMod val="40000"/>
                        <a:lumOff val="60000"/>
                      </a:schemeClr>
                    </a:solidFill>
                  </a:tcPr>
                </a:tc>
                <a:extLst>
                  <a:ext uri="{0D108BD9-81ED-4DB2-BD59-A6C34878D82A}">
                    <a16:rowId xmlns:a16="http://schemas.microsoft.com/office/drawing/2014/main" xmlns="" val="10000"/>
                  </a:ext>
                </a:extLst>
              </a:tr>
              <a:tr h="1753948">
                <a:tc>
                  <a:txBody>
                    <a:bodyPr/>
                    <a:lstStyle/>
                    <a:p>
                      <a:pPr>
                        <a:spcAft>
                          <a:spcPts val="0"/>
                        </a:spcAft>
                      </a:pPr>
                      <a:r>
                        <a:rPr lang="sl-SI" sz="1200" dirty="0">
                          <a:solidFill>
                            <a:schemeClr val="tx1"/>
                          </a:solidFill>
                          <a:effectLst/>
                          <a:latin typeface="Arial" panose="020B0604020202020204" pitchFamily="34" charset="0"/>
                          <a:cs typeface="Arial" panose="020B0604020202020204" pitchFamily="34" charset="0"/>
                        </a:rPr>
                        <a:t>3.1</a:t>
                      </a:r>
                      <a:endParaRPr lang="sl-SI" sz="180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44445" marR="44445" marT="0" marB="0"/>
                </a:tc>
                <a:tc>
                  <a:txBody>
                    <a:bodyPr/>
                    <a:lstStyle/>
                    <a:p>
                      <a:pPr algn="just">
                        <a:spcAft>
                          <a:spcPts val="0"/>
                        </a:spcAft>
                      </a:pPr>
                      <a:r>
                        <a:rPr lang="sl-SI" sz="1200" dirty="0">
                          <a:solidFill>
                            <a:schemeClr val="tx1"/>
                          </a:solidFill>
                          <a:effectLst/>
                          <a:latin typeface="Arial" panose="020B0604020202020204" pitchFamily="34" charset="0"/>
                          <a:cs typeface="Arial" panose="020B0604020202020204" pitchFamily="34" charset="0"/>
                        </a:rPr>
                        <a:t>Izkušnje prijavitelja z izvajanjem projektov povezanih z višjim strokovnim izobraževanjem (sklop A) ali projektov povezanih z neformalnim izobraževanjem odraslih (sklop B) v obdobju od 2016 do 2019, kot upravičenec ali partner (za vsako izvajanje je potrebo priložiti ustrezno dokazilo kot prilogo k Prijavnici in elaboratu*) (tč. 2.3.1 Prijavnice in elaborata)</a:t>
                      </a:r>
                      <a:endParaRPr lang="sl-SI" sz="1800" dirty="0">
                        <a:solidFill>
                          <a:schemeClr val="tx1"/>
                        </a:solidFill>
                        <a:effectLst/>
                        <a:latin typeface="Arial" panose="020B0604020202020204" pitchFamily="34" charset="0"/>
                        <a:cs typeface="Arial" panose="020B0604020202020204" pitchFamily="34" charset="0"/>
                      </a:endParaRPr>
                    </a:p>
                    <a:p>
                      <a:pPr marL="342900" lvl="0" indent="-342900" algn="just">
                        <a:spcAft>
                          <a:spcPts val="0"/>
                        </a:spcAft>
                        <a:buSzPts val="1000"/>
                        <a:buFont typeface="Times New Roman" panose="02020603050405020304" pitchFamily="18" charset="0"/>
                        <a:buChar char="−"/>
                        <a:tabLst>
                          <a:tab pos="228600" algn="l"/>
                        </a:tabLst>
                      </a:pPr>
                      <a:r>
                        <a:rPr lang="sl-SI" sz="1200" dirty="0">
                          <a:solidFill>
                            <a:schemeClr val="tx1"/>
                          </a:solidFill>
                          <a:effectLst/>
                          <a:latin typeface="Arial" panose="020B0604020202020204" pitchFamily="34" charset="0"/>
                          <a:cs typeface="Arial" panose="020B0604020202020204" pitchFamily="34" charset="0"/>
                        </a:rPr>
                        <a:t>izvajalec dveh (2) projektov</a:t>
                      </a:r>
                      <a:endParaRPr lang="sl-SI" sz="1800" dirty="0">
                        <a:solidFill>
                          <a:schemeClr val="tx1"/>
                        </a:solidFill>
                        <a:effectLst/>
                        <a:latin typeface="Arial" panose="020B0604020202020204" pitchFamily="34" charset="0"/>
                        <a:cs typeface="Arial" panose="020B0604020202020204" pitchFamily="34" charset="0"/>
                      </a:endParaRPr>
                    </a:p>
                    <a:p>
                      <a:pPr marL="342900" lvl="0" indent="-342900" algn="just">
                        <a:spcAft>
                          <a:spcPts val="0"/>
                        </a:spcAft>
                        <a:buSzPts val="1000"/>
                        <a:buFont typeface="Times New Roman" panose="02020603050405020304" pitchFamily="18" charset="0"/>
                        <a:buChar char="−"/>
                        <a:tabLst>
                          <a:tab pos="228600" algn="l"/>
                        </a:tabLst>
                      </a:pPr>
                      <a:r>
                        <a:rPr lang="sl-SI" sz="1200" dirty="0">
                          <a:solidFill>
                            <a:schemeClr val="tx1"/>
                          </a:solidFill>
                          <a:effectLst/>
                          <a:latin typeface="Arial" panose="020B0604020202020204" pitchFamily="34" charset="0"/>
                          <a:cs typeface="Arial" panose="020B0604020202020204" pitchFamily="34" charset="0"/>
                        </a:rPr>
                        <a:t>izvajalec enega (1) projekta</a:t>
                      </a:r>
                      <a:endParaRPr lang="sl-SI" sz="1800" dirty="0">
                        <a:solidFill>
                          <a:schemeClr val="tx1"/>
                        </a:solidFill>
                        <a:effectLst/>
                        <a:latin typeface="Arial" panose="020B0604020202020204" pitchFamily="34" charset="0"/>
                        <a:cs typeface="Arial" panose="020B0604020202020204" pitchFamily="34" charset="0"/>
                      </a:endParaRPr>
                    </a:p>
                    <a:p>
                      <a:pPr marL="342900" lvl="0" indent="-342900" algn="just">
                        <a:spcAft>
                          <a:spcPts val="0"/>
                        </a:spcAft>
                        <a:buSzPts val="1000"/>
                        <a:buFont typeface="Times New Roman" panose="02020603050405020304" pitchFamily="18" charset="0"/>
                        <a:buChar char="−"/>
                        <a:tabLst>
                          <a:tab pos="228600" algn="l"/>
                        </a:tabLst>
                      </a:pPr>
                      <a:r>
                        <a:rPr lang="sl-SI" sz="1200" dirty="0">
                          <a:solidFill>
                            <a:schemeClr val="tx1"/>
                          </a:solidFill>
                          <a:effectLst/>
                          <a:latin typeface="Arial" panose="020B0604020202020204" pitchFamily="34" charset="0"/>
                          <a:cs typeface="Arial" panose="020B0604020202020204" pitchFamily="34" charset="0"/>
                        </a:rPr>
                        <a:t>ni izvajal projektov</a:t>
                      </a:r>
                      <a:endParaRPr lang="sl-SI" sz="180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44445" marR="44445" marT="0" marB="0"/>
                </a:tc>
                <a:tc>
                  <a:txBody>
                    <a:bodyPr/>
                    <a:lstStyle/>
                    <a:p>
                      <a:pPr algn="ctr">
                        <a:spcAft>
                          <a:spcPts val="0"/>
                        </a:spcAft>
                      </a:pPr>
                      <a:r>
                        <a:rPr lang="sl-SI" sz="1200" dirty="0">
                          <a:solidFill>
                            <a:schemeClr val="tx1"/>
                          </a:solidFill>
                          <a:effectLst/>
                          <a:latin typeface="Arial" panose="020B0604020202020204" pitchFamily="34" charset="0"/>
                          <a:cs typeface="Arial" panose="020B0604020202020204" pitchFamily="34" charset="0"/>
                        </a:rPr>
                        <a:t> </a:t>
                      </a:r>
                      <a:endParaRPr lang="sl-SI" sz="1800" dirty="0">
                        <a:solidFill>
                          <a:schemeClr val="tx1"/>
                        </a:solidFill>
                        <a:effectLst/>
                        <a:latin typeface="Arial" panose="020B0604020202020204" pitchFamily="34" charset="0"/>
                        <a:cs typeface="Arial" panose="020B0604020202020204" pitchFamily="34" charset="0"/>
                      </a:endParaRPr>
                    </a:p>
                    <a:p>
                      <a:pPr algn="ctr">
                        <a:spcAft>
                          <a:spcPts val="0"/>
                        </a:spcAft>
                      </a:pPr>
                      <a:r>
                        <a:rPr lang="sl-SI" sz="1200" dirty="0">
                          <a:solidFill>
                            <a:schemeClr val="tx1"/>
                          </a:solidFill>
                          <a:effectLst/>
                          <a:latin typeface="Arial" panose="020B0604020202020204" pitchFamily="34" charset="0"/>
                          <a:cs typeface="Arial" panose="020B0604020202020204" pitchFamily="34" charset="0"/>
                        </a:rPr>
                        <a:t> </a:t>
                      </a:r>
                      <a:endParaRPr lang="sl-SI" sz="1800" dirty="0">
                        <a:solidFill>
                          <a:schemeClr val="tx1"/>
                        </a:solidFill>
                        <a:effectLst/>
                        <a:latin typeface="Arial" panose="020B0604020202020204" pitchFamily="34" charset="0"/>
                        <a:cs typeface="Arial" panose="020B0604020202020204" pitchFamily="34" charset="0"/>
                      </a:endParaRPr>
                    </a:p>
                    <a:p>
                      <a:pPr algn="ctr">
                        <a:spcAft>
                          <a:spcPts val="0"/>
                        </a:spcAft>
                      </a:pPr>
                      <a:r>
                        <a:rPr lang="sl-SI" sz="1200" dirty="0">
                          <a:solidFill>
                            <a:schemeClr val="tx1"/>
                          </a:solidFill>
                          <a:effectLst/>
                          <a:latin typeface="Arial" panose="020B0604020202020204" pitchFamily="34" charset="0"/>
                          <a:cs typeface="Arial" panose="020B0604020202020204" pitchFamily="34" charset="0"/>
                        </a:rPr>
                        <a:t> </a:t>
                      </a:r>
                      <a:endParaRPr lang="sl-SI" sz="1800" dirty="0">
                        <a:solidFill>
                          <a:schemeClr val="tx1"/>
                        </a:solidFill>
                        <a:effectLst/>
                        <a:latin typeface="Arial" panose="020B0604020202020204" pitchFamily="34" charset="0"/>
                        <a:cs typeface="Arial" panose="020B0604020202020204" pitchFamily="34" charset="0"/>
                      </a:endParaRPr>
                    </a:p>
                    <a:p>
                      <a:pPr algn="ctr">
                        <a:spcAft>
                          <a:spcPts val="0"/>
                        </a:spcAft>
                      </a:pPr>
                      <a:r>
                        <a:rPr lang="sl-SI" sz="1200" dirty="0">
                          <a:solidFill>
                            <a:schemeClr val="tx1"/>
                          </a:solidFill>
                          <a:effectLst/>
                          <a:latin typeface="Arial" panose="020B0604020202020204" pitchFamily="34" charset="0"/>
                          <a:cs typeface="Arial" panose="020B0604020202020204" pitchFamily="34" charset="0"/>
                        </a:rPr>
                        <a:t> </a:t>
                      </a:r>
                      <a:endParaRPr lang="sl-SI" sz="1800" dirty="0">
                        <a:solidFill>
                          <a:schemeClr val="tx1"/>
                        </a:solidFill>
                        <a:effectLst/>
                        <a:latin typeface="Arial" panose="020B0604020202020204" pitchFamily="34" charset="0"/>
                        <a:cs typeface="Arial" panose="020B0604020202020204" pitchFamily="34" charset="0"/>
                      </a:endParaRPr>
                    </a:p>
                    <a:p>
                      <a:pPr algn="ctr">
                        <a:spcAft>
                          <a:spcPts val="0"/>
                        </a:spcAft>
                      </a:pPr>
                      <a:r>
                        <a:rPr lang="sl-SI" sz="1200" dirty="0">
                          <a:solidFill>
                            <a:schemeClr val="tx1"/>
                          </a:solidFill>
                          <a:effectLst/>
                          <a:latin typeface="Arial" panose="020B0604020202020204" pitchFamily="34" charset="0"/>
                          <a:cs typeface="Arial" panose="020B0604020202020204" pitchFamily="34" charset="0"/>
                        </a:rPr>
                        <a:t>6</a:t>
                      </a:r>
                      <a:endParaRPr lang="sl-SI" sz="1800" dirty="0">
                        <a:solidFill>
                          <a:schemeClr val="tx1"/>
                        </a:solidFill>
                        <a:effectLst/>
                        <a:latin typeface="Arial" panose="020B0604020202020204" pitchFamily="34" charset="0"/>
                        <a:cs typeface="Arial" panose="020B0604020202020204" pitchFamily="34" charset="0"/>
                      </a:endParaRPr>
                    </a:p>
                    <a:p>
                      <a:pPr algn="ctr">
                        <a:spcAft>
                          <a:spcPts val="0"/>
                        </a:spcAft>
                      </a:pPr>
                      <a:r>
                        <a:rPr lang="sl-SI" sz="1200" dirty="0">
                          <a:solidFill>
                            <a:schemeClr val="tx1"/>
                          </a:solidFill>
                          <a:effectLst/>
                          <a:latin typeface="Arial" panose="020B0604020202020204" pitchFamily="34" charset="0"/>
                          <a:cs typeface="Arial" panose="020B0604020202020204" pitchFamily="34" charset="0"/>
                        </a:rPr>
                        <a:t>3</a:t>
                      </a:r>
                      <a:endParaRPr lang="sl-SI" sz="1800" dirty="0">
                        <a:solidFill>
                          <a:schemeClr val="tx1"/>
                        </a:solidFill>
                        <a:effectLst/>
                        <a:latin typeface="Arial" panose="020B0604020202020204" pitchFamily="34" charset="0"/>
                        <a:cs typeface="Arial" panose="020B0604020202020204" pitchFamily="34" charset="0"/>
                      </a:endParaRPr>
                    </a:p>
                    <a:p>
                      <a:pPr algn="ctr">
                        <a:spcAft>
                          <a:spcPts val="0"/>
                        </a:spcAft>
                      </a:pPr>
                      <a:r>
                        <a:rPr lang="sl-SI" sz="1200" dirty="0">
                          <a:solidFill>
                            <a:schemeClr val="tx1"/>
                          </a:solidFill>
                          <a:effectLst/>
                          <a:latin typeface="Arial" panose="020B0604020202020204" pitchFamily="34" charset="0"/>
                          <a:cs typeface="Arial" panose="020B0604020202020204" pitchFamily="34" charset="0"/>
                        </a:rPr>
                        <a:t>0</a:t>
                      </a:r>
                      <a:endParaRPr lang="sl-SI" sz="180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44445" marR="44445" marT="0" marB="0"/>
                </a:tc>
                <a:extLst>
                  <a:ext uri="{0D108BD9-81ED-4DB2-BD59-A6C34878D82A}">
                    <a16:rowId xmlns:a16="http://schemas.microsoft.com/office/drawing/2014/main" xmlns="" val="10001"/>
                  </a:ext>
                </a:extLst>
              </a:tr>
              <a:tr h="1753948">
                <a:tc>
                  <a:txBody>
                    <a:bodyPr/>
                    <a:lstStyle/>
                    <a:p>
                      <a:pPr>
                        <a:spcAft>
                          <a:spcPts val="0"/>
                        </a:spcAft>
                      </a:pPr>
                      <a:r>
                        <a:rPr lang="sl-SI" sz="1200">
                          <a:solidFill>
                            <a:schemeClr val="tx1"/>
                          </a:solidFill>
                          <a:effectLst/>
                          <a:latin typeface="Arial" panose="020B0604020202020204" pitchFamily="34" charset="0"/>
                          <a:cs typeface="Arial" panose="020B0604020202020204" pitchFamily="34" charset="0"/>
                        </a:rPr>
                        <a:t>3.2</a:t>
                      </a:r>
                      <a:endParaRPr lang="sl-SI" sz="180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44445" marR="44445" marT="0" marB="0"/>
                </a:tc>
                <a:tc>
                  <a:txBody>
                    <a:bodyPr/>
                    <a:lstStyle/>
                    <a:p>
                      <a:pPr algn="just">
                        <a:spcAft>
                          <a:spcPts val="0"/>
                        </a:spcAft>
                      </a:pPr>
                      <a:r>
                        <a:rPr lang="sl-SI" sz="1200" dirty="0">
                          <a:solidFill>
                            <a:schemeClr val="tx1"/>
                          </a:solidFill>
                          <a:effectLst/>
                          <a:latin typeface="Arial" panose="020B0604020202020204" pitchFamily="34" charset="0"/>
                          <a:cs typeface="Arial" panose="020B0604020202020204" pitchFamily="34" charset="0"/>
                        </a:rPr>
                        <a:t>Izkušnje </a:t>
                      </a:r>
                      <a:r>
                        <a:rPr lang="sl-SI" sz="1200" dirty="0" err="1">
                          <a:solidFill>
                            <a:schemeClr val="tx1"/>
                          </a:solidFill>
                          <a:effectLst/>
                          <a:latin typeface="Arial" panose="020B0604020202020204" pitchFamily="34" charset="0"/>
                          <a:cs typeface="Arial" panose="020B0604020202020204" pitchFamily="34" charset="0"/>
                        </a:rPr>
                        <a:t>konzorcijskih</a:t>
                      </a:r>
                      <a:r>
                        <a:rPr lang="sl-SI" sz="1200" dirty="0">
                          <a:solidFill>
                            <a:schemeClr val="tx1"/>
                          </a:solidFill>
                          <a:effectLst/>
                          <a:latin typeface="Arial" panose="020B0604020202020204" pitchFamily="34" charset="0"/>
                          <a:cs typeface="Arial" panose="020B0604020202020204" pitchFamily="34" charset="0"/>
                        </a:rPr>
                        <a:t> partnerjev (brez prijavitelja) z izvajanjem višjega strokovnega izobraževanja (sklop A) ali neformalnih izobraževalnih programov za odrasle (sklop B) od 2016 do 2019 (dokazilo za sklop B je navedba delujoče spletne strani v Prijavnici in elaboratu, iz katere bo ministrovo preverilo resničnost navedbe) (tč. 2.3.2 Prijavnice in elaborata)</a:t>
                      </a:r>
                      <a:endParaRPr lang="sl-SI" sz="1800" dirty="0">
                        <a:solidFill>
                          <a:schemeClr val="tx1"/>
                        </a:solidFill>
                        <a:effectLst/>
                        <a:latin typeface="Arial" panose="020B0604020202020204" pitchFamily="34" charset="0"/>
                        <a:cs typeface="Arial" panose="020B0604020202020204" pitchFamily="34" charset="0"/>
                      </a:endParaRPr>
                    </a:p>
                    <a:p>
                      <a:pPr marL="342900" lvl="0" indent="-342900" algn="just">
                        <a:spcAft>
                          <a:spcPts val="0"/>
                        </a:spcAft>
                        <a:buClr>
                          <a:srgbClr val="00000A"/>
                        </a:buClr>
                        <a:buSzPts val="1000"/>
                        <a:buFont typeface="Times New Roman" panose="02020603050405020304" pitchFamily="18" charset="0"/>
                        <a:buChar char="−"/>
                      </a:pPr>
                      <a:r>
                        <a:rPr lang="sl-SI" sz="1200" dirty="0">
                          <a:solidFill>
                            <a:schemeClr val="tx1"/>
                          </a:solidFill>
                          <a:effectLst/>
                          <a:latin typeface="Arial" panose="020B0604020202020204" pitchFamily="34" charset="0"/>
                          <a:cs typeface="Arial" panose="020B0604020202020204" pitchFamily="34" charset="0"/>
                        </a:rPr>
                        <a:t>vsi </a:t>
                      </a:r>
                      <a:r>
                        <a:rPr lang="sl-SI" sz="1200" dirty="0" err="1">
                          <a:solidFill>
                            <a:schemeClr val="tx1"/>
                          </a:solidFill>
                          <a:effectLst/>
                          <a:latin typeface="Arial" panose="020B0604020202020204" pitchFamily="34" charset="0"/>
                          <a:cs typeface="Arial" panose="020B0604020202020204" pitchFamily="34" charset="0"/>
                        </a:rPr>
                        <a:t>konzorcijski</a:t>
                      </a:r>
                      <a:r>
                        <a:rPr lang="sl-SI" sz="1200" dirty="0">
                          <a:solidFill>
                            <a:schemeClr val="tx1"/>
                          </a:solidFill>
                          <a:effectLst/>
                          <a:latin typeface="Arial" panose="020B0604020202020204" pitchFamily="34" charset="0"/>
                          <a:cs typeface="Arial" panose="020B0604020202020204" pitchFamily="34" charset="0"/>
                        </a:rPr>
                        <a:t> partnerji so izvajali navedene programe </a:t>
                      </a:r>
                      <a:endParaRPr lang="sl-SI" sz="1800" dirty="0">
                        <a:solidFill>
                          <a:schemeClr val="tx1"/>
                        </a:solidFill>
                        <a:effectLst/>
                        <a:latin typeface="Arial" panose="020B0604020202020204" pitchFamily="34" charset="0"/>
                        <a:cs typeface="Arial" panose="020B0604020202020204" pitchFamily="34" charset="0"/>
                      </a:endParaRPr>
                    </a:p>
                    <a:p>
                      <a:pPr marL="342900" lvl="0" indent="-342900" algn="just">
                        <a:spcAft>
                          <a:spcPts val="0"/>
                        </a:spcAft>
                        <a:buClr>
                          <a:srgbClr val="00000A"/>
                        </a:buClr>
                        <a:buSzPts val="1000"/>
                        <a:buFont typeface="Times New Roman" panose="02020603050405020304" pitchFamily="18" charset="0"/>
                        <a:buChar char="−"/>
                      </a:pPr>
                      <a:r>
                        <a:rPr lang="sl-SI" sz="1200" dirty="0">
                          <a:solidFill>
                            <a:schemeClr val="tx1"/>
                          </a:solidFill>
                          <a:effectLst/>
                          <a:latin typeface="Arial" panose="020B0604020202020204" pitchFamily="34" charset="0"/>
                          <a:cs typeface="Arial" panose="020B0604020202020204" pitchFamily="34" charset="0"/>
                        </a:rPr>
                        <a:t>polovica ali več kot polovica </a:t>
                      </a:r>
                      <a:r>
                        <a:rPr lang="sl-SI" sz="1200" dirty="0" err="1">
                          <a:solidFill>
                            <a:schemeClr val="tx1"/>
                          </a:solidFill>
                          <a:effectLst/>
                          <a:latin typeface="Arial" panose="020B0604020202020204" pitchFamily="34" charset="0"/>
                          <a:cs typeface="Arial" panose="020B0604020202020204" pitchFamily="34" charset="0"/>
                        </a:rPr>
                        <a:t>konzorcijskih</a:t>
                      </a:r>
                      <a:r>
                        <a:rPr lang="sl-SI" sz="1200" dirty="0">
                          <a:solidFill>
                            <a:schemeClr val="tx1"/>
                          </a:solidFill>
                          <a:effectLst/>
                          <a:latin typeface="Arial" panose="020B0604020202020204" pitchFamily="34" charset="0"/>
                          <a:cs typeface="Arial" panose="020B0604020202020204" pitchFamily="34" charset="0"/>
                        </a:rPr>
                        <a:t> partnerjev je izvajala navedene programe</a:t>
                      </a:r>
                      <a:endParaRPr lang="sl-SI" sz="1800" dirty="0">
                        <a:solidFill>
                          <a:schemeClr val="tx1"/>
                        </a:solidFill>
                        <a:effectLst/>
                        <a:latin typeface="Arial" panose="020B0604020202020204" pitchFamily="34" charset="0"/>
                        <a:cs typeface="Arial" panose="020B0604020202020204" pitchFamily="34" charset="0"/>
                      </a:endParaRPr>
                    </a:p>
                    <a:p>
                      <a:pPr marL="342900" lvl="0" indent="-342900" algn="just">
                        <a:spcAft>
                          <a:spcPts val="0"/>
                        </a:spcAft>
                        <a:buClr>
                          <a:srgbClr val="00000A"/>
                        </a:buClr>
                        <a:buSzPts val="1000"/>
                        <a:buFont typeface="Times New Roman" panose="02020603050405020304" pitchFamily="18" charset="0"/>
                        <a:buChar char="−"/>
                      </a:pPr>
                      <a:r>
                        <a:rPr lang="sl-SI" sz="1200" dirty="0">
                          <a:solidFill>
                            <a:schemeClr val="tx1"/>
                          </a:solidFill>
                          <a:effectLst/>
                          <a:latin typeface="Arial" panose="020B0604020202020204" pitchFamily="34" charset="0"/>
                          <a:cs typeface="Arial" panose="020B0604020202020204" pitchFamily="34" charset="0"/>
                        </a:rPr>
                        <a:t>manj kot polovica </a:t>
                      </a:r>
                      <a:r>
                        <a:rPr lang="sl-SI" sz="1200" dirty="0" err="1">
                          <a:solidFill>
                            <a:schemeClr val="tx1"/>
                          </a:solidFill>
                          <a:effectLst/>
                          <a:latin typeface="Arial" panose="020B0604020202020204" pitchFamily="34" charset="0"/>
                          <a:cs typeface="Arial" panose="020B0604020202020204" pitchFamily="34" charset="0"/>
                        </a:rPr>
                        <a:t>konzorcijskih</a:t>
                      </a:r>
                      <a:r>
                        <a:rPr lang="sl-SI" sz="1200" dirty="0">
                          <a:solidFill>
                            <a:schemeClr val="tx1"/>
                          </a:solidFill>
                          <a:effectLst/>
                          <a:latin typeface="Arial" panose="020B0604020202020204" pitchFamily="34" charset="0"/>
                          <a:cs typeface="Arial" panose="020B0604020202020204" pitchFamily="34" charset="0"/>
                        </a:rPr>
                        <a:t> partnerjev je izvajala navedene programe</a:t>
                      </a:r>
                      <a:endParaRPr lang="sl-SI" sz="180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44445" marR="44445" marT="0" marB="0"/>
                </a:tc>
                <a:tc>
                  <a:txBody>
                    <a:bodyPr/>
                    <a:lstStyle/>
                    <a:p>
                      <a:pPr algn="ctr">
                        <a:spcAft>
                          <a:spcPts val="0"/>
                        </a:spcAft>
                      </a:pPr>
                      <a:r>
                        <a:rPr lang="sl-SI" sz="1200" dirty="0">
                          <a:solidFill>
                            <a:schemeClr val="tx1"/>
                          </a:solidFill>
                          <a:effectLst/>
                          <a:latin typeface="Arial" panose="020B0604020202020204" pitchFamily="34" charset="0"/>
                          <a:cs typeface="Arial" panose="020B0604020202020204" pitchFamily="34" charset="0"/>
                        </a:rPr>
                        <a:t> </a:t>
                      </a:r>
                      <a:endParaRPr lang="sl-SI" sz="1800" dirty="0">
                        <a:solidFill>
                          <a:schemeClr val="tx1"/>
                        </a:solidFill>
                        <a:effectLst/>
                        <a:latin typeface="Arial" panose="020B0604020202020204" pitchFamily="34" charset="0"/>
                        <a:cs typeface="Arial" panose="020B0604020202020204" pitchFamily="34" charset="0"/>
                      </a:endParaRPr>
                    </a:p>
                    <a:p>
                      <a:pPr algn="ctr">
                        <a:spcAft>
                          <a:spcPts val="0"/>
                        </a:spcAft>
                      </a:pPr>
                      <a:r>
                        <a:rPr lang="sl-SI" sz="1200" dirty="0">
                          <a:solidFill>
                            <a:schemeClr val="tx1"/>
                          </a:solidFill>
                          <a:effectLst/>
                          <a:latin typeface="Arial" panose="020B0604020202020204" pitchFamily="34" charset="0"/>
                          <a:cs typeface="Arial" panose="020B0604020202020204" pitchFamily="34" charset="0"/>
                        </a:rPr>
                        <a:t> </a:t>
                      </a:r>
                      <a:endParaRPr lang="sl-SI" sz="1800" dirty="0">
                        <a:solidFill>
                          <a:schemeClr val="tx1"/>
                        </a:solidFill>
                        <a:effectLst/>
                        <a:latin typeface="Arial" panose="020B0604020202020204" pitchFamily="34" charset="0"/>
                        <a:cs typeface="Arial" panose="020B0604020202020204" pitchFamily="34" charset="0"/>
                      </a:endParaRPr>
                    </a:p>
                    <a:p>
                      <a:pPr algn="ctr">
                        <a:spcAft>
                          <a:spcPts val="0"/>
                        </a:spcAft>
                      </a:pPr>
                      <a:r>
                        <a:rPr lang="sl-SI" sz="1200" dirty="0">
                          <a:solidFill>
                            <a:schemeClr val="tx1"/>
                          </a:solidFill>
                          <a:effectLst/>
                          <a:latin typeface="Arial" panose="020B0604020202020204" pitchFamily="34" charset="0"/>
                          <a:cs typeface="Arial" panose="020B0604020202020204" pitchFamily="34" charset="0"/>
                        </a:rPr>
                        <a:t> </a:t>
                      </a:r>
                      <a:endParaRPr lang="sl-SI" sz="1800" dirty="0">
                        <a:solidFill>
                          <a:schemeClr val="tx1"/>
                        </a:solidFill>
                        <a:effectLst/>
                        <a:latin typeface="Arial" panose="020B0604020202020204" pitchFamily="34" charset="0"/>
                        <a:cs typeface="Arial" panose="020B0604020202020204" pitchFamily="34" charset="0"/>
                      </a:endParaRPr>
                    </a:p>
                    <a:p>
                      <a:pPr>
                        <a:spcAft>
                          <a:spcPts val="0"/>
                        </a:spcAft>
                      </a:pPr>
                      <a:r>
                        <a:rPr lang="sl-SI" sz="1200" dirty="0">
                          <a:solidFill>
                            <a:schemeClr val="tx1"/>
                          </a:solidFill>
                          <a:effectLst/>
                          <a:latin typeface="Arial" panose="020B0604020202020204" pitchFamily="34" charset="0"/>
                          <a:cs typeface="Arial" panose="020B0604020202020204" pitchFamily="34" charset="0"/>
                        </a:rPr>
                        <a:t> </a:t>
                      </a:r>
                      <a:endParaRPr lang="sl-SI" sz="1800" dirty="0">
                        <a:solidFill>
                          <a:schemeClr val="tx1"/>
                        </a:solidFill>
                        <a:effectLst/>
                        <a:latin typeface="Arial" panose="020B0604020202020204" pitchFamily="34" charset="0"/>
                        <a:cs typeface="Arial" panose="020B0604020202020204" pitchFamily="34" charset="0"/>
                      </a:endParaRPr>
                    </a:p>
                    <a:p>
                      <a:pPr algn="ctr">
                        <a:spcAft>
                          <a:spcPts val="0"/>
                        </a:spcAft>
                      </a:pPr>
                      <a:r>
                        <a:rPr lang="sl-SI" sz="1200" dirty="0">
                          <a:solidFill>
                            <a:schemeClr val="tx1"/>
                          </a:solidFill>
                          <a:effectLst/>
                          <a:latin typeface="Arial" panose="020B0604020202020204" pitchFamily="34" charset="0"/>
                          <a:cs typeface="Arial" panose="020B0604020202020204" pitchFamily="34" charset="0"/>
                        </a:rPr>
                        <a:t> </a:t>
                      </a:r>
                      <a:endParaRPr lang="sl-SI" sz="1800" dirty="0">
                        <a:solidFill>
                          <a:schemeClr val="tx1"/>
                        </a:solidFill>
                        <a:effectLst/>
                        <a:latin typeface="Arial" panose="020B0604020202020204" pitchFamily="34" charset="0"/>
                        <a:cs typeface="Arial" panose="020B0604020202020204" pitchFamily="34" charset="0"/>
                      </a:endParaRPr>
                    </a:p>
                    <a:p>
                      <a:pPr algn="ctr">
                        <a:spcAft>
                          <a:spcPts val="0"/>
                        </a:spcAft>
                      </a:pPr>
                      <a:r>
                        <a:rPr lang="sl-SI" sz="1200" dirty="0">
                          <a:solidFill>
                            <a:schemeClr val="tx1"/>
                          </a:solidFill>
                          <a:effectLst/>
                          <a:latin typeface="Arial" panose="020B0604020202020204" pitchFamily="34" charset="0"/>
                          <a:cs typeface="Arial" panose="020B0604020202020204" pitchFamily="34" charset="0"/>
                        </a:rPr>
                        <a:t>6</a:t>
                      </a:r>
                      <a:endParaRPr lang="sl-SI" sz="1800" dirty="0">
                        <a:solidFill>
                          <a:schemeClr val="tx1"/>
                        </a:solidFill>
                        <a:effectLst/>
                        <a:latin typeface="Arial" panose="020B0604020202020204" pitchFamily="34" charset="0"/>
                        <a:cs typeface="Arial" panose="020B0604020202020204" pitchFamily="34" charset="0"/>
                      </a:endParaRPr>
                    </a:p>
                    <a:p>
                      <a:pPr algn="ctr">
                        <a:spcAft>
                          <a:spcPts val="0"/>
                        </a:spcAft>
                      </a:pPr>
                      <a:r>
                        <a:rPr lang="sl-SI" sz="1200" dirty="0">
                          <a:solidFill>
                            <a:schemeClr val="tx1"/>
                          </a:solidFill>
                          <a:effectLst/>
                          <a:latin typeface="Arial" panose="020B0604020202020204" pitchFamily="34" charset="0"/>
                          <a:cs typeface="Arial" panose="020B0604020202020204" pitchFamily="34" charset="0"/>
                        </a:rPr>
                        <a:t>3</a:t>
                      </a:r>
                      <a:endParaRPr lang="sl-SI" sz="1800" dirty="0">
                        <a:solidFill>
                          <a:schemeClr val="tx1"/>
                        </a:solidFill>
                        <a:effectLst/>
                        <a:latin typeface="Arial" panose="020B0604020202020204" pitchFamily="34" charset="0"/>
                        <a:cs typeface="Arial" panose="020B0604020202020204" pitchFamily="34" charset="0"/>
                      </a:endParaRPr>
                    </a:p>
                    <a:p>
                      <a:pPr algn="ctr">
                        <a:spcAft>
                          <a:spcPts val="0"/>
                        </a:spcAft>
                      </a:pPr>
                      <a:r>
                        <a:rPr lang="sl-SI" sz="1200" dirty="0">
                          <a:solidFill>
                            <a:schemeClr val="tx1"/>
                          </a:solidFill>
                          <a:effectLst/>
                          <a:latin typeface="Arial" panose="020B0604020202020204" pitchFamily="34" charset="0"/>
                          <a:cs typeface="Arial" panose="020B0604020202020204" pitchFamily="34" charset="0"/>
                        </a:rPr>
                        <a:t> </a:t>
                      </a:r>
                      <a:endParaRPr lang="sl-SI" sz="1800" dirty="0">
                        <a:solidFill>
                          <a:schemeClr val="tx1"/>
                        </a:solidFill>
                        <a:effectLst/>
                        <a:latin typeface="Arial" panose="020B0604020202020204" pitchFamily="34" charset="0"/>
                        <a:cs typeface="Arial" panose="020B0604020202020204" pitchFamily="34" charset="0"/>
                      </a:endParaRPr>
                    </a:p>
                    <a:p>
                      <a:pPr algn="ctr">
                        <a:spcAft>
                          <a:spcPts val="0"/>
                        </a:spcAft>
                      </a:pPr>
                      <a:r>
                        <a:rPr lang="sl-SI" sz="1200" dirty="0">
                          <a:solidFill>
                            <a:schemeClr val="tx1"/>
                          </a:solidFill>
                          <a:effectLst/>
                          <a:latin typeface="Arial" panose="020B0604020202020204" pitchFamily="34" charset="0"/>
                          <a:cs typeface="Arial" panose="020B0604020202020204" pitchFamily="34" charset="0"/>
                        </a:rPr>
                        <a:t>0</a:t>
                      </a:r>
                      <a:endParaRPr lang="sl-SI" sz="180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44445" marR="44445" marT="0" marB="0"/>
                </a:tc>
                <a:extLst>
                  <a:ext uri="{0D108BD9-81ED-4DB2-BD59-A6C34878D82A}">
                    <a16:rowId xmlns:a16="http://schemas.microsoft.com/office/drawing/2014/main" xmlns="" val="10002"/>
                  </a:ext>
                </a:extLst>
              </a:tr>
            </a:tbl>
          </a:graphicData>
        </a:graphic>
      </p:graphicFrame>
      <p:sp>
        <p:nvSpPr>
          <p:cNvPr id="9" name="Rectangle 6"/>
          <p:cNvSpPr>
            <a:spLocks noChangeArrowheads="1"/>
          </p:cNvSpPr>
          <p:nvPr/>
        </p:nvSpPr>
        <p:spPr bwMode="auto">
          <a:xfrm>
            <a:off x="5029200" y="5387679"/>
            <a:ext cx="3010761" cy="2616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defRPr/>
            </a:pPr>
            <a:r>
              <a:rPr lang="sl-SI" altLang="sl-SI" sz="1100" b="1" i="1" baseline="30000" dirty="0">
                <a:solidFill>
                  <a:schemeClr val="tx2"/>
                </a:solidFill>
                <a:ea typeface="Times New Roman" panose="02020603050405020304" pitchFamily="18" charset="0"/>
                <a:cs typeface="Arial" panose="020B0604020202020204" pitchFamily="34" charset="0"/>
              </a:rPr>
              <a:t>**</a:t>
            </a:r>
            <a:r>
              <a:rPr lang="sl-SI" altLang="sl-SI" sz="1100" b="1" i="1" dirty="0">
                <a:solidFill>
                  <a:schemeClr val="tx2"/>
                </a:solidFill>
                <a:ea typeface="Times New Roman" panose="02020603050405020304" pitchFamily="18" charset="0"/>
                <a:cs typeface="Arial" panose="020B0604020202020204" pitchFamily="34" charset="0"/>
              </a:rPr>
              <a:t> </a:t>
            </a:r>
            <a:r>
              <a:rPr lang="sl-SI" altLang="sl-SI" sz="1100" i="1" dirty="0">
                <a:solidFill>
                  <a:schemeClr val="tx2"/>
                </a:solidFill>
                <a:ea typeface="Times New Roman" panose="02020603050405020304" pitchFamily="18" charset="0"/>
                <a:cs typeface="Arial" panose="020B0604020202020204" pitchFamily="34" charset="0"/>
              </a:rPr>
              <a:t>Vloga brez priloženih dokazil prejme 0 točk</a:t>
            </a:r>
            <a:r>
              <a:rPr lang="sl-SI" altLang="sl-SI" sz="1000" i="1" dirty="0">
                <a:ea typeface="Times New Roman" panose="02020603050405020304" pitchFamily="18" charset="0"/>
                <a:cs typeface="Arial" panose="020B0604020202020204" pitchFamily="34" charset="0"/>
              </a:rPr>
              <a:t>.</a:t>
            </a:r>
            <a:endParaRPr lang="sl-SI" altLang="sl-SI" sz="2400" dirty="0">
              <a:cs typeface="Arial" panose="020B0604020202020204" pitchFamily="34" charset="0"/>
            </a:endParaRPr>
          </a:p>
        </p:txBody>
      </p:sp>
      <p:sp>
        <p:nvSpPr>
          <p:cNvPr id="10" name="Title 1"/>
          <p:cNvSpPr txBox="1">
            <a:spLocks/>
          </p:cNvSpPr>
          <p:nvPr/>
        </p:nvSpPr>
        <p:spPr bwMode="auto">
          <a:xfrm>
            <a:off x="1239837" y="563863"/>
            <a:ext cx="6626205" cy="877888"/>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lgn="ctr" defTabSz="457200" rtl="0" eaLnBrk="0" fontAlgn="base" hangingPunct="0">
              <a:spcBef>
                <a:spcPct val="0"/>
              </a:spcBef>
              <a:spcAft>
                <a:spcPct val="0"/>
              </a:spcAft>
              <a:defRPr sz="4400" kern="1200">
                <a:solidFill>
                  <a:schemeClr val="tx1"/>
                </a:solidFill>
                <a:latin typeface="+mj-lt"/>
                <a:ea typeface="+mj-ea"/>
                <a:cs typeface="+mj-cs"/>
              </a:defRPr>
            </a:lvl1pPr>
            <a:lvl2pPr algn="ctr" defTabSz="457200" rtl="0" eaLnBrk="0" fontAlgn="base" hangingPunct="0">
              <a:spcBef>
                <a:spcPct val="0"/>
              </a:spcBef>
              <a:spcAft>
                <a:spcPct val="0"/>
              </a:spcAft>
              <a:defRPr sz="4400">
                <a:solidFill>
                  <a:schemeClr val="tx1"/>
                </a:solidFill>
                <a:latin typeface="Calibri" pitchFamily="34" charset="0"/>
              </a:defRPr>
            </a:lvl2pPr>
            <a:lvl3pPr algn="ctr" defTabSz="457200" rtl="0" eaLnBrk="0" fontAlgn="base" hangingPunct="0">
              <a:spcBef>
                <a:spcPct val="0"/>
              </a:spcBef>
              <a:spcAft>
                <a:spcPct val="0"/>
              </a:spcAft>
              <a:defRPr sz="4400">
                <a:solidFill>
                  <a:schemeClr val="tx1"/>
                </a:solidFill>
                <a:latin typeface="Calibri" pitchFamily="34" charset="0"/>
              </a:defRPr>
            </a:lvl3pPr>
            <a:lvl4pPr algn="ctr" defTabSz="457200" rtl="0" eaLnBrk="0" fontAlgn="base" hangingPunct="0">
              <a:spcBef>
                <a:spcPct val="0"/>
              </a:spcBef>
              <a:spcAft>
                <a:spcPct val="0"/>
              </a:spcAft>
              <a:defRPr sz="4400">
                <a:solidFill>
                  <a:schemeClr val="tx1"/>
                </a:solidFill>
                <a:latin typeface="Calibri" pitchFamily="34" charset="0"/>
              </a:defRPr>
            </a:lvl4pPr>
            <a:lvl5pPr algn="ctr" defTabSz="457200" rtl="0" eaLnBrk="0" fontAlgn="base" hangingPunct="0">
              <a:spcBef>
                <a:spcPct val="0"/>
              </a:spcBef>
              <a:spcAft>
                <a:spcPct val="0"/>
              </a:spcAft>
              <a:defRPr sz="4400">
                <a:solidFill>
                  <a:schemeClr val="tx1"/>
                </a:solidFill>
                <a:latin typeface="Calibri" pitchFamily="34" charset="0"/>
              </a:defRPr>
            </a:lvl5pPr>
            <a:lvl6pPr marL="457200" algn="ctr" defTabSz="457200" rtl="0" eaLnBrk="1" fontAlgn="base" hangingPunct="1">
              <a:spcBef>
                <a:spcPct val="0"/>
              </a:spcBef>
              <a:spcAft>
                <a:spcPct val="0"/>
              </a:spcAft>
              <a:defRPr sz="4400">
                <a:solidFill>
                  <a:schemeClr val="tx1"/>
                </a:solidFill>
                <a:latin typeface="Calibri" pitchFamily="34" charset="0"/>
              </a:defRPr>
            </a:lvl6pPr>
            <a:lvl7pPr marL="914400" algn="ctr" defTabSz="457200" rtl="0" eaLnBrk="1" fontAlgn="base" hangingPunct="1">
              <a:spcBef>
                <a:spcPct val="0"/>
              </a:spcBef>
              <a:spcAft>
                <a:spcPct val="0"/>
              </a:spcAft>
              <a:defRPr sz="4400">
                <a:solidFill>
                  <a:schemeClr val="tx1"/>
                </a:solidFill>
                <a:latin typeface="Calibri" pitchFamily="34" charset="0"/>
              </a:defRPr>
            </a:lvl7pPr>
            <a:lvl8pPr marL="1371600" algn="ctr" defTabSz="457200" rtl="0" eaLnBrk="1" fontAlgn="base" hangingPunct="1">
              <a:spcBef>
                <a:spcPct val="0"/>
              </a:spcBef>
              <a:spcAft>
                <a:spcPct val="0"/>
              </a:spcAft>
              <a:defRPr sz="4400">
                <a:solidFill>
                  <a:schemeClr val="tx1"/>
                </a:solidFill>
                <a:latin typeface="Calibri" pitchFamily="34" charset="0"/>
              </a:defRPr>
            </a:lvl8pPr>
            <a:lvl9pPr marL="1828800" algn="ctr" defTabSz="457200" rtl="0" eaLnBrk="1" fontAlgn="base" hangingPunct="1">
              <a:spcBef>
                <a:spcPct val="0"/>
              </a:spcBef>
              <a:spcAft>
                <a:spcPct val="0"/>
              </a:spcAft>
              <a:defRPr sz="4400">
                <a:solidFill>
                  <a:schemeClr val="tx1"/>
                </a:solidFill>
                <a:latin typeface="Calibri" pitchFamily="34" charset="0"/>
              </a:defRPr>
            </a:lvl9pPr>
          </a:lstStyle>
          <a:p>
            <a:pPr>
              <a:defRPr/>
            </a:pPr>
            <a:r>
              <a:rPr lang="sl-SI" sz="2400" b="1" dirty="0">
                <a:solidFill>
                  <a:srgbClr val="860000"/>
                </a:solidFill>
                <a:latin typeface="Arial" panose="020B0604020202020204" pitchFamily="34" charset="0"/>
                <a:cs typeface="Arial" panose="020B0604020202020204" pitchFamily="34" charset="0"/>
              </a:rPr>
              <a:t>Merila za izbor – </a:t>
            </a:r>
          </a:p>
          <a:p>
            <a:pPr>
              <a:defRPr/>
            </a:pPr>
            <a:r>
              <a:rPr lang="sl-SI" sz="2400" b="1" dirty="0">
                <a:solidFill>
                  <a:srgbClr val="860000"/>
                </a:solidFill>
                <a:latin typeface="Arial" panose="020B0604020202020204" pitchFamily="34" charset="0"/>
                <a:cs typeface="Arial" panose="020B0604020202020204" pitchFamily="34" charset="0"/>
              </a:rPr>
              <a:t>Izkušnje in reference za izvedbo projekta</a:t>
            </a:r>
          </a:p>
        </p:txBody>
      </p:sp>
      <p:sp>
        <p:nvSpPr>
          <p:cNvPr id="5" name="Elipsa 4"/>
          <p:cNvSpPr/>
          <p:nvPr/>
        </p:nvSpPr>
        <p:spPr>
          <a:xfrm>
            <a:off x="1096616" y="1778579"/>
            <a:ext cx="580768" cy="506627"/>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a:p>
        </p:txBody>
      </p:sp>
      <p:sp>
        <p:nvSpPr>
          <p:cNvPr id="2" name="Označba mesta številke diapozitiva 1"/>
          <p:cNvSpPr>
            <a:spLocks noGrp="1"/>
          </p:cNvSpPr>
          <p:nvPr>
            <p:ph type="sldNum" sz="quarter" idx="12"/>
          </p:nvPr>
        </p:nvSpPr>
        <p:spPr/>
        <p:txBody>
          <a:bodyPr/>
          <a:lstStyle/>
          <a:p>
            <a:fld id="{5532F882-DC02-4301-B179-9E7F5ED57468}" type="slidenum">
              <a:rPr lang="en-US" altLang="sl-SI" smtClean="0"/>
              <a:pPr/>
              <a:t>51</a:t>
            </a:fld>
            <a:endParaRPr lang="en-US" altLang="sl-SI"/>
          </a:p>
        </p:txBody>
      </p:sp>
    </p:spTree>
    <p:extLst>
      <p:ext uri="{BB962C8B-B14F-4D97-AF65-F5344CB8AC3E}">
        <p14:creationId xmlns:p14="http://schemas.microsoft.com/office/powerpoint/2010/main" val="141150308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52.xml><?xml version="1.0" encoding="utf-8"?>
<p:sld xmlns:a="http://schemas.openxmlformats.org/drawingml/2006/main" xmlns:r="http://schemas.openxmlformats.org/officeDocument/2006/relationships" xmlns:p="http://schemas.openxmlformats.org/presentationml/2006/main" showMasterSp="0" show="0">
  <p:cSld>
    <p:spTree>
      <p:nvGrpSpPr>
        <p:cNvPr id="1" name=""/>
        <p:cNvGrpSpPr/>
        <p:nvPr/>
      </p:nvGrpSpPr>
      <p:grpSpPr>
        <a:xfrm>
          <a:off x="0" y="0"/>
          <a:ext cx="0" cy="0"/>
          <a:chOff x="0" y="0"/>
          <a:chExt cx="0" cy="0"/>
        </a:xfrm>
      </p:grpSpPr>
      <p:pic>
        <p:nvPicPr>
          <p:cNvPr id="2" name="Slika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33206" y="593124"/>
            <a:ext cx="6845860" cy="5585431"/>
          </a:xfrm>
          <a:prstGeom prst="rect">
            <a:avLst/>
          </a:prstGeom>
        </p:spPr>
      </p:pic>
      <p:sp>
        <p:nvSpPr>
          <p:cNvPr id="4" name="Pravokotnik 3"/>
          <p:cNvSpPr/>
          <p:nvPr/>
        </p:nvSpPr>
        <p:spPr>
          <a:xfrm>
            <a:off x="1806766" y="494270"/>
            <a:ext cx="6972300" cy="5684285"/>
          </a:xfrm>
          <a:prstGeom prst="rect">
            <a:avLst/>
          </a:prstGeom>
          <a:noFill/>
          <a:ln w="1905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PoljeZBesedilom 4"/>
          <p:cNvSpPr txBox="1"/>
          <p:nvPr/>
        </p:nvSpPr>
        <p:spPr>
          <a:xfrm>
            <a:off x="325514" y="3167135"/>
            <a:ext cx="1320613" cy="338554"/>
          </a:xfrm>
          <a:prstGeom prst="rect">
            <a:avLst/>
          </a:prstGeom>
          <a:noFill/>
        </p:spPr>
        <p:txBody>
          <a:bodyPr wrap="square" rtlCol="0">
            <a:spAutoFit/>
          </a:bodyPr>
          <a:lstStyle/>
          <a:p>
            <a:r>
              <a:rPr lang="sl-SI" sz="1600" b="1" dirty="0">
                <a:solidFill>
                  <a:srgbClr val="FF0000"/>
                </a:solidFill>
                <a:cs typeface="Arial" panose="020B0604020202020204" pitchFamily="34" charset="0"/>
              </a:rPr>
              <a:t>Merilo 3.1</a:t>
            </a:r>
            <a:endParaRPr lang="en-US" sz="1600" b="1" dirty="0">
              <a:solidFill>
                <a:srgbClr val="FF0000"/>
              </a:solidFill>
              <a:cs typeface="Arial" panose="020B0604020202020204" pitchFamily="34" charset="0"/>
            </a:endParaRPr>
          </a:p>
        </p:txBody>
      </p:sp>
      <p:sp>
        <p:nvSpPr>
          <p:cNvPr id="3" name="Označba mesta številke diapozitiva 2"/>
          <p:cNvSpPr>
            <a:spLocks noGrp="1"/>
          </p:cNvSpPr>
          <p:nvPr>
            <p:ph type="sldNum" sz="quarter" idx="12"/>
          </p:nvPr>
        </p:nvSpPr>
        <p:spPr/>
        <p:txBody>
          <a:bodyPr/>
          <a:lstStyle/>
          <a:p>
            <a:fld id="{5532F882-DC02-4301-B179-9E7F5ED57468}" type="slidenum">
              <a:rPr lang="en-US" altLang="sl-SI" smtClean="0"/>
              <a:pPr/>
              <a:t>52</a:t>
            </a:fld>
            <a:endParaRPr lang="en-US" altLang="sl-SI"/>
          </a:p>
        </p:txBody>
      </p:sp>
    </p:spTree>
    <p:extLst>
      <p:ext uri="{BB962C8B-B14F-4D97-AF65-F5344CB8AC3E}">
        <p14:creationId xmlns:p14="http://schemas.microsoft.com/office/powerpoint/2010/main" val="134359870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53.xml><?xml version="1.0" encoding="utf-8"?>
<p:sld xmlns:a="http://schemas.openxmlformats.org/drawingml/2006/main" xmlns:r="http://schemas.openxmlformats.org/officeDocument/2006/relationships" xmlns:p="http://schemas.openxmlformats.org/presentationml/2006/main" showMasterSp="0" show="0">
  <p:cSld>
    <p:spTree>
      <p:nvGrpSpPr>
        <p:cNvPr id="1" name=""/>
        <p:cNvGrpSpPr/>
        <p:nvPr/>
      </p:nvGrpSpPr>
      <p:grpSpPr>
        <a:xfrm>
          <a:off x="0" y="0"/>
          <a:ext cx="0" cy="0"/>
          <a:chOff x="0" y="0"/>
          <a:chExt cx="0" cy="0"/>
        </a:xfrm>
      </p:grpSpPr>
      <p:graphicFrame>
        <p:nvGraphicFramePr>
          <p:cNvPr id="6" name="Tabela 5"/>
          <p:cNvGraphicFramePr>
            <a:graphicFrameLocks noGrp="1"/>
          </p:cNvGraphicFramePr>
          <p:nvPr>
            <p:extLst>
              <p:ext uri="{D42A27DB-BD31-4B8C-83A1-F6EECF244321}">
                <p14:modId xmlns:p14="http://schemas.microsoft.com/office/powerpoint/2010/main" val="1720073744"/>
              </p:ext>
            </p:extLst>
          </p:nvPr>
        </p:nvGraphicFramePr>
        <p:xfrm>
          <a:off x="1239837" y="1678917"/>
          <a:ext cx="6914571" cy="3702779"/>
        </p:xfrm>
        <a:graphic>
          <a:graphicData uri="http://schemas.openxmlformats.org/drawingml/2006/table">
            <a:tbl>
              <a:tblPr>
                <a:tableStyleId>{69CF1AB2-1976-4502-BF36-3FF5EA218861}</a:tableStyleId>
              </a:tblPr>
              <a:tblGrid>
                <a:gridCol w="783967">
                  <a:extLst>
                    <a:ext uri="{9D8B030D-6E8A-4147-A177-3AD203B41FA5}">
                      <a16:colId xmlns:a16="http://schemas.microsoft.com/office/drawing/2014/main" xmlns="" val="20000"/>
                    </a:ext>
                  </a:extLst>
                </a:gridCol>
                <a:gridCol w="5665609">
                  <a:extLst>
                    <a:ext uri="{9D8B030D-6E8A-4147-A177-3AD203B41FA5}">
                      <a16:colId xmlns:a16="http://schemas.microsoft.com/office/drawing/2014/main" xmlns="" val="20001"/>
                    </a:ext>
                  </a:extLst>
                </a:gridCol>
                <a:gridCol w="464995">
                  <a:extLst>
                    <a:ext uri="{9D8B030D-6E8A-4147-A177-3AD203B41FA5}">
                      <a16:colId xmlns:a16="http://schemas.microsoft.com/office/drawing/2014/main" xmlns="" val="20002"/>
                    </a:ext>
                  </a:extLst>
                </a:gridCol>
              </a:tblGrid>
              <a:tr h="194883">
                <a:tc>
                  <a:txBody>
                    <a:bodyPr/>
                    <a:lstStyle/>
                    <a:p>
                      <a:pPr>
                        <a:spcAft>
                          <a:spcPts val="0"/>
                        </a:spcAft>
                      </a:pPr>
                      <a:r>
                        <a:rPr lang="sl-SI" sz="1200" b="1" dirty="0">
                          <a:solidFill>
                            <a:schemeClr val="tx1"/>
                          </a:solidFill>
                          <a:effectLst/>
                          <a:latin typeface="Arial" panose="020B0604020202020204" pitchFamily="34" charset="0"/>
                          <a:cs typeface="Arial" panose="020B0604020202020204" pitchFamily="34" charset="0"/>
                        </a:rPr>
                        <a:t>3. </a:t>
                      </a:r>
                      <a:endParaRPr lang="sl-SI" sz="1800" b="1"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44445" marR="44445" marT="0" marB="0">
                    <a:solidFill>
                      <a:schemeClr val="tx2">
                        <a:lumMod val="40000"/>
                        <a:lumOff val="60000"/>
                      </a:schemeClr>
                    </a:solidFill>
                  </a:tcPr>
                </a:tc>
                <a:tc>
                  <a:txBody>
                    <a:bodyPr/>
                    <a:lstStyle/>
                    <a:p>
                      <a:pPr algn="just">
                        <a:spcAft>
                          <a:spcPts val="0"/>
                        </a:spcAft>
                        <a:tabLst>
                          <a:tab pos="3590925" algn="l"/>
                        </a:tabLst>
                      </a:pPr>
                      <a:r>
                        <a:rPr lang="sl-SI" sz="1200" b="1" dirty="0">
                          <a:solidFill>
                            <a:schemeClr val="tx1"/>
                          </a:solidFill>
                          <a:effectLst/>
                          <a:latin typeface="Arial" panose="020B0604020202020204" pitchFamily="34" charset="0"/>
                          <a:cs typeface="Arial" panose="020B0604020202020204" pitchFamily="34" charset="0"/>
                        </a:rPr>
                        <a:t>Izkušnje in reference za izvedbo projekta 	</a:t>
                      </a:r>
                      <a:endParaRPr lang="sl-SI" sz="1800" b="1"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44445" marR="44445" marT="0" marB="0">
                    <a:solidFill>
                      <a:schemeClr val="tx2">
                        <a:lumMod val="40000"/>
                        <a:lumOff val="60000"/>
                      </a:schemeClr>
                    </a:solidFill>
                  </a:tcPr>
                </a:tc>
                <a:tc>
                  <a:txBody>
                    <a:bodyPr/>
                    <a:lstStyle/>
                    <a:p>
                      <a:pPr algn="ctr">
                        <a:spcAft>
                          <a:spcPts val="0"/>
                        </a:spcAft>
                      </a:pPr>
                      <a:r>
                        <a:rPr lang="sl-SI" sz="1200" b="1" dirty="0">
                          <a:solidFill>
                            <a:schemeClr val="tx1"/>
                          </a:solidFill>
                          <a:effectLst/>
                          <a:latin typeface="Arial" panose="020B0604020202020204" pitchFamily="34" charset="0"/>
                          <a:cs typeface="Arial" panose="020B0604020202020204" pitchFamily="34" charset="0"/>
                        </a:rPr>
                        <a:t>12</a:t>
                      </a:r>
                      <a:endParaRPr lang="sl-SI" sz="1800" b="1"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44445" marR="44445" marT="0" marB="0">
                    <a:solidFill>
                      <a:schemeClr val="tx2">
                        <a:lumMod val="40000"/>
                        <a:lumOff val="60000"/>
                      </a:schemeClr>
                    </a:solidFill>
                  </a:tcPr>
                </a:tc>
                <a:extLst>
                  <a:ext uri="{0D108BD9-81ED-4DB2-BD59-A6C34878D82A}">
                    <a16:rowId xmlns:a16="http://schemas.microsoft.com/office/drawing/2014/main" xmlns="" val="10000"/>
                  </a:ext>
                </a:extLst>
              </a:tr>
              <a:tr h="1753948">
                <a:tc>
                  <a:txBody>
                    <a:bodyPr/>
                    <a:lstStyle/>
                    <a:p>
                      <a:pPr>
                        <a:spcAft>
                          <a:spcPts val="0"/>
                        </a:spcAft>
                      </a:pPr>
                      <a:r>
                        <a:rPr lang="sl-SI" sz="1200" dirty="0">
                          <a:solidFill>
                            <a:schemeClr val="tx1"/>
                          </a:solidFill>
                          <a:effectLst/>
                          <a:latin typeface="Arial" panose="020B0604020202020204" pitchFamily="34" charset="0"/>
                          <a:cs typeface="Arial" panose="020B0604020202020204" pitchFamily="34" charset="0"/>
                        </a:rPr>
                        <a:t>3.1</a:t>
                      </a:r>
                      <a:endParaRPr lang="sl-SI" sz="180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44445" marR="44445" marT="0" marB="0"/>
                </a:tc>
                <a:tc>
                  <a:txBody>
                    <a:bodyPr/>
                    <a:lstStyle/>
                    <a:p>
                      <a:pPr algn="just">
                        <a:spcAft>
                          <a:spcPts val="0"/>
                        </a:spcAft>
                      </a:pPr>
                      <a:r>
                        <a:rPr lang="sl-SI" sz="1200" dirty="0">
                          <a:solidFill>
                            <a:schemeClr val="tx1"/>
                          </a:solidFill>
                          <a:effectLst/>
                          <a:latin typeface="Arial" panose="020B0604020202020204" pitchFamily="34" charset="0"/>
                          <a:cs typeface="Arial" panose="020B0604020202020204" pitchFamily="34" charset="0"/>
                        </a:rPr>
                        <a:t>Izkušnje prijavitelja z izvajanjem projektov povezanih z višjim strokovnim izobraževanjem (sklop A) ali projektov povezanih z neformalnim izobraževanjem odraslih (sklop B) v obdobju od 2016 do 2019, kot upravičenec ali partner (za vsako izvajanje je potrebo priložiti ustrezno dokazilo kot prilogo k Prijavnici in elaboratu*) (tč. 2.3.1 Prijavnice in elaborata)</a:t>
                      </a:r>
                      <a:endParaRPr lang="sl-SI" sz="1800" dirty="0">
                        <a:solidFill>
                          <a:schemeClr val="tx1"/>
                        </a:solidFill>
                        <a:effectLst/>
                        <a:latin typeface="Arial" panose="020B0604020202020204" pitchFamily="34" charset="0"/>
                        <a:cs typeface="Arial" panose="020B0604020202020204" pitchFamily="34" charset="0"/>
                      </a:endParaRPr>
                    </a:p>
                    <a:p>
                      <a:pPr marL="342900" lvl="0" indent="-342900" algn="just">
                        <a:spcAft>
                          <a:spcPts val="0"/>
                        </a:spcAft>
                        <a:buSzPts val="1000"/>
                        <a:buFont typeface="Times New Roman" panose="02020603050405020304" pitchFamily="18" charset="0"/>
                        <a:buChar char="−"/>
                        <a:tabLst>
                          <a:tab pos="228600" algn="l"/>
                        </a:tabLst>
                      </a:pPr>
                      <a:r>
                        <a:rPr lang="sl-SI" sz="1200" dirty="0">
                          <a:solidFill>
                            <a:schemeClr val="tx1"/>
                          </a:solidFill>
                          <a:effectLst/>
                          <a:latin typeface="Arial" panose="020B0604020202020204" pitchFamily="34" charset="0"/>
                          <a:cs typeface="Arial" panose="020B0604020202020204" pitchFamily="34" charset="0"/>
                        </a:rPr>
                        <a:t>izvajalec dveh (2) projektov</a:t>
                      </a:r>
                      <a:endParaRPr lang="sl-SI" sz="1800" dirty="0">
                        <a:solidFill>
                          <a:schemeClr val="tx1"/>
                        </a:solidFill>
                        <a:effectLst/>
                        <a:latin typeface="Arial" panose="020B0604020202020204" pitchFamily="34" charset="0"/>
                        <a:cs typeface="Arial" panose="020B0604020202020204" pitchFamily="34" charset="0"/>
                      </a:endParaRPr>
                    </a:p>
                    <a:p>
                      <a:pPr marL="342900" lvl="0" indent="-342900" algn="just">
                        <a:spcAft>
                          <a:spcPts val="0"/>
                        </a:spcAft>
                        <a:buSzPts val="1000"/>
                        <a:buFont typeface="Times New Roman" panose="02020603050405020304" pitchFamily="18" charset="0"/>
                        <a:buChar char="−"/>
                        <a:tabLst>
                          <a:tab pos="228600" algn="l"/>
                        </a:tabLst>
                      </a:pPr>
                      <a:r>
                        <a:rPr lang="sl-SI" sz="1200" dirty="0">
                          <a:solidFill>
                            <a:schemeClr val="tx1"/>
                          </a:solidFill>
                          <a:effectLst/>
                          <a:latin typeface="Arial" panose="020B0604020202020204" pitchFamily="34" charset="0"/>
                          <a:cs typeface="Arial" panose="020B0604020202020204" pitchFamily="34" charset="0"/>
                        </a:rPr>
                        <a:t>izvajalec enega (1) projekta</a:t>
                      </a:r>
                      <a:endParaRPr lang="sl-SI" sz="1800" dirty="0">
                        <a:solidFill>
                          <a:schemeClr val="tx1"/>
                        </a:solidFill>
                        <a:effectLst/>
                        <a:latin typeface="Arial" panose="020B0604020202020204" pitchFamily="34" charset="0"/>
                        <a:cs typeface="Arial" panose="020B0604020202020204" pitchFamily="34" charset="0"/>
                      </a:endParaRPr>
                    </a:p>
                    <a:p>
                      <a:pPr marL="342900" lvl="0" indent="-342900" algn="just">
                        <a:spcAft>
                          <a:spcPts val="0"/>
                        </a:spcAft>
                        <a:buSzPts val="1000"/>
                        <a:buFont typeface="Times New Roman" panose="02020603050405020304" pitchFamily="18" charset="0"/>
                        <a:buChar char="−"/>
                        <a:tabLst>
                          <a:tab pos="228600" algn="l"/>
                        </a:tabLst>
                      </a:pPr>
                      <a:r>
                        <a:rPr lang="sl-SI" sz="1200" dirty="0">
                          <a:solidFill>
                            <a:schemeClr val="tx1"/>
                          </a:solidFill>
                          <a:effectLst/>
                          <a:latin typeface="Arial" panose="020B0604020202020204" pitchFamily="34" charset="0"/>
                          <a:cs typeface="Arial" panose="020B0604020202020204" pitchFamily="34" charset="0"/>
                        </a:rPr>
                        <a:t>ni izvajal projektov</a:t>
                      </a:r>
                      <a:endParaRPr lang="sl-SI" sz="180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44445" marR="44445" marT="0" marB="0"/>
                </a:tc>
                <a:tc>
                  <a:txBody>
                    <a:bodyPr/>
                    <a:lstStyle/>
                    <a:p>
                      <a:pPr algn="ctr">
                        <a:spcAft>
                          <a:spcPts val="0"/>
                        </a:spcAft>
                      </a:pPr>
                      <a:r>
                        <a:rPr lang="sl-SI" sz="1200" dirty="0">
                          <a:solidFill>
                            <a:schemeClr val="tx1"/>
                          </a:solidFill>
                          <a:effectLst/>
                          <a:latin typeface="Arial" panose="020B0604020202020204" pitchFamily="34" charset="0"/>
                          <a:cs typeface="Arial" panose="020B0604020202020204" pitchFamily="34" charset="0"/>
                        </a:rPr>
                        <a:t> </a:t>
                      </a:r>
                      <a:endParaRPr lang="sl-SI" sz="1800" dirty="0">
                        <a:solidFill>
                          <a:schemeClr val="tx1"/>
                        </a:solidFill>
                        <a:effectLst/>
                        <a:latin typeface="Arial" panose="020B0604020202020204" pitchFamily="34" charset="0"/>
                        <a:cs typeface="Arial" panose="020B0604020202020204" pitchFamily="34" charset="0"/>
                      </a:endParaRPr>
                    </a:p>
                    <a:p>
                      <a:pPr algn="ctr">
                        <a:spcAft>
                          <a:spcPts val="0"/>
                        </a:spcAft>
                      </a:pPr>
                      <a:r>
                        <a:rPr lang="sl-SI" sz="1200" dirty="0">
                          <a:solidFill>
                            <a:schemeClr val="tx1"/>
                          </a:solidFill>
                          <a:effectLst/>
                          <a:latin typeface="Arial" panose="020B0604020202020204" pitchFamily="34" charset="0"/>
                          <a:cs typeface="Arial" panose="020B0604020202020204" pitchFamily="34" charset="0"/>
                        </a:rPr>
                        <a:t> </a:t>
                      </a:r>
                      <a:endParaRPr lang="sl-SI" sz="1800" dirty="0">
                        <a:solidFill>
                          <a:schemeClr val="tx1"/>
                        </a:solidFill>
                        <a:effectLst/>
                        <a:latin typeface="Arial" panose="020B0604020202020204" pitchFamily="34" charset="0"/>
                        <a:cs typeface="Arial" panose="020B0604020202020204" pitchFamily="34" charset="0"/>
                      </a:endParaRPr>
                    </a:p>
                    <a:p>
                      <a:pPr algn="ctr">
                        <a:spcAft>
                          <a:spcPts val="0"/>
                        </a:spcAft>
                      </a:pPr>
                      <a:r>
                        <a:rPr lang="sl-SI" sz="1200" dirty="0">
                          <a:solidFill>
                            <a:schemeClr val="tx1"/>
                          </a:solidFill>
                          <a:effectLst/>
                          <a:latin typeface="Arial" panose="020B0604020202020204" pitchFamily="34" charset="0"/>
                          <a:cs typeface="Arial" panose="020B0604020202020204" pitchFamily="34" charset="0"/>
                        </a:rPr>
                        <a:t> </a:t>
                      </a:r>
                      <a:endParaRPr lang="sl-SI" sz="1800" dirty="0">
                        <a:solidFill>
                          <a:schemeClr val="tx1"/>
                        </a:solidFill>
                        <a:effectLst/>
                        <a:latin typeface="Arial" panose="020B0604020202020204" pitchFamily="34" charset="0"/>
                        <a:cs typeface="Arial" panose="020B0604020202020204" pitchFamily="34" charset="0"/>
                      </a:endParaRPr>
                    </a:p>
                    <a:p>
                      <a:pPr algn="ctr">
                        <a:spcAft>
                          <a:spcPts val="0"/>
                        </a:spcAft>
                      </a:pPr>
                      <a:r>
                        <a:rPr lang="sl-SI" sz="1200" dirty="0">
                          <a:solidFill>
                            <a:schemeClr val="tx1"/>
                          </a:solidFill>
                          <a:effectLst/>
                          <a:latin typeface="Arial" panose="020B0604020202020204" pitchFamily="34" charset="0"/>
                          <a:cs typeface="Arial" panose="020B0604020202020204" pitchFamily="34" charset="0"/>
                        </a:rPr>
                        <a:t> </a:t>
                      </a:r>
                      <a:endParaRPr lang="sl-SI" sz="1800" dirty="0">
                        <a:solidFill>
                          <a:schemeClr val="tx1"/>
                        </a:solidFill>
                        <a:effectLst/>
                        <a:latin typeface="Arial" panose="020B0604020202020204" pitchFamily="34" charset="0"/>
                        <a:cs typeface="Arial" panose="020B0604020202020204" pitchFamily="34" charset="0"/>
                      </a:endParaRPr>
                    </a:p>
                    <a:p>
                      <a:pPr algn="ctr">
                        <a:spcAft>
                          <a:spcPts val="0"/>
                        </a:spcAft>
                      </a:pPr>
                      <a:r>
                        <a:rPr lang="sl-SI" sz="1200" dirty="0">
                          <a:solidFill>
                            <a:schemeClr val="tx1"/>
                          </a:solidFill>
                          <a:effectLst/>
                          <a:latin typeface="Arial" panose="020B0604020202020204" pitchFamily="34" charset="0"/>
                          <a:cs typeface="Arial" panose="020B0604020202020204" pitchFamily="34" charset="0"/>
                        </a:rPr>
                        <a:t>6</a:t>
                      </a:r>
                      <a:endParaRPr lang="sl-SI" sz="1800" dirty="0">
                        <a:solidFill>
                          <a:schemeClr val="tx1"/>
                        </a:solidFill>
                        <a:effectLst/>
                        <a:latin typeface="Arial" panose="020B0604020202020204" pitchFamily="34" charset="0"/>
                        <a:cs typeface="Arial" panose="020B0604020202020204" pitchFamily="34" charset="0"/>
                      </a:endParaRPr>
                    </a:p>
                    <a:p>
                      <a:pPr algn="ctr">
                        <a:spcAft>
                          <a:spcPts val="0"/>
                        </a:spcAft>
                      </a:pPr>
                      <a:r>
                        <a:rPr lang="sl-SI" sz="1200" dirty="0">
                          <a:solidFill>
                            <a:schemeClr val="tx1"/>
                          </a:solidFill>
                          <a:effectLst/>
                          <a:latin typeface="Arial" panose="020B0604020202020204" pitchFamily="34" charset="0"/>
                          <a:cs typeface="Arial" panose="020B0604020202020204" pitchFamily="34" charset="0"/>
                        </a:rPr>
                        <a:t>3</a:t>
                      </a:r>
                      <a:endParaRPr lang="sl-SI" sz="1800" dirty="0">
                        <a:solidFill>
                          <a:schemeClr val="tx1"/>
                        </a:solidFill>
                        <a:effectLst/>
                        <a:latin typeface="Arial" panose="020B0604020202020204" pitchFamily="34" charset="0"/>
                        <a:cs typeface="Arial" panose="020B0604020202020204" pitchFamily="34" charset="0"/>
                      </a:endParaRPr>
                    </a:p>
                    <a:p>
                      <a:pPr algn="ctr">
                        <a:spcAft>
                          <a:spcPts val="0"/>
                        </a:spcAft>
                      </a:pPr>
                      <a:r>
                        <a:rPr lang="sl-SI" sz="1200" dirty="0">
                          <a:solidFill>
                            <a:schemeClr val="tx1"/>
                          </a:solidFill>
                          <a:effectLst/>
                          <a:latin typeface="Arial" panose="020B0604020202020204" pitchFamily="34" charset="0"/>
                          <a:cs typeface="Arial" panose="020B0604020202020204" pitchFamily="34" charset="0"/>
                        </a:rPr>
                        <a:t>0</a:t>
                      </a:r>
                      <a:endParaRPr lang="sl-SI" sz="180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44445" marR="44445" marT="0" marB="0"/>
                </a:tc>
                <a:extLst>
                  <a:ext uri="{0D108BD9-81ED-4DB2-BD59-A6C34878D82A}">
                    <a16:rowId xmlns:a16="http://schemas.microsoft.com/office/drawing/2014/main" xmlns="" val="10001"/>
                  </a:ext>
                </a:extLst>
              </a:tr>
              <a:tr h="1753948">
                <a:tc>
                  <a:txBody>
                    <a:bodyPr/>
                    <a:lstStyle/>
                    <a:p>
                      <a:pPr>
                        <a:spcAft>
                          <a:spcPts val="0"/>
                        </a:spcAft>
                      </a:pPr>
                      <a:r>
                        <a:rPr lang="sl-SI" sz="1200">
                          <a:solidFill>
                            <a:schemeClr val="tx1"/>
                          </a:solidFill>
                          <a:effectLst/>
                          <a:latin typeface="Arial" panose="020B0604020202020204" pitchFamily="34" charset="0"/>
                          <a:cs typeface="Arial" panose="020B0604020202020204" pitchFamily="34" charset="0"/>
                        </a:rPr>
                        <a:t>3.2</a:t>
                      </a:r>
                      <a:endParaRPr lang="sl-SI" sz="180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44445" marR="44445" marT="0" marB="0"/>
                </a:tc>
                <a:tc>
                  <a:txBody>
                    <a:bodyPr/>
                    <a:lstStyle/>
                    <a:p>
                      <a:pPr algn="just">
                        <a:spcAft>
                          <a:spcPts val="0"/>
                        </a:spcAft>
                      </a:pPr>
                      <a:r>
                        <a:rPr lang="sl-SI" sz="1200" dirty="0">
                          <a:solidFill>
                            <a:schemeClr val="tx1"/>
                          </a:solidFill>
                          <a:effectLst/>
                          <a:latin typeface="Arial" panose="020B0604020202020204" pitchFamily="34" charset="0"/>
                          <a:cs typeface="Arial" panose="020B0604020202020204" pitchFamily="34" charset="0"/>
                        </a:rPr>
                        <a:t>Izkušnje </a:t>
                      </a:r>
                      <a:r>
                        <a:rPr lang="sl-SI" sz="1200" dirty="0" err="1">
                          <a:solidFill>
                            <a:schemeClr val="tx1"/>
                          </a:solidFill>
                          <a:effectLst/>
                          <a:latin typeface="Arial" panose="020B0604020202020204" pitchFamily="34" charset="0"/>
                          <a:cs typeface="Arial" panose="020B0604020202020204" pitchFamily="34" charset="0"/>
                        </a:rPr>
                        <a:t>konzorcijskih</a:t>
                      </a:r>
                      <a:r>
                        <a:rPr lang="sl-SI" sz="1200" dirty="0">
                          <a:solidFill>
                            <a:schemeClr val="tx1"/>
                          </a:solidFill>
                          <a:effectLst/>
                          <a:latin typeface="Arial" panose="020B0604020202020204" pitchFamily="34" charset="0"/>
                          <a:cs typeface="Arial" panose="020B0604020202020204" pitchFamily="34" charset="0"/>
                        </a:rPr>
                        <a:t> partnerjev (brez prijavitelja) z izvajanjem višjega strokovnega izobraževanja (sklop A) ali neformalnih izobraževalnih programov za odrasle (sklop B) od 2016 do 2019 (dokazilo za sklop B je navedba delujoče spletne strani v Prijavnici in elaboratu, iz katere bo ministrovo preverilo resničnost navedbe) (tč. 2.3.2 Prijavnice in elaborata)</a:t>
                      </a:r>
                      <a:endParaRPr lang="sl-SI" sz="1800" dirty="0">
                        <a:solidFill>
                          <a:schemeClr val="tx1"/>
                        </a:solidFill>
                        <a:effectLst/>
                        <a:latin typeface="Arial" panose="020B0604020202020204" pitchFamily="34" charset="0"/>
                        <a:cs typeface="Arial" panose="020B0604020202020204" pitchFamily="34" charset="0"/>
                      </a:endParaRPr>
                    </a:p>
                    <a:p>
                      <a:pPr marL="342900" lvl="0" indent="-342900" algn="just">
                        <a:spcAft>
                          <a:spcPts val="0"/>
                        </a:spcAft>
                        <a:buClr>
                          <a:srgbClr val="00000A"/>
                        </a:buClr>
                        <a:buSzPts val="1000"/>
                        <a:buFont typeface="Times New Roman" panose="02020603050405020304" pitchFamily="18" charset="0"/>
                        <a:buChar char="−"/>
                      </a:pPr>
                      <a:r>
                        <a:rPr lang="sl-SI" sz="1200" dirty="0">
                          <a:solidFill>
                            <a:schemeClr val="tx1"/>
                          </a:solidFill>
                          <a:effectLst/>
                          <a:latin typeface="Arial" panose="020B0604020202020204" pitchFamily="34" charset="0"/>
                          <a:cs typeface="Arial" panose="020B0604020202020204" pitchFamily="34" charset="0"/>
                        </a:rPr>
                        <a:t>vsi </a:t>
                      </a:r>
                      <a:r>
                        <a:rPr lang="sl-SI" sz="1200" dirty="0" err="1">
                          <a:solidFill>
                            <a:schemeClr val="tx1"/>
                          </a:solidFill>
                          <a:effectLst/>
                          <a:latin typeface="Arial" panose="020B0604020202020204" pitchFamily="34" charset="0"/>
                          <a:cs typeface="Arial" panose="020B0604020202020204" pitchFamily="34" charset="0"/>
                        </a:rPr>
                        <a:t>konzorcijski</a:t>
                      </a:r>
                      <a:r>
                        <a:rPr lang="sl-SI" sz="1200" dirty="0">
                          <a:solidFill>
                            <a:schemeClr val="tx1"/>
                          </a:solidFill>
                          <a:effectLst/>
                          <a:latin typeface="Arial" panose="020B0604020202020204" pitchFamily="34" charset="0"/>
                          <a:cs typeface="Arial" panose="020B0604020202020204" pitchFamily="34" charset="0"/>
                        </a:rPr>
                        <a:t> partnerji so izvajali navedene programe </a:t>
                      </a:r>
                      <a:endParaRPr lang="sl-SI" sz="1800" dirty="0">
                        <a:solidFill>
                          <a:schemeClr val="tx1"/>
                        </a:solidFill>
                        <a:effectLst/>
                        <a:latin typeface="Arial" panose="020B0604020202020204" pitchFamily="34" charset="0"/>
                        <a:cs typeface="Arial" panose="020B0604020202020204" pitchFamily="34" charset="0"/>
                      </a:endParaRPr>
                    </a:p>
                    <a:p>
                      <a:pPr marL="342900" lvl="0" indent="-342900" algn="just">
                        <a:spcAft>
                          <a:spcPts val="0"/>
                        </a:spcAft>
                        <a:buClr>
                          <a:srgbClr val="00000A"/>
                        </a:buClr>
                        <a:buSzPts val="1000"/>
                        <a:buFont typeface="Times New Roman" panose="02020603050405020304" pitchFamily="18" charset="0"/>
                        <a:buChar char="−"/>
                      </a:pPr>
                      <a:r>
                        <a:rPr lang="sl-SI" sz="1200" dirty="0">
                          <a:solidFill>
                            <a:schemeClr val="tx1"/>
                          </a:solidFill>
                          <a:effectLst/>
                          <a:latin typeface="Arial" panose="020B0604020202020204" pitchFamily="34" charset="0"/>
                          <a:cs typeface="Arial" panose="020B0604020202020204" pitchFamily="34" charset="0"/>
                        </a:rPr>
                        <a:t>polovica ali več kot polovica </a:t>
                      </a:r>
                      <a:r>
                        <a:rPr lang="sl-SI" sz="1200" dirty="0" err="1">
                          <a:solidFill>
                            <a:schemeClr val="tx1"/>
                          </a:solidFill>
                          <a:effectLst/>
                          <a:latin typeface="Arial" panose="020B0604020202020204" pitchFamily="34" charset="0"/>
                          <a:cs typeface="Arial" panose="020B0604020202020204" pitchFamily="34" charset="0"/>
                        </a:rPr>
                        <a:t>konzorcijskih</a:t>
                      </a:r>
                      <a:r>
                        <a:rPr lang="sl-SI" sz="1200" dirty="0">
                          <a:solidFill>
                            <a:schemeClr val="tx1"/>
                          </a:solidFill>
                          <a:effectLst/>
                          <a:latin typeface="Arial" panose="020B0604020202020204" pitchFamily="34" charset="0"/>
                          <a:cs typeface="Arial" panose="020B0604020202020204" pitchFamily="34" charset="0"/>
                        </a:rPr>
                        <a:t> partnerjev je izvajala navedene programe</a:t>
                      </a:r>
                      <a:endParaRPr lang="sl-SI" sz="1800" dirty="0">
                        <a:solidFill>
                          <a:schemeClr val="tx1"/>
                        </a:solidFill>
                        <a:effectLst/>
                        <a:latin typeface="Arial" panose="020B0604020202020204" pitchFamily="34" charset="0"/>
                        <a:cs typeface="Arial" panose="020B0604020202020204" pitchFamily="34" charset="0"/>
                      </a:endParaRPr>
                    </a:p>
                    <a:p>
                      <a:pPr marL="342900" lvl="0" indent="-342900" algn="just">
                        <a:spcAft>
                          <a:spcPts val="0"/>
                        </a:spcAft>
                        <a:buClr>
                          <a:srgbClr val="00000A"/>
                        </a:buClr>
                        <a:buSzPts val="1000"/>
                        <a:buFont typeface="Times New Roman" panose="02020603050405020304" pitchFamily="18" charset="0"/>
                        <a:buChar char="−"/>
                      </a:pPr>
                      <a:r>
                        <a:rPr lang="sl-SI" sz="1200" dirty="0">
                          <a:solidFill>
                            <a:schemeClr val="tx1"/>
                          </a:solidFill>
                          <a:effectLst/>
                          <a:latin typeface="Arial" panose="020B0604020202020204" pitchFamily="34" charset="0"/>
                          <a:cs typeface="Arial" panose="020B0604020202020204" pitchFamily="34" charset="0"/>
                        </a:rPr>
                        <a:t>manj kot polovica </a:t>
                      </a:r>
                      <a:r>
                        <a:rPr lang="sl-SI" sz="1200" dirty="0" err="1">
                          <a:solidFill>
                            <a:schemeClr val="tx1"/>
                          </a:solidFill>
                          <a:effectLst/>
                          <a:latin typeface="Arial" panose="020B0604020202020204" pitchFamily="34" charset="0"/>
                          <a:cs typeface="Arial" panose="020B0604020202020204" pitchFamily="34" charset="0"/>
                        </a:rPr>
                        <a:t>konzorcijskih</a:t>
                      </a:r>
                      <a:r>
                        <a:rPr lang="sl-SI" sz="1200" dirty="0">
                          <a:solidFill>
                            <a:schemeClr val="tx1"/>
                          </a:solidFill>
                          <a:effectLst/>
                          <a:latin typeface="Arial" panose="020B0604020202020204" pitchFamily="34" charset="0"/>
                          <a:cs typeface="Arial" panose="020B0604020202020204" pitchFamily="34" charset="0"/>
                        </a:rPr>
                        <a:t> partnerjev je izvajala navedene programe</a:t>
                      </a:r>
                      <a:endParaRPr lang="sl-SI" sz="180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44445" marR="44445" marT="0" marB="0"/>
                </a:tc>
                <a:tc>
                  <a:txBody>
                    <a:bodyPr/>
                    <a:lstStyle/>
                    <a:p>
                      <a:pPr algn="ctr">
                        <a:spcAft>
                          <a:spcPts val="0"/>
                        </a:spcAft>
                      </a:pPr>
                      <a:r>
                        <a:rPr lang="sl-SI" sz="1200" dirty="0">
                          <a:solidFill>
                            <a:schemeClr val="tx1"/>
                          </a:solidFill>
                          <a:effectLst/>
                          <a:latin typeface="Arial" panose="020B0604020202020204" pitchFamily="34" charset="0"/>
                          <a:cs typeface="Arial" panose="020B0604020202020204" pitchFamily="34" charset="0"/>
                        </a:rPr>
                        <a:t> </a:t>
                      </a:r>
                      <a:endParaRPr lang="sl-SI" sz="1800" dirty="0">
                        <a:solidFill>
                          <a:schemeClr val="tx1"/>
                        </a:solidFill>
                        <a:effectLst/>
                        <a:latin typeface="Arial" panose="020B0604020202020204" pitchFamily="34" charset="0"/>
                        <a:cs typeface="Arial" panose="020B0604020202020204" pitchFamily="34" charset="0"/>
                      </a:endParaRPr>
                    </a:p>
                    <a:p>
                      <a:pPr algn="ctr">
                        <a:spcAft>
                          <a:spcPts val="0"/>
                        </a:spcAft>
                      </a:pPr>
                      <a:r>
                        <a:rPr lang="sl-SI" sz="1200" dirty="0">
                          <a:solidFill>
                            <a:schemeClr val="tx1"/>
                          </a:solidFill>
                          <a:effectLst/>
                          <a:latin typeface="Arial" panose="020B0604020202020204" pitchFamily="34" charset="0"/>
                          <a:cs typeface="Arial" panose="020B0604020202020204" pitchFamily="34" charset="0"/>
                        </a:rPr>
                        <a:t> </a:t>
                      </a:r>
                      <a:endParaRPr lang="sl-SI" sz="1800" dirty="0">
                        <a:solidFill>
                          <a:schemeClr val="tx1"/>
                        </a:solidFill>
                        <a:effectLst/>
                        <a:latin typeface="Arial" panose="020B0604020202020204" pitchFamily="34" charset="0"/>
                        <a:cs typeface="Arial" panose="020B0604020202020204" pitchFamily="34" charset="0"/>
                      </a:endParaRPr>
                    </a:p>
                    <a:p>
                      <a:pPr algn="ctr">
                        <a:spcAft>
                          <a:spcPts val="0"/>
                        </a:spcAft>
                      </a:pPr>
                      <a:r>
                        <a:rPr lang="sl-SI" sz="1200" dirty="0">
                          <a:solidFill>
                            <a:schemeClr val="tx1"/>
                          </a:solidFill>
                          <a:effectLst/>
                          <a:latin typeface="Arial" panose="020B0604020202020204" pitchFamily="34" charset="0"/>
                          <a:cs typeface="Arial" panose="020B0604020202020204" pitchFamily="34" charset="0"/>
                        </a:rPr>
                        <a:t> </a:t>
                      </a:r>
                      <a:endParaRPr lang="sl-SI" sz="1800" dirty="0">
                        <a:solidFill>
                          <a:schemeClr val="tx1"/>
                        </a:solidFill>
                        <a:effectLst/>
                        <a:latin typeface="Arial" panose="020B0604020202020204" pitchFamily="34" charset="0"/>
                        <a:cs typeface="Arial" panose="020B0604020202020204" pitchFamily="34" charset="0"/>
                      </a:endParaRPr>
                    </a:p>
                    <a:p>
                      <a:pPr>
                        <a:spcAft>
                          <a:spcPts val="0"/>
                        </a:spcAft>
                      </a:pPr>
                      <a:r>
                        <a:rPr lang="sl-SI" sz="1200" dirty="0">
                          <a:solidFill>
                            <a:schemeClr val="tx1"/>
                          </a:solidFill>
                          <a:effectLst/>
                          <a:latin typeface="Arial" panose="020B0604020202020204" pitchFamily="34" charset="0"/>
                          <a:cs typeface="Arial" panose="020B0604020202020204" pitchFamily="34" charset="0"/>
                        </a:rPr>
                        <a:t> </a:t>
                      </a:r>
                      <a:endParaRPr lang="sl-SI" sz="1800" dirty="0">
                        <a:solidFill>
                          <a:schemeClr val="tx1"/>
                        </a:solidFill>
                        <a:effectLst/>
                        <a:latin typeface="Arial" panose="020B0604020202020204" pitchFamily="34" charset="0"/>
                        <a:cs typeface="Arial" panose="020B0604020202020204" pitchFamily="34" charset="0"/>
                      </a:endParaRPr>
                    </a:p>
                    <a:p>
                      <a:pPr algn="ctr">
                        <a:spcAft>
                          <a:spcPts val="0"/>
                        </a:spcAft>
                      </a:pPr>
                      <a:r>
                        <a:rPr lang="sl-SI" sz="1200" dirty="0">
                          <a:solidFill>
                            <a:schemeClr val="tx1"/>
                          </a:solidFill>
                          <a:effectLst/>
                          <a:latin typeface="Arial" panose="020B0604020202020204" pitchFamily="34" charset="0"/>
                          <a:cs typeface="Arial" panose="020B0604020202020204" pitchFamily="34" charset="0"/>
                        </a:rPr>
                        <a:t> </a:t>
                      </a:r>
                      <a:endParaRPr lang="sl-SI" sz="1800" dirty="0">
                        <a:solidFill>
                          <a:schemeClr val="tx1"/>
                        </a:solidFill>
                        <a:effectLst/>
                        <a:latin typeface="Arial" panose="020B0604020202020204" pitchFamily="34" charset="0"/>
                        <a:cs typeface="Arial" panose="020B0604020202020204" pitchFamily="34" charset="0"/>
                      </a:endParaRPr>
                    </a:p>
                    <a:p>
                      <a:pPr algn="ctr">
                        <a:spcAft>
                          <a:spcPts val="0"/>
                        </a:spcAft>
                      </a:pPr>
                      <a:r>
                        <a:rPr lang="sl-SI" sz="1200" dirty="0">
                          <a:solidFill>
                            <a:schemeClr val="tx1"/>
                          </a:solidFill>
                          <a:effectLst/>
                          <a:latin typeface="Arial" panose="020B0604020202020204" pitchFamily="34" charset="0"/>
                          <a:cs typeface="Arial" panose="020B0604020202020204" pitchFamily="34" charset="0"/>
                        </a:rPr>
                        <a:t>6</a:t>
                      </a:r>
                      <a:endParaRPr lang="sl-SI" sz="1800" dirty="0">
                        <a:solidFill>
                          <a:schemeClr val="tx1"/>
                        </a:solidFill>
                        <a:effectLst/>
                        <a:latin typeface="Arial" panose="020B0604020202020204" pitchFamily="34" charset="0"/>
                        <a:cs typeface="Arial" panose="020B0604020202020204" pitchFamily="34" charset="0"/>
                      </a:endParaRPr>
                    </a:p>
                    <a:p>
                      <a:pPr algn="ctr">
                        <a:spcAft>
                          <a:spcPts val="0"/>
                        </a:spcAft>
                      </a:pPr>
                      <a:r>
                        <a:rPr lang="sl-SI" sz="1200" dirty="0">
                          <a:solidFill>
                            <a:schemeClr val="tx1"/>
                          </a:solidFill>
                          <a:effectLst/>
                          <a:latin typeface="Arial" panose="020B0604020202020204" pitchFamily="34" charset="0"/>
                          <a:cs typeface="Arial" panose="020B0604020202020204" pitchFamily="34" charset="0"/>
                        </a:rPr>
                        <a:t>3</a:t>
                      </a:r>
                      <a:endParaRPr lang="sl-SI" sz="1800" dirty="0">
                        <a:solidFill>
                          <a:schemeClr val="tx1"/>
                        </a:solidFill>
                        <a:effectLst/>
                        <a:latin typeface="Arial" panose="020B0604020202020204" pitchFamily="34" charset="0"/>
                        <a:cs typeface="Arial" panose="020B0604020202020204" pitchFamily="34" charset="0"/>
                      </a:endParaRPr>
                    </a:p>
                    <a:p>
                      <a:pPr algn="ctr">
                        <a:spcAft>
                          <a:spcPts val="0"/>
                        </a:spcAft>
                      </a:pPr>
                      <a:r>
                        <a:rPr lang="sl-SI" sz="1200" dirty="0">
                          <a:solidFill>
                            <a:schemeClr val="tx1"/>
                          </a:solidFill>
                          <a:effectLst/>
                          <a:latin typeface="Arial" panose="020B0604020202020204" pitchFamily="34" charset="0"/>
                          <a:cs typeface="Arial" panose="020B0604020202020204" pitchFamily="34" charset="0"/>
                        </a:rPr>
                        <a:t> </a:t>
                      </a:r>
                      <a:endParaRPr lang="sl-SI" sz="1800" dirty="0">
                        <a:solidFill>
                          <a:schemeClr val="tx1"/>
                        </a:solidFill>
                        <a:effectLst/>
                        <a:latin typeface="Arial" panose="020B0604020202020204" pitchFamily="34" charset="0"/>
                        <a:cs typeface="Arial" panose="020B0604020202020204" pitchFamily="34" charset="0"/>
                      </a:endParaRPr>
                    </a:p>
                    <a:p>
                      <a:pPr algn="ctr">
                        <a:spcAft>
                          <a:spcPts val="0"/>
                        </a:spcAft>
                      </a:pPr>
                      <a:r>
                        <a:rPr lang="sl-SI" sz="1200" dirty="0">
                          <a:solidFill>
                            <a:schemeClr val="tx1"/>
                          </a:solidFill>
                          <a:effectLst/>
                          <a:latin typeface="Arial" panose="020B0604020202020204" pitchFamily="34" charset="0"/>
                          <a:cs typeface="Arial" panose="020B0604020202020204" pitchFamily="34" charset="0"/>
                        </a:rPr>
                        <a:t>0</a:t>
                      </a:r>
                      <a:endParaRPr lang="sl-SI" sz="180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44445" marR="44445" marT="0" marB="0"/>
                </a:tc>
                <a:extLst>
                  <a:ext uri="{0D108BD9-81ED-4DB2-BD59-A6C34878D82A}">
                    <a16:rowId xmlns:a16="http://schemas.microsoft.com/office/drawing/2014/main" xmlns="" val="10002"/>
                  </a:ext>
                </a:extLst>
              </a:tr>
            </a:tbl>
          </a:graphicData>
        </a:graphic>
      </p:graphicFrame>
      <p:sp>
        <p:nvSpPr>
          <p:cNvPr id="9" name="Rectangle 6"/>
          <p:cNvSpPr>
            <a:spLocks noChangeArrowheads="1"/>
          </p:cNvSpPr>
          <p:nvPr/>
        </p:nvSpPr>
        <p:spPr bwMode="auto">
          <a:xfrm>
            <a:off x="5029200" y="5387679"/>
            <a:ext cx="3010761" cy="2616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defRPr/>
            </a:pPr>
            <a:r>
              <a:rPr lang="sl-SI" altLang="sl-SI" sz="1100" b="1" i="1" baseline="30000" dirty="0">
                <a:solidFill>
                  <a:schemeClr val="tx2"/>
                </a:solidFill>
                <a:ea typeface="Times New Roman" panose="02020603050405020304" pitchFamily="18" charset="0"/>
                <a:cs typeface="Arial" panose="020B0604020202020204" pitchFamily="34" charset="0"/>
              </a:rPr>
              <a:t>**</a:t>
            </a:r>
            <a:r>
              <a:rPr lang="sl-SI" altLang="sl-SI" sz="1100" b="1" i="1" dirty="0">
                <a:solidFill>
                  <a:schemeClr val="tx2"/>
                </a:solidFill>
                <a:ea typeface="Times New Roman" panose="02020603050405020304" pitchFamily="18" charset="0"/>
                <a:cs typeface="Arial" panose="020B0604020202020204" pitchFamily="34" charset="0"/>
              </a:rPr>
              <a:t> </a:t>
            </a:r>
            <a:r>
              <a:rPr lang="sl-SI" altLang="sl-SI" sz="1100" i="1" dirty="0">
                <a:solidFill>
                  <a:schemeClr val="tx2"/>
                </a:solidFill>
                <a:ea typeface="Times New Roman" panose="02020603050405020304" pitchFamily="18" charset="0"/>
                <a:cs typeface="Arial" panose="020B0604020202020204" pitchFamily="34" charset="0"/>
              </a:rPr>
              <a:t>Vloga brez priloženih dokazil prejme 0 točk</a:t>
            </a:r>
            <a:r>
              <a:rPr lang="sl-SI" altLang="sl-SI" sz="1000" i="1" dirty="0">
                <a:ea typeface="Times New Roman" panose="02020603050405020304" pitchFamily="18" charset="0"/>
                <a:cs typeface="Arial" panose="020B0604020202020204" pitchFamily="34" charset="0"/>
              </a:rPr>
              <a:t>.</a:t>
            </a:r>
            <a:endParaRPr lang="sl-SI" altLang="sl-SI" sz="2400" dirty="0">
              <a:cs typeface="Arial" panose="020B0604020202020204" pitchFamily="34" charset="0"/>
            </a:endParaRPr>
          </a:p>
        </p:txBody>
      </p:sp>
      <p:sp>
        <p:nvSpPr>
          <p:cNvPr id="10" name="Title 1"/>
          <p:cNvSpPr txBox="1">
            <a:spLocks/>
          </p:cNvSpPr>
          <p:nvPr/>
        </p:nvSpPr>
        <p:spPr bwMode="auto">
          <a:xfrm>
            <a:off x="1239837" y="563863"/>
            <a:ext cx="6626205" cy="877888"/>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lgn="ctr" defTabSz="457200" rtl="0" eaLnBrk="0" fontAlgn="base" hangingPunct="0">
              <a:spcBef>
                <a:spcPct val="0"/>
              </a:spcBef>
              <a:spcAft>
                <a:spcPct val="0"/>
              </a:spcAft>
              <a:defRPr sz="4400" kern="1200">
                <a:solidFill>
                  <a:schemeClr val="tx1"/>
                </a:solidFill>
                <a:latin typeface="+mj-lt"/>
                <a:ea typeface="+mj-ea"/>
                <a:cs typeface="+mj-cs"/>
              </a:defRPr>
            </a:lvl1pPr>
            <a:lvl2pPr algn="ctr" defTabSz="457200" rtl="0" eaLnBrk="0" fontAlgn="base" hangingPunct="0">
              <a:spcBef>
                <a:spcPct val="0"/>
              </a:spcBef>
              <a:spcAft>
                <a:spcPct val="0"/>
              </a:spcAft>
              <a:defRPr sz="4400">
                <a:solidFill>
                  <a:schemeClr val="tx1"/>
                </a:solidFill>
                <a:latin typeface="Calibri" pitchFamily="34" charset="0"/>
              </a:defRPr>
            </a:lvl2pPr>
            <a:lvl3pPr algn="ctr" defTabSz="457200" rtl="0" eaLnBrk="0" fontAlgn="base" hangingPunct="0">
              <a:spcBef>
                <a:spcPct val="0"/>
              </a:spcBef>
              <a:spcAft>
                <a:spcPct val="0"/>
              </a:spcAft>
              <a:defRPr sz="4400">
                <a:solidFill>
                  <a:schemeClr val="tx1"/>
                </a:solidFill>
                <a:latin typeface="Calibri" pitchFamily="34" charset="0"/>
              </a:defRPr>
            </a:lvl3pPr>
            <a:lvl4pPr algn="ctr" defTabSz="457200" rtl="0" eaLnBrk="0" fontAlgn="base" hangingPunct="0">
              <a:spcBef>
                <a:spcPct val="0"/>
              </a:spcBef>
              <a:spcAft>
                <a:spcPct val="0"/>
              </a:spcAft>
              <a:defRPr sz="4400">
                <a:solidFill>
                  <a:schemeClr val="tx1"/>
                </a:solidFill>
                <a:latin typeface="Calibri" pitchFamily="34" charset="0"/>
              </a:defRPr>
            </a:lvl4pPr>
            <a:lvl5pPr algn="ctr" defTabSz="457200" rtl="0" eaLnBrk="0" fontAlgn="base" hangingPunct="0">
              <a:spcBef>
                <a:spcPct val="0"/>
              </a:spcBef>
              <a:spcAft>
                <a:spcPct val="0"/>
              </a:spcAft>
              <a:defRPr sz="4400">
                <a:solidFill>
                  <a:schemeClr val="tx1"/>
                </a:solidFill>
                <a:latin typeface="Calibri" pitchFamily="34" charset="0"/>
              </a:defRPr>
            </a:lvl5pPr>
            <a:lvl6pPr marL="457200" algn="ctr" defTabSz="457200" rtl="0" eaLnBrk="1" fontAlgn="base" hangingPunct="1">
              <a:spcBef>
                <a:spcPct val="0"/>
              </a:spcBef>
              <a:spcAft>
                <a:spcPct val="0"/>
              </a:spcAft>
              <a:defRPr sz="4400">
                <a:solidFill>
                  <a:schemeClr val="tx1"/>
                </a:solidFill>
                <a:latin typeface="Calibri" pitchFamily="34" charset="0"/>
              </a:defRPr>
            </a:lvl6pPr>
            <a:lvl7pPr marL="914400" algn="ctr" defTabSz="457200" rtl="0" eaLnBrk="1" fontAlgn="base" hangingPunct="1">
              <a:spcBef>
                <a:spcPct val="0"/>
              </a:spcBef>
              <a:spcAft>
                <a:spcPct val="0"/>
              </a:spcAft>
              <a:defRPr sz="4400">
                <a:solidFill>
                  <a:schemeClr val="tx1"/>
                </a:solidFill>
                <a:latin typeface="Calibri" pitchFamily="34" charset="0"/>
              </a:defRPr>
            </a:lvl7pPr>
            <a:lvl8pPr marL="1371600" algn="ctr" defTabSz="457200" rtl="0" eaLnBrk="1" fontAlgn="base" hangingPunct="1">
              <a:spcBef>
                <a:spcPct val="0"/>
              </a:spcBef>
              <a:spcAft>
                <a:spcPct val="0"/>
              </a:spcAft>
              <a:defRPr sz="4400">
                <a:solidFill>
                  <a:schemeClr val="tx1"/>
                </a:solidFill>
                <a:latin typeface="Calibri" pitchFamily="34" charset="0"/>
              </a:defRPr>
            </a:lvl8pPr>
            <a:lvl9pPr marL="1828800" algn="ctr" defTabSz="457200" rtl="0" eaLnBrk="1" fontAlgn="base" hangingPunct="1">
              <a:spcBef>
                <a:spcPct val="0"/>
              </a:spcBef>
              <a:spcAft>
                <a:spcPct val="0"/>
              </a:spcAft>
              <a:defRPr sz="4400">
                <a:solidFill>
                  <a:schemeClr val="tx1"/>
                </a:solidFill>
                <a:latin typeface="Calibri" pitchFamily="34" charset="0"/>
              </a:defRPr>
            </a:lvl9pPr>
          </a:lstStyle>
          <a:p>
            <a:pPr>
              <a:defRPr/>
            </a:pPr>
            <a:r>
              <a:rPr lang="sl-SI" sz="2400" b="1" dirty="0">
                <a:solidFill>
                  <a:srgbClr val="860000"/>
                </a:solidFill>
                <a:latin typeface="Arial" panose="020B0604020202020204" pitchFamily="34" charset="0"/>
                <a:cs typeface="Arial" panose="020B0604020202020204" pitchFamily="34" charset="0"/>
              </a:rPr>
              <a:t>Merila za izbor – </a:t>
            </a:r>
          </a:p>
          <a:p>
            <a:pPr>
              <a:defRPr/>
            </a:pPr>
            <a:r>
              <a:rPr lang="sl-SI" sz="2400" b="1" dirty="0">
                <a:solidFill>
                  <a:srgbClr val="860000"/>
                </a:solidFill>
                <a:latin typeface="Arial" panose="020B0604020202020204" pitchFamily="34" charset="0"/>
                <a:cs typeface="Arial" panose="020B0604020202020204" pitchFamily="34" charset="0"/>
              </a:rPr>
              <a:t>Izkušnje in reference za izvedbo projekta</a:t>
            </a:r>
          </a:p>
        </p:txBody>
      </p:sp>
      <p:sp>
        <p:nvSpPr>
          <p:cNvPr id="5" name="Elipsa 4"/>
          <p:cNvSpPr/>
          <p:nvPr/>
        </p:nvSpPr>
        <p:spPr>
          <a:xfrm>
            <a:off x="1108973" y="3520200"/>
            <a:ext cx="580768" cy="506627"/>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a:p>
        </p:txBody>
      </p:sp>
      <p:sp>
        <p:nvSpPr>
          <p:cNvPr id="2" name="Označba mesta številke diapozitiva 1"/>
          <p:cNvSpPr>
            <a:spLocks noGrp="1"/>
          </p:cNvSpPr>
          <p:nvPr>
            <p:ph type="sldNum" sz="quarter" idx="12"/>
          </p:nvPr>
        </p:nvSpPr>
        <p:spPr/>
        <p:txBody>
          <a:bodyPr/>
          <a:lstStyle/>
          <a:p>
            <a:fld id="{5532F882-DC02-4301-B179-9E7F5ED57468}" type="slidenum">
              <a:rPr lang="en-US" altLang="sl-SI" smtClean="0"/>
              <a:pPr/>
              <a:t>53</a:t>
            </a:fld>
            <a:endParaRPr lang="en-US" altLang="sl-SI"/>
          </a:p>
        </p:txBody>
      </p:sp>
    </p:spTree>
    <p:extLst>
      <p:ext uri="{BB962C8B-B14F-4D97-AF65-F5344CB8AC3E}">
        <p14:creationId xmlns:p14="http://schemas.microsoft.com/office/powerpoint/2010/main" val="193298220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54.xml><?xml version="1.0" encoding="utf-8"?>
<p:sld xmlns:a="http://schemas.openxmlformats.org/drawingml/2006/main" xmlns:r="http://schemas.openxmlformats.org/officeDocument/2006/relationships" xmlns:p="http://schemas.openxmlformats.org/presentationml/2006/main" showMasterSp="0" show="0">
  <p:cSld>
    <p:spTree>
      <p:nvGrpSpPr>
        <p:cNvPr id="1" name=""/>
        <p:cNvGrpSpPr/>
        <p:nvPr/>
      </p:nvGrpSpPr>
      <p:grpSpPr>
        <a:xfrm>
          <a:off x="0" y="0"/>
          <a:ext cx="0" cy="0"/>
          <a:chOff x="0" y="0"/>
          <a:chExt cx="0" cy="0"/>
        </a:xfrm>
      </p:grpSpPr>
      <p:pic>
        <p:nvPicPr>
          <p:cNvPr id="2" name="Slika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43459" y="0"/>
            <a:ext cx="6615967" cy="6676222"/>
          </a:xfrm>
          <a:prstGeom prst="rect">
            <a:avLst/>
          </a:prstGeom>
        </p:spPr>
      </p:pic>
      <p:sp>
        <p:nvSpPr>
          <p:cNvPr id="3" name="Pravokotnik 2"/>
          <p:cNvSpPr/>
          <p:nvPr/>
        </p:nvSpPr>
        <p:spPr>
          <a:xfrm>
            <a:off x="2060154" y="729049"/>
            <a:ext cx="6898495" cy="2693773"/>
          </a:xfrm>
          <a:prstGeom prst="rect">
            <a:avLst/>
          </a:prstGeom>
          <a:noFill/>
          <a:ln w="1905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 name="PoljeZBesedilom 3"/>
          <p:cNvSpPr txBox="1"/>
          <p:nvPr/>
        </p:nvSpPr>
        <p:spPr>
          <a:xfrm>
            <a:off x="862833" y="1782654"/>
            <a:ext cx="1197320" cy="584775"/>
          </a:xfrm>
          <a:prstGeom prst="rect">
            <a:avLst/>
          </a:prstGeom>
          <a:noFill/>
        </p:spPr>
        <p:txBody>
          <a:bodyPr wrap="square" rtlCol="0">
            <a:spAutoFit/>
          </a:bodyPr>
          <a:lstStyle/>
          <a:p>
            <a:r>
              <a:rPr lang="sl-SI" sz="1600" b="1" dirty="0">
                <a:solidFill>
                  <a:srgbClr val="FF0000"/>
                </a:solidFill>
                <a:cs typeface="Arial" panose="020B0604020202020204" pitchFamily="34" charset="0"/>
              </a:rPr>
              <a:t>Merilo 3.1  Sklop A</a:t>
            </a:r>
            <a:endParaRPr lang="en-US" sz="1600" b="1" dirty="0">
              <a:solidFill>
                <a:srgbClr val="FF0000"/>
              </a:solidFill>
              <a:cs typeface="Arial" panose="020B0604020202020204" pitchFamily="34" charset="0"/>
            </a:endParaRPr>
          </a:p>
        </p:txBody>
      </p:sp>
      <p:sp>
        <p:nvSpPr>
          <p:cNvPr id="5" name="Pravokotnik 4"/>
          <p:cNvSpPr/>
          <p:nvPr/>
        </p:nvSpPr>
        <p:spPr>
          <a:xfrm>
            <a:off x="2060153" y="3422822"/>
            <a:ext cx="6898495" cy="3312158"/>
          </a:xfrm>
          <a:prstGeom prst="rect">
            <a:avLst/>
          </a:prstGeom>
          <a:noFill/>
          <a:ln w="19050">
            <a:solidFill>
              <a:srgbClr val="00B05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 name="PoljeZBesedilom 5"/>
          <p:cNvSpPr txBox="1"/>
          <p:nvPr/>
        </p:nvSpPr>
        <p:spPr>
          <a:xfrm>
            <a:off x="862834" y="4494126"/>
            <a:ext cx="1197320" cy="584775"/>
          </a:xfrm>
          <a:prstGeom prst="rect">
            <a:avLst/>
          </a:prstGeom>
          <a:noFill/>
        </p:spPr>
        <p:txBody>
          <a:bodyPr wrap="square" rtlCol="0">
            <a:spAutoFit/>
          </a:bodyPr>
          <a:lstStyle/>
          <a:p>
            <a:r>
              <a:rPr lang="sl-SI" sz="1600" b="1" dirty="0">
                <a:solidFill>
                  <a:srgbClr val="00B050"/>
                </a:solidFill>
                <a:cs typeface="Arial" panose="020B0604020202020204" pitchFamily="34" charset="0"/>
              </a:rPr>
              <a:t>Merilo 3.1  Sklop B</a:t>
            </a:r>
            <a:endParaRPr lang="en-US" sz="1600" b="1" dirty="0">
              <a:solidFill>
                <a:srgbClr val="00B050"/>
              </a:solidFill>
              <a:cs typeface="Arial" panose="020B0604020202020204" pitchFamily="34" charset="0"/>
            </a:endParaRPr>
          </a:p>
        </p:txBody>
      </p:sp>
      <p:sp>
        <p:nvSpPr>
          <p:cNvPr id="7" name="Označba mesta številke diapozitiva 6"/>
          <p:cNvSpPr>
            <a:spLocks noGrp="1"/>
          </p:cNvSpPr>
          <p:nvPr>
            <p:ph type="sldNum" sz="quarter" idx="12"/>
          </p:nvPr>
        </p:nvSpPr>
        <p:spPr/>
        <p:txBody>
          <a:bodyPr/>
          <a:lstStyle/>
          <a:p>
            <a:fld id="{5532F882-DC02-4301-B179-9E7F5ED57468}" type="slidenum">
              <a:rPr lang="en-US" altLang="sl-SI" smtClean="0"/>
              <a:pPr/>
              <a:t>54</a:t>
            </a:fld>
            <a:endParaRPr lang="en-US" altLang="sl-SI"/>
          </a:p>
        </p:txBody>
      </p:sp>
    </p:spTree>
    <p:extLst>
      <p:ext uri="{BB962C8B-B14F-4D97-AF65-F5344CB8AC3E}">
        <p14:creationId xmlns:p14="http://schemas.microsoft.com/office/powerpoint/2010/main" val="177902500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55.xml><?xml version="1.0" encoding="utf-8"?>
<p:sld xmlns:a="http://schemas.openxmlformats.org/drawingml/2006/main" xmlns:r="http://schemas.openxmlformats.org/officeDocument/2006/relationships" xmlns:p="http://schemas.openxmlformats.org/presentationml/2006/main" showMasterSp="0" show="0">
  <p:cSld>
    <p:spTree>
      <p:nvGrpSpPr>
        <p:cNvPr id="1" name=""/>
        <p:cNvGrpSpPr/>
        <p:nvPr/>
      </p:nvGrpSpPr>
      <p:grpSpPr>
        <a:xfrm>
          <a:off x="0" y="0"/>
          <a:ext cx="0" cy="0"/>
          <a:chOff x="0" y="0"/>
          <a:chExt cx="0" cy="0"/>
        </a:xfrm>
      </p:grpSpPr>
      <p:graphicFrame>
        <p:nvGraphicFramePr>
          <p:cNvPr id="2" name="Tabela 1"/>
          <p:cNvGraphicFramePr>
            <a:graphicFrameLocks noGrp="1"/>
          </p:cNvGraphicFramePr>
          <p:nvPr>
            <p:extLst>
              <p:ext uri="{D42A27DB-BD31-4B8C-83A1-F6EECF244321}">
                <p14:modId xmlns:p14="http://schemas.microsoft.com/office/powerpoint/2010/main" val="1537018027"/>
              </p:ext>
            </p:extLst>
          </p:nvPr>
        </p:nvGraphicFramePr>
        <p:xfrm>
          <a:off x="1149178" y="2100649"/>
          <a:ext cx="6536724" cy="3189766"/>
        </p:xfrm>
        <a:graphic>
          <a:graphicData uri="http://schemas.openxmlformats.org/drawingml/2006/table">
            <a:tbl>
              <a:tblPr>
                <a:tableStyleId>{69CF1AB2-1976-4502-BF36-3FF5EA218861}</a:tableStyleId>
              </a:tblPr>
              <a:tblGrid>
                <a:gridCol w="741127">
                  <a:extLst>
                    <a:ext uri="{9D8B030D-6E8A-4147-A177-3AD203B41FA5}">
                      <a16:colId xmlns:a16="http://schemas.microsoft.com/office/drawing/2014/main" xmlns="" val="20000"/>
                    </a:ext>
                  </a:extLst>
                </a:gridCol>
                <a:gridCol w="5356011">
                  <a:extLst>
                    <a:ext uri="{9D8B030D-6E8A-4147-A177-3AD203B41FA5}">
                      <a16:colId xmlns:a16="http://schemas.microsoft.com/office/drawing/2014/main" xmlns="" val="20001"/>
                    </a:ext>
                  </a:extLst>
                </a:gridCol>
                <a:gridCol w="439586">
                  <a:extLst>
                    <a:ext uri="{9D8B030D-6E8A-4147-A177-3AD203B41FA5}">
                      <a16:colId xmlns:a16="http://schemas.microsoft.com/office/drawing/2014/main" xmlns="" val="20002"/>
                    </a:ext>
                  </a:extLst>
                </a:gridCol>
              </a:tblGrid>
              <a:tr h="561668">
                <a:tc>
                  <a:txBody>
                    <a:bodyPr/>
                    <a:lstStyle/>
                    <a:p>
                      <a:pPr>
                        <a:spcAft>
                          <a:spcPts val="0"/>
                        </a:spcAft>
                      </a:pPr>
                      <a:r>
                        <a:rPr lang="sl-SI" sz="1200" b="1" dirty="0">
                          <a:solidFill>
                            <a:schemeClr val="tx1"/>
                          </a:solidFill>
                          <a:effectLst/>
                          <a:latin typeface="Arial" panose="020B0604020202020204" pitchFamily="34" charset="0"/>
                          <a:cs typeface="Arial" panose="020B0604020202020204" pitchFamily="34" charset="0"/>
                        </a:rPr>
                        <a:t>4.</a:t>
                      </a:r>
                      <a:endParaRPr lang="sl-SI" sz="1800" b="1"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44445" marR="44445" marT="0" marB="0">
                    <a:solidFill>
                      <a:schemeClr val="tx2">
                        <a:lumMod val="40000"/>
                        <a:lumOff val="60000"/>
                      </a:schemeClr>
                    </a:solidFill>
                  </a:tcPr>
                </a:tc>
                <a:tc>
                  <a:txBody>
                    <a:bodyPr/>
                    <a:lstStyle/>
                    <a:p>
                      <a:pPr algn="just">
                        <a:spcAft>
                          <a:spcPts val="0"/>
                        </a:spcAft>
                      </a:pPr>
                      <a:r>
                        <a:rPr lang="sl-SI" sz="1200" b="1" dirty="0">
                          <a:solidFill>
                            <a:schemeClr val="tx1"/>
                          </a:solidFill>
                          <a:effectLst/>
                          <a:latin typeface="Arial" panose="020B0604020202020204" pitchFamily="34" charset="0"/>
                          <a:cs typeface="Arial" panose="020B0604020202020204" pitchFamily="34" charset="0"/>
                        </a:rPr>
                        <a:t>Prispevanje k doseganju področnih strategij, resolucij, nacionalnih programov ipd. ter zagotavljanju trajnosti predvidenih učinkov in rezultatov projekta</a:t>
                      </a:r>
                      <a:endParaRPr lang="sl-SI" sz="1800" b="1"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44445" marR="44445" marT="0" marB="0">
                    <a:solidFill>
                      <a:schemeClr val="tx2">
                        <a:lumMod val="40000"/>
                        <a:lumOff val="60000"/>
                      </a:schemeClr>
                    </a:solidFill>
                  </a:tcPr>
                </a:tc>
                <a:tc>
                  <a:txBody>
                    <a:bodyPr/>
                    <a:lstStyle/>
                    <a:p>
                      <a:pPr algn="ctr">
                        <a:spcAft>
                          <a:spcPts val="0"/>
                        </a:spcAft>
                      </a:pPr>
                      <a:r>
                        <a:rPr lang="sl-SI" sz="1200" b="1" dirty="0">
                          <a:solidFill>
                            <a:schemeClr val="tx1"/>
                          </a:solidFill>
                          <a:effectLst/>
                          <a:latin typeface="Arial" panose="020B0604020202020204" pitchFamily="34" charset="0"/>
                          <a:cs typeface="Arial" panose="020B0604020202020204" pitchFamily="34" charset="0"/>
                        </a:rPr>
                        <a:t>4</a:t>
                      </a:r>
                      <a:endParaRPr lang="sl-SI" sz="1800" b="1"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44445" marR="44445" marT="0" marB="0">
                    <a:solidFill>
                      <a:schemeClr val="tx2">
                        <a:lumMod val="40000"/>
                        <a:lumOff val="60000"/>
                      </a:schemeClr>
                    </a:solidFill>
                  </a:tcPr>
                </a:tc>
                <a:extLst>
                  <a:ext uri="{0D108BD9-81ED-4DB2-BD59-A6C34878D82A}">
                    <a16:rowId xmlns:a16="http://schemas.microsoft.com/office/drawing/2014/main" xmlns="" val="10000"/>
                  </a:ext>
                </a:extLst>
              </a:tr>
              <a:tr h="2628098">
                <a:tc>
                  <a:txBody>
                    <a:bodyPr/>
                    <a:lstStyle/>
                    <a:p>
                      <a:pPr>
                        <a:spcAft>
                          <a:spcPts val="0"/>
                        </a:spcAft>
                      </a:pPr>
                      <a:r>
                        <a:rPr lang="sl-SI" sz="1200" b="0">
                          <a:solidFill>
                            <a:schemeClr val="tx1"/>
                          </a:solidFill>
                          <a:effectLst/>
                          <a:latin typeface="Arial" panose="020B0604020202020204" pitchFamily="34" charset="0"/>
                          <a:cs typeface="Arial" panose="020B0604020202020204" pitchFamily="34" charset="0"/>
                        </a:rPr>
                        <a:t>4.1</a:t>
                      </a:r>
                      <a:endParaRPr lang="sl-SI" sz="1800" b="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44445" marR="44445" marT="0" marB="0"/>
                </a:tc>
                <a:tc>
                  <a:txBody>
                    <a:bodyPr/>
                    <a:lstStyle/>
                    <a:p>
                      <a:pPr algn="just">
                        <a:spcAft>
                          <a:spcPts val="0"/>
                        </a:spcAft>
                      </a:pPr>
                      <a:r>
                        <a:rPr lang="sl-SI" sz="1200" b="0" dirty="0">
                          <a:solidFill>
                            <a:schemeClr val="tx1"/>
                          </a:solidFill>
                          <a:effectLst/>
                          <a:latin typeface="Arial" panose="020B0604020202020204" pitchFamily="34" charset="0"/>
                          <a:cs typeface="Arial" panose="020B0604020202020204" pitchFamily="34" charset="0"/>
                        </a:rPr>
                        <a:t>Prispevek aktivnosti k doseganju področnih strategij, resolucij, nacionalnih programov, ipd. ter zagotavljanju trajnosti predvidenih učinkov in rezultatov projekta  (tč. 2.4.1 Prijavnice in elaborata)</a:t>
                      </a:r>
                      <a:endParaRPr lang="sl-SI" sz="1800" b="0" dirty="0">
                        <a:solidFill>
                          <a:schemeClr val="tx1"/>
                        </a:solidFill>
                        <a:effectLst/>
                        <a:latin typeface="Arial" panose="020B0604020202020204" pitchFamily="34" charset="0"/>
                        <a:cs typeface="Arial" panose="020B0604020202020204" pitchFamily="34" charset="0"/>
                      </a:endParaRPr>
                    </a:p>
                    <a:p>
                      <a:pPr marL="342900" lvl="0" indent="-342900" algn="just">
                        <a:spcAft>
                          <a:spcPts val="0"/>
                        </a:spcAft>
                        <a:buClr>
                          <a:srgbClr val="00000A"/>
                        </a:buClr>
                        <a:buSzPts val="1000"/>
                        <a:buFont typeface="Times New Roman" panose="02020603050405020304" pitchFamily="18" charset="0"/>
                        <a:buChar char="−"/>
                      </a:pPr>
                      <a:r>
                        <a:rPr lang="sl-SI" sz="1200" b="0" dirty="0">
                          <a:solidFill>
                            <a:schemeClr val="tx1"/>
                          </a:solidFill>
                          <a:effectLst/>
                          <a:latin typeface="Arial" panose="020B0604020202020204" pitchFamily="34" charset="0"/>
                          <a:cs typeface="Arial" panose="020B0604020202020204" pitchFamily="34" charset="0"/>
                        </a:rPr>
                        <a:t>v Prijavnici in elaboratu sta navedena dva (2) primera, ki izkazujeta prispevek operacije k doseganju področnih strategij, resolucij, nacionalnih programov ipd. ter zagotavljanju trajnosti predvidenih učinkov in rezultatov projekta</a:t>
                      </a:r>
                      <a:endParaRPr lang="sl-SI" sz="1800" b="0" dirty="0">
                        <a:solidFill>
                          <a:schemeClr val="tx1"/>
                        </a:solidFill>
                        <a:effectLst/>
                        <a:latin typeface="Arial" panose="020B0604020202020204" pitchFamily="34" charset="0"/>
                        <a:cs typeface="Arial" panose="020B0604020202020204" pitchFamily="34" charset="0"/>
                      </a:endParaRPr>
                    </a:p>
                    <a:p>
                      <a:pPr marL="342900" lvl="0" indent="-342900" algn="just">
                        <a:spcAft>
                          <a:spcPts val="0"/>
                        </a:spcAft>
                        <a:buClr>
                          <a:srgbClr val="00000A"/>
                        </a:buClr>
                        <a:buSzPts val="1000"/>
                        <a:buFont typeface="Times New Roman" panose="02020603050405020304" pitchFamily="18" charset="0"/>
                        <a:buChar char="−"/>
                      </a:pPr>
                      <a:r>
                        <a:rPr lang="sl-SI" sz="1200" b="0" dirty="0">
                          <a:solidFill>
                            <a:schemeClr val="tx1"/>
                          </a:solidFill>
                          <a:effectLst/>
                          <a:latin typeface="Arial" panose="020B0604020202020204" pitchFamily="34" charset="0"/>
                          <a:cs typeface="Arial" panose="020B0604020202020204" pitchFamily="34" charset="0"/>
                        </a:rPr>
                        <a:t>v Prijavnici in elaboratu je naveden en (1) primer, ki izkazuje prispevek operacije k doseganju področnih strategij, resolucij, nacionalnih programov ipd. ter zagotavljanju trajnosti predvidenih učinkov in rezultatov projekta</a:t>
                      </a:r>
                      <a:endParaRPr lang="sl-SI" sz="1800" b="0" dirty="0">
                        <a:solidFill>
                          <a:schemeClr val="tx1"/>
                        </a:solidFill>
                        <a:effectLst/>
                        <a:latin typeface="Arial" panose="020B0604020202020204" pitchFamily="34" charset="0"/>
                        <a:cs typeface="Arial" panose="020B0604020202020204" pitchFamily="34" charset="0"/>
                      </a:endParaRPr>
                    </a:p>
                    <a:p>
                      <a:pPr marL="342900" lvl="0" indent="-342900" algn="just">
                        <a:spcAft>
                          <a:spcPts val="0"/>
                        </a:spcAft>
                        <a:buClr>
                          <a:srgbClr val="00000A"/>
                        </a:buClr>
                        <a:buSzPts val="1000"/>
                        <a:buFont typeface="Times New Roman" panose="02020603050405020304" pitchFamily="18" charset="0"/>
                        <a:buChar char="−"/>
                      </a:pPr>
                      <a:r>
                        <a:rPr lang="sl-SI" sz="1200" b="0" dirty="0">
                          <a:solidFill>
                            <a:schemeClr val="tx1"/>
                          </a:solidFill>
                          <a:effectLst/>
                          <a:latin typeface="Arial" panose="020B0604020202020204" pitchFamily="34" charset="0"/>
                          <a:cs typeface="Arial" panose="020B0604020202020204" pitchFamily="34" charset="0"/>
                        </a:rPr>
                        <a:t>v Prijavnici in elaboratu ni navedenih primerov, ki bi izkazovali prispevek k doseganju področnih strategij, resolucij, nacionalnih programov ipd. ter zagotavljanju trajnosti predvidenih učinkov in rezultatov projekta</a:t>
                      </a:r>
                      <a:endParaRPr lang="sl-SI" sz="1800" b="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44445" marR="44445" marT="0" marB="0"/>
                </a:tc>
                <a:tc>
                  <a:txBody>
                    <a:bodyPr/>
                    <a:lstStyle/>
                    <a:p>
                      <a:pPr algn="ctr">
                        <a:spcAft>
                          <a:spcPts val="0"/>
                        </a:spcAft>
                      </a:pPr>
                      <a:r>
                        <a:rPr lang="sl-SI" sz="1200" b="0" dirty="0">
                          <a:solidFill>
                            <a:schemeClr val="tx1"/>
                          </a:solidFill>
                          <a:effectLst/>
                          <a:latin typeface="Arial" panose="020B0604020202020204" pitchFamily="34" charset="0"/>
                          <a:cs typeface="Arial" panose="020B0604020202020204" pitchFamily="34" charset="0"/>
                        </a:rPr>
                        <a:t> </a:t>
                      </a:r>
                      <a:endParaRPr lang="sl-SI" sz="1800" b="0" dirty="0">
                        <a:solidFill>
                          <a:schemeClr val="tx1"/>
                        </a:solidFill>
                        <a:effectLst/>
                        <a:latin typeface="Arial" panose="020B0604020202020204" pitchFamily="34" charset="0"/>
                        <a:cs typeface="Arial" panose="020B0604020202020204" pitchFamily="34" charset="0"/>
                      </a:endParaRPr>
                    </a:p>
                    <a:p>
                      <a:pPr algn="ctr">
                        <a:spcAft>
                          <a:spcPts val="0"/>
                        </a:spcAft>
                      </a:pPr>
                      <a:r>
                        <a:rPr lang="sl-SI" sz="1200" b="0" dirty="0">
                          <a:solidFill>
                            <a:schemeClr val="tx1"/>
                          </a:solidFill>
                          <a:effectLst/>
                          <a:latin typeface="Arial" panose="020B0604020202020204" pitchFamily="34" charset="0"/>
                          <a:cs typeface="Arial" panose="020B0604020202020204" pitchFamily="34" charset="0"/>
                        </a:rPr>
                        <a:t> </a:t>
                      </a:r>
                      <a:endParaRPr lang="sl-SI" sz="1800" b="0" dirty="0">
                        <a:solidFill>
                          <a:schemeClr val="tx1"/>
                        </a:solidFill>
                        <a:effectLst/>
                        <a:latin typeface="Arial" panose="020B0604020202020204" pitchFamily="34" charset="0"/>
                        <a:cs typeface="Arial" panose="020B0604020202020204" pitchFamily="34" charset="0"/>
                      </a:endParaRPr>
                    </a:p>
                    <a:p>
                      <a:pPr algn="ctr">
                        <a:spcAft>
                          <a:spcPts val="0"/>
                        </a:spcAft>
                      </a:pPr>
                      <a:r>
                        <a:rPr lang="sl-SI" sz="1200" b="0" dirty="0">
                          <a:solidFill>
                            <a:schemeClr val="tx1"/>
                          </a:solidFill>
                          <a:effectLst/>
                          <a:latin typeface="Arial" panose="020B0604020202020204" pitchFamily="34" charset="0"/>
                          <a:cs typeface="Arial" panose="020B0604020202020204" pitchFamily="34" charset="0"/>
                        </a:rPr>
                        <a:t> </a:t>
                      </a:r>
                      <a:endParaRPr lang="sl-SI" sz="1800" b="0" dirty="0">
                        <a:solidFill>
                          <a:schemeClr val="tx1"/>
                        </a:solidFill>
                        <a:effectLst/>
                        <a:latin typeface="Arial" panose="020B0604020202020204" pitchFamily="34" charset="0"/>
                        <a:cs typeface="Arial" panose="020B0604020202020204" pitchFamily="34" charset="0"/>
                      </a:endParaRPr>
                    </a:p>
                    <a:p>
                      <a:pPr algn="ctr">
                        <a:spcAft>
                          <a:spcPts val="0"/>
                        </a:spcAft>
                      </a:pPr>
                      <a:r>
                        <a:rPr lang="sl-SI" sz="1200" b="0" dirty="0">
                          <a:solidFill>
                            <a:schemeClr val="tx1"/>
                          </a:solidFill>
                          <a:effectLst/>
                          <a:latin typeface="Arial" panose="020B0604020202020204" pitchFamily="34" charset="0"/>
                          <a:cs typeface="Arial" panose="020B0604020202020204" pitchFamily="34" charset="0"/>
                        </a:rPr>
                        <a:t>4</a:t>
                      </a:r>
                      <a:endParaRPr lang="sl-SI" sz="1800" b="0" dirty="0">
                        <a:solidFill>
                          <a:schemeClr val="tx1"/>
                        </a:solidFill>
                        <a:effectLst/>
                        <a:latin typeface="Arial" panose="020B0604020202020204" pitchFamily="34" charset="0"/>
                        <a:cs typeface="Arial" panose="020B0604020202020204" pitchFamily="34" charset="0"/>
                      </a:endParaRPr>
                    </a:p>
                    <a:p>
                      <a:pPr algn="ctr">
                        <a:spcAft>
                          <a:spcPts val="0"/>
                        </a:spcAft>
                      </a:pPr>
                      <a:r>
                        <a:rPr lang="sl-SI" sz="1200" b="0" dirty="0">
                          <a:solidFill>
                            <a:schemeClr val="tx1"/>
                          </a:solidFill>
                          <a:effectLst/>
                          <a:latin typeface="Arial" panose="020B0604020202020204" pitchFamily="34" charset="0"/>
                          <a:cs typeface="Arial" panose="020B0604020202020204" pitchFamily="34" charset="0"/>
                        </a:rPr>
                        <a:t> </a:t>
                      </a:r>
                      <a:endParaRPr lang="sl-SI" sz="1800" b="0" dirty="0">
                        <a:solidFill>
                          <a:schemeClr val="tx1"/>
                        </a:solidFill>
                        <a:effectLst/>
                        <a:latin typeface="Arial" panose="020B0604020202020204" pitchFamily="34" charset="0"/>
                        <a:cs typeface="Arial" panose="020B0604020202020204" pitchFamily="34" charset="0"/>
                      </a:endParaRPr>
                    </a:p>
                    <a:p>
                      <a:pPr algn="ctr">
                        <a:spcAft>
                          <a:spcPts val="0"/>
                        </a:spcAft>
                      </a:pPr>
                      <a:r>
                        <a:rPr lang="sl-SI" sz="1200" b="0" dirty="0">
                          <a:solidFill>
                            <a:schemeClr val="tx1"/>
                          </a:solidFill>
                          <a:effectLst/>
                          <a:latin typeface="Arial" panose="020B0604020202020204" pitchFamily="34" charset="0"/>
                          <a:cs typeface="Arial" panose="020B0604020202020204" pitchFamily="34" charset="0"/>
                        </a:rPr>
                        <a:t> </a:t>
                      </a:r>
                      <a:endParaRPr lang="sl-SI" sz="1800" b="0" dirty="0">
                        <a:solidFill>
                          <a:schemeClr val="tx1"/>
                        </a:solidFill>
                        <a:effectLst/>
                        <a:latin typeface="Arial" panose="020B0604020202020204" pitchFamily="34" charset="0"/>
                        <a:cs typeface="Arial" panose="020B0604020202020204" pitchFamily="34" charset="0"/>
                      </a:endParaRPr>
                    </a:p>
                    <a:p>
                      <a:pPr algn="ctr">
                        <a:spcAft>
                          <a:spcPts val="0"/>
                        </a:spcAft>
                      </a:pPr>
                      <a:r>
                        <a:rPr lang="sl-SI" sz="1200" b="0" dirty="0">
                          <a:solidFill>
                            <a:schemeClr val="tx1"/>
                          </a:solidFill>
                          <a:effectLst/>
                          <a:latin typeface="Arial" panose="020B0604020202020204" pitchFamily="34" charset="0"/>
                          <a:cs typeface="Arial" panose="020B0604020202020204" pitchFamily="34" charset="0"/>
                        </a:rPr>
                        <a:t>2</a:t>
                      </a:r>
                      <a:endParaRPr lang="sl-SI" sz="1800" b="0" dirty="0">
                        <a:solidFill>
                          <a:schemeClr val="tx1"/>
                        </a:solidFill>
                        <a:effectLst/>
                        <a:latin typeface="Arial" panose="020B0604020202020204" pitchFamily="34" charset="0"/>
                        <a:cs typeface="Arial" panose="020B0604020202020204" pitchFamily="34" charset="0"/>
                      </a:endParaRPr>
                    </a:p>
                    <a:p>
                      <a:pPr algn="ctr">
                        <a:spcAft>
                          <a:spcPts val="0"/>
                        </a:spcAft>
                      </a:pPr>
                      <a:r>
                        <a:rPr lang="sl-SI" sz="1200" b="0" dirty="0">
                          <a:solidFill>
                            <a:schemeClr val="tx1"/>
                          </a:solidFill>
                          <a:effectLst/>
                          <a:latin typeface="Arial" panose="020B0604020202020204" pitchFamily="34" charset="0"/>
                          <a:cs typeface="Arial" panose="020B0604020202020204" pitchFamily="34" charset="0"/>
                        </a:rPr>
                        <a:t> </a:t>
                      </a:r>
                      <a:endParaRPr lang="sl-SI" sz="1800" b="0" dirty="0">
                        <a:solidFill>
                          <a:schemeClr val="tx1"/>
                        </a:solidFill>
                        <a:effectLst/>
                        <a:latin typeface="Arial" panose="020B0604020202020204" pitchFamily="34" charset="0"/>
                        <a:cs typeface="Arial" panose="020B0604020202020204" pitchFamily="34" charset="0"/>
                      </a:endParaRPr>
                    </a:p>
                    <a:p>
                      <a:pPr algn="ctr">
                        <a:spcAft>
                          <a:spcPts val="0"/>
                        </a:spcAft>
                      </a:pPr>
                      <a:r>
                        <a:rPr lang="sl-SI" sz="1200" b="0" dirty="0">
                          <a:solidFill>
                            <a:schemeClr val="tx1"/>
                          </a:solidFill>
                          <a:effectLst/>
                          <a:latin typeface="Arial" panose="020B0604020202020204" pitchFamily="34" charset="0"/>
                          <a:cs typeface="Arial" panose="020B0604020202020204" pitchFamily="34" charset="0"/>
                        </a:rPr>
                        <a:t> </a:t>
                      </a:r>
                      <a:endParaRPr lang="sl-SI" sz="1800" b="0" dirty="0">
                        <a:solidFill>
                          <a:schemeClr val="tx1"/>
                        </a:solidFill>
                        <a:effectLst/>
                        <a:latin typeface="Arial" panose="020B0604020202020204" pitchFamily="34" charset="0"/>
                        <a:cs typeface="Arial" panose="020B0604020202020204" pitchFamily="34" charset="0"/>
                      </a:endParaRPr>
                    </a:p>
                    <a:p>
                      <a:pPr algn="ctr">
                        <a:spcAft>
                          <a:spcPts val="0"/>
                        </a:spcAft>
                      </a:pPr>
                      <a:r>
                        <a:rPr lang="sl-SI" sz="1200" b="0" dirty="0">
                          <a:solidFill>
                            <a:schemeClr val="tx1"/>
                          </a:solidFill>
                          <a:effectLst/>
                          <a:latin typeface="Arial" panose="020B0604020202020204" pitchFamily="34" charset="0"/>
                          <a:cs typeface="Arial" panose="020B0604020202020204" pitchFamily="34" charset="0"/>
                        </a:rPr>
                        <a:t>0</a:t>
                      </a:r>
                      <a:endParaRPr lang="sl-SI" sz="1800" b="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44445" marR="44445" marT="0" marB="0"/>
                </a:tc>
                <a:extLst>
                  <a:ext uri="{0D108BD9-81ED-4DB2-BD59-A6C34878D82A}">
                    <a16:rowId xmlns:a16="http://schemas.microsoft.com/office/drawing/2014/main" xmlns="" val="10001"/>
                  </a:ext>
                </a:extLst>
              </a:tr>
            </a:tbl>
          </a:graphicData>
        </a:graphic>
      </p:graphicFrame>
      <p:sp>
        <p:nvSpPr>
          <p:cNvPr id="3" name="Title 1"/>
          <p:cNvSpPr txBox="1">
            <a:spLocks/>
          </p:cNvSpPr>
          <p:nvPr/>
        </p:nvSpPr>
        <p:spPr bwMode="auto">
          <a:xfrm>
            <a:off x="1239837" y="588576"/>
            <a:ext cx="6670273" cy="1326721"/>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lgn="ctr" defTabSz="457200" rtl="0" eaLnBrk="0" fontAlgn="base" hangingPunct="0">
              <a:spcBef>
                <a:spcPct val="0"/>
              </a:spcBef>
              <a:spcAft>
                <a:spcPct val="0"/>
              </a:spcAft>
              <a:defRPr sz="4400" kern="1200">
                <a:solidFill>
                  <a:schemeClr val="tx1"/>
                </a:solidFill>
                <a:latin typeface="+mj-lt"/>
                <a:ea typeface="+mj-ea"/>
                <a:cs typeface="+mj-cs"/>
              </a:defRPr>
            </a:lvl1pPr>
            <a:lvl2pPr algn="ctr" defTabSz="457200" rtl="0" eaLnBrk="0" fontAlgn="base" hangingPunct="0">
              <a:spcBef>
                <a:spcPct val="0"/>
              </a:spcBef>
              <a:spcAft>
                <a:spcPct val="0"/>
              </a:spcAft>
              <a:defRPr sz="4400">
                <a:solidFill>
                  <a:schemeClr val="tx1"/>
                </a:solidFill>
                <a:latin typeface="Calibri" pitchFamily="34" charset="0"/>
              </a:defRPr>
            </a:lvl2pPr>
            <a:lvl3pPr algn="ctr" defTabSz="457200" rtl="0" eaLnBrk="0" fontAlgn="base" hangingPunct="0">
              <a:spcBef>
                <a:spcPct val="0"/>
              </a:spcBef>
              <a:spcAft>
                <a:spcPct val="0"/>
              </a:spcAft>
              <a:defRPr sz="4400">
                <a:solidFill>
                  <a:schemeClr val="tx1"/>
                </a:solidFill>
                <a:latin typeface="Calibri" pitchFamily="34" charset="0"/>
              </a:defRPr>
            </a:lvl3pPr>
            <a:lvl4pPr algn="ctr" defTabSz="457200" rtl="0" eaLnBrk="0" fontAlgn="base" hangingPunct="0">
              <a:spcBef>
                <a:spcPct val="0"/>
              </a:spcBef>
              <a:spcAft>
                <a:spcPct val="0"/>
              </a:spcAft>
              <a:defRPr sz="4400">
                <a:solidFill>
                  <a:schemeClr val="tx1"/>
                </a:solidFill>
                <a:latin typeface="Calibri" pitchFamily="34" charset="0"/>
              </a:defRPr>
            </a:lvl4pPr>
            <a:lvl5pPr algn="ctr" defTabSz="457200" rtl="0" eaLnBrk="0" fontAlgn="base" hangingPunct="0">
              <a:spcBef>
                <a:spcPct val="0"/>
              </a:spcBef>
              <a:spcAft>
                <a:spcPct val="0"/>
              </a:spcAft>
              <a:defRPr sz="4400">
                <a:solidFill>
                  <a:schemeClr val="tx1"/>
                </a:solidFill>
                <a:latin typeface="Calibri" pitchFamily="34" charset="0"/>
              </a:defRPr>
            </a:lvl5pPr>
            <a:lvl6pPr marL="457200" algn="ctr" defTabSz="457200" rtl="0" eaLnBrk="1" fontAlgn="base" hangingPunct="1">
              <a:spcBef>
                <a:spcPct val="0"/>
              </a:spcBef>
              <a:spcAft>
                <a:spcPct val="0"/>
              </a:spcAft>
              <a:defRPr sz="4400">
                <a:solidFill>
                  <a:schemeClr val="tx1"/>
                </a:solidFill>
                <a:latin typeface="Calibri" pitchFamily="34" charset="0"/>
              </a:defRPr>
            </a:lvl6pPr>
            <a:lvl7pPr marL="914400" algn="ctr" defTabSz="457200" rtl="0" eaLnBrk="1" fontAlgn="base" hangingPunct="1">
              <a:spcBef>
                <a:spcPct val="0"/>
              </a:spcBef>
              <a:spcAft>
                <a:spcPct val="0"/>
              </a:spcAft>
              <a:defRPr sz="4400">
                <a:solidFill>
                  <a:schemeClr val="tx1"/>
                </a:solidFill>
                <a:latin typeface="Calibri" pitchFamily="34" charset="0"/>
              </a:defRPr>
            </a:lvl7pPr>
            <a:lvl8pPr marL="1371600" algn="ctr" defTabSz="457200" rtl="0" eaLnBrk="1" fontAlgn="base" hangingPunct="1">
              <a:spcBef>
                <a:spcPct val="0"/>
              </a:spcBef>
              <a:spcAft>
                <a:spcPct val="0"/>
              </a:spcAft>
              <a:defRPr sz="4400">
                <a:solidFill>
                  <a:schemeClr val="tx1"/>
                </a:solidFill>
                <a:latin typeface="Calibri" pitchFamily="34" charset="0"/>
              </a:defRPr>
            </a:lvl8pPr>
            <a:lvl9pPr marL="1828800" algn="ctr" defTabSz="457200" rtl="0" eaLnBrk="1" fontAlgn="base" hangingPunct="1">
              <a:spcBef>
                <a:spcPct val="0"/>
              </a:spcBef>
              <a:spcAft>
                <a:spcPct val="0"/>
              </a:spcAft>
              <a:defRPr sz="4400">
                <a:solidFill>
                  <a:schemeClr val="tx1"/>
                </a:solidFill>
                <a:latin typeface="Calibri" pitchFamily="34" charset="0"/>
              </a:defRPr>
            </a:lvl9pPr>
          </a:lstStyle>
          <a:p>
            <a:pPr>
              <a:defRPr/>
            </a:pPr>
            <a:r>
              <a:rPr lang="sl-SI" sz="2400" b="1" dirty="0">
                <a:solidFill>
                  <a:srgbClr val="C00000"/>
                </a:solidFill>
                <a:latin typeface="Arial" panose="020B0604020202020204" pitchFamily="34" charset="0"/>
                <a:cs typeface="Arial" panose="020B0604020202020204" pitchFamily="34" charset="0"/>
              </a:rPr>
              <a:t>Merila za izbor </a:t>
            </a:r>
          </a:p>
          <a:p>
            <a:pPr>
              <a:defRPr/>
            </a:pPr>
            <a:r>
              <a:rPr lang="sl-SI" sz="2000" b="1" dirty="0">
                <a:solidFill>
                  <a:srgbClr val="C00000"/>
                </a:solidFill>
                <a:latin typeface="Arial" panose="020B0604020202020204" pitchFamily="34" charset="0"/>
                <a:cs typeface="Arial" panose="020B0604020202020204" pitchFamily="34" charset="0"/>
              </a:rPr>
              <a:t>Prispevanja k doseganju področnih strategij resolucij, nacionalnih programov ipd. ter zagotavljanja trajnosti predvidenih učinkov in rezultatov projekta</a:t>
            </a:r>
          </a:p>
        </p:txBody>
      </p:sp>
      <p:sp>
        <p:nvSpPr>
          <p:cNvPr id="5" name="Elipsa 4"/>
          <p:cNvSpPr/>
          <p:nvPr/>
        </p:nvSpPr>
        <p:spPr>
          <a:xfrm>
            <a:off x="949453" y="2506946"/>
            <a:ext cx="580768" cy="506627"/>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a:p>
        </p:txBody>
      </p:sp>
      <p:sp>
        <p:nvSpPr>
          <p:cNvPr id="4" name="Označba mesta številke diapozitiva 3"/>
          <p:cNvSpPr>
            <a:spLocks noGrp="1"/>
          </p:cNvSpPr>
          <p:nvPr>
            <p:ph type="sldNum" sz="quarter" idx="12"/>
          </p:nvPr>
        </p:nvSpPr>
        <p:spPr/>
        <p:txBody>
          <a:bodyPr/>
          <a:lstStyle/>
          <a:p>
            <a:fld id="{5532F882-DC02-4301-B179-9E7F5ED57468}" type="slidenum">
              <a:rPr lang="en-US" altLang="sl-SI" smtClean="0"/>
              <a:pPr/>
              <a:t>55</a:t>
            </a:fld>
            <a:endParaRPr lang="en-US" altLang="sl-SI"/>
          </a:p>
        </p:txBody>
      </p:sp>
    </p:spTree>
    <p:extLst>
      <p:ext uri="{BB962C8B-B14F-4D97-AF65-F5344CB8AC3E}">
        <p14:creationId xmlns:p14="http://schemas.microsoft.com/office/powerpoint/2010/main" val="269981523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56.xml><?xml version="1.0" encoding="utf-8"?>
<p:sld xmlns:a="http://schemas.openxmlformats.org/drawingml/2006/main" xmlns:r="http://schemas.openxmlformats.org/officeDocument/2006/relationships" xmlns:p="http://schemas.openxmlformats.org/presentationml/2006/main" showMasterSp="0" show="0">
  <p:cSld>
    <p:spTree>
      <p:nvGrpSpPr>
        <p:cNvPr id="1" name=""/>
        <p:cNvGrpSpPr/>
        <p:nvPr/>
      </p:nvGrpSpPr>
      <p:grpSpPr>
        <a:xfrm>
          <a:off x="0" y="0"/>
          <a:ext cx="0" cy="0"/>
          <a:chOff x="0" y="0"/>
          <a:chExt cx="0" cy="0"/>
        </a:xfrm>
      </p:grpSpPr>
      <p:pic>
        <p:nvPicPr>
          <p:cNvPr id="2" name="Slika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41049" y="2017889"/>
            <a:ext cx="7916452" cy="2780270"/>
          </a:xfrm>
          <a:prstGeom prst="rect">
            <a:avLst/>
          </a:prstGeom>
        </p:spPr>
      </p:pic>
      <p:sp>
        <p:nvSpPr>
          <p:cNvPr id="3" name="Pravokotnik 2"/>
          <p:cNvSpPr/>
          <p:nvPr/>
        </p:nvSpPr>
        <p:spPr>
          <a:xfrm>
            <a:off x="1116335" y="1927654"/>
            <a:ext cx="7916452" cy="2895219"/>
          </a:xfrm>
          <a:prstGeom prst="rect">
            <a:avLst/>
          </a:prstGeom>
          <a:noFill/>
          <a:ln w="1905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 name="PoljeZBesedilom 3"/>
          <p:cNvSpPr txBox="1"/>
          <p:nvPr/>
        </p:nvSpPr>
        <p:spPr>
          <a:xfrm>
            <a:off x="604652" y="1433152"/>
            <a:ext cx="1197320" cy="338554"/>
          </a:xfrm>
          <a:prstGeom prst="rect">
            <a:avLst/>
          </a:prstGeom>
          <a:noFill/>
        </p:spPr>
        <p:txBody>
          <a:bodyPr wrap="square" rtlCol="0">
            <a:spAutoFit/>
          </a:bodyPr>
          <a:lstStyle/>
          <a:p>
            <a:r>
              <a:rPr lang="sl-SI" sz="1600" b="1" dirty="0">
                <a:solidFill>
                  <a:srgbClr val="FF0000"/>
                </a:solidFill>
                <a:cs typeface="Arial" panose="020B0604020202020204" pitchFamily="34" charset="0"/>
              </a:rPr>
              <a:t>Merilo 4.1</a:t>
            </a:r>
            <a:endParaRPr lang="en-US" sz="1600" b="1" dirty="0">
              <a:solidFill>
                <a:srgbClr val="FF0000"/>
              </a:solidFill>
              <a:cs typeface="Arial" panose="020B0604020202020204" pitchFamily="34" charset="0"/>
            </a:endParaRPr>
          </a:p>
        </p:txBody>
      </p:sp>
      <p:sp>
        <p:nvSpPr>
          <p:cNvPr id="5" name="Označba mesta številke diapozitiva 4"/>
          <p:cNvSpPr>
            <a:spLocks noGrp="1"/>
          </p:cNvSpPr>
          <p:nvPr>
            <p:ph type="sldNum" sz="quarter" idx="12"/>
          </p:nvPr>
        </p:nvSpPr>
        <p:spPr/>
        <p:txBody>
          <a:bodyPr/>
          <a:lstStyle/>
          <a:p>
            <a:fld id="{5532F882-DC02-4301-B179-9E7F5ED57468}" type="slidenum">
              <a:rPr lang="en-US" altLang="sl-SI" smtClean="0"/>
              <a:pPr/>
              <a:t>56</a:t>
            </a:fld>
            <a:endParaRPr lang="en-US" altLang="sl-SI"/>
          </a:p>
        </p:txBody>
      </p:sp>
    </p:spTree>
    <p:extLst>
      <p:ext uri="{BB962C8B-B14F-4D97-AF65-F5344CB8AC3E}">
        <p14:creationId xmlns:p14="http://schemas.microsoft.com/office/powerpoint/2010/main" val="183715131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2" name="Tabela 1"/>
          <p:cNvGraphicFramePr>
            <a:graphicFrameLocks noGrp="1"/>
          </p:cNvGraphicFramePr>
          <p:nvPr>
            <p:extLst>
              <p:ext uri="{D42A27DB-BD31-4B8C-83A1-F6EECF244321}">
                <p14:modId xmlns:p14="http://schemas.microsoft.com/office/powerpoint/2010/main" val="3744597943"/>
              </p:ext>
            </p:extLst>
          </p:nvPr>
        </p:nvGraphicFramePr>
        <p:xfrm>
          <a:off x="173038" y="1646324"/>
          <a:ext cx="8723312" cy="4791076"/>
        </p:xfrm>
        <a:graphic>
          <a:graphicData uri="http://schemas.openxmlformats.org/drawingml/2006/table">
            <a:tbl>
              <a:tblPr firstRow="1" firstCol="1" bandRow="1">
                <a:tableStyleId>{5C22544A-7EE6-4342-B048-85BDC9FD1C3A}</a:tableStyleId>
              </a:tblPr>
              <a:tblGrid>
                <a:gridCol w="327302">
                  <a:extLst>
                    <a:ext uri="{9D8B030D-6E8A-4147-A177-3AD203B41FA5}">
                      <a16:colId xmlns:a16="http://schemas.microsoft.com/office/drawing/2014/main" xmlns="" val="20000"/>
                    </a:ext>
                  </a:extLst>
                </a:gridCol>
                <a:gridCol w="5663750">
                  <a:extLst>
                    <a:ext uri="{9D8B030D-6E8A-4147-A177-3AD203B41FA5}">
                      <a16:colId xmlns:a16="http://schemas.microsoft.com/office/drawing/2014/main" xmlns="" val="20001"/>
                    </a:ext>
                  </a:extLst>
                </a:gridCol>
                <a:gridCol w="2732260">
                  <a:extLst>
                    <a:ext uri="{9D8B030D-6E8A-4147-A177-3AD203B41FA5}">
                      <a16:colId xmlns:a16="http://schemas.microsoft.com/office/drawing/2014/main" xmlns="" val="20002"/>
                    </a:ext>
                  </a:extLst>
                </a:gridCol>
              </a:tblGrid>
              <a:tr h="395212">
                <a:tc>
                  <a:txBody>
                    <a:bodyPr/>
                    <a:lstStyle/>
                    <a:p>
                      <a:pPr algn="just">
                        <a:lnSpc>
                          <a:spcPct val="120000"/>
                        </a:lnSpc>
                        <a:spcAft>
                          <a:spcPts val="0"/>
                        </a:spcAft>
                      </a:pPr>
                      <a:r>
                        <a:rPr lang="sl-SI" sz="1400" dirty="0">
                          <a:solidFill>
                            <a:schemeClr val="bg2">
                              <a:lumMod val="25000"/>
                            </a:schemeClr>
                          </a:solidFill>
                          <a:effectLst/>
                          <a:latin typeface="Arial" panose="020B0604020202020204" pitchFamily="34" charset="0"/>
                          <a:cs typeface="Arial" panose="020B0604020202020204" pitchFamily="34" charset="0"/>
                        </a:rPr>
                        <a:t> </a:t>
                      </a:r>
                      <a:endParaRPr lang="sl-SI" sz="1400" dirty="0">
                        <a:solidFill>
                          <a:schemeClr val="bg2">
                            <a:lumMod val="25000"/>
                          </a:schemeClr>
                        </a:solidFill>
                        <a:effectLst/>
                        <a:latin typeface="Arial" panose="020B0604020202020204" pitchFamily="34" charset="0"/>
                        <a:ea typeface="Times New Roman" panose="02020603050405020304" pitchFamily="18" charset="0"/>
                        <a:cs typeface="Arial" panose="020B0604020202020204" pitchFamily="34" charset="0"/>
                      </a:endParaRPr>
                    </a:p>
                  </a:txBody>
                  <a:tcPr marL="68563" marR="68563" marT="0" marB="0"/>
                </a:tc>
                <a:tc>
                  <a:txBody>
                    <a:bodyPr/>
                    <a:lstStyle/>
                    <a:p>
                      <a:pPr algn="l">
                        <a:spcAft>
                          <a:spcPts val="0"/>
                        </a:spcAft>
                      </a:pPr>
                      <a:r>
                        <a:rPr lang="sl-SI" sz="1400" b="1" dirty="0">
                          <a:solidFill>
                            <a:schemeClr val="bg1"/>
                          </a:solidFill>
                          <a:effectLst/>
                          <a:latin typeface="Arial" panose="020B0604020202020204" pitchFamily="34" charset="0"/>
                          <a:cs typeface="Arial" panose="020B0604020202020204" pitchFamily="34" charset="0"/>
                        </a:rPr>
                        <a:t>Pogoji:</a:t>
                      </a:r>
                      <a:endParaRPr lang="sl-SI" sz="1400" b="1" dirty="0">
                        <a:solidFill>
                          <a:schemeClr val="bg1"/>
                        </a:solidFill>
                        <a:effectLst/>
                        <a:latin typeface="Arial" panose="020B0604020202020204" pitchFamily="34" charset="0"/>
                        <a:ea typeface="Times New Roman" panose="02020603050405020304" pitchFamily="18" charset="0"/>
                        <a:cs typeface="Arial" panose="020B0604020202020204" pitchFamily="34" charset="0"/>
                      </a:endParaRPr>
                    </a:p>
                  </a:txBody>
                  <a:tcPr marL="68563" marR="68563" marT="0" marB="0"/>
                </a:tc>
                <a:tc>
                  <a:txBody>
                    <a:bodyPr/>
                    <a:lstStyle/>
                    <a:p>
                      <a:pPr algn="l">
                        <a:lnSpc>
                          <a:spcPct val="120000"/>
                        </a:lnSpc>
                        <a:spcAft>
                          <a:spcPts val="0"/>
                        </a:spcAft>
                      </a:pPr>
                      <a:r>
                        <a:rPr lang="sl-SI" sz="1400" b="1" dirty="0">
                          <a:solidFill>
                            <a:schemeClr val="bg1"/>
                          </a:solidFill>
                          <a:effectLst/>
                          <a:latin typeface="Arial" panose="020B0604020202020204" pitchFamily="34" charset="0"/>
                          <a:cs typeface="Arial" panose="020B0604020202020204" pitchFamily="34" charset="0"/>
                        </a:rPr>
                        <a:t>Dokazila:</a:t>
                      </a:r>
                      <a:endParaRPr lang="sl-SI" sz="1400" b="1" dirty="0">
                        <a:solidFill>
                          <a:schemeClr val="bg1"/>
                        </a:solidFill>
                        <a:effectLst/>
                        <a:latin typeface="Arial" panose="020B0604020202020204" pitchFamily="34" charset="0"/>
                        <a:ea typeface="Times New Roman" panose="02020603050405020304" pitchFamily="18" charset="0"/>
                        <a:cs typeface="Arial" panose="020B0604020202020204" pitchFamily="34" charset="0"/>
                      </a:endParaRPr>
                    </a:p>
                  </a:txBody>
                  <a:tcPr marL="68563" marR="68563" marT="0" marB="0"/>
                </a:tc>
                <a:extLst>
                  <a:ext uri="{0D108BD9-81ED-4DB2-BD59-A6C34878D82A}">
                    <a16:rowId xmlns:a16="http://schemas.microsoft.com/office/drawing/2014/main" xmlns="" val="10000"/>
                  </a:ext>
                </a:extLst>
              </a:tr>
              <a:tr h="1203687">
                <a:tc>
                  <a:txBody>
                    <a:bodyPr/>
                    <a:lstStyle/>
                    <a:p>
                      <a:pPr algn="just">
                        <a:lnSpc>
                          <a:spcPct val="120000"/>
                        </a:lnSpc>
                        <a:spcAft>
                          <a:spcPts val="0"/>
                        </a:spcAft>
                      </a:pPr>
                      <a:r>
                        <a:rPr lang="sl-SI" sz="1400">
                          <a:solidFill>
                            <a:schemeClr val="bg2">
                              <a:lumMod val="25000"/>
                            </a:schemeClr>
                          </a:solidFill>
                          <a:effectLst/>
                          <a:latin typeface="Arial" panose="020B0604020202020204" pitchFamily="34" charset="0"/>
                          <a:cs typeface="Arial" panose="020B0604020202020204" pitchFamily="34" charset="0"/>
                        </a:rPr>
                        <a:t>1.</a:t>
                      </a:r>
                      <a:endParaRPr lang="sl-SI" sz="1400">
                        <a:solidFill>
                          <a:schemeClr val="bg2">
                            <a:lumMod val="25000"/>
                          </a:schemeClr>
                        </a:solidFill>
                        <a:effectLst/>
                        <a:latin typeface="Arial" panose="020B0604020202020204" pitchFamily="34" charset="0"/>
                        <a:ea typeface="Times New Roman" panose="02020603050405020304" pitchFamily="18" charset="0"/>
                        <a:cs typeface="Arial" panose="020B0604020202020204" pitchFamily="34" charset="0"/>
                      </a:endParaRPr>
                    </a:p>
                  </a:txBody>
                  <a:tcPr marL="68563" marR="68563" marT="0" marB="0"/>
                </a:tc>
                <a:tc>
                  <a:txBody>
                    <a:bodyPr/>
                    <a:lstStyle/>
                    <a:p>
                      <a:pPr algn="just"/>
                      <a:r>
                        <a:rPr lang="sl-SI" sz="1400" dirty="0">
                          <a:solidFill>
                            <a:schemeClr val="bg2">
                              <a:lumMod val="25000"/>
                            </a:schemeClr>
                          </a:solidFill>
                          <a:effectLst/>
                          <a:latin typeface="Arial" panose="020B0604020202020204" pitchFamily="34" charset="0"/>
                          <a:cs typeface="Arial" panose="020B0604020202020204" pitchFamily="34" charset="0"/>
                        </a:rPr>
                        <a:t>(a) Skupnost višjih strokovnih šol, ki je registrirana za opravljanje dejavnosti strokovnih združenj pod šifro 94.120 pri pristojnem sodišču in izvaja svoje dejavnosti na območju Republike Slovenije.</a:t>
                      </a:r>
                    </a:p>
                    <a:p>
                      <a:pPr algn="just"/>
                      <a:r>
                        <a:rPr lang="sl-SI" sz="1400" dirty="0">
                          <a:solidFill>
                            <a:schemeClr val="bg2">
                              <a:lumMod val="25000"/>
                            </a:schemeClr>
                          </a:solidFill>
                          <a:effectLst/>
                          <a:latin typeface="Arial" panose="020B0604020202020204" pitchFamily="34" charset="0"/>
                          <a:cs typeface="Arial" panose="020B0604020202020204" pitchFamily="34" charset="0"/>
                        </a:rPr>
                        <a:t>(b) Javni zavod, ki izvaja višješolski študijski program in je registriran za opravljanje višješolskega izobraževanja pod šifro 85.421.</a:t>
                      </a:r>
                    </a:p>
                  </a:txBody>
                  <a:tcPr marL="68563" marR="68563" marT="0" marB="0"/>
                </a:tc>
                <a:tc>
                  <a:txBody>
                    <a:bodyPr/>
                    <a:lstStyle/>
                    <a:p>
                      <a:pPr marL="285750" lvl="0" indent="-285750" algn="l" defTabSz="457200" rtl="0" eaLnBrk="1" latinLnBrk="0" hangingPunct="1">
                        <a:spcAft>
                          <a:spcPts val="0"/>
                        </a:spcAft>
                        <a:buFont typeface="Arial" panose="020B0604020202020204" pitchFamily="34" charset="0"/>
                        <a:buChar char="•"/>
                        <a:tabLst>
                          <a:tab pos="457200" algn="l"/>
                          <a:tab pos="449580" algn="l"/>
                        </a:tabLst>
                      </a:pPr>
                      <a:r>
                        <a:rPr lang="sl-SI" sz="1400" kern="1200" dirty="0">
                          <a:solidFill>
                            <a:schemeClr val="bg2">
                              <a:lumMod val="25000"/>
                            </a:schemeClr>
                          </a:solidFill>
                          <a:effectLst/>
                          <a:latin typeface="Arial" panose="020B0604020202020204" pitchFamily="34" charset="0"/>
                          <a:ea typeface="+mn-ea"/>
                          <a:cs typeface="Arial" panose="020B0604020202020204" pitchFamily="34" charset="0"/>
                        </a:rPr>
                        <a:t>izpis iz AJPES-a, iz katerega je razvidna ustrezna šifra</a:t>
                      </a:r>
                    </a:p>
                  </a:txBody>
                  <a:tcPr marL="68563" marR="68563" marT="0" marB="0" anchor="ctr"/>
                </a:tc>
                <a:extLst>
                  <a:ext uri="{0D108BD9-81ED-4DB2-BD59-A6C34878D82A}">
                    <a16:rowId xmlns:a16="http://schemas.microsoft.com/office/drawing/2014/main" xmlns="" val="10001"/>
                  </a:ext>
                </a:extLst>
              </a:tr>
              <a:tr h="994245">
                <a:tc>
                  <a:txBody>
                    <a:bodyPr/>
                    <a:lstStyle/>
                    <a:p>
                      <a:pPr algn="just">
                        <a:lnSpc>
                          <a:spcPct val="120000"/>
                        </a:lnSpc>
                        <a:spcAft>
                          <a:spcPts val="0"/>
                        </a:spcAft>
                      </a:pPr>
                      <a:r>
                        <a:rPr lang="sl-SI" sz="1400">
                          <a:solidFill>
                            <a:schemeClr val="bg2">
                              <a:lumMod val="25000"/>
                            </a:schemeClr>
                          </a:solidFill>
                          <a:effectLst/>
                          <a:latin typeface="Arial" panose="020B0604020202020204" pitchFamily="34" charset="0"/>
                          <a:cs typeface="Arial" panose="020B0604020202020204" pitchFamily="34" charset="0"/>
                        </a:rPr>
                        <a:t>2.</a:t>
                      </a:r>
                      <a:endParaRPr lang="sl-SI" sz="1400">
                        <a:solidFill>
                          <a:schemeClr val="bg2">
                            <a:lumMod val="25000"/>
                          </a:schemeClr>
                        </a:solidFill>
                        <a:effectLst/>
                        <a:latin typeface="Arial" panose="020B0604020202020204" pitchFamily="34" charset="0"/>
                        <a:ea typeface="Times New Roman" panose="02020603050405020304" pitchFamily="18" charset="0"/>
                        <a:cs typeface="Arial" panose="020B0604020202020204" pitchFamily="34" charset="0"/>
                      </a:endParaRPr>
                    </a:p>
                  </a:txBody>
                  <a:tcPr marL="68563" marR="68563" marT="0" marB="0"/>
                </a:tc>
                <a:tc>
                  <a:txBody>
                    <a:bodyPr/>
                    <a:lstStyle/>
                    <a:p>
                      <a:pPr marL="0" indent="0" algn="just" defTabSz="457200" rtl="0" eaLnBrk="1" latinLnBrk="0" hangingPunct="1">
                        <a:spcAft>
                          <a:spcPts val="0"/>
                        </a:spcAft>
                        <a:tabLst>
                          <a:tab pos="457200" algn="l"/>
                          <a:tab pos="449580" algn="l"/>
                        </a:tabLst>
                      </a:pPr>
                      <a:r>
                        <a:rPr lang="sl-SI" sz="1400" kern="1200" dirty="0">
                          <a:solidFill>
                            <a:schemeClr val="bg2">
                              <a:lumMod val="25000"/>
                            </a:schemeClr>
                          </a:solidFill>
                          <a:effectLst/>
                          <a:latin typeface="Arial" panose="020B0604020202020204" pitchFamily="34" charset="0"/>
                          <a:ea typeface="+mn-ea"/>
                          <a:cs typeface="Arial" panose="020B0604020202020204" pitchFamily="34" charset="0"/>
                        </a:rPr>
                        <a:t>Za stroške, ki so predmet tega javnega razpisa, ni pridobil in ni v postopku pridobivanja sofinanciranja istih stroškov iz drugih javnih virov, </a:t>
                      </a:r>
                      <a:r>
                        <a:rPr lang="sl-SI" sz="1400" kern="1200" dirty="0" err="1">
                          <a:solidFill>
                            <a:schemeClr val="bg2">
                              <a:lumMod val="25000"/>
                            </a:schemeClr>
                          </a:solidFill>
                          <a:effectLst/>
                          <a:latin typeface="Arial" panose="020B0604020202020204" pitchFamily="34" charset="0"/>
                          <a:ea typeface="+mn-ea"/>
                          <a:cs typeface="Arial" panose="020B0604020202020204" pitchFamily="34" charset="0"/>
                        </a:rPr>
                        <a:t>t.j</a:t>
                      </a:r>
                      <a:r>
                        <a:rPr lang="sl-SI" sz="1400" kern="1200" dirty="0">
                          <a:solidFill>
                            <a:schemeClr val="bg2">
                              <a:lumMod val="25000"/>
                            </a:schemeClr>
                          </a:solidFill>
                          <a:effectLst/>
                          <a:latin typeface="Arial" panose="020B0604020202020204" pitchFamily="34" charset="0"/>
                          <a:ea typeface="+mn-ea"/>
                          <a:cs typeface="Arial" panose="020B0604020202020204" pitchFamily="34" charset="0"/>
                        </a:rPr>
                        <a:t>. iz javnih finančnih sredstev evropskega, državnega ali občinskega proračuna.</a:t>
                      </a:r>
                    </a:p>
                  </a:txBody>
                  <a:tcPr marL="68563" marR="68563" marT="0" marB="0"/>
                </a:tc>
                <a:tc>
                  <a:txBody>
                    <a:bodyPr/>
                    <a:lstStyle/>
                    <a:p>
                      <a:pPr marL="285750" lvl="0" indent="-285750" algn="l" defTabSz="457200" rtl="0" eaLnBrk="1" latinLnBrk="0" hangingPunct="1">
                        <a:spcAft>
                          <a:spcPts val="0"/>
                        </a:spcAft>
                        <a:buFont typeface="Arial" panose="020B0604020202020204" pitchFamily="34" charset="0"/>
                        <a:buChar char="•"/>
                        <a:tabLst>
                          <a:tab pos="457200" algn="l"/>
                          <a:tab pos="449580" algn="l"/>
                        </a:tabLst>
                      </a:pPr>
                      <a:r>
                        <a:rPr lang="sl-SI" sz="1400" kern="1200" dirty="0">
                          <a:solidFill>
                            <a:schemeClr val="bg2">
                              <a:lumMod val="25000"/>
                            </a:schemeClr>
                          </a:solidFill>
                          <a:effectLst/>
                          <a:latin typeface="Arial" panose="020B0604020202020204" pitchFamily="34" charset="0"/>
                          <a:ea typeface="+mn-ea"/>
                          <a:cs typeface="Arial" panose="020B0604020202020204" pitchFamily="34" charset="0"/>
                        </a:rPr>
                        <a:t>Prijavnica in elaborat: podpisana Izjava prijavitelja </a:t>
                      </a:r>
                    </a:p>
                  </a:txBody>
                  <a:tcPr marL="68563" marR="68563" marT="0" marB="0" anchor="ctr"/>
                </a:tc>
                <a:extLst>
                  <a:ext uri="{0D108BD9-81ED-4DB2-BD59-A6C34878D82A}">
                    <a16:rowId xmlns:a16="http://schemas.microsoft.com/office/drawing/2014/main" xmlns="" val="10002"/>
                  </a:ext>
                </a:extLst>
              </a:tr>
              <a:tr h="994245">
                <a:tc>
                  <a:txBody>
                    <a:bodyPr/>
                    <a:lstStyle/>
                    <a:p>
                      <a:pPr algn="just">
                        <a:lnSpc>
                          <a:spcPct val="120000"/>
                        </a:lnSpc>
                        <a:spcAft>
                          <a:spcPts val="0"/>
                        </a:spcAft>
                      </a:pPr>
                      <a:r>
                        <a:rPr lang="sl-SI" sz="1400">
                          <a:solidFill>
                            <a:schemeClr val="bg2">
                              <a:lumMod val="25000"/>
                            </a:schemeClr>
                          </a:solidFill>
                          <a:effectLst/>
                          <a:latin typeface="Arial" panose="020B0604020202020204" pitchFamily="34" charset="0"/>
                          <a:cs typeface="Arial" panose="020B0604020202020204" pitchFamily="34" charset="0"/>
                        </a:rPr>
                        <a:t>3.</a:t>
                      </a:r>
                      <a:endParaRPr lang="sl-SI" sz="1400">
                        <a:solidFill>
                          <a:schemeClr val="bg2">
                            <a:lumMod val="25000"/>
                          </a:schemeClr>
                        </a:solidFill>
                        <a:effectLst/>
                        <a:latin typeface="Arial" panose="020B0604020202020204" pitchFamily="34" charset="0"/>
                        <a:ea typeface="Times New Roman" panose="02020603050405020304" pitchFamily="18" charset="0"/>
                        <a:cs typeface="Arial" panose="020B0604020202020204" pitchFamily="34" charset="0"/>
                      </a:endParaRPr>
                    </a:p>
                  </a:txBody>
                  <a:tcPr marL="68563" marR="68563" marT="0" marB="0"/>
                </a:tc>
                <a:tc>
                  <a:txBody>
                    <a:bodyPr/>
                    <a:lstStyle/>
                    <a:p>
                      <a:pPr marL="0" indent="0" algn="just" defTabSz="457200" rtl="0" eaLnBrk="1" latinLnBrk="0" hangingPunct="1">
                        <a:spcAft>
                          <a:spcPts val="0"/>
                        </a:spcAft>
                        <a:tabLst>
                          <a:tab pos="457200" algn="l"/>
                          <a:tab pos="449580" algn="l"/>
                        </a:tabLst>
                      </a:pPr>
                      <a:r>
                        <a:rPr lang="sl-SI" sz="1400" kern="1200" dirty="0">
                          <a:solidFill>
                            <a:schemeClr val="bg2">
                              <a:lumMod val="25000"/>
                            </a:schemeClr>
                          </a:solidFill>
                          <a:effectLst/>
                          <a:latin typeface="Arial" panose="020B0604020202020204" pitchFamily="34" charset="0"/>
                          <a:ea typeface="+mn-ea"/>
                          <a:cs typeface="Arial" panose="020B0604020202020204" pitchFamily="34" charset="0"/>
                        </a:rPr>
                        <a:t>Ima na dan podpisa izjave o izpolnjevanju splošnih pogojev prijavitelja poravnave vse davke, prispevke in druge dajatve, določene z zakonom, ki ureja davčni postopek oziroma vrednost ne znaša 50,00 eurov ali več.</a:t>
                      </a:r>
                    </a:p>
                  </a:txBody>
                  <a:tcPr marL="68563" marR="68563" marT="0" marB="0"/>
                </a:tc>
                <a:tc>
                  <a:txBody>
                    <a:bodyPr/>
                    <a:lstStyle/>
                    <a:p>
                      <a:pPr marL="285750" lvl="0" indent="-285750" algn="l" defTabSz="457200" rtl="0" eaLnBrk="1" latinLnBrk="0" hangingPunct="1">
                        <a:spcAft>
                          <a:spcPts val="0"/>
                        </a:spcAft>
                        <a:buFont typeface="Arial" panose="020B0604020202020204" pitchFamily="34" charset="0"/>
                        <a:buChar char="•"/>
                        <a:tabLst>
                          <a:tab pos="457200" algn="l"/>
                          <a:tab pos="449580" algn="l"/>
                        </a:tabLst>
                      </a:pPr>
                      <a:r>
                        <a:rPr lang="sl-SI" sz="1400" kern="1200" dirty="0">
                          <a:solidFill>
                            <a:schemeClr val="bg2">
                              <a:lumMod val="25000"/>
                            </a:schemeClr>
                          </a:solidFill>
                          <a:effectLst/>
                          <a:latin typeface="Arial" panose="020B0604020202020204" pitchFamily="34" charset="0"/>
                          <a:ea typeface="+mn-ea"/>
                          <a:cs typeface="Arial" panose="020B0604020202020204" pitchFamily="34" charset="0"/>
                        </a:rPr>
                        <a:t>potrdilo Finančne uprave RS o plačanih obveznostih,</a:t>
                      </a:r>
                    </a:p>
                    <a:p>
                      <a:pPr marL="285750" lvl="0" indent="-285750" algn="l" defTabSz="457200" rtl="0" eaLnBrk="1" latinLnBrk="0" hangingPunct="1">
                        <a:spcAft>
                          <a:spcPts val="0"/>
                        </a:spcAft>
                        <a:buFont typeface="Arial" panose="020B0604020202020204" pitchFamily="34" charset="0"/>
                        <a:buChar char="•"/>
                        <a:tabLst>
                          <a:tab pos="457200" algn="l"/>
                          <a:tab pos="449580" algn="l"/>
                        </a:tabLst>
                      </a:pPr>
                      <a:r>
                        <a:rPr lang="sl-SI" sz="1400" kern="1200" dirty="0">
                          <a:solidFill>
                            <a:schemeClr val="bg2">
                              <a:lumMod val="25000"/>
                            </a:schemeClr>
                          </a:solidFill>
                          <a:effectLst/>
                          <a:latin typeface="Arial" panose="020B0604020202020204" pitchFamily="34" charset="0"/>
                          <a:ea typeface="+mn-ea"/>
                          <a:cs typeface="Arial" panose="020B0604020202020204" pitchFamily="34" charset="0"/>
                        </a:rPr>
                        <a:t>Prijavnica in elaborat: podpisana Izjava prijavitelja </a:t>
                      </a:r>
                    </a:p>
                  </a:txBody>
                  <a:tcPr marL="68563" marR="68563" marT="0" marB="0" anchor="ctr"/>
                </a:tc>
                <a:extLst>
                  <a:ext uri="{0D108BD9-81ED-4DB2-BD59-A6C34878D82A}">
                    <a16:rowId xmlns:a16="http://schemas.microsoft.com/office/drawing/2014/main" xmlns="" val="10003"/>
                  </a:ext>
                </a:extLst>
              </a:tr>
              <a:tr h="1203687">
                <a:tc>
                  <a:txBody>
                    <a:bodyPr/>
                    <a:lstStyle/>
                    <a:p>
                      <a:pPr algn="just">
                        <a:lnSpc>
                          <a:spcPct val="120000"/>
                        </a:lnSpc>
                        <a:spcAft>
                          <a:spcPts val="0"/>
                        </a:spcAft>
                      </a:pPr>
                      <a:r>
                        <a:rPr lang="sl-SI" sz="1400">
                          <a:solidFill>
                            <a:schemeClr val="bg2">
                              <a:lumMod val="25000"/>
                            </a:schemeClr>
                          </a:solidFill>
                          <a:effectLst/>
                          <a:latin typeface="Arial" panose="020B0604020202020204" pitchFamily="34" charset="0"/>
                          <a:cs typeface="Arial" panose="020B0604020202020204" pitchFamily="34" charset="0"/>
                        </a:rPr>
                        <a:t>4.</a:t>
                      </a:r>
                      <a:endParaRPr lang="sl-SI" sz="1400">
                        <a:solidFill>
                          <a:schemeClr val="bg2">
                            <a:lumMod val="25000"/>
                          </a:schemeClr>
                        </a:solidFill>
                        <a:effectLst/>
                        <a:latin typeface="Arial" panose="020B0604020202020204" pitchFamily="34" charset="0"/>
                        <a:ea typeface="Times New Roman" panose="02020603050405020304" pitchFamily="18" charset="0"/>
                        <a:cs typeface="Arial" panose="020B0604020202020204" pitchFamily="34" charset="0"/>
                      </a:endParaRPr>
                    </a:p>
                  </a:txBody>
                  <a:tcPr marL="68563" marR="68563" marT="0" marB="0"/>
                </a:tc>
                <a:tc>
                  <a:txBody>
                    <a:bodyPr/>
                    <a:lstStyle/>
                    <a:p>
                      <a:pPr marL="0" indent="0" algn="just" defTabSz="457200" rtl="0" eaLnBrk="1" latinLnBrk="0" hangingPunct="1">
                        <a:spcAft>
                          <a:spcPts val="0"/>
                        </a:spcAft>
                        <a:tabLst>
                          <a:tab pos="457200" algn="l"/>
                          <a:tab pos="449580" algn="l"/>
                        </a:tabLst>
                      </a:pPr>
                      <a:r>
                        <a:rPr lang="sl-SI" sz="1400" kern="1200" dirty="0">
                          <a:solidFill>
                            <a:schemeClr val="bg2">
                              <a:lumMod val="25000"/>
                            </a:schemeClr>
                          </a:solidFill>
                          <a:effectLst/>
                          <a:latin typeface="Arial" panose="020B0604020202020204" pitchFamily="34" charset="0"/>
                          <a:ea typeface="+mn-ea"/>
                          <a:cs typeface="Arial" panose="020B0604020202020204" pitchFamily="34" charset="0"/>
                        </a:rPr>
                        <a:t>Mu ni bila, vključno njegovi odgovorni osebi, izrečena pravnomočna sodba, ki ima elemente kaznivih dejanj, taksativno naštetih v prvem</a:t>
                      </a:r>
                      <a:r>
                        <a:rPr lang="sl-SI" sz="1400" kern="1200" baseline="0" dirty="0">
                          <a:solidFill>
                            <a:schemeClr val="bg2">
                              <a:lumMod val="25000"/>
                            </a:schemeClr>
                          </a:solidFill>
                          <a:effectLst/>
                          <a:latin typeface="Arial" panose="020B0604020202020204" pitchFamily="34" charset="0"/>
                          <a:ea typeface="+mn-ea"/>
                          <a:cs typeface="Arial" panose="020B0604020202020204" pitchFamily="34" charset="0"/>
                        </a:rPr>
                        <a:t> </a:t>
                      </a:r>
                      <a:r>
                        <a:rPr lang="sl-SI" sz="1400" kern="1200" dirty="0">
                          <a:solidFill>
                            <a:schemeClr val="bg2">
                              <a:lumMod val="25000"/>
                            </a:schemeClr>
                          </a:solidFill>
                          <a:effectLst/>
                          <a:latin typeface="Arial" panose="020B0604020202020204" pitchFamily="34" charset="0"/>
                          <a:ea typeface="+mn-ea"/>
                          <a:cs typeface="Arial" panose="020B0604020202020204" pitchFamily="34" charset="0"/>
                        </a:rPr>
                        <a:t>odstavku 75. člena Zakona o javnem naročanju (Uradni list RS, št. 91/15 in 14/18).</a:t>
                      </a:r>
                    </a:p>
                    <a:p>
                      <a:pPr marL="0" indent="0" algn="just" defTabSz="457200" rtl="0" eaLnBrk="1" latinLnBrk="0" hangingPunct="1">
                        <a:spcAft>
                          <a:spcPts val="0"/>
                        </a:spcAft>
                        <a:tabLst>
                          <a:tab pos="457200" algn="l"/>
                          <a:tab pos="449580" algn="l"/>
                        </a:tabLst>
                      </a:pPr>
                      <a:r>
                        <a:rPr lang="sl-SI" sz="1400" kern="1200" dirty="0">
                          <a:solidFill>
                            <a:schemeClr val="bg2">
                              <a:lumMod val="25000"/>
                            </a:schemeClr>
                          </a:solidFill>
                          <a:effectLst/>
                          <a:latin typeface="Arial" panose="020B0604020202020204" pitchFamily="34" charset="0"/>
                          <a:ea typeface="+mn-ea"/>
                          <a:cs typeface="Arial" panose="020B0604020202020204" pitchFamily="34" charset="0"/>
                        </a:rPr>
                        <a:t> </a:t>
                      </a:r>
                    </a:p>
                  </a:txBody>
                  <a:tcPr marL="68563" marR="68563" marT="0" marB="0"/>
                </a:tc>
                <a:tc>
                  <a:txBody>
                    <a:bodyPr/>
                    <a:lstStyle/>
                    <a:p>
                      <a:pPr marL="285750" lvl="0" indent="-285750" algn="l" defTabSz="457200" rtl="0" eaLnBrk="1" latinLnBrk="0" hangingPunct="1">
                        <a:spcAft>
                          <a:spcPts val="0"/>
                        </a:spcAft>
                        <a:buFont typeface="Arial" panose="020B0604020202020204" pitchFamily="34" charset="0"/>
                        <a:buChar char="•"/>
                        <a:tabLst>
                          <a:tab pos="457200" algn="l"/>
                          <a:tab pos="449580" algn="l"/>
                        </a:tabLst>
                      </a:pPr>
                      <a:r>
                        <a:rPr lang="sl-SI" sz="1400" kern="1200" dirty="0">
                          <a:solidFill>
                            <a:schemeClr val="bg2">
                              <a:lumMod val="25000"/>
                            </a:schemeClr>
                          </a:solidFill>
                          <a:effectLst/>
                          <a:latin typeface="Arial" panose="020B0604020202020204" pitchFamily="34" charset="0"/>
                          <a:ea typeface="+mn-ea"/>
                          <a:cs typeface="Arial" panose="020B0604020202020204" pitchFamily="34" charset="0"/>
                        </a:rPr>
                        <a:t>dokazilo Ministrstva za pravosodje o nekaznovanosti,</a:t>
                      </a:r>
                    </a:p>
                    <a:p>
                      <a:pPr marL="285750" lvl="0" indent="-285750" algn="l" defTabSz="457200" rtl="0" eaLnBrk="1" latinLnBrk="0" hangingPunct="1">
                        <a:spcAft>
                          <a:spcPts val="0"/>
                        </a:spcAft>
                        <a:buFont typeface="Arial" panose="020B0604020202020204" pitchFamily="34" charset="0"/>
                        <a:buChar char="•"/>
                        <a:tabLst>
                          <a:tab pos="457200" algn="l"/>
                          <a:tab pos="449580" algn="l"/>
                        </a:tabLst>
                      </a:pPr>
                      <a:r>
                        <a:rPr lang="sl-SI" sz="1400" kern="1200" dirty="0">
                          <a:solidFill>
                            <a:schemeClr val="bg2">
                              <a:lumMod val="25000"/>
                            </a:schemeClr>
                          </a:solidFill>
                          <a:effectLst/>
                          <a:latin typeface="Arial" panose="020B0604020202020204" pitchFamily="34" charset="0"/>
                          <a:ea typeface="+mn-ea"/>
                          <a:cs typeface="Arial" panose="020B0604020202020204" pitchFamily="34" charset="0"/>
                        </a:rPr>
                        <a:t>Prijavnica in elaborat: podpisana Izjava prijavitelja</a:t>
                      </a:r>
                    </a:p>
                  </a:txBody>
                  <a:tcPr marL="68563" marR="68563" marT="0" marB="0" anchor="ctr"/>
                </a:tc>
                <a:extLst>
                  <a:ext uri="{0D108BD9-81ED-4DB2-BD59-A6C34878D82A}">
                    <a16:rowId xmlns:a16="http://schemas.microsoft.com/office/drawing/2014/main" xmlns="" val="10004"/>
                  </a:ext>
                </a:extLst>
              </a:tr>
            </a:tbl>
          </a:graphicData>
        </a:graphic>
      </p:graphicFrame>
      <p:sp>
        <p:nvSpPr>
          <p:cNvPr id="3" name="Pravokotnik 2"/>
          <p:cNvSpPr/>
          <p:nvPr/>
        </p:nvSpPr>
        <p:spPr>
          <a:xfrm>
            <a:off x="423863" y="303213"/>
            <a:ext cx="8337550" cy="769441"/>
          </a:xfrm>
          <a:prstGeom prst="rect">
            <a:avLst/>
          </a:prstGeom>
          <a:noFill/>
        </p:spPr>
        <p:txBody>
          <a:bodyPr>
            <a:spAutoFit/>
          </a:bodyPr>
          <a:lstStyle/>
          <a:p>
            <a:pPr eaLnBrk="1" hangingPunct="1">
              <a:defRPr/>
            </a:pPr>
            <a:r>
              <a:rPr lang="sl-SI" sz="2200" b="1" dirty="0" err="1">
                <a:solidFill>
                  <a:srgbClr val="860000"/>
                </a:solidFill>
                <a:cs typeface="Arial" panose="020B0604020202020204" pitchFamily="34" charset="0"/>
              </a:rPr>
              <a:t>Poslovodeči</a:t>
            </a:r>
            <a:r>
              <a:rPr lang="sl-SI" sz="2200" b="1" dirty="0">
                <a:solidFill>
                  <a:srgbClr val="860000"/>
                </a:solidFill>
                <a:cs typeface="Arial" panose="020B0604020202020204" pitchFamily="34" charset="0"/>
              </a:rPr>
              <a:t> </a:t>
            </a:r>
            <a:r>
              <a:rPr lang="sl-SI" sz="2200" b="1" dirty="0" err="1">
                <a:solidFill>
                  <a:srgbClr val="860000"/>
                </a:solidFill>
                <a:cs typeface="Arial" panose="020B0604020202020204" pitchFamily="34" charset="0"/>
              </a:rPr>
              <a:t>konzorcijski</a:t>
            </a:r>
            <a:r>
              <a:rPr lang="sl-SI" sz="2200" b="1" dirty="0">
                <a:solidFill>
                  <a:srgbClr val="860000"/>
                </a:solidFill>
                <a:cs typeface="Arial" panose="020B0604020202020204" pitchFamily="34" charset="0"/>
              </a:rPr>
              <a:t> partner za Sklop A: </a:t>
            </a:r>
          </a:p>
          <a:p>
            <a:pPr eaLnBrk="1" hangingPunct="1">
              <a:defRPr/>
            </a:pPr>
            <a:r>
              <a:rPr lang="sl-SI" sz="2200" dirty="0">
                <a:solidFill>
                  <a:schemeClr val="bg2">
                    <a:lumMod val="25000"/>
                  </a:schemeClr>
                </a:solidFill>
                <a:cs typeface="Arial" panose="020B0604020202020204" pitchFamily="34" charset="0"/>
              </a:rPr>
              <a:t>Skupnost višjih strokovnih šol ali javna višja strokovna šola. </a:t>
            </a:r>
          </a:p>
        </p:txBody>
      </p:sp>
      <p:sp>
        <p:nvSpPr>
          <p:cNvPr id="4" name="Označba mesta številke diapozitiva 3"/>
          <p:cNvSpPr>
            <a:spLocks noGrp="1"/>
          </p:cNvSpPr>
          <p:nvPr>
            <p:ph type="sldNum" sz="quarter" idx="12"/>
          </p:nvPr>
        </p:nvSpPr>
        <p:spPr/>
        <p:txBody>
          <a:bodyPr/>
          <a:lstStyle/>
          <a:p>
            <a:fld id="{5532F882-DC02-4301-B179-9E7F5ED57468}" type="slidenum">
              <a:rPr lang="en-US" altLang="sl-SI" smtClean="0"/>
              <a:pPr/>
              <a:t>6</a:t>
            </a:fld>
            <a:endParaRPr lang="en-US" altLang="sl-SI"/>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Pravokotnik 1"/>
          <p:cNvSpPr/>
          <p:nvPr/>
        </p:nvSpPr>
        <p:spPr>
          <a:xfrm>
            <a:off x="222250" y="203200"/>
            <a:ext cx="8731250" cy="1107996"/>
          </a:xfrm>
          <a:prstGeom prst="rect">
            <a:avLst/>
          </a:prstGeom>
          <a:noFill/>
        </p:spPr>
        <p:txBody>
          <a:bodyPr>
            <a:spAutoFit/>
          </a:bodyPr>
          <a:lstStyle/>
          <a:p>
            <a:pPr eaLnBrk="1" hangingPunct="1">
              <a:defRPr/>
            </a:pPr>
            <a:r>
              <a:rPr lang="sl-SI" sz="2200" b="1" dirty="0" err="1">
                <a:solidFill>
                  <a:srgbClr val="860000"/>
                </a:solidFill>
                <a:cs typeface="Arial" panose="020B0604020202020204" pitchFamily="34" charset="0"/>
              </a:rPr>
              <a:t>Konzorcijski</a:t>
            </a:r>
            <a:r>
              <a:rPr lang="sl-SI" sz="2200" b="1" dirty="0">
                <a:solidFill>
                  <a:srgbClr val="860000"/>
                </a:solidFill>
                <a:cs typeface="Arial" panose="020B0604020202020204" pitchFamily="34" charset="0"/>
              </a:rPr>
              <a:t> partner v Sklopu A:</a:t>
            </a:r>
            <a:r>
              <a:rPr lang="sl-SI" sz="2200" dirty="0">
                <a:solidFill>
                  <a:srgbClr val="860000"/>
                </a:solidFill>
                <a:cs typeface="Arial" panose="020B0604020202020204" pitchFamily="34" charset="0"/>
              </a:rPr>
              <a:t> </a:t>
            </a:r>
          </a:p>
          <a:p>
            <a:pPr eaLnBrk="1" hangingPunct="1">
              <a:defRPr/>
            </a:pPr>
            <a:r>
              <a:rPr lang="sl-SI" sz="2200" dirty="0">
                <a:solidFill>
                  <a:schemeClr val="bg2">
                    <a:lumMod val="25000"/>
                  </a:schemeClr>
                </a:solidFill>
                <a:cs typeface="Arial" panose="020B0604020202020204" pitchFamily="34" charset="0"/>
              </a:rPr>
              <a:t>srednja šola, ki izvaja višješolski študijski program in javna ali zasebna višja strokovna šola.</a:t>
            </a:r>
          </a:p>
        </p:txBody>
      </p:sp>
      <p:graphicFrame>
        <p:nvGraphicFramePr>
          <p:cNvPr id="3" name="Tabela 2"/>
          <p:cNvGraphicFramePr>
            <a:graphicFrameLocks noGrp="1"/>
          </p:cNvGraphicFramePr>
          <p:nvPr>
            <p:extLst>
              <p:ext uri="{D42A27DB-BD31-4B8C-83A1-F6EECF244321}">
                <p14:modId xmlns:p14="http://schemas.microsoft.com/office/powerpoint/2010/main" val="246552254"/>
              </p:ext>
            </p:extLst>
          </p:nvPr>
        </p:nvGraphicFramePr>
        <p:xfrm>
          <a:off x="222250" y="1470025"/>
          <a:ext cx="8662988" cy="5184776"/>
        </p:xfrm>
        <a:graphic>
          <a:graphicData uri="http://schemas.openxmlformats.org/drawingml/2006/table">
            <a:tbl>
              <a:tblPr firstRow="1" firstCol="1" bandRow="1">
                <a:tableStyleId>{5C22544A-7EE6-4342-B048-85BDC9FD1C3A}</a:tableStyleId>
              </a:tblPr>
              <a:tblGrid>
                <a:gridCol w="335342">
                  <a:extLst>
                    <a:ext uri="{9D8B030D-6E8A-4147-A177-3AD203B41FA5}">
                      <a16:colId xmlns:a16="http://schemas.microsoft.com/office/drawing/2014/main" xmlns="" val="20000"/>
                    </a:ext>
                  </a:extLst>
                </a:gridCol>
                <a:gridCol w="5307514">
                  <a:extLst>
                    <a:ext uri="{9D8B030D-6E8A-4147-A177-3AD203B41FA5}">
                      <a16:colId xmlns:a16="http://schemas.microsoft.com/office/drawing/2014/main" xmlns="" val="20001"/>
                    </a:ext>
                  </a:extLst>
                </a:gridCol>
                <a:gridCol w="3020132">
                  <a:extLst>
                    <a:ext uri="{9D8B030D-6E8A-4147-A177-3AD203B41FA5}">
                      <a16:colId xmlns:a16="http://schemas.microsoft.com/office/drawing/2014/main" xmlns="" val="20002"/>
                    </a:ext>
                  </a:extLst>
                </a:gridCol>
              </a:tblGrid>
              <a:tr h="316938">
                <a:tc>
                  <a:txBody>
                    <a:bodyPr/>
                    <a:lstStyle/>
                    <a:p>
                      <a:pPr algn="just">
                        <a:lnSpc>
                          <a:spcPct val="120000"/>
                        </a:lnSpc>
                        <a:spcAft>
                          <a:spcPts val="0"/>
                        </a:spcAft>
                      </a:pPr>
                      <a:r>
                        <a:rPr lang="sl-SI" sz="1500" dirty="0">
                          <a:solidFill>
                            <a:schemeClr val="bg2">
                              <a:lumMod val="25000"/>
                            </a:schemeClr>
                          </a:solidFill>
                          <a:effectLst/>
                          <a:latin typeface="+mn-lt"/>
                        </a:rPr>
                        <a:t> </a:t>
                      </a:r>
                      <a:endParaRPr lang="sl-SI" sz="1500" dirty="0">
                        <a:solidFill>
                          <a:schemeClr val="bg2">
                            <a:lumMod val="25000"/>
                          </a:schemeClr>
                        </a:solidFill>
                        <a:effectLst/>
                        <a:latin typeface="+mn-lt"/>
                        <a:ea typeface="Times New Roman" panose="02020603050405020304" pitchFamily="18" charset="0"/>
                      </a:endParaRPr>
                    </a:p>
                  </a:txBody>
                  <a:tcPr marL="63189" marR="63189" marT="0" marB="0"/>
                </a:tc>
                <a:tc>
                  <a:txBody>
                    <a:bodyPr/>
                    <a:lstStyle/>
                    <a:p>
                      <a:pPr algn="l">
                        <a:spcAft>
                          <a:spcPts val="0"/>
                        </a:spcAft>
                      </a:pPr>
                      <a:r>
                        <a:rPr lang="sl-SI" sz="1600" dirty="0">
                          <a:solidFill>
                            <a:schemeClr val="bg1"/>
                          </a:solidFill>
                          <a:effectLst/>
                          <a:latin typeface="+mn-lt"/>
                        </a:rPr>
                        <a:t>Pogoji:</a:t>
                      </a:r>
                      <a:endParaRPr lang="sl-SI" sz="1600" dirty="0">
                        <a:solidFill>
                          <a:schemeClr val="bg1"/>
                        </a:solidFill>
                        <a:effectLst/>
                        <a:latin typeface="+mn-lt"/>
                        <a:ea typeface="Times New Roman" panose="02020603050405020304" pitchFamily="18" charset="0"/>
                      </a:endParaRPr>
                    </a:p>
                  </a:txBody>
                  <a:tcPr marL="63189" marR="63189" marT="0" marB="0"/>
                </a:tc>
                <a:tc>
                  <a:txBody>
                    <a:bodyPr/>
                    <a:lstStyle/>
                    <a:p>
                      <a:pPr algn="l">
                        <a:lnSpc>
                          <a:spcPct val="120000"/>
                        </a:lnSpc>
                        <a:spcAft>
                          <a:spcPts val="0"/>
                        </a:spcAft>
                      </a:pPr>
                      <a:r>
                        <a:rPr lang="sl-SI" sz="1600" dirty="0">
                          <a:solidFill>
                            <a:schemeClr val="bg1"/>
                          </a:solidFill>
                          <a:effectLst/>
                          <a:latin typeface="+mn-lt"/>
                        </a:rPr>
                        <a:t>Dokazila:</a:t>
                      </a:r>
                      <a:endParaRPr lang="sl-SI" sz="1600" dirty="0">
                        <a:solidFill>
                          <a:schemeClr val="bg1"/>
                        </a:solidFill>
                        <a:effectLst/>
                        <a:latin typeface="+mn-lt"/>
                        <a:ea typeface="Times New Roman" panose="02020603050405020304" pitchFamily="18" charset="0"/>
                      </a:endParaRPr>
                    </a:p>
                  </a:txBody>
                  <a:tcPr marL="63189" marR="63189" marT="0" marB="0"/>
                </a:tc>
                <a:extLst>
                  <a:ext uri="{0D108BD9-81ED-4DB2-BD59-A6C34878D82A}">
                    <a16:rowId xmlns:a16="http://schemas.microsoft.com/office/drawing/2014/main" xmlns="" val="10000"/>
                  </a:ext>
                </a:extLst>
              </a:tr>
              <a:tr h="1204589">
                <a:tc>
                  <a:txBody>
                    <a:bodyPr/>
                    <a:lstStyle/>
                    <a:p>
                      <a:pPr algn="just">
                        <a:lnSpc>
                          <a:spcPct val="120000"/>
                        </a:lnSpc>
                        <a:spcAft>
                          <a:spcPts val="0"/>
                        </a:spcAft>
                      </a:pPr>
                      <a:r>
                        <a:rPr lang="sl-SI" sz="1500">
                          <a:solidFill>
                            <a:schemeClr val="bg2">
                              <a:lumMod val="25000"/>
                            </a:schemeClr>
                          </a:solidFill>
                          <a:effectLst/>
                          <a:latin typeface="+mn-lt"/>
                        </a:rPr>
                        <a:t>1.</a:t>
                      </a:r>
                      <a:endParaRPr lang="sl-SI" sz="1500">
                        <a:solidFill>
                          <a:schemeClr val="bg2">
                            <a:lumMod val="25000"/>
                          </a:schemeClr>
                        </a:solidFill>
                        <a:effectLst/>
                        <a:latin typeface="+mn-lt"/>
                        <a:ea typeface="Times New Roman" panose="02020603050405020304" pitchFamily="18" charset="0"/>
                      </a:endParaRPr>
                    </a:p>
                  </a:txBody>
                  <a:tcPr marL="63189" marR="63189" marT="0" marB="0"/>
                </a:tc>
                <a:tc>
                  <a:txBody>
                    <a:bodyPr/>
                    <a:lstStyle/>
                    <a:p>
                      <a:pPr algn="just"/>
                      <a:r>
                        <a:rPr lang="sl-SI" sz="1400" dirty="0">
                          <a:solidFill>
                            <a:schemeClr val="bg2">
                              <a:lumMod val="25000"/>
                            </a:schemeClr>
                          </a:solidFill>
                          <a:effectLst/>
                          <a:latin typeface="Arial" panose="020B0604020202020204" pitchFamily="34" charset="0"/>
                          <a:cs typeface="Arial" panose="020B0604020202020204" pitchFamily="34" charset="0"/>
                        </a:rPr>
                        <a:t>(a) Javni zavod, ki izvaja višješolski študijski program in je registriran za opravljanje višješolskega izobraževanja pod šifro 85.421. </a:t>
                      </a:r>
                    </a:p>
                    <a:p>
                      <a:pPr algn="just"/>
                      <a:r>
                        <a:rPr lang="sl-SI" sz="1400" dirty="0">
                          <a:solidFill>
                            <a:schemeClr val="bg2">
                              <a:lumMod val="25000"/>
                            </a:schemeClr>
                          </a:solidFill>
                          <a:effectLst/>
                          <a:latin typeface="Arial" panose="020B0604020202020204" pitchFamily="34" charset="0"/>
                          <a:cs typeface="Arial" panose="020B0604020202020204" pitchFamily="34" charset="0"/>
                        </a:rPr>
                        <a:t>(b) Zasebna višja strokovna šola, ki je registrirana za opravljanje višješolskega izobraževanja pod šifro 85.421.</a:t>
                      </a:r>
                    </a:p>
                  </a:txBody>
                  <a:tcPr marL="63189" marR="63189" marT="0" marB="0"/>
                </a:tc>
                <a:tc>
                  <a:txBody>
                    <a:bodyPr/>
                    <a:lstStyle/>
                    <a:p>
                      <a:pPr marL="342900" lvl="0" indent="-342900" algn="l" defTabSz="457200" rtl="0" eaLnBrk="1" latinLnBrk="0" hangingPunct="1">
                        <a:spcAft>
                          <a:spcPts val="0"/>
                        </a:spcAft>
                        <a:buFont typeface="Arial" panose="020B0604020202020204" pitchFamily="34" charset="0"/>
                        <a:buChar char="•"/>
                        <a:tabLst>
                          <a:tab pos="457200" algn="l"/>
                          <a:tab pos="449580" algn="l"/>
                        </a:tabLst>
                      </a:pPr>
                      <a:r>
                        <a:rPr lang="sl-SI" sz="1400" dirty="0">
                          <a:solidFill>
                            <a:schemeClr val="bg2">
                              <a:lumMod val="25000"/>
                            </a:schemeClr>
                          </a:solidFill>
                          <a:effectLst/>
                          <a:latin typeface="Arial" panose="020B0604020202020204" pitchFamily="34" charset="0"/>
                          <a:cs typeface="Arial" panose="020B0604020202020204" pitchFamily="34" charset="0"/>
                        </a:rPr>
                        <a:t>(</a:t>
                      </a:r>
                      <a:r>
                        <a:rPr lang="sl-SI" sz="1400" kern="1200" dirty="0">
                          <a:solidFill>
                            <a:schemeClr val="bg2">
                              <a:lumMod val="25000"/>
                            </a:schemeClr>
                          </a:solidFill>
                          <a:effectLst/>
                          <a:latin typeface="Arial" panose="020B0604020202020204" pitchFamily="34" charset="0"/>
                          <a:ea typeface="+mn-ea"/>
                          <a:cs typeface="Arial" panose="020B0604020202020204" pitchFamily="34" charset="0"/>
                        </a:rPr>
                        <a:t>a, b) izpis iz AJPES-a, iz katerega je razvidna ustrezna šifra,</a:t>
                      </a:r>
                    </a:p>
                    <a:p>
                      <a:pPr marL="228600" indent="-228600">
                        <a:spcAft>
                          <a:spcPts val="0"/>
                        </a:spcAft>
                        <a:tabLst>
                          <a:tab pos="457200" algn="l"/>
                          <a:tab pos="449580" algn="l"/>
                        </a:tabLst>
                      </a:pPr>
                      <a:r>
                        <a:rPr lang="sl-SI" sz="1400" dirty="0">
                          <a:solidFill>
                            <a:schemeClr val="bg2">
                              <a:lumMod val="25000"/>
                            </a:schemeClr>
                          </a:solidFill>
                          <a:effectLst/>
                          <a:latin typeface="Arial" panose="020B0604020202020204" pitchFamily="34" charset="0"/>
                          <a:cs typeface="Arial" panose="020B0604020202020204" pitchFamily="34" charset="0"/>
                        </a:rPr>
                        <a:t> </a:t>
                      </a:r>
                      <a:endParaRPr lang="sl-SI" sz="1400" dirty="0">
                        <a:solidFill>
                          <a:schemeClr val="bg2">
                            <a:lumMod val="25000"/>
                          </a:schemeClr>
                        </a:solidFill>
                        <a:effectLst/>
                        <a:latin typeface="Arial" panose="020B0604020202020204" pitchFamily="34" charset="0"/>
                        <a:ea typeface="Times New Roman" panose="02020603050405020304" pitchFamily="18" charset="0"/>
                        <a:cs typeface="Arial" panose="020B0604020202020204" pitchFamily="34" charset="0"/>
                      </a:endParaRPr>
                    </a:p>
                  </a:txBody>
                  <a:tcPr marL="63189" marR="63189" marT="0" marB="0" anchor="ctr"/>
                </a:tc>
                <a:extLst>
                  <a:ext uri="{0D108BD9-81ED-4DB2-BD59-A6C34878D82A}">
                    <a16:rowId xmlns:a16="http://schemas.microsoft.com/office/drawing/2014/main" xmlns="" val="10001"/>
                  </a:ext>
                </a:extLst>
              </a:tr>
              <a:tr h="966896">
                <a:tc>
                  <a:txBody>
                    <a:bodyPr/>
                    <a:lstStyle/>
                    <a:p>
                      <a:pPr algn="just">
                        <a:lnSpc>
                          <a:spcPct val="120000"/>
                        </a:lnSpc>
                        <a:spcAft>
                          <a:spcPts val="0"/>
                        </a:spcAft>
                      </a:pPr>
                      <a:r>
                        <a:rPr lang="sl-SI" sz="1500">
                          <a:solidFill>
                            <a:schemeClr val="bg2">
                              <a:lumMod val="25000"/>
                            </a:schemeClr>
                          </a:solidFill>
                          <a:effectLst/>
                          <a:latin typeface="+mn-lt"/>
                        </a:rPr>
                        <a:t>2.</a:t>
                      </a:r>
                      <a:endParaRPr lang="sl-SI" sz="1500">
                        <a:solidFill>
                          <a:schemeClr val="bg2">
                            <a:lumMod val="25000"/>
                          </a:schemeClr>
                        </a:solidFill>
                        <a:effectLst/>
                        <a:latin typeface="+mn-lt"/>
                        <a:ea typeface="Times New Roman" panose="02020603050405020304" pitchFamily="18" charset="0"/>
                      </a:endParaRPr>
                    </a:p>
                  </a:txBody>
                  <a:tcPr marL="63189" marR="63189" marT="0" marB="0"/>
                </a:tc>
                <a:tc>
                  <a:txBody>
                    <a:bodyPr/>
                    <a:lstStyle/>
                    <a:p>
                      <a:pPr marL="0" indent="-228600" algn="just" defTabSz="457200" rtl="0" eaLnBrk="1" latinLnBrk="0" hangingPunct="1">
                        <a:spcAft>
                          <a:spcPts val="0"/>
                        </a:spcAft>
                        <a:tabLst>
                          <a:tab pos="457200" algn="l"/>
                          <a:tab pos="449580" algn="l"/>
                        </a:tabLst>
                      </a:pPr>
                      <a:r>
                        <a:rPr lang="sl-SI" sz="1400" kern="1200" dirty="0">
                          <a:solidFill>
                            <a:schemeClr val="bg2">
                              <a:lumMod val="25000"/>
                            </a:schemeClr>
                          </a:solidFill>
                          <a:effectLst/>
                          <a:latin typeface="Arial" panose="020B0604020202020204" pitchFamily="34" charset="0"/>
                          <a:ea typeface="+mn-ea"/>
                          <a:cs typeface="Arial" panose="020B0604020202020204" pitchFamily="34" charset="0"/>
                        </a:rPr>
                        <a:t>Za stroške, ki so predmet tega javnega razpisa,  ni pridobil in ni v postopku pridobivanja sofinanciranja istih stroškov iz drugih javnih virov, </a:t>
                      </a:r>
                      <a:r>
                        <a:rPr lang="sl-SI" sz="1400" kern="1200" dirty="0" err="1">
                          <a:solidFill>
                            <a:schemeClr val="bg2">
                              <a:lumMod val="25000"/>
                            </a:schemeClr>
                          </a:solidFill>
                          <a:effectLst/>
                          <a:latin typeface="Arial" panose="020B0604020202020204" pitchFamily="34" charset="0"/>
                          <a:ea typeface="+mn-ea"/>
                          <a:cs typeface="Arial" panose="020B0604020202020204" pitchFamily="34" charset="0"/>
                        </a:rPr>
                        <a:t>t.j</a:t>
                      </a:r>
                      <a:r>
                        <a:rPr lang="sl-SI" sz="1400" kern="1200" dirty="0">
                          <a:solidFill>
                            <a:schemeClr val="bg2">
                              <a:lumMod val="25000"/>
                            </a:schemeClr>
                          </a:solidFill>
                          <a:effectLst/>
                          <a:latin typeface="Arial" panose="020B0604020202020204" pitchFamily="34" charset="0"/>
                          <a:ea typeface="+mn-ea"/>
                          <a:cs typeface="Arial" panose="020B0604020202020204" pitchFamily="34" charset="0"/>
                        </a:rPr>
                        <a:t>. iz javnih finančnih sredstev evropskega, državnega ali občinskega proračuna.</a:t>
                      </a:r>
                    </a:p>
                  </a:txBody>
                  <a:tcPr marL="63189" marR="63189" marT="0" marB="0"/>
                </a:tc>
                <a:tc>
                  <a:txBody>
                    <a:bodyPr/>
                    <a:lstStyle/>
                    <a:p>
                      <a:pPr marL="342900" lvl="0" indent="-342900" algn="l" defTabSz="457200" rtl="0" eaLnBrk="1" latinLnBrk="0" hangingPunct="1">
                        <a:spcAft>
                          <a:spcPts val="0"/>
                        </a:spcAft>
                        <a:buFont typeface="Arial" panose="020B0604020202020204" pitchFamily="34" charset="0"/>
                        <a:buChar char="•"/>
                        <a:tabLst>
                          <a:tab pos="457200" algn="l"/>
                          <a:tab pos="449580" algn="l"/>
                        </a:tabLst>
                      </a:pPr>
                      <a:r>
                        <a:rPr lang="sl-SI" sz="1400" kern="1200" dirty="0">
                          <a:solidFill>
                            <a:schemeClr val="bg2">
                              <a:lumMod val="25000"/>
                            </a:schemeClr>
                          </a:solidFill>
                          <a:effectLst/>
                          <a:latin typeface="Arial" panose="020B0604020202020204" pitchFamily="34" charset="0"/>
                          <a:ea typeface="+mn-ea"/>
                          <a:cs typeface="Arial" panose="020B0604020202020204" pitchFamily="34" charset="0"/>
                        </a:rPr>
                        <a:t>Priloga 4: Izjava o izpolnjevanju splošnih pogojev </a:t>
                      </a:r>
                      <a:r>
                        <a:rPr lang="sl-SI" sz="1400" kern="1200" dirty="0" err="1">
                          <a:solidFill>
                            <a:schemeClr val="bg2">
                              <a:lumMod val="25000"/>
                            </a:schemeClr>
                          </a:solidFill>
                          <a:effectLst/>
                          <a:latin typeface="Arial" panose="020B0604020202020204" pitchFamily="34" charset="0"/>
                          <a:ea typeface="+mn-ea"/>
                          <a:cs typeface="Arial" panose="020B0604020202020204" pitchFamily="34" charset="0"/>
                        </a:rPr>
                        <a:t>konzorcijskih</a:t>
                      </a:r>
                      <a:r>
                        <a:rPr lang="sl-SI" sz="1400" kern="1200" dirty="0">
                          <a:solidFill>
                            <a:schemeClr val="bg2">
                              <a:lumMod val="25000"/>
                            </a:schemeClr>
                          </a:solidFill>
                          <a:effectLst/>
                          <a:latin typeface="Arial" panose="020B0604020202020204" pitchFamily="34" charset="0"/>
                          <a:ea typeface="+mn-ea"/>
                          <a:cs typeface="Arial" panose="020B0604020202020204" pitchFamily="34" charset="0"/>
                        </a:rPr>
                        <a:t> partnerjev brez prijavitelja</a:t>
                      </a:r>
                    </a:p>
                  </a:txBody>
                  <a:tcPr marL="63189" marR="63189" marT="0" marB="0" anchor="ctr"/>
                </a:tc>
                <a:extLst>
                  <a:ext uri="{0D108BD9-81ED-4DB2-BD59-A6C34878D82A}">
                    <a16:rowId xmlns:a16="http://schemas.microsoft.com/office/drawing/2014/main" xmlns="" val="10002"/>
                  </a:ext>
                </a:extLst>
              </a:tr>
              <a:tr h="1250847">
                <a:tc>
                  <a:txBody>
                    <a:bodyPr/>
                    <a:lstStyle/>
                    <a:p>
                      <a:pPr algn="just">
                        <a:lnSpc>
                          <a:spcPct val="120000"/>
                        </a:lnSpc>
                        <a:spcAft>
                          <a:spcPts val="0"/>
                        </a:spcAft>
                      </a:pPr>
                      <a:r>
                        <a:rPr lang="sl-SI" sz="1500">
                          <a:solidFill>
                            <a:schemeClr val="bg2">
                              <a:lumMod val="25000"/>
                            </a:schemeClr>
                          </a:solidFill>
                          <a:effectLst/>
                          <a:latin typeface="+mn-lt"/>
                        </a:rPr>
                        <a:t>3.</a:t>
                      </a:r>
                      <a:endParaRPr lang="sl-SI" sz="1500">
                        <a:solidFill>
                          <a:schemeClr val="bg2">
                            <a:lumMod val="25000"/>
                          </a:schemeClr>
                        </a:solidFill>
                        <a:effectLst/>
                        <a:latin typeface="+mn-lt"/>
                        <a:ea typeface="Times New Roman" panose="02020603050405020304" pitchFamily="18" charset="0"/>
                      </a:endParaRPr>
                    </a:p>
                  </a:txBody>
                  <a:tcPr marL="63189" marR="63189" marT="0" marB="0"/>
                </a:tc>
                <a:tc>
                  <a:txBody>
                    <a:bodyPr/>
                    <a:lstStyle/>
                    <a:p>
                      <a:pPr marL="0" indent="-228600" algn="just" defTabSz="457200" rtl="0" eaLnBrk="1" latinLnBrk="0" hangingPunct="1">
                        <a:spcAft>
                          <a:spcPts val="0"/>
                        </a:spcAft>
                        <a:tabLst>
                          <a:tab pos="457200" algn="l"/>
                          <a:tab pos="449580" algn="l"/>
                        </a:tabLst>
                      </a:pPr>
                      <a:r>
                        <a:rPr lang="sl-SI" sz="1400" kern="1200" dirty="0">
                          <a:solidFill>
                            <a:schemeClr val="bg2">
                              <a:lumMod val="25000"/>
                            </a:schemeClr>
                          </a:solidFill>
                          <a:effectLst/>
                          <a:latin typeface="Arial" panose="020B0604020202020204" pitchFamily="34" charset="0"/>
                          <a:ea typeface="+mn-ea"/>
                          <a:cs typeface="Arial" panose="020B0604020202020204" pitchFamily="34" charset="0"/>
                        </a:rPr>
                        <a:t>Ima na dan podpisa izjave o izpolnjevanju splošnih pogojev </a:t>
                      </a:r>
                      <a:r>
                        <a:rPr lang="sl-SI" sz="1400" kern="1200" dirty="0" err="1">
                          <a:solidFill>
                            <a:schemeClr val="bg2">
                              <a:lumMod val="25000"/>
                            </a:schemeClr>
                          </a:solidFill>
                          <a:effectLst/>
                          <a:latin typeface="Arial" panose="020B0604020202020204" pitchFamily="34" charset="0"/>
                          <a:ea typeface="+mn-ea"/>
                          <a:cs typeface="Arial" panose="020B0604020202020204" pitchFamily="34" charset="0"/>
                        </a:rPr>
                        <a:t>konzorcijskih</a:t>
                      </a:r>
                      <a:r>
                        <a:rPr lang="sl-SI" sz="1400" kern="1200" dirty="0">
                          <a:solidFill>
                            <a:schemeClr val="bg2">
                              <a:lumMod val="25000"/>
                            </a:schemeClr>
                          </a:solidFill>
                          <a:effectLst/>
                          <a:latin typeface="Arial" panose="020B0604020202020204" pitchFamily="34" charset="0"/>
                          <a:ea typeface="+mn-ea"/>
                          <a:cs typeface="Arial" panose="020B0604020202020204" pitchFamily="34" charset="0"/>
                        </a:rPr>
                        <a:t> partnerjev brez prijavitelja poravnane vse davke, prispevke in druge dajatve, določene z zakonom, ki ureja davčni postopek oziroma vrednost ne znaša 50 eurov ali več.</a:t>
                      </a:r>
                    </a:p>
                  </a:txBody>
                  <a:tcPr marL="63189" marR="63189" marT="0" marB="0"/>
                </a:tc>
                <a:tc>
                  <a:txBody>
                    <a:bodyPr/>
                    <a:lstStyle/>
                    <a:p>
                      <a:pPr marL="342900" lvl="0" indent="-342900" algn="l" defTabSz="457200" rtl="0" eaLnBrk="1" latinLnBrk="0" hangingPunct="1">
                        <a:spcAft>
                          <a:spcPts val="0"/>
                        </a:spcAft>
                        <a:buFont typeface="Arial" panose="020B0604020202020204" pitchFamily="34" charset="0"/>
                        <a:buChar char="•"/>
                        <a:tabLst>
                          <a:tab pos="457200" algn="l"/>
                          <a:tab pos="449580" algn="l"/>
                        </a:tabLst>
                      </a:pPr>
                      <a:r>
                        <a:rPr lang="sl-SI" sz="1400" kern="1200" dirty="0">
                          <a:solidFill>
                            <a:schemeClr val="bg2">
                              <a:lumMod val="25000"/>
                            </a:schemeClr>
                          </a:solidFill>
                          <a:effectLst/>
                          <a:latin typeface="Arial" panose="020B0604020202020204" pitchFamily="34" charset="0"/>
                          <a:ea typeface="+mn-ea"/>
                          <a:cs typeface="Arial" panose="020B0604020202020204" pitchFamily="34" charset="0"/>
                        </a:rPr>
                        <a:t>potrdilo Finančne uprave RS o plačanih obveznostih,</a:t>
                      </a:r>
                    </a:p>
                    <a:p>
                      <a:pPr marL="342900" lvl="0" indent="-342900" algn="l" defTabSz="457200" rtl="0" eaLnBrk="1" latinLnBrk="0" hangingPunct="1">
                        <a:spcAft>
                          <a:spcPts val="0"/>
                        </a:spcAft>
                        <a:buFont typeface="Arial" panose="020B0604020202020204" pitchFamily="34" charset="0"/>
                        <a:buChar char="•"/>
                        <a:tabLst>
                          <a:tab pos="457200" algn="l"/>
                          <a:tab pos="449580" algn="l"/>
                        </a:tabLst>
                      </a:pPr>
                      <a:r>
                        <a:rPr lang="sl-SI" sz="1400" kern="1200" dirty="0">
                          <a:solidFill>
                            <a:schemeClr val="bg2">
                              <a:lumMod val="25000"/>
                            </a:schemeClr>
                          </a:solidFill>
                          <a:effectLst/>
                          <a:latin typeface="Arial" panose="020B0604020202020204" pitchFamily="34" charset="0"/>
                          <a:ea typeface="+mn-ea"/>
                          <a:cs typeface="Arial" panose="020B0604020202020204" pitchFamily="34" charset="0"/>
                        </a:rPr>
                        <a:t>Priloga 4: Izjava o izpolnjevanju splošnih pogojev </a:t>
                      </a:r>
                      <a:r>
                        <a:rPr lang="sl-SI" sz="1400" kern="1200" dirty="0" err="1">
                          <a:solidFill>
                            <a:schemeClr val="bg2">
                              <a:lumMod val="25000"/>
                            </a:schemeClr>
                          </a:solidFill>
                          <a:effectLst/>
                          <a:latin typeface="Arial" panose="020B0604020202020204" pitchFamily="34" charset="0"/>
                          <a:ea typeface="+mn-ea"/>
                          <a:cs typeface="Arial" panose="020B0604020202020204" pitchFamily="34" charset="0"/>
                        </a:rPr>
                        <a:t>konzorcijskih</a:t>
                      </a:r>
                      <a:r>
                        <a:rPr lang="sl-SI" sz="1400" kern="1200" dirty="0">
                          <a:solidFill>
                            <a:schemeClr val="bg2">
                              <a:lumMod val="25000"/>
                            </a:schemeClr>
                          </a:solidFill>
                          <a:effectLst/>
                          <a:latin typeface="Arial" panose="020B0604020202020204" pitchFamily="34" charset="0"/>
                          <a:ea typeface="+mn-ea"/>
                          <a:cs typeface="Arial" panose="020B0604020202020204" pitchFamily="34" charset="0"/>
                        </a:rPr>
                        <a:t> partnerjev brez prijavitelja </a:t>
                      </a:r>
                    </a:p>
                  </a:txBody>
                  <a:tcPr marL="63189" marR="63189" marT="0" marB="0" anchor="ctr"/>
                </a:tc>
                <a:extLst>
                  <a:ext uri="{0D108BD9-81ED-4DB2-BD59-A6C34878D82A}">
                    <a16:rowId xmlns:a16="http://schemas.microsoft.com/office/drawing/2014/main" xmlns="" val="10003"/>
                  </a:ext>
                </a:extLst>
              </a:tr>
              <a:tr h="1445506">
                <a:tc>
                  <a:txBody>
                    <a:bodyPr/>
                    <a:lstStyle/>
                    <a:p>
                      <a:pPr algn="just">
                        <a:lnSpc>
                          <a:spcPct val="120000"/>
                        </a:lnSpc>
                        <a:spcAft>
                          <a:spcPts val="0"/>
                        </a:spcAft>
                      </a:pPr>
                      <a:r>
                        <a:rPr lang="sl-SI" sz="1500">
                          <a:solidFill>
                            <a:schemeClr val="bg2">
                              <a:lumMod val="25000"/>
                            </a:schemeClr>
                          </a:solidFill>
                          <a:effectLst/>
                          <a:latin typeface="+mn-lt"/>
                        </a:rPr>
                        <a:t>4.</a:t>
                      </a:r>
                      <a:endParaRPr lang="sl-SI" sz="1500">
                        <a:solidFill>
                          <a:schemeClr val="bg2">
                            <a:lumMod val="25000"/>
                          </a:schemeClr>
                        </a:solidFill>
                        <a:effectLst/>
                        <a:latin typeface="+mn-lt"/>
                        <a:ea typeface="Times New Roman" panose="02020603050405020304" pitchFamily="18" charset="0"/>
                      </a:endParaRPr>
                    </a:p>
                  </a:txBody>
                  <a:tcPr marL="63189" marR="63189" marT="0" marB="0"/>
                </a:tc>
                <a:tc>
                  <a:txBody>
                    <a:bodyPr/>
                    <a:lstStyle/>
                    <a:p>
                      <a:pPr algn="l"/>
                      <a:r>
                        <a:rPr lang="sl-SI" sz="1400" dirty="0">
                          <a:solidFill>
                            <a:schemeClr val="bg2">
                              <a:lumMod val="25000"/>
                            </a:schemeClr>
                          </a:solidFill>
                          <a:effectLst/>
                          <a:latin typeface="Arial" panose="020B0604020202020204" pitchFamily="34" charset="0"/>
                          <a:cs typeface="Arial" panose="020B0604020202020204" pitchFamily="34" charset="0"/>
                        </a:rPr>
                        <a:t>Mu ni bila, vključno njegovi odgovorni osebi, izrečena pravnomočna sodba, ki ima elemente kaznivih dejanj, taksativno naštetih v prvem odstavku </a:t>
                      </a:r>
                      <a:br>
                        <a:rPr lang="sl-SI" sz="1400" dirty="0">
                          <a:solidFill>
                            <a:schemeClr val="bg2">
                              <a:lumMod val="25000"/>
                            </a:schemeClr>
                          </a:solidFill>
                          <a:effectLst/>
                          <a:latin typeface="Arial" panose="020B0604020202020204" pitchFamily="34" charset="0"/>
                          <a:cs typeface="Arial" panose="020B0604020202020204" pitchFamily="34" charset="0"/>
                        </a:rPr>
                      </a:br>
                      <a:r>
                        <a:rPr lang="sl-SI" sz="1400" dirty="0">
                          <a:solidFill>
                            <a:schemeClr val="bg2">
                              <a:lumMod val="25000"/>
                            </a:schemeClr>
                          </a:solidFill>
                          <a:effectLst/>
                          <a:latin typeface="Arial" panose="020B0604020202020204" pitchFamily="34" charset="0"/>
                          <a:cs typeface="Arial" panose="020B0604020202020204" pitchFamily="34" charset="0"/>
                        </a:rPr>
                        <a:t>75. člena Zakona o javnem naročanju (Uradni list RS, št. 91/15 in 14/18).</a:t>
                      </a:r>
                    </a:p>
                    <a:p>
                      <a:pPr algn="just"/>
                      <a:r>
                        <a:rPr lang="sl-SI" sz="1400" dirty="0">
                          <a:solidFill>
                            <a:schemeClr val="bg2">
                              <a:lumMod val="25000"/>
                            </a:schemeClr>
                          </a:solidFill>
                          <a:effectLst/>
                          <a:latin typeface="Arial" panose="020B0604020202020204" pitchFamily="34" charset="0"/>
                          <a:cs typeface="Arial" panose="020B0604020202020204" pitchFamily="34" charset="0"/>
                        </a:rPr>
                        <a:t> </a:t>
                      </a:r>
                    </a:p>
                  </a:txBody>
                  <a:tcPr marL="63189" marR="63189" marT="0" marB="0"/>
                </a:tc>
                <a:tc>
                  <a:txBody>
                    <a:bodyPr/>
                    <a:lstStyle/>
                    <a:p>
                      <a:pPr marL="342900" lvl="0" indent="-342900" algn="l" defTabSz="457200" rtl="0" eaLnBrk="1" latinLnBrk="0" hangingPunct="1">
                        <a:spcAft>
                          <a:spcPts val="0"/>
                        </a:spcAft>
                        <a:buFont typeface="Arial" panose="020B0604020202020204" pitchFamily="34" charset="0"/>
                        <a:buChar char="•"/>
                        <a:tabLst>
                          <a:tab pos="457200" algn="l"/>
                          <a:tab pos="449580" algn="l"/>
                        </a:tabLst>
                      </a:pPr>
                      <a:r>
                        <a:rPr lang="sl-SI" sz="1400" kern="1200" dirty="0">
                          <a:solidFill>
                            <a:schemeClr val="bg2">
                              <a:lumMod val="25000"/>
                            </a:schemeClr>
                          </a:solidFill>
                          <a:effectLst/>
                          <a:latin typeface="Arial" panose="020B0604020202020204" pitchFamily="34" charset="0"/>
                          <a:ea typeface="+mn-ea"/>
                          <a:cs typeface="Arial" panose="020B0604020202020204" pitchFamily="34" charset="0"/>
                        </a:rPr>
                        <a:t>dokazilo Ministrstva za pravosodje o nekaznovanosti,</a:t>
                      </a:r>
                    </a:p>
                    <a:p>
                      <a:pPr marL="342900" lvl="0" indent="-342900" algn="l" defTabSz="457200" rtl="0" eaLnBrk="1" latinLnBrk="0" hangingPunct="1">
                        <a:spcAft>
                          <a:spcPts val="0"/>
                        </a:spcAft>
                        <a:buFont typeface="Arial" panose="020B0604020202020204" pitchFamily="34" charset="0"/>
                        <a:buChar char="•"/>
                        <a:tabLst>
                          <a:tab pos="457200" algn="l"/>
                          <a:tab pos="449580" algn="l"/>
                        </a:tabLst>
                      </a:pPr>
                      <a:r>
                        <a:rPr lang="sl-SI" sz="1400" kern="1200" dirty="0">
                          <a:solidFill>
                            <a:schemeClr val="bg2">
                              <a:lumMod val="25000"/>
                            </a:schemeClr>
                          </a:solidFill>
                          <a:effectLst/>
                          <a:latin typeface="Arial" panose="020B0604020202020204" pitchFamily="34" charset="0"/>
                          <a:ea typeface="+mn-ea"/>
                          <a:cs typeface="Arial" panose="020B0604020202020204" pitchFamily="34" charset="0"/>
                        </a:rPr>
                        <a:t>Priloga 4: Izjava o izpolnjevanju splošnih pogojev </a:t>
                      </a:r>
                      <a:r>
                        <a:rPr lang="sl-SI" sz="1400" kern="1200" dirty="0" err="1">
                          <a:solidFill>
                            <a:schemeClr val="bg2">
                              <a:lumMod val="25000"/>
                            </a:schemeClr>
                          </a:solidFill>
                          <a:effectLst/>
                          <a:latin typeface="Arial" panose="020B0604020202020204" pitchFamily="34" charset="0"/>
                          <a:ea typeface="+mn-ea"/>
                          <a:cs typeface="Arial" panose="020B0604020202020204" pitchFamily="34" charset="0"/>
                        </a:rPr>
                        <a:t>konzorcijskih</a:t>
                      </a:r>
                      <a:r>
                        <a:rPr lang="sl-SI" sz="1400" kern="1200" dirty="0">
                          <a:solidFill>
                            <a:schemeClr val="bg2">
                              <a:lumMod val="25000"/>
                            </a:schemeClr>
                          </a:solidFill>
                          <a:effectLst/>
                          <a:latin typeface="Arial" panose="020B0604020202020204" pitchFamily="34" charset="0"/>
                          <a:ea typeface="+mn-ea"/>
                          <a:cs typeface="Arial" panose="020B0604020202020204" pitchFamily="34" charset="0"/>
                        </a:rPr>
                        <a:t> partnerjev brez prijavitelja </a:t>
                      </a:r>
                    </a:p>
                  </a:txBody>
                  <a:tcPr marL="63189" marR="63189" marT="0" marB="0" anchor="ctr"/>
                </a:tc>
                <a:extLst>
                  <a:ext uri="{0D108BD9-81ED-4DB2-BD59-A6C34878D82A}">
                    <a16:rowId xmlns:a16="http://schemas.microsoft.com/office/drawing/2014/main" xmlns="" val="10004"/>
                  </a:ext>
                </a:extLst>
              </a:tr>
            </a:tbl>
          </a:graphicData>
        </a:graphic>
      </p:graphicFrame>
      <p:sp>
        <p:nvSpPr>
          <p:cNvPr id="4" name="Označba mesta številke diapozitiva 3"/>
          <p:cNvSpPr>
            <a:spLocks noGrp="1"/>
          </p:cNvSpPr>
          <p:nvPr>
            <p:ph type="sldNum" sz="quarter" idx="12"/>
          </p:nvPr>
        </p:nvSpPr>
        <p:spPr/>
        <p:txBody>
          <a:bodyPr/>
          <a:lstStyle/>
          <a:p>
            <a:fld id="{5532F882-DC02-4301-B179-9E7F5ED57468}" type="slidenum">
              <a:rPr lang="en-US" altLang="sl-SI" smtClean="0"/>
              <a:pPr/>
              <a:t>7</a:t>
            </a:fld>
            <a:endParaRPr lang="en-US" altLang="sl-SI"/>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txBox="1">
            <a:spLocks/>
          </p:cNvSpPr>
          <p:nvPr/>
        </p:nvSpPr>
        <p:spPr bwMode="auto">
          <a:xfrm>
            <a:off x="893913" y="941388"/>
            <a:ext cx="7200900" cy="482600"/>
          </a:xfrm>
          <a:prstGeom prst="rect">
            <a:avLst/>
          </a:prstGeom>
          <a:noFill/>
        </p:spPr>
        <p:txBody>
          <a:bodyPr lIns="0" tIns="0" rIns="0" bIns="0"/>
          <a:lstStyle>
            <a:lvl1pPr algn="ctr" defTabSz="457200" rtl="0" eaLnBrk="0" fontAlgn="base" hangingPunct="0">
              <a:spcBef>
                <a:spcPct val="0"/>
              </a:spcBef>
              <a:spcAft>
                <a:spcPct val="0"/>
              </a:spcAft>
              <a:defRPr sz="4400" kern="1200">
                <a:solidFill>
                  <a:schemeClr val="tx1"/>
                </a:solidFill>
                <a:latin typeface="+mj-lt"/>
                <a:ea typeface="+mj-ea"/>
                <a:cs typeface="+mj-cs"/>
              </a:defRPr>
            </a:lvl1pPr>
            <a:lvl2pPr algn="ctr" defTabSz="457200" rtl="0" eaLnBrk="0" fontAlgn="base" hangingPunct="0">
              <a:spcBef>
                <a:spcPct val="0"/>
              </a:spcBef>
              <a:spcAft>
                <a:spcPct val="0"/>
              </a:spcAft>
              <a:defRPr sz="4400">
                <a:solidFill>
                  <a:schemeClr val="tx1"/>
                </a:solidFill>
                <a:latin typeface="Calibri" pitchFamily="34" charset="0"/>
              </a:defRPr>
            </a:lvl2pPr>
            <a:lvl3pPr algn="ctr" defTabSz="457200" rtl="0" eaLnBrk="0" fontAlgn="base" hangingPunct="0">
              <a:spcBef>
                <a:spcPct val="0"/>
              </a:spcBef>
              <a:spcAft>
                <a:spcPct val="0"/>
              </a:spcAft>
              <a:defRPr sz="4400">
                <a:solidFill>
                  <a:schemeClr val="tx1"/>
                </a:solidFill>
                <a:latin typeface="Calibri" pitchFamily="34" charset="0"/>
              </a:defRPr>
            </a:lvl3pPr>
            <a:lvl4pPr algn="ctr" defTabSz="457200" rtl="0" eaLnBrk="0" fontAlgn="base" hangingPunct="0">
              <a:spcBef>
                <a:spcPct val="0"/>
              </a:spcBef>
              <a:spcAft>
                <a:spcPct val="0"/>
              </a:spcAft>
              <a:defRPr sz="4400">
                <a:solidFill>
                  <a:schemeClr val="tx1"/>
                </a:solidFill>
                <a:latin typeface="Calibri" pitchFamily="34" charset="0"/>
              </a:defRPr>
            </a:lvl4pPr>
            <a:lvl5pPr algn="ctr" defTabSz="457200" rtl="0" eaLnBrk="0" fontAlgn="base" hangingPunct="0">
              <a:spcBef>
                <a:spcPct val="0"/>
              </a:spcBef>
              <a:spcAft>
                <a:spcPct val="0"/>
              </a:spcAft>
              <a:defRPr sz="4400">
                <a:solidFill>
                  <a:schemeClr val="tx1"/>
                </a:solidFill>
                <a:latin typeface="Calibri" pitchFamily="34" charset="0"/>
              </a:defRPr>
            </a:lvl5pPr>
            <a:lvl6pPr marL="457200" algn="ctr" defTabSz="457200" rtl="0" eaLnBrk="1" fontAlgn="base" hangingPunct="1">
              <a:spcBef>
                <a:spcPct val="0"/>
              </a:spcBef>
              <a:spcAft>
                <a:spcPct val="0"/>
              </a:spcAft>
              <a:defRPr sz="4400">
                <a:solidFill>
                  <a:schemeClr val="tx1"/>
                </a:solidFill>
                <a:latin typeface="Calibri" pitchFamily="34" charset="0"/>
              </a:defRPr>
            </a:lvl6pPr>
            <a:lvl7pPr marL="914400" algn="ctr" defTabSz="457200" rtl="0" eaLnBrk="1" fontAlgn="base" hangingPunct="1">
              <a:spcBef>
                <a:spcPct val="0"/>
              </a:spcBef>
              <a:spcAft>
                <a:spcPct val="0"/>
              </a:spcAft>
              <a:defRPr sz="4400">
                <a:solidFill>
                  <a:schemeClr val="tx1"/>
                </a:solidFill>
                <a:latin typeface="Calibri" pitchFamily="34" charset="0"/>
              </a:defRPr>
            </a:lvl7pPr>
            <a:lvl8pPr marL="1371600" algn="ctr" defTabSz="457200" rtl="0" eaLnBrk="1" fontAlgn="base" hangingPunct="1">
              <a:spcBef>
                <a:spcPct val="0"/>
              </a:spcBef>
              <a:spcAft>
                <a:spcPct val="0"/>
              </a:spcAft>
              <a:defRPr sz="4400">
                <a:solidFill>
                  <a:schemeClr val="tx1"/>
                </a:solidFill>
                <a:latin typeface="Calibri" pitchFamily="34" charset="0"/>
              </a:defRPr>
            </a:lvl8pPr>
            <a:lvl9pPr marL="1828800" algn="ctr" defTabSz="457200" rtl="0" eaLnBrk="1" fontAlgn="base" hangingPunct="1">
              <a:spcBef>
                <a:spcPct val="0"/>
              </a:spcBef>
              <a:spcAft>
                <a:spcPct val="0"/>
              </a:spcAft>
              <a:defRPr sz="4400">
                <a:solidFill>
                  <a:schemeClr val="tx1"/>
                </a:solidFill>
                <a:latin typeface="Calibri" pitchFamily="34" charset="0"/>
              </a:defRPr>
            </a:lvl9pPr>
          </a:lstStyle>
          <a:p>
            <a:pPr>
              <a:defRPr/>
            </a:pPr>
            <a:r>
              <a:rPr lang="sl-SI" sz="2400" b="1" dirty="0">
                <a:solidFill>
                  <a:srgbClr val="860000"/>
                </a:solidFill>
                <a:latin typeface="Arial" panose="020B0604020202020204" pitchFamily="34" charset="0"/>
                <a:cs typeface="Arial" panose="020B0604020202020204" pitchFamily="34" charset="0"/>
              </a:rPr>
              <a:t>Pogoji za kandidiranje na JR – Sklop B </a:t>
            </a:r>
          </a:p>
          <a:p>
            <a:pPr>
              <a:defRPr/>
            </a:pPr>
            <a:r>
              <a:rPr lang="sl-SI" sz="2400" b="1" dirty="0">
                <a:solidFill>
                  <a:srgbClr val="860000"/>
                </a:solidFill>
                <a:latin typeface="Arial" panose="020B0604020202020204" pitchFamily="34" charset="0"/>
                <a:cs typeface="Arial" panose="020B0604020202020204" pitchFamily="34" charset="0"/>
              </a:rPr>
              <a:t/>
            </a:r>
            <a:br>
              <a:rPr lang="sl-SI" sz="2400" b="1" dirty="0">
                <a:solidFill>
                  <a:srgbClr val="860000"/>
                </a:solidFill>
                <a:latin typeface="Arial" panose="020B0604020202020204" pitchFamily="34" charset="0"/>
                <a:cs typeface="Arial" panose="020B0604020202020204" pitchFamily="34" charset="0"/>
              </a:rPr>
            </a:br>
            <a:endParaRPr lang="sl-SI" sz="2400" b="1" dirty="0">
              <a:solidFill>
                <a:srgbClr val="860000"/>
              </a:solidFill>
              <a:latin typeface="Arial" panose="020B0604020202020204" pitchFamily="34" charset="0"/>
              <a:cs typeface="Arial" panose="020B0604020202020204" pitchFamily="34" charset="0"/>
            </a:endParaRPr>
          </a:p>
        </p:txBody>
      </p:sp>
      <p:sp>
        <p:nvSpPr>
          <p:cNvPr id="3" name="PoljeZBesedilom 2"/>
          <p:cNvSpPr txBox="1"/>
          <p:nvPr/>
        </p:nvSpPr>
        <p:spPr>
          <a:xfrm>
            <a:off x="871748" y="1952535"/>
            <a:ext cx="7780338" cy="3447098"/>
          </a:xfrm>
          <a:prstGeom prst="rect">
            <a:avLst/>
          </a:prstGeom>
          <a:noFill/>
        </p:spPr>
        <p:txBody>
          <a:bodyPr>
            <a:spAutoFit/>
          </a:bodyPr>
          <a:lstStyle/>
          <a:p>
            <a:pPr eaLnBrk="1" hangingPunct="1">
              <a:defRPr/>
            </a:pPr>
            <a:r>
              <a:rPr lang="sl-SI" sz="2000" b="1" dirty="0">
                <a:solidFill>
                  <a:srgbClr val="0070C0"/>
                </a:solidFill>
                <a:cs typeface="Arial" panose="020B0604020202020204" pitchFamily="34" charset="0"/>
              </a:rPr>
              <a:t>Kot </a:t>
            </a:r>
            <a:r>
              <a:rPr lang="sl-SI" sz="2000" b="1" dirty="0" err="1">
                <a:solidFill>
                  <a:srgbClr val="0070C0"/>
                </a:solidFill>
                <a:cs typeface="Arial" panose="020B0604020202020204" pitchFamily="34" charset="0"/>
              </a:rPr>
              <a:t>poslovodeči</a:t>
            </a:r>
            <a:r>
              <a:rPr lang="sl-SI" sz="2000" b="1" dirty="0">
                <a:solidFill>
                  <a:srgbClr val="0070C0"/>
                </a:solidFill>
                <a:cs typeface="Arial" panose="020B0604020202020204" pitchFamily="34" charset="0"/>
              </a:rPr>
              <a:t> </a:t>
            </a:r>
            <a:r>
              <a:rPr lang="sl-SI" sz="2000" b="1" dirty="0" err="1">
                <a:solidFill>
                  <a:srgbClr val="0070C0"/>
                </a:solidFill>
                <a:cs typeface="Arial" panose="020B0604020202020204" pitchFamily="34" charset="0"/>
              </a:rPr>
              <a:t>konzorcijski</a:t>
            </a:r>
            <a:r>
              <a:rPr lang="sl-SI" sz="2000" b="1" dirty="0">
                <a:solidFill>
                  <a:srgbClr val="0070C0"/>
                </a:solidFill>
                <a:cs typeface="Arial" panose="020B0604020202020204" pitchFamily="34" charset="0"/>
              </a:rPr>
              <a:t> partner </a:t>
            </a:r>
            <a:r>
              <a:rPr lang="sl-SI" sz="2000" dirty="0">
                <a:solidFill>
                  <a:schemeClr val="bg2">
                    <a:lumMod val="25000"/>
                  </a:schemeClr>
                </a:solidFill>
                <a:cs typeface="Arial" panose="020B0604020202020204" pitchFamily="34" charset="0"/>
              </a:rPr>
              <a:t>lahko kandidira skupnost javnih organizacij za izobraževanje odraslih in javna organizacija za izobraževanje odraslih.</a:t>
            </a:r>
          </a:p>
          <a:p>
            <a:pPr eaLnBrk="1" hangingPunct="1">
              <a:defRPr/>
            </a:pPr>
            <a:endParaRPr lang="sl-SI" sz="2000" b="1" dirty="0">
              <a:solidFill>
                <a:schemeClr val="bg2">
                  <a:lumMod val="25000"/>
                </a:schemeClr>
              </a:solidFill>
              <a:cs typeface="Arial" panose="020B0604020202020204" pitchFamily="34" charset="0"/>
            </a:endParaRPr>
          </a:p>
          <a:p>
            <a:pPr eaLnBrk="1" hangingPunct="1">
              <a:defRPr/>
            </a:pPr>
            <a:r>
              <a:rPr lang="sl-SI" sz="2000" b="1" dirty="0" err="1">
                <a:solidFill>
                  <a:srgbClr val="0070C0"/>
                </a:solidFill>
                <a:cs typeface="Arial" panose="020B0604020202020204" pitchFamily="34" charset="0"/>
              </a:rPr>
              <a:t>Konzorcijski</a:t>
            </a:r>
            <a:r>
              <a:rPr lang="sl-SI" sz="2000" b="1" dirty="0">
                <a:solidFill>
                  <a:srgbClr val="0070C0"/>
                </a:solidFill>
                <a:cs typeface="Arial" panose="020B0604020202020204" pitchFamily="34" charset="0"/>
              </a:rPr>
              <a:t> partner </a:t>
            </a:r>
            <a:r>
              <a:rPr lang="sl-SI" sz="2000" dirty="0">
                <a:solidFill>
                  <a:schemeClr val="bg2">
                    <a:lumMod val="25000"/>
                  </a:schemeClr>
                </a:solidFill>
                <a:cs typeface="Arial" panose="020B0604020202020204" pitchFamily="34" charset="0"/>
              </a:rPr>
              <a:t>v tem sklopu je lahko javna organizacija za izobraževanje odraslih, zasebna organizacija za izobraževanje odraslih in društvo, katerega glavna dejavnost je strokovno delo na področju izobraževanja odraslih, ki ima dejavnost izobraževanja odraslih opredeljeno v svojem temeljnem aktu in ima status društva v javnem interesu na področju vzgoje in izobraževanja.</a:t>
            </a:r>
          </a:p>
          <a:p>
            <a:pPr eaLnBrk="1" hangingPunct="1">
              <a:defRPr/>
            </a:pPr>
            <a:endParaRPr lang="en-US" dirty="0">
              <a:solidFill>
                <a:schemeClr val="bg2">
                  <a:lumMod val="25000"/>
                </a:schemeClr>
              </a:solidFill>
              <a:cs typeface="Arial" panose="020B0604020202020204" pitchFamily="34" charset="0"/>
            </a:endParaRPr>
          </a:p>
        </p:txBody>
      </p:sp>
      <p:sp>
        <p:nvSpPr>
          <p:cNvPr id="4" name="Označba mesta številke diapozitiva 3"/>
          <p:cNvSpPr>
            <a:spLocks noGrp="1"/>
          </p:cNvSpPr>
          <p:nvPr>
            <p:ph type="sldNum" sz="quarter" idx="12"/>
          </p:nvPr>
        </p:nvSpPr>
        <p:spPr/>
        <p:txBody>
          <a:bodyPr/>
          <a:lstStyle/>
          <a:p>
            <a:fld id="{5532F882-DC02-4301-B179-9E7F5ED57468}" type="slidenum">
              <a:rPr lang="en-US" altLang="sl-SI" smtClean="0"/>
              <a:pPr/>
              <a:t>8</a:t>
            </a:fld>
            <a:endParaRPr lang="en-US" altLang="sl-SI"/>
          </a:p>
        </p:txBody>
      </p:sp>
    </p:spTree>
    <p:extLst>
      <p:ext uri="{BB962C8B-B14F-4D97-AF65-F5344CB8AC3E}">
        <p14:creationId xmlns:p14="http://schemas.microsoft.com/office/powerpoint/2010/main" val="119382535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6" name="Tabela 5"/>
          <p:cNvGraphicFramePr>
            <a:graphicFrameLocks noGrp="1"/>
          </p:cNvGraphicFramePr>
          <p:nvPr>
            <p:extLst>
              <p:ext uri="{D42A27DB-BD31-4B8C-83A1-F6EECF244321}">
                <p14:modId xmlns:p14="http://schemas.microsoft.com/office/powerpoint/2010/main" val="4286118773"/>
              </p:ext>
            </p:extLst>
          </p:nvPr>
        </p:nvGraphicFramePr>
        <p:xfrm>
          <a:off x="147638" y="1531938"/>
          <a:ext cx="8669337" cy="5238750"/>
        </p:xfrm>
        <a:graphic>
          <a:graphicData uri="http://schemas.openxmlformats.org/drawingml/2006/table">
            <a:tbl>
              <a:tblPr firstRow="1" firstCol="1" bandRow="1">
                <a:tableStyleId>{5C22544A-7EE6-4342-B048-85BDC9FD1C3A}</a:tableStyleId>
              </a:tblPr>
              <a:tblGrid>
                <a:gridCol w="374518">
                  <a:extLst>
                    <a:ext uri="{9D8B030D-6E8A-4147-A177-3AD203B41FA5}">
                      <a16:colId xmlns:a16="http://schemas.microsoft.com/office/drawing/2014/main" xmlns="" val="20000"/>
                    </a:ext>
                  </a:extLst>
                </a:gridCol>
                <a:gridCol w="5272473">
                  <a:extLst>
                    <a:ext uri="{9D8B030D-6E8A-4147-A177-3AD203B41FA5}">
                      <a16:colId xmlns:a16="http://schemas.microsoft.com/office/drawing/2014/main" xmlns="" val="20001"/>
                    </a:ext>
                  </a:extLst>
                </a:gridCol>
                <a:gridCol w="3022346">
                  <a:extLst>
                    <a:ext uri="{9D8B030D-6E8A-4147-A177-3AD203B41FA5}">
                      <a16:colId xmlns:a16="http://schemas.microsoft.com/office/drawing/2014/main" xmlns="" val="20002"/>
                    </a:ext>
                  </a:extLst>
                </a:gridCol>
              </a:tblGrid>
              <a:tr h="301803">
                <a:tc>
                  <a:txBody>
                    <a:bodyPr/>
                    <a:lstStyle/>
                    <a:p>
                      <a:endParaRPr lang="sl-SI" dirty="0">
                        <a:latin typeface="Arial" panose="020B0604020202020204" pitchFamily="34" charset="0"/>
                        <a:cs typeface="Arial" panose="020B0604020202020204" pitchFamily="34" charset="0"/>
                      </a:endParaRPr>
                    </a:p>
                  </a:txBody>
                  <a:tcPr marL="65300" marR="65300" marT="0" marB="0"/>
                </a:tc>
                <a:tc>
                  <a:txBody>
                    <a:bodyPr/>
                    <a:lstStyle/>
                    <a:p>
                      <a:pPr algn="just">
                        <a:spcAft>
                          <a:spcPts val="0"/>
                        </a:spcAft>
                      </a:pPr>
                      <a:r>
                        <a:rPr lang="sl-SI" sz="1600" dirty="0">
                          <a:solidFill>
                            <a:schemeClr val="bg1"/>
                          </a:solidFill>
                          <a:effectLst/>
                          <a:latin typeface="Arial" panose="020B0604020202020204" pitchFamily="34" charset="0"/>
                          <a:cs typeface="Arial" panose="020B0604020202020204" pitchFamily="34" charset="0"/>
                        </a:rPr>
                        <a:t>Pogoji:</a:t>
                      </a:r>
                      <a:endParaRPr lang="sl-SI" sz="1600" dirty="0">
                        <a:solidFill>
                          <a:schemeClr val="bg1"/>
                        </a:solidFill>
                        <a:effectLst/>
                        <a:latin typeface="Arial" panose="020B0604020202020204" pitchFamily="34" charset="0"/>
                        <a:ea typeface="Times New Roman" panose="02020603050405020304" pitchFamily="18" charset="0"/>
                        <a:cs typeface="Arial" panose="020B0604020202020204" pitchFamily="34" charset="0"/>
                      </a:endParaRPr>
                    </a:p>
                  </a:txBody>
                  <a:tcPr marL="65300" marR="65300" marT="0" marB="0"/>
                </a:tc>
                <a:tc>
                  <a:txBody>
                    <a:bodyPr/>
                    <a:lstStyle/>
                    <a:p>
                      <a:pPr algn="just">
                        <a:lnSpc>
                          <a:spcPct val="120000"/>
                        </a:lnSpc>
                        <a:spcAft>
                          <a:spcPts val="0"/>
                        </a:spcAft>
                      </a:pPr>
                      <a:r>
                        <a:rPr lang="sl-SI" sz="1600" dirty="0">
                          <a:solidFill>
                            <a:schemeClr val="bg1"/>
                          </a:solidFill>
                          <a:effectLst/>
                          <a:latin typeface="Arial" panose="020B0604020202020204" pitchFamily="34" charset="0"/>
                          <a:cs typeface="Arial" panose="020B0604020202020204" pitchFamily="34" charset="0"/>
                        </a:rPr>
                        <a:t>Dokazila:</a:t>
                      </a:r>
                      <a:endParaRPr lang="sl-SI" sz="1600" dirty="0">
                        <a:solidFill>
                          <a:schemeClr val="bg1"/>
                        </a:solidFill>
                        <a:effectLst/>
                        <a:latin typeface="Arial" panose="020B0604020202020204" pitchFamily="34" charset="0"/>
                        <a:ea typeface="Times New Roman" panose="02020603050405020304" pitchFamily="18" charset="0"/>
                        <a:cs typeface="Arial" panose="020B0604020202020204" pitchFamily="34" charset="0"/>
                      </a:endParaRPr>
                    </a:p>
                  </a:txBody>
                  <a:tcPr marL="65300" marR="65300" marT="0" marB="0"/>
                </a:tc>
                <a:extLst>
                  <a:ext uri="{0D108BD9-81ED-4DB2-BD59-A6C34878D82A}">
                    <a16:rowId xmlns:a16="http://schemas.microsoft.com/office/drawing/2014/main" xmlns="" val="10000"/>
                  </a:ext>
                </a:extLst>
              </a:tr>
              <a:tr h="1860386">
                <a:tc>
                  <a:txBody>
                    <a:bodyPr/>
                    <a:lstStyle/>
                    <a:p>
                      <a:pPr algn="just">
                        <a:lnSpc>
                          <a:spcPct val="120000"/>
                        </a:lnSpc>
                        <a:spcAft>
                          <a:spcPts val="0"/>
                        </a:spcAft>
                      </a:pPr>
                      <a:r>
                        <a:rPr lang="sl-SI" sz="1500">
                          <a:solidFill>
                            <a:schemeClr val="bg2">
                              <a:lumMod val="25000"/>
                            </a:schemeClr>
                          </a:solidFill>
                          <a:effectLst/>
                          <a:latin typeface="Arial" panose="020B0604020202020204" pitchFamily="34" charset="0"/>
                          <a:cs typeface="Arial" panose="020B0604020202020204" pitchFamily="34" charset="0"/>
                        </a:rPr>
                        <a:t>1.</a:t>
                      </a:r>
                      <a:endParaRPr lang="sl-SI" sz="1500">
                        <a:solidFill>
                          <a:schemeClr val="bg2">
                            <a:lumMod val="25000"/>
                          </a:schemeClr>
                        </a:solidFill>
                        <a:effectLst/>
                        <a:latin typeface="Arial" panose="020B0604020202020204" pitchFamily="34" charset="0"/>
                        <a:ea typeface="Times New Roman" panose="02020603050405020304" pitchFamily="18" charset="0"/>
                        <a:cs typeface="Arial" panose="020B0604020202020204" pitchFamily="34" charset="0"/>
                      </a:endParaRPr>
                    </a:p>
                  </a:txBody>
                  <a:tcPr marL="65300" marR="65300" marT="0" marB="0"/>
                </a:tc>
                <a:tc>
                  <a:txBody>
                    <a:bodyPr/>
                    <a:lstStyle/>
                    <a:p>
                      <a:pPr algn="just"/>
                      <a:r>
                        <a:rPr lang="sl-SI" sz="1500" dirty="0">
                          <a:solidFill>
                            <a:schemeClr val="bg2">
                              <a:lumMod val="25000"/>
                            </a:schemeClr>
                          </a:solidFill>
                          <a:effectLst/>
                          <a:latin typeface="Arial" panose="020B0604020202020204" pitchFamily="34" charset="0"/>
                          <a:cs typeface="Arial" panose="020B0604020202020204" pitchFamily="34" charset="0"/>
                        </a:rPr>
                        <a:t>a) Skupnost javnih organizacij za izobraževanje odraslih, ki je registrirana za opravljanje dejavnosti strokovnih združenj pod šifro 94.120 pri pristojnem sodišču in izvaja svoje dejavnosti na območju Republike Slovenije.</a:t>
                      </a:r>
                    </a:p>
                    <a:p>
                      <a:pPr algn="just"/>
                      <a:r>
                        <a:rPr lang="sl-SI" sz="1500" dirty="0">
                          <a:solidFill>
                            <a:schemeClr val="bg2">
                              <a:lumMod val="25000"/>
                            </a:schemeClr>
                          </a:solidFill>
                          <a:effectLst/>
                          <a:latin typeface="Arial" panose="020B0604020202020204" pitchFamily="34" charset="0"/>
                          <a:cs typeface="Arial" panose="020B0604020202020204" pitchFamily="34" charset="0"/>
                        </a:rPr>
                        <a:t>(b) Javna organizacija za izobraževanje odraslih, ki je registrirana za opravljanje izobraževalne dejavnosti pod šifro 85.590 pri pristojnem sodišču in izvaja svoje dejavnosti na območju Republike Slovenije*. </a:t>
                      </a:r>
                    </a:p>
                  </a:txBody>
                  <a:tcPr marL="65300" marR="65300" marT="0" marB="0"/>
                </a:tc>
                <a:tc>
                  <a:txBody>
                    <a:bodyPr/>
                    <a:lstStyle/>
                    <a:p>
                      <a:pPr marL="285750" indent="-285750">
                        <a:spcAft>
                          <a:spcPts val="0"/>
                        </a:spcAft>
                        <a:buFont typeface="Arial" panose="020B0604020202020204" pitchFamily="34" charset="0"/>
                        <a:buChar char="•"/>
                        <a:tabLst>
                          <a:tab pos="457200" algn="l"/>
                          <a:tab pos="449580" algn="l"/>
                        </a:tabLst>
                      </a:pPr>
                      <a:r>
                        <a:rPr lang="sl-SI" sz="1500" dirty="0">
                          <a:solidFill>
                            <a:schemeClr val="bg2">
                              <a:lumMod val="25000"/>
                            </a:schemeClr>
                          </a:solidFill>
                          <a:effectLst/>
                          <a:latin typeface="Arial" panose="020B0604020202020204" pitchFamily="34" charset="0"/>
                          <a:cs typeface="Arial" panose="020B0604020202020204" pitchFamily="34" charset="0"/>
                        </a:rPr>
                        <a:t>(a, b) izpis iz AJPES-a, iz katerega je razvidna ustrezna šifra </a:t>
                      </a:r>
                    </a:p>
                    <a:p>
                      <a:pPr marL="457200" indent="-228600">
                        <a:spcAft>
                          <a:spcPts val="0"/>
                        </a:spcAft>
                        <a:tabLst>
                          <a:tab pos="457200" algn="l"/>
                          <a:tab pos="449580" algn="l"/>
                        </a:tabLst>
                      </a:pPr>
                      <a:r>
                        <a:rPr lang="sl-SI" sz="1500" dirty="0">
                          <a:solidFill>
                            <a:schemeClr val="bg2">
                              <a:lumMod val="25000"/>
                            </a:schemeClr>
                          </a:solidFill>
                          <a:effectLst/>
                          <a:latin typeface="Arial" panose="020B0604020202020204" pitchFamily="34" charset="0"/>
                          <a:cs typeface="Arial" panose="020B0604020202020204" pitchFamily="34" charset="0"/>
                        </a:rPr>
                        <a:t> </a:t>
                      </a:r>
                      <a:endParaRPr lang="sl-SI" sz="1500" dirty="0">
                        <a:solidFill>
                          <a:schemeClr val="bg2">
                            <a:lumMod val="25000"/>
                          </a:schemeClr>
                        </a:solidFill>
                        <a:effectLst/>
                        <a:latin typeface="Arial" panose="020B0604020202020204" pitchFamily="34" charset="0"/>
                        <a:ea typeface="Times New Roman" panose="02020603050405020304" pitchFamily="18" charset="0"/>
                        <a:cs typeface="Arial" panose="020B0604020202020204" pitchFamily="34" charset="0"/>
                      </a:endParaRPr>
                    </a:p>
                  </a:txBody>
                  <a:tcPr marL="65300" marR="65300" marT="0" marB="0" anchor="ctr"/>
                </a:tc>
                <a:extLst>
                  <a:ext uri="{0D108BD9-81ED-4DB2-BD59-A6C34878D82A}">
                    <a16:rowId xmlns:a16="http://schemas.microsoft.com/office/drawing/2014/main" xmlns="" val="10001"/>
                  </a:ext>
                </a:extLst>
              </a:tr>
              <a:tr h="956910">
                <a:tc>
                  <a:txBody>
                    <a:bodyPr/>
                    <a:lstStyle/>
                    <a:p>
                      <a:pPr algn="just">
                        <a:lnSpc>
                          <a:spcPct val="120000"/>
                        </a:lnSpc>
                        <a:spcAft>
                          <a:spcPts val="0"/>
                        </a:spcAft>
                      </a:pPr>
                      <a:r>
                        <a:rPr lang="sl-SI" sz="1500">
                          <a:solidFill>
                            <a:schemeClr val="bg2">
                              <a:lumMod val="25000"/>
                            </a:schemeClr>
                          </a:solidFill>
                          <a:effectLst/>
                          <a:latin typeface="Arial" panose="020B0604020202020204" pitchFamily="34" charset="0"/>
                          <a:cs typeface="Arial" panose="020B0604020202020204" pitchFamily="34" charset="0"/>
                        </a:rPr>
                        <a:t>2.</a:t>
                      </a:r>
                      <a:endParaRPr lang="sl-SI" sz="1500">
                        <a:solidFill>
                          <a:schemeClr val="bg2">
                            <a:lumMod val="25000"/>
                          </a:schemeClr>
                        </a:solidFill>
                        <a:effectLst/>
                        <a:latin typeface="Arial" panose="020B0604020202020204" pitchFamily="34" charset="0"/>
                        <a:ea typeface="Times New Roman" panose="02020603050405020304" pitchFamily="18" charset="0"/>
                        <a:cs typeface="Arial" panose="020B0604020202020204" pitchFamily="34" charset="0"/>
                      </a:endParaRPr>
                    </a:p>
                  </a:txBody>
                  <a:tcPr marL="65300" marR="65300" marT="0" marB="0"/>
                </a:tc>
                <a:tc>
                  <a:txBody>
                    <a:bodyPr/>
                    <a:lstStyle/>
                    <a:p>
                      <a:pPr marL="0" indent="-228600" algn="just" defTabSz="457200" rtl="0" eaLnBrk="1" latinLnBrk="0" hangingPunct="1">
                        <a:spcAft>
                          <a:spcPts val="0"/>
                        </a:spcAft>
                        <a:tabLst>
                          <a:tab pos="457200" algn="l"/>
                          <a:tab pos="449580" algn="l"/>
                        </a:tabLst>
                      </a:pPr>
                      <a:r>
                        <a:rPr lang="sl-SI" sz="1500" kern="1200" dirty="0">
                          <a:solidFill>
                            <a:schemeClr val="bg2">
                              <a:lumMod val="25000"/>
                            </a:schemeClr>
                          </a:solidFill>
                          <a:effectLst/>
                          <a:latin typeface="Arial" panose="020B0604020202020204" pitchFamily="34" charset="0"/>
                          <a:ea typeface="+mn-ea"/>
                          <a:cs typeface="Arial" panose="020B0604020202020204" pitchFamily="34" charset="0"/>
                        </a:rPr>
                        <a:t>Za stroške, ki so predmet tega javnega razpisa, ni pridobil in ni v postopku pridobivanja sofinanciranja istih stroškov iz drugih javnih virov, </a:t>
                      </a:r>
                      <a:r>
                        <a:rPr lang="sl-SI" sz="1500" kern="1200" dirty="0" err="1">
                          <a:solidFill>
                            <a:schemeClr val="bg2">
                              <a:lumMod val="25000"/>
                            </a:schemeClr>
                          </a:solidFill>
                          <a:effectLst/>
                          <a:latin typeface="Arial" panose="020B0604020202020204" pitchFamily="34" charset="0"/>
                          <a:ea typeface="+mn-ea"/>
                          <a:cs typeface="Arial" panose="020B0604020202020204" pitchFamily="34" charset="0"/>
                        </a:rPr>
                        <a:t>t.j</a:t>
                      </a:r>
                      <a:r>
                        <a:rPr lang="sl-SI" sz="1500" kern="1200" dirty="0">
                          <a:solidFill>
                            <a:schemeClr val="bg2">
                              <a:lumMod val="25000"/>
                            </a:schemeClr>
                          </a:solidFill>
                          <a:effectLst/>
                          <a:latin typeface="Arial" panose="020B0604020202020204" pitchFamily="34" charset="0"/>
                          <a:ea typeface="+mn-ea"/>
                          <a:cs typeface="Arial" panose="020B0604020202020204" pitchFamily="34" charset="0"/>
                        </a:rPr>
                        <a:t>. iz javnih finančnih sredstev evropskega, državnega ali občinskega proračuna.</a:t>
                      </a:r>
                    </a:p>
                  </a:txBody>
                  <a:tcPr marL="65300" marR="65300" marT="0" marB="0"/>
                </a:tc>
                <a:tc>
                  <a:txBody>
                    <a:bodyPr/>
                    <a:lstStyle/>
                    <a:p>
                      <a:pPr marL="285750" lvl="0" indent="-285750" algn="l" defTabSz="457200" rtl="0" eaLnBrk="1" latinLnBrk="0" hangingPunct="1">
                        <a:lnSpc>
                          <a:spcPct val="120000"/>
                        </a:lnSpc>
                        <a:spcAft>
                          <a:spcPts val="0"/>
                        </a:spcAft>
                        <a:buFont typeface="Arial" panose="020B0604020202020204" pitchFamily="34" charset="0"/>
                        <a:buChar char="•"/>
                        <a:tabLst>
                          <a:tab pos="457200" algn="l"/>
                          <a:tab pos="449580" algn="l"/>
                        </a:tabLst>
                      </a:pPr>
                      <a:r>
                        <a:rPr lang="sl-SI" sz="1500" kern="1200" dirty="0" smtClean="0">
                          <a:solidFill>
                            <a:schemeClr val="bg2">
                              <a:lumMod val="25000"/>
                            </a:schemeClr>
                          </a:solidFill>
                          <a:effectLst/>
                          <a:latin typeface="Arial" panose="020B0604020202020204" pitchFamily="34" charset="0"/>
                          <a:ea typeface="+mn-ea"/>
                          <a:cs typeface="Arial" panose="020B0604020202020204" pitchFamily="34" charset="0"/>
                        </a:rPr>
                        <a:t> Prijavnica in elaborat: podpisana Izjava prijavitelja </a:t>
                      </a:r>
                    </a:p>
                    <a:p>
                      <a:pPr algn="just">
                        <a:lnSpc>
                          <a:spcPct val="120000"/>
                        </a:lnSpc>
                        <a:spcAft>
                          <a:spcPts val="0"/>
                        </a:spcAft>
                      </a:pPr>
                      <a:endParaRPr lang="sl-SI" sz="1500" dirty="0">
                        <a:solidFill>
                          <a:schemeClr val="bg2">
                            <a:lumMod val="25000"/>
                          </a:schemeClr>
                        </a:solidFill>
                        <a:effectLst/>
                        <a:latin typeface="Arial" panose="020B0604020202020204" pitchFamily="34" charset="0"/>
                        <a:ea typeface="Times New Roman" panose="02020603050405020304" pitchFamily="18" charset="0"/>
                        <a:cs typeface="Arial" panose="020B0604020202020204" pitchFamily="34" charset="0"/>
                      </a:endParaRPr>
                    </a:p>
                  </a:txBody>
                  <a:tcPr marL="65300" marR="65300" marT="0" marB="0" anchor="ctr"/>
                </a:tc>
                <a:extLst>
                  <a:ext uri="{0D108BD9-81ED-4DB2-BD59-A6C34878D82A}">
                    <a16:rowId xmlns:a16="http://schemas.microsoft.com/office/drawing/2014/main" xmlns="" val="10002"/>
                  </a:ext>
                </a:extLst>
              </a:tr>
              <a:tr h="956910">
                <a:tc>
                  <a:txBody>
                    <a:bodyPr/>
                    <a:lstStyle/>
                    <a:p>
                      <a:pPr algn="just">
                        <a:lnSpc>
                          <a:spcPct val="120000"/>
                        </a:lnSpc>
                        <a:spcAft>
                          <a:spcPts val="0"/>
                        </a:spcAft>
                      </a:pPr>
                      <a:r>
                        <a:rPr lang="sl-SI" sz="1500">
                          <a:solidFill>
                            <a:schemeClr val="bg2">
                              <a:lumMod val="25000"/>
                            </a:schemeClr>
                          </a:solidFill>
                          <a:effectLst/>
                          <a:latin typeface="Arial" panose="020B0604020202020204" pitchFamily="34" charset="0"/>
                          <a:cs typeface="Arial" panose="020B0604020202020204" pitchFamily="34" charset="0"/>
                        </a:rPr>
                        <a:t>3.</a:t>
                      </a:r>
                      <a:endParaRPr lang="sl-SI" sz="1500">
                        <a:solidFill>
                          <a:schemeClr val="bg2">
                            <a:lumMod val="25000"/>
                          </a:schemeClr>
                        </a:solidFill>
                        <a:effectLst/>
                        <a:latin typeface="Arial" panose="020B0604020202020204" pitchFamily="34" charset="0"/>
                        <a:ea typeface="Times New Roman" panose="02020603050405020304" pitchFamily="18" charset="0"/>
                        <a:cs typeface="Arial" panose="020B0604020202020204" pitchFamily="34" charset="0"/>
                      </a:endParaRPr>
                    </a:p>
                  </a:txBody>
                  <a:tcPr marL="65300" marR="65300" marT="0" marB="0"/>
                </a:tc>
                <a:tc>
                  <a:txBody>
                    <a:bodyPr/>
                    <a:lstStyle/>
                    <a:p>
                      <a:pPr marL="0" indent="-228600" algn="just" defTabSz="457200" rtl="0" eaLnBrk="1" latinLnBrk="0" hangingPunct="1">
                        <a:spcAft>
                          <a:spcPts val="0"/>
                        </a:spcAft>
                        <a:tabLst>
                          <a:tab pos="457200" algn="l"/>
                          <a:tab pos="449580" algn="l"/>
                        </a:tabLst>
                      </a:pPr>
                      <a:r>
                        <a:rPr lang="sl-SI" sz="1500" kern="1200" dirty="0">
                          <a:solidFill>
                            <a:schemeClr val="bg2">
                              <a:lumMod val="25000"/>
                            </a:schemeClr>
                          </a:solidFill>
                          <a:effectLst/>
                          <a:latin typeface="Arial" panose="020B0604020202020204" pitchFamily="34" charset="0"/>
                          <a:ea typeface="+mn-ea"/>
                          <a:cs typeface="Arial" panose="020B0604020202020204" pitchFamily="34" charset="0"/>
                        </a:rPr>
                        <a:t>Ima na dan podpisa izjave o izpolnjevanju splošnih pogojev prijavitelja poravnave vse davke, prispevke in druge dajatve, določene z zakonom, ki ureja davčni postopek oziroma vrednost ne znaša 50,00 eurov ali več.</a:t>
                      </a:r>
                    </a:p>
                  </a:txBody>
                  <a:tcPr marL="65300" marR="65300" marT="0" marB="0"/>
                </a:tc>
                <a:tc>
                  <a:txBody>
                    <a:bodyPr/>
                    <a:lstStyle/>
                    <a:p>
                      <a:pPr marL="285750" lvl="0" indent="-285750" algn="l" defTabSz="457200" rtl="0" eaLnBrk="1" latinLnBrk="0" hangingPunct="1">
                        <a:spcAft>
                          <a:spcPts val="0"/>
                        </a:spcAft>
                        <a:buFont typeface="Arial" panose="020B0604020202020204" pitchFamily="34" charset="0"/>
                        <a:buChar char="•"/>
                        <a:tabLst>
                          <a:tab pos="457200" algn="l"/>
                          <a:tab pos="449580" algn="l"/>
                        </a:tabLst>
                      </a:pPr>
                      <a:r>
                        <a:rPr lang="sl-SI" sz="1500" kern="1200" dirty="0">
                          <a:solidFill>
                            <a:schemeClr val="bg2">
                              <a:lumMod val="25000"/>
                            </a:schemeClr>
                          </a:solidFill>
                          <a:effectLst/>
                          <a:latin typeface="Arial" panose="020B0604020202020204" pitchFamily="34" charset="0"/>
                          <a:ea typeface="+mn-ea"/>
                          <a:cs typeface="Arial" panose="020B0604020202020204" pitchFamily="34" charset="0"/>
                        </a:rPr>
                        <a:t>potrdilo Finančne uprave RS o plačanih obveznostih,</a:t>
                      </a:r>
                    </a:p>
                    <a:p>
                      <a:pPr marL="285750" lvl="0" indent="-285750" algn="l" defTabSz="457200" rtl="0" eaLnBrk="1" latinLnBrk="0" hangingPunct="1">
                        <a:spcAft>
                          <a:spcPts val="0"/>
                        </a:spcAft>
                        <a:buFont typeface="Arial" panose="020B0604020202020204" pitchFamily="34" charset="0"/>
                        <a:buChar char="•"/>
                        <a:tabLst>
                          <a:tab pos="457200" algn="l"/>
                          <a:tab pos="449580" algn="l"/>
                        </a:tabLst>
                      </a:pPr>
                      <a:r>
                        <a:rPr lang="sl-SI" sz="1500" kern="1200" dirty="0">
                          <a:solidFill>
                            <a:schemeClr val="bg2">
                              <a:lumMod val="25000"/>
                            </a:schemeClr>
                          </a:solidFill>
                          <a:effectLst/>
                          <a:latin typeface="Arial" panose="020B0604020202020204" pitchFamily="34" charset="0"/>
                          <a:ea typeface="+mn-ea"/>
                          <a:cs typeface="Arial" panose="020B0604020202020204" pitchFamily="34" charset="0"/>
                        </a:rPr>
                        <a:t>Prijavnica in elaborat: podpisana Izjava prijavitelja </a:t>
                      </a:r>
                    </a:p>
                  </a:txBody>
                  <a:tcPr marL="65300" marR="65300" marT="0" marB="0" anchor="ctr"/>
                </a:tc>
                <a:extLst>
                  <a:ext uri="{0D108BD9-81ED-4DB2-BD59-A6C34878D82A}">
                    <a16:rowId xmlns:a16="http://schemas.microsoft.com/office/drawing/2014/main" xmlns="" val="10003"/>
                  </a:ext>
                </a:extLst>
              </a:tr>
              <a:tr h="1162741">
                <a:tc>
                  <a:txBody>
                    <a:bodyPr/>
                    <a:lstStyle/>
                    <a:p>
                      <a:pPr algn="just">
                        <a:lnSpc>
                          <a:spcPct val="120000"/>
                        </a:lnSpc>
                        <a:spcAft>
                          <a:spcPts val="0"/>
                        </a:spcAft>
                      </a:pPr>
                      <a:r>
                        <a:rPr lang="sl-SI" sz="1500">
                          <a:solidFill>
                            <a:schemeClr val="bg2">
                              <a:lumMod val="25000"/>
                            </a:schemeClr>
                          </a:solidFill>
                          <a:effectLst/>
                          <a:latin typeface="Arial" panose="020B0604020202020204" pitchFamily="34" charset="0"/>
                          <a:cs typeface="Arial" panose="020B0604020202020204" pitchFamily="34" charset="0"/>
                        </a:rPr>
                        <a:t>4.</a:t>
                      </a:r>
                      <a:endParaRPr lang="sl-SI" sz="1500">
                        <a:solidFill>
                          <a:schemeClr val="bg2">
                            <a:lumMod val="25000"/>
                          </a:schemeClr>
                        </a:solidFill>
                        <a:effectLst/>
                        <a:latin typeface="Arial" panose="020B0604020202020204" pitchFamily="34" charset="0"/>
                        <a:ea typeface="Times New Roman" panose="02020603050405020304" pitchFamily="18" charset="0"/>
                        <a:cs typeface="Arial" panose="020B0604020202020204" pitchFamily="34" charset="0"/>
                      </a:endParaRPr>
                    </a:p>
                  </a:txBody>
                  <a:tcPr marL="65300" marR="65300" marT="0" marB="0"/>
                </a:tc>
                <a:tc>
                  <a:txBody>
                    <a:bodyPr/>
                    <a:lstStyle/>
                    <a:p>
                      <a:pPr marL="0" indent="-228600" algn="just" defTabSz="457200" rtl="0" eaLnBrk="1" latinLnBrk="0" hangingPunct="1">
                        <a:spcAft>
                          <a:spcPts val="0"/>
                        </a:spcAft>
                        <a:tabLst>
                          <a:tab pos="457200" algn="l"/>
                          <a:tab pos="449580" algn="l"/>
                        </a:tabLst>
                      </a:pPr>
                      <a:r>
                        <a:rPr lang="sl-SI" sz="1500" kern="1200" dirty="0">
                          <a:solidFill>
                            <a:schemeClr val="bg2">
                              <a:lumMod val="25000"/>
                            </a:schemeClr>
                          </a:solidFill>
                          <a:effectLst/>
                          <a:latin typeface="Arial" panose="020B0604020202020204" pitchFamily="34" charset="0"/>
                          <a:ea typeface="+mn-ea"/>
                          <a:cs typeface="Arial" panose="020B0604020202020204" pitchFamily="34" charset="0"/>
                        </a:rPr>
                        <a:t>Mu ni bila, vključno njegovi odgovorni osebi, izrečena pravnomočna sodba, ki ima elemente kaznivih dejanj, taksativno naštetih v prvem odstavku </a:t>
                      </a:r>
                      <a:br>
                        <a:rPr lang="sl-SI" sz="1500" kern="1200" dirty="0">
                          <a:solidFill>
                            <a:schemeClr val="bg2">
                              <a:lumMod val="25000"/>
                            </a:schemeClr>
                          </a:solidFill>
                          <a:effectLst/>
                          <a:latin typeface="Arial" panose="020B0604020202020204" pitchFamily="34" charset="0"/>
                          <a:ea typeface="+mn-ea"/>
                          <a:cs typeface="Arial" panose="020B0604020202020204" pitchFamily="34" charset="0"/>
                        </a:rPr>
                      </a:br>
                      <a:r>
                        <a:rPr lang="sl-SI" sz="1500" kern="1200" dirty="0">
                          <a:solidFill>
                            <a:schemeClr val="bg2">
                              <a:lumMod val="25000"/>
                            </a:schemeClr>
                          </a:solidFill>
                          <a:effectLst/>
                          <a:latin typeface="Arial" panose="020B0604020202020204" pitchFamily="34" charset="0"/>
                          <a:ea typeface="+mn-ea"/>
                          <a:cs typeface="Arial" panose="020B0604020202020204" pitchFamily="34" charset="0"/>
                        </a:rPr>
                        <a:t>75. člena Zakona o javnem naročanju (Uradni list RS, št. 91/15 in 14/18).</a:t>
                      </a:r>
                    </a:p>
                  </a:txBody>
                  <a:tcPr marL="65300" marR="65300" marT="0" marB="0"/>
                </a:tc>
                <a:tc>
                  <a:txBody>
                    <a:bodyPr/>
                    <a:lstStyle/>
                    <a:p>
                      <a:pPr marL="285750" lvl="0" indent="-285750" algn="l" defTabSz="457200" rtl="0" eaLnBrk="1" latinLnBrk="0" hangingPunct="1">
                        <a:spcAft>
                          <a:spcPts val="0"/>
                        </a:spcAft>
                        <a:buFont typeface="Arial" panose="020B0604020202020204" pitchFamily="34" charset="0"/>
                        <a:buChar char="•"/>
                        <a:tabLst>
                          <a:tab pos="457200" algn="l"/>
                          <a:tab pos="449580" algn="l"/>
                        </a:tabLst>
                      </a:pPr>
                      <a:r>
                        <a:rPr lang="sl-SI" sz="1500" kern="1200" dirty="0">
                          <a:solidFill>
                            <a:schemeClr val="bg2">
                              <a:lumMod val="25000"/>
                            </a:schemeClr>
                          </a:solidFill>
                          <a:effectLst/>
                          <a:latin typeface="Arial" panose="020B0604020202020204" pitchFamily="34" charset="0"/>
                          <a:ea typeface="+mn-ea"/>
                          <a:cs typeface="Arial" panose="020B0604020202020204" pitchFamily="34" charset="0"/>
                        </a:rPr>
                        <a:t>dokazilo Ministrstva za pravosodje o nekaznovanosti,</a:t>
                      </a:r>
                    </a:p>
                    <a:p>
                      <a:pPr marL="285750" lvl="0" indent="-285750" algn="l" defTabSz="457200" rtl="0" eaLnBrk="1" latinLnBrk="0" hangingPunct="1">
                        <a:spcAft>
                          <a:spcPts val="0"/>
                        </a:spcAft>
                        <a:buFont typeface="Arial" panose="020B0604020202020204" pitchFamily="34" charset="0"/>
                        <a:buChar char="•"/>
                        <a:tabLst>
                          <a:tab pos="457200" algn="l"/>
                          <a:tab pos="449580" algn="l"/>
                        </a:tabLst>
                      </a:pPr>
                      <a:r>
                        <a:rPr lang="sl-SI" sz="1500" kern="1200" dirty="0">
                          <a:solidFill>
                            <a:schemeClr val="bg2">
                              <a:lumMod val="25000"/>
                            </a:schemeClr>
                          </a:solidFill>
                          <a:effectLst/>
                          <a:latin typeface="Arial" panose="020B0604020202020204" pitchFamily="34" charset="0"/>
                          <a:ea typeface="+mn-ea"/>
                          <a:cs typeface="Arial" panose="020B0604020202020204" pitchFamily="34" charset="0"/>
                        </a:rPr>
                        <a:t>Prijavnica in elaborat: podpisana Izjava prijavitelja</a:t>
                      </a:r>
                    </a:p>
                  </a:txBody>
                  <a:tcPr marL="65300" marR="65300" marT="0" marB="0" anchor="ctr"/>
                </a:tc>
                <a:extLst>
                  <a:ext uri="{0D108BD9-81ED-4DB2-BD59-A6C34878D82A}">
                    <a16:rowId xmlns:a16="http://schemas.microsoft.com/office/drawing/2014/main" xmlns="" val="10004"/>
                  </a:ext>
                </a:extLst>
              </a:tr>
            </a:tbl>
          </a:graphicData>
        </a:graphic>
      </p:graphicFrame>
      <p:sp>
        <p:nvSpPr>
          <p:cNvPr id="7" name="Pravokotnik 6"/>
          <p:cNvSpPr/>
          <p:nvPr/>
        </p:nvSpPr>
        <p:spPr>
          <a:xfrm>
            <a:off x="242888" y="220663"/>
            <a:ext cx="8753475" cy="1200150"/>
          </a:xfrm>
          <a:prstGeom prst="rect">
            <a:avLst/>
          </a:prstGeom>
          <a:noFill/>
        </p:spPr>
        <p:txBody>
          <a:bodyPr>
            <a:spAutoFit/>
          </a:bodyPr>
          <a:lstStyle/>
          <a:p>
            <a:pPr eaLnBrk="1" hangingPunct="1">
              <a:defRPr/>
            </a:pPr>
            <a:r>
              <a:rPr lang="sl-SI" sz="2400" b="1" dirty="0" err="1">
                <a:solidFill>
                  <a:srgbClr val="860000"/>
                </a:solidFill>
                <a:cs typeface="Arial" panose="020B0604020202020204" pitchFamily="34" charset="0"/>
              </a:rPr>
              <a:t>Poslovodeči</a:t>
            </a:r>
            <a:r>
              <a:rPr lang="sl-SI" sz="2400" b="1" dirty="0">
                <a:solidFill>
                  <a:srgbClr val="860000"/>
                </a:solidFill>
                <a:cs typeface="Arial" panose="020B0604020202020204" pitchFamily="34" charset="0"/>
              </a:rPr>
              <a:t> </a:t>
            </a:r>
            <a:r>
              <a:rPr lang="sl-SI" sz="2400" b="1" dirty="0" err="1">
                <a:solidFill>
                  <a:srgbClr val="860000"/>
                </a:solidFill>
                <a:cs typeface="Arial" panose="020B0604020202020204" pitchFamily="34" charset="0"/>
              </a:rPr>
              <a:t>konzorcijski</a:t>
            </a:r>
            <a:r>
              <a:rPr lang="sl-SI" sz="2400" b="1" dirty="0">
                <a:solidFill>
                  <a:srgbClr val="860000"/>
                </a:solidFill>
                <a:cs typeface="Arial" panose="020B0604020202020204" pitchFamily="34" charset="0"/>
              </a:rPr>
              <a:t> partner Sklopa B:</a:t>
            </a:r>
          </a:p>
          <a:p>
            <a:pPr eaLnBrk="1" hangingPunct="1">
              <a:defRPr/>
            </a:pPr>
            <a:r>
              <a:rPr lang="sl-SI" sz="2400" dirty="0">
                <a:solidFill>
                  <a:schemeClr val="bg2">
                    <a:lumMod val="25000"/>
                  </a:schemeClr>
                </a:solidFill>
                <a:cs typeface="Arial" panose="020B0604020202020204" pitchFamily="34" charset="0"/>
              </a:rPr>
              <a:t>skupnost javnih organizacij za izobraževanje odraslih ali javna organizacija za izobraževanje odraslih.</a:t>
            </a:r>
          </a:p>
        </p:txBody>
      </p:sp>
      <p:sp>
        <p:nvSpPr>
          <p:cNvPr id="2" name="Označba mesta številke diapozitiva 1"/>
          <p:cNvSpPr>
            <a:spLocks noGrp="1"/>
          </p:cNvSpPr>
          <p:nvPr>
            <p:ph type="sldNum" sz="quarter" idx="12"/>
          </p:nvPr>
        </p:nvSpPr>
        <p:spPr/>
        <p:txBody>
          <a:bodyPr/>
          <a:lstStyle/>
          <a:p>
            <a:fld id="{5532F882-DC02-4301-B179-9E7F5ED57468}" type="slidenum">
              <a:rPr lang="en-US" altLang="sl-SI" smtClean="0"/>
              <a:pPr/>
              <a:t>9</a:t>
            </a:fld>
            <a:endParaRPr lang="en-US" altLang="sl-SI"/>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ova tema">
  <a:themeElements>
    <a:clrScheme name="Pisarna">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Pisarna">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isarn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ova tema">
  <a:themeElements>
    <a:clrScheme name="Pisarn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Pisarn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isarn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ova tema">
  <a:themeElements>
    <a:clrScheme name="Pisarn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Pisarn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isarn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57309</TotalTime>
  <Words>8628</Words>
  <Application>Microsoft Office PowerPoint</Application>
  <PresentationFormat>Diaprojekcija na zaslonu (4:3)</PresentationFormat>
  <Paragraphs>1757</Paragraphs>
  <Slides>56</Slides>
  <Notes>47</Notes>
  <HiddenSlides>21</HiddenSlides>
  <MMClips>0</MMClips>
  <ScaleCrop>false</ScaleCrop>
  <HeadingPairs>
    <vt:vector size="6" baseType="variant">
      <vt:variant>
        <vt:lpstr>Uporabljene pisave</vt:lpstr>
      </vt:variant>
      <vt:variant>
        <vt:i4>6</vt:i4>
      </vt:variant>
      <vt:variant>
        <vt:lpstr>Tema</vt:lpstr>
      </vt:variant>
      <vt:variant>
        <vt:i4>1</vt:i4>
      </vt:variant>
      <vt:variant>
        <vt:lpstr>Naslovi diapozitivov</vt:lpstr>
      </vt:variant>
      <vt:variant>
        <vt:i4>56</vt:i4>
      </vt:variant>
    </vt:vector>
  </HeadingPairs>
  <TitlesOfParts>
    <vt:vector size="63" baseType="lpstr">
      <vt:lpstr>Arial</vt:lpstr>
      <vt:lpstr>Calibri</vt:lpstr>
      <vt:lpstr>Calibri Light</vt:lpstr>
      <vt:lpstr>Courier</vt:lpstr>
      <vt:lpstr>Times New Roman</vt:lpstr>
      <vt:lpstr>Wingdings</vt:lpstr>
      <vt:lpstr>Officeova tema</vt:lpstr>
      <vt:lpstr>Javni razpis za izpopolnjevanje strokovnih delavcev v višjem strokovnem izobraževanju in izobraževalcev v neformalnih izobraževalnih programih za odrasle od 2020 do 2022   (Uradni list RS, št. 89/2020, z dne 19. 6. 2020)</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vector>
  </TitlesOfParts>
  <Company>mss</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Javni razpis Izpopolnjevanje strokovnih delavcev v višjem strokovnem izobraževanju in izobraževalcev v neformalnih izobraževalnih programih za odrasle  od 2020 do 2022</dc:title>
  <dc:creator>Mss-Podbevsek</dc:creator>
  <cp:lastModifiedBy>Nina Jug</cp:lastModifiedBy>
  <cp:revision>154</cp:revision>
  <cp:lastPrinted>2020-07-02T13:10:17Z</cp:lastPrinted>
  <dcterms:created xsi:type="dcterms:W3CDTF">2011-05-17T11:40:14Z</dcterms:created>
  <dcterms:modified xsi:type="dcterms:W3CDTF">2020-07-07T07:35:56Z</dcterms:modified>
</cp:coreProperties>
</file>