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8" r:id="rId2"/>
    <p:sldId id="352" r:id="rId3"/>
    <p:sldId id="353" r:id="rId4"/>
    <p:sldId id="354" r:id="rId5"/>
    <p:sldId id="355" r:id="rId6"/>
    <p:sldId id="356" r:id="rId7"/>
    <p:sldId id="357" r:id="rId8"/>
    <p:sldId id="358" r:id="rId9"/>
    <p:sldId id="359" r:id="rId10"/>
    <p:sldId id="360" r:id="rId11"/>
    <p:sldId id="361" r:id="rId12"/>
    <p:sldId id="362" r:id="rId13"/>
    <p:sldId id="363" r:id="rId14"/>
    <p:sldId id="364" r:id="rId15"/>
    <p:sldId id="340" r:id="rId16"/>
    <p:sldId id="348" r:id="rId17"/>
    <p:sldId id="341" r:id="rId18"/>
    <p:sldId id="260" r:id="rId19"/>
    <p:sldId id="264" r:id="rId20"/>
    <p:sldId id="334" r:id="rId21"/>
    <p:sldId id="335" r:id="rId22"/>
    <p:sldId id="333" r:id="rId23"/>
    <p:sldId id="344" r:id="rId24"/>
    <p:sldId id="269" r:id="rId25"/>
    <p:sldId id="307" r:id="rId26"/>
    <p:sldId id="349" r:id="rId27"/>
    <p:sldId id="318" r:id="rId28"/>
  </p:sldIdLst>
  <p:sldSz cx="9144000" cy="6858000" type="screen4x3"/>
  <p:notesSz cx="6797675" cy="9926638"/>
  <p:defaultTextStyle>
    <a:defPPr>
      <a:defRPr lang="sl-S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rko Zupanc" initials="DZ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99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97" autoAdjust="0"/>
    <p:restoredTop sz="94095" autoAdjust="0"/>
  </p:normalViewPr>
  <p:slideViewPr>
    <p:cSldViewPr>
      <p:cViewPr varScale="1">
        <p:scale>
          <a:sx n="70" d="100"/>
          <a:sy n="70" d="100"/>
        </p:scale>
        <p:origin x="1080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ultima2\global2\statist\matura\191\press_konf\Tabele_SM191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ov_delovni_lis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0104895104895104"/>
          <c:y val="4.1763341067285381E-2"/>
          <c:w val="0.68472021627226609"/>
          <c:h val="0.92283256160634697"/>
        </c:manualLayout>
      </c:layout>
      <c:pieChart>
        <c:varyColors val="1"/>
        <c:ser>
          <c:idx val="0"/>
          <c:order val="0"/>
          <c:spPr>
            <a:solidFill>
              <a:srgbClr val="FFFFFF"/>
            </a:solidFill>
            <a:ln w="12700">
              <a:solidFill>
                <a:srgbClr val="000000"/>
              </a:solidFill>
              <a:prstDash val="solid"/>
            </a:ln>
          </c:spPr>
          <c:explosion val="4"/>
          <c:dPt>
            <c:idx val="0"/>
            <c:bubble3D val="0"/>
            <c:explosion val="3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DD53-4B19-A588-3C82EF351B0A}"/>
              </c:ext>
            </c:extLst>
          </c:dPt>
          <c:dPt>
            <c:idx val="1"/>
            <c:bubble3D val="0"/>
            <c:spPr>
              <a:solidFill>
                <a:srgbClr val="FFFF66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DD53-4B19-A588-3C82EF351B0A}"/>
              </c:ext>
            </c:extLst>
          </c:dPt>
          <c:dPt>
            <c:idx val="2"/>
            <c:bubble3D val="0"/>
            <c:spPr>
              <a:solidFill>
                <a:srgbClr val="F79646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DD53-4B19-A588-3C82EF351B0A}"/>
              </c:ext>
            </c:extLst>
          </c:dPt>
          <c:dLbls>
            <c:dLbl>
              <c:idx val="0"/>
              <c:layout>
                <c:manualLayout>
                  <c:x val="-0.22301773030119487"/>
                  <c:y val="-0.26057012015029446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/>
                      <a:t>81%</a:t>
                    </a:r>
                  </a:p>
                </c:rich>
              </c:tx>
              <c:numFmt formatCode="0%" sourceLinked="0"/>
              <c:spPr/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D53-4B19-A588-3C82EF351B0A}"/>
                </c:ext>
              </c:extLst>
            </c:dLbl>
            <c:dLbl>
              <c:idx val="1"/>
              <c:layout>
                <c:manualLayout>
                  <c:x val="0.1738793752179579"/>
                  <c:y val="0.15435920857920601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/>
                      <a:t>16%</a:t>
                    </a:r>
                  </a:p>
                </c:rich>
              </c:tx>
              <c:numFmt formatCode="0%" sourceLinked="0"/>
              <c:spPr/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D53-4B19-A588-3C82EF351B0A}"/>
                </c:ext>
              </c:extLst>
            </c:dLbl>
            <c:dLbl>
              <c:idx val="2"/>
              <c:layout>
                <c:manualLayout>
                  <c:x val="8.8885906628348776E-2"/>
                  <c:y val="0.13698143847253749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/>
                      <a:t>2%</a:t>
                    </a:r>
                  </a:p>
                </c:rich>
              </c:tx>
              <c:numFmt formatCode="0%" sourceLinked="0"/>
              <c:spPr/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568724020182244"/>
                      <c:h val="0.160505479620171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D53-4B19-A588-3C82EF351B0A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val>
            <c:numRef>
              <c:f>[Tabele_SM191.xls]Negativni!$L$2:$L$4</c:f>
              <c:numCache>
                <c:formatCode>0.00%</c:formatCode>
                <c:ptCount val="3"/>
                <c:pt idx="0">
                  <c:v>0.76591760299625467</c:v>
                </c:pt>
                <c:pt idx="1">
                  <c:v>0.19288389513108614</c:v>
                </c:pt>
                <c:pt idx="2">
                  <c:v>4.1198501872659173E-2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D53-4B19-A588-3C82EF351B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chemeClr val="bg1"/>
    </a:solidFill>
    <a:ln w="3175">
      <a:solidFill>
        <a:srgbClr val="000000"/>
      </a:solidFill>
      <a:prstDash val="solid"/>
    </a:ln>
  </c:spPr>
  <c:txPr>
    <a:bodyPr/>
    <a:lstStyle/>
    <a:p>
      <a:pPr>
        <a:defRPr sz="2200" b="0" i="0" u="none" strike="noStrike" baseline="0">
          <a:solidFill>
            <a:srgbClr val="000000"/>
          </a:solidFill>
          <a:latin typeface="Arial CE"/>
          <a:ea typeface="Arial CE"/>
          <a:cs typeface="Arial CE"/>
        </a:defRPr>
      </a:pPr>
      <a:endParaRPr lang="sl-SI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3933538849646263"/>
          <c:y val="5.4168130917690613E-2"/>
          <c:w val="0.67252874334065582"/>
          <c:h val="0.81427690126145069"/>
        </c:manualLayout>
      </c:layout>
      <c:pieChart>
        <c:varyColors val="1"/>
        <c:ser>
          <c:idx val="0"/>
          <c:order val="0"/>
          <c:spPr>
            <a:solidFill>
              <a:srgbClr val="FFFFFF"/>
            </a:solidFill>
            <a:ln w="12700">
              <a:solidFill>
                <a:srgbClr val="000000"/>
              </a:solidFill>
              <a:prstDash val="solid"/>
            </a:ln>
          </c:spPr>
          <c:explosion val="4"/>
          <c:dPt>
            <c:idx val="0"/>
            <c:bubble3D val="0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CD5B-44FF-B52E-4EC926860A27}"/>
              </c:ext>
            </c:extLst>
          </c:dPt>
          <c:dPt>
            <c:idx val="1"/>
            <c:bubble3D val="0"/>
            <c:spPr>
              <a:solidFill>
                <a:srgbClr val="FFFF66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CD5B-44FF-B52E-4EC926860A27}"/>
              </c:ext>
            </c:extLst>
          </c:dPt>
          <c:dPt>
            <c:idx val="2"/>
            <c:bubble3D val="0"/>
            <c:spPr>
              <a:solidFill>
                <a:srgbClr val="F79646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CD5B-44FF-B52E-4EC926860A27}"/>
              </c:ext>
            </c:extLst>
          </c:dPt>
          <c:dLbls>
            <c:dLbl>
              <c:idx val="0"/>
              <c:layout>
                <c:manualLayout>
                  <c:x val="-0.22779968063432629"/>
                  <c:y val="3.33712114291978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sl-SI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D5B-44FF-B52E-4EC926860A27}"/>
                </c:ext>
              </c:extLst>
            </c:dLbl>
            <c:dLbl>
              <c:idx val="1"/>
              <c:layout>
                <c:manualLayout>
                  <c:x val="0.16140704439917039"/>
                  <c:y val="-0.2006640237255726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sl-SI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D5B-44FF-B52E-4EC926860A27}"/>
                </c:ext>
              </c:extLst>
            </c:dLbl>
            <c:dLbl>
              <c:idx val="2"/>
              <c:layout>
                <c:manualLayout>
                  <c:x val="0.12947589156250575"/>
                  <c:y val="0.17812984513826724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sl-SI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D5B-44FF-B52E-4EC926860A2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val>
            <c:numRef>
              <c:f>Negativni!$D$2:$D$4</c:f>
              <c:numCache>
                <c:formatCode>0%</c:formatCode>
                <c:ptCount val="3"/>
                <c:pt idx="0">
                  <c:v>0.46103896103896103</c:v>
                </c:pt>
                <c:pt idx="1">
                  <c:v>0.40909090909090912</c:v>
                </c:pt>
                <c:pt idx="2">
                  <c:v>0.12987012987012986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D5B-44FF-B52E-4EC926860A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chemeClr val="bg1"/>
    </a:solidFill>
    <a:ln w="3175">
      <a:solidFill>
        <a:srgbClr val="000000"/>
      </a:solidFill>
      <a:prstDash val="solid"/>
    </a:ln>
  </c:spPr>
  <c:txPr>
    <a:bodyPr/>
    <a:lstStyle/>
    <a:p>
      <a:pPr>
        <a:defRPr sz="2200" b="0" i="0" u="none" strike="noStrike" baseline="0">
          <a:solidFill>
            <a:srgbClr val="000000"/>
          </a:solidFill>
          <a:latin typeface="Arial CE"/>
          <a:ea typeface="Arial CE"/>
          <a:cs typeface="Arial CE"/>
        </a:defRPr>
      </a:pPr>
      <a:endParaRPr lang="sl-SI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Označba mesta datuma 2"/>
          <p:cNvSpPr>
            <a:spLocks noGrp="1"/>
          </p:cNvSpPr>
          <p:nvPr>
            <p:ph type="dt" sz="quarter" idx="1"/>
          </p:nvPr>
        </p:nvSpPr>
        <p:spPr>
          <a:xfrm>
            <a:off x="3850444" y="2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DD0BE5-1E02-4E38-B1FA-F8FFE1DAE22F}" type="datetimeFigureOut">
              <a:rPr lang="en-GB" smtClean="0"/>
              <a:t>12/07/2021</a:t>
            </a:fld>
            <a:endParaRPr lang="en-GB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2"/>
          </p:nvPr>
        </p:nvSpPr>
        <p:spPr>
          <a:xfrm>
            <a:off x="1" y="9428585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3"/>
          </p:nvPr>
        </p:nvSpPr>
        <p:spPr>
          <a:xfrm>
            <a:off x="3850444" y="9428585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E76929-231B-4BC6-BA71-AE8F4BA4B2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35501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A56103-0D00-42B7-AFDD-A2EE383E034E}" type="datetimeFigureOut">
              <a:rPr lang="sl-SI" smtClean="0"/>
              <a:t>12. 07. 2021</a:t>
            </a:fld>
            <a:endParaRPr lang="sl-SI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3395C7-6310-42CD-84D9-31F5BBCC1EB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85159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8374" indent="-287836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51344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11881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72419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32957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93494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54032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914569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1ADADEA8-A965-4EE4-9091-84C3B420652E}" type="slidenum">
              <a:rPr kumimoji="0" lang="en-US" altLang="sl-SI" smtClean="0">
                <a:latin typeface="Times New Roman" pitchFamily="18" charset="0"/>
              </a:rPr>
              <a:pPr>
                <a:spcBef>
                  <a:spcPct val="0"/>
                </a:spcBef>
              </a:pPr>
              <a:t>1</a:t>
            </a:fld>
            <a:endParaRPr kumimoji="0" lang="en-US" altLang="sl-SI">
              <a:latin typeface="Times New Roman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l-SI" altLang="sl-SI" sz="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4403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8374" indent="-287836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51344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11881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72419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32957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93494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54032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914569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B0F37BB-1D22-4C05-A139-36EA3D7AE619}" type="slidenum">
              <a:rPr kumimoji="0" lang="en-US" altLang="sl-SI" smtClean="0">
                <a:latin typeface="Times New Roman" pitchFamily="18" charset="0"/>
              </a:rPr>
              <a:pPr>
                <a:spcBef>
                  <a:spcPct val="0"/>
                </a:spcBef>
              </a:pPr>
              <a:t>10</a:t>
            </a:fld>
            <a:endParaRPr kumimoji="0" lang="en-US" altLang="sl-SI">
              <a:latin typeface="Times New Roman" pitchFamily="18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sl-SI" altLang="sl-SI" dirty="0"/>
              <a:t>DK PM (3) – dr. Dular</a:t>
            </a:r>
          </a:p>
        </p:txBody>
      </p:sp>
    </p:spTree>
    <p:extLst>
      <p:ext uri="{BB962C8B-B14F-4D97-AF65-F5344CB8AC3E}">
        <p14:creationId xmlns:p14="http://schemas.microsoft.com/office/powerpoint/2010/main" val="1520910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8374" indent="-287836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51344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11881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72419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32957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93494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54032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914569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7040629D-EE62-4BBF-ABC0-3EB68E69BDAF}" type="slidenum">
              <a:rPr kumimoji="0" lang="en-US" altLang="sl-SI" smtClean="0">
                <a:latin typeface="Times New Roman" pitchFamily="18" charset="0"/>
              </a:rPr>
              <a:pPr>
                <a:spcBef>
                  <a:spcPct val="0"/>
                </a:spcBef>
              </a:pPr>
              <a:t>11</a:t>
            </a:fld>
            <a:endParaRPr kumimoji="0" lang="en-US" altLang="sl-SI">
              <a:latin typeface="Times New Roman" pitchFamily="18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sl-SI" altLang="sl-SI" dirty="0"/>
              <a:t>DK PM (4) – dr. Dular</a:t>
            </a:r>
          </a:p>
        </p:txBody>
      </p:sp>
    </p:spTree>
    <p:extLst>
      <p:ext uri="{BB962C8B-B14F-4D97-AF65-F5344CB8AC3E}">
        <p14:creationId xmlns:p14="http://schemas.microsoft.com/office/powerpoint/2010/main" val="25288162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8374" indent="-287836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51344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11881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72419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32957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93494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54032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914569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6E3F0B90-E190-4C05-A3C9-FE2F271D3EF2}" type="slidenum">
              <a:rPr kumimoji="0" lang="en-US" altLang="sl-SI" smtClean="0">
                <a:latin typeface="Times New Roman" pitchFamily="18" charset="0"/>
              </a:rPr>
              <a:pPr>
                <a:spcBef>
                  <a:spcPct val="0"/>
                </a:spcBef>
              </a:pPr>
              <a:t>12</a:t>
            </a:fld>
            <a:endParaRPr kumimoji="0" lang="en-US" altLang="sl-SI">
              <a:latin typeface="Times New Roman" pitchFamily="18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sl-SI" altLang="sl-SI" sz="800" dirty="0"/>
              <a:t>DK PM (5) – dr. Dular</a:t>
            </a:r>
          </a:p>
        </p:txBody>
      </p:sp>
    </p:spTree>
    <p:extLst>
      <p:ext uri="{BB962C8B-B14F-4D97-AF65-F5344CB8AC3E}">
        <p14:creationId xmlns:p14="http://schemas.microsoft.com/office/powerpoint/2010/main" val="24597075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l-SI" dirty="0"/>
              <a:t>MIZŠ (6) – </a:t>
            </a:r>
            <a:r>
              <a:rPr lang="sl-SI" altLang="sl-SI" dirty="0"/>
              <a:t>dr. Dular</a:t>
            </a:r>
          </a:p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395C7-6310-42CD-84D9-31F5BBCC1EBC}" type="slidenum">
              <a:rPr lang="sl-SI" smtClean="0"/>
              <a:t>13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817776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8374" indent="-287836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51344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11881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72419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32957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93494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54032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914569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1BE80A61-D637-4B59-BB81-F49AF8D33FFB}" type="slidenum">
              <a:rPr kumimoji="0" lang="en-US" altLang="sl-SI" smtClean="0">
                <a:latin typeface="Times New Roman" pitchFamily="18" charset="0"/>
              </a:rPr>
              <a:pPr>
                <a:spcBef>
                  <a:spcPct val="0"/>
                </a:spcBef>
              </a:pPr>
              <a:t>14</a:t>
            </a:fld>
            <a:endParaRPr kumimoji="0" lang="en-US" altLang="sl-SI">
              <a:latin typeface="Times New Roman" pitchFamily="18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sl-SI" altLang="sl-SI" dirty="0"/>
              <a:t>DK PM (7) – dr. Dular</a:t>
            </a:r>
          </a:p>
        </p:txBody>
      </p:sp>
    </p:spTree>
    <p:extLst>
      <p:ext uri="{BB962C8B-B14F-4D97-AF65-F5344CB8AC3E}">
        <p14:creationId xmlns:p14="http://schemas.microsoft.com/office/powerpoint/2010/main" val="31232544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8374" indent="-287836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51344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11881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72419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32957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93494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54032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914569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48C93AC0-F81E-4655-BC96-3A97E4F1A0E3}" type="slidenum">
              <a:rPr kumimoji="0" lang="en-US" altLang="sl-SI" smtClean="0">
                <a:latin typeface="Times New Roman" pitchFamily="18" charset="0"/>
              </a:rPr>
              <a:pPr>
                <a:spcBef>
                  <a:spcPct val="0"/>
                </a:spcBef>
              </a:pPr>
              <a:t>15</a:t>
            </a:fld>
            <a:endParaRPr kumimoji="0" lang="en-US" altLang="sl-SI">
              <a:latin typeface="Times New Roman" pitchFamily="18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sl-SI" altLang="sl-SI" sz="800" b="0" dirty="0"/>
              <a:t>Ric</a:t>
            </a:r>
            <a:r>
              <a:rPr lang="sl-SI" altLang="sl-SI" sz="800" b="0" baseline="0" dirty="0"/>
              <a:t> (1) – dr. </a:t>
            </a:r>
            <a:r>
              <a:rPr lang="sl-SI" altLang="sl-SI" sz="800" b="0" dirty="0"/>
              <a:t>Zupanc </a:t>
            </a:r>
          </a:p>
          <a:p>
            <a:pPr eaLnBrk="1" hangingPunct="1"/>
            <a:endParaRPr lang="sl-SI" altLang="sl-SI" sz="800" b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altLang="sl-SI" sz="800" b="0" dirty="0">
                <a:solidFill>
                  <a:srgbClr val="333399"/>
                </a:solidFill>
              </a:rPr>
              <a:t>od leta 2017 pri prvih 6 predmetih, lani drugih 6 predmetov </a:t>
            </a:r>
            <a:r>
              <a:rPr lang="sl-SI" sz="800" b="0" dirty="0">
                <a:solidFill>
                  <a:srgbClr val="333399"/>
                </a:solidFill>
              </a:rPr>
              <a:t>in letos 9 novih predmetov (ANG, SLO – IP2, BTH, MAG, MEH, PSI, SOC, SPL –ter TZD); to za Ric in sodelavce predstavlja velik izziv.</a:t>
            </a:r>
            <a:endParaRPr lang="sl-SI" altLang="sl-SI" sz="800" b="0" dirty="0">
              <a:solidFill>
                <a:srgbClr val="333399"/>
              </a:solidFill>
            </a:endParaRPr>
          </a:p>
          <a:p>
            <a:pPr eaLnBrk="1" hangingPunct="1"/>
            <a:r>
              <a:rPr lang="sl-S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</a:t>
            </a:r>
            <a:r>
              <a:rPr lang="sl-SI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jih ocenjuje elektronsko: leta 2017 pri prvih 6 predmetih, leta 2018 pri naslednjih 6 predmetih, lani pri še 9 dodatnih predmetih in letos pri 9 novih predmetih (</a:t>
            </a:r>
            <a:r>
              <a:rPr lang="sl-S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madžarščini kot materinščini, madžarščini kot drugem jeziku, italijanščini, fiziki, biologiji</a:t>
            </a:r>
            <a:r>
              <a:rPr lang="sl-SI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ter</a:t>
            </a:r>
            <a:r>
              <a:rPr lang="sl-S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vseh štirih modulih iz glasbe).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</a:t>
            </a:r>
            <a:r>
              <a:rPr lang="sl-SI" sz="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jih ocenjuje elektronsko: leta 2017 pri prvih 6 predmetih, v letih 2018 in 2019 pri naslednjih 15 predmetih in letos pri 9 novih predmetih (</a:t>
            </a:r>
            <a:r>
              <a:rPr lang="sl-SI" sz="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madžarščini kot materinščini, madžarščini kot drugem jeziku, italijanščini, fiziki, biologiji</a:t>
            </a:r>
            <a:r>
              <a:rPr lang="sl-SI" sz="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ter</a:t>
            </a:r>
            <a:r>
              <a:rPr lang="sl-SI" sz="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vseh štirih modulih iz glasbe).</a:t>
            </a:r>
            <a:endParaRPr lang="sl-SI" altLang="sl-SI" sz="300" b="0" dirty="0"/>
          </a:p>
          <a:p>
            <a:pPr eaLnBrk="1" hangingPunct="1"/>
            <a:endParaRPr lang="sl-SI" altLang="sl-SI" sz="800" b="0" dirty="0"/>
          </a:p>
        </p:txBody>
      </p:sp>
    </p:spTree>
    <p:extLst>
      <p:ext uri="{BB962C8B-B14F-4D97-AF65-F5344CB8AC3E}">
        <p14:creationId xmlns:p14="http://schemas.microsoft.com/office/powerpoint/2010/main" val="4170772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8374" indent="-287836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51344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11881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72419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32957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93494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54032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914569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48C93AC0-F81E-4655-BC96-3A97E4F1A0E3}" type="slidenum">
              <a:rPr kumimoji="0" lang="en-US" altLang="sl-SI" smtClean="0">
                <a:latin typeface="Times New Roman" pitchFamily="18" charset="0"/>
              </a:rPr>
              <a:pPr>
                <a:spcBef>
                  <a:spcPct val="0"/>
                </a:spcBef>
              </a:pPr>
              <a:t>16</a:t>
            </a:fld>
            <a:endParaRPr kumimoji="0" lang="en-US" altLang="sl-SI">
              <a:latin typeface="Times New Roman" pitchFamily="18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sl-SI" altLang="sl-SI" sz="800" b="0" dirty="0"/>
              <a:t>Ric</a:t>
            </a:r>
            <a:r>
              <a:rPr lang="sl-SI" altLang="sl-SI" sz="800" b="0" baseline="0" dirty="0"/>
              <a:t> (1) – dr. </a:t>
            </a:r>
            <a:r>
              <a:rPr lang="sl-SI" altLang="sl-SI" sz="800" b="0" dirty="0"/>
              <a:t>Zupanc </a:t>
            </a:r>
          </a:p>
          <a:p>
            <a:pPr eaLnBrk="1" hangingPunct="1"/>
            <a:endParaRPr lang="sl-SI" altLang="sl-SI" sz="800" b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altLang="sl-SI" sz="800" b="0" dirty="0">
                <a:solidFill>
                  <a:srgbClr val="333399"/>
                </a:solidFill>
              </a:rPr>
              <a:t>od leta 2017 pri prvih 6 predmetih, lani drugih 6 predmetov </a:t>
            </a:r>
            <a:r>
              <a:rPr lang="sl-SI" sz="800" b="0" dirty="0">
                <a:solidFill>
                  <a:srgbClr val="333399"/>
                </a:solidFill>
              </a:rPr>
              <a:t>in letos 9 novih predmetov (ANG, SLO – IP2, BTH, MAG, MEH, PSI, SOC, SPL –ter TZD); to za Ric in sodelavce predstavlja velik izziv.</a:t>
            </a:r>
            <a:endParaRPr lang="sl-SI" altLang="sl-SI" sz="800" b="0" dirty="0">
              <a:solidFill>
                <a:srgbClr val="333399"/>
              </a:solidFill>
            </a:endParaRPr>
          </a:p>
          <a:p>
            <a:pPr eaLnBrk="1" hangingPunct="1"/>
            <a:r>
              <a:rPr lang="sl-S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</a:t>
            </a:r>
            <a:r>
              <a:rPr lang="sl-SI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jih ocenjuje elektronsko: leta 2017 pri prvih 6 predmetih, leta 2018 pri naslednjih 6 predmetih, lani pri še 9 dodatnih predmetih in letos pri 9 novih predmetih (</a:t>
            </a:r>
            <a:r>
              <a:rPr lang="sl-S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madžarščini kot materinščini, madžarščini kot drugem jeziku, italijanščini, fiziki, biologiji</a:t>
            </a:r>
            <a:r>
              <a:rPr lang="sl-SI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ter</a:t>
            </a:r>
            <a:r>
              <a:rPr lang="sl-S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vseh štirih modulih iz glasbe).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</a:t>
            </a:r>
            <a:r>
              <a:rPr lang="sl-SI" sz="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jih ocenjuje elektronsko: leta 2017 pri prvih 6 predmetih, v letih 2018 in 2019 pri naslednjih 15 predmetih in letos pri 9 novih predmetih (</a:t>
            </a:r>
            <a:r>
              <a:rPr lang="sl-SI" sz="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madžarščini kot materinščini, madžarščini kot drugem jeziku, italijanščini, fiziki, biologiji</a:t>
            </a:r>
            <a:r>
              <a:rPr lang="sl-SI" sz="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ter</a:t>
            </a:r>
            <a:r>
              <a:rPr lang="sl-SI" sz="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vseh štirih modulih iz glasbe).</a:t>
            </a:r>
            <a:endParaRPr lang="sl-SI" altLang="sl-SI" sz="300" b="0" dirty="0"/>
          </a:p>
          <a:p>
            <a:pPr eaLnBrk="1" hangingPunct="1"/>
            <a:endParaRPr lang="sl-SI" altLang="sl-SI" sz="800" b="0" dirty="0"/>
          </a:p>
        </p:txBody>
      </p:sp>
    </p:spTree>
    <p:extLst>
      <p:ext uri="{BB962C8B-B14F-4D97-AF65-F5344CB8AC3E}">
        <p14:creationId xmlns:p14="http://schemas.microsoft.com/office/powerpoint/2010/main" val="25880716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8374" indent="-287836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51344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11881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72419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32957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93494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54032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914569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AAC42E0A-BF4E-48EB-AB70-97FF86A75C0F}" type="slidenum">
              <a:rPr kumimoji="0" lang="en-US" altLang="sl-SI" smtClean="0">
                <a:latin typeface="Times New Roman" pitchFamily="18" charset="0"/>
              </a:rPr>
              <a:pPr>
                <a:spcBef>
                  <a:spcPct val="0"/>
                </a:spcBef>
              </a:pPr>
              <a:t>17</a:t>
            </a:fld>
            <a:endParaRPr kumimoji="0" lang="en-US" altLang="sl-SI">
              <a:latin typeface="Times New Roman" pitchFamily="18" charset="0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l-SI" altLang="sl-SI" sz="1200" b="0" dirty="0"/>
          </a:p>
        </p:txBody>
      </p:sp>
    </p:spTree>
    <p:extLst>
      <p:ext uri="{BB962C8B-B14F-4D97-AF65-F5344CB8AC3E}">
        <p14:creationId xmlns:p14="http://schemas.microsoft.com/office/powerpoint/2010/main" val="40799522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8374" indent="-287836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51344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11881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72419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32957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93494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54032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914569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1AB04452-F54F-4083-B204-45C16D5D7195}" type="slidenum">
              <a:rPr kumimoji="0" lang="en-US" altLang="sl-SI" smtClean="0">
                <a:latin typeface="Times New Roman" pitchFamily="18" charset="0"/>
              </a:rPr>
              <a:pPr>
                <a:spcBef>
                  <a:spcPct val="0"/>
                </a:spcBef>
              </a:pPr>
              <a:t>18</a:t>
            </a:fld>
            <a:endParaRPr kumimoji="0" lang="en-US" altLang="sl-SI">
              <a:latin typeface="Times New Roman" pitchFamily="18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marR="0" indent="0" algn="l" defTabSz="9210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900" dirty="0"/>
              <a:t>Ric (3) – </a:t>
            </a:r>
            <a:r>
              <a:rPr lang="sl-SI" altLang="sl-SI" sz="900" b="0" baseline="0" dirty="0"/>
              <a:t>dr. </a:t>
            </a:r>
            <a:r>
              <a:rPr lang="sl-SI" altLang="sl-SI" sz="900" b="0" dirty="0"/>
              <a:t>Zupanc </a:t>
            </a:r>
          </a:p>
          <a:p>
            <a:pPr marL="0" marR="0" indent="0" algn="l" defTabSz="9210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l-SI" sz="900" dirty="0"/>
          </a:p>
        </p:txBody>
      </p:sp>
    </p:spTree>
    <p:extLst>
      <p:ext uri="{BB962C8B-B14F-4D97-AF65-F5344CB8AC3E}">
        <p14:creationId xmlns:p14="http://schemas.microsoft.com/office/powerpoint/2010/main" val="21211681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8374" indent="-287836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51344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11881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72419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32957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93494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54032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914569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EEF6778F-4F9E-4B1F-99EA-4122D735781F}" type="slidenum">
              <a:rPr kumimoji="0" lang="en-US" altLang="sl-SI" smtClean="0">
                <a:latin typeface="Times New Roman" pitchFamily="18" charset="0"/>
              </a:rPr>
              <a:pPr>
                <a:spcBef>
                  <a:spcPct val="0"/>
                </a:spcBef>
              </a:pPr>
              <a:t>19</a:t>
            </a:fld>
            <a:endParaRPr kumimoji="0" lang="en-US" altLang="sl-SI">
              <a:latin typeface="Times New Roman" pitchFamily="18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sl-SI" sz="900" dirty="0"/>
              <a:t>Ric (4) – </a:t>
            </a:r>
            <a:r>
              <a:rPr lang="sl-SI" altLang="sl-SI" sz="900" b="0" baseline="0" dirty="0"/>
              <a:t>dr. </a:t>
            </a:r>
            <a:r>
              <a:rPr lang="sl-SI" altLang="sl-SI" sz="900" b="0" dirty="0"/>
              <a:t>Zupanc </a:t>
            </a:r>
          </a:p>
          <a:p>
            <a:pPr eaLnBrk="1" hangingPunct="1">
              <a:lnSpc>
                <a:spcPct val="80000"/>
              </a:lnSpc>
            </a:pPr>
            <a:endParaRPr lang="sl-SI" altLang="sl-SI" sz="900" dirty="0"/>
          </a:p>
        </p:txBody>
      </p:sp>
    </p:spTree>
    <p:extLst>
      <p:ext uri="{BB962C8B-B14F-4D97-AF65-F5344CB8AC3E}">
        <p14:creationId xmlns:p14="http://schemas.microsoft.com/office/powerpoint/2010/main" val="3038177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8374" indent="-287836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51344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11881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72419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32957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93494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54032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914569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43404BD0-CCF7-4178-9539-1A46A24D4ED7}" type="slidenum">
              <a:rPr kumimoji="0" lang="en-US" altLang="sl-SI" smtClean="0">
                <a:latin typeface="Times New Roman" pitchFamily="18" charset="0"/>
              </a:rPr>
              <a:pPr>
                <a:spcBef>
                  <a:spcPct val="0"/>
                </a:spcBef>
              </a:pPr>
              <a:t>2</a:t>
            </a:fld>
            <a:endParaRPr kumimoji="0" lang="en-US" altLang="sl-SI">
              <a:latin typeface="Times New Roman" pitchFamily="18" charset="0"/>
            </a:endParaRPr>
          </a:p>
        </p:txBody>
      </p:sp>
      <p:sp>
        <p:nvSpPr>
          <p:cNvPr id="57347" name="Rectangle 7"/>
          <p:cNvSpPr txBox="1">
            <a:spLocks noGrp="1" noChangeArrowheads="1"/>
          </p:cNvSpPr>
          <p:nvPr/>
        </p:nvSpPr>
        <p:spPr bwMode="auto">
          <a:xfrm>
            <a:off x="3849634" y="9434436"/>
            <a:ext cx="2944871" cy="496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5" tIns="45708" rIns="91415" bIns="45708" anchor="b"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0"/>
              </a:spcBef>
            </a:pPr>
            <a:fld id="{604A05F8-C9EC-4092-A0C9-E3BB1516FA35}" type="slidenum">
              <a:rPr kumimoji="0" lang="en-US" altLang="sl-SI">
                <a:latin typeface="Times New Roman" pitchFamily="18" charset="0"/>
                <a:ea typeface="ＭＳ Ｐゴシック" charset="-128"/>
              </a:rPr>
              <a:pPr algn="r">
                <a:spcBef>
                  <a:spcPct val="0"/>
                </a:spcBef>
              </a:pPr>
              <a:t>2</a:t>
            </a:fld>
            <a:endParaRPr kumimoji="0" lang="en-US" altLang="sl-SI">
              <a:latin typeface="Times New Roman" pitchFamily="18" charset="0"/>
              <a:ea typeface="ＭＳ Ｐゴシック" charset="-128"/>
            </a:endParaRPr>
          </a:p>
        </p:txBody>
      </p:sp>
      <p:sp>
        <p:nvSpPr>
          <p:cNvPr id="57348" name="Rectangle 7"/>
          <p:cNvSpPr txBox="1">
            <a:spLocks noGrp="1" noChangeArrowheads="1"/>
          </p:cNvSpPr>
          <p:nvPr/>
        </p:nvSpPr>
        <p:spPr bwMode="auto">
          <a:xfrm>
            <a:off x="3849634" y="9434436"/>
            <a:ext cx="2944871" cy="496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5" tIns="45708" rIns="91415" bIns="45708" anchor="b"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0"/>
              </a:spcBef>
            </a:pPr>
            <a:fld id="{D7213F09-E088-4DF3-938D-895703324858}" type="slidenum">
              <a:rPr kumimoji="0" lang="en-US" altLang="sl-SI">
                <a:latin typeface="Times New Roman" pitchFamily="18" charset="0"/>
                <a:ea typeface="ＭＳ Ｐゴシック" charset="-128"/>
              </a:rPr>
              <a:pPr algn="r">
                <a:spcBef>
                  <a:spcPct val="0"/>
                </a:spcBef>
              </a:pPr>
              <a:t>2</a:t>
            </a:fld>
            <a:endParaRPr kumimoji="0" lang="en-US" altLang="sl-SI">
              <a:latin typeface="Times New Roman" pitchFamily="18" charset="0"/>
              <a:ea typeface="ＭＳ Ｐゴシック" charset="-128"/>
            </a:endParaRPr>
          </a:p>
        </p:txBody>
      </p:sp>
      <p:sp>
        <p:nvSpPr>
          <p:cNvPr id="57349" name="Rectangle 7"/>
          <p:cNvSpPr txBox="1">
            <a:spLocks noGrp="1" noChangeArrowheads="1"/>
          </p:cNvSpPr>
          <p:nvPr/>
        </p:nvSpPr>
        <p:spPr bwMode="auto">
          <a:xfrm>
            <a:off x="3849634" y="9434436"/>
            <a:ext cx="2944871" cy="496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5" tIns="45708" rIns="91415" bIns="45708" anchor="b"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0"/>
              </a:spcBef>
            </a:pPr>
            <a:fld id="{65B70207-982F-489B-8921-71CA14C76F6D}" type="slidenum">
              <a:rPr kumimoji="0" lang="en-US" altLang="sl-SI">
                <a:latin typeface="Times New Roman" pitchFamily="18" charset="0"/>
                <a:ea typeface="ＭＳ Ｐゴシック" charset="-128"/>
              </a:rPr>
              <a:pPr algn="r">
                <a:spcBef>
                  <a:spcPct val="0"/>
                </a:spcBef>
              </a:pPr>
              <a:t>2</a:t>
            </a:fld>
            <a:endParaRPr kumimoji="0" lang="en-US" altLang="sl-SI">
              <a:latin typeface="Times New Roman" pitchFamily="18" charset="0"/>
              <a:ea typeface="ＭＳ Ｐゴシック" charset="-128"/>
            </a:endParaRPr>
          </a:p>
        </p:txBody>
      </p:sp>
      <p:sp>
        <p:nvSpPr>
          <p:cNvPr id="573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5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sl-SI" altLang="sl-SI" dirty="0"/>
              <a:t>DK SM (1) – dr. </a:t>
            </a:r>
            <a:r>
              <a:rPr lang="sl-SI" altLang="sl-SI" sz="1200" dirty="0">
                <a:solidFill>
                  <a:srgbClr val="FF0000"/>
                </a:solidFill>
              </a:rPr>
              <a:t>Tavčar Krajnc</a:t>
            </a:r>
            <a:endParaRPr lang="sl-SI" altLang="sl-SI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1065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8374" indent="-287836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51344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11881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72419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32957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93494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54032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914569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9EAE2425-65C3-4003-8199-0A977DD7F22A}" type="slidenum">
              <a:rPr kumimoji="0" lang="en-US" altLang="sl-SI" smtClean="0">
                <a:latin typeface="Times New Roman" pitchFamily="18" charset="0"/>
              </a:rPr>
              <a:pPr>
                <a:spcBef>
                  <a:spcPct val="0"/>
                </a:spcBef>
              </a:pPr>
              <a:t>20</a:t>
            </a:fld>
            <a:endParaRPr kumimoji="0" lang="en-US" altLang="sl-SI">
              <a:latin typeface="Times New Roman" pitchFamily="18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altLang="sl-SI" sz="800" b="0" dirty="0"/>
              <a:t>Ric</a:t>
            </a:r>
            <a:r>
              <a:rPr lang="sl-SI" altLang="sl-SI" sz="800" b="0" baseline="0" dirty="0"/>
              <a:t> (5) – dr. </a:t>
            </a:r>
            <a:r>
              <a:rPr lang="sl-SI" altLang="sl-SI" sz="800" b="0" dirty="0"/>
              <a:t>Zupanc </a:t>
            </a:r>
          </a:p>
          <a:p>
            <a:pPr eaLnBrk="1" hangingPunct="1"/>
            <a:endParaRPr lang="sl-SI" altLang="sl-SI" sz="800" dirty="0"/>
          </a:p>
        </p:txBody>
      </p:sp>
    </p:spTree>
    <p:extLst>
      <p:ext uri="{BB962C8B-B14F-4D97-AF65-F5344CB8AC3E}">
        <p14:creationId xmlns:p14="http://schemas.microsoft.com/office/powerpoint/2010/main" val="8489917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8374" indent="-287836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51344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11881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72419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32957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93494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54032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914569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5B642340-8FE6-45DC-8E19-28B4F49C4AE7}" type="slidenum">
              <a:rPr kumimoji="0" lang="en-US" altLang="sl-SI" smtClean="0">
                <a:latin typeface="Times New Roman" pitchFamily="18" charset="0"/>
              </a:rPr>
              <a:pPr>
                <a:spcBef>
                  <a:spcPct val="0"/>
                </a:spcBef>
              </a:pPr>
              <a:t>21</a:t>
            </a:fld>
            <a:endParaRPr kumimoji="0" lang="en-US" altLang="sl-SI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altLang="sl-SI" sz="800" b="0" dirty="0"/>
              <a:t>Ric</a:t>
            </a:r>
            <a:r>
              <a:rPr lang="sl-SI" altLang="sl-SI" sz="800" b="0" baseline="0" dirty="0"/>
              <a:t> (3) – dr. </a:t>
            </a:r>
            <a:r>
              <a:rPr lang="sl-SI" altLang="sl-SI" sz="800" b="0" dirty="0"/>
              <a:t>Zupanc </a:t>
            </a:r>
          </a:p>
          <a:p>
            <a:pPr eaLnBrk="1" hangingPunct="1">
              <a:lnSpc>
                <a:spcPct val="80000"/>
              </a:lnSpc>
            </a:pPr>
            <a:endParaRPr lang="sl-SI" altLang="sl-SI" sz="80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20688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8374" indent="-287836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51344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11881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72419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32957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93494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54032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914569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72350931-FB7F-4BA7-A5F9-98BAA157C1DD}" type="slidenum">
              <a:rPr kumimoji="0" lang="en-US" altLang="sl-SI" smtClean="0">
                <a:latin typeface="Times New Roman" pitchFamily="18" charset="0"/>
              </a:rPr>
              <a:pPr>
                <a:spcBef>
                  <a:spcPct val="0"/>
                </a:spcBef>
              </a:pPr>
              <a:t>22</a:t>
            </a:fld>
            <a:endParaRPr kumimoji="0" lang="en-US" altLang="sl-SI">
              <a:latin typeface="Times New Roman" pitchFamily="18" charset="0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altLang="sl-SI" sz="800" dirty="0"/>
              <a:t>DK SM (6) </a:t>
            </a:r>
          </a:p>
        </p:txBody>
      </p:sp>
    </p:spTree>
    <p:extLst>
      <p:ext uri="{BB962C8B-B14F-4D97-AF65-F5344CB8AC3E}">
        <p14:creationId xmlns:p14="http://schemas.microsoft.com/office/powerpoint/2010/main" val="14619905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8374" indent="-287836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51344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11881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72419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32957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93494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54032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914569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8EA3ACA5-5F48-4AB7-9BFF-7B72D193EA59}" type="slidenum">
              <a:rPr kumimoji="0" lang="en-US" altLang="sl-SI" smtClean="0">
                <a:latin typeface="Times New Roman" pitchFamily="18" charset="0"/>
              </a:rPr>
              <a:pPr>
                <a:spcBef>
                  <a:spcPct val="0"/>
                </a:spcBef>
              </a:pPr>
              <a:t>23</a:t>
            </a:fld>
            <a:endParaRPr kumimoji="0" lang="en-US" altLang="sl-SI">
              <a:latin typeface="Times New Roman" pitchFamily="18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sl-SI" altLang="sl-SI" sz="800" b="0" dirty="0"/>
              <a:t>Ric</a:t>
            </a:r>
            <a:r>
              <a:rPr lang="sl-SI" altLang="sl-SI" sz="800" b="0" baseline="0" dirty="0"/>
              <a:t> (7) – dr. </a:t>
            </a:r>
            <a:r>
              <a:rPr lang="sl-SI" altLang="sl-SI" sz="800" b="0" dirty="0"/>
              <a:t>Zupanc </a:t>
            </a:r>
          </a:p>
        </p:txBody>
      </p:sp>
    </p:spTree>
    <p:extLst>
      <p:ext uri="{BB962C8B-B14F-4D97-AF65-F5344CB8AC3E}">
        <p14:creationId xmlns:p14="http://schemas.microsoft.com/office/powerpoint/2010/main" val="108901979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8374" indent="-287836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51344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11881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72419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32957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93494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54032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914569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9EB9CA08-655B-4C43-886F-83174CDBFEE7}" type="slidenum">
              <a:rPr kumimoji="0" lang="en-US" altLang="sl-SI" smtClean="0">
                <a:latin typeface="Times New Roman" pitchFamily="18" charset="0"/>
              </a:rPr>
              <a:pPr>
                <a:spcBef>
                  <a:spcPct val="0"/>
                </a:spcBef>
              </a:pPr>
              <a:t>24</a:t>
            </a:fld>
            <a:endParaRPr kumimoji="0" lang="en-US" altLang="sl-SI">
              <a:latin typeface="Times New Roman" pitchFamily="18" charset="0"/>
            </a:endParaRP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sl-SI" sz="800" dirty="0"/>
              <a:t>MIZŠ (8) – </a:t>
            </a:r>
            <a:r>
              <a:rPr lang="sl-SI" altLang="sl-SI" sz="800" b="0" baseline="0" dirty="0"/>
              <a:t>dr. </a:t>
            </a:r>
            <a:r>
              <a:rPr lang="sl-SI" altLang="sl-SI" sz="800" b="0" dirty="0"/>
              <a:t>Zupanc </a:t>
            </a:r>
          </a:p>
        </p:txBody>
      </p:sp>
    </p:spTree>
    <p:extLst>
      <p:ext uri="{BB962C8B-B14F-4D97-AF65-F5344CB8AC3E}">
        <p14:creationId xmlns:p14="http://schemas.microsoft.com/office/powerpoint/2010/main" val="306957693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/>
              <a:t>Ric (9) – </a:t>
            </a:r>
            <a:r>
              <a:rPr lang="sl-SI" altLang="sl-SI" sz="1200" b="0" baseline="0" dirty="0"/>
              <a:t>dr. </a:t>
            </a:r>
            <a:r>
              <a:rPr lang="sl-SI" altLang="sl-SI" sz="1200" b="0" dirty="0"/>
              <a:t>Zupanc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l-SI" dirty="0"/>
          </a:p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395C7-6310-42CD-84D9-31F5BBCC1EBC}" type="slidenum">
              <a:rPr lang="sl-SI" smtClean="0"/>
              <a:t>25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9521148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8374" indent="-287836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51344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11881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72419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32957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93494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54032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914569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48C93AC0-F81E-4655-BC96-3A97E4F1A0E3}" type="slidenum">
              <a:rPr kumimoji="0" lang="en-US" altLang="sl-SI" smtClean="0">
                <a:latin typeface="Times New Roman" pitchFamily="18" charset="0"/>
              </a:rPr>
              <a:pPr>
                <a:spcBef>
                  <a:spcPct val="0"/>
                </a:spcBef>
              </a:pPr>
              <a:t>26</a:t>
            </a:fld>
            <a:endParaRPr kumimoji="0" lang="en-US" altLang="sl-SI">
              <a:latin typeface="Times New Roman" pitchFamily="18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sl-SI" altLang="sl-SI" sz="800" b="0" dirty="0"/>
              <a:t>Ric</a:t>
            </a:r>
            <a:r>
              <a:rPr lang="sl-SI" altLang="sl-SI" sz="800" b="0" baseline="0" dirty="0"/>
              <a:t> (1) – dr. </a:t>
            </a:r>
            <a:r>
              <a:rPr lang="sl-SI" altLang="sl-SI" sz="800" b="0" dirty="0"/>
              <a:t>Zupanc </a:t>
            </a:r>
          </a:p>
          <a:p>
            <a:pPr eaLnBrk="1" hangingPunct="1"/>
            <a:endParaRPr lang="sl-SI" altLang="sl-SI" sz="800" b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altLang="sl-SI" sz="800" b="0" dirty="0">
                <a:solidFill>
                  <a:srgbClr val="333399"/>
                </a:solidFill>
              </a:rPr>
              <a:t>od leta 2017 pri prvih 6 predmetih, lani drugih 6 predmetov </a:t>
            </a:r>
            <a:r>
              <a:rPr lang="sl-SI" sz="800" b="0" dirty="0">
                <a:solidFill>
                  <a:srgbClr val="333399"/>
                </a:solidFill>
              </a:rPr>
              <a:t>in letos 9 novih predmetov (ANG, SLO – IP2, BTH, MAG, MEH, PSI, SOC, SPL –ter TZD); to za Ric in sodelavce predstavlja velik izziv.</a:t>
            </a:r>
            <a:endParaRPr lang="sl-SI" altLang="sl-SI" sz="800" b="0" dirty="0">
              <a:solidFill>
                <a:srgbClr val="333399"/>
              </a:solidFill>
            </a:endParaRPr>
          </a:p>
          <a:p>
            <a:pPr eaLnBrk="1" hangingPunct="1"/>
            <a:r>
              <a:rPr lang="sl-S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</a:t>
            </a:r>
            <a:r>
              <a:rPr lang="sl-SI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jih ocenjuje elektronsko: leta 2017 pri prvih 6 predmetih, leta 2018 pri naslednjih 6 predmetih, lani pri še 9 dodatnih predmetih in letos pri 9 novih predmetih (</a:t>
            </a:r>
            <a:r>
              <a:rPr lang="sl-S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madžarščini kot materinščini, madžarščini kot drugem jeziku, italijanščini, fiziki, biologiji</a:t>
            </a:r>
            <a:r>
              <a:rPr lang="sl-SI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ter</a:t>
            </a:r>
            <a:r>
              <a:rPr lang="sl-S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vseh štirih modulih iz glasbe).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</a:t>
            </a:r>
            <a:r>
              <a:rPr lang="sl-SI" sz="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jih ocenjuje elektronsko: leta 2017 pri prvih 6 predmetih, v letih 2018 in 2019 pri naslednjih 15 predmetih in letos pri 9 novih predmetih (</a:t>
            </a:r>
            <a:r>
              <a:rPr lang="sl-SI" sz="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madžarščini kot materinščini, madžarščini kot drugem jeziku, italijanščini, fiziki, biologiji</a:t>
            </a:r>
            <a:r>
              <a:rPr lang="sl-SI" sz="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ter</a:t>
            </a:r>
            <a:r>
              <a:rPr lang="sl-SI" sz="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vseh štirih modulih iz glasbe).</a:t>
            </a:r>
            <a:endParaRPr lang="sl-SI" altLang="sl-SI" sz="300" b="0" dirty="0"/>
          </a:p>
          <a:p>
            <a:pPr eaLnBrk="1" hangingPunct="1"/>
            <a:endParaRPr lang="sl-SI" altLang="sl-SI" sz="800" b="0" dirty="0"/>
          </a:p>
        </p:txBody>
      </p:sp>
    </p:spTree>
    <p:extLst>
      <p:ext uri="{BB962C8B-B14F-4D97-AF65-F5344CB8AC3E}">
        <p14:creationId xmlns:p14="http://schemas.microsoft.com/office/powerpoint/2010/main" val="351385676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8374" indent="-287836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51344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11881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72419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32957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93494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54032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914569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1ADADEA8-A965-4EE4-9091-84C3B420652E}" type="slidenum">
              <a:rPr kumimoji="0" lang="en-US" altLang="sl-SI" smtClean="0">
                <a:latin typeface="Times New Roman" pitchFamily="18" charset="0"/>
              </a:rPr>
              <a:pPr>
                <a:spcBef>
                  <a:spcPct val="0"/>
                </a:spcBef>
              </a:pPr>
              <a:t>27</a:t>
            </a:fld>
            <a:endParaRPr kumimoji="0" lang="en-US" altLang="sl-SI">
              <a:latin typeface="Times New Roman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l-SI" altLang="sl-SI" sz="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2441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8374" indent="-287836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51344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11881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72419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32957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93494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54032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914569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69432D78-EC7F-4B07-8BD8-FB39FA35D9F4}" type="slidenum">
              <a:rPr kumimoji="0" lang="en-US" altLang="sl-SI" smtClean="0">
                <a:latin typeface="Times New Roman" pitchFamily="18" charset="0"/>
              </a:rPr>
              <a:pPr>
                <a:spcBef>
                  <a:spcPct val="0"/>
                </a:spcBef>
              </a:pPr>
              <a:t>3</a:t>
            </a:fld>
            <a:endParaRPr kumimoji="0" lang="en-US" altLang="sl-SI">
              <a:latin typeface="Times New Roman" pitchFamily="18" charset="0"/>
            </a:endParaRPr>
          </a:p>
        </p:txBody>
      </p:sp>
      <p:sp>
        <p:nvSpPr>
          <p:cNvPr id="58371" name="Rectangle 7"/>
          <p:cNvSpPr txBox="1">
            <a:spLocks noGrp="1" noChangeArrowheads="1"/>
          </p:cNvSpPr>
          <p:nvPr/>
        </p:nvSpPr>
        <p:spPr bwMode="auto">
          <a:xfrm>
            <a:off x="3849634" y="9434436"/>
            <a:ext cx="2944871" cy="496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5" tIns="45708" rIns="91415" bIns="45708" anchor="b"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0"/>
              </a:spcBef>
            </a:pPr>
            <a:fld id="{FF1FBD30-BD4D-4DE1-B3C4-6355ACA61D9B}" type="slidenum">
              <a:rPr kumimoji="0" lang="en-US" altLang="sl-SI">
                <a:latin typeface="Times New Roman" pitchFamily="18" charset="0"/>
                <a:ea typeface="ＭＳ Ｐゴシック" charset="-128"/>
              </a:rPr>
              <a:pPr algn="r">
                <a:spcBef>
                  <a:spcPct val="0"/>
                </a:spcBef>
              </a:pPr>
              <a:t>3</a:t>
            </a:fld>
            <a:endParaRPr kumimoji="0" lang="en-US" altLang="sl-SI">
              <a:latin typeface="Times New Roman" pitchFamily="18" charset="0"/>
              <a:ea typeface="ＭＳ Ｐゴシック" charset="-128"/>
            </a:endParaRPr>
          </a:p>
        </p:txBody>
      </p:sp>
      <p:sp>
        <p:nvSpPr>
          <p:cNvPr id="58372" name="Rectangle 7"/>
          <p:cNvSpPr txBox="1">
            <a:spLocks noGrp="1" noChangeArrowheads="1"/>
          </p:cNvSpPr>
          <p:nvPr/>
        </p:nvSpPr>
        <p:spPr bwMode="auto">
          <a:xfrm>
            <a:off x="3849634" y="9434436"/>
            <a:ext cx="2944871" cy="496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5" tIns="45708" rIns="91415" bIns="45708" anchor="b"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0"/>
              </a:spcBef>
            </a:pPr>
            <a:fld id="{9FF41D33-51E3-4219-8E01-2F11AA0FD59C}" type="slidenum">
              <a:rPr kumimoji="0" lang="en-US" altLang="sl-SI">
                <a:latin typeface="Times New Roman" pitchFamily="18" charset="0"/>
                <a:ea typeface="ＭＳ Ｐゴシック" charset="-128"/>
              </a:rPr>
              <a:pPr algn="r">
                <a:spcBef>
                  <a:spcPct val="0"/>
                </a:spcBef>
              </a:pPr>
              <a:t>3</a:t>
            </a:fld>
            <a:endParaRPr kumimoji="0" lang="en-US" altLang="sl-SI">
              <a:latin typeface="Times New Roman" pitchFamily="18" charset="0"/>
              <a:ea typeface="ＭＳ Ｐゴシック" charset="-128"/>
            </a:endParaRPr>
          </a:p>
        </p:txBody>
      </p:sp>
      <p:sp>
        <p:nvSpPr>
          <p:cNvPr id="58373" name="Rectangle 7"/>
          <p:cNvSpPr txBox="1">
            <a:spLocks noGrp="1" noChangeArrowheads="1"/>
          </p:cNvSpPr>
          <p:nvPr/>
        </p:nvSpPr>
        <p:spPr bwMode="auto">
          <a:xfrm>
            <a:off x="3849634" y="9434436"/>
            <a:ext cx="2944871" cy="496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5" tIns="45708" rIns="91415" bIns="45708" anchor="b"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0"/>
              </a:spcBef>
            </a:pPr>
            <a:fld id="{186F74CD-BCC3-4EBF-995B-532F69241890}" type="slidenum">
              <a:rPr kumimoji="0" lang="en-US" altLang="sl-SI">
                <a:latin typeface="Times New Roman" pitchFamily="18" charset="0"/>
                <a:ea typeface="ＭＳ Ｐゴシック" charset="-128"/>
              </a:rPr>
              <a:pPr algn="r">
                <a:spcBef>
                  <a:spcPct val="0"/>
                </a:spcBef>
              </a:pPr>
              <a:t>3</a:t>
            </a:fld>
            <a:endParaRPr kumimoji="0" lang="en-US" altLang="sl-SI">
              <a:latin typeface="Times New Roman" pitchFamily="18" charset="0"/>
              <a:ea typeface="ＭＳ Ｐゴシック" charset="-128"/>
            </a:endParaRPr>
          </a:p>
        </p:txBody>
      </p:sp>
      <p:sp>
        <p:nvSpPr>
          <p:cNvPr id="583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sl-SI" altLang="sl-SI" dirty="0"/>
              <a:t>DK SM (2) – dr. </a:t>
            </a:r>
            <a:r>
              <a:rPr lang="sl-SI" altLang="sl-SI" sz="1200" dirty="0">
                <a:solidFill>
                  <a:srgbClr val="FF0000"/>
                </a:solidFill>
              </a:rPr>
              <a:t>Tavčar Krajnc</a:t>
            </a:r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31521325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/>
              <a:t>MIZŠ (3) – </a:t>
            </a:r>
            <a:r>
              <a:rPr lang="sl-SI" altLang="sl-SI" dirty="0"/>
              <a:t>dr. </a:t>
            </a:r>
            <a:r>
              <a:rPr lang="sl-SI" altLang="sl-SI" sz="1200" dirty="0">
                <a:solidFill>
                  <a:srgbClr val="FF0000"/>
                </a:solidFill>
              </a:rPr>
              <a:t>Tavčar Krajnc</a:t>
            </a:r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395C7-6310-42CD-84D9-31F5BBCC1EBC}" type="slidenum">
              <a:rPr lang="sl-SI" smtClean="0"/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229777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l-SI" alt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395C7-6310-42CD-84D9-31F5BBCC1EBC}" type="slidenum">
              <a:rPr lang="sl-SI" smtClean="0"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268706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8374" indent="-287836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51344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11881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72419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32957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93494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54032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914569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B0DFD050-F209-48ED-8975-76E81C316502}" type="slidenum">
              <a:rPr kumimoji="0" lang="en-US" altLang="sl-SI" smtClean="0">
                <a:latin typeface="Times New Roman" pitchFamily="18" charset="0"/>
              </a:rPr>
              <a:pPr>
                <a:spcBef>
                  <a:spcPct val="0"/>
                </a:spcBef>
              </a:pPr>
              <a:t>6</a:t>
            </a:fld>
            <a:endParaRPr kumimoji="0" lang="en-US" altLang="sl-SI">
              <a:latin typeface="Times New Roman" pitchFamily="18" charset="0"/>
            </a:endParaRPr>
          </a:p>
        </p:txBody>
      </p:sp>
      <p:sp>
        <p:nvSpPr>
          <p:cNvPr id="6144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4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altLang="sl-SI" dirty="0"/>
              <a:t>DK SM (5) – dr. </a:t>
            </a:r>
            <a:r>
              <a:rPr lang="sl-SI" altLang="sl-SI" sz="1200" dirty="0">
                <a:solidFill>
                  <a:srgbClr val="FF0000"/>
                </a:solidFill>
              </a:rPr>
              <a:t>Tavčar Krajnc</a:t>
            </a:r>
            <a:endParaRPr lang="sl-SI" altLang="sl-SI" dirty="0"/>
          </a:p>
        </p:txBody>
      </p:sp>
      <p:sp>
        <p:nvSpPr>
          <p:cNvPr id="61445" name="Slide Number Placeholder 3"/>
          <p:cNvSpPr txBox="1">
            <a:spLocks noGrp="1"/>
          </p:cNvSpPr>
          <p:nvPr/>
        </p:nvSpPr>
        <p:spPr bwMode="auto">
          <a:xfrm>
            <a:off x="3849634" y="9434436"/>
            <a:ext cx="2944871" cy="496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5" tIns="45708" rIns="91415" bIns="45708" anchor="b"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0"/>
              </a:spcBef>
            </a:pPr>
            <a:fld id="{7A37200C-FFA6-4E3D-A86E-FDE0B6E451F7}" type="slidenum">
              <a:rPr kumimoji="0" lang="en-US" altLang="sl-SI">
                <a:latin typeface="Times New Roman" pitchFamily="18" charset="0"/>
                <a:ea typeface="ＭＳ Ｐゴシック" charset="-128"/>
              </a:rPr>
              <a:pPr algn="r">
                <a:spcBef>
                  <a:spcPct val="0"/>
                </a:spcBef>
              </a:pPr>
              <a:t>6</a:t>
            </a:fld>
            <a:endParaRPr kumimoji="0" lang="en-US" altLang="sl-SI">
              <a:latin typeface="Times New Roman" pitchFamily="18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751251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8374" indent="-287836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51344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11881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72419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32957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93494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54032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914569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C8360785-2E2D-432B-822B-DE5353F96A6A}" type="slidenum">
              <a:rPr kumimoji="0" lang="en-US" altLang="sl-SI" smtClean="0">
                <a:latin typeface="Times New Roman" pitchFamily="18" charset="0"/>
              </a:rPr>
              <a:pPr>
                <a:spcBef>
                  <a:spcPct val="0"/>
                </a:spcBef>
              </a:pPr>
              <a:t>7</a:t>
            </a:fld>
            <a:endParaRPr kumimoji="0" lang="en-US" altLang="sl-SI">
              <a:latin typeface="Times New Roman" pitchFamily="18" charset="0"/>
            </a:endParaRPr>
          </a:p>
        </p:txBody>
      </p:sp>
      <p:sp>
        <p:nvSpPr>
          <p:cNvPr id="62467" name="Rectangle 7"/>
          <p:cNvSpPr txBox="1">
            <a:spLocks noGrp="1" noChangeArrowheads="1"/>
          </p:cNvSpPr>
          <p:nvPr/>
        </p:nvSpPr>
        <p:spPr bwMode="auto">
          <a:xfrm>
            <a:off x="3849634" y="9434436"/>
            <a:ext cx="2944871" cy="496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5" tIns="45708" rIns="91415" bIns="45708" anchor="b"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0"/>
              </a:spcBef>
            </a:pPr>
            <a:fld id="{6FBEF62A-406D-4360-B705-16981E3DA7F8}" type="slidenum">
              <a:rPr kumimoji="0" lang="en-US" altLang="sl-SI">
                <a:latin typeface="Times New Roman" pitchFamily="18" charset="0"/>
                <a:ea typeface="ＭＳ Ｐゴシック" charset="-128"/>
              </a:rPr>
              <a:pPr algn="r">
                <a:spcBef>
                  <a:spcPct val="0"/>
                </a:spcBef>
              </a:pPr>
              <a:t>7</a:t>
            </a:fld>
            <a:endParaRPr kumimoji="0" lang="en-US" altLang="sl-SI">
              <a:latin typeface="Times New Roman" pitchFamily="18" charset="0"/>
              <a:ea typeface="ＭＳ Ｐゴシック" charset="-128"/>
            </a:endParaRPr>
          </a:p>
        </p:txBody>
      </p:sp>
      <p:sp>
        <p:nvSpPr>
          <p:cNvPr id="62468" name="Rectangle 7"/>
          <p:cNvSpPr txBox="1">
            <a:spLocks noGrp="1" noChangeArrowheads="1"/>
          </p:cNvSpPr>
          <p:nvPr/>
        </p:nvSpPr>
        <p:spPr bwMode="auto">
          <a:xfrm>
            <a:off x="3849634" y="9434436"/>
            <a:ext cx="2944871" cy="496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5" tIns="45708" rIns="91415" bIns="45708" anchor="b"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0"/>
              </a:spcBef>
            </a:pPr>
            <a:fld id="{D3787D2F-3C73-4DA9-B050-0BABD721F816}" type="slidenum">
              <a:rPr kumimoji="0" lang="en-US" altLang="sl-SI">
                <a:latin typeface="Times New Roman" pitchFamily="18" charset="0"/>
                <a:ea typeface="ＭＳ Ｐゴシック" charset="-128"/>
              </a:rPr>
              <a:pPr algn="r">
                <a:spcBef>
                  <a:spcPct val="0"/>
                </a:spcBef>
              </a:pPr>
              <a:t>7</a:t>
            </a:fld>
            <a:endParaRPr kumimoji="0" lang="en-US" altLang="sl-SI">
              <a:latin typeface="Times New Roman" pitchFamily="18" charset="0"/>
              <a:ea typeface="ＭＳ Ｐゴシック" charset="-128"/>
            </a:endParaRPr>
          </a:p>
        </p:txBody>
      </p:sp>
      <p:sp>
        <p:nvSpPr>
          <p:cNvPr id="62469" name="Rectangle 7"/>
          <p:cNvSpPr txBox="1">
            <a:spLocks noGrp="1" noChangeArrowheads="1"/>
          </p:cNvSpPr>
          <p:nvPr/>
        </p:nvSpPr>
        <p:spPr bwMode="auto">
          <a:xfrm>
            <a:off x="3849634" y="9434436"/>
            <a:ext cx="2944871" cy="496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5" tIns="45708" rIns="91415" bIns="45708" anchor="b"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0"/>
              </a:spcBef>
            </a:pPr>
            <a:fld id="{11D9C073-1935-47B1-9A24-07D8A60A2196}" type="slidenum">
              <a:rPr kumimoji="0" lang="en-US" altLang="sl-SI">
                <a:latin typeface="Times New Roman" pitchFamily="18" charset="0"/>
                <a:ea typeface="ＭＳ Ｐゴシック" charset="-128"/>
              </a:rPr>
              <a:pPr algn="r">
                <a:spcBef>
                  <a:spcPct val="0"/>
                </a:spcBef>
              </a:pPr>
              <a:t>7</a:t>
            </a:fld>
            <a:endParaRPr kumimoji="0" lang="en-US" altLang="sl-SI">
              <a:latin typeface="Times New Roman" pitchFamily="18" charset="0"/>
              <a:ea typeface="ＭＳ Ｐゴシック" charset="-128"/>
            </a:endParaRPr>
          </a:p>
        </p:txBody>
      </p:sp>
      <p:sp>
        <p:nvSpPr>
          <p:cNvPr id="624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altLang="sl-SI" dirty="0"/>
              <a:t>DK SM (6) – dr. </a:t>
            </a:r>
            <a:r>
              <a:rPr lang="sl-SI" altLang="sl-SI" sz="1200" dirty="0">
                <a:solidFill>
                  <a:srgbClr val="FF0000"/>
                </a:solidFill>
              </a:rPr>
              <a:t>Tavčar Krajnc</a:t>
            </a:r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11441534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8374" indent="-287836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51344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11881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72419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32957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93494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54032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914569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C1B4444F-3D33-4C8B-8339-88DAB33CDD52}" type="slidenum">
              <a:rPr kumimoji="0" lang="en-US" altLang="sl-SI" smtClean="0">
                <a:latin typeface="Times New Roman" pitchFamily="18" charset="0"/>
              </a:rPr>
              <a:pPr>
                <a:spcBef>
                  <a:spcPct val="0"/>
                </a:spcBef>
              </a:pPr>
              <a:t>8</a:t>
            </a:fld>
            <a:endParaRPr kumimoji="0" lang="en-US" altLang="sl-SI">
              <a:latin typeface="Times New Roman" pitchFamily="18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sl-SI" altLang="sl-SI" dirty="0"/>
              <a:t>DK PM (1) – dr. Dular</a:t>
            </a:r>
          </a:p>
        </p:txBody>
      </p:sp>
    </p:spTree>
    <p:extLst>
      <p:ext uri="{BB962C8B-B14F-4D97-AF65-F5344CB8AC3E}">
        <p14:creationId xmlns:p14="http://schemas.microsoft.com/office/powerpoint/2010/main" val="11215019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8374" indent="-287836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51344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11881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72419" indent="-23026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32957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93494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54032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914569" indent="-23026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CB274B69-BE89-4492-ACE4-B7D89EE46DB2}" type="slidenum">
              <a:rPr kumimoji="0" lang="en-US" altLang="sl-SI" smtClean="0">
                <a:latin typeface="Times New Roman" pitchFamily="18" charset="0"/>
              </a:rPr>
              <a:pPr>
                <a:spcBef>
                  <a:spcPct val="0"/>
                </a:spcBef>
              </a:pPr>
              <a:t>9</a:t>
            </a:fld>
            <a:endParaRPr kumimoji="0" lang="en-US" altLang="sl-SI">
              <a:latin typeface="Times New Roman" pitchFamily="18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sl-SI" altLang="sl-SI" dirty="0"/>
              <a:t>DK PM (2) – dr. Dular</a:t>
            </a:r>
          </a:p>
        </p:txBody>
      </p:sp>
    </p:spTree>
    <p:extLst>
      <p:ext uri="{BB962C8B-B14F-4D97-AF65-F5344CB8AC3E}">
        <p14:creationId xmlns:p14="http://schemas.microsoft.com/office/powerpoint/2010/main" val="3070182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4" name="Picture 12" descr="Predloga1sloo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81388" cy="681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11413" y="1814513"/>
            <a:ext cx="5757862" cy="1470025"/>
          </a:xfrm>
        </p:spPr>
        <p:txBody>
          <a:bodyPr/>
          <a:lstStyle>
            <a:lvl1pPr algn="l">
              <a:defRPr/>
            </a:lvl1pPr>
          </a:lstStyle>
          <a:p>
            <a:pPr lvl="0"/>
            <a:r>
              <a:rPr lang="sl-SI" altLang="sl-SI" noProof="0"/>
              <a:t>Uredite slog naslova matrice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708400" y="3500438"/>
            <a:ext cx="4064000" cy="1752600"/>
          </a:xfrm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pPr lvl="0"/>
            <a:r>
              <a:rPr lang="sl-SI" altLang="sl-SI" noProof="0"/>
              <a:t>Uredite slog podnaslova matrice</a:t>
            </a:r>
          </a:p>
        </p:txBody>
      </p:sp>
      <p:pic>
        <p:nvPicPr>
          <p:cNvPr id="3079" name="Picture 7" descr="LOGORICB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15888"/>
            <a:ext cx="2300287" cy="1484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080" name="Object 8"/>
          <p:cNvGraphicFramePr>
            <a:graphicFrameLocks noChangeAspect="1"/>
          </p:cNvGraphicFramePr>
          <p:nvPr/>
        </p:nvGraphicFramePr>
        <p:xfrm>
          <a:off x="8316913" y="6237288"/>
          <a:ext cx="500062" cy="271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1" name="CorelDRAW" r:id="rId5" imgW="500634" imgH="272034" progId="CorelDRAW.Graphic.11">
                  <p:embed/>
                </p:oleObj>
              </mc:Choice>
              <mc:Fallback>
                <p:oleObj name="CorelDRAW" r:id="rId5" imgW="500634" imgH="272034" progId="CorelDRAW.Graphic.11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16913" y="6237288"/>
                        <a:ext cx="500062" cy="271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2276740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1365673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Naslov in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819400" y="609600"/>
            <a:ext cx="6096000" cy="1143000"/>
          </a:xfr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tabele 2"/>
          <p:cNvSpPr>
            <a:spLocks noGrp="1"/>
          </p:cNvSpPr>
          <p:nvPr>
            <p:ph type="tbl" idx="1"/>
          </p:nvPr>
        </p:nvSpPr>
        <p:spPr>
          <a:xfrm>
            <a:off x="2819400" y="1981200"/>
            <a:ext cx="6096000" cy="4114800"/>
          </a:xfrm>
        </p:spPr>
        <p:txBody>
          <a:bodyPr/>
          <a:lstStyle/>
          <a:p>
            <a:pPr lvl="0"/>
            <a:endParaRPr lang="sl-SI" noProof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304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5814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4214FC-33A5-429E-9C71-197DCF8DEB5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452581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Naslov, besedilo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819400" y="609600"/>
            <a:ext cx="6096000" cy="1143000"/>
          </a:xfr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sz="half" idx="1"/>
          </p:nvPr>
        </p:nvSpPr>
        <p:spPr>
          <a:xfrm>
            <a:off x="2819400" y="1981200"/>
            <a:ext cx="2971800" cy="4114800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5943600" y="1981200"/>
            <a:ext cx="2971800" cy="4114800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304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5814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FBBBD1-F0DA-4AE0-B015-8A053CFFA05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77656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3309900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306020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1064073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231617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</p:spTree>
    <p:extLst>
      <p:ext uri="{BB962C8B-B14F-4D97-AF65-F5344CB8AC3E}">
        <p14:creationId xmlns:p14="http://schemas.microsoft.com/office/powerpoint/2010/main" val="1161867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9626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476550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1498789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/>
              <a:t>KLIKNITE, ČE ŽELITE UREDITI SLOG NASLOVA MATRICE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/>
              <a:t>Kliknite, če želite urediti sloge besedila matrice</a:t>
            </a:r>
          </a:p>
          <a:p>
            <a:pPr lvl="1"/>
            <a:r>
              <a:rPr lang="sl-SI" altLang="sl-SI"/>
              <a:t>Druga raven</a:t>
            </a:r>
          </a:p>
          <a:p>
            <a:pPr lvl="2"/>
            <a:r>
              <a:rPr lang="sl-SI" altLang="sl-SI"/>
              <a:t>Tretja raven</a:t>
            </a:r>
          </a:p>
          <a:p>
            <a:pPr lvl="3"/>
            <a:r>
              <a:rPr lang="sl-SI" altLang="sl-SI"/>
              <a:t>Četrta raven</a:t>
            </a:r>
          </a:p>
          <a:p>
            <a:pPr lvl="4"/>
            <a:r>
              <a:rPr lang="sl-SI" altLang="sl-SI"/>
              <a:t>Peta raven</a:t>
            </a:r>
          </a:p>
        </p:txBody>
      </p:sp>
      <p:pic>
        <p:nvPicPr>
          <p:cNvPr id="1040" name="Picture 16" descr="Predloga2slook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45238"/>
            <a:ext cx="9144000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 Narrow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 Narrow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 Narrow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 Narrow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 Narrow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 Narrow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 Narrow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 b="1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accent2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 b="1">
          <a:solidFill>
            <a:schemeClr val="accent2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b="1">
          <a:solidFill>
            <a:schemeClr val="accent2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accent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accent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accent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accent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accent2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5" Type="http://schemas.openxmlformats.org/officeDocument/2006/relationships/chart" Target="../charts/chart2.xml"/><Relationship Id="rId4" Type="http://schemas.openxmlformats.org/officeDocument/2006/relationships/image" Target="../media/image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0" y="1988840"/>
            <a:ext cx="9144000" cy="1008063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sl-SI" altLang="sl-SI" dirty="0"/>
              <a:t>  </a:t>
            </a:r>
            <a:r>
              <a:rPr lang="sl-SI" altLang="sl-SI" sz="5400" dirty="0"/>
              <a:t>Matura 2021</a:t>
            </a:r>
            <a:endParaRPr lang="en-US" altLang="sl-SI" sz="5400" dirty="0"/>
          </a:p>
        </p:txBody>
      </p:sp>
      <p:sp>
        <p:nvSpPr>
          <p:cNvPr id="3075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3923928" y="3888681"/>
            <a:ext cx="4751388" cy="520700"/>
          </a:xfrm>
        </p:spPr>
        <p:txBody>
          <a:bodyPr/>
          <a:lstStyle/>
          <a:p>
            <a:pPr eaLnBrk="1" hangingPunct="1"/>
            <a:r>
              <a:rPr lang="sl-SI" altLang="sl-SI" sz="2800" dirty="0"/>
              <a:t>Tiskovna konferenca, 12. 7. 2021</a:t>
            </a:r>
            <a:endParaRPr lang="en-US" altLang="sl-SI" sz="2800" dirty="0"/>
          </a:p>
        </p:txBody>
      </p:sp>
      <p:pic>
        <p:nvPicPr>
          <p:cNvPr id="5" name="Slika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88640"/>
            <a:ext cx="37444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0457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260648"/>
            <a:ext cx="7439025" cy="1143000"/>
          </a:xfrm>
        </p:spPr>
        <p:txBody>
          <a:bodyPr/>
          <a:lstStyle/>
          <a:p>
            <a:pPr eaLnBrk="1" hangingPunct="1"/>
            <a:r>
              <a:rPr lang="sl-SI" altLang="sl-SI" dirty="0"/>
              <a:t>Eksternost pri 2. in 4. predmetu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160" y="1556792"/>
            <a:ext cx="8735888" cy="4680520"/>
          </a:xfrm>
        </p:spPr>
        <p:txBody>
          <a:bodyPr/>
          <a:lstStyle/>
          <a:p>
            <a:pPr>
              <a:lnSpc>
                <a:spcPct val="85000"/>
              </a:lnSpc>
              <a:spcBef>
                <a:spcPct val="3000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dirty="0"/>
              <a:t>Tudi za trinajst  2. predmetov enake izpitne pole, enotna merila ocenjevanja in meje za ocene pripravljajo Državne predmetne komisije.</a:t>
            </a:r>
          </a:p>
          <a:p>
            <a:pPr eaLnBrk="1" hangingPunct="1">
              <a:lnSpc>
                <a:spcPct val="85000"/>
              </a:lnSpc>
              <a:spcBef>
                <a:spcPct val="3000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endParaRPr lang="sl-SI" altLang="sl-SI" dirty="0" smtClean="0"/>
          </a:p>
          <a:p>
            <a:pPr eaLnBrk="1" hangingPunct="1">
              <a:lnSpc>
                <a:spcPct val="85000"/>
              </a:lnSpc>
              <a:spcBef>
                <a:spcPct val="3000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dirty="0" smtClean="0"/>
              <a:t>Naloge </a:t>
            </a:r>
            <a:r>
              <a:rPr lang="sl-SI" altLang="sl-SI" dirty="0"/>
              <a:t>za pisne izpite in vprašanja za ustni del izpita za 2. in 4. predmet šole pripravljajo tudi skupaj po enotnih navodilih CPI.</a:t>
            </a:r>
          </a:p>
          <a:p>
            <a:pPr eaLnBrk="1" hangingPunct="1">
              <a:lnSpc>
                <a:spcPct val="85000"/>
              </a:lnSpc>
              <a:spcBef>
                <a:spcPct val="3000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endParaRPr lang="sl-SI" altLang="sl-SI" dirty="0"/>
          </a:p>
          <a:p>
            <a:pPr eaLnBrk="1" hangingPunct="1">
              <a:lnSpc>
                <a:spcPct val="85000"/>
              </a:lnSpc>
              <a:spcBef>
                <a:spcPct val="3000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dirty="0"/>
              <a:t>V Šolskih izpitnih komisijah (ŠIK) za 4. predmet sodelujejo zunanji člani, ki jih imenuje Šolska maturitetna komisija (ŠMK</a:t>
            </a:r>
            <a:r>
              <a:rPr lang="sl-SI" altLang="sl-SI" dirty="0" smtClean="0"/>
              <a:t>).</a:t>
            </a:r>
            <a:endParaRPr lang="sl-SI" altLang="sl-SI" dirty="0"/>
          </a:p>
        </p:txBody>
      </p:sp>
      <p:pic>
        <p:nvPicPr>
          <p:cNvPr id="4" name="Slika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381328"/>
            <a:ext cx="3096344" cy="47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9219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648" y="332656"/>
            <a:ext cx="6096000" cy="947192"/>
          </a:xfrm>
        </p:spPr>
        <p:txBody>
          <a:bodyPr/>
          <a:lstStyle/>
          <a:p>
            <a:pPr eaLnBrk="1" hangingPunct="1"/>
            <a:r>
              <a:rPr lang="sl-SI" altLang="sl-SI" dirty="0"/>
              <a:t>Zahtevnost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556792"/>
            <a:ext cx="8568952" cy="4680520"/>
          </a:xfrm>
        </p:spPr>
        <p:txBody>
          <a:bodyPr/>
          <a:lstStyle/>
          <a:p>
            <a:pPr eaLnBrk="1" hangingPunct="1">
              <a:spcBef>
                <a:spcPct val="30000"/>
              </a:spcBef>
              <a:buClr>
                <a:srgbClr val="006666"/>
              </a:buClr>
              <a:buFont typeface="Wingdings" panose="05000000000000000000" pitchFamily="2" charset="2"/>
              <a:buChar char="§"/>
              <a:defRPr/>
            </a:pPr>
            <a:r>
              <a:rPr lang="sl-SI" dirty="0"/>
              <a:t>Strokovno presojo nalog 1., 3. </a:t>
            </a:r>
            <a:r>
              <a:rPr lang="sl-SI"/>
              <a:t>in trinajstih </a:t>
            </a:r>
            <a:r>
              <a:rPr lang="sl-SI" dirty="0"/>
              <a:t>2. predmetov so opravile DPK PM.</a:t>
            </a:r>
            <a:br>
              <a:rPr lang="sl-SI" dirty="0"/>
            </a:br>
            <a:endParaRPr lang="sl-SI" dirty="0"/>
          </a:p>
          <a:p>
            <a:pPr eaLnBrk="1" hangingPunct="1">
              <a:spcBef>
                <a:spcPct val="30000"/>
              </a:spcBef>
              <a:buClr>
                <a:srgbClr val="006666"/>
              </a:buClr>
              <a:buFont typeface="Wingdings" panose="05000000000000000000" pitchFamily="2" charset="2"/>
              <a:buChar char="§"/>
              <a:defRPr/>
            </a:pPr>
            <a:r>
              <a:rPr lang="sl-SI" dirty="0"/>
              <a:t>Težavnost je primerljiva s prejšnjimi leti.</a:t>
            </a:r>
            <a:br>
              <a:rPr lang="sl-SI" dirty="0"/>
            </a:br>
            <a:endParaRPr lang="sl-SI" dirty="0"/>
          </a:p>
          <a:p>
            <a:pPr eaLnBrk="1" hangingPunct="1">
              <a:spcBef>
                <a:spcPct val="30000"/>
              </a:spcBef>
              <a:buClr>
                <a:srgbClr val="006666"/>
              </a:buClr>
              <a:buFont typeface="Wingdings" panose="05000000000000000000" pitchFamily="2" charset="2"/>
              <a:buChar char="§"/>
              <a:defRPr/>
            </a:pPr>
            <a:r>
              <a:rPr lang="sl-SI" dirty="0"/>
              <a:t>Najboljši uspeh pri praktičnem delu </a:t>
            </a:r>
            <a:br>
              <a:rPr lang="sl-SI" dirty="0"/>
            </a:br>
            <a:r>
              <a:rPr lang="sl-SI" dirty="0">
                <a:solidFill>
                  <a:srgbClr val="333399"/>
                </a:solidFill>
              </a:rPr>
              <a:t>(54,3 % odličnih, uspešnih 99,3 %); sicer uspešnost od 95,5 % pri MAT do 100,0 % pri ITA, MADŽ.</a:t>
            </a:r>
          </a:p>
        </p:txBody>
      </p:sp>
      <p:pic>
        <p:nvPicPr>
          <p:cNvPr id="4" name="Slika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381328"/>
            <a:ext cx="3096344" cy="47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236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260648"/>
            <a:ext cx="6143178" cy="720080"/>
          </a:xfrm>
        </p:spPr>
        <p:txBody>
          <a:bodyPr/>
          <a:lstStyle/>
          <a:p>
            <a:pPr eaLnBrk="1" hangingPunct="1"/>
            <a:r>
              <a:rPr lang="sl-SI" altLang="sl-SI" dirty="0"/>
              <a:t>Uspešnost</a:t>
            </a:r>
            <a:r>
              <a:rPr lang="sl-SI" altLang="sl-SI" sz="4400" dirty="0">
                <a:solidFill>
                  <a:srgbClr val="92D050"/>
                </a:solidFill>
              </a:rPr>
              <a:t> </a:t>
            </a:r>
            <a:endParaRPr lang="en-US" altLang="sl-SI" sz="4400" dirty="0">
              <a:solidFill>
                <a:srgbClr val="92D050"/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908720"/>
            <a:ext cx="8928992" cy="5472608"/>
          </a:xfrm>
        </p:spPr>
        <p:txBody>
          <a:bodyPr/>
          <a:lstStyle/>
          <a:p>
            <a:pPr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dirty="0">
                <a:solidFill>
                  <a:srgbClr val="333399"/>
                </a:solidFill>
              </a:rPr>
              <a:t>Mature se je udeležilo  88,4 % vseh (prijavljenih 9.099) dijakov.</a:t>
            </a:r>
          </a:p>
          <a:p>
            <a:pPr>
              <a:buClr>
                <a:srgbClr val="006666"/>
              </a:buClr>
              <a:buFont typeface="Wingdings" panose="05000000000000000000" pitchFamily="2" charset="2"/>
              <a:buChar char="§"/>
            </a:pPr>
            <a:endParaRPr lang="sl-SI" altLang="sl-SI" sz="1100" dirty="0">
              <a:solidFill>
                <a:srgbClr val="333399"/>
              </a:solidFill>
            </a:endParaRPr>
          </a:p>
          <a:p>
            <a:pPr eaLnBrk="1" hangingPunct="1"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dirty="0">
                <a:solidFill>
                  <a:srgbClr val="333399"/>
                </a:solidFill>
              </a:rPr>
              <a:t>Dijaki uspešni 94,0 %, ostali 88,0 % (lani dijaki uspešni 93,0 %, ostali 87,7 %).</a:t>
            </a:r>
          </a:p>
          <a:p>
            <a:pPr eaLnBrk="1" hangingPunct="1">
              <a:buClr>
                <a:srgbClr val="006666"/>
              </a:buClr>
              <a:buFont typeface="Wingdings" panose="05000000000000000000" pitchFamily="2" charset="2"/>
              <a:buChar char="§"/>
            </a:pPr>
            <a:endParaRPr lang="sl-SI" altLang="sl-SI" sz="1100" dirty="0">
              <a:solidFill>
                <a:srgbClr val="333399"/>
              </a:solidFill>
            </a:endParaRPr>
          </a:p>
          <a:p>
            <a:pPr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dirty="0">
                <a:solidFill>
                  <a:srgbClr val="333399"/>
                </a:solidFill>
              </a:rPr>
              <a:t>Srednje strokovno izobraževanje: uspešni 95,1 % (lani 94,1) (od 6.989 kandidatov).</a:t>
            </a:r>
          </a:p>
          <a:p>
            <a:pPr>
              <a:buClr>
                <a:srgbClr val="006666"/>
              </a:buClr>
              <a:buFont typeface="Wingdings" panose="05000000000000000000" pitchFamily="2" charset="2"/>
              <a:buChar char="§"/>
            </a:pPr>
            <a:endParaRPr lang="sl-SI" altLang="sl-SI" sz="1100" dirty="0">
              <a:solidFill>
                <a:srgbClr val="333399"/>
              </a:solidFill>
            </a:endParaRPr>
          </a:p>
          <a:p>
            <a:pPr eaLnBrk="1" hangingPunct="1"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dirty="0">
                <a:solidFill>
                  <a:srgbClr val="333399"/>
                </a:solidFill>
              </a:rPr>
              <a:t>Poklicno tehnično izobraževanje: uspešni 85,3 % (lani 86,3) (od 1.377 kandidatov).</a:t>
            </a:r>
          </a:p>
          <a:p>
            <a:pPr eaLnBrk="1" hangingPunct="1">
              <a:buClr>
                <a:srgbClr val="006666"/>
              </a:buClr>
              <a:buFont typeface="Wingdings" panose="05000000000000000000" pitchFamily="2" charset="2"/>
              <a:buChar char="§"/>
            </a:pPr>
            <a:endParaRPr lang="sl-SI" altLang="sl-SI" sz="1100" dirty="0">
              <a:solidFill>
                <a:srgbClr val="333399"/>
              </a:solidFill>
            </a:endParaRPr>
          </a:p>
          <a:p>
            <a:pPr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dirty="0">
                <a:solidFill>
                  <a:srgbClr val="333399"/>
                </a:solidFill>
              </a:rPr>
              <a:t>Poklicni tečaj: uspešni 97,1 % (lani 96,0) (od 245 kandidatov). </a:t>
            </a:r>
          </a:p>
        </p:txBody>
      </p:sp>
      <p:pic>
        <p:nvPicPr>
          <p:cNvPr id="4" name="Slika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381328"/>
            <a:ext cx="3096344" cy="47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3742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05482"/>
          </a:xfrm>
        </p:spPr>
        <p:txBody>
          <a:bodyPr/>
          <a:lstStyle/>
          <a:p>
            <a:r>
              <a:rPr lang="sl-SI" altLang="sl-SI" dirty="0"/>
              <a:t>Najboljši maturanti PM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67544" y="908720"/>
            <a:ext cx="8363272" cy="5472608"/>
          </a:xfrm>
        </p:spPr>
        <p:txBody>
          <a:bodyPr/>
          <a:lstStyle/>
          <a:p>
            <a:pPr>
              <a:lnSpc>
                <a:spcPct val="90000"/>
              </a:lnSpc>
              <a:buClr>
                <a:srgbClr val="006666"/>
              </a:buClr>
              <a:buFont typeface="Wingdings" panose="05000000000000000000" pitchFamily="2" charset="2"/>
              <a:buChar char="§"/>
              <a:defRPr/>
            </a:pPr>
            <a:r>
              <a:rPr lang="sl-SI" dirty="0"/>
              <a:t>Maturitetno spričevalo s pohvalo </a:t>
            </a:r>
            <a:r>
              <a:rPr lang="sl-SI" altLang="sl-SI" dirty="0"/>
              <a:t>→</a:t>
            </a:r>
            <a:r>
              <a:rPr lang="sl-SI" dirty="0"/>
              <a:t> izjemen splošni uspeh, in sicer 22 oz. 23 točk, ter kandidati, ki so pri prekvalifikaciji oziroma izboljševanju dosegli </a:t>
            </a:r>
            <a:r>
              <a:rPr lang="sl-SI" altLang="sl-SI" dirty="0"/>
              <a:t>→ </a:t>
            </a:r>
            <a:r>
              <a:rPr lang="sl-SI" dirty="0"/>
              <a:t>20 točk (</a:t>
            </a:r>
            <a:r>
              <a:rPr lang="sl-SI" dirty="0">
                <a:solidFill>
                  <a:srgbClr val="333399"/>
                </a:solidFill>
              </a:rPr>
              <a:t>največje možno število točk). </a:t>
            </a:r>
          </a:p>
          <a:p>
            <a:pPr>
              <a:lnSpc>
                <a:spcPct val="90000"/>
              </a:lnSpc>
              <a:buClr>
                <a:srgbClr val="006666"/>
              </a:buClr>
              <a:buFont typeface="Wingdings" panose="05000000000000000000" pitchFamily="2" charset="2"/>
              <a:buChar char="§"/>
              <a:defRPr/>
            </a:pPr>
            <a:r>
              <a:rPr lang="sl-SI" dirty="0">
                <a:solidFill>
                  <a:srgbClr val="333399"/>
                </a:solidFill>
              </a:rPr>
              <a:t>Takih kandidatov je bilo 552 (lani ob tem času 388). Prihajajo iz 95 šol oz. organizacij in iz 36 različnih krajev v Sloveniji.</a:t>
            </a:r>
          </a:p>
          <a:p>
            <a:pPr>
              <a:lnSpc>
                <a:spcPct val="90000"/>
              </a:lnSpc>
              <a:buClr>
                <a:srgbClr val="006666"/>
              </a:buClr>
              <a:buFont typeface="Wingdings" panose="05000000000000000000" pitchFamily="2" charset="2"/>
              <a:buChar char="§"/>
              <a:defRPr/>
            </a:pPr>
            <a:r>
              <a:rPr lang="sl-SI" dirty="0">
                <a:solidFill>
                  <a:srgbClr val="333399"/>
                </a:solidFill>
              </a:rPr>
              <a:t>Najvišji možni splošni uspeh (23 točk oz. 20 točk) je letos doseglo 179 kandidatov (julija lani 112), od tega 116 deklet in 63 fantov. </a:t>
            </a:r>
          </a:p>
          <a:p>
            <a:pPr>
              <a:lnSpc>
                <a:spcPct val="90000"/>
              </a:lnSpc>
              <a:buClr>
                <a:srgbClr val="006666"/>
              </a:buClr>
              <a:buFont typeface="Wingdings" panose="05000000000000000000" pitchFamily="2" charset="2"/>
              <a:buChar char="§"/>
              <a:defRPr/>
            </a:pPr>
            <a:r>
              <a:rPr lang="sl-SI" dirty="0">
                <a:solidFill>
                  <a:srgbClr val="333399"/>
                </a:solidFill>
              </a:rPr>
              <a:t>179 maturantov z vsemi točkami – 2,1 % vseh, ki so uspešno opravili maturo. Prihajajo iz 58 šol oz. organizacij in iz 29 različnih krajev v Sloveniji.</a:t>
            </a:r>
            <a:endParaRPr lang="sl-SI" dirty="0"/>
          </a:p>
        </p:txBody>
      </p:sp>
      <p:pic>
        <p:nvPicPr>
          <p:cNvPr id="4" name="Slika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381328"/>
            <a:ext cx="3096344" cy="47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5344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648" y="116632"/>
            <a:ext cx="6096000" cy="648072"/>
          </a:xfrm>
        </p:spPr>
        <p:txBody>
          <a:bodyPr/>
          <a:lstStyle/>
          <a:p>
            <a:pPr eaLnBrk="1" hangingPunct="1">
              <a:lnSpc>
                <a:spcPct val="85000"/>
              </a:lnSpc>
            </a:pPr>
            <a:r>
              <a:rPr lang="sl-SI" altLang="sl-SI" dirty="0"/>
              <a:t>Čestitke in zahvala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764704"/>
            <a:ext cx="8640960" cy="5544616"/>
          </a:xfrm>
        </p:spPr>
        <p:txBody>
          <a:bodyPr/>
          <a:lstStyle/>
          <a:p>
            <a:pPr eaLnBrk="1" hangingPunct="1"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dirty="0"/>
              <a:t>Čestitke:</a:t>
            </a:r>
          </a:p>
          <a:p>
            <a:pPr eaLnBrk="1" hangingPunct="1"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sz="2400" dirty="0"/>
              <a:t>vsem poklicnim maturantom,</a:t>
            </a:r>
          </a:p>
          <a:p>
            <a:pPr eaLnBrk="1" hangingPunct="1"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sz="2400" dirty="0"/>
              <a:t>najboljšim, ki so dosegli 22 in posebej tistim, ki so dosegli vse možne točke (23),</a:t>
            </a:r>
          </a:p>
          <a:p>
            <a:pPr eaLnBrk="1" hangingPunct="1"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sz="2400" dirty="0"/>
              <a:t>vsem, ki so uspešno opravili dodatni predmet iz splošne mature,</a:t>
            </a:r>
          </a:p>
          <a:p>
            <a:pPr eaLnBrk="1" hangingPunct="1"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sz="2400" dirty="0"/>
              <a:t>čestitke splošnim maturantom in maturantom mednarodne mature.</a:t>
            </a:r>
            <a:endParaRPr lang="sl-SI" altLang="sl-SI" dirty="0"/>
          </a:p>
          <a:p>
            <a:pPr eaLnBrk="1" hangingPunct="1">
              <a:spcBef>
                <a:spcPct val="3000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dirty="0"/>
              <a:t>Zahvala:</a:t>
            </a:r>
          </a:p>
          <a:p>
            <a:pPr eaLnBrk="1" hangingPunct="1">
              <a:spcBef>
                <a:spcPct val="3000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sz="2400" dirty="0"/>
              <a:t>šolam in učiteljem za uspešno pripravo poklicnih maturantov,</a:t>
            </a:r>
          </a:p>
          <a:p>
            <a:pPr eaLnBrk="1" hangingPunct="1">
              <a:spcBef>
                <a:spcPct val="3000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sz="2400" dirty="0"/>
              <a:t>članom: DK PM in DPK PM,</a:t>
            </a:r>
          </a:p>
          <a:p>
            <a:pPr eaLnBrk="1" hangingPunct="1">
              <a:spcBef>
                <a:spcPct val="3000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sz="2400" dirty="0"/>
              <a:t>ŠMK in ŠIK za izvedbo množice izpitov,</a:t>
            </a:r>
          </a:p>
          <a:p>
            <a:pPr eaLnBrk="1" hangingPunct="1">
              <a:spcBef>
                <a:spcPct val="3000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sz="2400" dirty="0"/>
              <a:t>MIZŠ, Ric, CPI, ZRSŠ,</a:t>
            </a:r>
          </a:p>
          <a:p>
            <a:pPr eaLnBrk="1" hangingPunct="1">
              <a:spcBef>
                <a:spcPct val="3000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sz="2400" dirty="0"/>
              <a:t>zunanjim članom ŠIK za 4. predmet ter njihovim delodajalcem.</a:t>
            </a:r>
          </a:p>
          <a:p>
            <a:pPr eaLnBrk="1" hangingPunct="1">
              <a:buClr>
                <a:srgbClr val="006666"/>
              </a:buClr>
              <a:buFont typeface="Wingdings" panose="05000000000000000000" pitchFamily="2" charset="2"/>
              <a:buChar char="§"/>
            </a:pPr>
            <a:endParaRPr lang="sl-SI" altLang="sl-SI" sz="2400" dirty="0"/>
          </a:p>
        </p:txBody>
      </p:sp>
      <p:pic>
        <p:nvPicPr>
          <p:cNvPr id="4" name="Slika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381328"/>
            <a:ext cx="3096344" cy="47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6878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6"/>
          <p:cNvSpPr>
            <a:spLocks noGrp="1" noChangeArrowheads="1"/>
          </p:cNvSpPr>
          <p:nvPr>
            <p:ph type="title"/>
          </p:nvPr>
        </p:nvSpPr>
        <p:spPr>
          <a:xfrm>
            <a:off x="-30281" y="0"/>
            <a:ext cx="9144000" cy="692697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sl-SI" altLang="sl-SI" dirty="0"/>
              <a:t>Spomladanski rok mature 2021</a:t>
            </a:r>
            <a:endParaRPr lang="en-US" altLang="sl-SI" dirty="0"/>
          </a:p>
        </p:txBody>
      </p:sp>
      <p:sp>
        <p:nvSpPr>
          <p:cNvPr id="19459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0" y="692697"/>
            <a:ext cx="9143999" cy="5688631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ts val="30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sz="2600" b="0" dirty="0"/>
              <a:t>Ric že leta postopoma krepi uporabo IT pri maturi; letos se z vsemi predmeti SM zaključuje vpeljava e-ocenjevanja; lani smo prvič uspešno izvedli e-vpoglede, letos bodo maturanti imeli možnost e-ugovorov.</a:t>
            </a:r>
          </a:p>
          <a:p>
            <a:pPr>
              <a:lnSpc>
                <a:spcPct val="90000"/>
              </a:lnSpc>
              <a:spcBef>
                <a:spcPts val="30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sz="2600" b="0" dirty="0"/>
              <a:t>SM v Sloveniji je med najbolj e-podprtimi maturami v Evropi.</a:t>
            </a:r>
          </a:p>
          <a:p>
            <a:pPr>
              <a:lnSpc>
                <a:spcPct val="90000"/>
              </a:lnSpc>
              <a:spcBef>
                <a:spcPts val="30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sz="2600" b="0" dirty="0"/>
              <a:t>Epidemija je za maturo 2021, in za vse nas, predstavljala velik izziv.</a:t>
            </a:r>
          </a:p>
          <a:p>
            <a:pPr>
              <a:lnSpc>
                <a:spcPct val="90000"/>
              </a:lnSpc>
              <a:spcBef>
                <a:spcPts val="30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sz="2600" b="0" dirty="0" err="1"/>
              <a:t>Ricu</a:t>
            </a:r>
            <a:r>
              <a:rPr lang="sl-SI" altLang="sl-SI" sz="2600" b="0" dirty="0"/>
              <a:t> je z obema DK za maturo decembra predstavil prilagoditve; med letom smo jih izpeljali pri internih, na koncu pa pri ustnih in pisnih delih.</a:t>
            </a:r>
          </a:p>
          <a:p>
            <a:pPr>
              <a:lnSpc>
                <a:spcPct val="90000"/>
              </a:lnSpc>
              <a:spcBef>
                <a:spcPts val="30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sz="2600" b="0" dirty="0"/>
              <a:t>Epidemija tudi letos mature ni preprečila; skupaj z MZ smo reševali tudi maturante v karanteni;  nimamo nobene informacije, da bi pri izvedbi mature v Sloveniji prišlo do širjenja okužb. </a:t>
            </a:r>
          </a:p>
          <a:p>
            <a:pPr>
              <a:lnSpc>
                <a:spcPct val="90000"/>
              </a:lnSpc>
              <a:spcBef>
                <a:spcPts val="30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sz="2600" b="0" dirty="0"/>
              <a:t>Na šolah (SM </a:t>
            </a:r>
            <a:r>
              <a:rPr lang="sl-SI" altLang="sl-SI" sz="2600" b="0" dirty="0">
                <a:solidFill>
                  <a:srgbClr val="333399"/>
                </a:solidFill>
              </a:rPr>
              <a:t>82, PM 141) </a:t>
            </a:r>
            <a:r>
              <a:rPr lang="sl-SI" altLang="sl-SI" sz="2600" b="0" dirty="0"/>
              <a:t>so ob upoštevanju dodatnih ukrepov zaradi epidemije brez večjih težav izpeljali praktične dele, vse pisne izpite in tudi ustne izpite (SM </a:t>
            </a:r>
            <a:r>
              <a:rPr lang="sl-SI" altLang="sl-SI" sz="2600" b="0" dirty="0">
                <a:solidFill>
                  <a:srgbClr val="333399"/>
                </a:solidFill>
              </a:rPr>
              <a:t>32.651, PM </a:t>
            </a:r>
            <a:r>
              <a:rPr lang="sl-SI" altLang="sl-SI" sz="2600" b="0" dirty="0"/>
              <a:t>35.273)</a:t>
            </a:r>
            <a:r>
              <a:rPr lang="sl-SI" altLang="sl-SI" sz="2600" b="0" dirty="0" smtClean="0"/>
              <a:t>.</a:t>
            </a:r>
            <a:endParaRPr lang="sl-SI" altLang="sl-SI" sz="2600" b="0" dirty="0"/>
          </a:p>
          <a:p>
            <a:pPr>
              <a:lnSpc>
                <a:spcPct val="90000"/>
              </a:lnSpc>
              <a:spcBef>
                <a:spcPts val="30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sz="2600" b="0" dirty="0"/>
              <a:t>DK sta posamičnim kandidatom zaradi okužbe odobrili opravljanje mature jeseni – s priznavanjem za nazaj: SM 30, PM 9.</a:t>
            </a:r>
          </a:p>
          <a:p>
            <a:pPr>
              <a:lnSpc>
                <a:spcPct val="90000"/>
              </a:lnSpc>
              <a:spcBef>
                <a:spcPts val="30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endParaRPr lang="sl-SI" altLang="sl-SI" sz="2600" b="0" dirty="0"/>
          </a:p>
        </p:txBody>
      </p:sp>
      <p:pic>
        <p:nvPicPr>
          <p:cNvPr id="4" name="Slika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381328"/>
            <a:ext cx="3096344" cy="47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584503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0" y="1"/>
            <a:ext cx="9143999" cy="6381328"/>
          </a:xfrm>
        </p:spPr>
        <p:txBody>
          <a:bodyPr/>
          <a:lstStyle/>
          <a:p>
            <a:pPr>
              <a:lnSpc>
                <a:spcPct val="90000"/>
              </a:lnSpc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b="0" dirty="0">
                <a:solidFill>
                  <a:srgbClr val="333399"/>
                </a:solidFill>
              </a:rPr>
              <a:t>963 zunanjih ocenjevalcev SM je ocenilo 72.947 izpitnih pol.</a:t>
            </a:r>
          </a:p>
          <a:p>
            <a:pPr>
              <a:lnSpc>
                <a:spcPct val="90000"/>
              </a:lnSpc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b="0" dirty="0"/>
              <a:t>Letos so bil prilagojeni </a:t>
            </a:r>
            <a:r>
              <a:rPr lang="sl-SI" altLang="sl-SI" b="0" dirty="0" smtClean="0"/>
              <a:t>praktični deli</a:t>
            </a:r>
            <a:r>
              <a:rPr lang="sl-SI" altLang="sl-SI" b="0" dirty="0"/>
              <a:t>, več izbirnosti pri nekaterih izpitnih polah, krčenje cca. 15 % vsebin pri ustnih izpitih in 10 % splošni bonus na nedosežene točke pri pisnih delih izpitov.</a:t>
            </a:r>
          </a:p>
          <a:p>
            <a:pPr eaLnBrk="1" hangingPunct="1">
              <a:spcBef>
                <a:spcPct val="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b="0" dirty="0"/>
              <a:t>Letos so bile na </a:t>
            </a:r>
            <a:r>
              <a:rPr lang="sl-SI" altLang="sl-SI" b="0" dirty="0" err="1"/>
              <a:t>Ricu</a:t>
            </a:r>
            <a:r>
              <a:rPr lang="sl-SI" altLang="sl-SI" b="0" dirty="0"/>
              <a:t> pred postavljanjem mej za ocene pri vsakem predmetu opravljene analize porazdelitev dosežkov letošnje generacije glede na generacije v preteklosti.</a:t>
            </a:r>
          </a:p>
          <a:p>
            <a:pPr eaLnBrk="1" hangingPunct="1">
              <a:spcBef>
                <a:spcPct val="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b="0" dirty="0"/>
              <a:t>DPK so pred postavitvijo mej za ocene z vpogledom v rešene vzorčne izpitne pole (lahko) vrednotile doseženo znanje na mejah.</a:t>
            </a:r>
          </a:p>
          <a:p>
            <a:pPr eaLnBrk="1" hangingPunct="1">
              <a:spcBef>
                <a:spcPct val="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b="0" dirty="0"/>
              <a:t>Pri PM so bile meje za ocene postavljene 1. 7. in razglasitev 7. 7.</a:t>
            </a:r>
          </a:p>
          <a:p>
            <a:pPr>
              <a:spcBef>
                <a:spcPct val="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b="0" dirty="0"/>
              <a:t>Pri SM je d</a:t>
            </a:r>
            <a:r>
              <a:rPr lang="sl-SI" altLang="sl-SI" b="0" dirty="0">
                <a:solidFill>
                  <a:srgbClr val="333399"/>
                </a:solidFill>
              </a:rPr>
              <a:t>o 6. julija </a:t>
            </a:r>
            <a:r>
              <a:rPr lang="sl-SI" altLang="sl-SI" b="0" dirty="0"/>
              <a:t>še potekalo zunanje ocenjevanje, kontrolno ocenjevanje in predlogi DPK za meje za ocene.</a:t>
            </a:r>
          </a:p>
          <a:p>
            <a:pPr>
              <a:spcBef>
                <a:spcPct val="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b="0" dirty="0"/>
              <a:t>Danes, </a:t>
            </a:r>
            <a:r>
              <a:rPr lang="sl-SI" altLang="sl-SI" b="0" dirty="0">
                <a:solidFill>
                  <a:srgbClr val="333399"/>
                </a:solidFill>
              </a:rPr>
              <a:t>12. 7</a:t>
            </a:r>
            <a:r>
              <a:rPr lang="sl-SI" altLang="sl-SI" b="0" dirty="0"/>
              <a:t>. je seznanitev kandidatov z rezultati SM na šolah in dostop preko posebne spletne strani Rica od 7:00.</a:t>
            </a:r>
          </a:p>
        </p:txBody>
      </p:sp>
      <p:pic>
        <p:nvPicPr>
          <p:cNvPr id="4" name="Slika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381328"/>
            <a:ext cx="3096344" cy="47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690227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381328"/>
            <a:ext cx="3096344" cy="476672"/>
          </a:xfrm>
          <a:prstGeom prst="rect">
            <a:avLst/>
          </a:prstGeom>
        </p:spPr>
      </p:pic>
      <p:sp>
        <p:nvSpPr>
          <p:cNvPr id="5" name="Rectangle 6"/>
          <p:cNvSpPr>
            <a:spLocks noGrp="1" noChangeArrowheads="1"/>
          </p:cNvSpPr>
          <p:nvPr>
            <p:ph type="title"/>
          </p:nvPr>
        </p:nvSpPr>
        <p:spPr>
          <a:xfrm>
            <a:off x="-10632" y="112790"/>
            <a:ext cx="9144000" cy="692697"/>
          </a:xfrm>
        </p:spPr>
        <p:txBody>
          <a:bodyPr/>
          <a:lstStyle/>
          <a:p>
            <a:r>
              <a:rPr lang="sl-SI" altLang="sl-SI" dirty="0"/>
              <a:t>Uspešne poizvedbe za </a:t>
            </a:r>
            <a:r>
              <a:rPr lang="sl-SI" altLang="sl-SI" dirty="0" smtClean="0"/>
              <a:t>SM, danes </a:t>
            </a:r>
            <a:r>
              <a:rPr lang="sl-SI" altLang="sl-SI" dirty="0"/>
              <a:t>med 7.00 in 9</a:t>
            </a:r>
            <a:r>
              <a:rPr lang="sl-SI" altLang="sl-SI" dirty="0" smtClean="0"/>
              <a:t>.00</a:t>
            </a:r>
            <a:endParaRPr lang="en-US" altLang="sl-SI" dirty="0"/>
          </a:p>
        </p:txBody>
      </p:sp>
      <p:sp>
        <p:nvSpPr>
          <p:cNvPr id="6" name="PoljeZBesedilom 5"/>
          <p:cNvSpPr txBox="1"/>
          <p:nvPr/>
        </p:nvSpPr>
        <p:spPr>
          <a:xfrm>
            <a:off x="-10632" y="5220131"/>
            <a:ext cx="91333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Do </a:t>
            </a:r>
            <a:r>
              <a:rPr lang="sl-SI" sz="2800" b="1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9.00 </a:t>
            </a:r>
            <a:r>
              <a:rPr lang="sl-SI" sz="2800" b="1"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je </a:t>
            </a:r>
            <a:r>
              <a:rPr lang="sl-SI" sz="2800" b="1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svoje rezultate pogledalo že 81,2 % maturantov </a:t>
            </a:r>
            <a:endParaRPr lang="sl-SI" sz="2800" b="1" dirty="0"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  <a:p>
            <a:pPr algn="ctr"/>
            <a:r>
              <a:rPr lang="sl-SI" sz="2800" b="1"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V prvih </a:t>
            </a:r>
            <a:r>
              <a:rPr lang="sl-SI" sz="2800" b="1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10-ih </a:t>
            </a:r>
            <a:r>
              <a:rPr lang="sl-SI" sz="2800" b="1"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minutah </a:t>
            </a:r>
            <a:r>
              <a:rPr lang="sl-SI" sz="2800" b="1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že 46 % </a:t>
            </a:r>
            <a:r>
              <a:rPr lang="sl-SI" sz="2800" b="1" dirty="0">
                <a:solidFill>
                  <a:schemeClr val="accent2"/>
                </a:solidFill>
              </a:rPr>
              <a:t>oz. </a:t>
            </a:r>
            <a:r>
              <a:rPr lang="sl-SI" sz="2800" b="1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3.827</a:t>
            </a:r>
            <a:endParaRPr lang="en-GB" sz="2800" b="1" dirty="0"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87" y="1196752"/>
            <a:ext cx="9039225" cy="375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789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Grp="1" noChangeArrowheads="1"/>
          </p:cNvSpPr>
          <p:nvPr>
            <p:ph type="title"/>
          </p:nvPr>
        </p:nvSpPr>
        <p:spPr>
          <a:xfrm>
            <a:off x="900113" y="260350"/>
            <a:ext cx="7439025" cy="720378"/>
          </a:xfrm>
          <a:noFill/>
        </p:spPr>
        <p:txBody>
          <a:bodyPr/>
          <a:lstStyle/>
          <a:p>
            <a:pPr eaLnBrk="1" hangingPunct="1"/>
            <a:r>
              <a:rPr lang="sl-SI" altLang="sl-SI" dirty="0">
                <a:solidFill>
                  <a:srgbClr val="333399"/>
                </a:solidFill>
              </a:rPr>
              <a:t>Rezultati</a:t>
            </a:r>
            <a:r>
              <a:rPr lang="sl-SI" altLang="sl-SI" dirty="0"/>
              <a:t> splošne mature 2021</a:t>
            </a:r>
            <a:endParaRPr lang="en-US" altLang="sl-SI" dirty="0"/>
          </a:p>
        </p:txBody>
      </p:sp>
      <p:graphicFrame>
        <p:nvGraphicFramePr>
          <p:cNvPr id="87600" name="Group 560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1340437969"/>
              </p:ext>
            </p:extLst>
          </p:nvPr>
        </p:nvGraphicFramePr>
        <p:xfrm>
          <a:off x="276225" y="1124744"/>
          <a:ext cx="8591550" cy="4401441"/>
        </p:xfrm>
        <a:graphic>
          <a:graphicData uri="http://schemas.openxmlformats.org/drawingml/2006/table">
            <a:tbl>
              <a:tblPr/>
              <a:tblGrid>
                <a:gridCol w="21374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72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95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81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95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895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24145">
                <a:tc>
                  <a:txBody>
                    <a:bodyPr/>
                    <a:lstStyle/>
                    <a:p>
                      <a:endParaRPr lang="sl-SI" sz="2400" dirty="0"/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Opravili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Negativni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Opravljali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2021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%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2020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1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Gimnazijci </a:t>
                      </a:r>
                      <a:r>
                        <a:rPr kumimoji="0" lang="sl-SI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(prvič)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5.461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154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      5.615</a:t>
                      </a: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97,3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93,9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49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MT, 21-let., odrasli </a:t>
                      </a:r>
                      <a:r>
                        <a:rPr kumimoji="0" lang="sl-SI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(prvič)</a:t>
                      </a:r>
                    </a:p>
                  </a:txBody>
                  <a:tcPr marT="45722" marB="4572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lvl="1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101</a:t>
                      </a: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78</a:t>
                      </a: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179</a:t>
                      </a: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56,4</a:t>
                      </a: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45,9</a:t>
                      </a: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1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Popravljali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165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79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244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67,6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64,7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91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Ponovno vse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30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66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96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31,3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24,4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91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Skupno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5.757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377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6.134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93,9</a:t>
                      </a:r>
                      <a:endParaRPr kumimoji="0" lang="sl-SI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89,6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" name="Slika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381328"/>
            <a:ext cx="3096344" cy="476672"/>
          </a:xfrm>
          <a:prstGeom prst="rect">
            <a:avLst/>
          </a:prstGeom>
        </p:spPr>
      </p:pic>
      <p:grpSp>
        <p:nvGrpSpPr>
          <p:cNvPr id="12" name="Skupina 11"/>
          <p:cNvGrpSpPr/>
          <p:nvPr/>
        </p:nvGrpSpPr>
        <p:grpSpPr>
          <a:xfrm>
            <a:off x="2915816" y="5330329"/>
            <a:ext cx="6120680" cy="1323100"/>
            <a:chOff x="3131840" y="5301208"/>
            <a:chExt cx="4968552" cy="1323100"/>
          </a:xfrm>
        </p:grpSpPr>
        <p:cxnSp>
          <p:nvCxnSpPr>
            <p:cNvPr id="5" name="Raven puščični povezovalnik 4"/>
            <p:cNvCxnSpPr/>
            <p:nvPr/>
          </p:nvCxnSpPr>
          <p:spPr>
            <a:xfrm flipH="1" flipV="1">
              <a:off x="3131840" y="5301208"/>
              <a:ext cx="729036" cy="472957"/>
            </a:xfrm>
            <a:prstGeom prst="straightConnector1">
              <a:avLst/>
            </a:prstGeom>
            <a:ln w="508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PoljeZBesedilom 7"/>
            <p:cNvSpPr txBox="1"/>
            <p:nvPr/>
          </p:nvSpPr>
          <p:spPr>
            <a:xfrm>
              <a:off x="3275856" y="5670201"/>
              <a:ext cx="482453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2800" b="1" dirty="0">
                  <a:solidFill>
                    <a:srgbClr val="00B050"/>
                  </a:solidFill>
                </a:rPr>
                <a:t>Opravili / PRIJAVLJENI = 86 %; lani 84 %</a:t>
              </a:r>
              <a:endParaRPr lang="en-GB" sz="2800" b="1" dirty="0">
                <a:solidFill>
                  <a:srgbClr val="00B05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8948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188640"/>
            <a:ext cx="7620000" cy="732723"/>
          </a:xfrm>
        </p:spPr>
        <p:txBody>
          <a:bodyPr/>
          <a:lstStyle/>
          <a:p>
            <a:pPr algn="ctr" eaLnBrk="1" hangingPunct="1"/>
            <a:r>
              <a:rPr lang="sl-SI" altLang="sl-SI" dirty="0"/>
              <a:t>Rezultati poklicne mature 2021</a:t>
            </a:r>
          </a:p>
        </p:txBody>
      </p:sp>
      <p:graphicFrame>
        <p:nvGraphicFramePr>
          <p:cNvPr id="95419" name="Group 187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792181582"/>
              </p:ext>
            </p:extLst>
          </p:nvPr>
        </p:nvGraphicFramePr>
        <p:xfrm>
          <a:off x="251460" y="1214375"/>
          <a:ext cx="8641080" cy="4191676"/>
        </p:xfrm>
        <a:graphic>
          <a:graphicData uri="http://schemas.openxmlformats.org/drawingml/2006/table">
            <a:tbl>
              <a:tblPr/>
              <a:tblGrid>
                <a:gridCol w="23039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855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081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       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Opravili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Negativni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Opravljali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2021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2020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2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Prvič v celoti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8.058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553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8.611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93,6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92,6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92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Popravljali</a:t>
                      </a:r>
                    </a:p>
                  </a:txBody>
                  <a:tcPr marT="45727" marB="4572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163</a:t>
                      </a:r>
                      <a:endParaRPr kumimoji="0" lang="sl-SI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102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265</a:t>
                      </a:r>
                      <a:endParaRPr kumimoji="0" lang="sl-SI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61,5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61,5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2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Ponovno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65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75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86,7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75,4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450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Izboljševanje, po delih idr.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63</a:t>
                      </a:r>
                      <a:endParaRPr kumimoji="0" lang="sl-SI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11</a:t>
                      </a:r>
                      <a:endParaRPr kumimoji="0" lang="sl-SI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74</a:t>
                      </a:r>
                      <a:endParaRPr kumimoji="0" lang="sl-SI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sl-SI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85,1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85,4</a:t>
                      </a:r>
                      <a:endParaRPr kumimoji="0" lang="sl-SI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92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Skupno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8.349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676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9.025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92,5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sl-SI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91,2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" name="Slika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381328"/>
            <a:ext cx="3096344" cy="476672"/>
          </a:xfrm>
          <a:prstGeom prst="rect">
            <a:avLst/>
          </a:prstGeom>
        </p:spPr>
      </p:pic>
      <p:grpSp>
        <p:nvGrpSpPr>
          <p:cNvPr id="6" name="Skupina 5"/>
          <p:cNvGrpSpPr/>
          <p:nvPr/>
        </p:nvGrpSpPr>
        <p:grpSpPr>
          <a:xfrm>
            <a:off x="3167336" y="5230324"/>
            <a:ext cx="5976664" cy="1323100"/>
            <a:chOff x="3131840" y="5301208"/>
            <a:chExt cx="4968552" cy="1323100"/>
          </a:xfrm>
        </p:grpSpPr>
        <p:cxnSp>
          <p:nvCxnSpPr>
            <p:cNvPr id="7" name="Raven puščični povezovalnik 6"/>
            <p:cNvCxnSpPr/>
            <p:nvPr/>
          </p:nvCxnSpPr>
          <p:spPr>
            <a:xfrm flipH="1" flipV="1">
              <a:off x="3131840" y="5301208"/>
              <a:ext cx="729036" cy="472957"/>
            </a:xfrm>
            <a:prstGeom prst="straightConnector1">
              <a:avLst/>
            </a:prstGeom>
            <a:ln w="508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PoljeZBesedilom 7"/>
            <p:cNvSpPr txBox="1"/>
            <p:nvPr/>
          </p:nvSpPr>
          <p:spPr>
            <a:xfrm>
              <a:off x="3275856" y="5670201"/>
              <a:ext cx="482453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2800" b="1" dirty="0">
                  <a:solidFill>
                    <a:srgbClr val="00B050"/>
                  </a:solidFill>
                </a:rPr>
                <a:t>Opravili / PRIJAVLJENI = 85 %, lani 77 %</a:t>
              </a:r>
              <a:endParaRPr lang="en-GB" sz="2800" b="1" dirty="0">
                <a:solidFill>
                  <a:srgbClr val="00B05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8071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23528" y="1196752"/>
            <a:ext cx="8640960" cy="5112568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  <a:buClr>
                <a:srgbClr val="006666"/>
              </a:buClr>
              <a:buSzPct val="100000"/>
              <a:buFont typeface="Wingdings" panose="05000000000000000000" pitchFamily="2" charset="2"/>
              <a:buChar char="§"/>
            </a:pPr>
            <a:r>
              <a:rPr lang="sl-SI" altLang="sl-SI" b="0" dirty="0"/>
              <a:t>DK SM je na svoji izredni seji 8. 7. 2021 ugotovila, da so priprave na SM na šolah, na Ricu, </a:t>
            </a:r>
            <a:r>
              <a:rPr lang="sl-SI" altLang="sl-SI" b="0" dirty="0">
                <a:solidFill>
                  <a:srgbClr val="333399"/>
                </a:solidFill>
              </a:rPr>
              <a:t>v DPK SM in v DK SM </a:t>
            </a:r>
            <a:r>
              <a:rPr lang="sl-SI" altLang="sl-SI" b="0" dirty="0"/>
              <a:t>potekale pravočasno in temeljito in da je </a:t>
            </a:r>
            <a:r>
              <a:rPr lang="sl-SI" altLang="sl-SI" dirty="0"/>
              <a:t>SM 2021 potekala skladno z maturitetnimi pravili in z upoštevanjem potrjenih prilagoditev, sprejetih zaradi razglasitve epidemije koronavirusa, zaprtja srednjih šol in prilagojene izvedbe pouka na daljavo. </a:t>
            </a:r>
            <a:br>
              <a:rPr lang="sl-SI" altLang="sl-SI" dirty="0"/>
            </a:br>
            <a:endParaRPr lang="sl-SI" altLang="sl-SI" dirty="0"/>
          </a:p>
          <a:p>
            <a:pPr>
              <a:lnSpc>
                <a:spcPct val="90000"/>
              </a:lnSpc>
              <a:spcBef>
                <a:spcPct val="0"/>
              </a:spcBef>
              <a:buClr>
                <a:srgbClr val="006666"/>
              </a:buClr>
              <a:buSzPct val="100000"/>
              <a:buFont typeface="Wingdings" panose="05000000000000000000" pitchFamily="2" charset="2"/>
              <a:buChar char="§"/>
            </a:pPr>
            <a:r>
              <a:rPr lang="sl-SI" altLang="sl-SI" b="0" dirty="0"/>
              <a:t>DK SM si je s svojimi odločitvami glede izvedbe splošne mature 2021 prizadevala kandidatom zagotavljati enake pogoje pri opravljanju in ocenjevanju splošne mature.</a:t>
            </a:r>
            <a:br>
              <a:rPr lang="sl-SI" altLang="sl-SI" b="0" dirty="0"/>
            </a:br>
            <a:endParaRPr lang="sl-SI" altLang="sl-SI" b="0" dirty="0"/>
          </a:p>
          <a:p>
            <a:pPr>
              <a:lnSpc>
                <a:spcPct val="90000"/>
              </a:lnSpc>
              <a:spcBef>
                <a:spcPct val="0"/>
              </a:spcBef>
              <a:buClr>
                <a:srgbClr val="006666"/>
              </a:buClr>
              <a:buSzPct val="100000"/>
              <a:buFont typeface="Wingdings" panose="05000000000000000000" pitchFamily="2" charset="2"/>
              <a:buChar char="§"/>
            </a:pPr>
            <a:r>
              <a:rPr lang="sl-SI" altLang="sl-SI" b="0" dirty="0"/>
              <a:t>Kršitev izpitne tajnosti v izvedbi SM 2021 ni bilo. 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329308" y="116632"/>
            <a:ext cx="6629400" cy="1080120"/>
          </a:xfrm>
          <a:noFill/>
        </p:spPr>
        <p:txBody>
          <a:bodyPr/>
          <a:lstStyle/>
          <a:p>
            <a:pPr>
              <a:lnSpc>
                <a:spcPct val="80000"/>
              </a:lnSpc>
            </a:pPr>
            <a:r>
              <a:rPr lang="sl-SI" altLang="sl-SI" dirty="0"/>
              <a:t>Splošna matura 2021 </a:t>
            </a:r>
            <a:r>
              <a:rPr lang="sl-SI" altLang="sl-SI" b="0" dirty="0"/>
              <a:t>–  </a:t>
            </a:r>
            <a:r>
              <a:rPr lang="sl-SI" altLang="sl-SI" dirty="0"/>
              <a:t>ugotovitve in sklepi DK SM</a:t>
            </a:r>
            <a:endParaRPr lang="en-US" altLang="sl-SI" dirty="0"/>
          </a:p>
        </p:txBody>
      </p:sp>
      <p:pic>
        <p:nvPicPr>
          <p:cNvPr id="4" name="Slika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381328"/>
            <a:ext cx="3096344" cy="47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455280"/>
      </p:ext>
    </p:extLst>
  </p:cSld>
  <p:clrMapOvr>
    <a:masterClrMapping/>
  </p:clrMapOvr>
  <p:transition>
    <p:cut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rafikon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1292756"/>
              </p:ext>
            </p:extLst>
          </p:nvPr>
        </p:nvGraphicFramePr>
        <p:xfrm>
          <a:off x="4721685" y="2575536"/>
          <a:ext cx="3672408" cy="27248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56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7505" y="764259"/>
            <a:ext cx="4464496" cy="1850504"/>
          </a:xfrm>
        </p:spPr>
        <p:txBody>
          <a:bodyPr/>
          <a:lstStyle/>
          <a:p>
            <a:pPr marL="0" indent="0" eaLnBrk="1" hangingPunct="1">
              <a:spcBef>
                <a:spcPct val="10000"/>
              </a:spcBef>
              <a:buClr>
                <a:srgbClr val="006666"/>
              </a:buClr>
              <a:buNone/>
            </a:pPr>
            <a:r>
              <a:rPr lang="sl-SI" altLang="sl-SI" b="0" dirty="0">
                <a:solidFill>
                  <a:srgbClr val="333399"/>
                </a:solidFill>
              </a:rPr>
              <a:t>154 gimnazijcev - opravljali prvič: </a:t>
            </a:r>
            <a:r>
              <a:rPr lang="sl-SI" altLang="sl-SI" dirty="0">
                <a:solidFill>
                  <a:srgbClr val="92D050"/>
                </a:solidFill>
              </a:rPr>
              <a:t>71 </a:t>
            </a:r>
            <a:r>
              <a:rPr lang="sl-SI" altLang="sl-SI" dirty="0">
                <a:solidFill>
                  <a:srgbClr val="333399"/>
                </a:solidFill>
              </a:rPr>
              <a:t>ali 46,1 % </a:t>
            </a:r>
            <a:r>
              <a:rPr lang="sl-SI" altLang="sl-SI" dirty="0">
                <a:solidFill>
                  <a:srgbClr val="92D050"/>
                </a:solidFill>
              </a:rPr>
              <a:t>z eno</a:t>
            </a:r>
            <a:r>
              <a:rPr lang="sl-SI" altLang="sl-SI" b="0" dirty="0">
                <a:solidFill>
                  <a:srgbClr val="333399"/>
                </a:solidFill>
              </a:rPr>
              <a:t>, </a:t>
            </a:r>
            <a:r>
              <a:rPr lang="sl-SI" altLang="sl-SI" dirty="0">
                <a:solidFill>
                  <a:srgbClr val="FFFF00"/>
                </a:solidFill>
              </a:rPr>
              <a:t>63 </a:t>
            </a:r>
            <a:r>
              <a:rPr lang="sl-SI" altLang="sl-SI" dirty="0">
                <a:solidFill>
                  <a:srgbClr val="333399"/>
                </a:solidFill>
              </a:rPr>
              <a:t>ali 40,9 % </a:t>
            </a:r>
            <a:r>
              <a:rPr lang="sl-SI" altLang="sl-SI" dirty="0">
                <a:solidFill>
                  <a:srgbClr val="FFFF00"/>
                </a:solidFill>
              </a:rPr>
              <a:t>z dvema</a:t>
            </a:r>
            <a:r>
              <a:rPr lang="sl-SI" altLang="sl-SI" b="0" dirty="0">
                <a:solidFill>
                  <a:srgbClr val="333399"/>
                </a:solidFill>
              </a:rPr>
              <a:t>, </a:t>
            </a:r>
            <a:r>
              <a:rPr lang="sl-SI" altLang="sl-SI" b="0" dirty="0">
                <a:solidFill>
                  <a:srgbClr val="FF9933"/>
                </a:solidFill>
              </a:rPr>
              <a:t>20 </a:t>
            </a:r>
            <a:r>
              <a:rPr lang="sl-SI" altLang="sl-SI" b="0" dirty="0">
                <a:solidFill>
                  <a:srgbClr val="333399"/>
                </a:solidFill>
              </a:rPr>
              <a:t>ali 13,0 % </a:t>
            </a:r>
            <a:r>
              <a:rPr lang="sl-SI" altLang="sl-SI" b="0" dirty="0">
                <a:solidFill>
                  <a:srgbClr val="FF9933"/>
                </a:solidFill>
              </a:rPr>
              <a:t>s tremi ali več negativnimi</a:t>
            </a:r>
            <a:r>
              <a:rPr lang="sl-SI" altLang="sl-SI" b="0" dirty="0"/>
              <a:t>.</a:t>
            </a:r>
            <a:endParaRPr lang="sl-SI" altLang="sl-SI" sz="1200" b="0" dirty="0"/>
          </a:p>
        </p:txBody>
      </p:sp>
      <p:pic>
        <p:nvPicPr>
          <p:cNvPr id="5" name="Slika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381328"/>
            <a:ext cx="3096344" cy="476672"/>
          </a:xfrm>
          <a:prstGeom prst="rect">
            <a:avLst/>
          </a:prstGeom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45034"/>
            <a:ext cx="9144000" cy="662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 Narrow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 Narrow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 Narrow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 Narrow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 Narrow" pitchFamily="34" charset="0"/>
              </a:defRPr>
            </a:lvl9pPr>
          </a:lstStyle>
          <a:p>
            <a:r>
              <a:rPr lang="sl-SI" dirty="0"/>
              <a:t>Neuspešni kandidati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4572000" y="778028"/>
            <a:ext cx="4464496" cy="1850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800" b="1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400" b="1">
                <a:solidFill>
                  <a:schemeClr val="accent2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 b="1">
                <a:solidFill>
                  <a:schemeClr val="accent2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b="1">
                <a:solidFill>
                  <a:schemeClr val="accent2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accent2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accent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accent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accent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accent2"/>
                </a:solidFill>
                <a:latin typeface="+mn-lt"/>
              </a:defRPr>
            </a:lvl9pPr>
          </a:lstStyle>
          <a:p>
            <a:pPr marL="0" indent="0">
              <a:spcBef>
                <a:spcPct val="10000"/>
              </a:spcBef>
              <a:buClr>
                <a:srgbClr val="006666"/>
              </a:buClr>
              <a:buFontTx/>
              <a:buNone/>
            </a:pPr>
            <a:r>
              <a:rPr lang="sl-SI" altLang="sl-SI" b="0" kern="0" dirty="0">
                <a:solidFill>
                  <a:srgbClr val="333399"/>
                </a:solidFill>
              </a:rPr>
              <a:t>553 opravljali PM prvič: </a:t>
            </a:r>
            <a:r>
              <a:rPr lang="sl-SI" altLang="sl-SI" kern="0" dirty="0">
                <a:solidFill>
                  <a:srgbClr val="92D050"/>
                </a:solidFill>
              </a:rPr>
              <a:t>448 </a:t>
            </a:r>
            <a:r>
              <a:rPr lang="sl-SI" altLang="sl-SI" kern="0" dirty="0">
                <a:solidFill>
                  <a:srgbClr val="333399"/>
                </a:solidFill>
              </a:rPr>
              <a:t>ali 81,0%</a:t>
            </a:r>
            <a:r>
              <a:rPr lang="sl-SI" altLang="sl-SI" kern="0" dirty="0">
                <a:solidFill>
                  <a:srgbClr val="92D050"/>
                </a:solidFill>
              </a:rPr>
              <a:t> z eno</a:t>
            </a:r>
            <a:r>
              <a:rPr lang="sl-SI" altLang="sl-SI" b="0" kern="0" dirty="0">
                <a:solidFill>
                  <a:srgbClr val="333399"/>
                </a:solidFill>
              </a:rPr>
              <a:t>, </a:t>
            </a:r>
            <a:r>
              <a:rPr lang="sl-SI" altLang="sl-SI" kern="0" dirty="0">
                <a:solidFill>
                  <a:srgbClr val="FFFF00"/>
                </a:solidFill>
              </a:rPr>
              <a:t>93 </a:t>
            </a:r>
            <a:r>
              <a:rPr lang="sl-SI" altLang="sl-SI" kern="0" dirty="0">
                <a:solidFill>
                  <a:srgbClr val="333399"/>
                </a:solidFill>
              </a:rPr>
              <a:t>ali 16,8 % </a:t>
            </a:r>
            <a:r>
              <a:rPr lang="sl-SI" altLang="sl-SI" kern="0" dirty="0">
                <a:solidFill>
                  <a:srgbClr val="FFFF00"/>
                </a:solidFill>
              </a:rPr>
              <a:t>z dvema</a:t>
            </a:r>
            <a:r>
              <a:rPr lang="sl-SI" altLang="sl-SI" b="0" kern="0" dirty="0">
                <a:solidFill>
                  <a:srgbClr val="333399"/>
                </a:solidFill>
              </a:rPr>
              <a:t>, </a:t>
            </a:r>
            <a:r>
              <a:rPr lang="sl-SI" altLang="sl-SI" b="0" kern="0" dirty="0">
                <a:solidFill>
                  <a:srgbClr val="FF9933"/>
                </a:solidFill>
              </a:rPr>
              <a:t>12 </a:t>
            </a:r>
            <a:r>
              <a:rPr lang="sl-SI" altLang="sl-SI" b="0" kern="0" dirty="0">
                <a:solidFill>
                  <a:srgbClr val="333399"/>
                </a:solidFill>
              </a:rPr>
              <a:t>ali 2,2 % </a:t>
            </a:r>
            <a:r>
              <a:rPr lang="sl-SI" altLang="sl-SI" b="0" kern="0" dirty="0">
                <a:solidFill>
                  <a:srgbClr val="FF9933"/>
                </a:solidFill>
              </a:rPr>
              <a:t>s tremi ali štirimi negativnimi</a:t>
            </a:r>
            <a:r>
              <a:rPr lang="sl-SI" altLang="sl-SI" b="0" kern="0" dirty="0">
                <a:solidFill>
                  <a:srgbClr val="333399"/>
                </a:solidFill>
              </a:rPr>
              <a:t>.</a:t>
            </a:r>
            <a:endParaRPr lang="sl-SI" altLang="sl-SI" sz="1200" b="0" kern="0" dirty="0">
              <a:solidFill>
                <a:srgbClr val="333399"/>
              </a:solidFill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4567747" y="5300377"/>
            <a:ext cx="4464495" cy="9807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800" b="1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400" b="1">
                <a:solidFill>
                  <a:schemeClr val="accent2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 b="1">
                <a:solidFill>
                  <a:schemeClr val="accent2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b="1">
                <a:solidFill>
                  <a:schemeClr val="accent2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accent2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accent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accent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accent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accent2"/>
                </a:solidFill>
                <a:latin typeface="+mn-lt"/>
              </a:defRPr>
            </a:lvl9pPr>
          </a:lstStyle>
          <a:p>
            <a:pPr marL="0" indent="0">
              <a:spcBef>
                <a:spcPct val="10000"/>
              </a:spcBef>
              <a:buClr>
                <a:srgbClr val="006666"/>
              </a:buClr>
              <a:buNone/>
            </a:pPr>
            <a:r>
              <a:rPr lang="sl-SI" altLang="sl-SI" b="0" kern="0" dirty="0">
                <a:solidFill>
                  <a:srgbClr val="333399"/>
                </a:solidFill>
              </a:rPr>
              <a:t>In še 123 ostalih (popravni izpiti, ponovno v celoti in v več delih).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07505" y="5373063"/>
            <a:ext cx="4464495" cy="9807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800" b="1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400" b="1">
                <a:solidFill>
                  <a:schemeClr val="accent2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 b="1">
                <a:solidFill>
                  <a:schemeClr val="accent2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b="1">
                <a:solidFill>
                  <a:schemeClr val="accent2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accent2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accent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accent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accent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accent2"/>
                </a:solidFill>
                <a:latin typeface="+mn-lt"/>
              </a:defRPr>
            </a:lvl9pPr>
          </a:lstStyle>
          <a:p>
            <a:pPr marL="0" indent="0">
              <a:spcBef>
                <a:spcPct val="10000"/>
              </a:spcBef>
              <a:buClr>
                <a:srgbClr val="006666"/>
              </a:buClr>
              <a:buNone/>
            </a:pPr>
            <a:r>
              <a:rPr lang="sl-SI" altLang="sl-SI" b="0" kern="0" dirty="0"/>
              <a:t>In </a:t>
            </a:r>
            <a:r>
              <a:rPr lang="sl-SI" altLang="sl-SI" b="0" kern="0" dirty="0">
                <a:solidFill>
                  <a:srgbClr val="333399"/>
                </a:solidFill>
              </a:rPr>
              <a:t>še 223 ostalih </a:t>
            </a:r>
            <a:r>
              <a:rPr lang="sl-SI" altLang="sl-SI" b="0" kern="0" dirty="0"/>
              <a:t>(popravni izpiti, ponovno , MT, 21-let, odrasli…).</a:t>
            </a:r>
          </a:p>
        </p:txBody>
      </p:sp>
      <p:graphicFrame>
        <p:nvGraphicFramePr>
          <p:cNvPr id="11" name="Grafikon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8622703"/>
              </p:ext>
            </p:extLst>
          </p:nvPr>
        </p:nvGraphicFramePr>
        <p:xfrm>
          <a:off x="251520" y="2553812"/>
          <a:ext cx="3596146" cy="28939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054462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  <p:bldP spid="9" grpId="0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484784"/>
            <a:ext cx="4392488" cy="4896544"/>
          </a:xfrm>
        </p:spPr>
        <p:txBody>
          <a:bodyPr/>
          <a:lstStyle/>
          <a:p>
            <a:pPr>
              <a:lnSpc>
                <a:spcPct val="90000"/>
              </a:lnSpc>
              <a:buClr>
                <a:srgbClr val="006666"/>
              </a:buClr>
              <a:buFont typeface="Wingdings" panose="05000000000000000000" pitchFamily="2" charset="2"/>
              <a:buChar char="§"/>
              <a:defRPr/>
            </a:pPr>
            <a:r>
              <a:rPr lang="sl-SI" dirty="0"/>
              <a:t>Kandidati, ki so po gimnaziji SM opravljali </a:t>
            </a:r>
            <a:r>
              <a:rPr lang="sl-SI" u="sng" dirty="0"/>
              <a:t>prvič</a:t>
            </a:r>
            <a:r>
              <a:rPr lang="sl-SI" dirty="0"/>
              <a:t> in jo opravili: </a:t>
            </a:r>
            <a:r>
              <a:rPr lang="sl-SI" dirty="0">
                <a:solidFill>
                  <a:srgbClr val="FFC000"/>
                </a:solidFill>
              </a:rPr>
              <a:t>povprečje 20,99 </a:t>
            </a:r>
            <a:r>
              <a:rPr lang="sl-SI" sz="2400" dirty="0">
                <a:solidFill>
                  <a:srgbClr val="FFC000"/>
                </a:solidFill>
              </a:rPr>
              <a:t>(lani 20,35),</a:t>
            </a:r>
            <a:br>
              <a:rPr lang="sl-SI" sz="2400" dirty="0">
                <a:solidFill>
                  <a:srgbClr val="FFC000"/>
                </a:solidFill>
              </a:rPr>
            </a:br>
            <a:r>
              <a:rPr lang="sl-SI" dirty="0">
                <a:solidFill>
                  <a:srgbClr val="C00000"/>
                </a:solidFill>
              </a:rPr>
              <a:t>mediana 21 točk </a:t>
            </a:r>
            <a:r>
              <a:rPr lang="sl-SI" sz="2400" dirty="0">
                <a:solidFill>
                  <a:srgbClr val="C00000"/>
                </a:solidFill>
              </a:rPr>
              <a:t>(lani 20 točk).</a:t>
            </a:r>
            <a:r>
              <a:rPr lang="sl-SI" dirty="0">
                <a:solidFill>
                  <a:srgbClr val="C00000"/>
                </a:solidFill>
              </a:rPr>
              <a:t/>
            </a:r>
            <a:br>
              <a:rPr lang="sl-SI" dirty="0">
                <a:solidFill>
                  <a:srgbClr val="C00000"/>
                </a:solidFill>
              </a:rPr>
            </a:br>
            <a:endParaRPr lang="sl-SI" dirty="0">
              <a:solidFill>
                <a:srgbClr val="C00000"/>
              </a:solidFill>
            </a:endParaRPr>
          </a:p>
          <a:p>
            <a:pPr>
              <a:lnSpc>
                <a:spcPct val="90000"/>
              </a:lnSpc>
              <a:buClr>
                <a:srgbClr val="006666"/>
              </a:buClr>
              <a:buFont typeface="Wingdings" panose="05000000000000000000" pitchFamily="2" charset="2"/>
              <a:buChar char="§"/>
              <a:defRPr/>
            </a:pPr>
            <a:r>
              <a:rPr lang="sl-SI" u="sng" dirty="0">
                <a:solidFill>
                  <a:srgbClr val="333399"/>
                </a:solidFill>
              </a:rPr>
              <a:t>Vsi</a:t>
            </a:r>
            <a:r>
              <a:rPr lang="sl-SI" dirty="0">
                <a:solidFill>
                  <a:srgbClr val="333399"/>
                </a:solidFill>
              </a:rPr>
              <a:t> kandidati, ki so </a:t>
            </a:r>
            <a:br>
              <a:rPr lang="sl-SI" dirty="0">
                <a:solidFill>
                  <a:srgbClr val="333399"/>
                </a:solidFill>
              </a:rPr>
            </a:br>
            <a:r>
              <a:rPr lang="sl-SI" dirty="0">
                <a:solidFill>
                  <a:srgbClr val="333399"/>
                </a:solidFill>
              </a:rPr>
              <a:t>opravili SM:</a:t>
            </a:r>
            <a:br>
              <a:rPr lang="sl-SI" dirty="0">
                <a:solidFill>
                  <a:srgbClr val="333399"/>
                </a:solidFill>
              </a:rPr>
            </a:br>
            <a:r>
              <a:rPr lang="sl-SI" dirty="0">
                <a:solidFill>
                  <a:srgbClr val="FFC000"/>
                </a:solidFill>
              </a:rPr>
              <a:t>povprečje 20,65 </a:t>
            </a:r>
            <a:r>
              <a:rPr lang="sl-SI" sz="2400" dirty="0">
                <a:solidFill>
                  <a:srgbClr val="FFC000"/>
                </a:solidFill>
              </a:rPr>
              <a:t>(lani 20,00),</a:t>
            </a:r>
            <a:br>
              <a:rPr lang="sl-SI" sz="2400" dirty="0">
                <a:solidFill>
                  <a:srgbClr val="FFC000"/>
                </a:solidFill>
              </a:rPr>
            </a:br>
            <a:r>
              <a:rPr lang="sl-SI" dirty="0">
                <a:solidFill>
                  <a:srgbClr val="C00000"/>
                </a:solidFill>
                <a:ea typeface="+mn-ea"/>
                <a:cs typeface="+mn-cs"/>
              </a:rPr>
              <a:t>mediana je 20 </a:t>
            </a:r>
            <a:r>
              <a:rPr lang="sl-SI" sz="2400" dirty="0">
                <a:solidFill>
                  <a:srgbClr val="C00000"/>
                </a:solidFill>
              </a:rPr>
              <a:t>(lani enako).</a:t>
            </a:r>
            <a:r>
              <a:rPr lang="sl-SI" sz="2400" dirty="0">
                <a:solidFill>
                  <a:srgbClr val="C00000"/>
                </a:solidFill>
                <a:ea typeface="+mn-ea"/>
                <a:cs typeface="+mn-cs"/>
              </a:rPr>
              <a:t/>
            </a:r>
            <a:br>
              <a:rPr lang="sl-SI" sz="2400" dirty="0">
                <a:solidFill>
                  <a:srgbClr val="C00000"/>
                </a:solidFill>
                <a:ea typeface="+mn-ea"/>
                <a:cs typeface="+mn-cs"/>
              </a:rPr>
            </a:br>
            <a:endParaRPr lang="sl-SI" sz="2400" dirty="0">
              <a:solidFill>
                <a:srgbClr val="C00000"/>
              </a:solidFill>
              <a:ea typeface="+mn-ea"/>
              <a:cs typeface="+mn-cs"/>
            </a:endParaRPr>
          </a:p>
        </p:txBody>
      </p:sp>
      <p:pic>
        <p:nvPicPr>
          <p:cNvPr id="4" name="Slika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381328"/>
            <a:ext cx="3096344" cy="476672"/>
          </a:xfrm>
          <a:prstGeom prst="rect">
            <a:avLst/>
          </a:prstGeom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572000" y="1419470"/>
            <a:ext cx="4464496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800" b="1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400" b="1">
                <a:solidFill>
                  <a:schemeClr val="accent2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 b="1">
                <a:solidFill>
                  <a:schemeClr val="accent2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b="1">
                <a:solidFill>
                  <a:schemeClr val="accent2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accent2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accent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accent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accent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accent2"/>
                </a:solidFill>
                <a:latin typeface="+mn-lt"/>
              </a:defRPr>
            </a:lvl9pPr>
          </a:lstStyle>
          <a:p>
            <a:pPr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buClr>
                <a:srgbClr val="006666"/>
              </a:buClr>
              <a:buFont typeface="Wingdings" panose="05000000000000000000" pitchFamily="2" charset="2"/>
              <a:buChar char="§"/>
              <a:defRPr/>
            </a:pPr>
            <a:r>
              <a:rPr lang="sl-SI" kern="0" dirty="0"/>
              <a:t>Kandidati, ki so </a:t>
            </a:r>
            <a:r>
              <a:rPr lang="sl-SI" kern="0" dirty="0">
                <a:solidFill>
                  <a:srgbClr val="333399"/>
                </a:solidFill>
              </a:rPr>
              <a:t>PM opravljali </a:t>
            </a:r>
            <a:r>
              <a:rPr lang="sl-SI" u="sng" kern="0" dirty="0">
                <a:solidFill>
                  <a:srgbClr val="333399"/>
                </a:solidFill>
              </a:rPr>
              <a:t>prvič</a:t>
            </a:r>
            <a:r>
              <a:rPr lang="sl-SI" kern="0" dirty="0">
                <a:solidFill>
                  <a:srgbClr val="333399"/>
                </a:solidFill>
              </a:rPr>
              <a:t> in jo opravili: </a:t>
            </a:r>
            <a:br>
              <a:rPr lang="sl-SI" kern="0" dirty="0">
                <a:solidFill>
                  <a:srgbClr val="333399"/>
                </a:solidFill>
              </a:rPr>
            </a:br>
            <a:r>
              <a:rPr lang="sl-SI" kern="0" dirty="0">
                <a:solidFill>
                  <a:srgbClr val="FFC000"/>
                </a:solidFill>
              </a:rPr>
              <a:t>povprečje 16,42 </a:t>
            </a:r>
            <a:r>
              <a:rPr lang="sl-SI" sz="2400" kern="0" dirty="0">
                <a:solidFill>
                  <a:srgbClr val="FFC000"/>
                </a:solidFill>
              </a:rPr>
              <a:t>(lani 16,01) </a:t>
            </a:r>
            <a:br>
              <a:rPr lang="sl-SI" sz="2400" kern="0" dirty="0">
                <a:solidFill>
                  <a:srgbClr val="FFC000"/>
                </a:solidFill>
              </a:rPr>
            </a:br>
            <a:r>
              <a:rPr lang="sl-SI" kern="0" dirty="0">
                <a:solidFill>
                  <a:srgbClr val="C00000"/>
                </a:solidFill>
              </a:rPr>
              <a:t>mediana je 16 točk </a:t>
            </a:r>
            <a:r>
              <a:rPr lang="sl-SI" sz="2400" kern="0" dirty="0">
                <a:solidFill>
                  <a:srgbClr val="C00000"/>
                </a:solidFill>
              </a:rPr>
              <a:t>(</a:t>
            </a:r>
            <a:r>
              <a:rPr lang="sl-SI" sz="2400" dirty="0">
                <a:solidFill>
                  <a:srgbClr val="C00000"/>
                </a:solidFill>
              </a:rPr>
              <a:t>lani enako</a:t>
            </a:r>
            <a:r>
              <a:rPr lang="sl-SI" sz="2400" kern="0" dirty="0">
                <a:solidFill>
                  <a:srgbClr val="C00000"/>
                </a:solidFill>
              </a:rPr>
              <a:t>).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666"/>
              </a:buClr>
              <a:buFont typeface="Wingdings" panose="05000000000000000000" pitchFamily="2" charset="2"/>
              <a:buChar char="§"/>
              <a:defRPr/>
            </a:pPr>
            <a:endParaRPr lang="sl-SI" sz="2400" kern="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buClr>
                <a:srgbClr val="006666"/>
              </a:buClr>
              <a:buFont typeface="Wingdings" panose="05000000000000000000" pitchFamily="2" charset="2"/>
              <a:buChar char="§"/>
              <a:defRPr/>
            </a:pPr>
            <a:r>
              <a:rPr lang="sl-SI" u="sng" dirty="0">
                <a:solidFill>
                  <a:srgbClr val="333399"/>
                </a:solidFill>
              </a:rPr>
              <a:t>Vsi</a:t>
            </a:r>
            <a:r>
              <a:rPr lang="sl-SI" dirty="0">
                <a:solidFill>
                  <a:srgbClr val="333399"/>
                </a:solidFill>
              </a:rPr>
              <a:t> kandidati, ki so </a:t>
            </a:r>
            <a:br>
              <a:rPr lang="sl-SI" dirty="0">
                <a:solidFill>
                  <a:srgbClr val="333399"/>
                </a:solidFill>
              </a:rPr>
            </a:br>
            <a:r>
              <a:rPr lang="sl-SI" dirty="0">
                <a:solidFill>
                  <a:srgbClr val="333399"/>
                </a:solidFill>
              </a:rPr>
              <a:t>opravili PM:</a:t>
            </a:r>
            <a:br>
              <a:rPr lang="sl-SI" dirty="0">
                <a:solidFill>
                  <a:srgbClr val="333399"/>
                </a:solidFill>
              </a:rPr>
            </a:br>
            <a:r>
              <a:rPr lang="sl-SI" dirty="0">
                <a:solidFill>
                  <a:srgbClr val="FFC000"/>
                </a:solidFill>
              </a:rPr>
              <a:t>povprečje </a:t>
            </a:r>
            <a:r>
              <a:rPr lang="sl-SI" dirty="0" smtClean="0">
                <a:solidFill>
                  <a:srgbClr val="FFC000"/>
                </a:solidFill>
              </a:rPr>
              <a:t>16,32 </a:t>
            </a:r>
            <a:r>
              <a:rPr lang="sl-SI" sz="2400" dirty="0">
                <a:solidFill>
                  <a:srgbClr val="FFC000"/>
                </a:solidFill>
              </a:rPr>
              <a:t>(lani </a:t>
            </a:r>
            <a:r>
              <a:rPr lang="sl-SI" sz="2400" dirty="0" smtClean="0">
                <a:solidFill>
                  <a:srgbClr val="FFC000"/>
                </a:solidFill>
              </a:rPr>
              <a:t>15,87),</a:t>
            </a:r>
            <a:r>
              <a:rPr lang="sl-SI" sz="2400" dirty="0">
                <a:solidFill>
                  <a:srgbClr val="FFC000"/>
                </a:solidFill>
              </a:rPr>
              <a:t/>
            </a:r>
            <a:br>
              <a:rPr lang="sl-SI" sz="2400" dirty="0">
                <a:solidFill>
                  <a:srgbClr val="FFC000"/>
                </a:solidFill>
              </a:rPr>
            </a:br>
            <a:r>
              <a:rPr lang="sl-SI" dirty="0">
                <a:solidFill>
                  <a:srgbClr val="C00000"/>
                </a:solidFill>
              </a:rPr>
              <a:t>mediana je 16 </a:t>
            </a:r>
            <a:r>
              <a:rPr lang="sl-SI" sz="2400" dirty="0">
                <a:solidFill>
                  <a:srgbClr val="C00000"/>
                </a:solidFill>
              </a:rPr>
              <a:t>(lani enako).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188640"/>
            <a:ext cx="9144000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 Narrow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 Narrow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 Narrow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 Narrow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 Narrow" pitchFamily="34" charset="0"/>
              </a:defRPr>
            </a:lvl9pPr>
          </a:lstStyle>
          <a:p>
            <a:r>
              <a:rPr lang="sl-SI" dirty="0"/>
              <a:t>Število doseženih točk SPLOŠNEGA USPEHA</a:t>
            </a:r>
          </a:p>
          <a:p>
            <a:r>
              <a:rPr lang="sl-SI" kern="0" dirty="0">
                <a:solidFill>
                  <a:srgbClr val="333399"/>
                </a:solidFill>
              </a:rPr>
              <a:t>SM, od 34 možnih 						</a:t>
            </a:r>
            <a:endParaRPr lang="sl-SI" altLang="sl-SI" kern="0" dirty="0">
              <a:solidFill>
                <a:srgbClr val="333399"/>
              </a:solidFill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1109EE76-3DD4-40B7-B7C7-8E0E352B0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88640"/>
            <a:ext cx="9144000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 Narrow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 Narrow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 Narrow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 Narrow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 Narrow" pitchFamily="34" charset="0"/>
              </a:defRPr>
            </a:lvl9pPr>
          </a:lstStyle>
          <a:p>
            <a:r>
              <a:rPr lang="sl-SI" dirty="0"/>
              <a:t>Število doseženih točk SPLOŠNEGA USPEHA</a:t>
            </a:r>
          </a:p>
          <a:p>
            <a:r>
              <a:rPr lang="sl-SI" kern="0" dirty="0">
                <a:solidFill>
                  <a:srgbClr val="333399"/>
                </a:solidFill>
              </a:rPr>
              <a:t>				 		PM, od 23 možnih</a:t>
            </a:r>
            <a:endParaRPr lang="sl-SI" altLang="sl-SI" kern="0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186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188641"/>
            <a:ext cx="8568952" cy="764281"/>
          </a:xfrm>
        </p:spPr>
        <p:txBody>
          <a:bodyPr/>
          <a:lstStyle/>
          <a:p>
            <a:pPr eaLnBrk="1" hangingPunct="1">
              <a:lnSpc>
                <a:spcPct val="85000"/>
              </a:lnSpc>
            </a:pPr>
            <a:r>
              <a:rPr lang="sl-SI" altLang="sl-SI" dirty="0"/>
              <a:t>Dodatni predmet splošne mature ob poklicni maturi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124744"/>
            <a:ext cx="8784976" cy="5084762"/>
          </a:xfrm>
        </p:spPr>
        <p:txBody>
          <a:bodyPr/>
          <a:lstStyle/>
          <a:p>
            <a:pPr eaLnBrk="1" hangingPunct="1">
              <a:spcBef>
                <a:spcPts val="50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b="0" dirty="0"/>
              <a:t>Dijak ob poklicni maturi lahko opravlja izpit iz posameznega predmeta SM.</a:t>
            </a:r>
            <a:br>
              <a:rPr lang="sl-SI" altLang="sl-SI" b="0" dirty="0"/>
            </a:br>
            <a:endParaRPr lang="sl-SI" altLang="sl-SI" b="0" dirty="0"/>
          </a:p>
          <a:p>
            <a:pPr eaLnBrk="1" hangingPunct="1">
              <a:spcBef>
                <a:spcPts val="50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b="0" dirty="0">
                <a:solidFill>
                  <a:srgbClr val="333399"/>
                </a:solidFill>
              </a:rPr>
              <a:t>Od prijavljenih 2.137 jih je opravljalo 1.846 (lani 1.657).</a:t>
            </a:r>
            <a:br>
              <a:rPr lang="sl-SI" altLang="sl-SI" b="0" dirty="0">
                <a:solidFill>
                  <a:srgbClr val="333399"/>
                </a:solidFill>
              </a:rPr>
            </a:br>
            <a:endParaRPr lang="sl-SI" altLang="sl-SI" b="0" dirty="0">
              <a:solidFill>
                <a:srgbClr val="333399"/>
              </a:solidFill>
            </a:endParaRPr>
          </a:p>
          <a:p>
            <a:pPr eaLnBrk="1" hangingPunct="1">
              <a:spcBef>
                <a:spcPts val="50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b="0" dirty="0">
                <a:solidFill>
                  <a:srgbClr val="333399"/>
                </a:solidFill>
              </a:rPr>
              <a:t>Uspešnih je 1.583 (lani 1.309) ali 85,8 % (lani 79,0 %).</a:t>
            </a:r>
            <a:r>
              <a:rPr lang="sl-SI" altLang="sl-SI" b="0" dirty="0"/>
              <a:t/>
            </a:r>
            <a:br>
              <a:rPr lang="sl-SI" altLang="sl-SI" b="0" dirty="0"/>
            </a:br>
            <a:endParaRPr lang="sl-SI" altLang="sl-SI" b="0" dirty="0"/>
          </a:p>
          <a:p>
            <a:pPr>
              <a:spcBef>
                <a:spcPts val="50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b="0" dirty="0"/>
              <a:t>Največ jih </a:t>
            </a:r>
            <a:r>
              <a:rPr lang="sl-SI" altLang="sl-SI" b="0" dirty="0">
                <a:solidFill>
                  <a:srgbClr val="333399"/>
                </a:solidFill>
              </a:rPr>
              <a:t>opravlja ANG, MAT, KEM, BIO in PSI.</a:t>
            </a:r>
            <a:r>
              <a:rPr lang="sl-SI" altLang="sl-SI" b="0" dirty="0"/>
              <a:t/>
            </a:r>
            <a:br>
              <a:rPr lang="sl-SI" altLang="sl-SI" b="0" dirty="0"/>
            </a:br>
            <a:endParaRPr lang="sl-SI" altLang="sl-SI" b="0" dirty="0"/>
          </a:p>
          <a:p>
            <a:pPr eaLnBrk="1" hangingPunct="1">
              <a:spcBef>
                <a:spcPts val="50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b="0" dirty="0">
                <a:solidFill>
                  <a:srgbClr val="333399"/>
                </a:solidFill>
              </a:rPr>
              <a:t>Povprečna ocena je nižja (2,91) od povprečne ocene gimnazijcev (3,71).</a:t>
            </a:r>
          </a:p>
        </p:txBody>
      </p:sp>
      <p:pic>
        <p:nvPicPr>
          <p:cNvPr id="4" name="Slika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381328"/>
            <a:ext cx="3096344" cy="47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0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6632"/>
            <a:ext cx="9144000" cy="576064"/>
          </a:xfrm>
        </p:spPr>
        <p:txBody>
          <a:bodyPr/>
          <a:lstStyle/>
          <a:p>
            <a:pPr eaLnBrk="1" hangingPunct="1"/>
            <a:r>
              <a:rPr lang="sl-SI" altLang="sl-SI" dirty="0">
                <a:solidFill>
                  <a:srgbClr val="333399"/>
                </a:solidFill>
              </a:rPr>
              <a:t>Po razglasitvi rezultatov mature 2021</a:t>
            </a:r>
          </a:p>
        </p:txBody>
      </p:sp>
      <p:sp>
        <p:nvSpPr>
          <p:cNvPr id="2662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0" y="836712"/>
            <a:ext cx="9144000" cy="5400600"/>
          </a:xfrm>
        </p:spPr>
        <p:txBody>
          <a:bodyPr/>
          <a:lstStyle/>
          <a:p>
            <a:pPr>
              <a:spcBef>
                <a:spcPts val="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b="0" dirty="0">
                <a:solidFill>
                  <a:srgbClr val="333399"/>
                </a:solidFill>
              </a:rPr>
              <a:t>Po 7. juliju (seznanitev) so bili na šolah s PM </a:t>
            </a:r>
            <a:r>
              <a:rPr lang="sl-SI" altLang="sl-SI" b="0" dirty="0"/>
              <a:t>vpogledi in ugovori.</a:t>
            </a:r>
          </a:p>
          <a:p>
            <a:pPr>
              <a:spcBef>
                <a:spcPts val="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b="0" dirty="0"/>
              <a:t>Prijave za jesenski rok PM je bilo potrebno oddati do 8. julija.</a:t>
            </a:r>
          </a:p>
          <a:p>
            <a:pPr>
              <a:spcBef>
                <a:spcPts val="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b="0" dirty="0"/>
              <a:t>Prijave na jesenski rok SM takoj oz. najkasneje do jutri – 13. julija</a:t>
            </a:r>
          </a:p>
          <a:p>
            <a:pPr>
              <a:spcBef>
                <a:spcPts val="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b="0" dirty="0"/>
              <a:t>Prijavljenim za jesenski rok svetujemo cepljenje; gre za zadnji rok</a:t>
            </a:r>
          </a:p>
          <a:p>
            <a:pPr>
              <a:lnSpc>
                <a:spcPct val="90000"/>
              </a:lnSpc>
              <a:spcBef>
                <a:spcPts val="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b="0" dirty="0"/>
              <a:t>Višješolska prijavna služba bo seznanila kandidate najkasneje do </a:t>
            </a:r>
            <a:r>
              <a:rPr lang="sl-SI" altLang="sl-SI" b="0" dirty="0">
                <a:solidFill>
                  <a:srgbClr val="333399"/>
                </a:solidFill>
              </a:rPr>
              <a:t>21. julija, VPIS pa letos do 30. julija.</a:t>
            </a:r>
          </a:p>
          <a:p>
            <a:pPr>
              <a:lnSpc>
                <a:spcPct val="90000"/>
              </a:lnSpc>
              <a:spcBef>
                <a:spcPts val="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b="0" dirty="0">
                <a:solidFill>
                  <a:srgbClr val="333399"/>
                </a:solidFill>
              </a:rPr>
              <a:t>Obe jesenski </a:t>
            </a:r>
            <a:r>
              <a:rPr lang="sl-SI" altLang="sl-SI" b="0" dirty="0"/>
              <a:t>maturi se začneta 24. avgusta – obe poli pri SLO .</a:t>
            </a:r>
          </a:p>
          <a:p>
            <a:pPr>
              <a:lnSpc>
                <a:spcPct val="90000"/>
              </a:lnSpc>
              <a:spcBef>
                <a:spcPts val="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b="0" dirty="0"/>
              <a:t>Pri SM danes, 12. 7. že teče tridnevni rok za „nove“ e-vpoglede. </a:t>
            </a:r>
          </a:p>
          <a:p>
            <a:pPr>
              <a:lnSpc>
                <a:spcPct val="90000"/>
              </a:lnSpc>
              <a:spcBef>
                <a:spcPts val="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b="0" dirty="0"/>
              <a:t>Naslednji dan po zadnjemu dnevu vpogleda, najkasneje15. julija je možen obrazložen </a:t>
            </a:r>
            <a:r>
              <a:rPr lang="sl-SI" altLang="sl-SI" dirty="0"/>
              <a:t>nov</a:t>
            </a:r>
            <a:r>
              <a:rPr lang="sl-SI" altLang="sl-SI" b="0" dirty="0"/>
              <a:t> e-ugovor na DK SM.</a:t>
            </a:r>
          </a:p>
          <a:p>
            <a:pPr>
              <a:lnSpc>
                <a:spcPct val="90000"/>
              </a:lnSpc>
              <a:spcBef>
                <a:spcPts val="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b="0" dirty="0"/>
              <a:t>S 15. 7. se e-vpogled zapre, dostop do rezultatov SM ostane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b="0" dirty="0"/>
              <a:t>Maturanti, ki bodo vložili e-ugovor bodo v isti aplikaciji po pritožbeni seji DK SM seznanjeni z rezultatom njihovega ugovora.</a:t>
            </a:r>
          </a:p>
        </p:txBody>
      </p:sp>
      <p:pic>
        <p:nvPicPr>
          <p:cNvPr id="4" name="Slika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381328"/>
            <a:ext cx="3096344" cy="47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35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60648"/>
            <a:ext cx="6096000" cy="820738"/>
          </a:xfrm>
        </p:spPr>
        <p:txBody>
          <a:bodyPr/>
          <a:lstStyle/>
          <a:p>
            <a:pPr eaLnBrk="1" hangingPunct="1"/>
            <a:r>
              <a:rPr lang="sl-SI" altLang="sl-SI" dirty="0"/>
              <a:t>Mednarodna matura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340769"/>
            <a:ext cx="8568952" cy="4752527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1500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sz="3200" b="0" dirty="0"/>
              <a:t>Mednarodna matura je 6-predmetna.</a:t>
            </a:r>
          </a:p>
          <a:p>
            <a:pPr eaLnBrk="1" hangingPunct="1">
              <a:lnSpc>
                <a:spcPct val="90000"/>
              </a:lnSpc>
              <a:spcBef>
                <a:spcPct val="1500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sz="3200" b="0" dirty="0">
                <a:solidFill>
                  <a:srgbClr val="333399"/>
                </a:solidFill>
              </a:rPr>
              <a:t>64 dijakov v programu mednarodne mature iz Slovenije in 28 tujcev.</a:t>
            </a:r>
          </a:p>
          <a:p>
            <a:pPr eaLnBrk="1" hangingPunct="1">
              <a:lnSpc>
                <a:spcPct val="90000"/>
              </a:lnSpc>
              <a:spcBef>
                <a:spcPct val="1500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sz="3200" b="0" dirty="0">
                <a:solidFill>
                  <a:srgbClr val="333399"/>
                </a:solidFill>
              </a:rPr>
              <a:t>62 s 40 točkami ali več → izjemni uspeh → spričevalo s pohvalo.</a:t>
            </a:r>
          </a:p>
          <a:p>
            <a:pPr>
              <a:lnSpc>
                <a:spcPct val="90000"/>
              </a:lnSpc>
              <a:spcBef>
                <a:spcPct val="1500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sz="3200" b="0" dirty="0">
                <a:solidFill>
                  <a:srgbClr val="333399"/>
                </a:solidFill>
              </a:rPr>
              <a:t>Slovenski dijaki so dosegli v povprečju 42,5 točke v Mariboru, 41,4 točke v Kranju in 40,9 v Ljubljani.</a:t>
            </a:r>
          </a:p>
          <a:p>
            <a:pPr>
              <a:lnSpc>
                <a:spcPct val="90000"/>
              </a:lnSpc>
              <a:spcBef>
                <a:spcPct val="1500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sz="3200" b="0" dirty="0">
                <a:solidFill>
                  <a:srgbClr val="333399"/>
                </a:solidFill>
              </a:rPr>
              <a:t>Najvišji dosežek, vseh 45 točk, je letos v doseglo izjemno število kandidatov </a:t>
            </a:r>
            <a:r>
              <a:rPr lang="sl-SI" altLang="sl-SI" sz="3200" b="0" dirty="0"/>
              <a:t>–</a:t>
            </a:r>
            <a:r>
              <a:rPr lang="sl-SI" sz="3200" b="0" dirty="0">
                <a:solidFill>
                  <a:srgbClr val="333399"/>
                </a:solidFill>
              </a:rPr>
              <a:t> 10.</a:t>
            </a:r>
          </a:p>
          <a:p>
            <a:pPr eaLnBrk="1" hangingPunct="1">
              <a:lnSpc>
                <a:spcPct val="90000"/>
              </a:lnSpc>
              <a:spcBef>
                <a:spcPct val="1500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endParaRPr lang="sl-SI" altLang="sl-SI" dirty="0"/>
          </a:p>
        </p:txBody>
      </p:sp>
      <p:pic>
        <p:nvPicPr>
          <p:cNvPr id="4" name="Slika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381328"/>
            <a:ext cx="3096344" cy="47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60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706090"/>
          </a:xfrm>
        </p:spPr>
        <p:txBody>
          <a:bodyPr/>
          <a:lstStyle/>
          <a:p>
            <a:r>
              <a:rPr lang="sl-SI" dirty="0"/>
              <a:t>Certifikati z evropsko ravnjo znanja tujega jezika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256584"/>
          </a:xfrm>
        </p:spPr>
        <p:txBody>
          <a:bodyPr/>
          <a:lstStyle/>
          <a:p>
            <a:pPr>
              <a:lnSpc>
                <a:spcPct val="90000"/>
              </a:lnSpc>
              <a:buClr>
                <a:srgbClr val="006666"/>
              </a:buClr>
              <a:buFont typeface="Wingdings" panose="05000000000000000000" pitchFamily="2" charset="2"/>
              <a:buChar char="§"/>
              <a:defRPr/>
            </a:pPr>
            <a:r>
              <a:rPr lang="sl-SI" b="0" dirty="0">
                <a:solidFill>
                  <a:srgbClr val="333399"/>
                </a:solidFill>
              </a:rPr>
              <a:t>Po umestitvi naših izpitov iz TUJ v Skupni evropski jezikovni okvir (SEJO) na  ravni: A1, A2, B1, B2 Ric že 4. leto izdaja certifikate.</a:t>
            </a:r>
          </a:p>
          <a:p>
            <a:pPr>
              <a:lnSpc>
                <a:spcPct val="90000"/>
              </a:lnSpc>
              <a:buClr>
                <a:srgbClr val="006666"/>
              </a:buClr>
              <a:buFont typeface="Wingdings" panose="05000000000000000000" pitchFamily="2" charset="2"/>
              <a:buChar char="§"/>
              <a:defRPr/>
            </a:pPr>
            <a:r>
              <a:rPr lang="sl-SI" b="0" dirty="0">
                <a:solidFill>
                  <a:srgbClr val="333399"/>
                </a:solidFill>
              </a:rPr>
              <a:t>Omogočamo mednarodno primerljivost tujejezičnega izobraževanja in kandidatom olajšamo mobilnost na področju izobraževanja in dela ter lažje mednarodno sodelovanje.</a:t>
            </a:r>
          </a:p>
          <a:p>
            <a:pPr>
              <a:lnSpc>
                <a:spcPct val="90000"/>
              </a:lnSpc>
              <a:buClr>
                <a:srgbClr val="006666"/>
              </a:buClr>
              <a:buFont typeface="Wingdings" panose="05000000000000000000" pitchFamily="2" charset="2"/>
              <a:buChar char="§"/>
              <a:defRPr/>
            </a:pPr>
            <a:r>
              <a:rPr lang="sl-SI" b="0" dirty="0">
                <a:solidFill>
                  <a:srgbClr val="333399"/>
                </a:solidFill>
              </a:rPr>
              <a:t>Certifikati iz angleščine, nemščine, italijanščine, francoščine, španščine in ruščine v okviru SM in PM ter pri izpitih tujih jezikov za odrasle.</a:t>
            </a:r>
          </a:p>
          <a:p>
            <a:pPr>
              <a:lnSpc>
                <a:spcPct val="90000"/>
              </a:lnSpc>
              <a:buClr>
                <a:srgbClr val="006666"/>
              </a:buClr>
              <a:buFont typeface="Wingdings" panose="05000000000000000000" pitchFamily="2" charset="2"/>
              <a:buChar char="§"/>
              <a:defRPr/>
            </a:pPr>
            <a:r>
              <a:rPr lang="sl-SI" b="0" dirty="0">
                <a:solidFill>
                  <a:srgbClr val="333399"/>
                </a:solidFill>
              </a:rPr>
              <a:t>Pri SM je bilo pri navedenih TUJ opravljenih 7.478 izpitov in izdanih 4.941 certifikatov oz. 66,1 % (4.199 na B2 in 742 na B1) </a:t>
            </a:r>
          </a:p>
          <a:p>
            <a:pPr>
              <a:lnSpc>
                <a:spcPct val="90000"/>
              </a:lnSpc>
              <a:buClr>
                <a:srgbClr val="006666"/>
              </a:buClr>
              <a:buFont typeface="Wingdings" panose="05000000000000000000" pitchFamily="2" charset="2"/>
              <a:buChar char="§"/>
              <a:defRPr/>
            </a:pPr>
            <a:r>
              <a:rPr lang="sl-SI" b="0" dirty="0">
                <a:solidFill>
                  <a:srgbClr val="333399"/>
                </a:solidFill>
              </a:rPr>
              <a:t>Pri PM je bilo pri ANG, NEM in ITA opravljenih 4.855 izpitov in izdanih 4.303 certifikati (vsi na B1) oz. 88,6 %</a:t>
            </a:r>
          </a:p>
          <a:p>
            <a:pPr>
              <a:lnSpc>
                <a:spcPct val="90000"/>
              </a:lnSpc>
              <a:buClr>
                <a:srgbClr val="006666"/>
              </a:buClr>
              <a:buFont typeface="Wingdings" panose="05000000000000000000" pitchFamily="2" charset="2"/>
              <a:buChar char="§"/>
              <a:defRPr/>
            </a:pPr>
            <a:endParaRPr lang="sl-SI" b="0" dirty="0">
              <a:solidFill>
                <a:srgbClr val="333399"/>
              </a:solidFill>
            </a:endParaRPr>
          </a:p>
        </p:txBody>
      </p:sp>
      <p:pic>
        <p:nvPicPr>
          <p:cNvPr id="4" name="Slika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381328"/>
            <a:ext cx="3096344" cy="47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693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6"/>
          <p:cNvSpPr>
            <a:spLocks noGrp="1" noChangeArrowheads="1"/>
          </p:cNvSpPr>
          <p:nvPr>
            <p:ph type="title"/>
          </p:nvPr>
        </p:nvSpPr>
        <p:spPr>
          <a:xfrm>
            <a:off x="-30281" y="1"/>
            <a:ext cx="9144000" cy="54868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sl-SI" altLang="sl-SI" dirty="0"/>
              <a:t>Po še enem letu mature, ki jo je zaznamovala epidemija</a:t>
            </a:r>
            <a:endParaRPr lang="en-US" altLang="sl-SI" dirty="0"/>
          </a:p>
        </p:txBody>
      </p:sp>
      <p:sp>
        <p:nvSpPr>
          <p:cNvPr id="19459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0" y="548681"/>
            <a:ext cx="9143999" cy="5832647"/>
          </a:xfrm>
        </p:spPr>
        <p:txBody>
          <a:bodyPr/>
          <a:lstStyle/>
          <a:p>
            <a:pPr eaLnBrk="1" hangingPunct="1">
              <a:lnSpc>
                <a:spcPts val="3000"/>
              </a:lnSpc>
              <a:spcBef>
                <a:spcPct val="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sz="2600" b="0" dirty="0"/>
              <a:t>Prepričano smo, da je bila odločitev pravilna, da se obe maturi s prilagoditvami in ob upoštevanju higienskih priporočil izpelje.</a:t>
            </a:r>
          </a:p>
          <a:p>
            <a:pPr eaLnBrk="1" hangingPunct="1">
              <a:lnSpc>
                <a:spcPts val="3000"/>
              </a:lnSpc>
              <a:spcBef>
                <a:spcPct val="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sz="2600" b="0" dirty="0"/>
              <a:t>Pri pripravah na maturo in pri izvedbi med maturanti, učitelji, zunanjimi ocenjevalci, člani maturitetnih komisij in zaposlenimi na </a:t>
            </a:r>
            <a:r>
              <a:rPr lang="sl-SI" altLang="sl-SI" sz="2600" b="0" dirty="0" err="1"/>
              <a:t>Ricu</a:t>
            </a:r>
            <a:r>
              <a:rPr lang="sl-SI" altLang="sl-SI" sz="2600" b="0" dirty="0"/>
              <a:t> ni bilo ugotovljenih zdravstvenih posledic povezanih z epidemijo.</a:t>
            </a:r>
          </a:p>
          <a:p>
            <a:pPr eaLnBrk="1" hangingPunct="1">
              <a:lnSpc>
                <a:spcPts val="3000"/>
              </a:lnSpc>
              <a:spcBef>
                <a:spcPct val="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sz="2600" b="0" dirty="0"/>
              <a:t>SŠ so že v spomladanskem roku mature prepustile večje število dijakov zaključnih letnikov kot v letih brez epidemije; interne ocene so bile višje.</a:t>
            </a:r>
          </a:p>
          <a:p>
            <a:pPr eaLnBrk="1" hangingPunct="1">
              <a:lnSpc>
                <a:spcPts val="3000"/>
              </a:lnSpc>
              <a:spcBef>
                <a:spcPct val="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sz="2600" b="0" dirty="0"/>
              <a:t>Maturitetni organi in Ric so se držali obljubljenih prilagoditev; splošni bonus je npr. maturantom z zadostnimi ocenami prispeval cca. 5 %, kot smo napovedali pa tudi pri najvišjih ocenah od 1 % do 1,9 %. </a:t>
            </a:r>
          </a:p>
          <a:p>
            <a:pPr eaLnBrk="1" hangingPunct="1">
              <a:lnSpc>
                <a:spcPts val="3000"/>
              </a:lnSpc>
              <a:spcBef>
                <a:spcPct val="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sz="2600" b="0" dirty="0"/>
              <a:t>Pri TUJ je bilo letos izdanih več certifikatov SEJO; bonusa ni bilo</a:t>
            </a:r>
          </a:p>
          <a:p>
            <a:pPr>
              <a:lnSpc>
                <a:spcPts val="3000"/>
              </a:lnSpc>
              <a:spcBef>
                <a:spcPct val="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sz="2600" b="0" dirty="0"/>
              <a:t>Postavitve mej za ocene, porazdelitve ocen in splošni uspeh kažejo nekoliko višje rezultate kot v preteklih letih; vpis v terciar normalen.</a:t>
            </a:r>
          </a:p>
          <a:p>
            <a:pPr eaLnBrk="1" hangingPunct="1">
              <a:lnSpc>
                <a:spcPts val="3000"/>
              </a:lnSpc>
              <a:spcBef>
                <a:spcPct val="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sz="2600" b="0" dirty="0"/>
              <a:t>Zahvala in čestitke predvsem maturantom, tudi učiteljem, ravnateljem in našim zunanjim in notranjim sodelavcem za odlično opravljeno delo.</a:t>
            </a:r>
          </a:p>
        </p:txBody>
      </p:sp>
      <p:pic>
        <p:nvPicPr>
          <p:cNvPr id="4" name="Slika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381328"/>
            <a:ext cx="3096344" cy="47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24928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0" y="2060848"/>
            <a:ext cx="9144000" cy="1008063"/>
          </a:xfrm>
        </p:spPr>
        <p:txBody>
          <a:bodyPr/>
          <a:lstStyle/>
          <a:p>
            <a:pPr algn="ctr"/>
            <a:r>
              <a:rPr lang="sl-SI" altLang="sl-SI" dirty="0"/>
              <a:t>  </a:t>
            </a:r>
            <a:r>
              <a:rPr lang="sl-SI" altLang="sl-SI" sz="4400" dirty="0"/>
              <a:t>Hvala.</a:t>
            </a:r>
            <a:endParaRPr lang="en-US" altLang="sl-SI" sz="4400" dirty="0"/>
          </a:p>
        </p:txBody>
      </p:sp>
      <p:sp>
        <p:nvSpPr>
          <p:cNvPr id="3075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3923928" y="3888681"/>
            <a:ext cx="4751388" cy="520700"/>
          </a:xfrm>
        </p:spPr>
        <p:txBody>
          <a:bodyPr/>
          <a:lstStyle/>
          <a:p>
            <a:pPr algn="ctr">
              <a:buClr>
                <a:srgbClr val="FF9966"/>
              </a:buClr>
            </a:pPr>
            <a:r>
              <a:rPr lang="sl-SI" altLang="sl-SI" sz="2800" dirty="0"/>
              <a:t>Državni izpitni center  </a:t>
            </a:r>
            <a:r>
              <a:rPr lang="sl-SI" altLang="sl-SI" sz="2800" u="sng" dirty="0">
                <a:solidFill>
                  <a:srgbClr val="3333FF"/>
                </a:solidFill>
              </a:rPr>
              <a:t>www.ric.si</a:t>
            </a:r>
            <a:endParaRPr lang="sl-SI" altLang="sl-SI" sz="2800" dirty="0">
              <a:solidFill>
                <a:srgbClr val="3333FF"/>
              </a:solidFill>
            </a:endParaRPr>
          </a:p>
        </p:txBody>
      </p:sp>
      <p:pic>
        <p:nvPicPr>
          <p:cNvPr id="5" name="Slika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88640"/>
            <a:ext cx="3744416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40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23528" y="692696"/>
            <a:ext cx="8496944" cy="5616624"/>
          </a:xfrm>
          <a:noFill/>
        </p:spPr>
        <p:txBody>
          <a:bodyPr/>
          <a:lstStyle/>
          <a:p>
            <a:pPr lvl="1" eaLnBrk="1" hangingPunct="1">
              <a:lnSpc>
                <a:spcPct val="85000"/>
              </a:lnSpc>
              <a:spcBef>
                <a:spcPct val="0"/>
              </a:spcBef>
              <a:buClr>
                <a:srgbClr val="FF9966"/>
              </a:buClr>
              <a:buSzTx/>
              <a:buFontTx/>
              <a:buNone/>
            </a:pPr>
            <a:endParaRPr lang="sl-SI" altLang="sl-SI" sz="2800" dirty="0"/>
          </a:p>
          <a:p>
            <a:pPr>
              <a:spcBef>
                <a:spcPct val="0"/>
              </a:spcBef>
              <a:buClr>
                <a:srgbClr val="006666"/>
              </a:buClr>
              <a:buSzPct val="100000"/>
              <a:buFont typeface="Wingdings" panose="05000000000000000000" pitchFamily="2" charset="2"/>
              <a:buChar char="§"/>
            </a:pPr>
            <a:r>
              <a:rPr lang="sl-SI" altLang="sl-SI" dirty="0"/>
              <a:t>Rezultati mature so objektivni in verodostojni.</a:t>
            </a:r>
          </a:p>
          <a:p>
            <a:pPr>
              <a:spcBef>
                <a:spcPct val="0"/>
              </a:spcBef>
              <a:buClr>
                <a:srgbClr val="006666"/>
              </a:buClr>
              <a:buSzPct val="100000"/>
              <a:buFont typeface="Wingdings" panose="05000000000000000000" pitchFamily="2" charset="2"/>
              <a:buChar char="§"/>
            </a:pPr>
            <a:endParaRPr lang="sl-SI" altLang="sl-SI" dirty="0"/>
          </a:p>
          <a:p>
            <a:pPr>
              <a:lnSpc>
                <a:spcPct val="90000"/>
              </a:lnSpc>
              <a:spcBef>
                <a:spcPct val="0"/>
              </a:spcBef>
              <a:buClr>
                <a:srgbClr val="006666"/>
              </a:buClr>
              <a:buSzPct val="100000"/>
              <a:buFont typeface="Wingdings" panose="05000000000000000000" pitchFamily="2" charset="2"/>
              <a:buChar char="§"/>
            </a:pPr>
            <a:r>
              <a:rPr lang="sl-SI" altLang="sl-SI" b="0" dirty="0"/>
              <a:t>Zahtevnost in rezultati splošne mature 2021 so primerljivi z rezultati preteklih let.</a:t>
            </a:r>
          </a:p>
          <a:p>
            <a:pPr>
              <a:lnSpc>
                <a:spcPct val="90000"/>
              </a:lnSpc>
              <a:spcBef>
                <a:spcPct val="0"/>
              </a:spcBef>
              <a:buClr>
                <a:srgbClr val="006666"/>
              </a:buClr>
              <a:buSzPct val="100000"/>
              <a:buFont typeface="Wingdings" panose="05000000000000000000" pitchFamily="2" charset="2"/>
              <a:buChar char="§"/>
            </a:pPr>
            <a:endParaRPr lang="sl-SI" altLang="sl-SI" dirty="0"/>
          </a:p>
          <a:p>
            <a:pPr>
              <a:lnSpc>
                <a:spcPct val="85000"/>
              </a:lnSpc>
              <a:spcBef>
                <a:spcPct val="0"/>
              </a:spcBef>
              <a:buClr>
                <a:srgbClr val="006666"/>
              </a:buClr>
              <a:buSzPct val="100000"/>
              <a:buFont typeface="Wingdings" panose="05000000000000000000" pitchFamily="2" charset="2"/>
              <a:buChar char="§"/>
            </a:pPr>
            <a:r>
              <a:rPr lang="sl-SI" altLang="sl-SI" b="0" dirty="0"/>
              <a:t>DK SM je potrdila predloge DPK SM in določila merila za pretvorbo točk v ocene pri posameznih predmetih SM.</a:t>
            </a:r>
            <a:br>
              <a:rPr lang="sl-SI" altLang="sl-SI" b="0" dirty="0"/>
            </a:br>
            <a:endParaRPr lang="sl-SI" altLang="sl-SI" b="0" dirty="0"/>
          </a:p>
          <a:p>
            <a:pPr>
              <a:lnSpc>
                <a:spcPct val="85000"/>
              </a:lnSpc>
              <a:spcBef>
                <a:spcPct val="0"/>
              </a:spcBef>
              <a:buClr>
                <a:srgbClr val="006666"/>
              </a:buClr>
              <a:buSzPct val="100000"/>
              <a:buFont typeface="Wingdings" panose="05000000000000000000" pitchFamily="2" charset="2"/>
              <a:buChar char="§"/>
            </a:pPr>
            <a:r>
              <a:rPr lang="sl-SI" altLang="sl-SI" b="0" dirty="0"/>
              <a:t>Kot</a:t>
            </a:r>
            <a:r>
              <a:rPr lang="sl-SI" altLang="sl-SI" dirty="0"/>
              <a:t> izjemen splošni uspeh na SM je opredeljen dosežek kandidatov s 30 do 34 točkami.</a:t>
            </a:r>
          </a:p>
        </p:txBody>
      </p:sp>
      <p:pic>
        <p:nvPicPr>
          <p:cNvPr id="3" name="Slika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381328"/>
            <a:ext cx="3096344" cy="47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87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dirty="0"/>
              <a:t>Najboljši maturanti SM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b="0" dirty="0"/>
              <a:t>Maturantov SM, ki prejmejo maturitetno spričevalo s pohvalo, ker so dosegli izjemen rezultat od</a:t>
            </a:r>
            <a:r>
              <a:rPr lang="sl-SI" dirty="0">
                <a:solidFill>
                  <a:srgbClr val="333399"/>
                </a:solidFill>
              </a:rPr>
              <a:t> 30 do 34 točk, je 302 </a:t>
            </a:r>
            <a:r>
              <a:rPr lang="sl-SI" b="0" dirty="0"/>
              <a:t>(v letu 2020 jih je bilo 280), </a:t>
            </a:r>
            <a:r>
              <a:rPr lang="sl-SI" b="0" dirty="0">
                <a:solidFill>
                  <a:srgbClr val="333399"/>
                </a:solidFill>
              </a:rPr>
              <a:t>med njimi je </a:t>
            </a:r>
            <a:r>
              <a:rPr lang="sl-SI" dirty="0">
                <a:solidFill>
                  <a:srgbClr val="333399"/>
                </a:solidFill>
              </a:rPr>
              <a:t>185 deklet in 117 fantov. </a:t>
            </a:r>
          </a:p>
          <a:p>
            <a:pPr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b="0" dirty="0">
                <a:solidFill>
                  <a:srgbClr val="333399"/>
                </a:solidFill>
              </a:rPr>
              <a:t>Prihajajo iz </a:t>
            </a:r>
            <a:r>
              <a:rPr lang="sl-SI" dirty="0">
                <a:solidFill>
                  <a:srgbClr val="333399"/>
                </a:solidFill>
              </a:rPr>
              <a:t>48 gimnazij iz 32 krajev. </a:t>
            </a:r>
          </a:p>
          <a:p>
            <a:pPr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dirty="0">
                <a:solidFill>
                  <a:srgbClr val="333399"/>
                </a:solidFill>
              </a:rPr>
              <a:t>Najboljši splošni uspeh 34 točk je doseglo 15 kandidatov </a:t>
            </a:r>
            <a:r>
              <a:rPr lang="sl-SI" b="0" dirty="0">
                <a:solidFill>
                  <a:srgbClr val="333399"/>
                </a:solidFill>
              </a:rPr>
              <a:t>(v spomladanskem roku 2020 </a:t>
            </a:r>
            <a:r>
              <a:rPr lang="sl-SI" b="0" dirty="0"/>
              <a:t>11), </a:t>
            </a:r>
            <a:r>
              <a:rPr lang="sl-SI" b="0" dirty="0">
                <a:solidFill>
                  <a:srgbClr val="333399"/>
                </a:solidFill>
              </a:rPr>
              <a:t>med njimi </a:t>
            </a:r>
            <a:r>
              <a:rPr lang="sl-SI" dirty="0">
                <a:solidFill>
                  <a:srgbClr val="333399"/>
                </a:solidFill>
              </a:rPr>
              <a:t>7 deklet in 8 fantov. </a:t>
            </a:r>
            <a:r>
              <a:rPr lang="sl-SI" altLang="sl-SI" b="0" dirty="0">
                <a:solidFill>
                  <a:srgbClr val="333399"/>
                </a:solidFill>
              </a:rPr>
              <a:t>Prihajajo iz </a:t>
            </a:r>
            <a:r>
              <a:rPr lang="sl-SI" altLang="sl-SI" dirty="0">
                <a:solidFill>
                  <a:srgbClr val="333399"/>
                </a:solidFill>
              </a:rPr>
              <a:t>7 gimnazij v </a:t>
            </a:r>
            <a:r>
              <a:rPr lang="sl-SI" dirty="0">
                <a:solidFill>
                  <a:srgbClr val="333399"/>
                </a:solidFill>
              </a:rPr>
              <a:t>6</a:t>
            </a:r>
            <a:r>
              <a:rPr lang="sl-SI" altLang="sl-SI" dirty="0">
                <a:solidFill>
                  <a:srgbClr val="333399"/>
                </a:solidFill>
              </a:rPr>
              <a:t> krajih.</a:t>
            </a:r>
          </a:p>
          <a:p>
            <a:pPr marL="0" indent="0">
              <a:buClr>
                <a:srgbClr val="006666"/>
              </a:buClr>
              <a:buNone/>
            </a:pPr>
            <a:endParaRPr lang="sl-SI" dirty="0"/>
          </a:p>
        </p:txBody>
      </p:sp>
      <p:pic>
        <p:nvPicPr>
          <p:cNvPr id="4" name="Slika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381328"/>
            <a:ext cx="3096344" cy="47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944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381328"/>
            <a:ext cx="3096344" cy="476672"/>
          </a:xfrm>
          <a:prstGeom prst="rect">
            <a:avLst/>
          </a:prstGeom>
        </p:spPr>
      </p:pic>
      <p:pic>
        <p:nvPicPr>
          <p:cNvPr id="2" name="Slika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62" y="1124744"/>
            <a:ext cx="9088089" cy="4314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569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 txBox="1">
            <a:spLocks noChangeArrowheads="1"/>
          </p:cNvSpPr>
          <p:nvPr/>
        </p:nvSpPr>
        <p:spPr bwMode="auto">
          <a:xfrm>
            <a:off x="395536" y="332656"/>
            <a:ext cx="8208912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marL="342900" indent="-3429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0"/>
              </a:spcBef>
              <a:buClr>
                <a:srgbClr val="006666"/>
              </a:buClr>
              <a:buSzPct val="100000"/>
              <a:buFont typeface="Wingdings" panose="05000000000000000000" pitchFamily="2" charset="2"/>
              <a:buChar char="§"/>
            </a:pPr>
            <a:r>
              <a:rPr lang="sl-SI" altLang="sl-SI" b="1" dirty="0">
                <a:solidFill>
                  <a:schemeClr val="accent2"/>
                </a:solidFill>
                <a:latin typeface="+mn-lt"/>
              </a:rPr>
              <a:t>DK SM izraža priznanje za kakovostno opravljeno delo:</a:t>
            </a:r>
            <a:br>
              <a:rPr lang="sl-SI" altLang="sl-SI" b="1" dirty="0">
                <a:solidFill>
                  <a:schemeClr val="accent2"/>
                </a:solidFill>
                <a:latin typeface="+mn-lt"/>
              </a:rPr>
            </a:br>
            <a:r>
              <a:rPr lang="sl-SI" altLang="sl-SI" b="1" dirty="0">
                <a:solidFill>
                  <a:schemeClr val="accent2"/>
                </a:solidFill>
                <a:latin typeface="+mn-lt"/>
              </a:rPr>
              <a:t> </a:t>
            </a:r>
          </a:p>
          <a:p>
            <a:pPr lvl="2" eaLnBrk="1" hangingPunct="1">
              <a:lnSpc>
                <a:spcPct val="85000"/>
              </a:lnSpc>
              <a:spcBef>
                <a:spcPct val="10000"/>
              </a:spcBef>
              <a:spcAft>
                <a:spcPct val="10000"/>
              </a:spcAft>
              <a:buClr>
                <a:srgbClr val="006666"/>
              </a:buClr>
              <a:buSzPct val="80000"/>
              <a:buFont typeface="Wingdings" panose="05000000000000000000" pitchFamily="2" charset="2"/>
              <a:buChar char="§"/>
            </a:pPr>
            <a:r>
              <a:rPr lang="sl-SI" altLang="sl-SI" dirty="0">
                <a:solidFill>
                  <a:schemeClr val="accent2"/>
                </a:solidFill>
              </a:rPr>
              <a:t>državnim predmetnim komisijam SM,</a:t>
            </a:r>
          </a:p>
          <a:p>
            <a:pPr lvl="2" eaLnBrk="1" hangingPunct="1">
              <a:lnSpc>
                <a:spcPct val="85000"/>
              </a:lnSpc>
              <a:spcBef>
                <a:spcPct val="10000"/>
              </a:spcBef>
              <a:spcAft>
                <a:spcPct val="10000"/>
              </a:spcAft>
              <a:buClr>
                <a:srgbClr val="006666"/>
              </a:buClr>
              <a:buSzPct val="80000"/>
              <a:buFont typeface="Wingdings" panose="05000000000000000000" pitchFamily="2" charset="2"/>
              <a:buChar char="§"/>
            </a:pPr>
            <a:r>
              <a:rPr lang="sl-SI" altLang="sl-SI" dirty="0">
                <a:solidFill>
                  <a:schemeClr val="accent2"/>
                </a:solidFill>
              </a:rPr>
              <a:t>šolskim maturitetnim komisijam,</a:t>
            </a:r>
          </a:p>
          <a:p>
            <a:pPr lvl="2" eaLnBrk="1" hangingPunct="1">
              <a:lnSpc>
                <a:spcPct val="85000"/>
              </a:lnSpc>
              <a:spcBef>
                <a:spcPct val="10000"/>
              </a:spcBef>
              <a:spcAft>
                <a:spcPct val="10000"/>
              </a:spcAft>
              <a:buClr>
                <a:srgbClr val="006666"/>
              </a:buClr>
              <a:buSzPct val="80000"/>
              <a:buFont typeface="Wingdings" panose="05000000000000000000" pitchFamily="2" charset="2"/>
              <a:buChar char="§"/>
            </a:pPr>
            <a:r>
              <a:rPr lang="sl-SI" altLang="sl-SI" dirty="0">
                <a:solidFill>
                  <a:schemeClr val="accent2"/>
                </a:solidFill>
              </a:rPr>
              <a:t>Državnemu izpitnemu centru,</a:t>
            </a:r>
          </a:p>
          <a:p>
            <a:pPr lvl="2" eaLnBrk="1" hangingPunct="1">
              <a:lnSpc>
                <a:spcPct val="85000"/>
              </a:lnSpc>
              <a:spcBef>
                <a:spcPct val="10000"/>
              </a:spcBef>
              <a:spcAft>
                <a:spcPct val="10000"/>
              </a:spcAft>
              <a:buClr>
                <a:srgbClr val="006666"/>
              </a:buClr>
              <a:buSzPct val="80000"/>
              <a:buFont typeface="Wingdings" panose="05000000000000000000" pitchFamily="2" charset="2"/>
              <a:buChar char="§"/>
            </a:pPr>
            <a:r>
              <a:rPr lang="sl-SI" altLang="sl-SI" dirty="0">
                <a:solidFill>
                  <a:schemeClr val="accent2"/>
                </a:solidFill>
              </a:rPr>
              <a:t>zunanjim ocenjevalcem, izvedencem, učiteljem v šolah, ki so dijake pripravljali na SM.</a:t>
            </a:r>
            <a:r>
              <a:rPr lang="sl-SI" altLang="sl-SI" sz="2800" dirty="0">
                <a:solidFill>
                  <a:schemeClr val="accent2"/>
                </a:solidFill>
              </a:rPr>
              <a:t/>
            </a:r>
            <a:br>
              <a:rPr lang="sl-SI" altLang="sl-SI" sz="2800" dirty="0">
                <a:solidFill>
                  <a:schemeClr val="accent2"/>
                </a:solidFill>
              </a:rPr>
            </a:br>
            <a:endParaRPr lang="sl-SI" altLang="sl-SI" sz="28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5000"/>
              </a:lnSpc>
              <a:spcBef>
                <a:spcPct val="10000"/>
              </a:spcBef>
              <a:spcAft>
                <a:spcPct val="10000"/>
              </a:spcAft>
              <a:buClr>
                <a:srgbClr val="006666"/>
              </a:buClr>
              <a:buSzPct val="80000"/>
              <a:buFont typeface="Wingdings" panose="05000000000000000000" pitchFamily="2" charset="2"/>
              <a:buChar char="§"/>
            </a:pPr>
            <a:r>
              <a:rPr lang="sl-SI" altLang="sl-SI" sz="3200" b="1" dirty="0">
                <a:solidFill>
                  <a:schemeClr val="accent2"/>
                </a:solidFill>
                <a:latin typeface="+mn-lt"/>
              </a:rPr>
              <a:t>Zahvala DK SM velja vsem sodelujočim,               zlasti pa maturantom za tvoren in zrel odnos do SM. </a:t>
            </a:r>
          </a:p>
          <a:p>
            <a:pPr eaLnBrk="1" hangingPunct="1">
              <a:lnSpc>
                <a:spcPct val="85000"/>
              </a:lnSpc>
              <a:spcBef>
                <a:spcPct val="10000"/>
              </a:spcBef>
              <a:spcAft>
                <a:spcPct val="10000"/>
              </a:spcAft>
              <a:buClr>
                <a:srgbClr val="006666"/>
              </a:buClr>
              <a:buSzPct val="80000"/>
              <a:buFont typeface="Wingdings" panose="05000000000000000000" pitchFamily="2" charset="2"/>
              <a:buChar char="§"/>
            </a:pPr>
            <a:r>
              <a:rPr lang="sl-SI" altLang="sl-SI" sz="3200" b="1" dirty="0">
                <a:solidFill>
                  <a:schemeClr val="accent2"/>
                </a:solidFill>
                <a:latin typeface="+mn-lt"/>
              </a:rPr>
              <a:t>Generacija 2021 je svoj zrelostni izpit v posebnih okoliščinah, zaradi katerih so bile potrebne prilagoditve, opravila več kot odlično.</a:t>
            </a:r>
            <a:endParaRPr lang="sl-SI" altLang="sl-SI" b="1" dirty="0">
              <a:solidFill>
                <a:schemeClr val="accent2"/>
              </a:solidFill>
            </a:endParaRPr>
          </a:p>
        </p:txBody>
      </p:sp>
      <p:pic>
        <p:nvPicPr>
          <p:cNvPr id="3" name="Slika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381328"/>
            <a:ext cx="3096344" cy="47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141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79512" y="692696"/>
            <a:ext cx="8784976" cy="4681537"/>
          </a:xfrm>
        </p:spPr>
        <p:txBody>
          <a:bodyPr/>
          <a:lstStyle/>
          <a:p>
            <a:pPr algn="ctr" eaLnBrk="1" hangingPunct="1">
              <a:lnSpc>
                <a:spcPct val="85000"/>
              </a:lnSpc>
              <a:spcBef>
                <a:spcPct val="0"/>
              </a:spcBef>
              <a:buClr>
                <a:srgbClr val="FF9966"/>
              </a:buClr>
              <a:buSzPct val="80000"/>
              <a:buFont typeface="Wingdings" pitchFamily="2" charset="2"/>
              <a:buNone/>
            </a:pPr>
            <a:endParaRPr lang="sl-SI" altLang="sl-SI" sz="3600" dirty="0"/>
          </a:p>
          <a:p>
            <a:pPr algn="ctr" eaLnBrk="1" hangingPunct="1">
              <a:lnSpc>
                <a:spcPct val="85000"/>
              </a:lnSpc>
              <a:spcBef>
                <a:spcPct val="0"/>
              </a:spcBef>
              <a:buClr>
                <a:srgbClr val="FF9966"/>
              </a:buClr>
              <a:buSzPct val="80000"/>
              <a:buFont typeface="Wingdings" pitchFamily="2" charset="2"/>
              <a:buNone/>
            </a:pPr>
            <a:r>
              <a:rPr lang="sl-SI" altLang="sl-SI" sz="3600" dirty="0"/>
              <a:t>DK SM </a:t>
            </a:r>
          </a:p>
          <a:p>
            <a:pPr algn="ctr" eaLnBrk="1" hangingPunct="1">
              <a:lnSpc>
                <a:spcPct val="85000"/>
              </a:lnSpc>
              <a:spcBef>
                <a:spcPct val="0"/>
              </a:spcBef>
              <a:buClr>
                <a:srgbClr val="FF9966"/>
              </a:buClr>
              <a:buSzPct val="80000"/>
              <a:buFont typeface="Wingdings" pitchFamily="2" charset="2"/>
              <a:buNone/>
            </a:pPr>
            <a:r>
              <a:rPr lang="sl-SI" altLang="sl-SI" sz="3600" dirty="0"/>
              <a:t>čestita maturantom</a:t>
            </a:r>
          </a:p>
          <a:p>
            <a:pPr algn="ctr" eaLnBrk="1" hangingPunct="1">
              <a:lnSpc>
                <a:spcPct val="85000"/>
              </a:lnSpc>
              <a:spcBef>
                <a:spcPct val="0"/>
              </a:spcBef>
              <a:buClr>
                <a:srgbClr val="FF9966"/>
              </a:buClr>
              <a:buSzPct val="80000"/>
              <a:buFont typeface="Wingdings" pitchFamily="2" charset="2"/>
              <a:buNone/>
            </a:pPr>
            <a:r>
              <a:rPr lang="sl-SI" altLang="sl-SI" sz="3600" dirty="0"/>
              <a:t>splošne, poklicne </a:t>
            </a:r>
          </a:p>
          <a:p>
            <a:pPr algn="ctr" eaLnBrk="1" hangingPunct="1">
              <a:lnSpc>
                <a:spcPct val="85000"/>
              </a:lnSpc>
              <a:spcBef>
                <a:spcPct val="0"/>
              </a:spcBef>
              <a:buClr>
                <a:srgbClr val="FF9966"/>
              </a:buClr>
              <a:buSzPct val="80000"/>
              <a:buFont typeface="Wingdings" pitchFamily="2" charset="2"/>
              <a:buNone/>
            </a:pPr>
            <a:r>
              <a:rPr lang="sl-SI" altLang="sl-SI" sz="3600" dirty="0"/>
              <a:t>in mednarodne mature </a:t>
            </a:r>
          </a:p>
          <a:p>
            <a:pPr algn="ctr" eaLnBrk="1" hangingPunct="1">
              <a:lnSpc>
                <a:spcPct val="85000"/>
              </a:lnSpc>
              <a:spcBef>
                <a:spcPct val="0"/>
              </a:spcBef>
              <a:buClr>
                <a:srgbClr val="FF9966"/>
              </a:buClr>
              <a:buSzPct val="80000"/>
              <a:buFont typeface="Wingdings" pitchFamily="2" charset="2"/>
              <a:buNone/>
            </a:pPr>
            <a:r>
              <a:rPr lang="sl-SI" altLang="sl-SI" sz="3600" dirty="0"/>
              <a:t>za dosežen uspeh</a:t>
            </a:r>
          </a:p>
          <a:p>
            <a:pPr algn="ctr" eaLnBrk="1" hangingPunct="1">
              <a:lnSpc>
                <a:spcPct val="85000"/>
              </a:lnSpc>
              <a:spcBef>
                <a:spcPct val="0"/>
              </a:spcBef>
              <a:buClr>
                <a:srgbClr val="FF9966"/>
              </a:buClr>
              <a:buSzPct val="80000"/>
              <a:buFont typeface="Wingdings" pitchFamily="2" charset="2"/>
              <a:buNone/>
            </a:pPr>
            <a:r>
              <a:rPr lang="sl-SI" altLang="sl-SI" sz="3600" dirty="0"/>
              <a:t>na maturi 2021.</a:t>
            </a:r>
          </a:p>
        </p:txBody>
      </p:sp>
      <p:pic>
        <p:nvPicPr>
          <p:cNvPr id="3" name="Slika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381328"/>
            <a:ext cx="3096344" cy="47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640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648" y="158286"/>
            <a:ext cx="6072187" cy="792088"/>
          </a:xfrm>
        </p:spPr>
        <p:txBody>
          <a:bodyPr/>
          <a:lstStyle/>
          <a:p>
            <a:pPr eaLnBrk="1" hangingPunct="1"/>
            <a:r>
              <a:rPr lang="sl-SI" altLang="sl-SI" dirty="0"/>
              <a:t>Poklicna</a:t>
            </a:r>
            <a:r>
              <a:rPr lang="sl-SI" altLang="sl-SI" dirty="0">
                <a:solidFill>
                  <a:srgbClr val="92D050"/>
                </a:solidFill>
              </a:rPr>
              <a:t> </a:t>
            </a:r>
            <a:r>
              <a:rPr lang="sl-SI" altLang="sl-SI" dirty="0">
                <a:solidFill>
                  <a:srgbClr val="333399"/>
                </a:solidFill>
              </a:rPr>
              <a:t>matura 2021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3508" y="1055560"/>
            <a:ext cx="8856984" cy="5325767"/>
          </a:xfrm>
        </p:spPr>
        <p:txBody>
          <a:bodyPr/>
          <a:lstStyle/>
          <a:p>
            <a:pPr marL="342900" lvl="1" indent="-342900">
              <a:buClr>
                <a:srgbClr val="006666"/>
              </a:buClr>
              <a:buSzPct val="100000"/>
              <a:buFont typeface="Wingdings" panose="05000000000000000000" pitchFamily="2" charset="2"/>
              <a:buChar char="§"/>
            </a:pPr>
            <a:r>
              <a:rPr lang="sl-SI" altLang="sl-SI" sz="2800" dirty="0">
                <a:ea typeface="+mn-ea"/>
                <a:cs typeface="+mn-cs"/>
              </a:rPr>
              <a:t>Poklicna matura je bila izvedena v skladu z normativnimi akti in sklepi pristojnih organov.</a:t>
            </a:r>
          </a:p>
          <a:p>
            <a:pPr marL="0" lvl="1" indent="0">
              <a:buClr>
                <a:srgbClr val="006666"/>
              </a:buClr>
              <a:buSzPct val="60000"/>
              <a:buNone/>
              <a:tabLst>
                <a:tab pos="441325" algn="l"/>
              </a:tabLst>
            </a:pPr>
            <a:r>
              <a:rPr lang="sl-SI" altLang="sl-SI" sz="2000" dirty="0">
                <a:cs typeface="Times New Roman" pitchFamily="18" charset="0"/>
              </a:rPr>
              <a:t>(Zakon</a:t>
            </a:r>
            <a:r>
              <a:rPr lang="sl-SI" altLang="sl-SI" sz="2000" dirty="0"/>
              <a:t>om</a:t>
            </a:r>
            <a:r>
              <a:rPr lang="sl-SI" altLang="sl-SI" sz="2000" dirty="0">
                <a:cs typeface="Times New Roman" pitchFamily="18" charset="0"/>
              </a:rPr>
              <a:t> o maturi, </a:t>
            </a:r>
            <a:r>
              <a:rPr lang="sl-SI" sz="2000" dirty="0"/>
              <a:t>Sklepom o prilagoditvah splošne in poklicne mature v šolskem letu 2020/2021, </a:t>
            </a:r>
            <a:r>
              <a:rPr lang="sl-SI" altLang="sl-SI" sz="2000" dirty="0">
                <a:cs typeface="Times New Roman" pitchFamily="18" charset="0"/>
              </a:rPr>
              <a:t>Pravilnik</a:t>
            </a:r>
            <a:r>
              <a:rPr lang="sl-SI" altLang="sl-SI" sz="2000" dirty="0"/>
              <a:t>om</a:t>
            </a:r>
            <a:r>
              <a:rPr lang="sl-SI" altLang="sl-SI" sz="2000" dirty="0">
                <a:cs typeface="Times New Roman" pitchFamily="18" charset="0"/>
              </a:rPr>
              <a:t> o </a:t>
            </a:r>
            <a:r>
              <a:rPr lang="sl-SI" altLang="sl-SI" sz="2000" dirty="0"/>
              <a:t>poklicni </a:t>
            </a:r>
            <a:r>
              <a:rPr lang="sl-SI" altLang="sl-SI" sz="2000" dirty="0">
                <a:cs typeface="Times New Roman" pitchFamily="18" charset="0"/>
              </a:rPr>
              <a:t>maturi, </a:t>
            </a:r>
            <a:r>
              <a:rPr lang="sl-SI" altLang="sl-SI" sz="2000" dirty="0"/>
              <a:t>Navodili o izpitnem </a:t>
            </a:r>
            <a:r>
              <a:rPr lang="sl-SI" altLang="sl-SI" sz="2000" dirty="0">
                <a:cs typeface="Times New Roman" pitchFamily="18" charset="0"/>
              </a:rPr>
              <a:t>red</a:t>
            </a:r>
            <a:r>
              <a:rPr lang="sl-SI" altLang="sl-SI" sz="2000" dirty="0"/>
              <a:t>u, Maturitetnim koledarjem in sklepi DK PM)</a:t>
            </a:r>
          </a:p>
          <a:p>
            <a:pPr marL="342900" lvl="1" indent="-342900" eaLnBrk="1" hangingPunct="1">
              <a:buClr>
                <a:srgbClr val="006666"/>
              </a:buClr>
              <a:buSzPct val="100000"/>
              <a:buFont typeface="Wingdings" panose="05000000000000000000" pitchFamily="2" charset="2"/>
              <a:buChar char="§"/>
            </a:pPr>
            <a:r>
              <a:rPr lang="sl-SI" altLang="sl-SI" sz="2800" dirty="0">
                <a:ea typeface="+mn-ea"/>
                <a:cs typeface="+mn-cs"/>
              </a:rPr>
              <a:t>Poklicna matura vključuje:</a:t>
            </a:r>
          </a:p>
          <a:p>
            <a:pPr marL="342900" lvl="1" indent="-342900" eaLnBrk="1" hangingPunct="1">
              <a:buClr>
                <a:srgbClr val="006666"/>
              </a:buClr>
              <a:buSzPct val="60000"/>
              <a:buFont typeface="Wingdings" panose="05000000000000000000" pitchFamily="2" charset="2"/>
              <a:buChar char="§"/>
            </a:pPr>
            <a:endParaRPr lang="sl-SI" altLang="sl-SI" sz="800" dirty="0"/>
          </a:p>
          <a:p>
            <a:pPr lvl="1">
              <a:spcBef>
                <a:spcPts val="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sz="2800" dirty="0"/>
              <a:t>1. predmet je obvezen: izpit iz učnega jezika </a:t>
            </a:r>
          </a:p>
          <a:p>
            <a:pPr marL="3941763" lvl="1" indent="0" defTabSz="984250">
              <a:spcBef>
                <a:spcPts val="0"/>
              </a:spcBef>
              <a:buClr>
                <a:srgbClr val="006666"/>
              </a:buClr>
              <a:buNone/>
            </a:pPr>
            <a:r>
              <a:rPr lang="sl-SI" altLang="sl-SI" sz="2800" dirty="0"/>
              <a:t>(SLO ali ITA ali MAD),</a:t>
            </a:r>
          </a:p>
          <a:p>
            <a:pPr lvl="1">
              <a:spcBef>
                <a:spcPts val="30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sz="2800" dirty="0"/>
              <a:t>3. predmet je izbiren:    MAT ali TUJ </a:t>
            </a:r>
          </a:p>
          <a:p>
            <a:pPr marL="3941763" lvl="1" indent="0">
              <a:spcBef>
                <a:spcPts val="300"/>
              </a:spcBef>
              <a:buClr>
                <a:srgbClr val="006666"/>
              </a:buClr>
              <a:buNone/>
            </a:pPr>
            <a:r>
              <a:rPr lang="sl-SI" altLang="sl-SI" sz="2800" dirty="0"/>
              <a:t>(MAT letos 44 %, lani 48 </a:t>
            </a:r>
            <a:r>
              <a:rPr lang="sl-SI" altLang="sl-SI" sz="2800" dirty="0">
                <a:solidFill>
                  <a:srgbClr val="333399"/>
                </a:solidFill>
              </a:rPr>
              <a:t>%), </a:t>
            </a:r>
          </a:p>
          <a:p>
            <a:pPr lvl="1">
              <a:spcBef>
                <a:spcPts val="30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sz="2800" dirty="0"/>
              <a:t>2. predmet: temeljni strokovno - teoretični predmet,</a:t>
            </a:r>
          </a:p>
          <a:p>
            <a:pPr lvl="1">
              <a:spcBef>
                <a:spcPts val="300"/>
              </a:spcBef>
              <a:buClr>
                <a:srgbClr val="006666"/>
              </a:buClr>
              <a:buFont typeface="Wingdings" panose="05000000000000000000" pitchFamily="2" charset="2"/>
              <a:buChar char="§"/>
            </a:pPr>
            <a:r>
              <a:rPr lang="sl-SI" altLang="sl-SI" sz="2800" dirty="0"/>
              <a:t>4. predmet: izdelek/storitev z zagovorom.</a:t>
            </a:r>
          </a:p>
          <a:p>
            <a:pPr marL="342900" lvl="1" indent="-342900" eaLnBrk="1" hangingPunct="1">
              <a:buClr>
                <a:srgbClr val="006666"/>
              </a:buClr>
              <a:buSzPct val="60000"/>
              <a:buFont typeface="Wingdings" panose="05000000000000000000" pitchFamily="2" charset="2"/>
              <a:buChar char="§"/>
            </a:pPr>
            <a:endParaRPr lang="sl-SI" altLang="sl-SI" sz="1100" dirty="0"/>
          </a:p>
          <a:p>
            <a:pPr marL="342900" lvl="1" indent="-342900" eaLnBrk="1" hangingPunct="1">
              <a:buClr>
                <a:srgbClr val="FF9966"/>
              </a:buClr>
              <a:buSzPct val="60000"/>
              <a:buFont typeface="Wingdings" pitchFamily="2" charset="2"/>
              <a:buChar char="n"/>
            </a:pPr>
            <a:endParaRPr lang="sl-SI" altLang="sl-SI" sz="1100" dirty="0"/>
          </a:p>
          <a:p>
            <a:pPr marL="342900" lvl="1" indent="-342900" eaLnBrk="1" hangingPunct="1">
              <a:buClr>
                <a:srgbClr val="FF9966"/>
              </a:buClr>
              <a:buSzPct val="60000"/>
              <a:buFont typeface="Wingdings" pitchFamily="2" charset="2"/>
              <a:buChar char="n"/>
            </a:pPr>
            <a:endParaRPr lang="sl-SI" altLang="sl-SI" sz="1100" dirty="0"/>
          </a:p>
          <a:p>
            <a:pPr eaLnBrk="1" hangingPunct="1">
              <a:buClr>
                <a:srgbClr val="FF9966"/>
              </a:buClr>
            </a:pPr>
            <a:endParaRPr lang="sl-SI" altLang="sl-SI" dirty="0"/>
          </a:p>
        </p:txBody>
      </p:sp>
      <p:pic>
        <p:nvPicPr>
          <p:cNvPr id="4" name="Slika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381328"/>
            <a:ext cx="3096344" cy="47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443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844824"/>
            <a:ext cx="8568952" cy="4320480"/>
          </a:xfrm>
        </p:spPr>
        <p:txBody>
          <a:bodyPr/>
          <a:lstStyle/>
          <a:p>
            <a:pPr marL="3175" indent="9525" eaLnBrk="1" hangingPunct="1">
              <a:buFont typeface="Wingdings" pitchFamily="2" charset="2"/>
              <a:buNone/>
            </a:pPr>
            <a:r>
              <a:rPr lang="sl-SI" altLang="sl-SI" dirty="0"/>
              <a:t>Enake pogoje za vse kandidate zagotavljajo:</a:t>
            </a:r>
          </a:p>
          <a:p>
            <a:pPr marL="346075" eaLnBrk="1" hangingPunct="1">
              <a:spcBef>
                <a:spcPct val="15000"/>
              </a:spcBef>
              <a:spcAft>
                <a:spcPct val="15000"/>
              </a:spcAft>
              <a:buClr>
                <a:srgbClr val="006666"/>
              </a:buClr>
              <a:buSzPct val="100000"/>
              <a:buFont typeface="Wingdings" panose="05000000000000000000" pitchFamily="2" charset="2"/>
              <a:buChar char="§"/>
            </a:pPr>
            <a:r>
              <a:rPr lang="sl-SI" altLang="sl-SI" dirty="0"/>
              <a:t> enake izpitne pole, </a:t>
            </a:r>
          </a:p>
          <a:p>
            <a:pPr marL="346075" eaLnBrk="1" hangingPunct="1">
              <a:spcBef>
                <a:spcPct val="15000"/>
              </a:spcBef>
              <a:spcAft>
                <a:spcPct val="15000"/>
              </a:spcAft>
              <a:buClr>
                <a:srgbClr val="006666"/>
              </a:buClr>
              <a:buSzPct val="100000"/>
              <a:buFont typeface="Wingdings" panose="05000000000000000000" pitchFamily="2" charset="2"/>
              <a:buChar char="§"/>
            </a:pPr>
            <a:r>
              <a:rPr lang="sl-SI" altLang="sl-SI" dirty="0"/>
              <a:t> enotna merila ocenjevanja,</a:t>
            </a:r>
          </a:p>
          <a:p>
            <a:pPr marL="346075" eaLnBrk="1" hangingPunct="1">
              <a:spcBef>
                <a:spcPct val="15000"/>
              </a:spcBef>
              <a:spcAft>
                <a:spcPct val="15000"/>
              </a:spcAft>
              <a:buClr>
                <a:srgbClr val="006666"/>
              </a:buClr>
              <a:buSzPct val="100000"/>
              <a:buFont typeface="Wingdings" panose="05000000000000000000" pitchFamily="2" charset="2"/>
              <a:buChar char="§"/>
            </a:pPr>
            <a:r>
              <a:rPr lang="sl-SI" altLang="sl-SI" dirty="0"/>
              <a:t> enotne meje za pretvorbo točk v ocene,</a:t>
            </a:r>
          </a:p>
          <a:p>
            <a:pPr marL="346075" eaLnBrk="1" hangingPunct="1">
              <a:spcBef>
                <a:spcPct val="15000"/>
              </a:spcBef>
              <a:spcAft>
                <a:spcPct val="15000"/>
              </a:spcAft>
              <a:buClr>
                <a:srgbClr val="006666"/>
              </a:buClr>
              <a:buSzPct val="100000"/>
              <a:buFont typeface="Wingdings" panose="05000000000000000000" pitchFamily="2" charset="2"/>
              <a:buChar char="§"/>
            </a:pPr>
            <a:r>
              <a:rPr lang="sl-SI" altLang="sl-SI" dirty="0"/>
              <a:t> dva ocenjevalca 2. izpitne pole za učne in tuje jezike,</a:t>
            </a:r>
          </a:p>
          <a:p>
            <a:pPr marL="346075" eaLnBrk="1" hangingPunct="1">
              <a:spcBef>
                <a:spcPct val="15000"/>
              </a:spcBef>
              <a:spcAft>
                <a:spcPct val="15000"/>
              </a:spcAft>
              <a:buClr>
                <a:srgbClr val="006666"/>
              </a:buClr>
              <a:buSzPct val="100000"/>
              <a:buFont typeface="Wingdings" panose="05000000000000000000" pitchFamily="2" charset="2"/>
              <a:buChar char="§"/>
            </a:pPr>
            <a:r>
              <a:rPr lang="sl-SI" altLang="sl-SI" dirty="0"/>
              <a:t> dodatna navodila za ocenjevanje ustnih izpitov.</a:t>
            </a:r>
          </a:p>
        </p:txBody>
      </p:sp>
      <p:sp>
        <p:nvSpPr>
          <p:cNvPr id="6148" name="Rectangle 7"/>
          <p:cNvSpPr>
            <a:spLocks noGrp="1" noChangeArrowheads="1"/>
          </p:cNvSpPr>
          <p:nvPr>
            <p:ph type="title"/>
          </p:nvPr>
        </p:nvSpPr>
        <p:spPr>
          <a:xfrm>
            <a:off x="1115616" y="476672"/>
            <a:ext cx="7223125" cy="927125"/>
          </a:xfrm>
        </p:spPr>
        <p:txBody>
          <a:bodyPr/>
          <a:lstStyle/>
          <a:p>
            <a:r>
              <a:rPr lang="sl-SI" altLang="sl-SI" dirty="0"/>
              <a:t>Eksternost pri 1. in 3. predmetu</a:t>
            </a:r>
          </a:p>
        </p:txBody>
      </p:sp>
      <p:pic>
        <p:nvPicPr>
          <p:cNvPr id="4" name="Slika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381328"/>
            <a:ext cx="3096344" cy="47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445419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_RIC _SLO2">
  <a:themeElements>
    <a:clrScheme name="powerp_RIC _SLO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owerp_RIC _SLO2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owerp_RIC _SLO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_RIC _SLO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_RIC _SLO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_RIC _SLO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_RIC _SLO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_RIC _SLO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_RIC _SLO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_RIC _SLO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_RIC _SLO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_RIC _SLO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_RIC _SLO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_RIC _SLO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4995</TotalTime>
  <Words>2702</Words>
  <Application>Microsoft Office PowerPoint</Application>
  <PresentationFormat>Diaprojekcija na zaslonu (4:3)</PresentationFormat>
  <Paragraphs>313</Paragraphs>
  <Slides>27</Slides>
  <Notes>27</Notes>
  <HiddenSlides>0</HiddenSlides>
  <MMClips>0</MMClips>
  <ScaleCrop>false</ScaleCrop>
  <HeadingPairs>
    <vt:vector size="8" baseType="variant">
      <vt:variant>
        <vt:lpstr>Uporabljene pisave</vt:lpstr>
      </vt:variant>
      <vt:variant>
        <vt:i4>7</vt:i4>
      </vt:variant>
      <vt:variant>
        <vt:lpstr>Tema</vt:lpstr>
      </vt:variant>
      <vt:variant>
        <vt:i4>1</vt:i4>
      </vt:variant>
      <vt:variant>
        <vt:lpstr>Vdelani OLE strežniki</vt:lpstr>
      </vt:variant>
      <vt:variant>
        <vt:i4>1</vt:i4>
      </vt:variant>
      <vt:variant>
        <vt:lpstr>Naslovi diapozitivov</vt:lpstr>
      </vt:variant>
      <vt:variant>
        <vt:i4>27</vt:i4>
      </vt:variant>
    </vt:vector>
  </HeadingPairs>
  <TitlesOfParts>
    <vt:vector size="36" baseType="lpstr">
      <vt:lpstr>ＭＳ Ｐゴシック</vt:lpstr>
      <vt:lpstr>Arial</vt:lpstr>
      <vt:lpstr>Arial CE</vt:lpstr>
      <vt:lpstr>Arial Narrow</vt:lpstr>
      <vt:lpstr>Calibri</vt:lpstr>
      <vt:lpstr>Times New Roman</vt:lpstr>
      <vt:lpstr>Wingdings</vt:lpstr>
      <vt:lpstr>powerp_RIC _SLO2</vt:lpstr>
      <vt:lpstr>CorelDRAW</vt:lpstr>
      <vt:lpstr>  Matura 2021</vt:lpstr>
      <vt:lpstr>Splošna matura 2021 –  ugotovitve in sklepi DK SM</vt:lpstr>
      <vt:lpstr>PowerPointova predstavitev</vt:lpstr>
      <vt:lpstr>Najboljši maturanti SM</vt:lpstr>
      <vt:lpstr>PowerPointova predstavitev</vt:lpstr>
      <vt:lpstr>PowerPointova predstavitev</vt:lpstr>
      <vt:lpstr>PowerPointova predstavitev</vt:lpstr>
      <vt:lpstr>Poklicna matura 2021</vt:lpstr>
      <vt:lpstr>Eksternost pri 1. in 3. predmetu</vt:lpstr>
      <vt:lpstr>Eksternost pri 2. in 4. predmetu</vt:lpstr>
      <vt:lpstr>Zahtevnost</vt:lpstr>
      <vt:lpstr>Uspešnost </vt:lpstr>
      <vt:lpstr>Najboljši maturanti PM</vt:lpstr>
      <vt:lpstr>Čestitke in zahvala</vt:lpstr>
      <vt:lpstr>Spomladanski rok mature 2021</vt:lpstr>
      <vt:lpstr>PowerPointova predstavitev</vt:lpstr>
      <vt:lpstr>Uspešne poizvedbe za SM, danes med 7.00 in 9.00</vt:lpstr>
      <vt:lpstr>Rezultati splošne mature 2021</vt:lpstr>
      <vt:lpstr>Rezultati poklicne mature 2021</vt:lpstr>
      <vt:lpstr>PowerPointova predstavitev</vt:lpstr>
      <vt:lpstr>PowerPointova predstavitev</vt:lpstr>
      <vt:lpstr>Dodatni predmet splošne mature ob poklicni maturi</vt:lpstr>
      <vt:lpstr>Po razglasitvi rezultatov mature 2021</vt:lpstr>
      <vt:lpstr>Mednarodna matura</vt:lpstr>
      <vt:lpstr>Certifikati z evropsko ravnjo znanja tujega jezika</vt:lpstr>
      <vt:lpstr>Po še enem letu mature, ki jo je zaznamovala epidemija</vt:lpstr>
      <vt:lpstr>  Hvala.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Polona Papler</dc:creator>
  <cp:lastModifiedBy>Katja Križnar</cp:lastModifiedBy>
  <cp:revision>523</cp:revision>
  <cp:lastPrinted>2021-07-12T08:28:32Z</cp:lastPrinted>
  <dcterms:created xsi:type="dcterms:W3CDTF">2017-07-04T13:28:42Z</dcterms:created>
  <dcterms:modified xsi:type="dcterms:W3CDTF">2021-07-12T14:17:34Z</dcterms:modified>
</cp:coreProperties>
</file>