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6" r:id="rId2"/>
    <p:sldId id="279" r:id="rId3"/>
    <p:sldId id="277" r:id="rId4"/>
    <p:sldId id="282" r:id="rId5"/>
    <p:sldId id="267" r:id="rId6"/>
    <p:sldId id="284" r:id="rId7"/>
    <p:sldId id="269" r:id="rId8"/>
    <p:sldId id="283" r:id="rId9"/>
    <p:sldId id="271" r:id="rId10"/>
    <p:sldId id="272" r:id="rId11"/>
    <p:sldId id="281" r:id="rId12"/>
    <p:sldId id="285" r:id="rId13"/>
    <p:sldId id="287" r:id="rId14"/>
    <p:sldId id="278" r:id="rId15"/>
    <p:sldId id="280" r:id="rId16"/>
    <p:sldId id="264" r:id="rId17"/>
    <p:sldId id="273" r:id="rId18"/>
    <p:sldId id="274" r:id="rId19"/>
    <p:sldId id="262" r:id="rId20"/>
    <p:sldId id="263" r:id="rId21"/>
    <p:sldId id="275" r:id="rId22"/>
    <p:sldId id="276" r:id="rId23"/>
    <p:sldId id="259" r:id="rId2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ov_delovni_lis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kustecs\AppData\Local\Microsoft\Windows\INetCache\Content.Outlook\RZQB67HT\Rea_2017do22_po%20podro&#269;jih_1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ov_delovni_lis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Repic\AppData\Local\Temp\notesF182A0\~0354775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Postruznik\AppData\Local\Temp\notes0C0DF2\~6209795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1">
                <a:solidFill>
                  <a:schemeClr val="accent1">
                    <a:lumMod val="50000"/>
                  </a:schemeClr>
                </a:solidFill>
              </a:rPr>
              <a:t>Število dni, v posameznih državah, ko so bile zaprte vse šole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List1!$G$7</c:f>
              <c:strCache>
                <c:ptCount val="1"/>
                <c:pt idx="0">
                  <c:v>število dni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1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List1!$F$8:$F$29</c:f>
              <c:strCache>
                <c:ptCount val="22"/>
                <c:pt idx="0">
                  <c:v>Francija</c:v>
                </c:pt>
                <c:pt idx="1">
                  <c:v>Avstrija</c:v>
                </c:pt>
                <c:pt idx="2">
                  <c:v>Danska</c:v>
                </c:pt>
                <c:pt idx="3">
                  <c:v>Grčija</c:v>
                </c:pt>
                <c:pt idx="4">
                  <c:v>Estonija</c:v>
                </c:pt>
                <c:pt idx="5">
                  <c:v>Litva</c:v>
                </c:pt>
                <c:pt idx="6">
                  <c:v>Španija</c:v>
                </c:pt>
                <c:pt idx="7">
                  <c:v>Nizozemska</c:v>
                </c:pt>
                <c:pt idx="8">
                  <c:v>Portugalska</c:v>
                </c:pt>
                <c:pt idx="9">
                  <c:v>Češka</c:v>
                </c:pt>
                <c:pt idx="10">
                  <c:v>Slovaška</c:v>
                </c:pt>
                <c:pt idx="11">
                  <c:v>Nemčija</c:v>
                </c:pt>
                <c:pt idx="12">
                  <c:v>Poljska</c:v>
                </c:pt>
                <c:pt idx="13">
                  <c:v>Slovenija</c:v>
                </c:pt>
                <c:pt idx="14">
                  <c:v>Irska</c:v>
                </c:pt>
                <c:pt idx="15">
                  <c:v>Latvija</c:v>
                </c:pt>
                <c:pt idx="16">
                  <c:v>Romunija</c:v>
                </c:pt>
                <c:pt idx="17">
                  <c:v>Italija</c:v>
                </c:pt>
                <c:pt idx="18">
                  <c:v>Kanada </c:v>
                </c:pt>
                <c:pt idx="19">
                  <c:v>Velika Britanija</c:v>
                </c:pt>
                <c:pt idx="20">
                  <c:v>ZDA</c:v>
                </c:pt>
                <c:pt idx="21">
                  <c:v>Brazilija </c:v>
                </c:pt>
              </c:strCache>
            </c:strRef>
          </c:cat>
          <c:val>
            <c:numRef>
              <c:f>List1!$G$8:$G$29</c:f>
              <c:numCache>
                <c:formatCode>General</c:formatCode>
                <c:ptCount val="22"/>
                <c:pt idx="0">
                  <c:v>63</c:v>
                </c:pt>
                <c:pt idx="1">
                  <c:v>65</c:v>
                </c:pt>
                <c:pt idx="2">
                  <c:v>68</c:v>
                </c:pt>
                <c:pt idx="3">
                  <c:v>75</c:v>
                </c:pt>
                <c:pt idx="4">
                  <c:v>84</c:v>
                </c:pt>
                <c:pt idx="5">
                  <c:v>94</c:v>
                </c:pt>
                <c:pt idx="6">
                  <c:v>101</c:v>
                </c:pt>
                <c:pt idx="7">
                  <c:v>110</c:v>
                </c:pt>
                <c:pt idx="8">
                  <c:v>125</c:v>
                </c:pt>
                <c:pt idx="9">
                  <c:v>130</c:v>
                </c:pt>
                <c:pt idx="10">
                  <c:v>138</c:v>
                </c:pt>
                <c:pt idx="11">
                  <c:v>143</c:v>
                </c:pt>
                <c:pt idx="12">
                  <c:v>154</c:v>
                </c:pt>
                <c:pt idx="13">
                  <c:v>155</c:v>
                </c:pt>
                <c:pt idx="14">
                  <c:v>161</c:v>
                </c:pt>
                <c:pt idx="15">
                  <c:v>189</c:v>
                </c:pt>
                <c:pt idx="16">
                  <c:v>198</c:v>
                </c:pt>
                <c:pt idx="17">
                  <c:v>229</c:v>
                </c:pt>
                <c:pt idx="18">
                  <c:v>233</c:v>
                </c:pt>
                <c:pt idx="19">
                  <c:v>244</c:v>
                </c:pt>
                <c:pt idx="20">
                  <c:v>312</c:v>
                </c:pt>
                <c:pt idx="21">
                  <c:v>349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62-4753-A237-884EEB6196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69280144"/>
        <c:axId val="-269259472"/>
      </c:barChart>
      <c:catAx>
        <c:axId val="-26928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1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69259472"/>
        <c:crosses val="autoZero"/>
        <c:auto val="1"/>
        <c:lblAlgn val="ctr"/>
        <c:lblOffset val="100"/>
        <c:noMultiLvlLbl val="0"/>
      </c:catAx>
      <c:valAx>
        <c:axId val="-269259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1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-26928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'[Rea_2017do22_po področjih_1.xls]pregled po področjih'!$A$29:$F$29</c:f>
              <c:numCache>
                <c:formatCode>General</c:formatCode>
                <c:ptCount val="6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'[Rea_2017do22_po področjih_1.xls]pregled po področjih'!$A$30:$F$30</c:f>
              <c:numCache>
                <c:formatCode>#,##0</c:formatCode>
                <c:ptCount val="6"/>
                <c:pt idx="0">
                  <c:v>1643</c:v>
                </c:pt>
                <c:pt idx="1">
                  <c:v>1739</c:v>
                </c:pt>
                <c:pt idx="2">
                  <c:v>1868</c:v>
                </c:pt>
                <c:pt idx="3">
                  <c:v>1980</c:v>
                </c:pt>
                <c:pt idx="4">
                  <c:v>2170</c:v>
                </c:pt>
                <c:pt idx="5">
                  <c:v>2180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6-4237-85D0-D9A916C36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5654479"/>
        <c:axId val="915653647"/>
      </c:areaChart>
      <c:catAx>
        <c:axId val="91565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15653647"/>
        <c:crosses val="autoZero"/>
        <c:auto val="1"/>
        <c:lblAlgn val="ctr"/>
        <c:lblOffset val="100"/>
        <c:noMultiLvlLbl val="0"/>
      </c:catAx>
      <c:valAx>
        <c:axId val="915653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156544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sl-SI"/>
              <a:t>Gibanje integralnih sredstev za investicije po letih </a:t>
            </a:r>
          </a:p>
          <a:p>
            <a:pPr>
              <a:defRPr/>
            </a:pPr>
            <a:endParaRPr lang="sl-SI"/>
          </a:p>
        </c:rich>
      </c:tx>
      <c:layout>
        <c:manualLayout>
          <c:xMode val="edge"/>
          <c:yMode val="edge"/>
          <c:x val="0.28948503689786032"/>
          <c:y val="5.792578769407167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2145590847993759"/>
          <c:y val="4.7977706655205309E-2"/>
          <c:w val="0.84407990196701987"/>
          <c:h val="0.7457795280541323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solidFill>
                <a:schemeClr val="accent1"/>
              </a:solidFill>
            </a:ln>
          </c:spPr>
          <c:invertIfNegative val="0"/>
          <c:dPt>
            <c:idx val="10"/>
            <c:invertIfNegative val="0"/>
            <c:bubble3D val="0"/>
            <c:spPr>
              <a:solidFill>
                <a:srgbClr val="FFFF00"/>
              </a:solidFill>
              <a:ln>
                <a:solidFill>
                  <a:schemeClr val="accent5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0A4-4B6A-A481-AC204569FBAB}"/>
              </c:ext>
            </c:extLst>
          </c:dPt>
          <c:trendline>
            <c:trendlineType val="poly"/>
            <c:order val="2"/>
            <c:dispRSqr val="0"/>
            <c:dispEq val="0"/>
          </c:trendline>
          <c:cat>
            <c:strRef>
              <c:f>'Tabela po PP'!$K$4:$W$4</c:f>
              <c:strCache>
                <c:ptCount val="13"/>
                <c:pt idx="0">
                  <c:v>RE 2010</c:v>
                </c:pt>
                <c:pt idx="1">
                  <c:v>RE 2011</c:v>
                </c:pt>
                <c:pt idx="2">
                  <c:v>RE 2012</c:v>
                </c:pt>
                <c:pt idx="3">
                  <c:v>RE 2013</c:v>
                </c:pt>
                <c:pt idx="4">
                  <c:v>RE 2014</c:v>
                </c:pt>
                <c:pt idx="5">
                  <c:v>RE 2015</c:v>
                </c:pt>
                <c:pt idx="6">
                  <c:v>RE 2016</c:v>
                </c:pt>
                <c:pt idx="7">
                  <c:v>RE 2017</c:v>
                </c:pt>
                <c:pt idx="8">
                  <c:v>RE 2018</c:v>
                </c:pt>
                <c:pt idx="9">
                  <c:v>RE 2019</c:v>
                </c:pt>
                <c:pt idx="10">
                  <c:v>RE 2020</c:v>
                </c:pt>
                <c:pt idx="11">
                  <c:v>Veljavni plan 2021</c:v>
                </c:pt>
                <c:pt idx="12">
                  <c:v>Veljavni plan 2022</c:v>
                </c:pt>
              </c:strCache>
            </c:strRef>
          </c:cat>
          <c:val>
            <c:numRef>
              <c:f>'Tabela po PP'!$K$77:$W$77</c:f>
              <c:numCache>
                <c:formatCode>#,##0</c:formatCode>
                <c:ptCount val="13"/>
                <c:pt idx="0">
                  <c:v>56337478.310000002</c:v>
                </c:pt>
                <c:pt idx="1">
                  <c:v>52725293.799999997</c:v>
                </c:pt>
                <c:pt idx="2">
                  <c:v>28791040.649999999</c:v>
                </c:pt>
                <c:pt idx="3">
                  <c:v>28196325.649999999</c:v>
                </c:pt>
                <c:pt idx="4">
                  <c:v>31811502.419999998</c:v>
                </c:pt>
                <c:pt idx="5">
                  <c:v>23564107</c:v>
                </c:pt>
                <c:pt idx="6">
                  <c:v>31632398.619999997</c:v>
                </c:pt>
                <c:pt idx="7">
                  <c:v>29383625</c:v>
                </c:pt>
                <c:pt idx="8">
                  <c:v>30776078</c:v>
                </c:pt>
                <c:pt idx="9">
                  <c:v>38694650.660000004</c:v>
                </c:pt>
                <c:pt idx="10">
                  <c:v>38464634.280000001</c:v>
                </c:pt>
                <c:pt idx="11">
                  <c:v>61349103</c:v>
                </c:pt>
                <c:pt idx="12">
                  <c:v>52414982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A4-4B6A-A481-AC204569FB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420719472"/>
        <c:axId val="-420720560"/>
      </c:barChart>
      <c:catAx>
        <c:axId val="-42071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-420720560"/>
        <c:crosses val="autoZero"/>
        <c:auto val="1"/>
        <c:lblAlgn val="ctr"/>
        <c:lblOffset val="100"/>
        <c:noMultiLvlLbl val="0"/>
      </c:catAx>
      <c:valAx>
        <c:axId val="-4207205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-420719472"/>
        <c:crosses val="autoZero"/>
        <c:crossBetween val="between"/>
      </c:valAx>
    </c:plotArea>
    <c:plotVisOnly val="1"/>
    <c:dispBlanksAs val="gap"/>
    <c:showDLblsOverMax val="0"/>
  </c:chart>
  <c:spPr>
    <a:ln>
      <a:solidFill>
        <a:sysClr val="windowText" lastClr="000000"/>
      </a:solidFill>
    </a:ln>
  </c:spPr>
  <c:txPr>
    <a:bodyPr/>
    <a:lstStyle/>
    <a:p>
      <a:pPr>
        <a:defRPr sz="1600" baseline="0"/>
      </a:pPr>
      <a:endParaRPr lang="sl-SI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sl-SI"/>
              <a:t>Gibanje integralnih sredstev za investicije po področjih porabe</a:t>
            </a:r>
          </a:p>
          <a:p>
            <a:pPr>
              <a:defRPr/>
            </a:pPr>
            <a:endParaRPr lang="sl-SI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Tabela_zbirna!$B$5</c:f>
              <c:strCache>
                <c:ptCount val="1"/>
                <c:pt idx="0">
                  <c:v>Investicije v šolstvo in šport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Tabela_zbirna!$C$4:$N$4</c:f>
              <c:strCache>
                <c:ptCount val="12"/>
                <c:pt idx="0">
                  <c:v>RE 2011</c:v>
                </c:pt>
                <c:pt idx="1">
                  <c:v>RE 2012</c:v>
                </c:pt>
                <c:pt idx="2">
                  <c:v>RE 2013</c:v>
                </c:pt>
                <c:pt idx="3">
                  <c:v>RE 2014</c:v>
                </c:pt>
                <c:pt idx="4">
                  <c:v>RE 2015</c:v>
                </c:pt>
                <c:pt idx="5">
                  <c:v>RE 2016</c:v>
                </c:pt>
                <c:pt idx="6">
                  <c:v>RE 2017</c:v>
                </c:pt>
                <c:pt idx="7">
                  <c:v>RE 2018</c:v>
                </c:pt>
                <c:pt idx="8">
                  <c:v>RE 2019</c:v>
                </c:pt>
                <c:pt idx="9">
                  <c:v>RE 2020</c:v>
                </c:pt>
                <c:pt idx="10">
                  <c:v>Veljavni plan 2021</c:v>
                </c:pt>
                <c:pt idx="11">
                  <c:v>Veljavni plan 2022</c:v>
                </c:pt>
              </c:strCache>
            </c:strRef>
          </c:cat>
          <c:val>
            <c:numRef>
              <c:f>Tabela_zbirna!$C$5:$N$5</c:f>
              <c:numCache>
                <c:formatCode>#,##0</c:formatCode>
                <c:ptCount val="12"/>
                <c:pt idx="0">
                  <c:v>29056217.16</c:v>
                </c:pt>
                <c:pt idx="1">
                  <c:v>19319152.399999999</c:v>
                </c:pt>
                <c:pt idx="2">
                  <c:v>19998016.509999998</c:v>
                </c:pt>
                <c:pt idx="3">
                  <c:v>22873248.209999997</c:v>
                </c:pt>
                <c:pt idx="4">
                  <c:v>16496126</c:v>
                </c:pt>
                <c:pt idx="5">
                  <c:v>22339360.93</c:v>
                </c:pt>
                <c:pt idx="6">
                  <c:v>18579795</c:v>
                </c:pt>
                <c:pt idx="7">
                  <c:v>17145612.549999997</c:v>
                </c:pt>
                <c:pt idx="8">
                  <c:v>23099571.550000001</c:v>
                </c:pt>
                <c:pt idx="9">
                  <c:v>20226674</c:v>
                </c:pt>
                <c:pt idx="10">
                  <c:v>44392790</c:v>
                </c:pt>
                <c:pt idx="11">
                  <c:v>35458669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F5-42B2-A964-DBB0A98AA385}"/>
            </c:ext>
          </c:extLst>
        </c:ser>
        <c:ser>
          <c:idx val="1"/>
          <c:order val="1"/>
          <c:tx>
            <c:strRef>
              <c:f>Tabela_zbirna!$B$6</c:f>
              <c:strCache>
                <c:ptCount val="1"/>
                <c:pt idx="0">
                  <c:v>Investicije v visoko šolsko in znanstveno infrastrukturo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Tabela_zbirna!$C$4:$N$4</c:f>
              <c:strCache>
                <c:ptCount val="12"/>
                <c:pt idx="0">
                  <c:v>RE 2011</c:v>
                </c:pt>
                <c:pt idx="1">
                  <c:v>RE 2012</c:v>
                </c:pt>
                <c:pt idx="2">
                  <c:v>RE 2013</c:v>
                </c:pt>
                <c:pt idx="3">
                  <c:v>RE 2014</c:v>
                </c:pt>
                <c:pt idx="4">
                  <c:v>RE 2015</c:v>
                </c:pt>
                <c:pt idx="5">
                  <c:v>RE 2016</c:v>
                </c:pt>
                <c:pt idx="6">
                  <c:v>RE 2017</c:v>
                </c:pt>
                <c:pt idx="7">
                  <c:v>RE 2018</c:v>
                </c:pt>
                <c:pt idx="8">
                  <c:v>RE 2019</c:v>
                </c:pt>
                <c:pt idx="9">
                  <c:v>RE 2020</c:v>
                </c:pt>
                <c:pt idx="10">
                  <c:v>Veljavni plan 2021</c:v>
                </c:pt>
                <c:pt idx="11">
                  <c:v>Veljavni plan 2022</c:v>
                </c:pt>
              </c:strCache>
            </c:strRef>
          </c:cat>
          <c:val>
            <c:numRef>
              <c:f>Tabela_zbirna!$C$6:$N$6</c:f>
              <c:numCache>
                <c:formatCode>#,##0</c:formatCode>
                <c:ptCount val="12"/>
                <c:pt idx="0">
                  <c:v>21609376.609999999</c:v>
                </c:pt>
                <c:pt idx="1">
                  <c:v>7393345.6699999999</c:v>
                </c:pt>
                <c:pt idx="2">
                  <c:v>6946738.8799999999</c:v>
                </c:pt>
                <c:pt idx="3">
                  <c:v>7669324.9199999999</c:v>
                </c:pt>
                <c:pt idx="4">
                  <c:v>5979532</c:v>
                </c:pt>
                <c:pt idx="5">
                  <c:v>8215684.8499999996</c:v>
                </c:pt>
                <c:pt idx="6">
                  <c:v>9978495</c:v>
                </c:pt>
                <c:pt idx="7">
                  <c:v>12509805.870000001</c:v>
                </c:pt>
                <c:pt idx="8">
                  <c:v>13889548.42</c:v>
                </c:pt>
                <c:pt idx="9">
                  <c:v>17000220.100000001</c:v>
                </c:pt>
                <c:pt idx="10">
                  <c:v>15026313</c:v>
                </c:pt>
                <c:pt idx="11">
                  <c:v>15026313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F5-42B2-A964-DBB0A98AA385}"/>
            </c:ext>
          </c:extLst>
        </c:ser>
        <c:ser>
          <c:idx val="2"/>
          <c:order val="2"/>
          <c:tx>
            <c:strRef>
              <c:f>Tabela_zbirna!$B$7</c:f>
              <c:strCache>
                <c:ptCount val="1"/>
                <c:pt idx="0">
                  <c:v>Investicije organa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Tabela_zbirna!$C$4:$N$4</c:f>
              <c:strCache>
                <c:ptCount val="12"/>
                <c:pt idx="0">
                  <c:v>RE 2011</c:v>
                </c:pt>
                <c:pt idx="1">
                  <c:v>RE 2012</c:v>
                </c:pt>
                <c:pt idx="2">
                  <c:v>RE 2013</c:v>
                </c:pt>
                <c:pt idx="3">
                  <c:v>RE 2014</c:v>
                </c:pt>
                <c:pt idx="4">
                  <c:v>RE 2015</c:v>
                </c:pt>
                <c:pt idx="5">
                  <c:v>RE 2016</c:v>
                </c:pt>
                <c:pt idx="6">
                  <c:v>RE 2017</c:v>
                </c:pt>
                <c:pt idx="7">
                  <c:v>RE 2018</c:v>
                </c:pt>
                <c:pt idx="8">
                  <c:v>RE 2019</c:v>
                </c:pt>
                <c:pt idx="9">
                  <c:v>RE 2020</c:v>
                </c:pt>
                <c:pt idx="10">
                  <c:v>Veljavni plan 2021</c:v>
                </c:pt>
                <c:pt idx="11">
                  <c:v>Veljavni plan 2022</c:v>
                </c:pt>
              </c:strCache>
            </c:strRef>
          </c:cat>
          <c:val>
            <c:numRef>
              <c:f>Tabela_zbirna!$C$7:$N$7</c:f>
              <c:numCache>
                <c:formatCode>#,##0</c:formatCode>
                <c:ptCount val="12"/>
                <c:pt idx="0">
                  <c:v>2059700.03</c:v>
                </c:pt>
                <c:pt idx="1">
                  <c:v>2078542.58</c:v>
                </c:pt>
                <c:pt idx="2">
                  <c:v>1251570.26</c:v>
                </c:pt>
                <c:pt idx="3">
                  <c:v>1268929.2899999998</c:v>
                </c:pt>
                <c:pt idx="4">
                  <c:v>1088449</c:v>
                </c:pt>
                <c:pt idx="5">
                  <c:v>1077352.8400000001</c:v>
                </c:pt>
                <c:pt idx="6">
                  <c:v>825335</c:v>
                </c:pt>
                <c:pt idx="7">
                  <c:v>1120659.5799999998</c:v>
                </c:pt>
                <c:pt idx="8">
                  <c:v>1705530.69</c:v>
                </c:pt>
                <c:pt idx="9">
                  <c:v>1237740.1800000002</c:v>
                </c:pt>
                <c:pt idx="10">
                  <c:v>1930000</c:v>
                </c:pt>
                <c:pt idx="11">
                  <c:v>1930000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68F5-42B2-A964-DBB0A98AA3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715887664"/>
        <c:axId val="-1715889840"/>
      </c:lineChart>
      <c:catAx>
        <c:axId val="-1715887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sl-SI"/>
          </a:p>
        </c:txPr>
        <c:crossAx val="-1715889840"/>
        <c:crosses val="autoZero"/>
        <c:auto val="1"/>
        <c:lblAlgn val="ctr"/>
        <c:lblOffset val="100"/>
        <c:noMultiLvlLbl val="0"/>
      </c:catAx>
      <c:valAx>
        <c:axId val="-1715889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sl-SI"/>
          </a:p>
        </c:txPr>
        <c:crossAx val="-17158876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5445280202594489"/>
          <c:y val="0.46816992419094822"/>
          <c:w val="0.18769741641719706"/>
          <c:h val="0.3312561120215303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600" baseline="0"/>
      </a:pPr>
      <a:endParaRPr lang="sl-SI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sz="2400" dirty="0"/>
              <a:t>Integralna sredstva</a:t>
            </a:r>
            <a:r>
              <a:rPr lang="sl-SI" sz="2400" baseline="0" dirty="0"/>
              <a:t> za investicije v letu 2021 </a:t>
            </a:r>
            <a:endParaRPr lang="sl-SI" sz="2400" dirty="0"/>
          </a:p>
        </c:rich>
      </c:tx>
      <c:layout>
        <c:manualLayout>
          <c:xMode val="edge"/>
          <c:yMode val="edge"/>
          <c:x val="9.1408199643493768E-2"/>
          <c:y val="2.2050716648291068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explosion val="2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67-4D70-A573-FBCBCBD045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67-4D70-A573-FBCBCBD045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67-4D70-A573-FBCBCBD045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Torta!$A$2:$A$4</c:f>
              <c:strCache>
                <c:ptCount val="3"/>
                <c:pt idx="0">
                  <c:v>Investicije v predšolsko, šolsko in športno infrastrukturo</c:v>
                </c:pt>
                <c:pt idx="1">
                  <c:v>Investicije v visokošolsko in znanostveno infrastrukturo</c:v>
                </c:pt>
                <c:pt idx="2">
                  <c:v>Investicije organa</c:v>
                </c:pt>
              </c:strCache>
            </c:strRef>
          </c:cat>
          <c:val>
            <c:numRef>
              <c:f>Torta!$B$2:$B$4</c:f>
              <c:numCache>
                <c:formatCode>#,##0</c:formatCode>
                <c:ptCount val="3"/>
                <c:pt idx="0">
                  <c:v>44392790</c:v>
                </c:pt>
                <c:pt idx="1">
                  <c:v>15026313</c:v>
                </c:pt>
                <c:pt idx="2">
                  <c:v>1930000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67-4D70-A573-FBCBCBD045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3096729297146839"/>
          <c:y val="0.31917451495033711"/>
          <c:w val="0.4613778705636743"/>
          <c:h val="0.355120511896797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FB6A3-D384-42E5-9EE7-5559A4C2B652}" type="datetimeFigureOut">
              <a:rPr lang="sl-SI" smtClean="0"/>
              <a:t>15. 03. 2021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26B481-CCDB-4B5D-BF28-F7DA31E2A29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3461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5AEA-5C3C-4051-8918-46E3CC99F74F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815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D6258-516A-4FA5-A648-2CBDC233B55C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7148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F1328-3DE6-436C-9C98-6B695EE4D4F2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7937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1E3-C9DB-44EE-8E56-C3315D547837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161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7B4FC-5CD2-4935-BBD1-CEC3424921CB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40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28CA-405C-4041-89C7-BACFA8D01D63}" type="datetime1">
              <a:rPr lang="sl-SI" smtClean="0"/>
              <a:t>15. 03. 2021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052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FFE6-CEB2-428F-99C8-8B5F6D8E1460}" type="datetime1">
              <a:rPr lang="sl-SI" smtClean="0"/>
              <a:t>15. 03. 2021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008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01622-95DA-4767-B88A-56537D5B6395}" type="datetime1">
              <a:rPr lang="sl-SI" smtClean="0"/>
              <a:t>15. 03. 2021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34343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8A7A1-8A9C-451B-A214-BD94CE65AF91}" type="datetime1">
              <a:rPr lang="sl-SI" smtClean="0"/>
              <a:t>15. 03. 2021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518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52290-35C8-463C-A8F4-98ECD4358A76}" type="datetime1">
              <a:rPr lang="sl-SI" smtClean="0"/>
              <a:t>15. 03. 2021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6883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99C91-2EEE-49E0-B617-F15BDA287B8A}" type="datetime1">
              <a:rPr lang="sl-SI" smtClean="0"/>
              <a:t>15. 03. 2021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4814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FAE8E-D4A1-467A-AF88-6E824043E5B7}" type="datetime1">
              <a:rPr lang="sl-SI" smtClean="0"/>
              <a:t>15. 03. 2021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4127E-605E-4CE8-9B5B-8398A7AB7A3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645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SLIKOVNO GRADIVO OB INTERPELACIJI O DELU MINISTRICE ZA IZOBRAŽEVANJE, ZNANOST IN ŠPORT, PROF. DR. SIMONE KUSTEC</a:t>
            </a:r>
            <a:endParaRPr lang="sl-SI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 smtClean="0"/>
          </a:p>
          <a:p>
            <a:r>
              <a:rPr lang="sl-SI" dirty="0" smtClean="0"/>
              <a:t>Ljubljana, 15. marec 2021</a:t>
            </a:r>
            <a:endParaRPr lang="sl-SI" dirty="0"/>
          </a:p>
        </p:txBody>
      </p:sp>
      <p:pic>
        <p:nvPicPr>
          <p:cNvPr id="7170" name="Picture 2" descr="http://www.ssgt.si/typo3temp/pics/58e51a38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14" y="3969439"/>
            <a:ext cx="3819183" cy="2870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037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78" y="147918"/>
            <a:ext cx="9275303" cy="658350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2619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Število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dni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so bile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šole</a:t>
            </a:r>
            <a:r>
              <a:rPr lang="en-US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zaprte</a:t>
            </a:r>
            <a:r>
              <a:rPr lang="sl-SI" sz="1600" i="1" dirty="0"/>
              <a:t/>
            </a:r>
            <a:br>
              <a:rPr lang="sl-SI" sz="1600" i="1" dirty="0"/>
            </a:br>
            <a:r>
              <a:rPr lang="sl-SI" sz="1600" dirty="0" smtClean="0"/>
              <a:t>Vir: Krek, M. po </a:t>
            </a:r>
            <a:r>
              <a:rPr lang="sl-SI" sz="1600" dirty="0" err="1" smtClean="0"/>
              <a:t>Our</a:t>
            </a:r>
            <a:r>
              <a:rPr lang="sl-SI" sz="1600" dirty="0" smtClean="0"/>
              <a:t> </a:t>
            </a:r>
            <a:r>
              <a:rPr lang="sl-SI" sz="1600" dirty="0" err="1" smtClean="0"/>
              <a:t>World</a:t>
            </a:r>
            <a:r>
              <a:rPr lang="sl-SI" sz="1600" dirty="0" smtClean="0"/>
              <a:t> in Data </a:t>
            </a:r>
            <a:endParaRPr lang="sl-SI" sz="1600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685218"/>
              </p:ext>
            </p:extLst>
          </p:nvPr>
        </p:nvGraphicFramePr>
        <p:xfrm>
          <a:off x="121024" y="1371600"/>
          <a:ext cx="11914094" cy="5347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0493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AKTUALNO STANJE (POL)ZAPRTJA ŠOL V SVETU</a:t>
            </a:r>
            <a:br>
              <a:rPr lang="sl-SI" b="1" dirty="0" smtClean="0"/>
            </a:br>
            <a:r>
              <a:rPr lang="sl-SI" sz="2000" dirty="0"/>
              <a:t>Vir: Krek, M. po </a:t>
            </a:r>
            <a:r>
              <a:rPr lang="sl-SI" sz="2000" dirty="0" err="1"/>
              <a:t>Our</a:t>
            </a:r>
            <a:r>
              <a:rPr lang="sl-SI" sz="2000" dirty="0"/>
              <a:t> </a:t>
            </a:r>
            <a:r>
              <a:rPr lang="sl-SI" sz="2000" dirty="0" err="1"/>
              <a:t>World</a:t>
            </a:r>
            <a:r>
              <a:rPr lang="sl-SI" sz="2000" dirty="0"/>
              <a:t> in Data </a:t>
            </a:r>
            <a:endParaRPr lang="sl-SI" sz="2000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85483" y="1798730"/>
            <a:ext cx="3877235" cy="435133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sl-SI" sz="5100" dirty="0" smtClean="0"/>
              <a:t>Države, </a:t>
            </a:r>
            <a:r>
              <a:rPr lang="sl-SI" sz="5100" dirty="0"/>
              <a:t>ki imajo v tem trenutku </a:t>
            </a:r>
            <a:endParaRPr lang="sl-SI" sz="5100" dirty="0" smtClean="0"/>
          </a:p>
          <a:p>
            <a:pPr marL="0" indent="0">
              <a:buNone/>
            </a:pPr>
            <a:r>
              <a:rPr lang="sl-SI" sz="5100" b="1" dirty="0" smtClean="0"/>
              <a:t>zaprte </a:t>
            </a:r>
            <a:r>
              <a:rPr lang="sl-SI" sz="5100" b="1" dirty="0"/>
              <a:t>vse šole</a:t>
            </a:r>
          </a:p>
          <a:p>
            <a:pPr marL="0" indent="0">
              <a:buNone/>
            </a:pPr>
            <a:endParaRPr lang="sl-SI" sz="5100" dirty="0"/>
          </a:p>
          <a:p>
            <a:r>
              <a:rPr lang="sl-SI" sz="5100" dirty="0"/>
              <a:t>Italija</a:t>
            </a:r>
          </a:p>
          <a:p>
            <a:r>
              <a:rPr lang="sl-SI" sz="5100" dirty="0"/>
              <a:t>Portugalska</a:t>
            </a:r>
          </a:p>
          <a:p>
            <a:r>
              <a:rPr lang="sl-SI" sz="5100" dirty="0"/>
              <a:t>Grčija</a:t>
            </a:r>
          </a:p>
          <a:p>
            <a:r>
              <a:rPr lang="sl-SI" sz="5100" dirty="0"/>
              <a:t>Slovaška</a:t>
            </a:r>
          </a:p>
          <a:p>
            <a:r>
              <a:rPr lang="sl-SI" sz="5100" dirty="0"/>
              <a:t>Nemčija</a:t>
            </a:r>
          </a:p>
          <a:p>
            <a:r>
              <a:rPr lang="sl-SI" sz="5100" dirty="0"/>
              <a:t>Češka</a:t>
            </a:r>
          </a:p>
          <a:p>
            <a:r>
              <a:rPr lang="sl-SI" sz="5100" dirty="0"/>
              <a:t>Poljska</a:t>
            </a:r>
          </a:p>
          <a:p>
            <a:endParaRPr lang="sl-SI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97507" y="1411941"/>
            <a:ext cx="7203140" cy="5309533"/>
          </a:xfrm>
        </p:spPr>
        <p:txBody>
          <a:bodyPr numCol="2">
            <a:normAutofit fontScale="47500" lnSpcReduction="20000"/>
          </a:bodyPr>
          <a:lstStyle/>
          <a:p>
            <a:pPr marL="0" indent="0">
              <a:buNone/>
            </a:pPr>
            <a:endParaRPr lang="sl-SI" sz="4000" dirty="0" smtClean="0"/>
          </a:p>
          <a:p>
            <a:pPr marL="0" indent="0">
              <a:buNone/>
            </a:pPr>
            <a:r>
              <a:rPr lang="sl-SI" sz="5100" dirty="0" smtClean="0"/>
              <a:t>Države</a:t>
            </a:r>
            <a:r>
              <a:rPr lang="sl-SI" sz="5100" dirty="0"/>
              <a:t>, kjer imajo </a:t>
            </a:r>
            <a:r>
              <a:rPr lang="sl-SI" sz="5100" b="1" dirty="0"/>
              <a:t>delno zaprte </a:t>
            </a:r>
            <a:r>
              <a:rPr lang="sl-SI" sz="5100" b="1" dirty="0" smtClean="0"/>
              <a:t>šole</a:t>
            </a:r>
            <a:r>
              <a:rPr lang="sl-SI" sz="5100" b="1" dirty="0"/>
              <a:t> </a:t>
            </a:r>
            <a:endParaRPr lang="sl-SI" sz="5100" b="1" dirty="0" smtClean="0"/>
          </a:p>
          <a:p>
            <a:pPr marL="0" indent="0">
              <a:buNone/>
            </a:pPr>
            <a:endParaRPr lang="sl-SI" sz="4000" b="1" dirty="0"/>
          </a:p>
          <a:p>
            <a:r>
              <a:rPr lang="sl-SI" sz="5100" dirty="0"/>
              <a:t>Irska</a:t>
            </a:r>
          </a:p>
          <a:p>
            <a:r>
              <a:rPr lang="sl-SI" sz="5100" dirty="0"/>
              <a:t>Velika </a:t>
            </a:r>
            <a:r>
              <a:rPr lang="sl-SI" sz="5100" dirty="0" smtClean="0"/>
              <a:t>Britanija</a:t>
            </a:r>
            <a:endParaRPr lang="sl-SI" sz="5100" dirty="0"/>
          </a:p>
          <a:p>
            <a:r>
              <a:rPr lang="sl-SI" sz="5100" dirty="0"/>
              <a:t>Francija</a:t>
            </a:r>
          </a:p>
          <a:p>
            <a:r>
              <a:rPr lang="sl-SI" sz="5100" dirty="0"/>
              <a:t>Belgija</a:t>
            </a:r>
          </a:p>
          <a:p>
            <a:r>
              <a:rPr lang="sl-SI" sz="5100" dirty="0"/>
              <a:t>Nizozemska</a:t>
            </a:r>
          </a:p>
          <a:p>
            <a:r>
              <a:rPr lang="sl-SI" sz="5100" dirty="0"/>
              <a:t>Švedska</a:t>
            </a:r>
          </a:p>
          <a:p>
            <a:r>
              <a:rPr lang="sl-SI" sz="5100" dirty="0"/>
              <a:t>Finska</a:t>
            </a:r>
          </a:p>
          <a:p>
            <a:r>
              <a:rPr lang="sl-SI" sz="5100" dirty="0"/>
              <a:t>Švica</a:t>
            </a:r>
          </a:p>
          <a:p>
            <a:r>
              <a:rPr lang="sl-SI" sz="5100" dirty="0"/>
              <a:t>Avstrija</a:t>
            </a:r>
          </a:p>
          <a:p>
            <a:r>
              <a:rPr lang="sl-SI" sz="5100" dirty="0" smtClean="0"/>
              <a:t>Madžarska</a:t>
            </a:r>
          </a:p>
          <a:p>
            <a:pPr marL="0" indent="0">
              <a:buNone/>
            </a:pPr>
            <a:endParaRPr lang="sl-SI" sz="5100" dirty="0" smtClean="0"/>
          </a:p>
          <a:p>
            <a:endParaRPr lang="sl-SI" sz="5100" dirty="0"/>
          </a:p>
          <a:p>
            <a:endParaRPr lang="sl-SI" sz="5100" dirty="0" smtClean="0"/>
          </a:p>
          <a:p>
            <a:endParaRPr lang="sl-SI" sz="5100" dirty="0" smtClean="0"/>
          </a:p>
          <a:p>
            <a:r>
              <a:rPr lang="sl-SI" sz="5100" dirty="0" smtClean="0"/>
              <a:t>Romunija</a:t>
            </a:r>
            <a:endParaRPr lang="sl-SI" sz="5100" dirty="0"/>
          </a:p>
          <a:p>
            <a:r>
              <a:rPr lang="sl-SI" sz="5100" dirty="0" smtClean="0"/>
              <a:t>Bolgarija</a:t>
            </a:r>
            <a:endParaRPr lang="sl-SI" sz="5100" dirty="0"/>
          </a:p>
          <a:p>
            <a:r>
              <a:rPr lang="sl-SI" sz="5100" dirty="0"/>
              <a:t>Litva</a:t>
            </a:r>
          </a:p>
          <a:p>
            <a:r>
              <a:rPr lang="sl-SI" sz="5100" dirty="0"/>
              <a:t>Latvija</a:t>
            </a:r>
          </a:p>
          <a:p>
            <a:r>
              <a:rPr lang="sl-SI" sz="5100" dirty="0"/>
              <a:t>Danska</a:t>
            </a:r>
          </a:p>
          <a:p>
            <a:r>
              <a:rPr lang="sl-SI" sz="5100" dirty="0"/>
              <a:t>Ciper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88067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94" y="0"/>
            <a:ext cx="9668436" cy="6822699"/>
          </a:xfrm>
        </p:spPr>
      </p:pic>
    </p:spTree>
    <p:extLst>
      <p:ext uri="{BB962C8B-B14F-4D97-AF65-F5344CB8AC3E}">
        <p14:creationId xmlns:p14="http://schemas.microsoft.com/office/powerpoint/2010/main" val="3585422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lada sprejela načrt sproščanja ukrepov za zajezitev širjenja okužb s  virusom SARS-CoV-2 | GOV.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" y="207579"/>
            <a:ext cx="12161212" cy="615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5951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odeli_in_priporoc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2" y="1201272"/>
            <a:ext cx="3927848" cy="56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MODELI OSNOVNOŠOLSKEGA IZOBRAŽEVANJA – OŠ Franceta Bevka Ljublja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394" y="2820722"/>
            <a:ext cx="4349912" cy="399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9278"/>
            <a:ext cx="10515600" cy="625475"/>
          </a:xfrm>
        </p:spPr>
        <p:txBody>
          <a:bodyPr>
            <a:normAutofit/>
          </a:bodyPr>
          <a:lstStyle/>
          <a:p>
            <a:r>
              <a:rPr lang="sl-SI" sz="2400" b="1" dirty="0" smtClean="0"/>
              <a:t>Povezava: </a:t>
            </a:r>
            <a:r>
              <a:rPr lang="sl-SI" sz="2300" dirty="0" smtClean="0"/>
              <a:t>https</a:t>
            </a:r>
            <a:r>
              <a:rPr lang="sl-SI" sz="2300" dirty="0"/>
              <a:t>://www.zrss.si/digitalnaknjiznica/Covid_19/</a:t>
            </a:r>
          </a:p>
        </p:txBody>
      </p:sp>
      <p:pic>
        <p:nvPicPr>
          <p:cNvPr id="6150" name="Picture 6" descr="Znano, kako se bo začelo novo šolsko leto (VIDEO) - Slovenske nov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623" y="15505"/>
            <a:ext cx="4990724" cy="3624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9027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069150"/>
              </p:ext>
            </p:extLst>
          </p:nvPr>
        </p:nvGraphicFramePr>
        <p:xfrm>
          <a:off x="883023" y="1091087"/>
          <a:ext cx="9659471" cy="5637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90634">
                  <a:extLst>
                    <a:ext uri="{9D8B030D-6E8A-4147-A177-3AD203B41FA5}">
                      <a16:colId xmlns:a16="http://schemas.microsoft.com/office/drawing/2014/main" val="740569451"/>
                    </a:ext>
                  </a:extLst>
                </a:gridCol>
                <a:gridCol w="1968837">
                  <a:extLst>
                    <a:ext uri="{9D8B030D-6E8A-4147-A177-3AD203B41FA5}">
                      <a16:colId xmlns:a16="http://schemas.microsoft.com/office/drawing/2014/main" val="4205756349"/>
                    </a:ext>
                  </a:extLst>
                </a:gridCol>
              </a:tblGrid>
              <a:tr h="666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Oznake vrstic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Realizacija 2020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8581032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Enkratni solidarnostni dodatek študentom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8.084.250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7683099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Izpad izvajanja javnih storitev (razen vrtcev)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7.035.471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0163670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Ostalo (globalni odziv na korona virus)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200.000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6815342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Topli obrok za učence in dijake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421.096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8857247"/>
                  </a:ext>
                </a:extLst>
              </a:tr>
              <a:tr h="666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Zaščitna oprema za izvajalce v vzgoji, izobraževanju in znanosti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1.109.301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7256254"/>
                  </a:ext>
                </a:extLst>
              </a:tr>
              <a:tr h="666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Dodatki pri plači za posebne obremenitve in delo v rizičnih razmerah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4.539.903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102896"/>
                  </a:ext>
                </a:extLst>
              </a:tr>
              <a:tr h="342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IKT oprema za javne zavode 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3.999.455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6062706"/>
                  </a:ext>
                </a:extLst>
              </a:tr>
              <a:tr h="666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VRTCI - Izpad izvajanja javnih storitev/plačil staršev v vrtcih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21.454.101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1166959"/>
                  </a:ext>
                </a:extLst>
              </a:tr>
              <a:tr h="666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Skupna vsota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46.843.578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3825540"/>
                  </a:ext>
                </a:extLst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0" y="100666"/>
            <a:ext cx="10515600" cy="898899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REALIZACIJA </a:t>
            </a:r>
            <a:r>
              <a:rPr lang="sl-SI" b="1" dirty="0" smtClean="0"/>
              <a:t>MIZŠ UKREPOV COVID-19 V LETU 2020</a:t>
            </a:r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6920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62000" y="100666"/>
            <a:ext cx="10515600" cy="898899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REALIZACIJA </a:t>
            </a:r>
            <a:r>
              <a:rPr lang="sl-SI" b="1" dirty="0" smtClean="0"/>
              <a:t>MIZŠ UKREPOV COVID-19 V LETU 2021</a:t>
            </a:r>
            <a:endParaRPr lang="sl-SI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121478"/>
              </p:ext>
            </p:extLst>
          </p:nvPr>
        </p:nvGraphicFramePr>
        <p:xfrm>
          <a:off x="726141" y="793378"/>
          <a:ext cx="9690847" cy="60017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5615">
                  <a:extLst>
                    <a:ext uri="{9D8B030D-6E8A-4147-A177-3AD203B41FA5}">
                      <a16:colId xmlns:a16="http://schemas.microsoft.com/office/drawing/2014/main" val="3612992203"/>
                    </a:ext>
                  </a:extLst>
                </a:gridCol>
                <a:gridCol w="1975232">
                  <a:extLst>
                    <a:ext uri="{9D8B030D-6E8A-4147-A177-3AD203B41FA5}">
                      <a16:colId xmlns:a16="http://schemas.microsoft.com/office/drawing/2014/main" val="1439488801"/>
                    </a:ext>
                  </a:extLst>
                </a:gridCol>
              </a:tblGrid>
              <a:tr h="18436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Oznake vrstic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Realizacija 2021 (od 1. 1. do 12. 3. 2021)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6785763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Enkratni solidarnostni dodatek študentom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8.795.250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076104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Izpad izvajanja javnih storitev (razen vrtcev)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2.291.200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8864098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Topli obrok za učence in dijake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1.046.517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5592336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Zaščitna oprema za izvajalce v vzgoji, izobraževanju in znanosti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267.086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2816334"/>
                  </a:ext>
                </a:extLst>
              </a:tr>
              <a:tr h="783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Dodatki pri plači za posebne obremenitve in delo v rizičnih razmerah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3.474.362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1136664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VRTCI - Izpad izvajanja javnih storitev/plačil staršev v vrtcih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13.394.309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9538064"/>
                  </a:ext>
                </a:extLst>
              </a:tr>
              <a:tr h="518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>
                          <a:effectLst/>
                        </a:rPr>
                        <a:t>Skupna vsota</a:t>
                      </a:r>
                      <a:endParaRPr lang="sl-SI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l-SI" sz="2400" dirty="0">
                          <a:effectLst/>
                        </a:rPr>
                        <a:t>29.268.723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1344057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4623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706" y="282389"/>
            <a:ext cx="9596717" cy="6355976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9285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804336"/>
              </p:ext>
            </p:extLst>
          </p:nvPr>
        </p:nvGraphicFramePr>
        <p:xfrm>
          <a:off x="237564" y="165849"/>
          <a:ext cx="11470342" cy="6454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71507">
                  <a:extLst>
                    <a:ext uri="{9D8B030D-6E8A-4147-A177-3AD203B41FA5}">
                      <a16:colId xmlns:a16="http://schemas.microsoft.com/office/drawing/2014/main" val="801485893"/>
                    </a:ext>
                  </a:extLst>
                </a:gridCol>
                <a:gridCol w="1318473">
                  <a:extLst>
                    <a:ext uri="{9D8B030D-6E8A-4147-A177-3AD203B41FA5}">
                      <a16:colId xmlns:a16="http://schemas.microsoft.com/office/drawing/2014/main" val="3281456477"/>
                    </a:ext>
                  </a:extLst>
                </a:gridCol>
                <a:gridCol w="1325873">
                  <a:extLst>
                    <a:ext uri="{9D8B030D-6E8A-4147-A177-3AD203B41FA5}">
                      <a16:colId xmlns:a16="http://schemas.microsoft.com/office/drawing/2014/main" val="1883530477"/>
                    </a:ext>
                  </a:extLst>
                </a:gridCol>
                <a:gridCol w="1224736">
                  <a:extLst>
                    <a:ext uri="{9D8B030D-6E8A-4147-A177-3AD203B41FA5}">
                      <a16:colId xmlns:a16="http://schemas.microsoft.com/office/drawing/2014/main" val="130730892"/>
                    </a:ext>
                  </a:extLst>
                </a:gridCol>
                <a:gridCol w="1224736">
                  <a:extLst>
                    <a:ext uri="{9D8B030D-6E8A-4147-A177-3AD203B41FA5}">
                      <a16:colId xmlns:a16="http://schemas.microsoft.com/office/drawing/2014/main" val="290734750"/>
                    </a:ext>
                  </a:extLst>
                </a:gridCol>
                <a:gridCol w="1573780">
                  <a:extLst>
                    <a:ext uri="{9D8B030D-6E8A-4147-A177-3AD203B41FA5}">
                      <a16:colId xmlns:a16="http://schemas.microsoft.com/office/drawing/2014/main" val="1149865820"/>
                    </a:ext>
                  </a:extLst>
                </a:gridCol>
                <a:gridCol w="3431237">
                  <a:extLst>
                    <a:ext uri="{9D8B030D-6E8A-4147-A177-3AD203B41FA5}">
                      <a16:colId xmlns:a16="http://schemas.microsoft.com/office/drawing/2014/main" val="687595145"/>
                    </a:ext>
                  </a:extLst>
                </a:gridCol>
              </a:tblGrid>
              <a:tr h="7641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Mesec v letu 2020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Namizni računalnik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Prenosni računalnik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Tablični računalnik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Skupaj računalniki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Sredstva (v EUR)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Opomba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16474088"/>
                  </a:ext>
                </a:extLst>
              </a:tr>
              <a:tr h="7641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marec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2.782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1.729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1.378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5.889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 3.107.575,92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sredstva EU in sredstva šol v razmerju 50 % : 50 %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12873688"/>
                  </a:ext>
                </a:extLst>
              </a:tr>
              <a:tr h="7641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april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172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172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 169.970,40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sredstva EU in sredstva šol v razmerju 50% : 50 %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64317715"/>
                  </a:ext>
                </a:extLst>
              </a:tr>
              <a:tr h="4959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september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4.003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4.003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 3.000.000,00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sredstva EU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33124328"/>
                  </a:ext>
                </a:extLst>
              </a:tr>
              <a:tr h="4959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november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190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 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190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 136.219,56 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sredstva EU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855522"/>
                  </a:ext>
                </a:extLst>
              </a:tr>
              <a:tr h="152821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december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308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1.394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176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1.878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1.109.904,00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sredstva proračuna RS, povrnitev stroškov za računalnike, ki so jih šole v letu 2020 nabavile samostojno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2626979"/>
                  </a:ext>
                </a:extLst>
              </a:tr>
              <a:tr h="11461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december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429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1.766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396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2.591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 1.480.042,00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sredstva proračuna RS za računalnike, ki so jih šole nabavile v mesecu decembru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19613385"/>
                  </a:ext>
                </a:extLst>
              </a:tr>
              <a:tr h="4959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Skupaj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3.519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9.254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1.950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14.723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>
                          <a:effectLst/>
                        </a:rPr>
                        <a:t> 9.003.711,88 </a:t>
                      </a:r>
                      <a:endParaRPr lang="sl-SI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800" dirty="0">
                          <a:effectLst/>
                        </a:rPr>
                        <a:t> </a:t>
                      </a:r>
                      <a:endParaRPr lang="sl-SI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7176174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627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7553" y="76699"/>
            <a:ext cx="10986247" cy="1325563"/>
          </a:xfrm>
        </p:spPr>
        <p:txBody>
          <a:bodyPr>
            <a:normAutofit/>
          </a:bodyPr>
          <a:lstStyle/>
          <a:p>
            <a:r>
              <a:rPr lang="sl-SI" b="1" dirty="0" smtClean="0"/>
              <a:t>SVET, </a:t>
            </a:r>
            <a:r>
              <a:rPr lang="sl-SI" b="1" dirty="0"/>
              <a:t>14. MAREC </a:t>
            </a:r>
            <a:r>
              <a:rPr lang="sl-SI" b="1" dirty="0" smtClean="0"/>
              <a:t>2021</a:t>
            </a:r>
            <a:r>
              <a:rPr lang="sl-SI" b="1" dirty="0"/>
              <a:t/>
            </a:r>
            <a:br>
              <a:rPr lang="sl-SI" b="1" dirty="0"/>
            </a:br>
            <a:r>
              <a:rPr lang="sl-SI" sz="2000" dirty="0"/>
              <a:t>Vir: </a:t>
            </a:r>
            <a:r>
              <a:rPr lang="en-US" sz="1800" b="1" dirty="0" smtClean="0"/>
              <a:t>WHO </a:t>
            </a:r>
            <a:r>
              <a:rPr lang="en-US" sz="1800" b="1" dirty="0"/>
              <a:t>Coronavirus (</a:t>
            </a:r>
            <a:r>
              <a:rPr lang="en-US" sz="1800" b="1" dirty="0" smtClean="0"/>
              <a:t>COVID-19)</a:t>
            </a:r>
            <a:r>
              <a:rPr lang="sl-SI" sz="1800" b="1" dirty="0" smtClean="0"/>
              <a:t> </a:t>
            </a:r>
            <a:r>
              <a:rPr lang="sl-SI" sz="1800" dirty="0" smtClean="0"/>
              <a:t>https</a:t>
            </a:r>
            <a:r>
              <a:rPr lang="sl-SI" sz="1800" dirty="0"/>
              <a:t>://</a:t>
            </a:r>
            <a:r>
              <a:rPr lang="sl-SI" sz="1800" dirty="0" smtClean="0"/>
              <a:t>covid19.who.int/</a:t>
            </a:r>
            <a:endParaRPr lang="sl-SI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268"/>
            <a:ext cx="12192000" cy="56395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00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522"/>
          </a:xfrm>
        </p:spPr>
        <p:txBody>
          <a:bodyPr>
            <a:normAutofit fontScale="90000"/>
          </a:bodyPr>
          <a:lstStyle/>
          <a:p>
            <a:r>
              <a:rPr lang="sl-SI" b="1" dirty="0"/>
              <a:t>Skupna vsota proračun </a:t>
            </a:r>
            <a:r>
              <a:rPr lang="sl-SI" b="1" dirty="0" smtClean="0"/>
              <a:t>MIZŠ 2017-2022 </a:t>
            </a:r>
            <a:r>
              <a:rPr lang="sl-SI" sz="3600" b="1" dirty="0" smtClean="0"/>
              <a:t>(v </a:t>
            </a:r>
            <a:r>
              <a:rPr lang="sl-SI" sz="3600" b="1" dirty="0" err="1" smtClean="0"/>
              <a:t>miljardi</a:t>
            </a:r>
            <a:r>
              <a:rPr lang="sl-SI" sz="3600" b="1" dirty="0" smtClean="0"/>
              <a:t> €)</a:t>
            </a:r>
            <a:r>
              <a:rPr lang="sl-SI" dirty="0" smtClean="0"/>
              <a:t> </a:t>
            </a:r>
            <a:endParaRPr lang="sl-SI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351919"/>
              </p:ext>
            </p:extLst>
          </p:nvPr>
        </p:nvGraphicFramePr>
        <p:xfrm>
          <a:off x="1501589" y="1120588"/>
          <a:ext cx="8395446" cy="5620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97097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kon 14"/>
          <p:cNvGraphicFramePr/>
          <p:nvPr>
            <p:extLst>
              <p:ext uri="{D42A27DB-BD31-4B8C-83A1-F6EECF244321}">
                <p14:modId xmlns:p14="http://schemas.microsoft.com/office/powerpoint/2010/main" val="90754740"/>
              </p:ext>
            </p:extLst>
          </p:nvPr>
        </p:nvGraphicFramePr>
        <p:xfrm>
          <a:off x="430307" y="228600"/>
          <a:ext cx="10228728" cy="639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097352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kon 5"/>
          <p:cNvGraphicFramePr/>
          <p:nvPr>
            <p:extLst>
              <p:ext uri="{D42A27DB-BD31-4B8C-83A1-F6EECF244321}">
                <p14:modId xmlns:p14="http://schemas.microsoft.com/office/powerpoint/2010/main" val="1709498380"/>
              </p:ext>
            </p:extLst>
          </p:nvPr>
        </p:nvGraphicFramePr>
        <p:xfrm>
          <a:off x="1147482" y="138954"/>
          <a:ext cx="8973671" cy="6593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559032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kon 17"/>
          <p:cNvGraphicFramePr/>
          <p:nvPr>
            <p:extLst>
              <p:ext uri="{D42A27DB-BD31-4B8C-83A1-F6EECF244321}">
                <p14:modId xmlns:p14="http://schemas.microsoft.com/office/powerpoint/2010/main" val="1229892380"/>
              </p:ext>
            </p:extLst>
          </p:nvPr>
        </p:nvGraphicFramePr>
        <p:xfrm>
          <a:off x="286871" y="206189"/>
          <a:ext cx="11035553" cy="6239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15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0409"/>
            <a:ext cx="12192000" cy="443226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 smtClean="0"/>
              <a:t>SLOVENIJA, 14. </a:t>
            </a:r>
            <a:r>
              <a:rPr lang="sl-SI" b="1" smtClean="0"/>
              <a:t>MAREC </a:t>
            </a:r>
            <a:r>
              <a:rPr lang="sl-SI" b="1" smtClean="0"/>
              <a:t>2021</a:t>
            </a: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sz="2200" dirty="0" smtClean="0"/>
              <a:t>Vir</a:t>
            </a:r>
            <a:r>
              <a:rPr lang="sl-SI" sz="2200" dirty="0"/>
              <a:t>: Covid-19 sledilnik; https://covid-19.sledilnik.org/sl/stats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9815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4</a:t>
            </a:fld>
            <a:endParaRPr lang="sl-SI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813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99" y="0"/>
            <a:ext cx="11037801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6376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6</a:t>
            </a:fld>
            <a:endParaRPr lang="sl-SI"/>
          </a:p>
        </p:txBody>
      </p:sp>
      <p:pic>
        <p:nvPicPr>
          <p:cNvPr id="3" name="Slika 6"/>
          <p:cNvPicPr/>
          <p:nvPr/>
        </p:nvPicPr>
        <p:blipFill>
          <a:blip r:embed="rId2"/>
          <a:stretch>
            <a:fillRect/>
          </a:stretch>
        </p:blipFill>
        <p:spPr>
          <a:xfrm>
            <a:off x="300318" y="129988"/>
            <a:ext cx="10726270" cy="653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54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7" y="0"/>
            <a:ext cx="11160326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412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8</a:t>
            </a:fld>
            <a:endParaRPr lang="sl-SI"/>
          </a:p>
        </p:txBody>
      </p:sp>
      <p:pic>
        <p:nvPicPr>
          <p:cNvPr id="3" name="Slika 2"/>
          <p:cNvPicPr/>
          <p:nvPr/>
        </p:nvPicPr>
        <p:blipFill>
          <a:blip r:embed="rId2"/>
          <a:stretch>
            <a:fillRect/>
          </a:stretch>
        </p:blipFill>
        <p:spPr>
          <a:xfrm>
            <a:off x="313766" y="215152"/>
            <a:ext cx="10851776" cy="646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90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31" y="134505"/>
            <a:ext cx="9396757" cy="666970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4127E-605E-4CE8-9B5B-8398A7AB7A33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9423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isarna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isarna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434</Words>
  <Application>Microsoft Office PowerPoint</Application>
  <PresentationFormat>Širokozaslonsko</PresentationFormat>
  <Paragraphs>162</Paragraphs>
  <Slides>23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Office Theme</vt:lpstr>
      <vt:lpstr>SLIKOVNO GRADIVO OB INTERPELACIJI O DELU MINISTRICE ZA IZOBRAŽEVANJE, ZNANOST IN ŠPORT, PROF. DR. SIMONE KUSTEC</vt:lpstr>
      <vt:lpstr>SVET, 14. MAREC 2021 Vir: WHO Coronavirus (COVID-19) https://covid19.who.int/</vt:lpstr>
      <vt:lpstr>SLOVENIJA, 14. MAREC 2021 Vir: Covid-19 sledilnik; https://covid-19.sledilnik.org/sl/stats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Število dni, ko so bile šole zaprte Vir: Krek, M. po Our World in Data </vt:lpstr>
      <vt:lpstr>AKTUALNO STANJE (POL)ZAPRTJA ŠOL V SVETU Vir: Krek, M. po Our World in Data </vt:lpstr>
      <vt:lpstr>PowerPointova predstavitev</vt:lpstr>
      <vt:lpstr>PowerPointova predstavitev</vt:lpstr>
      <vt:lpstr>Povezava: https://www.zrss.si/digitalnaknjiznica/Covid_19/</vt:lpstr>
      <vt:lpstr>REALIZACIJA MIZŠ UKREPOV COVID-19 V LETU 2020</vt:lpstr>
      <vt:lpstr>REALIZACIJA MIZŠ UKREPOV COVID-19 V LETU 2021</vt:lpstr>
      <vt:lpstr>PowerPointova predstavitev</vt:lpstr>
      <vt:lpstr>PowerPointova predstavitev</vt:lpstr>
      <vt:lpstr>Skupna vsota proračun MIZŠ 2017-2022 (v miljardi €) 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Simona Kustec</dc:creator>
  <cp:lastModifiedBy>Katja Križnar</cp:lastModifiedBy>
  <cp:revision>26</cp:revision>
  <dcterms:created xsi:type="dcterms:W3CDTF">2021-03-13T02:20:51Z</dcterms:created>
  <dcterms:modified xsi:type="dcterms:W3CDTF">2021-03-15T10:33:35Z</dcterms:modified>
</cp:coreProperties>
</file>