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67" r:id="rId4"/>
    <p:sldId id="268" r:id="rId5"/>
    <p:sldId id="261" r:id="rId6"/>
    <p:sldId id="258" r:id="rId7"/>
    <p:sldId id="259" r:id="rId8"/>
    <p:sldId id="262" r:id="rId9"/>
    <p:sldId id="266" r:id="rId10"/>
    <p:sldId id="257" r:id="rId11"/>
    <p:sldId id="263" r:id="rId12"/>
    <p:sldId id="264" r:id="rId13"/>
    <p:sldId id="265" r:id="rId14"/>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4" d="100"/>
          <a:sy n="7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locniskar\AppData\Local\Temp\notes53AB31\Pla&#269;a%20u&#269;it-u&#269;it%20raz-dvig.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l-SI"/>
              <a:t>Dvig plače učiteljem razrednikom</a:t>
            </a:r>
          </a:p>
          <a:p>
            <a:pPr>
              <a:defRPr/>
            </a:pPr>
            <a:endParaRPr lang="sl-SI"/>
          </a:p>
        </c:rich>
      </c:tx>
      <c:layout>
        <c:manualLayout>
          <c:xMode val="edge"/>
          <c:yMode val="edge"/>
          <c:x val="0.23350000000000001"/>
          <c:y val="9.2592592592592587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l-SI"/>
        </a:p>
      </c:txPr>
    </c:title>
    <c:autoTitleDeleted val="0"/>
    <c:plotArea>
      <c:layout/>
      <c:barChart>
        <c:barDir val="col"/>
        <c:grouping val="clustered"/>
        <c:varyColors val="0"/>
        <c:ser>
          <c:idx val="0"/>
          <c:order val="0"/>
          <c:tx>
            <c:strRef>
              <c:f>List1!$C$12</c:f>
              <c:strCache>
                <c:ptCount val="1"/>
                <c:pt idx="0">
                  <c:v>LP pred 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List1!$B$13:$B$15</c:f>
              <c:strCache>
                <c:ptCount val="3"/>
                <c:pt idx="0">
                  <c:v>Učitelj, brez naziva, v izhodiščnem PR</c:v>
                </c:pt>
                <c:pt idx="1">
                  <c:v>Učitelj, svetovalec, v 4. PR</c:v>
                </c:pt>
                <c:pt idx="2">
                  <c:v>Učitelj, svetnik, v zadnjem PR - max.</c:v>
                </c:pt>
              </c:strCache>
            </c:strRef>
          </c:cat>
          <c:val>
            <c:numRef>
              <c:f>List1!$C$13:$C$15</c:f>
              <c:numCache>
                <c:formatCode>#,##0</c:formatCode>
                <c:ptCount val="3"/>
                <c:pt idx="0">
                  <c:v>18060.600000000002</c:v>
                </c:pt>
                <c:pt idx="1">
                  <c:v>25706.04</c:v>
                </c:pt>
                <c:pt idx="2">
                  <c:v>30072.359999999997</c:v>
                </c:pt>
              </c:numCache>
            </c:numRef>
          </c:val>
          <c:extLst>
            <c:ext xmlns:c16="http://schemas.microsoft.com/office/drawing/2014/chart" uri="{C3380CC4-5D6E-409C-BE32-E72D297353CC}">
              <c16:uniqueId val="{00000000-5E5F-4A27-97BC-8B06F28CAA63}"/>
            </c:ext>
          </c:extLst>
        </c:ser>
        <c:ser>
          <c:idx val="1"/>
          <c:order val="1"/>
          <c:tx>
            <c:strRef>
              <c:f>List1!$D$12</c:f>
              <c:strCache>
                <c:ptCount val="1"/>
                <c:pt idx="0">
                  <c:v>LP po 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List1!$B$13:$B$15</c:f>
              <c:strCache>
                <c:ptCount val="3"/>
                <c:pt idx="0">
                  <c:v>Učitelj, brez naziva, v izhodiščnem PR</c:v>
                </c:pt>
                <c:pt idx="1">
                  <c:v>Učitelj, svetovalec, v 4. PR</c:v>
                </c:pt>
                <c:pt idx="2">
                  <c:v>Učitelj, svetnik, v zadnjem PR - max.</c:v>
                </c:pt>
              </c:strCache>
            </c:strRef>
          </c:cat>
          <c:val>
            <c:numRef>
              <c:f>List1!$D$13:$D$15</c:f>
              <c:numCache>
                <c:formatCode>#,##0</c:formatCode>
                <c:ptCount val="3"/>
                <c:pt idx="0">
                  <c:v>20315.640000000003</c:v>
                </c:pt>
                <c:pt idx="1">
                  <c:v>30072.359999999997</c:v>
                </c:pt>
                <c:pt idx="2">
                  <c:v>35180.520000000004</c:v>
                </c:pt>
              </c:numCache>
            </c:numRef>
          </c:val>
          <c:extLst>
            <c:ext xmlns:c16="http://schemas.microsoft.com/office/drawing/2014/chart" uri="{C3380CC4-5D6E-409C-BE32-E72D297353CC}">
              <c16:uniqueId val="{00000001-5E5F-4A27-97BC-8B06F28CAA63}"/>
            </c:ext>
          </c:extLst>
        </c:ser>
        <c:dLbls>
          <c:showLegendKey val="0"/>
          <c:showVal val="0"/>
          <c:showCatName val="0"/>
          <c:showSerName val="0"/>
          <c:showPercent val="0"/>
          <c:showBubbleSize val="0"/>
        </c:dLbls>
        <c:gapWidth val="219"/>
        <c:overlap val="-27"/>
        <c:axId val="-1251633824"/>
        <c:axId val="-1251632192"/>
      </c:barChart>
      <c:catAx>
        <c:axId val="-125163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1251632192"/>
        <c:crosses val="autoZero"/>
        <c:auto val="1"/>
        <c:lblAlgn val="ctr"/>
        <c:lblOffset val="100"/>
        <c:noMultiLvlLbl val="0"/>
      </c:catAx>
      <c:valAx>
        <c:axId val="-1251632192"/>
        <c:scaling>
          <c:orientation val="minMax"/>
          <c:min val="15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12516338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sl-SI"/>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sl-SI"/>
          </a:p>
        </p:txBody>
      </p:sp>
      <p:sp>
        <p:nvSpPr>
          <p:cNvPr id="4" name="Označba mesta datuma 3"/>
          <p:cNvSpPr>
            <a:spLocks noGrp="1"/>
          </p:cNvSpPr>
          <p:nvPr>
            <p:ph type="dt" sz="half" idx="10"/>
          </p:nvPr>
        </p:nvSpPr>
        <p:spPr/>
        <p:txBody>
          <a:bodyPr/>
          <a:lstStyle/>
          <a:p>
            <a:fld id="{E230E55A-0DB4-4E1E-A8C0-D7E6BCDFCBA8}" type="datetimeFigureOut">
              <a:rPr lang="sl-SI" smtClean="0"/>
              <a:t>15. 03. 2022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197074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E230E55A-0DB4-4E1E-A8C0-D7E6BCDFCBA8}" type="datetimeFigureOut">
              <a:rPr lang="sl-SI" smtClean="0"/>
              <a:t>15. 03. 2022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280243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E230E55A-0DB4-4E1E-A8C0-D7E6BCDFCBA8}" type="datetimeFigureOut">
              <a:rPr lang="sl-SI" smtClean="0"/>
              <a:t>15. 03. 2022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316848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E230E55A-0DB4-4E1E-A8C0-D7E6BCDFCBA8}" type="datetimeFigureOut">
              <a:rPr lang="sl-SI" smtClean="0"/>
              <a:t>15. 03. 2022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4169119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E230E55A-0DB4-4E1E-A8C0-D7E6BCDFCBA8}" type="datetimeFigureOut">
              <a:rPr lang="sl-SI" smtClean="0"/>
              <a:t>15. 03. 2022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276702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p:txBody>
          <a:bodyPr/>
          <a:lstStyle/>
          <a:p>
            <a:fld id="{E230E55A-0DB4-4E1E-A8C0-D7E6BCDFCBA8}" type="datetimeFigureOut">
              <a:rPr lang="sl-SI" smtClean="0"/>
              <a:t>15. 03. 2022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367037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p:txBody>
          <a:bodyPr/>
          <a:lstStyle/>
          <a:p>
            <a:fld id="{E230E55A-0DB4-4E1E-A8C0-D7E6BCDFCBA8}" type="datetimeFigureOut">
              <a:rPr lang="sl-SI" smtClean="0"/>
              <a:t>15. 03. 2022</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2653219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p:txBody>
          <a:bodyPr/>
          <a:lstStyle/>
          <a:p>
            <a:fld id="{E230E55A-0DB4-4E1E-A8C0-D7E6BCDFCBA8}" type="datetimeFigureOut">
              <a:rPr lang="sl-SI" smtClean="0"/>
              <a:t>15. 03. 2022</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2576778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E230E55A-0DB4-4E1E-A8C0-D7E6BCDFCBA8}" type="datetimeFigureOut">
              <a:rPr lang="sl-SI" smtClean="0"/>
              <a:t>15. 03. 2022</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461674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E230E55A-0DB4-4E1E-A8C0-D7E6BCDFCBA8}" type="datetimeFigureOut">
              <a:rPr lang="sl-SI" smtClean="0"/>
              <a:t>15. 03. 2022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234033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E230E55A-0DB4-4E1E-A8C0-D7E6BCDFCBA8}" type="datetimeFigureOut">
              <a:rPr lang="sl-SI" smtClean="0"/>
              <a:t>15. 03. 2022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61A59DA-3D5C-4385-9EB2-A067E74E0F8E}" type="slidenum">
              <a:rPr lang="sl-SI" smtClean="0"/>
              <a:t>‹#›</a:t>
            </a:fld>
            <a:endParaRPr lang="sl-SI"/>
          </a:p>
        </p:txBody>
      </p:sp>
    </p:spTree>
    <p:extLst>
      <p:ext uri="{BB962C8B-B14F-4D97-AF65-F5344CB8AC3E}">
        <p14:creationId xmlns:p14="http://schemas.microsoft.com/office/powerpoint/2010/main" val="4136361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30E55A-0DB4-4E1E-A8C0-D7E6BCDFCBA8}" type="datetimeFigureOut">
              <a:rPr lang="sl-SI" smtClean="0"/>
              <a:t>15. 03. 2022</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A59DA-3D5C-4385-9EB2-A067E74E0F8E}" type="slidenum">
              <a:rPr lang="sl-SI" smtClean="0"/>
              <a:t>‹#›</a:t>
            </a:fld>
            <a:endParaRPr lang="sl-SI"/>
          </a:p>
        </p:txBody>
      </p:sp>
    </p:spTree>
    <p:extLst>
      <p:ext uri="{BB962C8B-B14F-4D97-AF65-F5344CB8AC3E}">
        <p14:creationId xmlns:p14="http://schemas.microsoft.com/office/powerpoint/2010/main" val="73948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8337" y="60325"/>
            <a:ext cx="11089105" cy="1325563"/>
          </a:xfrm>
        </p:spPr>
        <p:txBody>
          <a:bodyPr/>
          <a:lstStyle/>
          <a:p>
            <a:r>
              <a:rPr lang="sl-SI" b="1" dirty="0"/>
              <a:t>Gibanje indeksov plač po dejavnostih SKD glede na povprečno plačo v Republiki Sloveniji</a:t>
            </a:r>
            <a:endParaRPr lang="sl-SI" dirty="0"/>
          </a:p>
        </p:txBody>
      </p:sp>
      <p:graphicFrame>
        <p:nvGraphicFramePr>
          <p:cNvPr id="3" name="Tabela 2"/>
          <p:cNvGraphicFramePr>
            <a:graphicFrameLocks noGrp="1"/>
          </p:cNvGraphicFramePr>
          <p:nvPr>
            <p:extLst>
              <p:ext uri="{D42A27DB-BD31-4B8C-83A1-F6EECF244321}">
                <p14:modId xmlns:p14="http://schemas.microsoft.com/office/powerpoint/2010/main" val="2915950114"/>
              </p:ext>
            </p:extLst>
          </p:nvPr>
        </p:nvGraphicFramePr>
        <p:xfrm>
          <a:off x="192508" y="1385887"/>
          <a:ext cx="11790946" cy="5335754"/>
        </p:xfrm>
        <a:graphic>
          <a:graphicData uri="http://schemas.openxmlformats.org/drawingml/2006/table">
            <a:tbl>
              <a:tblPr firstRow="1" firstCol="1" bandRow="1">
                <a:tableStyleId>{5C22544A-7EE6-4342-B048-85BDC9FD1C3A}</a:tableStyleId>
              </a:tblPr>
              <a:tblGrid>
                <a:gridCol w="2839090">
                  <a:extLst>
                    <a:ext uri="{9D8B030D-6E8A-4147-A177-3AD203B41FA5}">
                      <a16:colId xmlns:a16="http://schemas.microsoft.com/office/drawing/2014/main" val="3188748960"/>
                    </a:ext>
                  </a:extLst>
                </a:gridCol>
                <a:gridCol w="1118982">
                  <a:extLst>
                    <a:ext uri="{9D8B030D-6E8A-4147-A177-3AD203B41FA5}">
                      <a16:colId xmlns:a16="http://schemas.microsoft.com/office/drawing/2014/main" val="3085655056"/>
                    </a:ext>
                  </a:extLst>
                </a:gridCol>
                <a:gridCol w="1118982">
                  <a:extLst>
                    <a:ext uri="{9D8B030D-6E8A-4147-A177-3AD203B41FA5}">
                      <a16:colId xmlns:a16="http://schemas.microsoft.com/office/drawing/2014/main" val="2391137260"/>
                    </a:ext>
                  </a:extLst>
                </a:gridCol>
                <a:gridCol w="1118982">
                  <a:extLst>
                    <a:ext uri="{9D8B030D-6E8A-4147-A177-3AD203B41FA5}">
                      <a16:colId xmlns:a16="http://schemas.microsoft.com/office/drawing/2014/main" val="1067776536"/>
                    </a:ext>
                  </a:extLst>
                </a:gridCol>
                <a:gridCol w="1118982">
                  <a:extLst>
                    <a:ext uri="{9D8B030D-6E8A-4147-A177-3AD203B41FA5}">
                      <a16:colId xmlns:a16="http://schemas.microsoft.com/office/drawing/2014/main" val="419111378"/>
                    </a:ext>
                  </a:extLst>
                </a:gridCol>
                <a:gridCol w="1118982">
                  <a:extLst>
                    <a:ext uri="{9D8B030D-6E8A-4147-A177-3AD203B41FA5}">
                      <a16:colId xmlns:a16="http://schemas.microsoft.com/office/drawing/2014/main" val="2329797392"/>
                    </a:ext>
                  </a:extLst>
                </a:gridCol>
                <a:gridCol w="1118982">
                  <a:extLst>
                    <a:ext uri="{9D8B030D-6E8A-4147-A177-3AD203B41FA5}">
                      <a16:colId xmlns:a16="http://schemas.microsoft.com/office/drawing/2014/main" val="3288534220"/>
                    </a:ext>
                  </a:extLst>
                </a:gridCol>
                <a:gridCol w="1118982">
                  <a:extLst>
                    <a:ext uri="{9D8B030D-6E8A-4147-A177-3AD203B41FA5}">
                      <a16:colId xmlns:a16="http://schemas.microsoft.com/office/drawing/2014/main" val="163111064"/>
                    </a:ext>
                  </a:extLst>
                </a:gridCol>
                <a:gridCol w="1118982">
                  <a:extLst>
                    <a:ext uri="{9D8B030D-6E8A-4147-A177-3AD203B41FA5}">
                      <a16:colId xmlns:a16="http://schemas.microsoft.com/office/drawing/2014/main" val="833081201"/>
                    </a:ext>
                  </a:extLst>
                </a:gridCol>
              </a:tblGrid>
              <a:tr h="357304">
                <a:tc>
                  <a:txBody>
                    <a:bodyPr/>
                    <a:lstStyle/>
                    <a:p>
                      <a:pPr>
                        <a:lnSpc>
                          <a:spcPct val="107000"/>
                        </a:lnSpc>
                        <a:spcAft>
                          <a:spcPts val="0"/>
                        </a:spcAft>
                      </a:pPr>
                      <a:r>
                        <a:rPr lang="sl-SI" sz="1100">
                          <a:effectLst/>
                        </a:rPr>
                        <a:t>DEJAVNOST PO SKD</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2019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2020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2021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600317"/>
                  </a:ext>
                </a:extLst>
              </a:tr>
              <a:tr h="357304">
                <a:tc>
                  <a:txBody>
                    <a:bodyPr/>
                    <a:lstStyle/>
                    <a:p>
                      <a:pPr>
                        <a:lnSpc>
                          <a:spcPct val="107000"/>
                        </a:lnSpc>
                        <a:spcAft>
                          <a:spcPts val="0"/>
                        </a:spcAft>
                      </a:pPr>
                      <a:r>
                        <a:rPr lang="sl-SI" sz="1100">
                          <a:effectLst/>
                        </a:rPr>
                        <a:t>P85 Izobraževanje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106,9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105,9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106,6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105,6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103,0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104,8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105,1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108,9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5929935"/>
                  </a:ext>
                </a:extLst>
              </a:tr>
              <a:tr h="658037">
                <a:tc>
                  <a:txBody>
                    <a:bodyPr/>
                    <a:lstStyle/>
                    <a:p>
                      <a:pPr>
                        <a:lnSpc>
                          <a:spcPct val="107000"/>
                        </a:lnSpc>
                        <a:spcAft>
                          <a:spcPts val="0"/>
                        </a:spcAft>
                      </a:pPr>
                      <a:r>
                        <a:rPr lang="sl-SI" sz="1100">
                          <a:effectLst/>
                        </a:rPr>
                        <a:t>P85.10 Predšolska vzgoja</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79,8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78,8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79,5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79,4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78,2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79,3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77,4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84,7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7739546"/>
                  </a:ext>
                </a:extLst>
              </a:tr>
              <a:tr h="658037">
                <a:tc>
                  <a:txBody>
                    <a:bodyPr/>
                    <a:lstStyle/>
                    <a:p>
                      <a:pPr>
                        <a:lnSpc>
                          <a:spcPct val="107000"/>
                        </a:lnSpc>
                        <a:spcAft>
                          <a:spcPts val="0"/>
                        </a:spcAft>
                      </a:pPr>
                      <a:r>
                        <a:rPr lang="sl-SI" sz="1100">
                          <a:effectLst/>
                        </a:rPr>
                        <a:t>P85.2 Osnovnošolsko izobraževanje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107,5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107,2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108,2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106,7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103,7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105,5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106,1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111,6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2403845"/>
                  </a:ext>
                </a:extLst>
              </a:tr>
              <a:tr h="994499">
                <a:tc>
                  <a:txBody>
                    <a:bodyPr/>
                    <a:lstStyle/>
                    <a:p>
                      <a:pPr>
                        <a:lnSpc>
                          <a:spcPct val="107000"/>
                        </a:lnSpc>
                        <a:spcAft>
                          <a:spcPts val="0"/>
                        </a:spcAft>
                      </a:pPr>
                      <a:r>
                        <a:rPr lang="sl-SI" sz="1100">
                          <a:effectLst/>
                        </a:rPr>
                        <a:t>P85.31 Srednješolsko splošno izobraževanje</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119,0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117,2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117,4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dirty="0">
                          <a:effectLst/>
                        </a:rPr>
                        <a:t>115,9</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113,6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115,5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115,6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119,4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5221010"/>
                  </a:ext>
                </a:extLst>
              </a:tr>
              <a:tr h="994499">
                <a:tc>
                  <a:txBody>
                    <a:bodyPr/>
                    <a:lstStyle/>
                    <a:p>
                      <a:pPr>
                        <a:lnSpc>
                          <a:spcPct val="107000"/>
                        </a:lnSpc>
                        <a:spcAft>
                          <a:spcPts val="0"/>
                        </a:spcAft>
                      </a:pPr>
                      <a:r>
                        <a:rPr lang="sl-SI" sz="1100" dirty="0">
                          <a:effectLst/>
                        </a:rPr>
                        <a:t>P85.422 Visokošolsko izobraževanje</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145,6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144,9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146,7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148,2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144,7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146,1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a:effectLst/>
                        </a:rPr>
                        <a:t>145,5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a:txBody>
                    <a:bodyPr/>
                    <a:lstStyle/>
                    <a:p>
                      <a:pPr>
                        <a:lnSpc>
                          <a:spcPct val="107000"/>
                        </a:lnSpc>
                        <a:spcAft>
                          <a:spcPts val="0"/>
                        </a:spcAft>
                      </a:pPr>
                      <a:r>
                        <a:rPr lang="sl-SI" sz="1100" dirty="0">
                          <a:effectLst/>
                        </a:rPr>
                        <a:t>142,9</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extLst>
                  <a:ext uri="{0D108BD9-81ED-4DB2-BD59-A6C34878D82A}">
                    <a16:rowId xmlns:a16="http://schemas.microsoft.com/office/drawing/2014/main" val="3854546271"/>
                  </a:ext>
                </a:extLst>
              </a:tr>
              <a:tr h="658037">
                <a:tc>
                  <a:txBody>
                    <a:bodyPr/>
                    <a:lstStyle/>
                    <a:p>
                      <a:pPr>
                        <a:lnSpc>
                          <a:spcPct val="107000"/>
                        </a:lnSpc>
                        <a:spcAft>
                          <a:spcPts val="0"/>
                        </a:spcAft>
                      </a:pPr>
                      <a:r>
                        <a:rPr lang="sl-SI" sz="1100">
                          <a:effectLst/>
                        </a:rPr>
                        <a:t>Q ZDRAVSTVO IN SOCIALNO VARSTVO</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110,2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109,8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111,1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111,6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111,6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112,5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125,0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124,6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2847556"/>
                  </a:ext>
                </a:extLst>
              </a:tr>
              <a:tr h="658037">
                <a:tc>
                  <a:txBody>
                    <a:bodyPr/>
                    <a:lstStyle/>
                    <a:p>
                      <a:pPr>
                        <a:lnSpc>
                          <a:spcPct val="107000"/>
                        </a:lnSpc>
                        <a:spcAft>
                          <a:spcPts val="0"/>
                        </a:spcAft>
                      </a:pPr>
                      <a:r>
                        <a:rPr lang="sl-SI" sz="1100">
                          <a:effectLst/>
                        </a:rPr>
                        <a:t>SKD Dejavnost - SKUPAJ</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a:effectLst/>
                        </a:rPr>
                        <a:t>100,0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1100" dirty="0">
                          <a:effectLst/>
                        </a:rPr>
                        <a:t>100,0</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7949679"/>
                  </a:ext>
                </a:extLst>
              </a:tr>
            </a:tbl>
          </a:graphicData>
        </a:graphic>
      </p:graphicFrame>
    </p:spTree>
    <p:extLst>
      <p:ext uri="{BB962C8B-B14F-4D97-AF65-F5344CB8AC3E}">
        <p14:creationId xmlns:p14="http://schemas.microsoft.com/office/powerpoint/2010/main" val="213468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515335860"/>
              </p:ext>
            </p:extLst>
          </p:nvPr>
        </p:nvGraphicFramePr>
        <p:xfrm>
          <a:off x="120315" y="104276"/>
          <a:ext cx="11494169" cy="6352678"/>
        </p:xfrm>
        <a:graphic>
          <a:graphicData uri="http://schemas.openxmlformats.org/drawingml/2006/table">
            <a:tbl>
              <a:tblPr firstRow="1" firstCol="1" bandRow="1">
                <a:tableStyleId>{5C22544A-7EE6-4342-B048-85BDC9FD1C3A}</a:tableStyleId>
              </a:tblPr>
              <a:tblGrid>
                <a:gridCol w="6141479">
                  <a:extLst>
                    <a:ext uri="{9D8B030D-6E8A-4147-A177-3AD203B41FA5}">
                      <a16:colId xmlns:a16="http://schemas.microsoft.com/office/drawing/2014/main" val="3566910715"/>
                    </a:ext>
                  </a:extLst>
                </a:gridCol>
                <a:gridCol w="2022099">
                  <a:extLst>
                    <a:ext uri="{9D8B030D-6E8A-4147-A177-3AD203B41FA5}">
                      <a16:colId xmlns:a16="http://schemas.microsoft.com/office/drawing/2014/main" val="1351863970"/>
                    </a:ext>
                  </a:extLst>
                </a:gridCol>
                <a:gridCol w="1515583">
                  <a:extLst>
                    <a:ext uri="{9D8B030D-6E8A-4147-A177-3AD203B41FA5}">
                      <a16:colId xmlns:a16="http://schemas.microsoft.com/office/drawing/2014/main" val="1819138434"/>
                    </a:ext>
                  </a:extLst>
                </a:gridCol>
                <a:gridCol w="1815008">
                  <a:extLst>
                    <a:ext uri="{9D8B030D-6E8A-4147-A177-3AD203B41FA5}">
                      <a16:colId xmlns:a16="http://schemas.microsoft.com/office/drawing/2014/main" val="3347869618"/>
                    </a:ext>
                  </a:extLst>
                </a:gridCol>
              </a:tblGrid>
              <a:tr h="718942">
                <a:tc>
                  <a:txBody>
                    <a:bodyPr/>
                    <a:lstStyle/>
                    <a:p>
                      <a:pPr>
                        <a:lnSpc>
                          <a:spcPts val="1300"/>
                        </a:lnSpc>
                        <a:spcAft>
                          <a:spcPts val="0"/>
                        </a:spcAft>
                      </a:pPr>
                      <a:r>
                        <a:rPr lang="en-US" sz="1200" dirty="0" err="1">
                          <a:effectLst/>
                        </a:rPr>
                        <a:t>Plačna</a:t>
                      </a:r>
                      <a:r>
                        <a:rPr lang="en-US" sz="1200" dirty="0">
                          <a:effectLst/>
                        </a:rPr>
                        <a:t> </a:t>
                      </a:r>
                      <a:r>
                        <a:rPr lang="en-US" sz="1200" dirty="0" err="1">
                          <a:effectLst/>
                        </a:rPr>
                        <a:t>skupina</a:t>
                      </a:r>
                      <a:r>
                        <a:rPr lang="en-US" sz="1200" dirty="0">
                          <a:effectLst/>
                        </a:rPr>
                        <a:t>/ </a:t>
                      </a:r>
                      <a:r>
                        <a:rPr lang="en-US" sz="1200" dirty="0" err="1">
                          <a:effectLst/>
                        </a:rPr>
                        <a:t>delovno</a:t>
                      </a:r>
                      <a:r>
                        <a:rPr lang="en-US" sz="1200" dirty="0">
                          <a:effectLst/>
                        </a:rPr>
                        <a:t> </a:t>
                      </a:r>
                      <a:r>
                        <a:rPr lang="en-US" sz="1200" dirty="0" err="1">
                          <a:effectLst/>
                        </a:rPr>
                        <a:t>mesto</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Top 50 - povprečna izplačana plača </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Število prejemnikov</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Indeks na povprečno plačo v RS</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353605840"/>
                  </a:ext>
                </a:extLst>
              </a:tr>
              <a:tr h="239647">
                <a:tc>
                  <a:txBody>
                    <a:bodyPr/>
                    <a:lstStyle/>
                    <a:p>
                      <a:pPr>
                        <a:lnSpc>
                          <a:spcPts val="1300"/>
                        </a:lnSpc>
                        <a:spcAft>
                          <a:spcPts val="0"/>
                        </a:spcAft>
                      </a:pPr>
                      <a:r>
                        <a:rPr lang="en-US" sz="1200">
                          <a:effectLst/>
                        </a:rPr>
                        <a:t>D1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7.238,06</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50</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350,65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1329398860"/>
                  </a:ext>
                </a:extLst>
              </a:tr>
              <a:tr h="239647">
                <a:tc>
                  <a:txBody>
                    <a:bodyPr/>
                    <a:lstStyle/>
                    <a:p>
                      <a:pPr>
                        <a:lnSpc>
                          <a:spcPts val="1300"/>
                        </a:lnSpc>
                        <a:spcAft>
                          <a:spcPts val="0"/>
                        </a:spcAft>
                      </a:pPr>
                      <a:r>
                        <a:rPr lang="en-US" sz="1200" dirty="0">
                          <a:effectLst/>
                        </a:rPr>
                        <a:t>D010001 ASISTENT, D019001 VISOKOŠOLSKI UČITELJ</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6.800,51</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329,45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4125670057"/>
                  </a:ext>
                </a:extLst>
              </a:tr>
              <a:tr h="239647">
                <a:tc>
                  <a:txBody>
                    <a:bodyPr/>
                    <a:lstStyle/>
                    <a:p>
                      <a:pPr>
                        <a:lnSpc>
                          <a:spcPts val="1300"/>
                        </a:lnSpc>
                        <a:spcAft>
                          <a:spcPts val="0"/>
                        </a:spcAft>
                      </a:pPr>
                      <a:r>
                        <a:rPr lang="en-US" sz="1200">
                          <a:effectLst/>
                        </a:rPr>
                        <a:t>D019001 VISOKOŠOLSKI UČITELJ</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7.246,99</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49</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351,08</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1591345388"/>
                  </a:ext>
                </a:extLst>
              </a:tr>
              <a:tr h="239647">
                <a:tc>
                  <a:txBody>
                    <a:bodyPr/>
                    <a:lstStyle/>
                    <a:p>
                      <a:pPr>
                        <a:lnSpc>
                          <a:spcPts val="1300"/>
                        </a:lnSpc>
                        <a:spcAft>
                          <a:spcPts val="0"/>
                        </a:spcAft>
                      </a:pPr>
                      <a:r>
                        <a:rPr lang="en-US" sz="1200" dirty="0">
                          <a:effectLst/>
                        </a:rPr>
                        <a:t>D2</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4.724,00</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50</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nSpc>
                          <a:spcPts val="1300"/>
                        </a:lnSpc>
                        <a:spcAft>
                          <a:spcPts val="0"/>
                        </a:spcAft>
                      </a:pPr>
                      <a:r>
                        <a:rPr lang="en-US" sz="1200">
                          <a:effectLst/>
                        </a:rPr>
                        <a:t>228,85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756903210"/>
                  </a:ext>
                </a:extLst>
              </a:tr>
              <a:tr h="239647">
                <a:tc>
                  <a:txBody>
                    <a:bodyPr/>
                    <a:lstStyle/>
                    <a:p>
                      <a:pPr>
                        <a:lnSpc>
                          <a:spcPts val="1300"/>
                        </a:lnSpc>
                        <a:spcAft>
                          <a:spcPts val="0"/>
                        </a:spcAft>
                      </a:pPr>
                      <a:r>
                        <a:rPr lang="en-US" sz="1200">
                          <a:effectLst/>
                        </a:rPr>
                        <a:t>D027004 KNJIŽNIČAR, D027030 UČITELJ</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5.415,40</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262,35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498318203"/>
                  </a:ext>
                </a:extLst>
              </a:tr>
              <a:tr h="239647">
                <a:tc>
                  <a:txBody>
                    <a:bodyPr/>
                    <a:lstStyle/>
                    <a:p>
                      <a:pPr>
                        <a:lnSpc>
                          <a:spcPts val="1300"/>
                        </a:lnSpc>
                        <a:spcAft>
                          <a:spcPts val="0"/>
                        </a:spcAft>
                      </a:pPr>
                      <a:r>
                        <a:rPr lang="en-US" sz="1200" dirty="0">
                          <a:effectLst/>
                        </a:rPr>
                        <a:t>D027004 KNJIŽNIČAR, D027039 UČITELJ - RAZREDNIK</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5.044,76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244,39</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2198997751"/>
                  </a:ext>
                </a:extLst>
              </a:tr>
              <a:tr h="449846">
                <a:tc>
                  <a:txBody>
                    <a:bodyPr/>
                    <a:lstStyle/>
                    <a:p>
                      <a:pPr>
                        <a:lnSpc>
                          <a:spcPts val="1300"/>
                        </a:lnSpc>
                        <a:spcAft>
                          <a:spcPts val="0"/>
                        </a:spcAft>
                      </a:pPr>
                      <a:r>
                        <a:rPr lang="en-US" sz="1200" dirty="0">
                          <a:effectLst/>
                        </a:rPr>
                        <a:t>D027022 RAČUNALNIKAR ORGANIZATOR INFORMACIJSKIH DEJAVNOSTI, D027030 UČITELJ</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4.680,75</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226,76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922342372"/>
                  </a:ext>
                </a:extLst>
              </a:tr>
              <a:tr h="239647">
                <a:tc>
                  <a:txBody>
                    <a:bodyPr/>
                    <a:lstStyle/>
                    <a:p>
                      <a:pPr>
                        <a:lnSpc>
                          <a:spcPts val="1300"/>
                        </a:lnSpc>
                        <a:spcAft>
                          <a:spcPts val="0"/>
                        </a:spcAft>
                      </a:pPr>
                      <a:r>
                        <a:rPr lang="it-IT" sz="1200">
                          <a:effectLst/>
                        </a:rPr>
                        <a:t>D027026 SVETOVALNI DELAVEC, D027030 UČITELJ</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4.722,87</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228,80</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068269091"/>
                  </a:ext>
                </a:extLst>
              </a:tr>
              <a:tr h="239647">
                <a:tc>
                  <a:txBody>
                    <a:bodyPr/>
                    <a:lstStyle/>
                    <a:p>
                      <a:pPr>
                        <a:lnSpc>
                          <a:spcPts val="1300"/>
                        </a:lnSpc>
                        <a:spcAft>
                          <a:spcPts val="0"/>
                        </a:spcAft>
                      </a:pPr>
                      <a:r>
                        <a:rPr lang="en-US" sz="1200" dirty="0">
                          <a:effectLst/>
                        </a:rPr>
                        <a:t>D027030 UČITELJ</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4.816,30</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9</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233,32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1495981745"/>
                  </a:ext>
                </a:extLst>
              </a:tr>
              <a:tr h="239647">
                <a:tc>
                  <a:txBody>
                    <a:bodyPr/>
                    <a:lstStyle/>
                    <a:p>
                      <a:pPr>
                        <a:lnSpc>
                          <a:spcPts val="1300"/>
                        </a:lnSpc>
                        <a:spcAft>
                          <a:spcPts val="0"/>
                        </a:spcAft>
                      </a:pPr>
                      <a:r>
                        <a:rPr lang="en-US" sz="1200" dirty="0">
                          <a:effectLst/>
                        </a:rPr>
                        <a:t>D027030 UČITELJ, D027032 UČITELJ PRAKTIČNEGA POUKA</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4.590,09</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222,37</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579296427"/>
                  </a:ext>
                </a:extLst>
              </a:tr>
              <a:tr h="239647">
                <a:tc>
                  <a:txBody>
                    <a:bodyPr/>
                    <a:lstStyle/>
                    <a:p>
                      <a:pPr>
                        <a:lnSpc>
                          <a:spcPts val="1300"/>
                        </a:lnSpc>
                        <a:spcAft>
                          <a:spcPts val="0"/>
                        </a:spcAft>
                      </a:pPr>
                      <a:r>
                        <a:rPr lang="en-US" sz="1200">
                          <a:effectLst/>
                        </a:rPr>
                        <a:t>UČITELJ - RAZREDNIK</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4.641,63</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224,86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1657054453"/>
                  </a:ext>
                </a:extLst>
              </a:tr>
              <a:tr h="239647">
                <a:tc>
                  <a:txBody>
                    <a:bodyPr/>
                    <a:lstStyle/>
                    <a:p>
                      <a:pPr>
                        <a:lnSpc>
                          <a:spcPts val="1300"/>
                        </a:lnSpc>
                        <a:spcAft>
                          <a:spcPts val="0"/>
                        </a:spcAft>
                      </a:pPr>
                      <a:r>
                        <a:rPr lang="en-US" sz="1200">
                          <a:effectLst/>
                        </a:rPr>
                        <a:t>D027020 POMOČNIK RAVNATELJA</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4.715,21</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228,43</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2075558370"/>
                  </a:ext>
                </a:extLst>
              </a:tr>
              <a:tr h="449846">
                <a:tc>
                  <a:txBody>
                    <a:bodyPr/>
                    <a:lstStyle/>
                    <a:p>
                      <a:pPr>
                        <a:lnSpc>
                          <a:spcPts val="1300"/>
                        </a:lnSpc>
                        <a:spcAft>
                          <a:spcPts val="0"/>
                        </a:spcAft>
                      </a:pPr>
                      <a:r>
                        <a:rPr lang="en-US" sz="1200">
                          <a:effectLst/>
                        </a:rPr>
                        <a:t>D027018 POMOČNIK DIREKTORJA ZA PEDAGOŠKO PODROČJE V CŠOD</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4.781,87</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231,66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165274766"/>
                  </a:ext>
                </a:extLst>
              </a:tr>
              <a:tr h="449846">
                <a:tc>
                  <a:txBody>
                    <a:bodyPr/>
                    <a:lstStyle/>
                    <a:p>
                      <a:pPr>
                        <a:lnSpc>
                          <a:spcPts val="1300"/>
                        </a:lnSpc>
                        <a:spcAft>
                          <a:spcPts val="0"/>
                        </a:spcAft>
                      </a:pPr>
                      <a:r>
                        <a:rPr lang="en-US" sz="1200">
                          <a:effectLst/>
                        </a:rPr>
                        <a:t>D027037 VZGOJITELJ (V DIJAŠKEM DOMU, DOMU ZA UČENCE,VZGOJNEM ZAVODU)</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4.622,01</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223,91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4058694186"/>
                  </a:ext>
                </a:extLst>
              </a:tr>
              <a:tr h="239647">
                <a:tc>
                  <a:txBody>
                    <a:bodyPr/>
                    <a:lstStyle/>
                    <a:p>
                      <a:pPr>
                        <a:lnSpc>
                          <a:spcPts val="1300"/>
                        </a:lnSpc>
                        <a:spcAft>
                          <a:spcPts val="0"/>
                        </a:spcAft>
                      </a:pPr>
                      <a:r>
                        <a:rPr lang="en-US" sz="1200">
                          <a:effectLst/>
                        </a:rPr>
                        <a:t>D027039 UČITELJ - RAZREDNIK</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4.597,87</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222,74</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551382592"/>
                  </a:ext>
                </a:extLst>
              </a:tr>
              <a:tr h="239647">
                <a:tc>
                  <a:txBody>
                    <a:bodyPr/>
                    <a:lstStyle/>
                    <a:p>
                      <a:pPr>
                        <a:lnSpc>
                          <a:spcPts val="1300"/>
                        </a:lnSpc>
                        <a:spcAft>
                          <a:spcPts val="0"/>
                        </a:spcAft>
                      </a:pPr>
                      <a:r>
                        <a:rPr lang="en-US" sz="1200">
                          <a:effectLst/>
                        </a:rPr>
                        <a:t>D3</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3.667,46</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50</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177,67</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17485482"/>
                  </a:ext>
                </a:extLst>
              </a:tr>
              <a:tr h="449846">
                <a:tc>
                  <a:txBody>
                    <a:bodyPr/>
                    <a:lstStyle/>
                    <a:p>
                      <a:pPr>
                        <a:lnSpc>
                          <a:spcPts val="1300"/>
                        </a:lnSpc>
                        <a:spcAft>
                          <a:spcPts val="0"/>
                        </a:spcAft>
                      </a:pPr>
                      <a:r>
                        <a:rPr lang="en-US" sz="1200">
                          <a:effectLst/>
                        </a:rPr>
                        <a:t>D037002 ORGANIZATOR PREHRANE, D037004 ORGANIZATOR ZDRAVSTVENO-HIGIENSKEGA REŽIMA</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3.806,95</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184,43</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507009234"/>
                  </a:ext>
                </a:extLst>
              </a:tr>
              <a:tr h="239647">
                <a:tc>
                  <a:txBody>
                    <a:bodyPr/>
                    <a:lstStyle/>
                    <a:p>
                      <a:pPr>
                        <a:lnSpc>
                          <a:spcPts val="1300"/>
                        </a:lnSpc>
                        <a:spcAft>
                          <a:spcPts val="0"/>
                        </a:spcAft>
                      </a:pPr>
                      <a:r>
                        <a:rPr lang="en-US" sz="1200">
                          <a:effectLst/>
                        </a:rPr>
                        <a:t>D037005 POMOČNIK RAVNATELJA VRTCA</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3.695,91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33</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179,05</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258558313"/>
                  </a:ext>
                </a:extLst>
              </a:tr>
              <a:tr h="239647">
                <a:tc>
                  <a:txBody>
                    <a:bodyPr/>
                    <a:lstStyle/>
                    <a:p>
                      <a:pPr>
                        <a:lnSpc>
                          <a:spcPts val="1300"/>
                        </a:lnSpc>
                        <a:spcAft>
                          <a:spcPts val="0"/>
                        </a:spcAft>
                      </a:pPr>
                      <a:r>
                        <a:rPr lang="en-US" sz="1200">
                          <a:effectLst/>
                        </a:rPr>
                        <a:t>D037007 VZGOJITELJ</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3.607,32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11</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174,76</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360166547"/>
                  </a:ext>
                </a:extLst>
              </a:tr>
              <a:tr h="239647">
                <a:tc>
                  <a:txBody>
                    <a:bodyPr/>
                    <a:lstStyle/>
                    <a:p>
                      <a:pPr>
                        <a:lnSpc>
                          <a:spcPts val="1300"/>
                        </a:lnSpc>
                        <a:spcAft>
                          <a:spcPts val="0"/>
                        </a:spcAft>
                      </a:pPr>
                      <a:r>
                        <a:rPr lang="en-US" sz="1200">
                          <a:effectLst/>
                        </a:rPr>
                        <a:t>D037008 VZGOJITELJ V RAZVOJNEM ODDELKU VRTCA</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3.528,42</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a:effectLst/>
                        </a:rPr>
                        <a:t>4</a:t>
                      </a:r>
                      <a:endParaRPr lang="sl-SI"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tc>
                  <a:txBody>
                    <a:bodyPr/>
                    <a:lstStyle/>
                    <a:p>
                      <a:pPr algn="r">
                        <a:lnSpc>
                          <a:spcPts val="1300"/>
                        </a:lnSpc>
                        <a:spcAft>
                          <a:spcPts val="0"/>
                        </a:spcAft>
                      </a:pPr>
                      <a:r>
                        <a:rPr lang="en-US" sz="1200" dirty="0">
                          <a:effectLst/>
                        </a:rPr>
                        <a:t>170,93</a:t>
                      </a: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0404" marR="60404" marT="0" marB="0"/>
                </a:tc>
                <a:extLst>
                  <a:ext uri="{0D108BD9-81ED-4DB2-BD59-A6C34878D82A}">
                    <a16:rowId xmlns:a16="http://schemas.microsoft.com/office/drawing/2014/main" val="4099256166"/>
                  </a:ext>
                </a:extLst>
              </a:tr>
            </a:tbl>
          </a:graphicData>
        </a:graphic>
      </p:graphicFrame>
    </p:spTree>
    <p:extLst>
      <p:ext uri="{BB962C8B-B14F-4D97-AF65-F5344CB8AC3E}">
        <p14:creationId xmlns:p14="http://schemas.microsoft.com/office/powerpoint/2010/main" val="185539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8233" y="621799"/>
            <a:ext cx="11454062" cy="541254"/>
          </a:xfrm>
        </p:spPr>
        <p:txBody>
          <a:bodyPr>
            <a:normAutofit fontScale="90000"/>
          </a:bodyPr>
          <a:lstStyle/>
          <a:p>
            <a:r>
              <a:rPr lang="sl-SI" b="1" dirty="0"/>
              <a:t>Sestanki </a:t>
            </a:r>
            <a:r>
              <a:rPr lang="sl-SI" b="1" dirty="0" smtClean="0"/>
              <a:t>z reprezentativni sindikati mandat 13. 3. 2020 -</a:t>
            </a:r>
            <a:r>
              <a:rPr lang="sl-SI" dirty="0"/>
              <a:t/>
            </a:r>
            <a:br>
              <a:rPr lang="sl-SI" dirty="0"/>
            </a:br>
            <a:endParaRPr lang="sl-SI" dirty="0"/>
          </a:p>
        </p:txBody>
      </p:sp>
      <p:graphicFrame>
        <p:nvGraphicFramePr>
          <p:cNvPr id="4" name="Tabela 3"/>
          <p:cNvGraphicFramePr>
            <a:graphicFrameLocks noGrp="1"/>
          </p:cNvGraphicFramePr>
          <p:nvPr>
            <p:extLst>
              <p:ext uri="{D42A27DB-BD31-4B8C-83A1-F6EECF244321}">
                <p14:modId xmlns:p14="http://schemas.microsoft.com/office/powerpoint/2010/main" val="1319705586"/>
              </p:ext>
            </p:extLst>
          </p:nvPr>
        </p:nvGraphicFramePr>
        <p:xfrm>
          <a:off x="264695" y="978569"/>
          <a:ext cx="11710737" cy="5843016"/>
        </p:xfrm>
        <a:graphic>
          <a:graphicData uri="http://schemas.openxmlformats.org/drawingml/2006/table">
            <a:tbl>
              <a:tblPr firstRow="1" firstCol="1" bandRow="1" bandCol="1">
                <a:tableStyleId>{5C22544A-7EE6-4342-B048-85BDC9FD1C3A}</a:tableStyleId>
              </a:tblPr>
              <a:tblGrid>
                <a:gridCol w="3753852">
                  <a:extLst>
                    <a:ext uri="{9D8B030D-6E8A-4147-A177-3AD203B41FA5}">
                      <a16:colId xmlns:a16="http://schemas.microsoft.com/office/drawing/2014/main" val="798677749"/>
                    </a:ext>
                  </a:extLst>
                </a:gridCol>
                <a:gridCol w="7956885">
                  <a:extLst>
                    <a:ext uri="{9D8B030D-6E8A-4147-A177-3AD203B41FA5}">
                      <a16:colId xmlns:a16="http://schemas.microsoft.com/office/drawing/2014/main" val="2722730609"/>
                    </a:ext>
                  </a:extLst>
                </a:gridCol>
              </a:tblGrid>
              <a:tr h="61707">
                <a:tc>
                  <a:txBody>
                    <a:bodyPr/>
                    <a:lstStyle/>
                    <a:p>
                      <a:pPr>
                        <a:lnSpc>
                          <a:spcPct val="115000"/>
                        </a:lnSpc>
                        <a:spcAft>
                          <a:spcPts val="1200"/>
                        </a:spcAft>
                      </a:pPr>
                      <a:r>
                        <a:rPr lang="sl-SI" sz="1200">
                          <a:effectLst/>
                        </a:rPr>
                        <a:t>Datum</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Sestanek</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829278413"/>
                  </a:ext>
                </a:extLst>
              </a:tr>
              <a:tr h="123412">
                <a:tc>
                  <a:txBody>
                    <a:bodyPr/>
                    <a:lstStyle/>
                    <a:p>
                      <a:pPr>
                        <a:lnSpc>
                          <a:spcPct val="115000"/>
                        </a:lnSpc>
                        <a:spcAft>
                          <a:spcPts val="1200"/>
                        </a:spcAft>
                      </a:pPr>
                      <a:r>
                        <a:rPr lang="sl-SI" sz="1200">
                          <a:effectLst/>
                        </a:rPr>
                        <a:t>16.4.2020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Vabilo SVIZ-u na </a:t>
                      </a:r>
                      <a:r>
                        <a:rPr lang="sl-SI" sz="1200" dirty="0" smtClean="0">
                          <a:effectLst/>
                        </a:rPr>
                        <a:t>sestanek; na začetku prisotna ministrica; prisotni Damir Orehovec, državni sekretar; mag. Aleš Vidmar, vodja Kabineta; Slavica Čebular, vodja Pravne službe.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920060365"/>
                  </a:ext>
                </a:extLst>
              </a:tr>
              <a:tr h="482920">
                <a:tc>
                  <a:txBody>
                    <a:bodyPr/>
                    <a:lstStyle/>
                    <a:p>
                      <a:pPr>
                        <a:lnSpc>
                          <a:spcPct val="115000"/>
                        </a:lnSpc>
                        <a:spcAft>
                          <a:spcPts val="1200"/>
                        </a:spcAft>
                      </a:pPr>
                      <a:r>
                        <a:rPr lang="sl-SI" sz="1200" dirty="0">
                          <a:effectLst/>
                        </a:rPr>
                        <a:t>4. 5. 2020</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50000"/>
                        </a:lnSpc>
                        <a:spcAft>
                          <a:spcPts val="0"/>
                        </a:spcAft>
                      </a:pPr>
                      <a:r>
                        <a:rPr lang="sl-SI" sz="1200">
                          <a:effectLst/>
                        </a:rPr>
                        <a:t>- Sestanek; pregled in uskladitev navodil za odpiranje VRTCEV (sodelovali: NIJZ, SVIZ, ZRSŠ, Združenje ravnateljev, Skupnost vrtcev),</a:t>
                      </a:r>
                    </a:p>
                    <a:p>
                      <a:pPr>
                        <a:lnSpc>
                          <a:spcPct val="150000"/>
                        </a:lnSpc>
                        <a:spcAft>
                          <a:spcPts val="0"/>
                        </a:spcAft>
                      </a:pPr>
                      <a:r>
                        <a:rPr lang="sl-SI" sz="1200">
                          <a:effectLst/>
                        </a:rPr>
                        <a:t>- Sestanek - pregled in uskladitev navodil za odpiranje OSNOVNIH ŠOL (sodelovali: NIJZ, SVIZ, ZRSŠ, Aktiv direktorjev zavodov, Zveza staršev, Združenje ravnateljev),</a:t>
                      </a:r>
                    </a:p>
                    <a:p>
                      <a:pPr>
                        <a:lnSpc>
                          <a:spcPct val="150000"/>
                        </a:lnSpc>
                        <a:spcAft>
                          <a:spcPts val="0"/>
                        </a:spcAft>
                      </a:pPr>
                      <a:r>
                        <a:rPr lang="sl-SI" sz="1200">
                          <a:effectLst/>
                        </a:rPr>
                        <a:t>- Sestanek - pregled in uskladitev navodil za odpiranje SREDNJIH ŠOL in dijaških domov (sodelovali: NIJZ, SVIZ, ZRSŠ, Zveza srednjih šol in DD, Društvo ravnatelj, Skupnost dijaških domov, Skupnost splošnih gimnazij)</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399303657"/>
                  </a:ext>
                </a:extLst>
              </a:tr>
              <a:tr h="563406">
                <a:tc>
                  <a:txBody>
                    <a:bodyPr/>
                    <a:lstStyle/>
                    <a:p>
                      <a:pPr>
                        <a:lnSpc>
                          <a:spcPct val="115000"/>
                        </a:lnSpc>
                        <a:spcAft>
                          <a:spcPts val="1200"/>
                        </a:spcAft>
                      </a:pPr>
                      <a:r>
                        <a:rPr lang="sl-SI" sz="1200">
                          <a:effectLst/>
                        </a:rPr>
                        <a:t>8. 5. 2020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OKROŽNICE: objavljene 8. 5. 2020 (odprtje; VRTCI, OŠ, GŠ, SŠ, DD),</a:t>
                      </a:r>
                    </a:p>
                    <a:p>
                      <a:pPr marL="238125" indent="-228600">
                        <a:lnSpc>
                          <a:spcPct val="150000"/>
                        </a:lnSpc>
                        <a:spcAft>
                          <a:spcPts val="0"/>
                        </a:spcAft>
                      </a:pPr>
                      <a:r>
                        <a:rPr lang="sl-SI" sz="1200">
                          <a:effectLst/>
                        </a:rPr>
                        <a:t>-	Sestanek -  potrditev dokončne verzije vseh protokolov glede odprtja vrtcev (sodelovali: SVIZ, ZRSŠ, predsedniki skupnosti vrtcev),</a:t>
                      </a:r>
                    </a:p>
                    <a:p>
                      <a:pPr marL="238125" indent="-228600">
                        <a:lnSpc>
                          <a:spcPct val="150000"/>
                        </a:lnSpc>
                        <a:spcAft>
                          <a:spcPts val="0"/>
                        </a:spcAft>
                      </a:pPr>
                      <a:r>
                        <a:rPr lang="sl-SI" sz="1200">
                          <a:effectLst/>
                        </a:rPr>
                        <a:t>-	Sestanek -  potrditev dokončne verzije vseh protokolov glede odprtja OŠ (sodelovali: SVIZ, ZRSŠ, Združenje ravnateljev),</a:t>
                      </a:r>
                    </a:p>
                    <a:p>
                      <a:pPr marL="238125" indent="-228600">
                        <a:lnSpc>
                          <a:spcPct val="150000"/>
                        </a:lnSpc>
                        <a:spcAft>
                          <a:spcPts val="0"/>
                        </a:spcAft>
                      </a:pPr>
                      <a:r>
                        <a:rPr lang="sl-SI" sz="1200">
                          <a:effectLst/>
                        </a:rPr>
                        <a:t>-	Sestanek -  potrditev dokončne verzije vseh protokolov glede odprtja SŠ in DD (sodelovali: SVIZ, ZRSŠ, Zveza srednjih šol in dd, Društvo ravnatelj, Skupnost dijaških domov, Skupnost splošnih gimnazij)</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99810583"/>
                  </a:ext>
                </a:extLst>
              </a:tr>
              <a:tr h="80486">
                <a:tc>
                  <a:txBody>
                    <a:bodyPr/>
                    <a:lstStyle/>
                    <a:p>
                      <a:pPr>
                        <a:lnSpc>
                          <a:spcPct val="115000"/>
                        </a:lnSpc>
                        <a:spcAft>
                          <a:spcPts val="1200"/>
                        </a:spcAft>
                      </a:pPr>
                      <a:r>
                        <a:rPr lang="sl-SI" sz="1200">
                          <a:effectLst/>
                        </a:rPr>
                        <a:t>13.5.2020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Sestanek s SVIZ – okrožnice o odprtju vrtcev ter šol;</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820509179"/>
                  </a:ext>
                </a:extLst>
              </a:tr>
              <a:tr h="80486">
                <a:tc>
                  <a:txBody>
                    <a:bodyPr/>
                    <a:lstStyle/>
                    <a:p>
                      <a:pPr>
                        <a:lnSpc>
                          <a:spcPct val="115000"/>
                        </a:lnSpc>
                        <a:spcAft>
                          <a:spcPts val="1200"/>
                        </a:spcAft>
                      </a:pPr>
                      <a:r>
                        <a:rPr lang="sl-SI" sz="1200">
                          <a:effectLst/>
                        </a:rPr>
                        <a:t>15.5.2020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328. seja ESS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0705401"/>
                  </a:ext>
                </a:extLst>
              </a:tr>
              <a:tr h="80486">
                <a:tc>
                  <a:txBody>
                    <a:bodyPr/>
                    <a:lstStyle/>
                    <a:p>
                      <a:pPr>
                        <a:lnSpc>
                          <a:spcPct val="115000"/>
                        </a:lnSpc>
                        <a:spcAft>
                          <a:spcPts val="1200"/>
                        </a:spcAft>
                      </a:pPr>
                      <a:r>
                        <a:rPr lang="sl-SI" sz="1200">
                          <a:effectLst/>
                        </a:rPr>
                        <a:t>19.5.2020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IZREDNA seja ESS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058647114"/>
                  </a:ext>
                </a:extLst>
              </a:tr>
              <a:tr h="80486">
                <a:tc>
                  <a:txBody>
                    <a:bodyPr/>
                    <a:lstStyle/>
                    <a:p>
                      <a:pPr>
                        <a:lnSpc>
                          <a:spcPct val="115000"/>
                        </a:lnSpc>
                        <a:spcAft>
                          <a:spcPts val="1200"/>
                        </a:spcAft>
                      </a:pPr>
                      <a:r>
                        <a:rPr lang="sl-SI" sz="1200">
                          <a:effectLst/>
                        </a:rPr>
                        <a:t>12.6.2020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329. seja ESS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145581054"/>
                  </a:ext>
                </a:extLst>
              </a:tr>
              <a:tr h="80486">
                <a:tc>
                  <a:txBody>
                    <a:bodyPr/>
                    <a:lstStyle/>
                    <a:p>
                      <a:pPr>
                        <a:lnSpc>
                          <a:spcPct val="115000"/>
                        </a:lnSpc>
                        <a:spcAft>
                          <a:spcPts val="1200"/>
                        </a:spcAft>
                      </a:pPr>
                      <a:r>
                        <a:rPr lang="sl-SI" sz="1200">
                          <a:effectLst/>
                        </a:rPr>
                        <a:t>2.7.2020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Sestanek s predstavniki VSS – odprte zadeve;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4031059568"/>
                  </a:ext>
                </a:extLst>
              </a:tr>
              <a:tr h="80486">
                <a:tc>
                  <a:txBody>
                    <a:bodyPr/>
                    <a:lstStyle/>
                    <a:p>
                      <a:pPr>
                        <a:lnSpc>
                          <a:spcPct val="115000"/>
                        </a:lnSpc>
                        <a:spcAft>
                          <a:spcPts val="1200"/>
                        </a:spcAft>
                      </a:pPr>
                      <a:r>
                        <a:rPr lang="sl-SI" sz="1200">
                          <a:effectLst/>
                        </a:rPr>
                        <a:t>3.7.2020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a:effectLst/>
                        </a:rPr>
                        <a:t>330. seja ESS</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669479970"/>
                  </a:ext>
                </a:extLst>
              </a:tr>
              <a:tr h="80486">
                <a:tc>
                  <a:txBody>
                    <a:bodyPr/>
                    <a:lstStyle/>
                    <a:p>
                      <a:pPr>
                        <a:lnSpc>
                          <a:spcPct val="115000"/>
                        </a:lnSpc>
                        <a:spcAft>
                          <a:spcPts val="1200"/>
                        </a:spcAft>
                      </a:pPr>
                      <a:r>
                        <a:rPr lang="sl-SI" sz="1200">
                          <a:effectLst/>
                        </a:rPr>
                        <a:t>7.7.2020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Sestanek s SINDIR;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402186302"/>
                  </a:ext>
                </a:extLst>
              </a:tr>
            </a:tbl>
          </a:graphicData>
        </a:graphic>
      </p:graphicFrame>
    </p:spTree>
    <p:extLst>
      <p:ext uri="{BB962C8B-B14F-4D97-AF65-F5344CB8AC3E}">
        <p14:creationId xmlns:p14="http://schemas.microsoft.com/office/powerpoint/2010/main" val="1666681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739810733"/>
              </p:ext>
            </p:extLst>
          </p:nvPr>
        </p:nvGraphicFramePr>
        <p:xfrm>
          <a:off x="372979" y="117141"/>
          <a:ext cx="11710737" cy="6105081"/>
        </p:xfrm>
        <a:graphic>
          <a:graphicData uri="http://schemas.openxmlformats.org/drawingml/2006/table">
            <a:tbl>
              <a:tblPr firstRow="1" firstCol="1" bandRow="1" bandCol="1">
                <a:tableStyleId>{5C22544A-7EE6-4342-B048-85BDC9FD1C3A}</a:tableStyleId>
              </a:tblPr>
              <a:tblGrid>
                <a:gridCol w="3753852">
                  <a:extLst>
                    <a:ext uri="{9D8B030D-6E8A-4147-A177-3AD203B41FA5}">
                      <a16:colId xmlns:a16="http://schemas.microsoft.com/office/drawing/2014/main" val="1011078254"/>
                    </a:ext>
                  </a:extLst>
                </a:gridCol>
                <a:gridCol w="7956885">
                  <a:extLst>
                    <a:ext uri="{9D8B030D-6E8A-4147-A177-3AD203B41FA5}">
                      <a16:colId xmlns:a16="http://schemas.microsoft.com/office/drawing/2014/main" val="2033146577"/>
                    </a:ext>
                  </a:extLst>
                </a:gridCol>
              </a:tblGrid>
              <a:tr h="185119">
                <a:tc>
                  <a:txBody>
                    <a:bodyPr/>
                    <a:lstStyle/>
                    <a:p>
                      <a:pPr>
                        <a:lnSpc>
                          <a:spcPct val="115000"/>
                        </a:lnSpc>
                        <a:spcAft>
                          <a:spcPts val="1200"/>
                        </a:spcAft>
                      </a:pPr>
                      <a:r>
                        <a:rPr lang="sl-SI" sz="1200">
                          <a:effectLst/>
                        </a:rPr>
                        <a:t>4.9.2020; nadaljevanje 18.9.2020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331.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49986487"/>
                  </a:ext>
                </a:extLst>
              </a:tr>
              <a:tr h="80486">
                <a:tc>
                  <a:txBody>
                    <a:bodyPr/>
                    <a:lstStyle/>
                    <a:p>
                      <a:pPr>
                        <a:lnSpc>
                          <a:spcPct val="115000"/>
                        </a:lnSpc>
                        <a:spcAft>
                          <a:spcPts val="1200"/>
                        </a:spcAft>
                      </a:pPr>
                      <a:r>
                        <a:rPr lang="sl-SI" sz="1200">
                          <a:effectLst/>
                        </a:rPr>
                        <a:t>23.9.2020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IZREDNA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235667426"/>
                  </a:ext>
                </a:extLst>
              </a:tr>
              <a:tr h="80486">
                <a:tc>
                  <a:txBody>
                    <a:bodyPr/>
                    <a:lstStyle/>
                    <a:p>
                      <a:pPr>
                        <a:lnSpc>
                          <a:spcPct val="115000"/>
                        </a:lnSpc>
                        <a:spcAft>
                          <a:spcPts val="1200"/>
                        </a:spcAft>
                      </a:pPr>
                      <a:r>
                        <a:rPr lang="sl-SI" sz="1200">
                          <a:effectLst/>
                        </a:rPr>
                        <a:t>18.9.2020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332.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674761033"/>
                  </a:ext>
                </a:extLst>
              </a:tr>
              <a:tr h="80486">
                <a:tc>
                  <a:txBody>
                    <a:bodyPr/>
                    <a:lstStyle/>
                    <a:p>
                      <a:pPr>
                        <a:lnSpc>
                          <a:spcPct val="115000"/>
                        </a:lnSpc>
                        <a:spcAft>
                          <a:spcPts val="1200"/>
                        </a:spcAft>
                      </a:pPr>
                      <a:r>
                        <a:rPr lang="sl-SI" sz="1200">
                          <a:effectLst/>
                        </a:rPr>
                        <a:t>12.10.2020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Sestanek med predstavniki SVIZ in MIZŠ;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586866387"/>
                  </a:ext>
                </a:extLst>
              </a:tr>
              <a:tr h="185119">
                <a:tc>
                  <a:txBody>
                    <a:bodyPr/>
                    <a:lstStyle/>
                    <a:p>
                      <a:pPr>
                        <a:lnSpc>
                          <a:spcPct val="115000"/>
                        </a:lnSpc>
                        <a:spcAft>
                          <a:spcPts val="1200"/>
                        </a:spcAft>
                      </a:pPr>
                      <a:r>
                        <a:rPr lang="sl-SI" sz="1200">
                          <a:effectLst/>
                        </a:rPr>
                        <a:t>16.10.2020; nadaljevanje 13.11.2020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333.seja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100036879"/>
                  </a:ext>
                </a:extLst>
              </a:tr>
              <a:tr h="80486">
                <a:tc>
                  <a:txBody>
                    <a:bodyPr/>
                    <a:lstStyle/>
                    <a:p>
                      <a:pPr>
                        <a:lnSpc>
                          <a:spcPct val="115000"/>
                        </a:lnSpc>
                        <a:spcAft>
                          <a:spcPts val="1200"/>
                        </a:spcAft>
                      </a:pPr>
                      <a:r>
                        <a:rPr lang="sl-SI" sz="1200">
                          <a:effectLst/>
                        </a:rPr>
                        <a:t>23.10.2020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Vabilo SVIZ – u na operativni sestanek, kjer so se obravnavale aktualne zadeve;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114149360"/>
                  </a:ext>
                </a:extLst>
              </a:tr>
              <a:tr h="246825">
                <a:tc>
                  <a:txBody>
                    <a:bodyPr/>
                    <a:lstStyle/>
                    <a:p>
                      <a:pPr>
                        <a:lnSpc>
                          <a:spcPct val="115000"/>
                        </a:lnSpc>
                        <a:spcAft>
                          <a:spcPts val="1200"/>
                        </a:spcAft>
                      </a:pPr>
                      <a:r>
                        <a:rPr lang="sl-SI" sz="1200">
                          <a:effectLst/>
                        </a:rPr>
                        <a:t>4.11.2020; nadaljevanje seje 10.11.2020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9525">
                        <a:lnSpc>
                          <a:spcPct val="150000"/>
                        </a:lnSpc>
                        <a:spcAft>
                          <a:spcPts val="0"/>
                        </a:spcAft>
                      </a:pPr>
                      <a:r>
                        <a:rPr lang="sl-SI" sz="1200" dirty="0">
                          <a:effectLst/>
                        </a:rPr>
                        <a:t>IZREDNA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083098332"/>
                  </a:ext>
                </a:extLst>
              </a:tr>
              <a:tr h="123412">
                <a:tc>
                  <a:txBody>
                    <a:bodyPr/>
                    <a:lstStyle/>
                    <a:p>
                      <a:pPr>
                        <a:lnSpc>
                          <a:spcPct val="115000"/>
                        </a:lnSpc>
                        <a:spcAft>
                          <a:spcPts val="1200"/>
                        </a:spcAft>
                      </a:pPr>
                      <a:r>
                        <a:rPr lang="sl-SI" sz="1200" dirty="0">
                          <a:effectLst/>
                        </a:rPr>
                        <a:t>5. 11. 2020</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0"/>
                        </a:spcAft>
                      </a:pPr>
                      <a:r>
                        <a:rPr lang="sl-SI" sz="1200" dirty="0">
                          <a:effectLst/>
                        </a:rPr>
                        <a:t>Sestanek MIZŠ, SVIZ - problematika pomanjkanja kadra v VIZ zavodih zaradi povečanega števil okužb oziroma drugih upravičenih odsotnosti ter proučitev različnih možnosti interventnih zaposlitev kot posledica epidemije</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825962876"/>
                  </a:ext>
                </a:extLst>
              </a:tr>
              <a:tr h="123412">
                <a:tc>
                  <a:txBody>
                    <a:bodyPr/>
                    <a:lstStyle/>
                    <a:p>
                      <a:pPr>
                        <a:lnSpc>
                          <a:spcPct val="115000"/>
                        </a:lnSpc>
                        <a:spcAft>
                          <a:spcPts val="1200"/>
                        </a:spcAft>
                      </a:pPr>
                      <a:r>
                        <a:rPr lang="sl-SI" sz="1200">
                          <a:effectLst/>
                        </a:rPr>
                        <a:t>30.11.2020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0"/>
                        </a:spcAft>
                      </a:pPr>
                      <a:r>
                        <a:rPr lang="sl-SI" sz="1200" dirty="0">
                          <a:effectLst/>
                        </a:rPr>
                        <a:t>Sestanek s predstavniki Sindikata mladi plus glede zaposlovanja študentov v VIZ za nadomeščanja v času </a:t>
                      </a:r>
                      <a:r>
                        <a:rPr lang="sl-SI" sz="1200" dirty="0" err="1">
                          <a:effectLst/>
                        </a:rPr>
                        <a:t>Covid</a:t>
                      </a:r>
                      <a:r>
                        <a:rPr lang="sl-SI" sz="1200" dirty="0">
                          <a:effectLst/>
                        </a:rPr>
                        <a:t> 19</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305721679"/>
                  </a:ext>
                </a:extLst>
              </a:tr>
              <a:tr h="61707">
                <a:tc>
                  <a:txBody>
                    <a:bodyPr/>
                    <a:lstStyle/>
                    <a:p>
                      <a:pPr>
                        <a:lnSpc>
                          <a:spcPct val="115000"/>
                        </a:lnSpc>
                        <a:spcAft>
                          <a:spcPts val="1200"/>
                        </a:spcAft>
                      </a:pPr>
                      <a:r>
                        <a:rPr lang="sl-SI" sz="1200">
                          <a:effectLst/>
                        </a:rPr>
                        <a:t>11.12.2020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0"/>
                        </a:spcAft>
                      </a:pPr>
                      <a:r>
                        <a:rPr lang="sl-SI" sz="1200" dirty="0">
                          <a:effectLst/>
                        </a:rPr>
                        <a:t>335.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332017463"/>
                  </a:ext>
                </a:extLst>
              </a:tr>
              <a:tr h="302312">
                <a:tc>
                  <a:txBody>
                    <a:bodyPr/>
                    <a:lstStyle/>
                    <a:p>
                      <a:pPr>
                        <a:lnSpc>
                          <a:spcPct val="115000"/>
                        </a:lnSpc>
                        <a:spcAft>
                          <a:spcPts val="1200"/>
                        </a:spcAft>
                      </a:pPr>
                      <a:r>
                        <a:rPr lang="sl-SI" sz="1200">
                          <a:effectLst/>
                        </a:rPr>
                        <a:t>18. 12. 2020</a:t>
                      </a:r>
                    </a:p>
                    <a:p>
                      <a:pPr>
                        <a:lnSpc>
                          <a:spcPct val="115000"/>
                        </a:lnSpc>
                        <a:spcAft>
                          <a:spcPts val="1200"/>
                        </a:spcAft>
                      </a:pPr>
                      <a:r>
                        <a:rPr lang="sl-SI" sz="1200">
                          <a:effectLst/>
                        </a:rPr>
                        <a:t>18. 12. 2020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 Sestanek pogovor o nadaljnjem izobraževanju, MIZŠ, ZRSŠ </a:t>
                      </a:r>
                    </a:p>
                    <a:p>
                      <a:pPr>
                        <a:lnSpc>
                          <a:spcPct val="115000"/>
                        </a:lnSpc>
                        <a:spcAft>
                          <a:spcPts val="0"/>
                        </a:spcAft>
                      </a:pPr>
                      <a:r>
                        <a:rPr lang="sl-SI" sz="1200" dirty="0">
                          <a:effectLst/>
                        </a:rPr>
                        <a:t>- Sestanek MIZŠ, SINDIKATI (SVIZ) in ZDRUŽENJA - možnost ponovnega odpiranja vzg. izobraževalnih zavodov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441298079"/>
                  </a:ext>
                </a:extLst>
              </a:tr>
              <a:tr h="123412">
                <a:tc>
                  <a:txBody>
                    <a:bodyPr/>
                    <a:lstStyle/>
                    <a:p>
                      <a:pPr>
                        <a:lnSpc>
                          <a:spcPct val="115000"/>
                        </a:lnSpc>
                        <a:spcAft>
                          <a:spcPts val="1200"/>
                        </a:spcAft>
                      </a:pPr>
                      <a:r>
                        <a:rPr lang="sl-SI" sz="1200">
                          <a:effectLst/>
                        </a:rPr>
                        <a:t>22. 12. 2020</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Sestanek MIZŠ, SINDIKATI (SVIZ) in ZDRUŽENJA - možnost ponovnega odpiranja vzg. izobraževalnih zavodov - predlogi, mnenja</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221320420"/>
                  </a:ext>
                </a:extLst>
              </a:tr>
              <a:tr h="61707">
                <a:tc>
                  <a:txBody>
                    <a:bodyPr/>
                    <a:lstStyle/>
                    <a:p>
                      <a:pPr>
                        <a:lnSpc>
                          <a:spcPct val="115000"/>
                        </a:lnSpc>
                        <a:spcAft>
                          <a:spcPts val="1200"/>
                        </a:spcAft>
                      </a:pPr>
                      <a:r>
                        <a:rPr lang="sl-SI" sz="1200">
                          <a:effectLst/>
                        </a:rPr>
                        <a:t>4. 1. 2021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Sestanek MIZŠ, Združenja, ravnatelji, sindikati (SVIZ) starši - odpiranje šol</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629241146"/>
                  </a:ext>
                </a:extLst>
              </a:tr>
              <a:tr h="61707">
                <a:tc>
                  <a:txBody>
                    <a:bodyPr/>
                    <a:lstStyle/>
                    <a:p>
                      <a:pPr>
                        <a:lnSpc>
                          <a:spcPct val="115000"/>
                        </a:lnSpc>
                        <a:spcAft>
                          <a:spcPts val="1200"/>
                        </a:spcAft>
                      </a:pPr>
                      <a:r>
                        <a:rPr lang="sl-SI" sz="1200">
                          <a:effectLst/>
                        </a:rPr>
                        <a:t>19.2.2021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336.seja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598521791"/>
                  </a:ext>
                </a:extLst>
              </a:tr>
              <a:tr h="61707">
                <a:tc>
                  <a:txBody>
                    <a:bodyPr/>
                    <a:lstStyle/>
                    <a:p>
                      <a:pPr>
                        <a:lnSpc>
                          <a:spcPct val="115000"/>
                        </a:lnSpc>
                        <a:spcAft>
                          <a:spcPts val="1200"/>
                        </a:spcAft>
                      </a:pPr>
                      <a:r>
                        <a:rPr lang="sl-SI" sz="1200">
                          <a:effectLst/>
                        </a:rPr>
                        <a:t>12.3.2021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337.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339174684"/>
                  </a:ext>
                </a:extLst>
              </a:tr>
              <a:tr h="246825">
                <a:tc>
                  <a:txBody>
                    <a:bodyPr/>
                    <a:lstStyle/>
                    <a:p>
                      <a:pPr>
                        <a:lnSpc>
                          <a:spcPct val="115000"/>
                        </a:lnSpc>
                        <a:spcAft>
                          <a:spcPts val="1200"/>
                        </a:spcAft>
                      </a:pPr>
                      <a:r>
                        <a:rPr lang="sl-SI" sz="1200">
                          <a:effectLst/>
                        </a:rPr>
                        <a:t>24.3.2021; 9.4.2021 nadaljevanje izredne seje</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IZREDNA seja ESS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912258705"/>
                  </a:ext>
                </a:extLst>
              </a:tr>
              <a:tr h="61707">
                <a:tc>
                  <a:txBody>
                    <a:bodyPr/>
                    <a:lstStyle/>
                    <a:p>
                      <a:pPr>
                        <a:lnSpc>
                          <a:spcPct val="115000"/>
                        </a:lnSpc>
                        <a:spcAft>
                          <a:spcPts val="1200"/>
                        </a:spcAft>
                      </a:pPr>
                      <a:r>
                        <a:rPr lang="sl-SI" sz="1200">
                          <a:effectLst/>
                        </a:rPr>
                        <a:t>14.9.2021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Izobraževalni seminar za sindikalne zaupnike (SVIZ) iz področja visokega šolstva in znanosti ANKARAN</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598880744"/>
                  </a:ext>
                </a:extLst>
              </a:tr>
              <a:tr h="123412">
                <a:tc>
                  <a:txBody>
                    <a:bodyPr/>
                    <a:lstStyle/>
                    <a:p>
                      <a:pPr>
                        <a:lnSpc>
                          <a:spcPct val="115000"/>
                        </a:lnSpc>
                        <a:spcAft>
                          <a:spcPts val="1200"/>
                        </a:spcAft>
                      </a:pPr>
                      <a:r>
                        <a:rPr lang="sl-SI" sz="1200">
                          <a:effectLst/>
                        </a:rPr>
                        <a:t>19.10.-21.10.2021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Udeležba DS Orehovca in g. Branimirja Štruklja, SVIZ na OECD Mednarodnem vrhu o učiteljskem poklicu – ISTP 2021</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829607097"/>
                  </a:ext>
                </a:extLst>
              </a:tr>
              <a:tr h="123412">
                <a:tc>
                  <a:txBody>
                    <a:bodyPr/>
                    <a:lstStyle/>
                    <a:p>
                      <a:pPr>
                        <a:lnSpc>
                          <a:spcPct val="115000"/>
                        </a:lnSpc>
                        <a:spcAft>
                          <a:spcPts val="1200"/>
                        </a:spcAft>
                      </a:pPr>
                      <a:r>
                        <a:rPr lang="sl-SI" sz="1200">
                          <a:effectLst/>
                        </a:rPr>
                        <a:t>20.10.2021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Sestanek nacionalne delegacije za dogovor o skupnih zavezah na področju učiteljskega poklica (DS Orehovec , SVIZ, predstavniki ZRSŠ)</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571382851"/>
                  </a:ext>
                </a:extLst>
              </a:tr>
              <a:tr h="123412">
                <a:tc>
                  <a:txBody>
                    <a:bodyPr/>
                    <a:lstStyle/>
                    <a:p>
                      <a:pPr>
                        <a:lnSpc>
                          <a:spcPct val="115000"/>
                        </a:lnSpc>
                        <a:spcAft>
                          <a:spcPts val="1200"/>
                        </a:spcAft>
                      </a:pPr>
                      <a:r>
                        <a:rPr lang="sl-SI" sz="1200">
                          <a:effectLst/>
                        </a:rPr>
                        <a:t>25. 10. 2021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Delovni sestanek s predstavnikom SVIZ (strokovni delavec SVIZ) v zvezi s problematiko prevedbe delovnih mest v socialno varstvenih zavodih</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776752578"/>
                  </a:ext>
                </a:extLst>
              </a:tr>
              <a:tr h="185119">
                <a:tc>
                  <a:txBody>
                    <a:bodyPr/>
                    <a:lstStyle/>
                    <a:p>
                      <a:pPr>
                        <a:lnSpc>
                          <a:spcPct val="115000"/>
                        </a:lnSpc>
                        <a:spcAft>
                          <a:spcPts val="1200"/>
                        </a:spcAft>
                      </a:pPr>
                      <a:r>
                        <a:rPr lang="sl-SI" sz="1200">
                          <a:effectLst/>
                        </a:rPr>
                        <a:t>13. 12. 2021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Ureditev problematike izvajanja javnoveljavnih programov s področja VIZ v CUDV (Centri za usposabljanje, delo in varstvo); sestanek s predstavniki SVIZ in Sindikata zdravstva in socialnega varstva Slovenije; sklicatelj MDDSZ.</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149432848"/>
                  </a:ext>
                </a:extLst>
              </a:tr>
            </a:tbl>
          </a:graphicData>
        </a:graphic>
      </p:graphicFrame>
    </p:spTree>
    <p:extLst>
      <p:ext uri="{BB962C8B-B14F-4D97-AF65-F5344CB8AC3E}">
        <p14:creationId xmlns:p14="http://schemas.microsoft.com/office/powerpoint/2010/main" val="2592655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849123696"/>
              </p:ext>
            </p:extLst>
          </p:nvPr>
        </p:nvGraphicFramePr>
        <p:xfrm>
          <a:off x="240631" y="277561"/>
          <a:ext cx="11710737" cy="2591920"/>
        </p:xfrm>
        <a:graphic>
          <a:graphicData uri="http://schemas.openxmlformats.org/drawingml/2006/table">
            <a:tbl>
              <a:tblPr firstRow="1" firstCol="1" bandRow="1" bandCol="1">
                <a:tableStyleId>{5C22544A-7EE6-4342-B048-85BDC9FD1C3A}</a:tableStyleId>
              </a:tblPr>
              <a:tblGrid>
                <a:gridCol w="3753852">
                  <a:extLst>
                    <a:ext uri="{9D8B030D-6E8A-4147-A177-3AD203B41FA5}">
                      <a16:colId xmlns:a16="http://schemas.microsoft.com/office/drawing/2014/main" val="439016322"/>
                    </a:ext>
                  </a:extLst>
                </a:gridCol>
                <a:gridCol w="7956885">
                  <a:extLst>
                    <a:ext uri="{9D8B030D-6E8A-4147-A177-3AD203B41FA5}">
                      <a16:colId xmlns:a16="http://schemas.microsoft.com/office/drawing/2014/main" val="2358562336"/>
                    </a:ext>
                  </a:extLst>
                </a:gridCol>
              </a:tblGrid>
              <a:tr h="302312">
                <a:tc>
                  <a:txBody>
                    <a:bodyPr/>
                    <a:lstStyle/>
                    <a:p>
                      <a:pPr>
                        <a:lnSpc>
                          <a:spcPct val="115000"/>
                        </a:lnSpc>
                        <a:spcAft>
                          <a:spcPts val="1200"/>
                        </a:spcAft>
                      </a:pPr>
                      <a:r>
                        <a:rPr lang="sl-SI" sz="1200">
                          <a:effectLst/>
                        </a:rPr>
                        <a:t>17. 12. 2021</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I. Sestanek delovne skupine - ureditev izvajanja VIZ v CUDV</a:t>
                      </a:r>
                    </a:p>
                    <a:p>
                      <a:pPr>
                        <a:lnSpc>
                          <a:spcPct val="115000"/>
                        </a:lnSpc>
                        <a:spcAft>
                          <a:spcPts val="1200"/>
                        </a:spcAft>
                      </a:pPr>
                      <a:r>
                        <a:rPr lang="sl-SI" sz="1200" dirty="0">
                          <a:effectLst/>
                        </a:rPr>
                        <a:t>Sklicatelj je MDDSZ, na delovni ravni predstavnik SVIZ in predstavnik Sindikata ZSVS.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862842678"/>
                  </a:ext>
                </a:extLst>
              </a:tr>
              <a:tr h="302312">
                <a:tc>
                  <a:txBody>
                    <a:bodyPr/>
                    <a:lstStyle/>
                    <a:p>
                      <a:pPr>
                        <a:lnSpc>
                          <a:spcPct val="115000"/>
                        </a:lnSpc>
                        <a:spcAft>
                          <a:spcPts val="1200"/>
                        </a:spcAft>
                      </a:pPr>
                      <a:r>
                        <a:rPr lang="sl-SI" sz="1200">
                          <a:effectLst/>
                        </a:rPr>
                        <a:t>5. 1. 2022</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II. Sestanek delovne skupine - ureditev izvajanja VIZ v CUDV</a:t>
                      </a:r>
                    </a:p>
                    <a:p>
                      <a:pPr>
                        <a:lnSpc>
                          <a:spcPct val="115000"/>
                        </a:lnSpc>
                        <a:spcAft>
                          <a:spcPts val="1200"/>
                        </a:spcAft>
                      </a:pPr>
                      <a:r>
                        <a:rPr lang="sl-SI" sz="1200" dirty="0">
                          <a:effectLst/>
                        </a:rPr>
                        <a:t>Sklicatelj je MDDSZ, na delovni ravni predstavnik SVIZ in predstavnik Sindikata ZSVS.</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995905368"/>
                  </a:ext>
                </a:extLst>
              </a:tr>
              <a:tr h="123412">
                <a:tc>
                  <a:txBody>
                    <a:bodyPr/>
                    <a:lstStyle/>
                    <a:p>
                      <a:pPr>
                        <a:lnSpc>
                          <a:spcPct val="115000"/>
                        </a:lnSpc>
                        <a:spcAft>
                          <a:spcPts val="1200"/>
                        </a:spcAft>
                      </a:pPr>
                      <a:r>
                        <a:rPr lang="sl-SI" sz="1200">
                          <a:effectLst/>
                        </a:rPr>
                        <a:t>13.1.2022</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KOSRIS Vpeljava ZRRID –priprava podzakonskih aktov. Napredek glede sprememb delovnih mest v KPRD. Položaj direktorjev JRZ.</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32491009"/>
                  </a:ext>
                </a:extLst>
              </a:tr>
              <a:tr h="123412">
                <a:tc>
                  <a:txBody>
                    <a:bodyPr/>
                    <a:lstStyle/>
                    <a:p>
                      <a:pPr>
                        <a:lnSpc>
                          <a:spcPct val="115000"/>
                        </a:lnSpc>
                        <a:spcAft>
                          <a:spcPts val="1200"/>
                        </a:spcAft>
                      </a:pPr>
                      <a:r>
                        <a:rPr lang="sl-SI" sz="1200">
                          <a:effectLst/>
                        </a:rPr>
                        <a:t>1.3.2022</a:t>
                      </a:r>
                      <a:endParaRPr lang="sl-SI" sz="120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Sestanek MIZŽ, KOSRIS, (SVIZ) – realizacija dogovorjene dopolnitve, katalog delovnih mest, plačilna skupina H02</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089414110"/>
                  </a:ext>
                </a:extLst>
              </a:tr>
              <a:tr h="123412">
                <a:tc>
                  <a:txBody>
                    <a:bodyPr/>
                    <a:lstStyle/>
                    <a:p>
                      <a:pPr>
                        <a:lnSpc>
                          <a:spcPct val="115000"/>
                        </a:lnSpc>
                        <a:spcAft>
                          <a:spcPts val="1200"/>
                        </a:spcAft>
                      </a:pPr>
                      <a:r>
                        <a:rPr lang="sl-SI" sz="1200" dirty="0" smtClean="0">
                          <a:effectLst/>
                          <a:latin typeface="Calibri" panose="020F0502020204030204" pitchFamily="34" charset="0"/>
                          <a:ea typeface="Calibri" panose="020F0502020204030204" pitchFamily="34" charset="0"/>
                          <a:cs typeface="Times New Roman" panose="02020603050405020304" pitchFamily="18" charset="0"/>
                        </a:rPr>
                        <a:t>15.</a:t>
                      </a:r>
                      <a:r>
                        <a:rPr lang="sl-SI" sz="1200" baseline="0" dirty="0" smtClean="0">
                          <a:effectLst/>
                          <a:latin typeface="Calibri" panose="020F0502020204030204" pitchFamily="34" charset="0"/>
                          <a:ea typeface="Calibri" panose="020F0502020204030204" pitchFamily="34" charset="0"/>
                          <a:cs typeface="Times New Roman" panose="02020603050405020304" pitchFamily="18" charset="0"/>
                        </a:rPr>
                        <a:t>3. 2022</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smtClean="0">
                          <a:effectLst/>
                          <a:latin typeface="Calibri" panose="020F0502020204030204" pitchFamily="34" charset="0"/>
                          <a:ea typeface="Calibri" panose="020F0502020204030204" pitchFamily="34" charset="0"/>
                          <a:cs typeface="Times New Roman" panose="02020603050405020304" pitchFamily="18" charset="0"/>
                        </a:rPr>
                        <a:t>Delovni</a:t>
                      </a:r>
                      <a:r>
                        <a:rPr lang="sl-SI" sz="1200" baseline="0" dirty="0" smtClean="0">
                          <a:effectLst/>
                          <a:latin typeface="Calibri" panose="020F0502020204030204" pitchFamily="34" charset="0"/>
                          <a:ea typeface="Calibri" panose="020F0502020204030204" pitchFamily="34" charset="0"/>
                          <a:cs typeface="Times New Roman" panose="02020603050405020304" pitchFamily="18" charset="0"/>
                        </a:rPr>
                        <a:t> sestanek o odprtih zadeva z reprezentativnimi sindikati VIZ</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164254671"/>
                  </a:ext>
                </a:extLst>
              </a:tr>
              <a:tr h="123412">
                <a:tc>
                  <a:txBody>
                    <a:bodyPr/>
                    <a:lstStyle/>
                    <a:p>
                      <a:pPr>
                        <a:lnSpc>
                          <a:spcPct val="115000"/>
                        </a:lnSpc>
                        <a:spcAft>
                          <a:spcPts val="1200"/>
                        </a:spcAft>
                      </a:pPr>
                      <a:r>
                        <a:rPr lang="sl-SI" sz="1200" dirty="0" smtClean="0">
                          <a:effectLst/>
                          <a:latin typeface="Calibri" panose="020F0502020204030204" pitchFamily="34" charset="0"/>
                          <a:ea typeface="Calibri" panose="020F0502020204030204" pitchFamily="34" charset="0"/>
                          <a:cs typeface="Times New Roman" panose="02020603050405020304" pitchFamily="18" charset="0"/>
                        </a:rPr>
                        <a:t>15.3.2022</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marL="0" marR="0" indent="0" algn="l" defTabSz="914400" rtl="0" eaLnBrk="1" fontAlgn="auto" latinLnBrk="0" hangingPunct="1">
                        <a:lnSpc>
                          <a:spcPct val="115000"/>
                        </a:lnSpc>
                        <a:spcBef>
                          <a:spcPts val="0"/>
                        </a:spcBef>
                        <a:spcAft>
                          <a:spcPts val="1200"/>
                        </a:spcAft>
                        <a:buClrTx/>
                        <a:buSzTx/>
                        <a:buFontTx/>
                        <a:buNone/>
                        <a:tabLst/>
                        <a:defRPr/>
                      </a:pPr>
                      <a:r>
                        <a:rPr lang="sl-SI" sz="1200" dirty="0" smtClean="0">
                          <a:effectLst/>
                          <a:latin typeface="Calibri" panose="020F0502020204030204" pitchFamily="34" charset="0"/>
                          <a:ea typeface="Calibri" panose="020F0502020204030204" pitchFamily="34" charset="0"/>
                          <a:cs typeface="Times New Roman" panose="02020603050405020304" pitchFamily="18" charset="0"/>
                        </a:rPr>
                        <a:t>Delovni</a:t>
                      </a:r>
                      <a:r>
                        <a:rPr lang="sl-SI" sz="1200" baseline="0" dirty="0" smtClean="0">
                          <a:effectLst/>
                          <a:latin typeface="Calibri" panose="020F0502020204030204" pitchFamily="34" charset="0"/>
                          <a:ea typeface="Calibri" panose="020F0502020204030204" pitchFamily="34" charset="0"/>
                          <a:cs typeface="Times New Roman" panose="02020603050405020304" pitchFamily="18" charset="0"/>
                        </a:rPr>
                        <a:t> sestanek o odprtih zadeva z reprezentativnimi sindikati visokega šolstva</a:t>
                      </a:r>
                      <a:endParaRPr lang="sl-SI" sz="12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2997351092"/>
                  </a:ext>
                </a:extLst>
              </a:tr>
              <a:tr h="302312">
                <a:tc>
                  <a:txBody>
                    <a:bodyPr/>
                    <a:lstStyle/>
                    <a:p>
                      <a:pPr>
                        <a:lnSpc>
                          <a:spcPct val="115000"/>
                        </a:lnSpc>
                        <a:spcAft>
                          <a:spcPts val="1200"/>
                        </a:spcAft>
                      </a:pPr>
                      <a:r>
                        <a:rPr lang="sl-SI" sz="1200" dirty="0">
                          <a:effectLst/>
                        </a:rPr>
                        <a:t>Načrtovano za 17.3.2022</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r>
                        <a:rPr lang="sl-SI" sz="1200" dirty="0">
                          <a:effectLst/>
                        </a:rPr>
                        <a:t>III. Sestanek delovne skupine - ureditev izvajanja VIZ v </a:t>
                      </a:r>
                      <a:r>
                        <a:rPr lang="sl-SI" sz="1200" dirty="0" smtClean="0">
                          <a:effectLst/>
                        </a:rPr>
                        <a:t>CUDV</a:t>
                      </a:r>
                      <a:endParaRPr lang="sl-SI" sz="1200" dirty="0">
                        <a:effectLst/>
                      </a:endParaRPr>
                    </a:p>
                  </a:txBody>
                  <a:tcPr marL="20323" marR="20323" marT="0" marB="0"/>
                </a:tc>
                <a:extLst>
                  <a:ext uri="{0D108BD9-81ED-4DB2-BD59-A6C34878D82A}">
                    <a16:rowId xmlns:a16="http://schemas.microsoft.com/office/drawing/2014/main" val="1189258544"/>
                  </a:ext>
                </a:extLst>
              </a:tr>
              <a:tr h="302312">
                <a:tc>
                  <a:txBody>
                    <a:bodyPr/>
                    <a:lstStyle/>
                    <a:p>
                      <a:pPr>
                        <a:lnSpc>
                          <a:spcPct val="115000"/>
                        </a:lnSpc>
                        <a:spcAft>
                          <a:spcPts val="1200"/>
                        </a:spcAft>
                      </a:pPr>
                      <a:r>
                        <a:rPr lang="sl-SI" sz="1200" dirty="0" smtClean="0">
                          <a:effectLst/>
                          <a:latin typeface="Calibri" panose="020F0502020204030204" pitchFamily="34" charset="0"/>
                          <a:ea typeface="Calibri" panose="020F0502020204030204" pitchFamily="34" charset="0"/>
                          <a:cs typeface="Times New Roman" panose="02020603050405020304" pitchFamily="18" charset="0"/>
                        </a:rPr>
                        <a:t>Skupaj: 39</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tc>
                  <a:txBody>
                    <a:bodyPr/>
                    <a:lstStyle/>
                    <a:p>
                      <a:pPr>
                        <a:lnSpc>
                          <a:spcPct val="115000"/>
                        </a:lnSpc>
                        <a:spcAft>
                          <a:spcPts val="1200"/>
                        </a:spcAft>
                      </a:pP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0323" marR="20323" marT="0" marB="0"/>
                </a:tc>
                <a:extLst>
                  <a:ext uri="{0D108BD9-81ED-4DB2-BD59-A6C34878D82A}">
                    <a16:rowId xmlns:a16="http://schemas.microsoft.com/office/drawing/2014/main" val="162752497"/>
                  </a:ext>
                </a:extLst>
              </a:tr>
            </a:tbl>
          </a:graphicData>
        </a:graphic>
      </p:graphicFrame>
      <p:sp>
        <p:nvSpPr>
          <p:cNvPr id="3" name="Pravokotnik 2"/>
          <p:cNvSpPr/>
          <p:nvPr/>
        </p:nvSpPr>
        <p:spPr>
          <a:xfrm>
            <a:off x="240631" y="3108483"/>
            <a:ext cx="11470105" cy="1754326"/>
          </a:xfrm>
          <a:prstGeom prst="rect">
            <a:avLst/>
          </a:prstGeom>
        </p:spPr>
        <p:txBody>
          <a:bodyPr wrap="square">
            <a:spAutoFit/>
          </a:bodyPr>
          <a:lstStyle/>
          <a:p>
            <a:r>
              <a:rPr lang="sl-SI" b="0" i="0" dirty="0" smtClean="0">
                <a:solidFill>
                  <a:srgbClr val="222222"/>
                </a:solidFill>
                <a:effectLst/>
                <a:latin typeface="Arial" panose="020B0604020202020204" pitchFamily="34" charset="0"/>
              </a:rPr>
              <a:t>24. 12. 2021, URKI-Sektor za razvoj kadrov v šolstvu na SVIZ poslali dopis, v katerem sindikat obveščamo, da smo po več letih uspeli izničiti zaostanke pri obravnavi vlog za napredovanje strokovnih delavcev v VIZ v nazive. Ob tem smo jih informirali tudi o dobrih in slabih učinkih prenovljenega Pravilnika in o slabih praksah pri vlogah, saj tako sodelavci MIZŠ kot tudi ravnatelji zaznavamo slabe prakse in slabo kakovost vsebin referatov in mednarodnih konferenc, ki jih je SVIZ pri pripravi pravilnika tako pomembno izpostavljal. Ob dopisu smo SVIZ seznanili tudi s številkami, statistiko in trendi. Na dopis s strani </a:t>
            </a:r>
            <a:r>
              <a:rPr lang="sl-SI" b="0" i="0" dirty="0" err="1" smtClean="0">
                <a:solidFill>
                  <a:srgbClr val="222222"/>
                </a:solidFill>
                <a:effectLst/>
                <a:latin typeface="Arial" panose="020B0604020202020204" pitchFamily="34" charset="0"/>
              </a:rPr>
              <a:t>SVIZa</a:t>
            </a:r>
            <a:r>
              <a:rPr lang="sl-SI" b="0" i="0" dirty="0" smtClean="0">
                <a:solidFill>
                  <a:srgbClr val="222222"/>
                </a:solidFill>
                <a:effectLst/>
                <a:latin typeface="Arial" panose="020B0604020202020204" pitchFamily="34" charset="0"/>
              </a:rPr>
              <a:t> NISMO prejeli nobenega odziva.</a:t>
            </a:r>
            <a:endParaRPr lang="sl-SI" dirty="0"/>
          </a:p>
        </p:txBody>
      </p:sp>
    </p:spTree>
    <p:extLst>
      <p:ext uri="{BB962C8B-B14F-4D97-AF65-F5344CB8AC3E}">
        <p14:creationId xmlns:p14="http://schemas.microsoft.com/office/powerpoint/2010/main" val="3723740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p14="http://schemas.microsoft.com/office/powerpoint/2010/main" val="2501109986"/>
              </p:ext>
            </p:extLst>
          </p:nvPr>
        </p:nvGraphicFramePr>
        <p:xfrm>
          <a:off x="128336" y="1034713"/>
          <a:ext cx="11815011" cy="5590675"/>
        </p:xfrm>
        <a:graphic>
          <a:graphicData uri="http://schemas.openxmlformats.org/drawingml/2006/table">
            <a:tbl>
              <a:tblPr firstRow="1" firstCol="1" bandRow="1">
                <a:tableStyleId>{5C22544A-7EE6-4342-B048-85BDC9FD1C3A}</a:tableStyleId>
              </a:tblPr>
              <a:tblGrid>
                <a:gridCol w="3074125">
                  <a:extLst>
                    <a:ext uri="{9D8B030D-6E8A-4147-A177-3AD203B41FA5}">
                      <a16:colId xmlns:a16="http://schemas.microsoft.com/office/drawing/2014/main" val="1715497708"/>
                    </a:ext>
                  </a:extLst>
                </a:gridCol>
                <a:gridCol w="3000049">
                  <a:extLst>
                    <a:ext uri="{9D8B030D-6E8A-4147-A177-3AD203B41FA5}">
                      <a16:colId xmlns:a16="http://schemas.microsoft.com/office/drawing/2014/main" val="2231976614"/>
                    </a:ext>
                  </a:extLst>
                </a:gridCol>
                <a:gridCol w="2814862">
                  <a:extLst>
                    <a:ext uri="{9D8B030D-6E8A-4147-A177-3AD203B41FA5}">
                      <a16:colId xmlns:a16="http://schemas.microsoft.com/office/drawing/2014/main" val="708495285"/>
                    </a:ext>
                  </a:extLst>
                </a:gridCol>
                <a:gridCol w="2925975">
                  <a:extLst>
                    <a:ext uri="{9D8B030D-6E8A-4147-A177-3AD203B41FA5}">
                      <a16:colId xmlns:a16="http://schemas.microsoft.com/office/drawing/2014/main" val="2713285468"/>
                    </a:ext>
                  </a:extLst>
                </a:gridCol>
              </a:tblGrid>
              <a:tr h="1047763">
                <a:tc>
                  <a:txBody>
                    <a:bodyPr/>
                    <a:lstStyle/>
                    <a:p>
                      <a:pPr algn="ctr">
                        <a:lnSpc>
                          <a:spcPts val="1300"/>
                        </a:lnSpc>
                        <a:spcAft>
                          <a:spcPts val="0"/>
                        </a:spcAft>
                      </a:pPr>
                      <a:r>
                        <a:rPr lang="sl-SI" sz="1800" dirty="0">
                          <a:effectLst/>
                        </a:rPr>
                        <a:t>Plačna skupina/ dejavnost</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sl-SI" sz="1800" dirty="0">
                          <a:effectLst/>
                        </a:rPr>
                        <a:t>Top 50 - povprečna izplačana plača </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sl-SI" sz="1800">
                          <a:effectLst/>
                        </a:rPr>
                        <a:t>Število prejemnikov</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300"/>
                        </a:lnSpc>
                        <a:spcAft>
                          <a:spcPts val="0"/>
                        </a:spcAft>
                      </a:pPr>
                      <a:r>
                        <a:rPr lang="sl-SI" sz="1800">
                          <a:effectLst/>
                        </a:rPr>
                        <a:t>Indeks na povprečno plačo v RS</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07067419"/>
                  </a:ext>
                </a:extLst>
              </a:tr>
              <a:tr h="412992">
                <a:tc>
                  <a:txBody>
                    <a:bodyPr/>
                    <a:lstStyle/>
                    <a:p>
                      <a:pPr>
                        <a:lnSpc>
                          <a:spcPts val="1300"/>
                        </a:lnSpc>
                        <a:spcAft>
                          <a:spcPts val="0"/>
                        </a:spcAft>
                      </a:pPr>
                      <a:r>
                        <a:rPr lang="sl-SI" sz="1800">
                          <a:effectLst/>
                        </a:rPr>
                        <a:t>D1</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7.238,06</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50</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350,6</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05971168"/>
                  </a:ext>
                </a:extLst>
              </a:tr>
              <a:tr h="412992">
                <a:tc>
                  <a:txBody>
                    <a:bodyPr/>
                    <a:lstStyle/>
                    <a:p>
                      <a:pPr>
                        <a:lnSpc>
                          <a:spcPts val="1300"/>
                        </a:lnSpc>
                        <a:spcAft>
                          <a:spcPts val="0"/>
                        </a:spcAft>
                      </a:pPr>
                      <a:r>
                        <a:rPr lang="sl-SI" sz="1800">
                          <a:effectLst/>
                        </a:rPr>
                        <a:t>VŠ - UL</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7.269,89</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41</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352,2</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78380579"/>
                  </a:ext>
                </a:extLst>
              </a:tr>
              <a:tr h="412992">
                <a:tc>
                  <a:txBody>
                    <a:bodyPr/>
                    <a:lstStyle/>
                    <a:p>
                      <a:pPr>
                        <a:lnSpc>
                          <a:spcPts val="1300"/>
                        </a:lnSpc>
                        <a:spcAft>
                          <a:spcPts val="0"/>
                        </a:spcAft>
                      </a:pPr>
                      <a:r>
                        <a:rPr lang="sl-SI" sz="1800">
                          <a:effectLst/>
                        </a:rPr>
                        <a:t>VŠ - UM</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7.033,53</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8</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340,7</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92109213"/>
                  </a:ext>
                </a:extLst>
              </a:tr>
              <a:tr h="412992">
                <a:tc>
                  <a:txBody>
                    <a:bodyPr/>
                    <a:lstStyle/>
                    <a:p>
                      <a:pPr>
                        <a:lnSpc>
                          <a:spcPts val="1300"/>
                        </a:lnSpc>
                        <a:spcAft>
                          <a:spcPts val="0"/>
                        </a:spcAft>
                      </a:pPr>
                      <a:r>
                        <a:rPr lang="sl-SI" sz="1800">
                          <a:effectLst/>
                        </a:rPr>
                        <a:t>VŠ - UP</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7.569,27</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1</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366,7</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12688227"/>
                  </a:ext>
                </a:extLst>
              </a:tr>
              <a:tr h="412992">
                <a:tc>
                  <a:txBody>
                    <a:bodyPr/>
                    <a:lstStyle/>
                    <a:p>
                      <a:pPr>
                        <a:lnSpc>
                          <a:spcPts val="1300"/>
                        </a:lnSpc>
                        <a:spcAft>
                          <a:spcPts val="0"/>
                        </a:spcAft>
                      </a:pPr>
                      <a:r>
                        <a:rPr lang="sl-SI" sz="1800">
                          <a:effectLst/>
                        </a:rPr>
                        <a:t>D2</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4.724,00</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50</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228,9</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58573987"/>
                  </a:ext>
                </a:extLst>
              </a:tr>
              <a:tr h="412992">
                <a:tc>
                  <a:txBody>
                    <a:bodyPr/>
                    <a:lstStyle/>
                    <a:p>
                      <a:pPr>
                        <a:lnSpc>
                          <a:spcPts val="1300"/>
                        </a:lnSpc>
                        <a:spcAft>
                          <a:spcPts val="0"/>
                        </a:spcAft>
                      </a:pPr>
                      <a:r>
                        <a:rPr lang="sl-SI" sz="1800">
                          <a:effectLst/>
                        </a:rPr>
                        <a:t>GŠ</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4.344,73</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2</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210,5</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95090847"/>
                  </a:ext>
                </a:extLst>
              </a:tr>
              <a:tr h="412992">
                <a:tc>
                  <a:txBody>
                    <a:bodyPr/>
                    <a:lstStyle/>
                    <a:p>
                      <a:pPr>
                        <a:lnSpc>
                          <a:spcPts val="1300"/>
                        </a:lnSpc>
                        <a:spcAft>
                          <a:spcPts val="0"/>
                        </a:spcAft>
                      </a:pPr>
                      <a:r>
                        <a:rPr lang="sl-SI" sz="1800">
                          <a:effectLst/>
                        </a:rPr>
                        <a:t>OŠ</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4.759,07</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35</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230,6</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89303763"/>
                  </a:ext>
                </a:extLst>
              </a:tr>
              <a:tr h="412992">
                <a:tc>
                  <a:txBody>
                    <a:bodyPr/>
                    <a:lstStyle/>
                    <a:p>
                      <a:pPr>
                        <a:lnSpc>
                          <a:spcPts val="1300"/>
                        </a:lnSpc>
                        <a:spcAft>
                          <a:spcPts val="0"/>
                        </a:spcAft>
                      </a:pPr>
                      <a:r>
                        <a:rPr lang="sl-SI" sz="1800">
                          <a:effectLst/>
                        </a:rPr>
                        <a:t>SŠ</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4.739,12</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10</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229,6</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93397647"/>
                  </a:ext>
                </a:extLst>
              </a:tr>
              <a:tr h="412992">
                <a:tc>
                  <a:txBody>
                    <a:bodyPr/>
                    <a:lstStyle/>
                    <a:p>
                      <a:pPr>
                        <a:lnSpc>
                          <a:spcPts val="1300"/>
                        </a:lnSpc>
                        <a:spcAft>
                          <a:spcPts val="0"/>
                        </a:spcAft>
                      </a:pPr>
                      <a:r>
                        <a:rPr lang="sl-SI" sz="1800">
                          <a:effectLst/>
                        </a:rPr>
                        <a:t>ZPP</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4.517,37</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218,8</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60218841"/>
                  </a:ext>
                </a:extLst>
              </a:tr>
              <a:tr h="412992">
                <a:tc>
                  <a:txBody>
                    <a:bodyPr/>
                    <a:lstStyle/>
                    <a:p>
                      <a:pPr>
                        <a:lnSpc>
                          <a:spcPts val="1300"/>
                        </a:lnSpc>
                        <a:spcAft>
                          <a:spcPts val="0"/>
                        </a:spcAft>
                      </a:pPr>
                      <a:r>
                        <a:rPr lang="sl-SI" sz="1800">
                          <a:effectLst/>
                        </a:rPr>
                        <a:t>D3</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3.667,46</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50</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177,7</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5144049"/>
                  </a:ext>
                </a:extLst>
              </a:tr>
              <a:tr h="412992">
                <a:tc>
                  <a:txBody>
                    <a:bodyPr/>
                    <a:lstStyle/>
                    <a:p>
                      <a:pPr>
                        <a:lnSpc>
                          <a:spcPts val="1300"/>
                        </a:lnSpc>
                        <a:spcAft>
                          <a:spcPts val="0"/>
                        </a:spcAft>
                      </a:pPr>
                      <a:r>
                        <a:rPr lang="sl-SI" sz="1800">
                          <a:effectLst/>
                        </a:rPr>
                        <a:t>VRTEC</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3.667,46</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a:effectLst/>
                        </a:rPr>
                        <a:t>50</a:t>
                      </a:r>
                      <a:endParaRPr lang="sl-SI"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ts val="1300"/>
                        </a:lnSpc>
                        <a:spcAft>
                          <a:spcPts val="0"/>
                        </a:spcAft>
                      </a:pPr>
                      <a:r>
                        <a:rPr lang="sl-SI" sz="1800" dirty="0">
                          <a:effectLst/>
                        </a:rPr>
                        <a:t>177,7</a:t>
                      </a:r>
                      <a:endParaRPr lang="sl-SI"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2834844"/>
                  </a:ext>
                </a:extLst>
              </a:tr>
            </a:tbl>
          </a:graphicData>
        </a:graphic>
      </p:graphicFrame>
      <p:sp>
        <p:nvSpPr>
          <p:cNvPr id="6" name="Naslov 5"/>
          <p:cNvSpPr>
            <a:spLocks noGrp="1"/>
          </p:cNvSpPr>
          <p:nvPr>
            <p:ph type="title"/>
          </p:nvPr>
        </p:nvSpPr>
        <p:spPr>
          <a:xfrm>
            <a:off x="292769" y="341062"/>
            <a:ext cx="10515600" cy="581359"/>
          </a:xfrm>
        </p:spPr>
        <p:txBody>
          <a:bodyPr>
            <a:normAutofit fontScale="90000"/>
          </a:bodyPr>
          <a:lstStyle/>
          <a:p>
            <a:pPr lvl="0" eaLnBrk="0" fontAlgn="base" hangingPunct="0">
              <a:lnSpc>
                <a:spcPct val="100000"/>
              </a:lnSpc>
              <a:spcAft>
                <a:spcPct val="0"/>
              </a:spcAft>
            </a:pPr>
            <a:r>
              <a:rPr lang="sl-SI" altLang="sl-SI" sz="3100" dirty="0">
                <a:latin typeface="Arial Narrow" panose="020B0606020202030204" pitchFamily="34" charset="0"/>
                <a:ea typeface="Times New Roman" panose="02020603050405020304" pitchFamily="18" charset="0"/>
                <a:cs typeface="Arial" panose="020B0604020202020204" pitchFamily="34" charset="0"/>
              </a:rPr>
              <a:t>50 top izplačanih bruto plač po plačnih podskupinah za mesec december </a:t>
            </a:r>
            <a:r>
              <a:rPr lang="sl-SI" altLang="sl-SI" sz="3100" dirty="0" smtClean="0">
                <a:latin typeface="Arial Narrow" panose="020B0606020202030204" pitchFamily="34" charset="0"/>
                <a:ea typeface="Times New Roman" panose="02020603050405020304" pitchFamily="18" charset="0"/>
                <a:cs typeface="Arial" panose="020B0604020202020204" pitchFamily="34" charset="0"/>
              </a:rPr>
              <a:t>2021</a:t>
            </a:r>
            <a:r>
              <a:rPr lang="sl-SI" altLang="sl-SI" dirty="0"/>
              <a:t/>
            </a:r>
            <a:br>
              <a:rPr lang="sl-SI" altLang="sl-SI" dirty="0"/>
            </a:br>
            <a:r>
              <a:rPr lang="sl-SI" altLang="sl-SI" sz="1800" dirty="0">
                <a:latin typeface="Arial Narrow" panose="020B0606020202030204" pitchFamily="34" charset="0"/>
                <a:ea typeface="Times New Roman" panose="02020603050405020304" pitchFamily="18" charset="0"/>
                <a:cs typeface="Arial" panose="020B0604020202020204" pitchFamily="34" charset="0"/>
              </a:rPr>
              <a:t>Vir podatkov: MJU, ISPAP</a:t>
            </a:r>
            <a:endParaRPr kumimoji="0" lang="sl-SI" altLang="sl-SI"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108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88758" y="365125"/>
            <a:ext cx="11065042" cy="1325563"/>
          </a:xfrm>
        </p:spPr>
        <p:txBody>
          <a:bodyPr>
            <a:normAutofit fontScale="90000"/>
          </a:bodyPr>
          <a:lstStyle/>
          <a:p>
            <a:r>
              <a:rPr lang="sl-SI" b="1" dirty="0"/>
              <a:t>Število prejemnikov razlike do MP na področju primarnega izobraževanja</a:t>
            </a:r>
            <a:r>
              <a:rPr lang="sl-SI" dirty="0"/>
              <a:t/>
            </a:r>
            <a:br>
              <a:rPr lang="sl-SI" dirty="0"/>
            </a:br>
            <a:r>
              <a:rPr lang="sl-SI" sz="2200" dirty="0" smtClean="0"/>
              <a:t>plačna skupina </a:t>
            </a:r>
            <a:r>
              <a:rPr lang="sl-SI" sz="2200" dirty="0"/>
              <a:t>D (strokovni delavci</a:t>
            </a:r>
            <a:r>
              <a:rPr lang="sl-SI" sz="2200" dirty="0" smtClean="0"/>
              <a:t>) in J (</a:t>
            </a:r>
            <a:r>
              <a:rPr lang="sl-SI" sz="2200" dirty="0"/>
              <a:t>spremljajoča delovna mesta, kot so hišnik, čistilke, kuharji,…). </a:t>
            </a:r>
          </a:p>
        </p:txBody>
      </p:sp>
      <p:graphicFrame>
        <p:nvGraphicFramePr>
          <p:cNvPr id="3" name="Tabela 2"/>
          <p:cNvGraphicFramePr>
            <a:graphicFrameLocks noGrp="1"/>
          </p:cNvGraphicFramePr>
          <p:nvPr>
            <p:extLst>
              <p:ext uri="{D42A27DB-BD31-4B8C-83A1-F6EECF244321}">
                <p14:modId xmlns:p14="http://schemas.microsoft.com/office/powerpoint/2010/main" val="2739098995"/>
              </p:ext>
            </p:extLst>
          </p:nvPr>
        </p:nvGraphicFramePr>
        <p:xfrm>
          <a:off x="705853" y="1884947"/>
          <a:ext cx="9408693" cy="4780547"/>
        </p:xfrm>
        <a:graphic>
          <a:graphicData uri="http://schemas.openxmlformats.org/drawingml/2006/table">
            <a:tbl>
              <a:tblPr firstRow="1" firstCol="1" bandRow="1">
                <a:tableStyleId>{5C22544A-7EE6-4342-B048-85BDC9FD1C3A}</a:tableStyleId>
              </a:tblPr>
              <a:tblGrid>
                <a:gridCol w="2003489">
                  <a:extLst>
                    <a:ext uri="{9D8B030D-6E8A-4147-A177-3AD203B41FA5}">
                      <a16:colId xmlns:a16="http://schemas.microsoft.com/office/drawing/2014/main" val="37373089"/>
                    </a:ext>
                  </a:extLst>
                </a:gridCol>
                <a:gridCol w="2250072">
                  <a:extLst>
                    <a:ext uri="{9D8B030D-6E8A-4147-A177-3AD203B41FA5}">
                      <a16:colId xmlns:a16="http://schemas.microsoft.com/office/drawing/2014/main" val="586866073"/>
                    </a:ext>
                  </a:extLst>
                </a:gridCol>
                <a:gridCol w="2577566">
                  <a:extLst>
                    <a:ext uri="{9D8B030D-6E8A-4147-A177-3AD203B41FA5}">
                      <a16:colId xmlns:a16="http://schemas.microsoft.com/office/drawing/2014/main" val="2039532832"/>
                    </a:ext>
                  </a:extLst>
                </a:gridCol>
                <a:gridCol w="2577566">
                  <a:extLst>
                    <a:ext uri="{9D8B030D-6E8A-4147-A177-3AD203B41FA5}">
                      <a16:colId xmlns:a16="http://schemas.microsoft.com/office/drawing/2014/main" val="3014133267"/>
                    </a:ext>
                  </a:extLst>
                </a:gridCol>
              </a:tblGrid>
              <a:tr h="2771603">
                <a:tc>
                  <a:txBody>
                    <a:bodyPr/>
                    <a:lstStyle/>
                    <a:p>
                      <a:pPr>
                        <a:lnSpc>
                          <a:spcPct val="107000"/>
                        </a:lnSpc>
                        <a:spcAft>
                          <a:spcPts val="0"/>
                        </a:spcAft>
                      </a:pPr>
                      <a:r>
                        <a:rPr lang="sl-SI" sz="2000" dirty="0">
                          <a:effectLst/>
                        </a:rPr>
                        <a:t>Plačna skupina</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Število vseh zaposlenih</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Število prejemnikov razlike do MP</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Odstotek prejemnikov razlike do MP</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0106480"/>
                  </a:ext>
                </a:extLst>
              </a:tr>
              <a:tr h="669648">
                <a:tc>
                  <a:txBody>
                    <a:bodyPr/>
                    <a:lstStyle/>
                    <a:p>
                      <a:pPr>
                        <a:lnSpc>
                          <a:spcPct val="107000"/>
                        </a:lnSpc>
                        <a:spcAft>
                          <a:spcPts val="0"/>
                        </a:spcAft>
                      </a:pPr>
                      <a:r>
                        <a:rPr lang="sl-SI" sz="2000">
                          <a:effectLst/>
                        </a:rPr>
                        <a:t>D</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23.276</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53</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0,2%</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4867719"/>
                  </a:ext>
                </a:extLst>
              </a:tr>
              <a:tr h="669648">
                <a:tc>
                  <a:txBody>
                    <a:bodyPr/>
                    <a:lstStyle/>
                    <a:p>
                      <a:pPr>
                        <a:lnSpc>
                          <a:spcPct val="107000"/>
                        </a:lnSpc>
                        <a:spcAft>
                          <a:spcPts val="0"/>
                        </a:spcAft>
                      </a:pPr>
                      <a:r>
                        <a:rPr lang="sl-SI" sz="2000">
                          <a:effectLst/>
                        </a:rPr>
                        <a:t>J</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6.305</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4.420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70,1%</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0097515"/>
                  </a:ext>
                </a:extLst>
              </a:tr>
              <a:tr h="669648">
                <a:tc>
                  <a:txBody>
                    <a:bodyPr/>
                    <a:lstStyle/>
                    <a:p>
                      <a:pPr>
                        <a:lnSpc>
                          <a:spcPct val="107000"/>
                        </a:lnSpc>
                        <a:spcAft>
                          <a:spcPts val="0"/>
                        </a:spcAft>
                      </a:pPr>
                      <a:r>
                        <a:rPr lang="sl-SI" sz="2000">
                          <a:effectLst/>
                        </a:rPr>
                        <a:t>skupaj</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29.581</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a:effectLst/>
                        </a:rPr>
                        <a:t>4.473</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sl-SI" sz="2000" dirty="0">
                          <a:effectLst/>
                        </a:rPr>
                        <a:t> 15,1%</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952130"/>
                  </a:ext>
                </a:extLst>
              </a:tr>
            </a:tbl>
          </a:graphicData>
        </a:graphic>
      </p:graphicFrame>
    </p:spTree>
    <p:extLst>
      <p:ext uri="{BB962C8B-B14F-4D97-AF65-F5344CB8AC3E}">
        <p14:creationId xmlns:p14="http://schemas.microsoft.com/office/powerpoint/2010/main" val="1309612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Število prejemnikov razlike do MP na področju visokega šolstva</a:t>
            </a:r>
            <a:r>
              <a:rPr lang="sl-SI" dirty="0"/>
              <a:t/>
            </a:r>
            <a:br>
              <a:rPr lang="sl-SI" dirty="0"/>
            </a:br>
            <a:endParaRPr lang="sl-SI" dirty="0"/>
          </a:p>
        </p:txBody>
      </p:sp>
      <p:graphicFrame>
        <p:nvGraphicFramePr>
          <p:cNvPr id="3" name="Tabela 2"/>
          <p:cNvGraphicFramePr>
            <a:graphicFrameLocks noGrp="1"/>
          </p:cNvGraphicFramePr>
          <p:nvPr>
            <p:extLst>
              <p:ext uri="{D42A27DB-BD31-4B8C-83A1-F6EECF244321}">
                <p14:modId xmlns:p14="http://schemas.microsoft.com/office/powerpoint/2010/main" val="2754567088"/>
              </p:ext>
            </p:extLst>
          </p:nvPr>
        </p:nvGraphicFramePr>
        <p:xfrm>
          <a:off x="1323472" y="1515981"/>
          <a:ext cx="7668127" cy="4892842"/>
        </p:xfrm>
        <a:graphic>
          <a:graphicData uri="http://schemas.openxmlformats.org/drawingml/2006/table">
            <a:tbl>
              <a:tblPr firstRow="1" firstCol="1" bandRow="1">
                <a:tableStyleId>{5C22544A-7EE6-4342-B048-85BDC9FD1C3A}</a:tableStyleId>
              </a:tblPr>
              <a:tblGrid>
                <a:gridCol w="1645220">
                  <a:extLst>
                    <a:ext uri="{9D8B030D-6E8A-4147-A177-3AD203B41FA5}">
                      <a16:colId xmlns:a16="http://schemas.microsoft.com/office/drawing/2014/main" val="2567658051"/>
                    </a:ext>
                  </a:extLst>
                </a:gridCol>
                <a:gridCol w="1535219">
                  <a:extLst>
                    <a:ext uri="{9D8B030D-6E8A-4147-A177-3AD203B41FA5}">
                      <a16:colId xmlns:a16="http://schemas.microsoft.com/office/drawing/2014/main" val="4007205911"/>
                    </a:ext>
                  </a:extLst>
                </a:gridCol>
                <a:gridCol w="2227105">
                  <a:extLst>
                    <a:ext uri="{9D8B030D-6E8A-4147-A177-3AD203B41FA5}">
                      <a16:colId xmlns:a16="http://schemas.microsoft.com/office/drawing/2014/main" val="2698635143"/>
                    </a:ext>
                  </a:extLst>
                </a:gridCol>
                <a:gridCol w="2260583">
                  <a:extLst>
                    <a:ext uri="{9D8B030D-6E8A-4147-A177-3AD203B41FA5}">
                      <a16:colId xmlns:a16="http://schemas.microsoft.com/office/drawing/2014/main" val="3229560764"/>
                    </a:ext>
                  </a:extLst>
                </a:gridCol>
              </a:tblGrid>
              <a:tr h="2041751">
                <a:tc>
                  <a:txBody>
                    <a:bodyPr/>
                    <a:lstStyle/>
                    <a:p>
                      <a:pPr>
                        <a:lnSpc>
                          <a:spcPct val="107000"/>
                        </a:lnSpc>
                        <a:spcAft>
                          <a:spcPts val="800"/>
                        </a:spcAft>
                      </a:pPr>
                      <a:r>
                        <a:rPr lang="sl-SI" sz="2000">
                          <a:effectLst/>
                        </a:rPr>
                        <a:t>Zavod</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Število vseh zaposlenih</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Število prejemnikov razlike do MP</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Odstotek prejemnikov razlike do MP</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28321349"/>
                  </a:ext>
                </a:extLst>
              </a:tr>
              <a:tr h="423065">
                <a:tc>
                  <a:txBody>
                    <a:bodyPr/>
                    <a:lstStyle/>
                    <a:p>
                      <a:pPr>
                        <a:lnSpc>
                          <a:spcPct val="107000"/>
                        </a:lnSpc>
                        <a:spcAft>
                          <a:spcPts val="800"/>
                        </a:spcAft>
                      </a:pPr>
                      <a:r>
                        <a:rPr lang="sl-SI" sz="2000">
                          <a:effectLst/>
                        </a:rPr>
                        <a:t>UL</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7.003</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371</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5,30%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17106210"/>
                  </a:ext>
                </a:extLst>
              </a:tr>
              <a:tr h="404671">
                <a:tc>
                  <a:txBody>
                    <a:bodyPr/>
                    <a:lstStyle/>
                    <a:p>
                      <a:pPr>
                        <a:lnSpc>
                          <a:spcPct val="107000"/>
                        </a:lnSpc>
                        <a:spcAft>
                          <a:spcPts val="800"/>
                        </a:spcAft>
                      </a:pPr>
                      <a:r>
                        <a:rPr lang="sl-SI" sz="2000">
                          <a:effectLst/>
                        </a:rPr>
                        <a:t>UM</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2.674</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191</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7,14%</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78633010"/>
                  </a:ext>
                </a:extLst>
              </a:tr>
              <a:tr h="404671">
                <a:tc>
                  <a:txBody>
                    <a:bodyPr/>
                    <a:lstStyle/>
                    <a:p>
                      <a:pPr>
                        <a:lnSpc>
                          <a:spcPct val="107000"/>
                        </a:lnSpc>
                        <a:spcAft>
                          <a:spcPts val="800"/>
                        </a:spcAft>
                      </a:pPr>
                      <a:r>
                        <a:rPr lang="sl-SI" sz="2000">
                          <a:effectLst/>
                        </a:rPr>
                        <a:t>UP</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793</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45</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5,67%</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30351066"/>
                  </a:ext>
                </a:extLst>
              </a:tr>
              <a:tr h="404671">
                <a:tc>
                  <a:txBody>
                    <a:bodyPr/>
                    <a:lstStyle/>
                    <a:p>
                      <a:pPr>
                        <a:lnSpc>
                          <a:spcPct val="107000"/>
                        </a:lnSpc>
                        <a:spcAft>
                          <a:spcPts val="800"/>
                        </a:spcAft>
                      </a:pPr>
                      <a:r>
                        <a:rPr lang="sl-SI" sz="2000">
                          <a:effectLst/>
                        </a:rPr>
                        <a:t>FIŠ</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50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0,00%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26507262"/>
                  </a:ext>
                </a:extLst>
              </a:tr>
              <a:tr h="404671">
                <a:tc>
                  <a:txBody>
                    <a:bodyPr/>
                    <a:lstStyle/>
                    <a:p>
                      <a:pPr>
                        <a:lnSpc>
                          <a:spcPct val="107000"/>
                        </a:lnSpc>
                        <a:spcAft>
                          <a:spcPts val="800"/>
                        </a:spcAft>
                      </a:pPr>
                      <a:r>
                        <a:rPr lang="sl-SI" sz="2000">
                          <a:effectLst/>
                        </a:rPr>
                        <a:t>ŠDL</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106</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60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56,60%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9380055"/>
                  </a:ext>
                </a:extLst>
              </a:tr>
              <a:tr h="404671">
                <a:tc>
                  <a:txBody>
                    <a:bodyPr/>
                    <a:lstStyle/>
                    <a:p>
                      <a:pPr>
                        <a:lnSpc>
                          <a:spcPct val="107000"/>
                        </a:lnSpc>
                        <a:spcAft>
                          <a:spcPts val="800"/>
                        </a:spcAft>
                      </a:pPr>
                      <a:r>
                        <a:rPr lang="sl-SI" sz="2000">
                          <a:effectLst/>
                        </a:rPr>
                        <a:t>CTK</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40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15</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37,50%</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58524049"/>
                  </a:ext>
                </a:extLst>
              </a:tr>
              <a:tr h="404671">
                <a:tc>
                  <a:txBody>
                    <a:bodyPr/>
                    <a:lstStyle/>
                    <a:p>
                      <a:pPr>
                        <a:lnSpc>
                          <a:spcPct val="107000"/>
                        </a:lnSpc>
                        <a:spcAft>
                          <a:spcPts val="800"/>
                        </a:spcAft>
                      </a:pPr>
                      <a:r>
                        <a:rPr lang="sl-SI" sz="2000">
                          <a:effectLst/>
                        </a:rPr>
                        <a:t>SKUPAJ</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10.666</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a:effectLst/>
                        </a:rPr>
                        <a:t>682</a:t>
                      </a:r>
                      <a:endParaRPr lang="sl-SI"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sl-SI" sz="2000" dirty="0">
                          <a:effectLst/>
                        </a:rPr>
                        <a:t>6,39%</a:t>
                      </a:r>
                      <a:endParaRPr lang="sl-S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59717432"/>
                  </a:ext>
                </a:extLst>
              </a:tr>
            </a:tbl>
          </a:graphicData>
        </a:graphic>
      </p:graphicFrame>
    </p:spTree>
    <p:extLst>
      <p:ext uri="{BB962C8B-B14F-4D97-AF65-F5344CB8AC3E}">
        <p14:creationId xmlns:p14="http://schemas.microsoft.com/office/powerpoint/2010/main" val="3081316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a:spLocks noGrp="1"/>
          </p:cNvSpPr>
          <p:nvPr>
            <p:ph type="title"/>
          </p:nvPr>
        </p:nvSpPr>
        <p:spPr>
          <a:xfrm>
            <a:off x="136358" y="365125"/>
            <a:ext cx="11217442" cy="717717"/>
          </a:xfrm>
        </p:spPr>
        <p:txBody>
          <a:bodyPr>
            <a:normAutofit fontScale="90000"/>
          </a:bodyPr>
          <a:lstStyle/>
          <a:p>
            <a:r>
              <a:rPr lang="sl-SI" b="1" dirty="0"/>
              <a:t>L</a:t>
            </a:r>
            <a:r>
              <a:rPr lang="sl-SI" b="1" dirty="0" smtClean="0"/>
              <a:t>etno </a:t>
            </a:r>
            <a:r>
              <a:rPr lang="sl-SI" b="1" dirty="0"/>
              <a:t>števila ur pouka</a:t>
            </a:r>
            <a:r>
              <a:rPr lang="sl-SI" dirty="0"/>
              <a:t>, ki ga mora opraviti učitelj </a:t>
            </a:r>
            <a:r>
              <a:rPr lang="sl-SI" dirty="0" smtClean="0"/>
              <a:t>podatki EAG2021, OECD </a:t>
            </a:r>
            <a:endParaRPr lang="sl-SI" dirty="0"/>
          </a:p>
        </p:txBody>
      </p:sp>
      <p:graphicFrame>
        <p:nvGraphicFramePr>
          <p:cNvPr id="4" name="Tabela 3"/>
          <p:cNvGraphicFramePr>
            <a:graphicFrameLocks noGrp="1"/>
          </p:cNvGraphicFramePr>
          <p:nvPr>
            <p:extLst>
              <p:ext uri="{D42A27DB-BD31-4B8C-83A1-F6EECF244321}">
                <p14:modId xmlns:p14="http://schemas.microsoft.com/office/powerpoint/2010/main" val="2534252643"/>
              </p:ext>
            </p:extLst>
          </p:nvPr>
        </p:nvGraphicFramePr>
        <p:xfrm>
          <a:off x="136358" y="1187118"/>
          <a:ext cx="11774904" cy="5505480"/>
        </p:xfrm>
        <a:graphic>
          <a:graphicData uri="http://schemas.openxmlformats.org/drawingml/2006/table">
            <a:tbl>
              <a:tblPr firstRow="1" firstCol="1" bandRow="1">
                <a:tableStyleId>{5C22544A-7EE6-4342-B048-85BDC9FD1C3A}</a:tableStyleId>
              </a:tblPr>
              <a:tblGrid>
                <a:gridCol w="3924102">
                  <a:extLst>
                    <a:ext uri="{9D8B030D-6E8A-4147-A177-3AD203B41FA5}">
                      <a16:colId xmlns:a16="http://schemas.microsoft.com/office/drawing/2014/main" val="3325060438"/>
                    </a:ext>
                  </a:extLst>
                </a:gridCol>
                <a:gridCol w="3925401">
                  <a:extLst>
                    <a:ext uri="{9D8B030D-6E8A-4147-A177-3AD203B41FA5}">
                      <a16:colId xmlns:a16="http://schemas.microsoft.com/office/drawing/2014/main" val="3427224255"/>
                    </a:ext>
                  </a:extLst>
                </a:gridCol>
                <a:gridCol w="3925401">
                  <a:extLst>
                    <a:ext uri="{9D8B030D-6E8A-4147-A177-3AD203B41FA5}">
                      <a16:colId xmlns:a16="http://schemas.microsoft.com/office/drawing/2014/main" val="2951042495"/>
                    </a:ext>
                  </a:extLst>
                </a:gridCol>
              </a:tblGrid>
              <a:tr h="866273">
                <a:tc>
                  <a:txBody>
                    <a:bodyPr/>
                    <a:lstStyle/>
                    <a:p>
                      <a:pPr algn="just">
                        <a:lnSpc>
                          <a:spcPct val="107000"/>
                        </a:lnSpc>
                        <a:spcAft>
                          <a:spcPts val="0"/>
                        </a:spcAft>
                      </a:pPr>
                      <a:r>
                        <a:rPr lang="sl-SI" sz="3600" dirty="0">
                          <a:effectLst/>
                        </a:rPr>
                        <a:t>Država</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Primarno izobraževanje</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a:effectLst/>
                        </a:rPr>
                        <a:t>Srednje splošno izobraževanje</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2809457"/>
                  </a:ext>
                </a:extLst>
              </a:tr>
              <a:tr h="866273">
                <a:tc>
                  <a:txBody>
                    <a:bodyPr/>
                    <a:lstStyle/>
                    <a:p>
                      <a:pPr algn="just">
                        <a:lnSpc>
                          <a:spcPct val="107000"/>
                        </a:lnSpc>
                        <a:spcAft>
                          <a:spcPts val="0"/>
                        </a:spcAft>
                      </a:pPr>
                      <a:r>
                        <a:rPr lang="sl-SI" sz="3600">
                          <a:effectLst/>
                        </a:rPr>
                        <a:t>EU2022</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783,3</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a:effectLst/>
                        </a:rPr>
                        <a:t>629,3</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7037094"/>
                  </a:ext>
                </a:extLst>
              </a:tr>
              <a:tr h="866273">
                <a:tc>
                  <a:txBody>
                    <a:bodyPr/>
                    <a:lstStyle/>
                    <a:p>
                      <a:pPr algn="just">
                        <a:lnSpc>
                          <a:spcPct val="107000"/>
                        </a:lnSpc>
                        <a:spcAft>
                          <a:spcPts val="0"/>
                        </a:spcAft>
                      </a:pPr>
                      <a:r>
                        <a:rPr lang="sl-SI" sz="3600">
                          <a:effectLst/>
                        </a:rPr>
                        <a:t>Slovenija</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627,0</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570,0</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7335155"/>
                  </a:ext>
                </a:extLst>
              </a:tr>
              <a:tr h="866273">
                <a:tc>
                  <a:txBody>
                    <a:bodyPr/>
                    <a:lstStyle/>
                    <a:p>
                      <a:pPr algn="just">
                        <a:lnSpc>
                          <a:spcPct val="107000"/>
                        </a:lnSpc>
                        <a:spcAft>
                          <a:spcPts val="0"/>
                        </a:spcAft>
                      </a:pPr>
                      <a:r>
                        <a:rPr lang="sl-SI" sz="3600">
                          <a:effectLst/>
                        </a:rPr>
                        <a:t>Finska</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673,2</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547,9</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41965510"/>
                  </a:ext>
                </a:extLst>
              </a:tr>
              <a:tr h="866273">
                <a:tc>
                  <a:txBody>
                    <a:bodyPr/>
                    <a:lstStyle/>
                    <a:p>
                      <a:pPr algn="just">
                        <a:lnSpc>
                          <a:spcPct val="107000"/>
                        </a:lnSpc>
                        <a:spcAft>
                          <a:spcPts val="0"/>
                        </a:spcAft>
                      </a:pPr>
                      <a:r>
                        <a:rPr lang="sl-SI" sz="3600">
                          <a:effectLst/>
                        </a:rPr>
                        <a:t>Nemčija</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a:effectLst/>
                        </a:rPr>
                        <a:t>691,2</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610,4</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3616106"/>
                  </a:ext>
                </a:extLst>
              </a:tr>
              <a:tr h="866273">
                <a:tc>
                  <a:txBody>
                    <a:bodyPr/>
                    <a:lstStyle/>
                    <a:p>
                      <a:pPr algn="just">
                        <a:lnSpc>
                          <a:spcPct val="107000"/>
                        </a:lnSpc>
                        <a:spcAft>
                          <a:spcPts val="0"/>
                        </a:spcAft>
                      </a:pPr>
                      <a:r>
                        <a:rPr lang="sl-SI" sz="3600">
                          <a:effectLst/>
                        </a:rPr>
                        <a:t>Avstrija</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a:effectLst/>
                        </a:rPr>
                        <a:t>814,0</a:t>
                      </a:r>
                      <a:endParaRPr lang="sl-SI"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3600" dirty="0">
                          <a:effectLst/>
                        </a:rPr>
                        <a:t>605,0</a:t>
                      </a:r>
                      <a:endParaRPr lang="sl-SI"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5473401"/>
                  </a:ext>
                </a:extLst>
              </a:tr>
            </a:tbl>
          </a:graphicData>
        </a:graphic>
      </p:graphicFrame>
    </p:spTree>
    <p:extLst>
      <p:ext uri="{BB962C8B-B14F-4D97-AF65-F5344CB8AC3E}">
        <p14:creationId xmlns:p14="http://schemas.microsoft.com/office/powerpoint/2010/main" val="3990517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fikon 4"/>
          <p:cNvGraphicFramePr>
            <a:graphicFrameLocks/>
          </p:cNvGraphicFramePr>
          <p:nvPr>
            <p:extLst>
              <p:ext uri="{D42A27DB-BD31-4B8C-83A1-F6EECF244321}">
                <p14:modId xmlns:p14="http://schemas.microsoft.com/office/powerpoint/2010/main" val="3358414044"/>
              </p:ext>
            </p:extLst>
          </p:nvPr>
        </p:nvGraphicFramePr>
        <p:xfrm>
          <a:off x="360949" y="256674"/>
          <a:ext cx="11301662" cy="62644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2933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4237006836"/>
              </p:ext>
            </p:extLst>
          </p:nvPr>
        </p:nvGraphicFramePr>
        <p:xfrm>
          <a:off x="128336" y="91200"/>
          <a:ext cx="11446043" cy="6344653"/>
        </p:xfrm>
        <a:graphic>
          <a:graphicData uri="http://schemas.openxmlformats.org/drawingml/2006/table">
            <a:tbl>
              <a:tblPr firstRow="1" firstCol="1" bandRow="1">
                <a:tableStyleId>{5C22544A-7EE6-4342-B048-85BDC9FD1C3A}</a:tableStyleId>
              </a:tblPr>
              <a:tblGrid>
                <a:gridCol w="2654969">
                  <a:extLst>
                    <a:ext uri="{9D8B030D-6E8A-4147-A177-3AD203B41FA5}">
                      <a16:colId xmlns:a16="http://schemas.microsoft.com/office/drawing/2014/main" val="3980331063"/>
                    </a:ext>
                  </a:extLst>
                </a:gridCol>
                <a:gridCol w="2221832">
                  <a:extLst>
                    <a:ext uri="{9D8B030D-6E8A-4147-A177-3AD203B41FA5}">
                      <a16:colId xmlns:a16="http://schemas.microsoft.com/office/drawing/2014/main" val="2578182353"/>
                    </a:ext>
                  </a:extLst>
                </a:gridCol>
                <a:gridCol w="1917031">
                  <a:extLst>
                    <a:ext uri="{9D8B030D-6E8A-4147-A177-3AD203B41FA5}">
                      <a16:colId xmlns:a16="http://schemas.microsoft.com/office/drawing/2014/main" val="452480167"/>
                    </a:ext>
                  </a:extLst>
                </a:gridCol>
                <a:gridCol w="2173706">
                  <a:extLst>
                    <a:ext uri="{9D8B030D-6E8A-4147-A177-3AD203B41FA5}">
                      <a16:colId xmlns:a16="http://schemas.microsoft.com/office/drawing/2014/main" val="1769016580"/>
                    </a:ext>
                  </a:extLst>
                </a:gridCol>
                <a:gridCol w="2478505">
                  <a:extLst>
                    <a:ext uri="{9D8B030D-6E8A-4147-A177-3AD203B41FA5}">
                      <a16:colId xmlns:a16="http://schemas.microsoft.com/office/drawing/2014/main" val="542109409"/>
                    </a:ext>
                  </a:extLst>
                </a:gridCol>
              </a:tblGrid>
              <a:tr h="2200896">
                <a:tc>
                  <a:txBody>
                    <a:bodyPr/>
                    <a:lstStyle/>
                    <a:p>
                      <a:pPr>
                        <a:lnSpc>
                          <a:spcPct val="107000"/>
                        </a:lnSpc>
                        <a:spcAft>
                          <a:spcPts val="0"/>
                        </a:spcAft>
                      </a:pPr>
                      <a:r>
                        <a:rPr lang="sl-SI" sz="2800" dirty="0">
                          <a:effectLst/>
                        </a:rPr>
                        <a:t> Leto</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sl-SI" sz="2800" dirty="0" smtClean="0">
                          <a:effectLst/>
                        </a:rPr>
                        <a:t>2021</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sl-SI" sz="2800" dirty="0" smtClean="0">
                          <a:effectLst/>
                        </a:rPr>
                        <a:t>2022</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sl-SI" sz="2800" dirty="0" smtClean="0">
                          <a:effectLst/>
                        </a:rPr>
                        <a:t>2023</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sl-SI" sz="2800" dirty="0" smtClean="0">
                          <a:effectLst/>
                        </a:rPr>
                        <a:t>2024</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9607414"/>
                  </a:ext>
                </a:extLst>
              </a:tr>
              <a:tr h="4143757">
                <a:tc>
                  <a:txBody>
                    <a:bodyPr/>
                    <a:lstStyle/>
                    <a:p>
                      <a:pPr algn="just">
                        <a:lnSpc>
                          <a:spcPct val="107000"/>
                        </a:lnSpc>
                        <a:spcAft>
                          <a:spcPts val="0"/>
                        </a:spcAft>
                      </a:pPr>
                      <a:r>
                        <a:rPr lang="sl-SI" sz="2800" dirty="0">
                          <a:effectLst/>
                        </a:rPr>
                        <a:t>Letni obseg dodatnih sredstev za plače strokovnih delavcev VIZ</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2800" dirty="0">
                          <a:effectLst/>
                        </a:rPr>
                        <a:t>7.259.278</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2800" dirty="0">
                          <a:effectLst/>
                        </a:rPr>
                        <a:t>14.518.556</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2800" dirty="0">
                          <a:effectLst/>
                        </a:rPr>
                        <a:t>18.148.195</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sl-SI" sz="2800" dirty="0">
                          <a:effectLst/>
                        </a:rPr>
                        <a:t>18.148.195</a:t>
                      </a:r>
                      <a:endParaRPr lang="sl-SI"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3060374"/>
                  </a:ext>
                </a:extLst>
              </a:tr>
            </a:tbl>
          </a:graphicData>
        </a:graphic>
      </p:graphicFrame>
    </p:spTree>
    <p:extLst>
      <p:ext uri="{BB962C8B-B14F-4D97-AF65-F5344CB8AC3E}">
        <p14:creationId xmlns:p14="http://schemas.microsoft.com/office/powerpoint/2010/main" val="313120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p:cNvSpPr/>
          <p:nvPr/>
        </p:nvSpPr>
        <p:spPr>
          <a:xfrm>
            <a:off x="136360" y="128337"/>
            <a:ext cx="11919282" cy="369332"/>
          </a:xfrm>
          <a:prstGeom prst="rect">
            <a:avLst/>
          </a:prstGeom>
        </p:spPr>
        <p:txBody>
          <a:bodyPr wrap="square">
            <a:spAutoFit/>
          </a:bodyPr>
          <a:lstStyle/>
          <a:p>
            <a:r>
              <a:rPr lang="sl-SI" b="1" dirty="0" smtClean="0"/>
              <a:t>FINANČNA SREDSTVA COVID</a:t>
            </a:r>
            <a:endParaRPr lang="sl-SI" b="1" dirty="0"/>
          </a:p>
        </p:txBody>
      </p:sp>
      <p:graphicFrame>
        <p:nvGraphicFramePr>
          <p:cNvPr id="3" name="Tabela 2"/>
          <p:cNvGraphicFramePr>
            <a:graphicFrameLocks noGrp="1"/>
          </p:cNvGraphicFramePr>
          <p:nvPr>
            <p:extLst>
              <p:ext uri="{D42A27DB-BD31-4B8C-83A1-F6EECF244321}">
                <p14:modId xmlns:p14="http://schemas.microsoft.com/office/powerpoint/2010/main" val="1607868799"/>
              </p:ext>
            </p:extLst>
          </p:nvPr>
        </p:nvGraphicFramePr>
        <p:xfrm>
          <a:off x="136360" y="666108"/>
          <a:ext cx="11919281" cy="6047512"/>
        </p:xfrm>
        <a:graphic>
          <a:graphicData uri="http://schemas.openxmlformats.org/drawingml/2006/table">
            <a:tbl>
              <a:tblPr firstRow="1" firstCol="1" bandRow="1">
                <a:tableStyleId>{5C22544A-7EE6-4342-B048-85BDC9FD1C3A}</a:tableStyleId>
              </a:tblPr>
              <a:tblGrid>
                <a:gridCol w="1687354">
                  <a:extLst>
                    <a:ext uri="{9D8B030D-6E8A-4147-A177-3AD203B41FA5}">
                      <a16:colId xmlns:a16="http://schemas.microsoft.com/office/drawing/2014/main" val="2165771271"/>
                    </a:ext>
                  </a:extLst>
                </a:gridCol>
                <a:gridCol w="745853">
                  <a:extLst>
                    <a:ext uri="{9D8B030D-6E8A-4147-A177-3AD203B41FA5}">
                      <a16:colId xmlns:a16="http://schemas.microsoft.com/office/drawing/2014/main" val="465192679"/>
                    </a:ext>
                  </a:extLst>
                </a:gridCol>
                <a:gridCol w="745853">
                  <a:extLst>
                    <a:ext uri="{9D8B030D-6E8A-4147-A177-3AD203B41FA5}">
                      <a16:colId xmlns:a16="http://schemas.microsoft.com/office/drawing/2014/main" val="3906008771"/>
                    </a:ext>
                  </a:extLst>
                </a:gridCol>
                <a:gridCol w="850465">
                  <a:extLst>
                    <a:ext uri="{9D8B030D-6E8A-4147-A177-3AD203B41FA5}">
                      <a16:colId xmlns:a16="http://schemas.microsoft.com/office/drawing/2014/main" val="4081219091"/>
                    </a:ext>
                  </a:extLst>
                </a:gridCol>
                <a:gridCol w="850465">
                  <a:extLst>
                    <a:ext uri="{9D8B030D-6E8A-4147-A177-3AD203B41FA5}">
                      <a16:colId xmlns:a16="http://schemas.microsoft.com/office/drawing/2014/main" val="694733901"/>
                    </a:ext>
                  </a:extLst>
                </a:gridCol>
                <a:gridCol w="745853">
                  <a:extLst>
                    <a:ext uri="{9D8B030D-6E8A-4147-A177-3AD203B41FA5}">
                      <a16:colId xmlns:a16="http://schemas.microsoft.com/office/drawing/2014/main" val="1061842857"/>
                    </a:ext>
                  </a:extLst>
                </a:gridCol>
                <a:gridCol w="745853">
                  <a:extLst>
                    <a:ext uri="{9D8B030D-6E8A-4147-A177-3AD203B41FA5}">
                      <a16:colId xmlns:a16="http://schemas.microsoft.com/office/drawing/2014/main" val="1748778917"/>
                    </a:ext>
                  </a:extLst>
                </a:gridCol>
                <a:gridCol w="702732">
                  <a:extLst>
                    <a:ext uri="{9D8B030D-6E8A-4147-A177-3AD203B41FA5}">
                      <a16:colId xmlns:a16="http://schemas.microsoft.com/office/drawing/2014/main" val="1745644459"/>
                    </a:ext>
                  </a:extLst>
                </a:gridCol>
                <a:gridCol w="654019">
                  <a:extLst>
                    <a:ext uri="{9D8B030D-6E8A-4147-A177-3AD203B41FA5}">
                      <a16:colId xmlns:a16="http://schemas.microsoft.com/office/drawing/2014/main" val="33891155"/>
                    </a:ext>
                  </a:extLst>
                </a:gridCol>
                <a:gridCol w="654019">
                  <a:extLst>
                    <a:ext uri="{9D8B030D-6E8A-4147-A177-3AD203B41FA5}">
                      <a16:colId xmlns:a16="http://schemas.microsoft.com/office/drawing/2014/main" val="4260126255"/>
                    </a:ext>
                  </a:extLst>
                </a:gridCol>
                <a:gridCol w="649227">
                  <a:extLst>
                    <a:ext uri="{9D8B030D-6E8A-4147-A177-3AD203B41FA5}">
                      <a16:colId xmlns:a16="http://schemas.microsoft.com/office/drawing/2014/main" val="3398197240"/>
                    </a:ext>
                  </a:extLst>
                </a:gridCol>
                <a:gridCol w="701932">
                  <a:extLst>
                    <a:ext uri="{9D8B030D-6E8A-4147-A177-3AD203B41FA5}">
                      <a16:colId xmlns:a16="http://schemas.microsoft.com/office/drawing/2014/main" val="4229185890"/>
                    </a:ext>
                  </a:extLst>
                </a:gridCol>
                <a:gridCol w="701932">
                  <a:extLst>
                    <a:ext uri="{9D8B030D-6E8A-4147-A177-3AD203B41FA5}">
                      <a16:colId xmlns:a16="http://schemas.microsoft.com/office/drawing/2014/main" val="1929245702"/>
                    </a:ext>
                  </a:extLst>
                </a:gridCol>
                <a:gridCol w="741862">
                  <a:extLst>
                    <a:ext uri="{9D8B030D-6E8A-4147-A177-3AD203B41FA5}">
                      <a16:colId xmlns:a16="http://schemas.microsoft.com/office/drawing/2014/main" val="626798006"/>
                    </a:ext>
                  </a:extLst>
                </a:gridCol>
                <a:gridCol w="741862">
                  <a:extLst>
                    <a:ext uri="{9D8B030D-6E8A-4147-A177-3AD203B41FA5}">
                      <a16:colId xmlns:a16="http://schemas.microsoft.com/office/drawing/2014/main" val="3491997523"/>
                    </a:ext>
                  </a:extLst>
                </a:gridCol>
              </a:tblGrid>
              <a:tr h="208168">
                <a:tc rowSpan="2">
                  <a:txBody>
                    <a:bodyPr/>
                    <a:lstStyle/>
                    <a:p>
                      <a:pPr algn="ctr">
                        <a:lnSpc>
                          <a:spcPct val="107000"/>
                        </a:lnSpc>
                        <a:spcAft>
                          <a:spcPts val="0"/>
                        </a:spcAft>
                      </a:pPr>
                      <a:r>
                        <a:rPr lang="sl-SI" sz="800">
                          <a:effectLst/>
                        </a:rPr>
                        <a:t>Ukrep</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gridSpan="2">
                  <a:txBody>
                    <a:bodyPr/>
                    <a:lstStyle/>
                    <a:p>
                      <a:pPr algn="ctr">
                        <a:lnSpc>
                          <a:spcPct val="107000"/>
                        </a:lnSpc>
                        <a:spcAft>
                          <a:spcPts val="0"/>
                        </a:spcAft>
                      </a:pPr>
                      <a:r>
                        <a:rPr lang="sl-SI" sz="800">
                          <a:effectLst/>
                        </a:rPr>
                        <a:t>Predšolska vzgoja</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3">
                  <a:txBody>
                    <a:bodyPr/>
                    <a:lstStyle/>
                    <a:p>
                      <a:pPr algn="ctr">
                        <a:lnSpc>
                          <a:spcPct val="107000"/>
                        </a:lnSpc>
                        <a:spcAft>
                          <a:spcPts val="0"/>
                        </a:spcAft>
                      </a:pPr>
                      <a:r>
                        <a:rPr lang="sl-SI" sz="800">
                          <a:effectLst/>
                        </a:rPr>
                        <a:t>Osnovno šolstvo</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3">
                  <a:txBody>
                    <a:bodyPr/>
                    <a:lstStyle/>
                    <a:p>
                      <a:pPr algn="ctr">
                        <a:lnSpc>
                          <a:spcPct val="107000"/>
                        </a:lnSpc>
                        <a:spcAft>
                          <a:spcPts val="0"/>
                        </a:spcAft>
                      </a:pPr>
                      <a:r>
                        <a:rPr lang="sl-SI" sz="800">
                          <a:effectLst/>
                        </a:rPr>
                        <a:t>Srednje in višje šolstvo</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2">
                  <a:txBody>
                    <a:bodyPr/>
                    <a:lstStyle/>
                    <a:p>
                      <a:pPr algn="ctr">
                        <a:lnSpc>
                          <a:spcPct val="107000"/>
                        </a:lnSpc>
                        <a:spcAft>
                          <a:spcPts val="0"/>
                        </a:spcAft>
                      </a:pPr>
                      <a:r>
                        <a:rPr lang="sl-SI" sz="800">
                          <a:effectLst/>
                        </a:rPr>
                        <a:t>Visoko šolstvo</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4">
                  <a:txBody>
                    <a:bodyPr/>
                    <a:lstStyle/>
                    <a:p>
                      <a:pPr algn="ctr">
                        <a:lnSpc>
                          <a:spcPct val="107000"/>
                        </a:lnSpc>
                        <a:spcAft>
                          <a:spcPts val="0"/>
                        </a:spcAft>
                      </a:pPr>
                      <a:r>
                        <a:rPr lang="sl-SI" sz="800">
                          <a:effectLst/>
                        </a:rPr>
                        <a:t>SKUPAJ</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2258653436"/>
                  </a:ext>
                </a:extLst>
              </a:tr>
              <a:tr h="416335">
                <a:tc vMerge="1">
                  <a:txBody>
                    <a:bodyPr/>
                    <a:lstStyle/>
                    <a:p>
                      <a:endParaRPr lang="sl-SI"/>
                    </a:p>
                  </a:txBody>
                  <a:tcPr/>
                </a:tc>
                <a:tc>
                  <a:txBody>
                    <a:bodyPr/>
                    <a:lstStyle/>
                    <a:p>
                      <a:pPr algn="ctr">
                        <a:lnSpc>
                          <a:spcPct val="107000"/>
                        </a:lnSpc>
                        <a:spcAft>
                          <a:spcPts val="0"/>
                        </a:spcAft>
                      </a:pPr>
                      <a:r>
                        <a:rPr lang="sl-SI" sz="800">
                          <a:effectLst/>
                        </a:rPr>
                        <a:t>Izplačano 2020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Plan 2022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Plan 2022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Izplačano 2021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Plan 2022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ctr">
                        <a:lnSpc>
                          <a:spcPct val="107000"/>
                        </a:lnSpc>
                        <a:spcAft>
                          <a:spcPts val="0"/>
                        </a:spcAft>
                      </a:pPr>
                      <a:r>
                        <a:rPr lang="sl-SI" sz="800">
                          <a:effectLst/>
                        </a:rPr>
                        <a:t>Skupaj 2020-22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1928350363"/>
                  </a:ext>
                </a:extLst>
              </a:tr>
              <a:tr h="356353">
                <a:tc>
                  <a:txBody>
                    <a:bodyPr/>
                    <a:lstStyle/>
                    <a:p>
                      <a:pPr>
                        <a:lnSpc>
                          <a:spcPct val="107000"/>
                        </a:lnSpc>
                        <a:spcAft>
                          <a:spcPts val="0"/>
                        </a:spcAft>
                      </a:pPr>
                      <a:r>
                        <a:rPr lang="sl-SI" sz="800">
                          <a:effectLst/>
                        </a:rPr>
                        <a:t>COVID SREDSTVA</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gridSpan="2">
                  <a:txBody>
                    <a:bodyPr/>
                    <a:lstStyle/>
                    <a:p>
                      <a:pPr algn="ctr">
                        <a:lnSpc>
                          <a:spcPct val="107000"/>
                        </a:lnSpc>
                        <a:spcAft>
                          <a:spcPts val="0"/>
                        </a:spcAft>
                      </a:pPr>
                      <a:r>
                        <a:rPr lang="sl-SI" sz="800">
                          <a:effectLst/>
                        </a:rPr>
                        <a:t>3.088.747</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3">
                  <a:txBody>
                    <a:bodyPr/>
                    <a:lstStyle/>
                    <a:p>
                      <a:pPr algn="ctr">
                        <a:lnSpc>
                          <a:spcPct val="107000"/>
                        </a:lnSpc>
                        <a:spcAft>
                          <a:spcPts val="0"/>
                        </a:spcAft>
                      </a:pPr>
                      <a:r>
                        <a:rPr lang="sl-SI" sz="800">
                          <a:effectLst/>
                        </a:rPr>
                        <a:t>9.572.752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3">
                  <a:txBody>
                    <a:bodyPr/>
                    <a:lstStyle/>
                    <a:p>
                      <a:pPr algn="ctr">
                        <a:lnSpc>
                          <a:spcPct val="107000"/>
                        </a:lnSpc>
                        <a:spcAft>
                          <a:spcPts val="0"/>
                        </a:spcAft>
                      </a:pPr>
                      <a:r>
                        <a:rPr lang="sl-SI" sz="800">
                          <a:effectLst/>
                        </a:rPr>
                        <a:t>15.664.954</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2">
                  <a:txBody>
                    <a:bodyPr/>
                    <a:lstStyle/>
                    <a:p>
                      <a:pPr algn="ctr">
                        <a:lnSpc>
                          <a:spcPct val="107000"/>
                        </a:lnSpc>
                        <a:spcAft>
                          <a:spcPts val="0"/>
                        </a:spcAft>
                      </a:pPr>
                      <a:r>
                        <a:rPr lang="sl-SI" sz="800">
                          <a:effectLst/>
                        </a:rPr>
                        <a:t>9.286.308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a:txBody>
                    <a:bodyPr/>
                    <a:lstStyle/>
                    <a:p>
                      <a:pPr algn="r">
                        <a:lnSpc>
                          <a:spcPct val="107000"/>
                        </a:lnSpc>
                        <a:spcAft>
                          <a:spcPts val="0"/>
                        </a:spcAft>
                      </a:pPr>
                      <a:r>
                        <a:rPr lang="sl-SI" sz="800">
                          <a:effectLst/>
                        </a:rPr>
                        <a:t>4.436.956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33.175.805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37.612.761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3308811865"/>
                  </a:ext>
                </a:extLst>
              </a:tr>
              <a:tr h="534528">
                <a:tc>
                  <a:txBody>
                    <a:bodyPr/>
                    <a:lstStyle/>
                    <a:p>
                      <a:pPr>
                        <a:lnSpc>
                          <a:spcPct val="107000"/>
                        </a:lnSpc>
                        <a:spcAft>
                          <a:spcPts val="0"/>
                        </a:spcAft>
                      </a:pPr>
                      <a:r>
                        <a:rPr lang="sl-SI" sz="800">
                          <a:effectLst/>
                        </a:rPr>
                        <a:t> Dodatki za nevarnost in posebne obremenitve - 71. člen ZIUZEOP</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914.492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1.349.499</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1.907.210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4.171.201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4.171.201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3891181943"/>
                  </a:ext>
                </a:extLst>
              </a:tr>
              <a:tr h="356353">
                <a:tc>
                  <a:txBody>
                    <a:bodyPr/>
                    <a:lstStyle/>
                    <a:p>
                      <a:pPr>
                        <a:lnSpc>
                          <a:spcPct val="107000"/>
                        </a:lnSpc>
                        <a:spcAft>
                          <a:spcPts val="0"/>
                        </a:spcAft>
                      </a:pPr>
                      <a:r>
                        <a:rPr lang="sl-SI" sz="800">
                          <a:effectLst/>
                        </a:rPr>
                        <a:t>Dodatki za rizične razmere - 123. člen ZIUOPDVE</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2.762.351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7.050.349</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13.493.991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7.284.542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30.591.233</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30.591.233</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1378370783"/>
                  </a:ext>
                </a:extLst>
              </a:tr>
              <a:tr h="356353">
                <a:tc>
                  <a:txBody>
                    <a:bodyPr/>
                    <a:lstStyle/>
                    <a:p>
                      <a:pPr>
                        <a:lnSpc>
                          <a:spcPct val="107000"/>
                        </a:lnSpc>
                        <a:spcAft>
                          <a:spcPts val="0"/>
                        </a:spcAft>
                      </a:pPr>
                      <a:r>
                        <a:rPr lang="sl-SI" sz="800">
                          <a:effectLst/>
                        </a:rPr>
                        <a:t>Dodatki za ravnatelje in direktorje - 18. člen ZNUPZ</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326.396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1.607.912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555.709</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94.555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2.584.572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2.584.572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4173353527"/>
                  </a:ext>
                </a:extLst>
              </a:tr>
              <a:tr h="669223">
                <a:tc>
                  <a:txBody>
                    <a:bodyPr/>
                    <a:lstStyle/>
                    <a:p>
                      <a:pPr>
                        <a:lnSpc>
                          <a:spcPct val="107000"/>
                        </a:lnSpc>
                        <a:spcAft>
                          <a:spcPts val="0"/>
                        </a:spcAft>
                      </a:pPr>
                      <a:r>
                        <a:rPr lang="sl-SI" sz="800">
                          <a:effectLst/>
                        </a:rPr>
                        <a:t>Kritje stroškov nadomestila plač za čas čakanja na delo - 47.člen ZIUZEOP</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dirty="0">
                          <a:effectLst/>
                        </a:rPr>
                        <a:t> </a:t>
                      </a:r>
                      <a:endParaRPr lang="sl-SI"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265.755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265.755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265.755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463941070"/>
                  </a:ext>
                </a:extLst>
              </a:tr>
              <a:tr h="356353">
                <a:tc>
                  <a:txBody>
                    <a:bodyPr/>
                    <a:lstStyle/>
                    <a:p>
                      <a:pPr>
                        <a:lnSpc>
                          <a:spcPct val="107000"/>
                        </a:lnSpc>
                        <a:spcAft>
                          <a:spcPts val="0"/>
                        </a:spcAft>
                      </a:pPr>
                      <a:r>
                        <a:rPr lang="sl-SI" sz="800">
                          <a:effectLst/>
                        </a:rPr>
                        <a:t>INTEGRALNA SREDSTVA</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gridSpan="2">
                  <a:txBody>
                    <a:bodyPr/>
                    <a:lstStyle/>
                    <a:p>
                      <a:pPr algn="ct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3">
                  <a:txBody>
                    <a:bodyPr/>
                    <a:lstStyle/>
                    <a:p>
                      <a:pPr algn="ctr">
                        <a:lnSpc>
                          <a:spcPct val="107000"/>
                        </a:lnSpc>
                        <a:spcAft>
                          <a:spcPts val="0"/>
                        </a:spcAft>
                      </a:pPr>
                      <a:r>
                        <a:rPr lang="sl-SI" sz="800">
                          <a:effectLst/>
                        </a:rPr>
                        <a:t>34.055.016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3">
                  <a:txBody>
                    <a:bodyPr/>
                    <a:lstStyle/>
                    <a:p>
                      <a:pPr algn="ctr">
                        <a:lnSpc>
                          <a:spcPct val="107000"/>
                        </a:lnSpc>
                        <a:spcAft>
                          <a:spcPts val="0"/>
                        </a:spcAft>
                      </a:pPr>
                      <a:r>
                        <a:rPr lang="sl-SI" sz="800">
                          <a:effectLst/>
                        </a:rPr>
                        <a:t>2.542.063</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2">
                  <a:txBody>
                    <a:bodyPr/>
                    <a:lstStyle/>
                    <a:p>
                      <a:pPr algn="ct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a:txBody>
                    <a:bodyPr/>
                    <a:lstStyle/>
                    <a:p>
                      <a:pPr algn="r">
                        <a:lnSpc>
                          <a:spcPct val="107000"/>
                        </a:lnSpc>
                        <a:spcAft>
                          <a:spcPts val="0"/>
                        </a:spcAft>
                      </a:pPr>
                      <a:r>
                        <a:rPr lang="sl-SI" sz="800">
                          <a:effectLst/>
                        </a:rPr>
                        <a:t>2.866.094</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12.332.126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21.398.859</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36.597.079</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2618343643"/>
                  </a:ext>
                </a:extLst>
              </a:tr>
              <a:tr h="712704">
                <a:tc>
                  <a:txBody>
                    <a:bodyPr/>
                    <a:lstStyle/>
                    <a:p>
                      <a:pPr>
                        <a:lnSpc>
                          <a:spcPct val="107000"/>
                        </a:lnSpc>
                        <a:spcAft>
                          <a:spcPts val="0"/>
                        </a:spcAft>
                      </a:pPr>
                      <a:r>
                        <a:rPr lang="sl-SI" sz="800">
                          <a:effectLst/>
                        </a:rPr>
                        <a:t>Sredstva za plačilo nadomeščanje zaradi odsotnosti strokovnih delavcev</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2.766.248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3.575.575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7.013.731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2.766.248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3.575.575</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7.013.731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13.355.553</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3384020451"/>
                  </a:ext>
                </a:extLst>
              </a:tr>
              <a:tr h="669223">
                <a:tc>
                  <a:txBody>
                    <a:bodyPr/>
                    <a:lstStyle/>
                    <a:p>
                      <a:pPr>
                        <a:lnSpc>
                          <a:spcPct val="107000"/>
                        </a:lnSpc>
                        <a:spcAft>
                          <a:spcPts val="0"/>
                        </a:spcAft>
                      </a:pPr>
                      <a:r>
                        <a:rPr lang="sl-SI" sz="800">
                          <a:effectLst/>
                        </a:rPr>
                        <a:t>Sredstva za plačilo dela študentov zaradi odsotnosti strokovnih delavcev</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6.246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577.480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1.449.070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6.246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577.480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1.449.070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2.032.796</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3790109269"/>
                  </a:ext>
                </a:extLst>
              </a:tr>
              <a:tr h="669223">
                <a:tc>
                  <a:txBody>
                    <a:bodyPr/>
                    <a:lstStyle/>
                    <a:p>
                      <a:pPr>
                        <a:lnSpc>
                          <a:spcPct val="107000"/>
                        </a:lnSpc>
                        <a:spcAft>
                          <a:spcPts val="0"/>
                        </a:spcAft>
                      </a:pPr>
                      <a:r>
                        <a:rPr lang="sl-SI" sz="800">
                          <a:effectLst/>
                        </a:rPr>
                        <a:t>Sredstva za financiranje dela organizatorja informacijskih dejavnosti (računalničarja)</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7.000.000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7.000.000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93.600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1.179.071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1.269.392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93.600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8.179.071</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8.269.392</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16.542.063</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3378390939"/>
                  </a:ext>
                </a:extLst>
              </a:tr>
              <a:tr h="534528">
                <a:tc>
                  <a:txBody>
                    <a:bodyPr/>
                    <a:lstStyle/>
                    <a:p>
                      <a:pPr>
                        <a:lnSpc>
                          <a:spcPct val="107000"/>
                        </a:lnSpc>
                        <a:spcAft>
                          <a:spcPts val="0"/>
                        </a:spcAft>
                      </a:pPr>
                      <a:r>
                        <a:rPr lang="sl-SI" sz="800">
                          <a:effectLst/>
                        </a:rPr>
                        <a:t>Sredstva zaradi spremembe normativa za svetovalnega delavca</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4.666.667</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 </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0</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4.666.667</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a:txBody>
                    <a:bodyPr/>
                    <a:lstStyle/>
                    <a:p>
                      <a:pPr algn="r">
                        <a:lnSpc>
                          <a:spcPct val="107000"/>
                        </a:lnSpc>
                        <a:spcAft>
                          <a:spcPts val="0"/>
                        </a:spcAft>
                      </a:pPr>
                      <a:r>
                        <a:rPr lang="sl-SI" sz="800">
                          <a:effectLst/>
                        </a:rPr>
                        <a:t>4.666.667</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extLst>
                  <a:ext uri="{0D108BD9-81ED-4DB2-BD59-A6C34878D82A}">
                    <a16:rowId xmlns:a16="http://schemas.microsoft.com/office/drawing/2014/main" val="1394295446"/>
                  </a:ext>
                </a:extLst>
              </a:tr>
              <a:tr h="208168">
                <a:tc>
                  <a:txBody>
                    <a:bodyPr/>
                    <a:lstStyle/>
                    <a:p>
                      <a:pPr>
                        <a:lnSpc>
                          <a:spcPct val="107000"/>
                        </a:lnSpc>
                        <a:spcAft>
                          <a:spcPts val="0"/>
                        </a:spcAft>
                      </a:pPr>
                      <a:r>
                        <a:rPr lang="sl-SI" sz="800">
                          <a:effectLst/>
                        </a:rPr>
                        <a:t>SKUPAJ</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gridSpan="2">
                  <a:txBody>
                    <a:bodyPr/>
                    <a:lstStyle/>
                    <a:p>
                      <a:pPr algn="ctr">
                        <a:lnSpc>
                          <a:spcPct val="107000"/>
                        </a:lnSpc>
                        <a:spcAft>
                          <a:spcPts val="0"/>
                        </a:spcAft>
                      </a:pPr>
                      <a:r>
                        <a:rPr lang="sl-SI" sz="800">
                          <a:effectLst/>
                        </a:rPr>
                        <a:t>3.088.747</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3">
                  <a:txBody>
                    <a:bodyPr/>
                    <a:lstStyle/>
                    <a:p>
                      <a:pPr algn="ctr">
                        <a:lnSpc>
                          <a:spcPct val="107000"/>
                        </a:lnSpc>
                        <a:spcAft>
                          <a:spcPts val="0"/>
                        </a:spcAft>
                      </a:pPr>
                      <a:r>
                        <a:rPr lang="sl-SI" sz="800">
                          <a:effectLst/>
                        </a:rPr>
                        <a:t>43.627.768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3">
                  <a:txBody>
                    <a:bodyPr/>
                    <a:lstStyle/>
                    <a:p>
                      <a:pPr algn="ctr">
                        <a:lnSpc>
                          <a:spcPct val="107000"/>
                        </a:lnSpc>
                        <a:spcAft>
                          <a:spcPts val="0"/>
                        </a:spcAft>
                      </a:pPr>
                      <a:r>
                        <a:rPr lang="sl-SI" sz="800">
                          <a:effectLst/>
                        </a:rPr>
                        <a:t>18.207.018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gridSpan="2">
                  <a:txBody>
                    <a:bodyPr/>
                    <a:lstStyle/>
                    <a:p>
                      <a:pPr algn="ctr">
                        <a:lnSpc>
                          <a:spcPct val="107000"/>
                        </a:lnSpc>
                        <a:spcAft>
                          <a:spcPts val="0"/>
                        </a:spcAft>
                      </a:pPr>
                      <a:r>
                        <a:rPr lang="sl-SI" sz="800">
                          <a:effectLst/>
                        </a:rPr>
                        <a:t>9.286.308</a:t>
                      </a:r>
                      <a:endParaRPr lang="sl-SI" sz="100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gridSpan="4">
                  <a:txBody>
                    <a:bodyPr/>
                    <a:lstStyle/>
                    <a:p>
                      <a:pPr algn="ctr">
                        <a:lnSpc>
                          <a:spcPct val="107000"/>
                        </a:lnSpc>
                        <a:spcAft>
                          <a:spcPts val="0"/>
                        </a:spcAft>
                      </a:pPr>
                      <a:r>
                        <a:rPr lang="sl-SI" sz="800" dirty="0">
                          <a:effectLst/>
                        </a:rPr>
                        <a:t>74.209.841</a:t>
                      </a:r>
                      <a:endParaRPr lang="sl-SI"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3" marR="41613" marT="0" marB="0" anchor="ctr"/>
                </a:tc>
                <a:tc hMerge="1">
                  <a:txBody>
                    <a:bodyPr/>
                    <a:lstStyle/>
                    <a:p>
                      <a:endParaRPr lang="sl-SI"/>
                    </a:p>
                  </a:txBody>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984574877"/>
                  </a:ext>
                </a:extLst>
              </a:tr>
            </a:tbl>
          </a:graphicData>
        </a:graphic>
      </p:graphicFrame>
    </p:spTree>
    <p:extLst>
      <p:ext uri="{BB962C8B-B14F-4D97-AF65-F5344CB8AC3E}">
        <p14:creationId xmlns:p14="http://schemas.microsoft.com/office/powerpoint/2010/main" val="1097941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959222187"/>
              </p:ext>
            </p:extLst>
          </p:nvPr>
        </p:nvGraphicFramePr>
        <p:xfrm>
          <a:off x="64169" y="1106908"/>
          <a:ext cx="12055642" cy="5590668"/>
        </p:xfrm>
        <a:graphic>
          <a:graphicData uri="http://schemas.openxmlformats.org/drawingml/2006/table">
            <a:tbl>
              <a:tblPr firstRow="1" firstCol="1" bandRow="1">
                <a:tableStyleId>{5C22544A-7EE6-4342-B048-85BDC9FD1C3A}</a:tableStyleId>
              </a:tblPr>
              <a:tblGrid>
                <a:gridCol w="2089644">
                  <a:extLst>
                    <a:ext uri="{9D8B030D-6E8A-4147-A177-3AD203B41FA5}">
                      <a16:colId xmlns:a16="http://schemas.microsoft.com/office/drawing/2014/main" val="3971890802"/>
                    </a:ext>
                  </a:extLst>
                </a:gridCol>
                <a:gridCol w="1905939">
                  <a:extLst>
                    <a:ext uri="{9D8B030D-6E8A-4147-A177-3AD203B41FA5}">
                      <a16:colId xmlns:a16="http://schemas.microsoft.com/office/drawing/2014/main" val="1576651806"/>
                    </a:ext>
                  </a:extLst>
                </a:gridCol>
                <a:gridCol w="1974830">
                  <a:extLst>
                    <a:ext uri="{9D8B030D-6E8A-4147-A177-3AD203B41FA5}">
                      <a16:colId xmlns:a16="http://schemas.microsoft.com/office/drawing/2014/main" val="991456583"/>
                    </a:ext>
                  </a:extLst>
                </a:gridCol>
                <a:gridCol w="1745197">
                  <a:extLst>
                    <a:ext uri="{9D8B030D-6E8A-4147-A177-3AD203B41FA5}">
                      <a16:colId xmlns:a16="http://schemas.microsoft.com/office/drawing/2014/main" val="3544128920"/>
                    </a:ext>
                  </a:extLst>
                </a:gridCol>
                <a:gridCol w="2112608">
                  <a:extLst>
                    <a:ext uri="{9D8B030D-6E8A-4147-A177-3AD203B41FA5}">
                      <a16:colId xmlns:a16="http://schemas.microsoft.com/office/drawing/2014/main" val="851508907"/>
                    </a:ext>
                  </a:extLst>
                </a:gridCol>
                <a:gridCol w="2227424">
                  <a:extLst>
                    <a:ext uri="{9D8B030D-6E8A-4147-A177-3AD203B41FA5}">
                      <a16:colId xmlns:a16="http://schemas.microsoft.com/office/drawing/2014/main" val="2702635331"/>
                    </a:ext>
                  </a:extLst>
                </a:gridCol>
              </a:tblGrid>
              <a:tr h="1520465">
                <a:tc>
                  <a:txBody>
                    <a:bodyPr/>
                    <a:lstStyle/>
                    <a:p>
                      <a:pPr algn="ctr">
                        <a:lnSpc>
                          <a:spcPct val="107000"/>
                        </a:lnSpc>
                        <a:spcAft>
                          <a:spcPts val="0"/>
                        </a:spcAft>
                      </a:pPr>
                      <a:r>
                        <a:rPr lang="sl-SI" sz="1100">
                          <a:effectLst/>
                        </a:rPr>
                        <a:t>Mesec</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sl-SI" sz="1100">
                          <a:effectLst/>
                        </a:rPr>
                        <a:t>Število zaposlenih</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sl-SI" sz="1100">
                          <a:effectLst/>
                        </a:rPr>
                        <a:t>Število zaposlenih, ki je prejelo dodatek </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sl-SI" sz="1100">
                          <a:effectLst/>
                        </a:rPr>
                        <a:t>Izplačani znesek</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sl-SI" sz="1100">
                          <a:effectLst/>
                        </a:rPr>
                        <a:t>Povprečna vrednost na prejemnika</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sl-SI" sz="1100">
                          <a:effectLst/>
                        </a:rPr>
                        <a:t>Delež zaposlenih, ki je prejelo dodatek</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07742926"/>
                  </a:ext>
                </a:extLst>
              </a:tr>
              <a:tr h="375422">
                <a:tc>
                  <a:txBody>
                    <a:bodyPr/>
                    <a:lstStyle/>
                    <a:p>
                      <a:pPr>
                        <a:lnSpc>
                          <a:spcPct val="107000"/>
                        </a:lnSpc>
                        <a:spcAft>
                          <a:spcPts val="0"/>
                        </a:spcAft>
                      </a:pPr>
                      <a:r>
                        <a:rPr lang="sl-SI" sz="1100">
                          <a:effectLst/>
                        </a:rPr>
                        <a:t>Oktober</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46.058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37.851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7.199.630,30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190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82%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7665887"/>
                  </a:ext>
                </a:extLst>
              </a:tr>
              <a:tr h="375422">
                <a:tc>
                  <a:txBody>
                    <a:bodyPr/>
                    <a:lstStyle/>
                    <a:p>
                      <a:pPr>
                        <a:lnSpc>
                          <a:spcPct val="107000"/>
                        </a:lnSpc>
                        <a:spcAft>
                          <a:spcPts val="0"/>
                        </a:spcAft>
                      </a:pPr>
                      <a:r>
                        <a:rPr lang="sl-SI" sz="1100">
                          <a:effectLst/>
                        </a:rPr>
                        <a:t>November</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45.363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17.685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5.709.769,50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323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62806088"/>
                  </a:ext>
                </a:extLst>
              </a:tr>
              <a:tr h="375422">
                <a:tc>
                  <a:txBody>
                    <a:bodyPr/>
                    <a:lstStyle/>
                    <a:p>
                      <a:pPr>
                        <a:lnSpc>
                          <a:spcPct val="107000"/>
                        </a:lnSpc>
                        <a:spcAft>
                          <a:spcPts val="0"/>
                        </a:spcAft>
                      </a:pPr>
                      <a:r>
                        <a:rPr lang="sl-SI" sz="1100">
                          <a:effectLst/>
                        </a:rPr>
                        <a:t>December</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44.992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18.208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5.793.810,15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318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55953328"/>
                  </a:ext>
                </a:extLst>
              </a:tr>
              <a:tr h="375422">
                <a:tc>
                  <a:txBody>
                    <a:bodyPr/>
                    <a:lstStyle/>
                    <a:p>
                      <a:pPr>
                        <a:lnSpc>
                          <a:spcPct val="107000"/>
                        </a:lnSpc>
                        <a:spcAft>
                          <a:spcPts val="0"/>
                        </a:spcAft>
                      </a:pPr>
                      <a:r>
                        <a:rPr lang="sl-SI" sz="1100">
                          <a:effectLst/>
                        </a:rPr>
                        <a:t>Januar</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46.031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31.346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10.184.271,06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325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68%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2813119"/>
                  </a:ext>
                </a:extLst>
              </a:tr>
              <a:tr h="375422">
                <a:tc>
                  <a:txBody>
                    <a:bodyPr/>
                    <a:lstStyle/>
                    <a:p>
                      <a:pPr>
                        <a:lnSpc>
                          <a:spcPct val="107000"/>
                        </a:lnSpc>
                        <a:spcAft>
                          <a:spcPts val="0"/>
                        </a:spcAft>
                      </a:pPr>
                      <a:r>
                        <a:rPr lang="sl-SI" sz="1100">
                          <a:effectLst/>
                        </a:rPr>
                        <a:t>Februar</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46.488</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42.626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18.857.106,80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442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92%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74924979"/>
                  </a:ext>
                </a:extLst>
              </a:tr>
              <a:tr h="375422">
                <a:tc>
                  <a:txBody>
                    <a:bodyPr/>
                    <a:lstStyle/>
                    <a:p>
                      <a:pPr>
                        <a:lnSpc>
                          <a:spcPct val="107000"/>
                        </a:lnSpc>
                        <a:spcAft>
                          <a:spcPts val="0"/>
                        </a:spcAft>
                      </a:pPr>
                      <a:r>
                        <a:rPr lang="sl-SI" sz="1100">
                          <a:effectLst/>
                        </a:rPr>
                        <a:t>Marec</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46.759</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43.457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34.099.243,34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785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93%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86528976"/>
                  </a:ext>
                </a:extLst>
              </a:tr>
              <a:tr h="375422">
                <a:tc>
                  <a:txBody>
                    <a:bodyPr/>
                    <a:lstStyle/>
                    <a:p>
                      <a:pPr>
                        <a:lnSpc>
                          <a:spcPct val="107000"/>
                        </a:lnSpc>
                        <a:spcAft>
                          <a:spcPts val="0"/>
                        </a:spcAft>
                      </a:pPr>
                      <a:r>
                        <a:rPr lang="sl-SI" sz="1100">
                          <a:effectLst/>
                        </a:rPr>
                        <a:t>April</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46.791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43.056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18.372.552,60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427</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92%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943756488"/>
                  </a:ext>
                </a:extLst>
              </a:tr>
              <a:tr h="375422">
                <a:tc>
                  <a:txBody>
                    <a:bodyPr/>
                    <a:lstStyle/>
                    <a:p>
                      <a:pPr>
                        <a:lnSpc>
                          <a:spcPct val="107000"/>
                        </a:lnSpc>
                        <a:spcAft>
                          <a:spcPts val="0"/>
                        </a:spcAft>
                      </a:pPr>
                      <a:r>
                        <a:rPr lang="sl-SI" sz="1100">
                          <a:effectLst/>
                        </a:rPr>
                        <a:t>Maj </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47.033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43.654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32.065.719,43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735</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93%</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69850044"/>
                  </a:ext>
                </a:extLst>
              </a:tr>
              <a:tr h="375422">
                <a:tc>
                  <a:txBody>
                    <a:bodyPr/>
                    <a:lstStyle/>
                    <a:p>
                      <a:pPr>
                        <a:lnSpc>
                          <a:spcPct val="107000"/>
                        </a:lnSpc>
                        <a:spcAft>
                          <a:spcPts val="0"/>
                        </a:spcAft>
                      </a:pPr>
                      <a:r>
                        <a:rPr lang="sl-SI" sz="1100">
                          <a:effectLst/>
                        </a:rPr>
                        <a:t>Junij</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46.641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42.964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16.806.824,44</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391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92%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77370029"/>
                  </a:ext>
                </a:extLst>
              </a:tr>
              <a:tr h="691405">
                <a:tc>
                  <a:txBody>
                    <a:bodyPr/>
                    <a:lstStyle/>
                    <a:p>
                      <a:pPr>
                        <a:lnSpc>
                          <a:spcPct val="107000"/>
                        </a:lnSpc>
                        <a:spcAft>
                          <a:spcPts val="0"/>
                        </a:spcAft>
                      </a:pPr>
                      <a:r>
                        <a:rPr lang="sl-SI" sz="1100">
                          <a:effectLst/>
                        </a:rPr>
                        <a:t>SKUPAJ</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46.240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35.650</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149.088.927,62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a:effectLst/>
                        </a:rPr>
                        <a:t>3.935,66</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07000"/>
                        </a:lnSpc>
                        <a:spcAft>
                          <a:spcPts val="0"/>
                        </a:spcAft>
                      </a:pPr>
                      <a:r>
                        <a:rPr lang="sl-SI" sz="1100" dirty="0">
                          <a:effectLst/>
                        </a:rPr>
                        <a:t>77%</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616016690"/>
                  </a:ext>
                </a:extLst>
              </a:tr>
            </a:tbl>
          </a:graphicData>
        </a:graphic>
      </p:graphicFrame>
      <p:sp>
        <p:nvSpPr>
          <p:cNvPr id="4" name="Naslov 3"/>
          <p:cNvSpPr>
            <a:spLocks noGrp="1"/>
          </p:cNvSpPr>
          <p:nvPr>
            <p:ph type="title"/>
          </p:nvPr>
        </p:nvSpPr>
        <p:spPr>
          <a:xfrm>
            <a:off x="132348" y="192505"/>
            <a:ext cx="10515600" cy="745961"/>
          </a:xfrm>
        </p:spPr>
        <p:txBody>
          <a:bodyPr/>
          <a:lstStyle/>
          <a:p>
            <a:r>
              <a:rPr lang="sl-SI" b="1" dirty="0" smtClean="0"/>
              <a:t>DODATKI COVID</a:t>
            </a:r>
            <a:endParaRPr lang="sl-SI" b="1" dirty="0"/>
          </a:p>
        </p:txBody>
      </p:sp>
    </p:spTree>
    <p:extLst>
      <p:ext uri="{BB962C8B-B14F-4D97-AF65-F5344CB8AC3E}">
        <p14:creationId xmlns:p14="http://schemas.microsoft.com/office/powerpoint/2010/main" val="1326811213"/>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40</TotalTime>
  <Words>1621</Words>
  <Application>Microsoft Office PowerPoint</Application>
  <PresentationFormat>Širokozaslonsko</PresentationFormat>
  <Paragraphs>608</Paragraphs>
  <Slides>13</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13</vt:i4>
      </vt:variant>
    </vt:vector>
  </HeadingPairs>
  <TitlesOfParts>
    <vt:vector size="19" baseType="lpstr">
      <vt:lpstr>Arial</vt:lpstr>
      <vt:lpstr>Arial Narrow</vt:lpstr>
      <vt:lpstr>Calibri</vt:lpstr>
      <vt:lpstr>Calibri Light</vt:lpstr>
      <vt:lpstr>Times New Roman</vt:lpstr>
      <vt:lpstr>Officeova tema</vt:lpstr>
      <vt:lpstr>Gibanje indeksov plač po dejavnostih SKD glede na povprečno plačo v Republiki Sloveniji</vt:lpstr>
      <vt:lpstr>50 top izplačanih bruto plač po plačnih podskupinah za mesec december 2021 Vir podatkov: MJU, ISPAP</vt:lpstr>
      <vt:lpstr>Število prejemnikov razlike do MP na področju primarnega izobraževanja plačna skupina D (strokovni delavci) in J (spremljajoča delovna mesta, kot so hišnik, čistilke, kuharji,…). </vt:lpstr>
      <vt:lpstr>Število prejemnikov razlike do MP na področju visokega šolstva </vt:lpstr>
      <vt:lpstr>Letno števila ur pouka, ki ga mora opraviti učitelj podatki EAG2021, OECD </vt:lpstr>
      <vt:lpstr>PowerPointova predstavitev</vt:lpstr>
      <vt:lpstr>PowerPointova predstavitev</vt:lpstr>
      <vt:lpstr>PowerPointova predstavitev</vt:lpstr>
      <vt:lpstr>DODATKI COVID</vt:lpstr>
      <vt:lpstr>PowerPointova predstavitev</vt:lpstr>
      <vt:lpstr>Sestanki z reprezentativni sindikati mandat 13. 3. 2020 - </vt:lpstr>
      <vt:lpstr>PowerPointova predstavitev</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 top izplačanih bruto plač po plačnih podskupinah za mesec december 2021 Vir podatkov: MJU, ISPAP</dc:title>
  <dc:creator>Simona Kustec</dc:creator>
  <cp:lastModifiedBy>Katja Križnar</cp:lastModifiedBy>
  <cp:revision>8</cp:revision>
  <dcterms:created xsi:type="dcterms:W3CDTF">2022-03-14T16:47:40Z</dcterms:created>
  <dcterms:modified xsi:type="dcterms:W3CDTF">2022-03-15T13:49:14Z</dcterms:modified>
</cp:coreProperties>
</file>