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0" r:id="rId1"/>
  </p:sldMasterIdLst>
  <p:sldIdLst>
    <p:sldId id="256" r:id="rId2"/>
    <p:sldId id="257" r:id="rId3"/>
    <p:sldId id="265" r:id="rId4"/>
    <p:sldId id="293" r:id="rId5"/>
    <p:sldId id="297" r:id="rId6"/>
    <p:sldId id="294" r:id="rId7"/>
    <p:sldId id="299" r:id="rId8"/>
    <p:sldId id="301" r:id="rId9"/>
    <p:sldId id="295" r:id="rId10"/>
    <p:sldId id="298" r:id="rId11"/>
    <p:sldId id="270" r:id="rId12"/>
    <p:sldId id="29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C1"/>
    <a:srgbClr val="2A749B"/>
    <a:srgbClr val="2EA7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77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6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0708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203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3962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042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549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13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39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6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43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90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28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4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6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90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4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71438" y="2710542"/>
            <a:ext cx="8547922" cy="1436915"/>
          </a:xfrm>
        </p:spPr>
        <p:txBody>
          <a:bodyPr/>
          <a:lstStyle/>
          <a:p>
            <a:pPr algn="l"/>
            <a:r>
              <a:rPr lang="sl-SI" sz="4400" b="1" dirty="0"/>
              <a:t>Prisotnost gledalcev na športnih tekmovanjih</a:t>
            </a:r>
            <a:endParaRPr lang="sl-SI" sz="4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33102" y="6176865"/>
            <a:ext cx="7766936" cy="482550"/>
          </a:xfrm>
        </p:spPr>
        <p:txBody>
          <a:bodyPr/>
          <a:lstStyle/>
          <a:p>
            <a:pPr algn="ctr"/>
            <a:r>
              <a:rPr lang="sl-SI" dirty="0"/>
              <a:t>26. 5. 2021</a:t>
            </a:r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632" y="331787"/>
            <a:ext cx="3202223" cy="517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3710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50051" y="2472611"/>
            <a:ext cx="8444931" cy="3797559"/>
          </a:xfrm>
        </p:spPr>
        <p:txBody>
          <a:bodyPr>
            <a:noAutofit/>
          </a:bodyPr>
          <a:lstStyle/>
          <a:p>
            <a:pPr algn="l"/>
            <a:r>
              <a:rPr lang="sl-SI" dirty="0"/>
              <a:t>Na podlagi Zakona o nalezljivih boleznih in PKP7, primarni nadzor izvaja Inšpektorat Republike Slovenije za šolstvo in šport (IRSŠŠ), lahko pa tudi Zdravstveni inšpektorat RS (ZIRS).</a:t>
            </a:r>
          </a:p>
          <a:p>
            <a:pPr algn="l"/>
            <a:r>
              <a:rPr lang="sl-SI" dirty="0"/>
              <a:t>Globe za nespoštovanje določb Odloka o začasnih omejitvah pri izvajanju športnih programov: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l-SI" dirty="0">
                <a:solidFill>
                  <a:srgbClr val="0079C1"/>
                </a:solidFill>
              </a:rPr>
              <a:t>Organizator / pravna oseba: 4.000 – 100.000 EUR (54. člen ZNB)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l-SI" dirty="0">
                <a:solidFill>
                  <a:srgbClr val="0079C1"/>
                </a:solidFill>
              </a:rPr>
              <a:t>Organizator / odgovorna oseba pravne osebe: 400 - 4.000 EUR (54. člen ZNB)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l-SI" dirty="0">
                <a:solidFill>
                  <a:srgbClr val="0079C1"/>
                </a:solidFill>
              </a:rPr>
              <a:t>Posamezniki / strokovni delavci v športu: 400 – 4.000 EUR (57. člen ZNB)</a:t>
            </a:r>
          </a:p>
          <a:p>
            <a:pPr algn="l"/>
            <a:endParaRPr lang="sl-SI" dirty="0"/>
          </a:p>
          <a:p>
            <a:pPr algn="l"/>
            <a:r>
              <a:rPr lang="sl-SI" dirty="0"/>
              <a:t>Kontakt inšpektorata za šolstvo in šport: </a:t>
            </a:r>
            <a:r>
              <a:rPr lang="sl-SI" u="sng" dirty="0"/>
              <a:t>inspektorat-solstvo.mss@gov.si</a:t>
            </a:r>
            <a:r>
              <a:rPr lang="sl-SI" dirty="0"/>
              <a:t> </a:t>
            </a: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ctrTitle"/>
          </p:nvPr>
        </p:nvSpPr>
        <p:spPr>
          <a:xfrm>
            <a:off x="1012545" y="223935"/>
            <a:ext cx="9064516" cy="1679510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Nadzor nad spoštovanjem omejitev</a:t>
            </a:r>
          </a:p>
        </p:txBody>
      </p:sp>
    </p:spTree>
    <p:extLst>
      <p:ext uri="{BB962C8B-B14F-4D97-AF65-F5344CB8AC3E}">
        <p14:creationId xmlns:p14="http://schemas.microsoft.com/office/powerpoint/2010/main" val="2633251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57632" y="2752531"/>
            <a:ext cx="8244080" cy="858416"/>
          </a:xfrm>
        </p:spPr>
        <p:txBody>
          <a:bodyPr/>
          <a:lstStyle/>
          <a:p>
            <a:pPr algn="l"/>
            <a:r>
              <a:rPr lang="sl-SI" b="1" dirty="0"/>
              <a:t>Vprašanja in odgovori</a:t>
            </a: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632" y="331787"/>
            <a:ext cx="3202223" cy="517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4415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34776" y="2373745"/>
            <a:ext cx="7766936" cy="1785590"/>
          </a:xfrm>
        </p:spPr>
        <p:txBody>
          <a:bodyPr/>
          <a:lstStyle/>
          <a:p>
            <a:r>
              <a:rPr lang="sl-SI" b="1" dirty="0"/>
              <a:t>Hvala za pozornost V</a:t>
            </a: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632" y="331787"/>
            <a:ext cx="3202223" cy="517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dnaslov 2"/>
          <p:cNvSpPr txBox="1">
            <a:spLocks/>
          </p:cNvSpPr>
          <p:nvPr/>
        </p:nvSpPr>
        <p:spPr>
          <a:xfrm>
            <a:off x="4618181" y="4159335"/>
            <a:ext cx="5523346" cy="12347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sz="540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gp.mizs@gov.si</a:t>
            </a:r>
            <a:endParaRPr lang="sl-SI" sz="54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0042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21874" y="237743"/>
            <a:ext cx="7766936" cy="999929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Pravna podlaga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22433" y="2235200"/>
            <a:ext cx="8765379" cy="2859314"/>
          </a:xfrm>
        </p:spPr>
        <p:txBody>
          <a:bodyPr>
            <a:noAutofit/>
          </a:bodyPr>
          <a:lstStyle/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r>
              <a:rPr lang="sl-SI" dirty="0"/>
              <a:t>Odlok o začasnih omejitvah pri izvajanju športnih programov</a:t>
            </a:r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endParaRPr lang="sl-SI" dirty="0"/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r>
              <a:rPr lang="sl-SI" dirty="0"/>
              <a:t>Odlok o začasni prepovedi zbiranja ljudi zaradi preprečevanja okužb s SARS-CoV-2</a:t>
            </a:r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endParaRPr lang="sl-SI" dirty="0"/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r>
              <a:rPr lang="sl-SI" dirty="0"/>
              <a:t>Odlok o začasnih ukrepih za zmanjšanje tveganja okužbe in širjenja okužbe z virusom SARS-CoV-2</a:t>
            </a:r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endParaRPr lang="sl-SI" dirty="0"/>
          </a:p>
          <a:p>
            <a:pPr marL="342900" indent="-342900" algn="l">
              <a:spcBef>
                <a:spcPts val="0"/>
              </a:spcBef>
              <a:buFont typeface="+mj-lt"/>
              <a:buAutoNum type="arabicPeriod"/>
            </a:pPr>
            <a:r>
              <a:rPr lang="sl-SI" dirty="0"/>
              <a:t>Tolmačenje Ministrstva za izobraževanje, znanost in šport</a:t>
            </a:r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166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50051" y="2668557"/>
            <a:ext cx="8280561" cy="2743200"/>
          </a:xfrm>
        </p:spPr>
        <p:txBody>
          <a:bodyPr>
            <a:noAutofit/>
          </a:bodyPr>
          <a:lstStyle/>
          <a:p>
            <a:pPr algn="l">
              <a:spcBef>
                <a:spcPts val="100"/>
              </a:spcBef>
            </a:pPr>
            <a:r>
              <a:rPr lang="sl-SI" dirty="0"/>
              <a:t>4. člen, 2 odstavek:</a:t>
            </a: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r>
              <a:rPr lang="sl-SI" b="1" dirty="0"/>
              <a:t>Prisotnost gledalcev na športnih tekmovanjih je dovoljena do 50 % kapacitete sedišč, pri čemer izključno na sediščih ne velja medosebna razdalja 1,5 metra. Med končnimi uporabniki mora biti eno sedišče prosto, razen med osebami iz skupnega gospodinjstva.</a:t>
            </a:r>
          </a:p>
          <a:p>
            <a:pPr algn="l">
              <a:spcBef>
                <a:spcPts val="100"/>
              </a:spcBef>
            </a:pPr>
            <a:endParaRPr lang="sl-SI" b="1" dirty="0"/>
          </a:p>
          <a:p>
            <a:pPr algn="l">
              <a:spcBef>
                <a:spcPts val="100"/>
              </a:spcBef>
            </a:pPr>
            <a:r>
              <a:rPr lang="sl-SI" b="1" dirty="0"/>
              <a:t>V primeru, da prizorišče športnega tekmovanja nima sedišč za gledalce (tribun) se upošteva omejitev </a:t>
            </a:r>
            <a:r>
              <a:rPr lang="pl-PL" b="1" dirty="0"/>
              <a:t>1 oseba na 10m2 in 1,5 metra razdalj.</a:t>
            </a: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ctrTitle"/>
          </p:nvPr>
        </p:nvSpPr>
        <p:spPr>
          <a:xfrm>
            <a:off x="1012545" y="163098"/>
            <a:ext cx="8445115" cy="975237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Omejitev števila gledalcev</a:t>
            </a:r>
          </a:p>
        </p:txBody>
      </p:sp>
    </p:spTree>
    <p:extLst>
      <p:ext uri="{BB962C8B-B14F-4D97-AF65-F5344CB8AC3E}">
        <p14:creationId xmlns:p14="http://schemas.microsoft.com/office/powerpoint/2010/main" val="2049302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ctrTitle"/>
          </p:nvPr>
        </p:nvSpPr>
        <p:spPr>
          <a:xfrm>
            <a:off x="1012545" y="163098"/>
            <a:ext cx="8445115" cy="1824322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Pogoji, ki jih morajo izpolnjevati gledalci</a:t>
            </a:r>
          </a:p>
        </p:txBody>
      </p:sp>
      <p:sp>
        <p:nvSpPr>
          <p:cNvPr id="8" name="Podnaslov 2"/>
          <p:cNvSpPr txBox="1">
            <a:spLocks/>
          </p:cNvSpPr>
          <p:nvPr/>
        </p:nvSpPr>
        <p:spPr>
          <a:xfrm>
            <a:off x="1050051" y="2668554"/>
            <a:ext cx="8280561" cy="29484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sp>
        <p:nvSpPr>
          <p:cNvPr id="10" name="Podnaslov 2"/>
          <p:cNvSpPr>
            <a:spLocks noGrp="1"/>
          </p:cNvSpPr>
          <p:nvPr>
            <p:ph type="subTitle" idx="1"/>
          </p:nvPr>
        </p:nvSpPr>
        <p:spPr>
          <a:xfrm>
            <a:off x="1032633" y="3065418"/>
            <a:ext cx="8691108" cy="2948474"/>
          </a:xfrm>
        </p:spPr>
        <p:txBody>
          <a:bodyPr>
            <a:noAutofit/>
          </a:bodyPr>
          <a:lstStyle/>
          <a:p>
            <a:pPr marL="342900" indent="-342900" algn="l">
              <a:spcBef>
                <a:spcPts val="100"/>
              </a:spcBef>
              <a:buAutoNum type="arabicPeriod"/>
            </a:pPr>
            <a:r>
              <a:rPr lang="sl-SI" b="1" dirty="0"/>
              <a:t>Izpolnjevanje PCT pogojev </a:t>
            </a:r>
            <a:r>
              <a:rPr lang="sl-SI" dirty="0"/>
              <a:t>(negativni test na virus SARS-CoV-2, </a:t>
            </a:r>
            <a:r>
              <a:rPr lang="sl-SI" dirty="0" err="1"/>
              <a:t>prebolevnost</a:t>
            </a:r>
            <a:r>
              <a:rPr lang="sl-SI" dirty="0"/>
              <a:t>, cepljenje).</a:t>
            </a:r>
          </a:p>
          <a:p>
            <a:pPr algn="l">
              <a:spcBef>
                <a:spcPts val="100"/>
              </a:spcBef>
            </a:pPr>
            <a:r>
              <a:rPr lang="sl-SI" dirty="0">
                <a:solidFill>
                  <a:srgbClr val="0079C1"/>
                </a:solidFill>
              </a:rPr>
              <a:t>     Izjema: </a:t>
            </a:r>
            <a:r>
              <a:rPr lang="sl-SI" dirty="0"/>
              <a:t>Za osebe, ki še niso </a:t>
            </a:r>
            <a:r>
              <a:rPr lang="sl-SI"/>
              <a:t>dopolnile 15 </a:t>
            </a:r>
            <a:r>
              <a:rPr lang="sl-SI" dirty="0"/>
              <a:t>let, če se tekme udeležujejo skupaj</a:t>
            </a:r>
          </a:p>
          <a:p>
            <a:pPr algn="l">
              <a:spcBef>
                <a:spcPts val="100"/>
              </a:spcBef>
            </a:pPr>
            <a:r>
              <a:rPr lang="sl-SI" dirty="0"/>
              <a:t>     z ožjimi družinskimi člani oziroma skrbniki.</a:t>
            </a:r>
          </a:p>
          <a:p>
            <a:pPr algn="l">
              <a:spcBef>
                <a:spcPts val="100"/>
              </a:spcBef>
            </a:pPr>
            <a:endParaRPr lang="sl-SI" b="1" dirty="0"/>
          </a:p>
          <a:p>
            <a:pPr marL="342900" indent="-342900" algn="l">
              <a:spcBef>
                <a:spcPts val="100"/>
              </a:spcBef>
              <a:buFont typeface="+mj-lt"/>
              <a:buAutoNum type="arabicPeriod" startAt="2"/>
            </a:pPr>
            <a:r>
              <a:rPr lang="sl-SI" b="1" dirty="0"/>
              <a:t>Uporaba zaščitnih obraznih mask </a:t>
            </a:r>
            <a:r>
              <a:rPr lang="sl-SI" dirty="0"/>
              <a:t>(od trenutka vstopa na prizorišče tekmovanja pa do izstopa iz prizorišča).</a:t>
            </a:r>
          </a:p>
          <a:p>
            <a:pPr algn="l">
              <a:spcBef>
                <a:spcPts val="100"/>
              </a:spcBef>
            </a:pPr>
            <a:r>
              <a:rPr lang="sl-SI" dirty="0">
                <a:solidFill>
                  <a:srgbClr val="0079C1"/>
                </a:solidFill>
              </a:rPr>
              <a:t>     Izjema: </a:t>
            </a:r>
            <a:r>
              <a:rPr lang="sl-SI" dirty="0"/>
              <a:t>Za otroke do dopolnjenega 6 leta starosti </a:t>
            </a: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02271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ctrTitle"/>
          </p:nvPr>
        </p:nvSpPr>
        <p:spPr>
          <a:xfrm>
            <a:off x="1012545" y="163098"/>
            <a:ext cx="8445115" cy="1068543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Opredelitev PCT pogojev</a:t>
            </a:r>
          </a:p>
        </p:txBody>
      </p:sp>
      <p:sp>
        <p:nvSpPr>
          <p:cNvPr id="8" name="Podnaslov 2"/>
          <p:cNvSpPr txBox="1">
            <a:spLocks/>
          </p:cNvSpPr>
          <p:nvPr/>
        </p:nvSpPr>
        <p:spPr>
          <a:xfrm>
            <a:off x="1050051" y="2668554"/>
            <a:ext cx="8280561" cy="29484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sp>
        <p:nvSpPr>
          <p:cNvPr id="10" name="Podnaslov 2"/>
          <p:cNvSpPr>
            <a:spLocks noGrp="1"/>
          </p:cNvSpPr>
          <p:nvPr>
            <p:ph type="subTitle" idx="1"/>
          </p:nvPr>
        </p:nvSpPr>
        <p:spPr>
          <a:xfrm>
            <a:off x="1050050" y="2229394"/>
            <a:ext cx="8280561" cy="3536924"/>
          </a:xfrm>
        </p:spPr>
        <p:txBody>
          <a:bodyPr>
            <a:noAutofit/>
          </a:bodyPr>
          <a:lstStyle/>
          <a:p>
            <a:pPr marL="342900" indent="-342900" algn="l">
              <a:spcBef>
                <a:spcPts val="100"/>
              </a:spcBef>
              <a:buFont typeface="Wingdings 3" charset="2"/>
              <a:buAutoNum type="arabicPeriod"/>
            </a:pPr>
            <a:r>
              <a:rPr lang="sl-SI" dirty="0">
                <a:solidFill>
                  <a:srgbClr val="0079C1"/>
                </a:solidFill>
              </a:rPr>
              <a:t>negativni test </a:t>
            </a:r>
            <a:r>
              <a:rPr lang="sl-SI" dirty="0"/>
              <a:t>z metodo verižne reakcije s polimerazo (test </a:t>
            </a:r>
            <a:r>
              <a:rPr lang="sl-SI" dirty="0">
                <a:solidFill>
                  <a:srgbClr val="0079C1"/>
                </a:solidFill>
              </a:rPr>
              <a:t>PCR</a:t>
            </a:r>
            <a:r>
              <a:rPr lang="sl-SI" dirty="0"/>
              <a:t>), ki ni starejši od 72 ur ali negativni hitri antigenski test (test </a:t>
            </a:r>
            <a:r>
              <a:rPr lang="sl-SI" dirty="0">
                <a:solidFill>
                  <a:srgbClr val="0079C1"/>
                </a:solidFill>
              </a:rPr>
              <a:t>HAG</a:t>
            </a:r>
            <a:r>
              <a:rPr lang="sl-SI" dirty="0"/>
              <a:t>), ki ni starejši od 72 ur,</a:t>
            </a:r>
            <a:endParaRPr lang="sl-SI" dirty="0">
              <a:solidFill>
                <a:srgbClr val="2A749B"/>
              </a:solidFill>
            </a:endParaRPr>
          </a:p>
          <a:p>
            <a:pPr marL="342900" indent="-342900" algn="l">
              <a:spcBef>
                <a:spcPts val="100"/>
              </a:spcBef>
              <a:buFont typeface="Wingdings 3" charset="2"/>
              <a:buAutoNum type="arabicPeriod"/>
            </a:pPr>
            <a:r>
              <a:rPr lang="sl-SI" dirty="0">
                <a:solidFill>
                  <a:srgbClr val="0079C1"/>
                </a:solidFill>
              </a:rPr>
              <a:t>dokazilo o pozitivnem rezultatu testa PCR</a:t>
            </a:r>
            <a:r>
              <a:rPr lang="sl-SI" dirty="0"/>
              <a:t>, ki je starejše od 10 dni, vendar ni starejši od šest mesecev ali </a:t>
            </a:r>
            <a:r>
              <a:rPr lang="sl-SI" dirty="0">
                <a:solidFill>
                  <a:srgbClr val="0079C1"/>
                </a:solidFill>
              </a:rPr>
              <a:t>potrdilo zdravnika, da je prebolela COVID-19 </a:t>
            </a:r>
            <a:r>
              <a:rPr lang="sl-SI" dirty="0"/>
              <a:t>in od začetka simptomov ni minilo več kot šest mesecev,</a:t>
            </a:r>
          </a:p>
          <a:p>
            <a:pPr marL="342900" indent="-342900" algn="l">
              <a:spcBef>
                <a:spcPts val="100"/>
              </a:spcBef>
              <a:buFont typeface="Wingdings 3" charset="2"/>
              <a:buAutoNum type="arabicPeriod"/>
            </a:pPr>
            <a:r>
              <a:rPr lang="pl-PL" dirty="0">
                <a:solidFill>
                  <a:srgbClr val="0079C1"/>
                </a:solidFill>
              </a:rPr>
              <a:t>dokazilo o cepljenju </a:t>
            </a:r>
            <a:r>
              <a:rPr lang="pl-PL" dirty="0"/>
              <a:t>zoper COVID-19, pod pogoji iz 4.tiočke, 6.odstavka, 4.člena Odloka o začasnih omejitvah pri izvajanju športnih programov,</a:t>
            </a:r>
          </a:p>
          <a:p>
            <a:pPr marL="342900" indent="-342900" algn="l">
              <a:spcBef>
                <a:spcPts val="100"/>
              </a:spcBef>
              <a:buFont typeface="Wingdings 3" charset="2"/>
              <a:buAutoNum type="arabicPeriod"/>
            </a:pPr>
            <a:r>
              <a:rPr lang="sl-SI" dirty="0"/>
              <a:t>dokazilo iz 2. točke in so se v obdobju do največ osem mesecev od pozitivnega rezultata testa PCR oziroma od začetka simptomov</a:t>
            </a:r>
            <a:r>
              <a:rPr lang="sl-SI" b="1" dirty="0"/>
              <a:t>,</a:t>
            </a:r>
            <a:r>
              <a:rPr lang="sl-SI" dirty="0"/>
              <a:t> cepili z enim odmerkom cepiva </a:t>
            </a:r>
            <a:r>
              <a:rPr lang="sl-SI" dirty="0" err="1"/>
              <a:t>Biontech</a:t>
            </a:r>
            <a:r>
              <a:rPr lang="sl-SI" dirty="0"/>
              <a:t>/</a:t>
            </a:r>
            <a:r>
              <a:rPr lang="sl-SI" dirty="0" err="1"/>
              <a:t>Pfizer</a:t>
            </a:r>
            <a:r>
              <a:rPr lang="sl-SI" dirty="0"/>
              <a:t> ali Moderna. Zaščita se vzpostavi z dnem cepljenja.</a:t>
            </a:r>
            <a:endParaRPr lang="pl-PL" dirty="0"/>
          </a:p>
          <a:p>
            <a:pPr marL="342900" indent="-342900" algn="l">
              <a:spcBef>
                <a:spcPts val="100"/>
              </a:spcBef>
              <a:buFont typeface="Wingdings 3" charset="2"/>
              <a:buAutoNum type="arabicPeriod"/>
            </a:pPr>
            <a:endParaRPr lang="sl-SI" dirty="0"/>
          </a:p>
          <a:p>
            <a:pPr marL="342900" indent="-342900" algn="l">
              <a:spcBef>
                <a:spcPts val="100"/>
              </a:spcBef>
              <a:buFont typeface="Wingdings 3" charset="2"/>
              <a:buAutoNum type="arabicPeriod"/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08716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50051" y="2081349"/>
            <a:ext cx="8747092" cy="3395719"/>
          </a:xfrm>
        </p:spPr>
        <p:txBody>
          <a:bodyPr>
            <a:noAutofit/>
          </a:bodyPr>
          <a:lstStyle/>
          <a:p>
            <a:pPr algn="l">
              <a:spcBef>
                <a:spcPts val="100"/>
              </a:spcBef>
            </a:pPr>
            <a:r>
              <a:rPr lang="sl-SI" sz="5400" dirty="0"/>
              <a:t>Spoštovanje zakonodaje in omejitev iz veljavnih odlokov je na strani organizatorja dogodka.</a:t>
            </a:r>
          </a:p>
          <a:p>
            <a:pPr algn="l">
              <a:spcBef>
                <a:spcPts val="100"/>
              </a:spcBef>
            </a:pPr>
            <a:endParaRPr lang="sl-SI" dirty="0"/>
          </a:p>
          <a:p>
            <a:pPr fontAlgn="base"/>
            <a:r>
              <a:rPr lang="sl-SI" dirty="0"/>
              <a:t> </a:t>
            </a: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0079C1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ctrTitle"/>
          </p:nvPr>
        </p:nvSpPr>
        <p:spPr>
          <a:xfrm>
            <a:off x="1012545" y="163098"/>
            <a:ext cx="9064516" cy="1003229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Odgovornost organizatorja</a:t>
            </a:r>
          </a:p>
        </p:txBody>
      </p:sp>
    </p:spTree>
    <p:extLst>
      <p:ext uri="{BB962C8B-B14F-4D97-AF65-F5344CB8AC3E}">
        <p14:creationId xmlns:p14="http://schemas.microsoft.com/office/powerpoint/2010/main" val="3305631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50051" y="1595535"/>
            <a:ext cx="8747092" cy="4637314"/>
          </a:xfrm>
        </p:spPr>
        <p:txBody>
          <a:bodyPr>
            <a:noAutofit/>
          </a:bodyPr>
          <a:lstStyle/>
          <a:p>
            <a:pPr algn="l" fontAlgn="base">
              <a:spcBef>
                <a:spcPts val="0"/>
              </a:spcBef>
            </a:pPr>
            <a:r>
              <a:rPr lang="sl-SI" dirty="0"/>
              <a:t>Preverjanje </a:t>
            </a:r>
            <a:r>
              <a:rPr lang="sl-SI" dirty="0">
                <a:solidFill>
                  <a:srgbClr val="0079C1"/>
                </a:solidFill>
              </a:rPr>
              <a:t>izpolnjevanja pogojev PCT za gledalce</a:t>
            </a:r>
            <a:r>
              <a:rPr lang="sl-SI" dirty="0"/>
              <a:t> organizator izpolni, če gledalce ustrezno opozori na naslednji način:</a:t>
            </a:r>
          </a:p>
          <a:p>
            <a:pPr marL="285750" lvl="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dirty="0"/>
              <a:t>pred nakupom vstopnice na blagajni z objavo pisnega obvestila/opozorila na vidnem mestu ter z ustnim opozorilom prodajalca,</a:t>
            </a:r>
          </a:p>
          <a:p>
            <a:pPr marL="285750" lvl="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dirty="0"/>
              <a:t>pred nakupom vstopnice prek spletnih platform z objavo pisnega obvestila/opozorila na vidnem mestu pred dokončanjem nakupa ter s posebnim obvestilom, ki ga kupec prejme skupaj s potrdilom o nakupu vstopnice,</a:t>
            </a:r>
          </a:p>
          <a:p>
            <a:pPr marL="285750" lvl="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dirty="0"/>
              <a:t>s posebnim napisom na vstopnici,</a:t>
            </a:r>
          </a:p>
          <a:p>
            <a:pPr marL="285750" lvl="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dirty="0"/>
              <a:t>neposredno pred vstopom na prizorišče športnega tekmovanja z objavo pisnega obvestila/opozorila na vidnem mestu na vhodu </a:t>
            </a:r>
          </a:p>
          <a:p>
            <a:pPr marL="285750" lvl="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dirty="0"/>
              <a:t>neposredno pred vstopom na prizorišče športnega tekmovanja ustnim opozorilom varnostne službe ali druge osebe,</a:t>
            </a:r>
          </a:p>
          <a:p>
            <a:pPr marL="285750" lvl="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l-SI" dirty="0"/>
              <a:t>neposredno pred začetkom tekmovanja in med športnim tekmovanjem z zvočnimi opozorili.</a:t>
            </a:r>
          </a:p>
          <a:p>
            <a:pPr lvl="0" algn="l">
              <a:spcBef>
                <a:spcPts val="0"/>
              </a:spcBef>
            </a:pPr>
            <a:r>
              <a:rPr lang="sl-SI" dirty="0">
                <a:solidFill>
                  <a:srgbClr val="0079C1"/>
                </a:solidFill>
              </a:rPr>
              <a:t>V kolikor se gledalec ne želi izjasniti glede izpolnjevanja pogoja PCT, lahko organizator športnega tekmovanja gledalca zavrne.</a:t>
            </a:r>
          </a:p>
          <a:p>
            <a:pPr fontAlgn="base"/>
            <a:r>
              <a:rPr lang="sl-SI" dirty="0"/>
              <a:t> </a:t>
            </a: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0079C1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ctrTitle"/>
          </p:nvPr>
        </p:nvSpPr>
        <p:spPr>
          <a:xfrm>
            <a:off x="1012545" y="163098"/>
            <a:ext cx="9064516" cy="1003229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Odgovornost organizatorja</a:t>
            </a:r>
          </a:p>
        </p:txBody>
      </p:sp>
    </p:spTree>
    <p:extLst>
      <p:ext uri="{BB962C8B-B14F-4D97-AF65-F5344CB8AC3E}">
        <p14:creationId xmlns:p14="http://schemas.microsoft.com/office/powerpoint/2010/main" val="1335299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50051" y="2668555"/>
            <a:ext cx="8747092" cy="1754155"/>
          </a:xfrm>
        </p:spPr>
        <p:txBody>
          <a:bodyPr>
            <a:noAutofit/>
          </a:bodyPr>
          <a:lstStyle/>
          <a:p>
            <a:pPr algn="l" fontAlgn="base">
              <a:spcBef>
                <a:spcPts val="0"/>
              </a:spcBef>
            </a:pPr>
            <a:r>
              <a:rPr lang="sl-SI" dirty="0"/>
              <a:t>Obveznost </a:t>
            </a:r>
            <a:r>
              <a:rPr lang="sl-SI" dirty="0">
                <a:solidFill>
                  <a:srgbClr val="0079C1"/>
                </a:solidFill>
              </a:rPr>
              <a:t>nošenja zaščitnih obraznih mask </a:t>
            </a:r>
            <a:r>
              <a:rPr lang="sl-SI" dirty="0"/>
              <a:t>je v neposredni odgovornosti organizator ja tekmovanja. </a:t>
            </a:r>
          </a:p>
          <a:p>
            <a:pPr algn="l" fontAlgn="base">
              <a:spcBef>
                <a:spcPts val="0"/>
              </a:spcBef>
            </a:pPr>
            <a:endParaRPr lang="sl-SI" dirty="0">
              <a:solidFill>
                <a:srgbClr val="0079C1"/>
              </a:solidFill>
            </a:endParaRPr>
          </a:p>
          <a:p>
            <a:pPr algn="l" fontAlgn="base">
              <a:spcBef>
                <a:spcPts val="0"/>
              </a:spcBef>
            </a:pPr>
            <a:r>
              <a:rPr lang="sl-SI" dirty="0">
                <a:solidFill>
                  <a:srgbClr val="0079C1"/>
                </a:solidFill>
              </a:rPr>
              <a:t>V kolikor se gledalec ne želi uporabiti zaščitno obrazno masko lahko organizator športnega tekmovanja gledalca zavrni oziroma odstrani s tekmovanja.</a:t>
            </a:r>
          </a:p>
          <a:p>
            <a:pPr fontAlgn="base"/>
            <a:r>
              <a:rPr lang="sl-SI" dirty="0"/>
              <a:t> </a:t>
            </a: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0079C1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ctrTitle"/>
          </p:nvPr>
        </p:nvSpPr>
        <p:spPr>
          <a:xfrm>
            <a:off x="1012545" y="163098"/>
            <a:ext cx="9064516" cy="1003229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Odgovornost organizatorja</a:t>
            </a:r>
          </a:p>
        </p:txBody>
      </p:sp>
    </p:spTree>
    <p:extLst>
      <p:ext uri="{BB962C8B-B14F-4D97-AF65-F5344CB8AC3E}">
        <p14:creationId xmlns:p14="http://schemas.microsoft.com/office/powerpoint/2010/main" val="3563564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50051" y="2799184"/>
            <a:ext cx="8444931" cy="2659490"/>
          </a:xfrm>
        </p:spPr>
        <p:txBody>
          <a:bodyPr>
            <a:noAutofit/>
          </a:bodyPr>
          <a:lstStyle/>
          <a:p>
            <a:pPr algn="l">
              <a:spcBef>
                <a:spcPts val="100"/>
              </a:spcBef>
            </a:pPr>
            <a:r>
              <a:rPr lang="sl-SI" dirty="0"/>
              <a:t>Izpolnjevanje PCT pogojev je na strani gledalcev, ki so dolžni dokazilo o izpolnjevanju PCT pogoja predložiti pooblaščeni osebi na zahtevo (inšpektor, policija).</a:t>
            </a:r>
            <a:endParaRPr lang="sl-SI" dirty="0">
              <a:solidFill>
                <a:srgbClr val="0079C1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>
              <a:solidFill>
                <a:srgbClr val="2A749B"/>
              </a:solidFill>
            </a:endParaRPr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  <a:p>
            <a:pPr algn="l">
              <a:spcBef>
                <a:spcPts val="100"/>
              </a:spcBef>
            </a:pPr>
            <a:endParaRPr lang="sl-SI" dirty="0"/>
          </a:p>
        </p:txBody>
      </p:sp>
      <p:pic>
        <p:nvPicPr>
          <p:cNvPr id="1026" name="Picture 2" descr="MIZS_slovenšč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28" y="6366827"/>
            <a:ext cx="2048789" cy="330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odnaslov 2"/>
          <p:cNvSpPr txBox="1">
            <a:spLocks/>
          </p:cNvSpPr>
          <p:nvPr/>
        </p:nvSpPr>
        <p:spPr>
          <a:xfrm>
            <a:off x="10239375" y="6366827"/>
            <a:ext cx="1743076" cy="3309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l-SI" dirty="0" err="1">
                <a:solidFill>
                  <a:schemeClr val="bg1"/>
                </a:solidFill>
              </a:rPr>
              <a:t>gp.mizs@gov.si</a:t>
            </a:r>
            <a:endParaRPr lang="sl-SI" dirty="0">
              <a:solidFill>
                <a:schemeClr val="bg1"/>
              </a:solidFill>
            </a:endParaRPr>
          </a:p>
        </p:txBody>
      </p:sp>
      <p:sp>
        <p:nvSpPr>
          <p:cNvPr id="9" name="Naslov 1"/>
          <p:cNvSpPr>
            <a:spLocks noGrp="1"/>
          </p:cNvSpPr>
          <p:nvPr>
            <p:ph type="ctrTitle"/>
          </p:nvPr>
        </p:nvSpPr>
        <p:spPr>
          <a:xfrm>
            <a:off x="1012545" y="163098"/>
            <a:ext cx="9064516" cy="853939"/>
          </a:xfrm>
        </p:spPr>
        <p:txBody>
          <a:bodyPr/>
          <a:lstStyle/>
          <a:p>
            <a:pPr algn="l"/>
            <a:r>
              <a:rPr lang="sl-SI" dirty="0">
                <a:solidFill>
                  <a:srgbClr val="0079C1"/>
                </a:solidFill>
              </a:rPr>
              <a:t>Odgovornost gledalcev</a:t>
            </a:r>
          </a:p>
        </p:txBody>
      </p:sp>
    </p:spTree>
    <p:extLst>
      <p:ext uri="{BB962C8B-B14F-4D97-AF65-F5344CB8AC3E}">
        <p14:creationId xmlns:p14="http://schemas.microsoft.com/office/powerpoint/2010/main" val="10359996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Po meri 14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79C1"/>
      </a:accent1>
      <a:accent2>
        <a:srgbClr val="78A22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Gladk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4617</TotalTime>
  <Words>764</Words>
  <Application>Microsoft Office PowerPoint</Application>
  <PresentationFormat>Širokozaslonsko</PresentationFormat>
  <Paragraphs>103</Paragraphs>
  <Slides>12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Tema1</vt:lpstr>
      <vt:lpstr>Prisotnost gledalcev na športnih tekmovanjih</vt:lpstr>
      <vt:lpstr>Pravna podlaga</vt:lpstr>
      <vt:lpstr>Omejitev števila gledalcev</vt:lpstr>
      <vt:lpstr>Pogoji, ki jih morajo izpolnjevati gledalci</vt:lpstr>
      <vt:lpstr>Opredelitev PCT pogojev</vt:lpstr>
      <vt:lpstr>Odgovornost organizatorja</vt:lpstr>
      <vt:lpstr>Odgovornost organizatorja</vt:lpstr>
      <vt:lpstr>Odgovornost organizatorja</vt:lpstr>
      <vt:lpstr>Odgovornost gledalcev</vt:lpstr>
      <vt:lpstr>Nadzor nad spoštovanjem omejitev</vt:lpstr>
      <vt:lpstr>Vprašanja in odgovori</vt:lpstr>
      <vt:lpstr>Hvala za pozornost V</vt:lpstr>
    </vt:vector>
  </TitlesOfParts>
  <Company>MIZKŠ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Tit Neubauer</dc:creator>
  <cp:lastModifiedBy>F3D TV</cp:lastModifiedBy>
  <cp:revision>111</cp:revision>
  <dcterms:created xsi:type="dcterms:W3CDTF">2016-07-20T09:58:37Z</dcterms:created>
  <dcterms:modified xsi:type="dcterms:W3CDTF">2021-05-27T06:05:14Z</dcterms:modified>
</cp:coreProperties>
</file>