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0" r:id="rId1"/>
  </p:sldMasterIdLst>
  <p:sldIdLst>
    <p:sldId id="256" r:id="rId2"/>
    <p:sldId id="257" r:id="rId3"/>
    <p:sldId id="265" r:id="rId4"/>
    <p:sldId id="272" r:id="rId5"/>
    <p:sldId id="275" r:id="rId6"/>
    <p:sldId id="274" r:id="rId7"/>
    <p:sldId id="273" r:id="rId8"/>
    <p:sldId id="277" r:id="rId9"/>
    <p:sldId id="278" r:id="rId10"/>
    <p:sldId id="279" r:id="rId11"/>
    <p:sldId id="280"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49B"/>
    <a:srgbClr val="0079C1"/>
    <a:srgbClr val="2EA7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03" d="100"/>
          <a:sy n="103" d="100"/>
        </p:scale>
        <p:origin x="150" y="29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4775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3162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50708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9203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63962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2042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7785498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l-SI" smtClean="0"/>
              <a:t>Uredite slog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0137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935393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2/19/2021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367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2/19/2021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160438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5902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5285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114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l-SI" smtClean="0"/>
              <a:t>Uredite slog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smtClean="0"/>
              <a:pPr/>
              <a:t>2/19/2021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446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2/19/2021</a:t>
            </a:fld>
            <a:endParaRPr lang="en-US" dirty="0"/>
          </a:p>
        </p:txBody>
      </p:sp>
    </p:spTree>
    <p:extLst>
      <p:ext uri="{BB962C8B-B14F-4D97-AF65-F5344CB8AC3E}">
        <p14:creationId xmlns:p14="http://schemas.microsoft.com/office/powerpoint/2010/main" val="4173990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l-SI" smtClean="0"/>
              <a:t>Uredite slog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2/19/2021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1941238"/>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803564" y="1357746"/>
            <a:ext cx="8470439" cy="3004704"/>
          </a:xfrm>
        </p:spPr>
        <p:txBody>
          <a:bodyPr/>
          <a:lstStyle/>
          <a:p>
            <a:pPr algn="l"/>
            <a:r>
              <a:rPr lang="sl-SI" sz="4400" b="1" dirty="0" smtClean="0"/>
              <a:t>PKP7: Ukrep financiranja testiranja na prisotnost virusa COVID-19 za </a:t>
            </a:r>
            <a:r>
              <a:rPr lang="sl-SI" sz="4400" b="1" smtClean="0"/>
              <a:t>potrebe športa  </a:t>
            </a:r>
            <a:endParaRPr lang="sl-SI" sz="4400" dirty="0"/>
          </a:p>
        </p:txBody>
      </p:sp>
      <p:sp>
        <p:nvSpPr>
          <p:cNvPr id="3" name="Podnaslov 2"/>
          <p:cNvSpPr>
            <a:spLocks noGrp="1"/>
          </p:cNvSpPr>
          <p:nvPr>
            <p:ph type="subTitle" idx="1"/>
          </p:nvPr>
        </p:nvSpPr>
        <p:spPr>
          <a:xfrm>
            <a:off x="833102" y="4534374"/>
            <a:ext cx="7766936" cy="950976"/>
          </a:xfrm>
        </p:spPr>
        <p:txBody>
          <a:bodyPr/>
          <a:lstStyle/>
          <a:p>
            <a:pPr algn="l"/>
            <a:r>
              <a:rPr lang="sl-SI" dirty="0" smtClean="0"/>
              <a:t>Spletni seminar za upravičence</a:t>
            </a:r>
          </a:p>
          <a:p>
            <a:pPr algn="l"/>
            <a:r>
              <a:rPr lang="sl-SI" dirty="0" smtClean="0"/>
              <a:t>Petek, 19. 2. 2021</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7632" y="331787"/>
            <a:ext cx="3202223" cy="51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4"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2300" y="200755"/>
            <a:ext cx="1513387" cy="779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37105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31205" y="237744"/>
            <a:ext cx="9037108" cy="859536"/>
          </a:xfrm>
        </p:spPr>
        <p:txBody>
          <a:bodyPr/>
          <a:lstStyle/>
          <a:p>
            <a:pPr algn="l"/>
            <a:r>
              <a:rPr lang="sl-SI" dirty="0" smtClean="0">
                <a:solidFill>
                  <a:srgbClr val="0079C1"/>
                </a:solidFill>
              </a:rPr>
              <a:t>Ukrep testiranja</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6"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
        <p:nvSpPr>
          <p:cNvPr id="8" name="Podnaslov 2"/>
          <p:cNvSpPr>
            <a:spLocks noGrp="1"/>
          </p:cNvSpPr>
          <p:nvPr>
            <p:ph type="subTitle" idx="1"/>
          </p:nvPr>
        </p:nvSpPr>
        <p:spPr>
          <a:xfrm>
            <a:off x="1022247" y="1343609"/>
            <a:ext cx="8444931" cy="4702628"/>
          </a:xfrm>
        </p:spPr>
        <p:txBody>
          <a:bodyPr>
            <a:noAutofit/>
          </a:bodyPr>
          <a:lstStyle/>
          <a:p>
            <a:pPr algn="l">
              <a:spcBef>
                <a:spcPts val="0"/>
              </a:spcBef>
            </a:pPr>
            <a:r>
              <a:rPr lang="sl-SI" dirty="0"/>
              <a:t>(8) Osebam iz šestega in sedmega odstavka tega člena testiranja ni treba opraviti, če imajo:</a:t>
            </a:r>
          </a:p>
          <a:p>
            <a:pPr marL="342900" indent="-342900" algn="l">
              <a:spcBef>
                <a:spcPts val="0"/>
              </a:spcBef>
              <a:buFont typeface="Arial" panose="020B0604020202020204" pitchFamily="34" charset="0"/>
              <a:buChar char="•"/>
            </a:pPr>
            <a:r>
              <a:rPr lang="sl-SI" dirty="0" smtClean="0">
                <a:solidFill>
                  <a:srgbClr val="2A749B"/>
                </a:solidFill>
              </a:rPr>
              <a:t>dokazilo </a:t>
            </a:r>
            <a:r>
              <a:rPr lang="sl-SI" dirty="0">
                <a:solidFill>
                  <a:srgbClr val="2A749B"/>
                </a:solidFill>
              </a:rPr>
              <a:t>o cepljenju zoper COVID-19</a:t>
            </a:r>
            <a:r>
              <a:rPr lang="sl-SI" dirty="0"/>
              <a:t>, s katerim dokazujejo, da je od prejema drugega odmerka cepiva proizvajalca </a:t>
            </a:r>
            <a:r>
              <a:rPr lang="sl-SI" dirty="0" err="1"/>
              <a:t>Biontech</a:t>
            </a:r>
            <a:r>
              <a:rPr lang="sl-SI" dirty="0"/>
              <a:t>/</a:t>
            </a:r>
            <a:r>
              <a:rPr lang="sl-SI" dirty="0" err="1"/>
              <a:t>Pfizer</a:t>
            </a:r>
            <a:r>
              <a:rPr lang="sl-SI" dirty="0"/>
              <a:t> preteklo najmanj sedem dni ali proizvajalca Moderna najmanj 14 dni, oziroma od prejema prvega odmerka cepiva proizvajalca </a:t>
            </a:r>
            <a:r>
              <a:rPr lang="sl-SI" dirty="0" err="1"/>
              <a:t>AstraZeneca</a:t>
            </a:r>
            <a:r>
              <a:rPr lang="sl-SI" dirty="0"/>
              <a:t> najmanj 21 dni,</a:t>
            </a:r>
          </a:p>
          <a:p>
            <a:pPr marL="342900" indent="-342900" algn="l">
              <a:spcBef>
                <a:spcPts val="0"/>
              </a:spcBef>
              <a:buFont typeface="Arial" panose="020B0604020202020204" pitchFamily="34" charset="0"/>
              <a:buChar char="•"/>
            </a:pPr>
            <a:r>
              <a:rPr lang="sl-SI" dirty="0" smtClean="0">
                <a:solidFill>
                  <a:srgbClr val="2A749B"/>
                </a:solidFill>
              </a:rPr>
              <a:t>dokazilo </a:t>
            </a:r>
            <a:r>
              <a:rPr lang="sl-SI" dirty="0">
                <a:solidFill>
                  <a:srgbClr val="2A749B"/>
                </a:solidFill>
              </a:rPr>
              <a:t>o pozitivnem rezultatu testa PCR ali testa HAG</a:t>
            </a:r>
            <a:r>
              <a:rPr lang="sl-SI" dirty="0"/>
              <a:t>, ki je starejši od 21 dni, vendar ni starejši od šest mesecev, ali</a:t>
            </a:r>
          </a:p>
          <a:p>
            <a:pPr marL="342900" indent="-342900" algn="l">
              <a:spcBef>
                <a:spcPts val="0"/>
              </a:spcBef>
              <a:buFont typeface="Arial" panose="020B0604020202020204" pitchFamily="34" charset="0"/>
              <a:buChar char="•"/>
            </a:pPr>
            <a:r>
              <a:rPr lang="sl-SI" dirty="0" smtClean="0">
                <a:solidFill>
                  <a:srgbClr val="2A749B"/>
                </a:solidFill>
              </a:rPr>
              <a:t>potrdilo </a:t>
            </a:r>
            <a:r>
              <a:rPr lang="sl-SI" dirty="0">
                <a:solidFill>
                  <a:srgbClr val="2A749B"/>
                </a:solidFill>
              </a:rPr>
              <a:t>zdravnika, da so preboleli COVID-19 </a:t>
            </a:r>
            <a:r>
              <a:rPr lang="sl-SI" dirty="0"/>
              <a:t>in od začetka simptomov ni minilo več kot </a:t>
            </a:r>
            <a:r>
              <a:rPr lang="sl-SI" dirty="0" smtClean="0"/>
              <a:t>–</a:t>
            </a:r>
            <a:r>
              <a:rPr lang="sl-SI" dirty="0"/>
              <a:t> </a:t>
            </a:r>
            <a:r>
              <a:rPr lang="sl-SI" dirty="0" smtClean="0"/>
              <a:t>šest </a:t>
            </a:r>
            <a:r>
              <a:rPr lang="sl-SI" dirty="0"/>
              <a:t>mesecev</a:t>
            </a:r>
            <a:r>
              <a:rPr lang="sl-SI" dirty="0" smtClean="0"/>
              <a:t>.</a:t>
            </a:r>
            <a:endParaRPr lang="sl-SI" dirty="0"/>
          </a:p>
          <a:p>
            <a:pPr algn="l"/>
            <a:r>
              <a:rPr lang="sl-SI" dirty="0" smtClean="0"/>
              <a:t>(9)</a:t>
            </a:r>
            <a:r>
              <a:rPr lang="sl-SI" dirty="0"/>
              <a:t> </a:t>
            </a:r>
            <a:r>
              <a:rPr lang="sl-SI" dirty="0" smtClean="0"/>
              <a:t>Dokazila </a:t>
            </a:r>
            <a:r>
              <a:rPr lang="sl-SI" dirty="0"/>
              <a:t>o testiranju iz prejšnjega odstavka se upoštevajo, če so bila izdana v državah članicah Evropske unije oziroma državah članicah schengenskega območja ali pri organizacijah oziroma pri posameznikih v tretjih državah, ki jih Inštitut za mikrobiologijo in imunologijo in Nacionalni laboratorij za zdravje, okolje in hrano (v nadaljnjem besedilu: NLZOH) prepoznata kot ustrezne in so objavljeni na spletni strani NLZOH.</a:t>
            </a:r>
          </a:p>
        </p:txBody>
      </p:sp>
    </p:spTree>
    <p:extLst>
      <p:ext uri="{BB962C8B-B14F-4D97-AF65-F5344CB8AC3E}">
        <p14:creationId xmlns:p14="http://schemas.microsoft.com/office/powerpoint/2010/main" val="1044170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31205" y="237744"/>
            <a:ext cx="9037108" cy="859536"/>
          </a:xfrm>
        </p:spPr>
        <p:txBody>
          <a:bodyPr/>
          <a:lstStyle/>
          <a:p>
            <a:pPr algn="l"/>
            <a:r>
              <a:rPr lang="sl-SI" dirty="0" smtClean="0">
                <a:solidFill>
                  <a:srgbClr val="0079C1"/>
                </a:solidFill>
              </a:rPr>
              <a:t>Kako oz. kje se testirati</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6"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
        <p:nvSpPr>
          <p:cNvPr id="8" name="Podnaslov 2"/>
          <p:cNvSpPr>
            <a:spLocks noGrp="1"/>
          </p:cNvSpPr>
          <p:nvPr>
            <p:ph type="subTitle" idx="1"/>
          </p:nvPr>
        </p:nvSpPr>
        <p:spPr>
          <a:xfrm>
            <a:off x="1022247" y="1698171"/>
            <a:ext cx="8444931" cy="4348066"/>
          </a:xfrm>
        </p:spPr>
        <p:txBody>
          <a:bodyPr>
            <a:noAutofit/>
          </a:bodyPr>
          <a:lstStyle/>
          <a:p>
            <a:pPr algn="l">
              <a:spcBef>
                <a:spcPts val="0"/>
              </a:spcBef>
            </a:pPr>
            <a:r>
              <a:rPr lang="sl-SI" dirty="0" smtClean="0"/>
              <a:t>Navodilo Ministrstva za zdravje </a:t>
            </a:r>
          </a:p>
          <a:p>
            <a:pPr algn="l">
              <a:spcBef>
                <a:spcPts val="0"/>
              </a:spcBef>
            </a:pPr>
            <a:endParaRPr lang="sl-SI" dirty="0" smtClean="0"/>
          </a:p>
          <a:p>
            <a:pPr algn="l">
              <a:spcBef>
                <a:spcPts val="0"/>
              </a:spcBef>
            </a:pPr>
            <a:r>
              <a:rPr lang="sl-SI" dirty="0">
                <a:solidFill>
                  <a:srgbClr val="2A749B"/>
                </a:solidFill>
              </a:rPr>
              <a:t>Hitro testiranje </a:t>
            </a:r>
            <a:r>
              <a:rPr lang="sl-SI" dirty="0" smtClean="0">
                <a:solidFill>
                  <a:srgbClr val="2A749B"/>
                </a:solidFill>
              </a:rPr>
              <a:t>izvajajo (HAG) </a:t>
            </a:r>
            <a:r>
              <a:rPr lang="sl-SI" dirty="0"/>
              <a:t>javni zdravstveni zavodi, katerih ustanovitelj je država, javni zdravstveni zavodi, katerih ustanovitelj je lokalna skupnost, izvajalci zdravstvene dejavnosti s podeljeno koncesijo na primarni in sekundarni ravni zdravstvene dejavnosti, socialno varstveni zavodi in koncesionarji, ki so v mreži javne službe na področju socialnega varstva</a:t>
            </a:r>
            <a:r>
              <a:rPr lang="sl-SI" dirty="0" smtClean="0"/>
              <a:t>.</a:t>
            </a:r>
          </a:p>
          <a:p>
            <a:pPr algn="l">
              <a:spcBef>
                <a:spcPts val="0"/>
              </a:spcBef>
            </a:pPr>
            <a:endParaRPr lang="sl-SI" dirty="0"/>
          </a:p>
          <a:p>
            <a:pPr algn="l">
              <a:spcBef>
                <a:spcPts val="0"/>
              </a:spcBef>
            </a:pPr>
            <a:r>
              <a:rPr lang="sl-SI" dirty="0"/>
              <a:t>Vir: </a:t>
            </a:r>
            <a:r>
              <a:rPr lang="sl-SI" dirty="0">
                <a:solidFill>
                  <a:srgbClr val="2A749B"/>
                </a:solidFill>
              </a:rPr>
              <a:t>https://www.gov.si/novice/2021-02-12-najpogostejsa-vprasanja-in-odgovori-glede-hitrega-testiranja</a:t>
            </a:r>
            <a:r>
              <a:rPr lang="sl-SI" dirty="0" smtClean="0">
                <a:solidFill>
                  <a:srgbClr val="2A749B"/>
                </a:solidFill>
              </a:rPr>
              <a:t>/ </a:t>
            </a:r>
            <a:br>
              <a:rPr lang="sl-SI" dirty="0" smtClean="0">
                <a:solidFill>
                  <a:srgbClr val="2A749B"/>
                </a:solidFill>
              </a:rPr>
            </a:br>
            <a:r>
              <a:rPr lang="sl-SI" dirty="0" smtClean="0">
                <a:solidFill>
                  <a:srgbClr val="2A749B"/>
                </a:solidFill>
              </a:rPr>
              <a:t/>
            </a:r>
            <a:br>
              <a:rPr lang="sl-SI" dirty="0" smtClean="0">
                <a:solidFill>
                  <a:srgbClr val="2A749B"/>
                </a:solidFill>
              </a:rPr>
            </a:br>
            <a:r>
              <a:rPr lang="sl-SI" dirty="0" smtClean="0">
                <a:solidFill>
                  <a:srgbClr val="2A749B"/>
                </a:solidFill>
              </a:rPr>
              <a:t>Seznam izvajalcev</a:t>
            </a:r>
            <a:r>
              <a:rPr lang="sl-SI" dirty="0">
                <a:solidFill>
                  <a:srgbClr val="2A749B"/>
                </a:solidFill>
              </a:rPr>
              <a:t>: </a:t>
            </a:r>
            <a:endParaRPr lang="sl-SI" dirty="0" smtClean="0">
              <a:solidFill>
                <a:srgbClr val="2A749B"/>
              </a:solidFill>
            </a:endParaRPr>
          </a:p>
          <a:p>
            <a:pPr algn="l">
              <a:spcBef>
                <a:spcPts val="0"/>
              </a:spcBef>
            </a:pPr>
            <a:r>
              <a:rPr lang="sl-SI" dirty="0" smtClean="0">
                <a:solidFill>
                  <a:srgbClr val="2A749B"/>
                </a:solidFill>
              </a:rPr>
              <a:t>https</a:t>
            </a:r>
            <a:r>
              <a:rPr lang="sl-SI" dirty="0">
                <a:solidFill>
                  <a:srgbClr val="2A749B"/>
                </a:solidFill>
              </a:rPr>
              <a:t>://www.gov.si/novice/2020-11-20-ministrstvo-izdalo-navodila-spremembo-odredbe-in-nacin-financiranja-hitrih-antigenskih-testov/</a:t>
            </a:r>
            <a:endParaRPr lang="sl-SI" dirty="0">
              <a:solidFill>
                <a:srgbClr val="2A749B"/>
              </a:solidFill>
            </a:endParaRPr>
          </a:p>
          <a:p>
            <a:pPr algn="l">
              <a:spcBef>
                <a:spcPts val="0"/>
              </a:spcBef>
            </a:pPr>
            <a:endParaRPr lang="sl-SI" dirty="0"/>
          </a:p>
        </p:txBody>
      </p:sp>
    </p:spTree>
    <p:extLst>
      <p:ext uri="{BB962C8B-B14F-4D97-AF65-F5344CB8AC3E}">
        <p14:creationId xmlns:p14="http://schemas.microsoft.com/office/powerpoint/2010/main" val="2236560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507067" y="1856232"/>
            <a:ext cx="7766936" cy="2642616"/>
          </a:xfrm>
        </p:spPr>
        <p:txBody>
          <a:bodyPr/>
          <a:lstStyle/>
          <a:p>
            <a:r>
              <a:rPr lang="sl-SI" b="1" dirty="0" smtClean="0"/>
              <a:t>Hvala za pozornost</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7632" y="331787"/>
            <a:ext cx="3202223" cy="51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2300" y="200755"/>
            <a:ext cx="1513387" cy="779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4415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4"/>
            <a:ext cx="7766936" cy="859536"/>
          </a:xfrm>
        </p:spPr>
        <p:txBody>
          <a:bodyPr/>
          <a:lstStyle/>
          <a:p>
            <a:pPr algn="l"/>
            <a:r>
              <a:rPr lang="sl-SI" dirty="0" smtClean="0"/>
              <a:t>Osnovni podatki</a:t>
            </a:r>
            <a:endParaRPr lang="sl-SI" dirty="0"/>
          </a:p>
        </p:txBody>
      </p:sp>
      <p:sp>
        <p:nvSpPr>
          <p:cNvPr id="3" name="Podnaslov 2"/>
          <p:cNvSpPr>
            <a:spLocks noGrp="1"/>
          </p:cNvSpPr>
          <p:nvPr>
            <p:ph type="subTitle" idx="1"/>
          </p:nvPr>
        </p:nvSpPr>
        <p:spPr>
          <a:xfrm>
            <a:off x="1022434" y="2235200"/>
            <a:ext cx="8629565" cy="2766568"/>
          </a:xfrm>
        </p:spPr>
        <p:txBody>
          <a:bodyPr>
            <a:noAutofit/>
          </a:bodyPr>
          <a:lstStyle/>
          <a:p>
            <a:pPr algn="l"/>
            <a:r>
              <a:rPr lang="sl-SI" dirty="0" smtClean="0"/>
              <a:t>Naziv zakona:		PKP7 -  Zakon o interventnih ukrepih za pomoč pri </a:t>
            </a:r>
          </a:p>
          <a:p>
            <a:pPr algn="l">
              <a:spcBef>
                <a:spcPts val="0"/>
              </a:spcBef>
            </a:pPr>
            <a:r>
              <a:rPr lang="sl-SI" dirty="0" smtClean="0"/>
              <a:t>					omilitvi posledic drugega vala epidemije COVID-19</a:t>
            </a:r>
          </a:p>
          <a:p>
            <a:pPr algn="l"/>
            <a:r>
              <a:rPr lang="sl-SI" dirty="0" smtClean="0"/>
              <a:t>Datum sprejema:  	29. 12. 2020 </a:t>
            </a:r>
          </a:p>
          <a:p>
            <a:pPr algn="l"/>
            <a:r>
              <a:rPr lang="sl-SI" dirty="0" smtClean="0"/>
              <a:t>Objava: 				30. 12. 2020 / Uradni list RS št. 203/2020</a:t>
            </a:r>
          </a:p>
          <a:p>
            <a:pPr algn="l"/>
            <a:r>
              <a:rPr lang="sl-SI" dirty="0" smtClean="0"/>
              <a:t>Datum uveljavitve: 	31. 12. 2020</a:t>
            </a:r>
          </a:p>
          <a:p>
            <a:pPr algn="l"/>
            <a:r>
              <a:rPr lang="sl-SI" dirty="0" smtClean="0"/>
              <a:t>Veljavnost:			31. 12. 2021</a:t>
            </a:r>
          </a:p>
          <a:p>
            <a:pPr algn="l"/>
            <a:r>
              <a:rPr lang="sl-SI" dirty="0" smtClean="0"/>
              <a:t>Namen:				Pomoč športu</a:t>
            </a:r>
          </a:p>
          <a:p>
            <a:pPr algn="l"/>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9"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61665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4"/>
            <a:ext cx="7766936" cy="859536"/>
          </a:xfrm>
        </p:spPr>
        <p:txBody>
          <a:bodyPr/>
          <a:lstStyle/>
          <a:p>
            <a:pPr algn="l"/>
            <a:r>
              <a:rPr lang="sl-SI" dirty="0" smtClean="0">
                <a:solidFill>
                  <a:srgbClr val="0079C1"/>
                </a:solidFill>
              </a:rPr>
              <a:t>Upravičenci</a:t>
            </a:r>
            <a:endParaRPr lang="sl-SI" dirty="0"/>
          </a:p>
        </p:txBody>
      </p:sp>
      <p:sp>
        <p:nvSpPr>
          <p:cNvPr id="3" name="Podnaslov 2"/>
          <p:cNvSpPr>
            <a:spLocks noGrp="1"/>
          </p:cNvSpPr>
          <p:nvPr>
            <p:ph type="subTitle" idx="1"/>
          </p:nvPr>
        </p:nvSpPr>
        <p:spPr>
          <a:xfrm>
            <a:off x="1031578" y="1573867"/>
            <a:ext cx="8444931" cy="3413769"/>
          </a:xfrm>
        </p:spPr>
        <p:txBody>
          <a:bodyPr>
            <a:noAutofit/>
          </a:bodyPr>
          <a:lstStyle/>
          <a:p>
            <a:pPr algn="l">
              <a:spcBef>
                <a:spcPts val="100"/>
              </a:spcBef>
            </a:pPr>
            <a:r>
              <a:rPr lang="sl-SI" dirty="0" smtClean="0"/>
              <a:t>122. člen / 2. odstavek:</a:t>
            </a:r>
          </a:p>
          <a:p>
            <a:pPr algn="l">
              <a:spcBef>
                <a:spcPts val="100"/>
              </a:spcBef>
            </a:pPr>
            <a:endParaRPr lang="sl-SI" dirty="0">
              <a:solidFill>
                <a:srgbClr val="2A749B"/>
              </a:solidFill>
            </a:endParaRPr>
          </a:p>
          <a:p>
            <a:pPr algn="l">
              <a:spcBef>
                <a:spcPts val="100"/>
              </a:spcBef>
            </a:pPr>
            <a:r>
              <a:rPr lang="sl-SI" dirty="0"/>
              <a:t>Upravičenec do izplačila pomoči so nacionalne panožne športne zveze, ki organizirajo tekmovanja oziroma nacionalne panožne športne zveze, katerih tekmovalci se udeležujejo tekmovanj. </a:t>
            </a:r>
            <a:endParaRPr lang="sl-SI" dirty="0" smtClean="0"/>
          </a:p>
          <a:p>
            <a:pPr algn="l">
              <a:spcBef>
                <a:spcPts val="100"/>
              </a:spcBef>
            </a:pPr>
            <a:endParaRPr lang="sl-SI" dirty="0">
              <a:solidFill>
                <a:srgbClr val="2A749B"/>
              </a:solidFill>
            </a:endParaRPr>
          </a:p>
          <a:p>
            <a:pPr algn="l">
              <a:spcBef>
                <a:spcPts val="100"/>
              </a:spcBef>
            </a:pPr>
            <a:r>
              <a:rPr lang="sl-SI" dirty="0" smtClean="0">
                <a:solidFill>
                  <a:srgbClr val="2A749B"/>
                </a:solidFill>
              </a:rPr>
              <a:t>69 nacionalnih panožnih športnih zvez, ki so nosilke uradnih tekmovalnih sistemov v Republiki Sloveniji (stanje na dan 4. 2. 2021) v imenu in za račun vseh članov in članic</a:t>
            </a:r>
          </a:p>
          <a:p>
            <a:pPr algn="l">
              <a:spcBef>
                <a:spcPts val="100"/>
              </a:spcBef>
            </a:pPr>
            <a:endParaRPr lang="sl-SI" dirty="0">
              <a:solidFill>
                <a:srgbClr val="2A749B"/>
              </a:solidFill>
            </a:endParaRPr>
          </a:p>
          <a:p>
            <a:pPr algn="l">
              <a:spcBef>
                <a:spcPts val="100"/>
              </a:spcBef>
            </a:pPr>
            <a:r>
              <a:rPr lang="sl-SI" dirty="0">
                <a:solidFill>
                  <a:schemeClr val="bg1">
                    <a:lumMod val="50000"/>
                  </a:schemeClr>
                </a:solidFill>
              </a:rPr>
              <a:t>Vir: </a:t>
            </a:r>
            <a:r>
              <a:rPr lang="sl-SI" dirty="0" err="1" smtClean="0">
                <a:solidFill>
                  <a:schemeClr val="bg1">
                    <a:lumMod val="50000"/>
                  </a:schemeClr>
                </a:solidFill>
              </a:rPr>
              <a:t>www.olympic.si/datoteke/Uradno</a:t>
            </a:r>
            <a:r>
              <a:rPr lang="sl-SI" dirty="0" smtClean="0">
                <a:solidFill>
                  <a:schemeClr val="bg1">
                    <a:lumMod val="50000"/>
                  </a:schemeClr>
                </a:solidFill>
              </a:rPr>
              <a:t>_potrjeni_tekmovalni_sistemi_</a:t>
            </a:r>
            <a:r>
              <a:rPr lang="sl-SI" dirty="0" err="1" smtClean="0">
                <a:solidFill>
                  <a:schemeClr val="bg1">
                    <a:lumMod val="50000"/>
                  </a:schemeClr>
                </a:solidFill>
              </a:rPr>
              <a:t>2021.pdf</a:t>
            </a:r>
            <a:endParaRPr lang="sl-SI" dirty="0" smtClean="0">
              <a:solidFill>
                <a:schemeClr val="bg1">
                  <a:lumMod val="50000"/>
                </a:schemeClr>
              </a:solidFill>
            </a:endParaRPr>
          </a:p>
          <a:p>
            <a:pPr algn="l">
              <a:spcBef>
                <a:spcPts val="100"/>
              </a:spcBef>
            </a:pPr>
            <a:endParaRPr lang="sl-SI" dirty="0"/>
          </a:p>
          <a:p>
            <a:pPr algn="l">
              <a:spcBef>
                <a:spcPts val="100"/>
              </a:spcBef>
            </a:pPr>
            <a:endParaRPr lang="sl-SI" dirty="0" smtClean="0"/>
          </a:p>
          <a:p>
            <a:pPr algn="l">
              <a:spcBef>
                <a:spcPts val="100"/>
              </a:spcBef>
            </a:pPr>
            <a:endParaRPr lang="sl-SI" dirty="0" smtClean="0"/>
          </a:p>
          <a:p>
            <a:pPr algn="l">
              <a:spcBef>
                <a:spcPts val="100"/>
              </a:spcBef>
            </a:pP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8"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9302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4"/>
            <a:ext cx="7766936" cy="859536"/>
          </a:xfrm>
        </p:spPr>
        <p:txBody>
          <a:bodyPr/>
          <a:lstStyle/>
          <a:p>
            <a:pPr algn="l"/>
            <a:r>
              <a:rPr lang="sl-SI" dirty="0">
                <a:solidFill>
                  <a:srgbClr val="0079C1"/>
                </a:solidFill>
              </a:rPr>
              <a:t>Vsebina pomoči</a:t>
            </a:r>
            <a:endParaRPr lang="sl-SI" dirty="0"/>
          </a:p>
        </p:txBody>
      </p:sp>
      <p:sp>
        <p:nvSpPr>
          <p:cNvPr id="3" name="Podnaslov 2"/>
          <p:cNvSpPr>
            <a:spLocks noGrp="1"/>
          </p:cNvSpPr>
          <p:nvPr>
            <p:ph type="subTitle" idx="1"/>
          </p:nvPr>
        </p:nvSpPr>
        <p:spPr>
          <a:xfrm>
            <a:off x="1031578" y="1573867"/>
            <a:ext cx="8444931" cy="4792960"/>
          </a:xfrm>
        </p:spPr>
        <p:txBody>
          <a:bodyPr>
            <a:noAutofit/>
          </a:bodyPr>
          <a:lstStyle/>
          <a:p>
            <a:pPr algn="l">
              <a:spcBef>
                <a:spcPts val="100"/>
              </a:spcBef>
            </a:pPr>
            <a:r>
              <a:rPr lang="sl-SI" dirty="0"/>
              <a:t>122. člen / 1. odstavek:</a:t>
            </a:r>
          </a:p>
          <a:p>
            <a:pPr algn="l">
              <a:spcBef>
                <a:spcPts val="100"/>
              </a:spcBef>
            </a:pPr>
            <a:endParaRPr lang="sl-SI" dirty="0">
              <a:solidFill>
                <a:srgbClr val="2A749B"/>
              </a:solidFill>
            </a:endParaRPr>
          </a:p>
          <a:p>
            <a:pPr algn="l">
              <a:spcBef>
                <a:spcPts val="100"/>
              </a:spcBef>
            </a:pPr>
            <a:r>
              <a:rPr lang="sl-SI" dirty="0"/>
              <a:t>Financiranje stroškov testiranja na prisotnost virusa SARS-</a:t>
            </a:r>
            <a:r>
              <a:rPr lang="sl-SI" dirty="0" err="1"/>
              <a:t>CoV</a:t>
            </a:r>
            <a:r>
              <a:rPr lang="sl-SI" dirty="0"/>
              <a:t>-2 s hitrimi testi in PCR testi za športnike, ki se udeležujejo uradnih tekmovanj pod okriljem mednarodnih športnih zvez, športnike, ki nastopajo na najvišjih ravneh tekmovanj pod okriljem nacionalnih panožnih zvez, ter trenersko in drugo tekmovalno osebje, ki se udeležuje navedenih tekmovanj.</a:t>
            </a:r>
          </a:p>
          <a:p>
            <a:pPr algn="l">
              <a:spcBef>
                <a:spcPts val="100"/>
              </a:spcBef>
            </a:pPr>
            <a:endParaRPr lang="sl-SI" dirty="0"/>
          </a:p>
          <a:p>
            <a:pPr algn="l">
              <a:spcBef>
                <a:spcPts val="100"/>
              </a:spcBef>
            </a:pPr>
            <a:r>
              <a:rPr lang="sl-SI" dirty="0"/>
              <a:t>Najvišje ravni tekmovanj pod okriljem nacionalnih panožnih zvez:</a:t>
            </a:r>
          </a:p>
          <a:p>
            <a:pPr marL="285750" indent="-285750" algn="l">
              <a:spcBef>
                <a:spcPts val="100"/>
              </a:spcBef>
              <a:buFontTx/>
              <a:buChar char="-"/>
            </a:pPr>
            <a:r>
              <a:rPr lang="sl-SI" dirty="0">
                <a:solidFill>
                  <a:srgbClr val="2A749B"/>
                </a:solidFill>
              </a:rPr>
              <a:t>v kolektivnih športnih panogah: </a:t>
            </a:r>
            <a:r>
              <a:rPr lang="sv-SE" dirty="0">
                <a:solidFill>
                  <a:srgbClr val="2A749B"/>
                </a:solidFill>
              </a:rPr>
              <a:t>1. in 2. slovenska članska liga in 1. in 2. slovenska</a:t>
            </a:r>
            <a:r>
              <a:rPr lang="sl-SI" dirty="0">
                <a:solidFill>
                  <a:srgbClr val="2A749B"/>
                </a:solidFill>
              </a:rPr>
              <a:t> mladinska liga </a:t>
            </a:r>
            <a:r>
              <a:rPr lang="sl-SI" dirty="0">
                <a:solidFill>
                  <a:schemeClr val="bg1">
                    <a:lumMod val="50000"/>
                  </a:schemeClr>
                </a:solidFill>
              </a:rPr>
              <a:t>ter</a:t>
            </a:r>
            <a:r>
              <a:rPr lang="sl-SI" dirty="0">
                <a:solidFill>
                  <a:srgbClr val="2A749B"/>
                </a:solidFill>
              </a:rPr>
              <a:t> </a:t>
            </a:r>
          </a:p>
          <a:p>
            <a:pPr marL="285750" indent="-285750" algn="l">
              <a:spcBef>
                <a:spcPts val="100"/>
              </a:spcBef>
              <a:buFontTx/>
              <a:buChar char="-"/>
            </a:pPr>
            <a:r>
              <a:rPr lang="sl-SI" dirty="0">
                <a:solidFill>
                  <a:srgbClr val="2A749B"/>
                </a:solidFill>
              </a:rPr>
              <a:t>v individualnih športnih panogah državna prvenstva in državna ligaška/pokalna tekmovanja za člane in mladince.</a:t>
            </a:r>
          </a:p>
          <a:p>
            <a:pPr marL="285750" indent="-285750" algn="l">
              <a:spcBef>
                <a:spcPts val="100"/>
              </a:spcBef>
              <a:buFontTx/>
              <a:buChar char="-"/>
            </a:pPr>
            <a:endParaRPr lang="sl-SI" dirty="0">
              <a:solidFill>
                <a:srgbClr val="2A749B"/>
              </a:solidFill>
            </a:endParaRPr>
          </a:p>
          <a:p>
            <a:pPr algn="l">
              <a:spcBef>
                <a:spcPts val="100"/>
              </a:spcBef>
            </a:pPr>
            <a:r>
              <a:rPr lang="sl-SI" dirty="0"/>
              <a:t>Uradnih tekmovanja pod okriljem mednarodnih športnih zvez:</a:t>
            </a:r>
          </a:p>
          <a:p>
            <a:pPr algn="l">
              <a:spcBef>
                <a:spcPts val="100"/>
              </a:spcBef>
            </a:pPr>
            <a:r>
              <a:rPr lang="sl-SI" dirty="0">
                <a:solidFill>
                  <a:srgbClr val="2A749B"/>
                </a:solidFill>
              </a:rPr>
              <a:t>Tekmovanja opredeljena v 74. členu Zakona o športu</a:t>
            </a:r>
          </a:p>
          <a:p>
            <a:pPr algn="l">
              <a:spcBef>
                <a:spcPts val="100"/>
              </a:spcBef>
            </a:pPr>
            <a:endParaRPr lang="sl-SI" dirty="0" smtClean="0"/>
          </a:p>
          <a:p>
            <a:pPr algn="l">
              <a:spcBef>
                <a:spcPts val="100"/>
              </a:spcBef>
            </a:pP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6"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093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4"/>
            <a:ext cx="7766936" cy="859536"/>
          </a:xfrm>
        </p:spPr>
        <p:txBody>
          <a:bodyPr/>
          <a:lstStyle/>
          <a:p>
            <a:pPr algn="l"/>
            <a:r>
              <a:rPr lang="sl-SI" dirty="0" smtClean="0">
                <a:solidFill>
                  <a:srgbClr val="0079C1"/>
                </a:solidFill>
              </a:rPr>
              <a:t>Upravičeni stroški</a:t>
            </a:r>
            <a:endParaRPr lang="sl-SI" dirty="0"/>
          </a:p>
        </p:txBody>
      </p:sp>
      <p:sp>
        <p:nvSpPr>
          <p:cNvPr id="3" name="Podnaslov 2"/>
          <p:cNvSpPr>
            <a:spLocks noGrp="1"/>
          </p:cNvSpPr>
          <p:nvPr>
            <p:ph type="subTitle" idx="1"/>
          </p:nvPr>
        </p:nvSpPr>
        <p:spPr>
          <a:xfrm>
            <a:off x="1031578" y="1573867"/>
            <a:ext cx="8444931" cy="4379064"/>
          </a:xfrm>
        </p:spPr>
        <p:txBody>
          <a:bodyPr>
            <a:noAutofit/>
          </a:bodyPr>
          <a:lstStyle/>
          <a:p>
            <a:pPr algn="l">
              <a:spcBef>
                <a:spcPts val="100"/>
              </a:spcBef>
            </a:pPr>
            <a:endParaRPr lang="sl-SI" dirty="0" smtClean="0">
              <a:solidFill>
                <a:srgbClr val="2A749B"/>
              </a:solidFill>
            </a:endParaRPr>
          </a:p>
          <a:p>
            <a:pPr algn="l">
              <a:spcBef>
                <a:spcPts val="100"/>
              </a:spcBef>
            </a:pPr>
            <a:endParaRPr lang="sl-SI" dirty="0">
              <a:solidFill>
                <a:srgbClr val="2A749B"/>
              </a:solidFill>
            </a:endParaRPr>
          </a:p>
          <a:p>
            <a:pPr algn="l">
              <a:spcBef>
                <a:spcPts val="100"/>
              </a:spcBef>
            </a:pPr>
            <a:r>
              <a:rPr lang="sl-SI" dirty="0" smtClean="0"/>
              <a:t>Nakup oz. izvedba testiranja </a:t>
            </a:r>
            <a:r>
              <a:rPr lang="sl-SI" dirty="0" smtClean="0">
                <a:solidFill>
                  <a:srgbClr val="2A749B"/>
                </a:solidFill>
              </a:rPr>
              <a:t>s hitrimi (HAG) testi in PCR </a:t>
            </a:r>
            <a:r>
              <a:rPr lang="sl-SI" dirty="0">
                <a:solidFill>
                  <a:srgbClr val="2A749B"/>
                </a:solidFill>
              </a:rPr>
              <a:t>testi </a:t>
            </a:r>
            <a:r>
              <a:rPr lang="sl-SI" dirty="0" smtClean="0"/>
              <a:t>za:</a:t>
            </a:r>
          </a:p>
          <a:p>
            <a:pPr marL="285750" indent="-285750" algn="l">
              <a:spcBef>
                <a:spcPts val="100"/>
              </a:spcBef>
              <a:buFontTx/>
              <a:buChar char="-"/>
            </a:pPr>
            <a:r>
              <a:rPr lang="sl-SI" dirty="0" smtClean="0">
                <a:solidFill>
                  <a:srgbClr val="2A749B"/>
                </a:solidFill>
              </a:rPr>
              <a:t>športnike</a:t>
            </a:r>
            <a:r>
              <a:rPr lang="sl-SI" dirty="0"/>
              <a:t>, ki se udeležujejo </a:t>
            </a:r>
            <a:r>
              <a:rPr lang="sl-SI" dirty="0" smtClean="0"/>
              <a:t>uradnih tekmovanj ter </a:t>
            </a:r>
          </a:p>
          <a:p>
            <a:pPr marL="285750" indent="-285750" algn="l">
              <a:spcBef>
                <a:spcPts val="100"/>
              </a:spcBef>
              <a:buFontTx/>
              <a:buChar char="-"/>
            </a:pPr>
            <a:r>
              <a:rPr lang="sl-SI" dirty="0" smtClean="0">
                <a:solidFill>
                  <a:srgbClr val="2A749B"/>
                </a:solidFill>
              </a:rPr>
              <a:t>trenersko</a:t>
            </a:r>
            <a:r>
              <a:rPr lang="sl-SI" dirty="0" smtClean="0">
                <a:solidFill>
                  <a:schemeClr val="bg1">
                    <a:lumMod val="65000"/>
                  </a:schemeClr>
                </a:solidFill>
              </a:rPr>
              <a:t> </a:t>
            </a:r>
            <a:r>
              <a:rPr lang="sl-SI" dirty="0">
                <a:solidFill>
                  <a:schemeClr val="bg1">
                    <a:lumMod val="50000"/>
                  </a:schemeClr>
                </a:solidFill>
              </a:rPr>
              <a:t>in</a:t>
            </a:r>
            <a:r>
              <a:rPr lang="sl-SI" dirty="0">
                <a:solidFill>
                  <a:schemeClr val="bg1">
                    <a:lumMod val="65000"/>
                  </a:schemeClr>
                </a:solidFill>
              </a:rPr>
              <a:t> </a:t>
            </a:r>
            <a:endParaRPr lang="sl-SI" dirty="0" smtClean="0">
              <a:solidFill>
                <a:schemeClr val="bg1">
                  <a:lumMod val="65000"/>
                </a:schemeClr>
              </a:solidFill>
            </a:endParaRPr>
          </a:p>
          <a:p>
            <a:pPr marL="285750" indent="-285750" algn="l">
              <a:spcBef>
                <a:spcPts val="100"/>
              </a:spcBef>
              <a:buFontTx/>
              <a:buChar char="-"/>
            </a:pPr>
            <a:r>
              <a:rPr lang="sl-SI" dirty="0" smtClean="0">
                <a:solidFill>
                  <a:srgbClr val="2A749B"/>
                </a:solidFill>
              </a:rPr>
              <a:t>drugo </a:t>
            </a:r>
            <a:r>
              <a:rPr lang="sl-SI" dirty="0">
                <a:solidFill>
                  <a:srgbClr val="2A749B"/>
                </a:solidFill>
              </a:rPr>
              <a:t>tekmovalno osebje</a:t>
            </a:r>
            <a:r>
              <a:rPr lang="sl-SI" dirty="0"/>
              <a:t>, ki se udeležuje navedenih tekmovanj</a:t>
            </a:r>
            <a:r>
              <a:rPr lang="sl-SI" dirty="0" smtClean="0"/>
              <a:t>.</a:t>
            </a:r>
          </a:p>
          <a:p>
            <a:pPr algn="l">
              <a:spcBef>
                <a:spcPts val="100"/>
              </a:spcBef>
            </a:pPr>
            <a:endParaRPr lang="sl-SI" dirty="0" smtClean="0"/>
          </a:p>
          <a:p>
            <a:pPr algn="l">
              <a:spcBef>
                <a:spcPts val="100"/>
              </a:spcBef>
            </a:pPr>
            <a:r>
              <a:rPr lang="sl-SI" dirty="0" smtClean="0">
                <a:solidFill>
                  <a:srgbClr val="2A749B"/>
                </a:solidFill>
              </a:rPr>
              <a:t>Kot drugo tekmovalno osebje se razume vse tiste, ki so nujno potrebni za izvedbo tekmovanja, kot npr. sodniki, pomožni sodniki, zapisnikarji, fizioterapevti, maserji, zdravniki.</a:t>
            </a:r>
            <a:endParaRPr lang="sl-SI" dirty="0">
              <a:solidFill>
                <a:srgbClr val="2A749B"/>
              </a:solidFill>
            </a:endParaRPr>
          </a:p>
          <a:p>
            <a:pPr algn="l">
              <a:spcBef>
                <a:spcPts val="100"/>
              </a:spcBef>
            </a:pPr>
            <a:r>
              <a:rPr lang="sl-SI" dirty="0" smtClean="0">
                <a:solidFill>
                  <a:srgbClr val="2A749B"/>
                </a:solidFill>
              </a:rPr>
              <a:t>Kdo vse sodi med </a:t>
            </a:r>
            <a:r>
              <a:rPr lang="sl-SI" dirty="0" smtClean="0">
                <a:solidFill>
                  <a:srgbClr val="2A749B"/>
                </a:solidFill>
              </a:rPr>
              <a:t>„drugo </a:t>
            </a:r>
            <a:r>
              <a:rPr lang="sl-SI" dirty="0" smtClean="0">
                <a:solidFill>
                  <a:srgbClr val="2A749B"/>
                </a:solidFill>
              </a:rPr>
              <a:t>tekmovalno </a:t>
            </a:r>
            <a:r>
              <a:rPr lang="sl-SI" dirty="0" smtClean="0">
                <a:solidFill>
                  <a:srgbClr val="2A749B"/>
                </a:solidFill>
              </a:rPr>
              <a:t>osebje, </a:t>
            </a:r>
            <a:r>
              <a:rPr lang="sl-SI" dirty="0" smtClean="0">
                <a:solidFill>
                  <a:srgbClr val="2A749B"/>
                </a:solidFill>
              </a:rPr>
              <a:t>ki se udeležuje </a:t>
            </a:r>
            <a:r>
              <a:rPr lang="sl-SI" dirty="0" smtClean="0">
                <a:solidFill>
                  <a:srgbClr val="2A749B"/>
                </a:solidFill>
              </a:rPr>
              <a:t>tekmovanj“, </a:t>
            </a:r>
            <a:r>
              <a:rPr lang="sl-SI" dirty="0" smtClean="0">
                <a:solidFill>
                  <a:srgbClr val="2A749B"/>
                </a:solidFill>
              </a:rPr>
              <a:t>opredeli nacionalna panožna športna zveza s protokolom na nivoju panog. </a:t>
            </a:r>
          </a:p>
          <a:p>
            <a:pPr algn="l">
              <a:spcBef>
                <a:spcPts val="100"/>
              </a:spcBef>
            </a:pPr>
            <a:endParaRPr lang="sl-SI" dirty="0">
              <a:solidFill>
                <a:srgbClr val="2A749B"/>
              </a:solidFill>
            </a:endParaRPr>
          </a:p>
          <a:p>
            <a:pPr algn="l">
              <a:spcBef>
                <a:spcPts val="100"/>
              </a:spcBef>
            </a:pP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6"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8196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4"/>
            <a:ext cx="9037108" cy="859536"/>
          </a:xfrm>
        </p:spPr>
        <p:txBody>
          <a:bodyPr/>
          <a:lstStyle/>
          <a:p>
            <a:pPr algn="l"/>
            <a:r>
              <a:rPr lang="sl-SI" dirty="0" smtClean="0">
                <a:solidFill>
                  <a:srgbClr val="0079C1"/>
                </a:solidFill>
              </a:rPr>
              <a:t>Nadzor nad porabo pomoči</a:t>
            </a:r>
            <a:endParaRPr lang="sl-SI" dirty="0"/>
          </a:p>
        </p:txBody>
      </p:sp>
      <p:sp>
        <p:nvSpPr>
          <p:cNvPr id="3" name="Podnaslov 2"/>
          <p:cNvSpPr>
            <a:spLocks noGrp="1"/>
          </p:cNvSpPr>
          <p:nvPr>
            <p:ph type="subTitle" idx="1"/>
          </p:nvPr>
        </p:nvSpPr>
        <p:spPr>
          <a:xfrm>
            <a:off x="1031578" y="1573867"/>
            <a:ext cx="8444931" cy="3903008"/>
          </a:xfrm>
        </p:spPr>
        <p:txBody>
          <a:bodyPr>
            <a:noAutofit/>
          </a:bodyPr>
          <a:lstStyle/>
          <a:p>
            <a:pPr algn="l">
              <a:spcBef>
                <a:spcPts val="100"/>
              </a:spcBef>
            </a:pPr>
            <a:r>
              <a:rPr lang="sl-SI" dirty="0" smtClean="0"/>
              <a:t>125. člen:</a:t>
            </a:r>
            <a:br>
              <a:rPr lang="sl-SI" dirty="0" smtClean="0"/>
            </a:br>
            <a:endParaRPr lang="sl-SI" dirty="0" smtClean="0"/>
          </a:p>
          <a:p>
            <a:pPr algn="l">
              <a:spcBef>
                <a:spcPts val="100"/>
              </a:spcBef>
            </a:pPr>
            <a:r>
              <a:rPr lang="sl-SI" dirty="0"/>
              <a:t>(2) Nadzor nad uveljavljanjem pravic iz 122. člena tega zakona in namensko porabo sredstev, lahko izvaja FURS, ki za postopek nadzora smiselno uporabi zakon, ki ureja davčni postopek. </a:t>
            </a:r>
            <a:endParaRPr lang="sl-SI" dirty="0" smtClean="0"/>
          </a:p>
          <a:p>
            <a:pPr algn="l">
              <a:spcBef>
                <a:spcPts val="100"/>
              </a:spcBef>
            </a:pPr>
            <a:r>
              <a:rPr lang="sl-SI" dirty="0" smtClean="0">
                <a:solidFill>
                  <a:srgbClr val="0079C1"/>
                </a:solidFill>
              </a:rPr>
              <a:t/>
            </a:r>
            <a:br>
              <a:rPr lang="sl-SI" dirty="0" smtClean="0">
                <a:solidFill>
                  <a:srgbClr val="0079C1"/>
                </a:solidFill>
              </a:rPr>
            </a:br>
            <a:r>
              <a:rPr lang="sl-SI" dirty="0" smtClean="0">
                <a:solidFill>
                  <a:srgbClr val="2A749B"/>
                </a:solidFill>
              </a:rPr>
              <a:t>FURS bo preverjala namenskost porabe sredstev po celotni verigi od Nacionalne zveze pa do pooblaščenega izvajalca testiranj.</a:t>
            </a:r>
            <a:r>
              <a:rPr lang="sl-SI" dirty="0" smtClean="0">
                <a:solidFill>
                  <a:srgbClr val="0079C1"/>
                </a:solidFill>
              </a:rPr>
              <a:t/>
            </a:r>
            <a:br>
              <a:rPr lang="sl-SI" dirty="0" smtClean="0">
                <a:solidFill>
                  <a:srgbClr val="0079C1"/>
                </a:solidFill>
              </a:rPr>
            </a:br>
            <a:endParaRPr lang="sl-SI" dirty="0" smtClean="0">
              <a:solidFill>
                <a:srgbClr val="0079C1"/>
              </a:solidFill>
            </a:endParaRPr>
          </a:p>
          <a:p>
            <a:pPr algn="l">
              <a:spcBef>
                <a:spcPts val="100"/>
              </a:spcBef>
            </a:pPr>
            <a:r>
              <a:rPr lang="sl-SI" dirty="0"/>
              <a:t>(1) Upravičenec, ki je uveljavil pomoč za nakup hitrih testov in PCR testov, in naknadno ugotovi, da ni izpolnjeval pogojev za njeno pridobitev ali sredstev ni namensko porabil za nakup hitrih testov in PCR testov, o tem obvesti FURS in vrne znesek prejete pomoči v 30 dneh od vročitve odločbe. </a:t>
            </a:r>
            <a:endParaRPr lang="sl-SI" dirty="0">
              <a:solidFill>
                <a:srgbClr val="2A749B"/>
              </a:solidFill>
            </a:endParaRPr>
          </a:p>
          <a:p>
            <a:pPr algn="l">
              <a:spcBef>
                <a:spcPts val="100"/>
              </a:spcBef>
            </a:pPr>
            <a:endParaRPr lang="sl-SI" dirty="0" smtClean="0"/>
          </a:p>
          <a:p>
            <a:pPr algn="l">
              <a:spcBef>
                <a:spcPts val="100"/>
              </a:spcBef>
            </a:pP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6"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005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4"/>
            <a:ext cx="9037108" cy="859536"/>
          </a:xfrm>
        </p:spPr>
        <p:txBody>
          <a:bodyPr/>
          <a:lstStyle/>
          <a:p>
            <a:pPr algn="l"/>
            <a:r>
              <a:rPr lang="sl-SI" dirty="0" smtClean="0">
                <a:solidFill>
                  <a:srgbClr val="0079C1"/>
                </a:solidFill>
              </a:rPr>
              <a:t>Način uveljavitve pomoči</a:t>
            </a:r>
            <a:endParaRPr lang="sl-SI" dirty="0"/>
          </a:p>
        </p:txBody>
      </p:sp>
      <p:sp>
        <p:nvSpPr>
          <p:cNvPr id="3" name="Podnaslov 2"/>
          <p:cNvSpPr>
            <a:spLocks noGrp="1"/>
          </p:cNvSpPr>
          <p:nvPr>
            <p:ph type="subTitle" idx="1"/>
          </p:nvPr>
        </p:nvSpPr>
        <p:spPr>
          <a:xfrm>
            <a:off x="1031578" y="1847850"/>
            <a:ext cx="8444931" cy="3448050"/>
          </a:xfrm>
        </p:spPr>
        <p:txBody>
          <a:bodyPr>
            <a:noAutofit/>
          </a:bodyPr>
          <a:lstStyle/>
          <a:p>
            <a:pPr algn="l">
              <a:spcBef>
                <a:spcPts val="100"/>
              </a:spcBef>
            </a:pPr>
            <a:r>
              <a:rPr lang="sl-SI" dirty="0" smtClean="0"/>
              <a:t>123. člen:</a:t>
            </a:r>
            <a:br>
              <a:rPr lang="sl-SI" dirty="0" smtClean="0"/>
            </a:br>
            <a:endParaRPr lang="sl-SI" dirty="0" smtClean="0"/>
          </a:p>
          <a:p>
            <a:pPr algn="l">
              <a:spcBef>
                <a:spcPts val="100"/>
              </a:spcBef>
            </a:pPr>
            <a:r>
              <a:rPr lang="sl-SI" dirty="0" smtClean="0"/>
              <a:t>(1) Za </a:t>
            </a:r>
            <a:r>
              <a:rPr lang="sl-SI" dirty="0"/>
              <a:t>izplačilo pomoči za nakup hitrih testov upravičenec iz prejšnjega člena preko informacijskega sistema FURS predloži vlogo, s katero izjavlja, da je oseba, ki jo opredeljuje prejšnji člen. </a:t>
            </a:r>
          </a:p>
          <a:p>
            <a:pPr algn="l">
              <a:spcBef>
                <a:spcPts val="100"/>
              </a:spcBef>
            </a:pPr>
            <a:endParaRPr lang="sl-SI" dirty="0" smtClean="0"/>
          </a:p>
          <a:p>
            <a:pPr algn="l">
              <a:spcBef>
                <a:spcPts val="100"/>
              </a:spcBef>
            </a:pPr>
            <a:r>
              <a:rPr lang="sl-SI" dirty="0" smtClean="0">
                <a:solidFill>
                  <a:srgbClr val="2A749B"/>
                </a:solidFill>
              </a:rPr>
              <a:t>Upravičenci oddajo mesečni izjavo/zahtevek do zadnjega dne v mesecu za tekoči mesec prek spletnega portala </a:t>
            </a:r>
            <a:r>
              <a:rPr lang="sl-SI" dirty="0" err="1" smtClean="0">
                <a:solidFill>
                  <a:srgbClr val="2A749B"/>
                </a:solidFill>
              </a:rPr>
              <a:t>eDavki</a:t>
            </a:r>
            <a:r>
              <a:rPr lang="sl-SI" dirty="0" smtClean="0">
                <a:solidFill>
                  <a:srgbClr val="2A749B"/>
                </a:solidFill>
              </a:rPr>
              <a:t>.</a:t>
            </a:r>
          </a:p>
          <a:p>
            <a:pPr algn="l">
              <a:spcBef>
                <a:spcPts val="100"/>
              </a:spcBef>
            </a:pPr>
            <a:r>
              <a:rPr lang="sl-SI" dirty="0" smtClean="0">
                <a:solidFill>
                  <a:srgbClr val="2A749B"/>
                </a:solidFill>
              </a:rPr>
              <a:t>FURS bo pomoč na podlagi oddanih zahtevkov izplačal do 20. v mesecu, ki sledi mesecu oddaje zahtevka (npr. za zahtevek oddan do 28.2.2021 za mesec februar bo pomoč izplačana do </a:t>
            </a:r>
            <a:r>
              <a:rPr lang="sl-SI" dirty="0" smtClean="0">
                <a:solidFill>
                  <a:srgbClr val="2A749B"/>
                </a:solidFill>
              </a:rPr>
              <a:t>20.3.2021</a:t>
            </a:r>
            <a:r>
              <a:rPr lang="sl-SI" dirty="0" smtClean="0">
                <a:solidFill>
                  <a:srgbClr val="2A749B"/>
                </a:solidFill>
              </a:rPr>
              <a:t>)</a:t>
            </a:r>
            <a:endParaRPr lang="sl-SI" dirty="0">
              <a:solidFill>
                <a:srgbClr val="2A749B"/>
              </a:solidFill>
            </a:endParaRPr>
          </a:p>
          <a:p>
            <a:pPr algn="l">
              <a:spcBef>
                <a:spcPts val="100"/>
              </a:spcBef>
            </a:pPr>
            <a:endParaRPr lang="sl-SI" dirty="0">
              <a:solidFill>
                <a:srgbClr val="2A749B"/>
              </a:solidFill>
            </a:endParaRPr>
          </a:p>
          <a:p>
            <a:pPr algn="l">
              <a:spcBef>
                <a:spcPts val="100"/>
              </a:spcBef>
            </a:pPr>
            <a:endParaRPr lang="sl-SI" dirty="0" smtClean="0"/>
          </a:p>
          <a:p>
            <a:pPr algn="l">
              <a:spcBef>
                <a:spcPts val="100"/>
              </a:spcBef>
            </a:pP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6"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2374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49867" y="237744"/>
            <a:ext cx="9037108" cy="859536"/>
          </a:xfrm>
        </p:spPr>
        <p:txBody>
          <a:bodyPr/>
          <a:lstStyle/>
          <a:p>
            <a:pPr algn="l"/>
            <a:r>
              <a:rPr lang="sl-SI" dirty="0" err="1" smtClean="0">
                <a:solidFill>
                  <a:srgbClr val="0079C1"/>
                </a:solidFill>
              </a:rPr>
              <a:t>eDavki</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43377"/>
          <a:stretch/>
        </p:blipFill>
        <p:spPr bwMode="auto">
          <a:xfrm>
            <a:off x="1743885" y="2041217"/>
            <a:ext cx="6943725" cy="25888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descr="Rezultat iskanja slik za fu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
        <p:nvSpPr>
          <p:cNvPr id="3" name="Pravokotnik 2"/>
          <p:cNvSpPr/>
          <p:nvPr/>
        </p:nvSpPr>
        <p:spPr>
          <a:xfrm>
            <a:off x="1694310" y="1596332"/>
            <a:ext cx="2212080" cy="369332"/>
          </a:xfrm>
          <a:prstGeom prst="rect">
            <a:avLst/>
          </a:prstGeom>
        </p:spPr>
        <p:txBody>
          <a:bodyPr wrap="none">
            <a:spAutoFit/>
          </a:bodyPr>
          <a:lstStyle/>
          <a:p>
            <a:r>
              <a:rPr lang="sl-SI" dirty="0" err="1" smtClean="0">
                <a:solidFill>
                  <a:schemeClr val="bg1">
                    <a:lumMod val="50000"/>
                  </a:schemeClr>
                </a:solidFill>
              </a:rPr>
              <a:t>www,eDavki.durs.si</a:t>
            </a:r>
            <a:endParaRPr lang="sl-SI" dirty="0">
              <a:solidFill>
                <a:schemeClr val="bg1">
                  <a:lumMod val="50000"/>
                </a:schemeClr>
              </a:solidFill>
            </a:endParaRPr>
          </a:p>
        </p:txBody>
      </p:sp>
    </p:spTree>
    <p:extLst>
      <p:ext uri="{BB962C8B-B14F-4D97-AF65-F5344CB8AC3E}">
        <p14:creationId xmlns:p14="http://schemas.microsoft.com/office/powerpoint/2010/main" val="1699820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31205" y="237744"/>
            <a:ext cx="9037108" cy="859536"/>
          </a:xfrm>
        </p:spPr>
        <p:txBody>
          <a:bodyPr/>
          <a:lstStyle/>
          <a:p>
            <a:pPr algn="l"/>
            <a:r>
              <a:rPr lang="sl-SI" dirty="0" smtClean="0">
                <a:solidFill>
                  <a:srgbClr val="0079C1"/>
                </a:solidFill>
              </a:rPr>
              <a:t>Ukrep testiranja</a:t>
            </a:r>
            <a:endParaRPr lang="sl-SI" dirty="0"/>
          </a:p>
        </p:txBody>
      </p:sp>
      <p:pic>
        <p:nvPicPr>
          <p:cNvPr id="1026" name="Picture 2" descr="MIZS_slovenšč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528" y="6366827"/>
            <a:ext cx="2048789" cy="330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dnaslov 2"/>
          <p:cNvSpPr txBox="1">
            <a:spLocks/>
          </p:cNvSpPr>
          <p:nvPr/>
        </p:nvSpPr>
        <p:spPr>
          <a:xfrm>
            <a:off x="10239375" y="6366827"/>
            <a:ext cx="1743076" cy="330969"/>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sl-SI" dirty="0" err="1">
                <a:solidFill>
                  <a:schemeClr val="bg1"/>
                </a:solidFill>
              </a:rPr>
              <a:t>g</a:t>
            </a:r>
            <a:r>
              <a:rPr lang="sl-SI" dirty="0" err="1" smtClean="0">
                <a:solidFill>
                  <a:schemeClr val="bg1"/>
                </a:solidFill>
              </a:rPr>
              <a:t>p.mizs@gov.si</a:t>
            </a:r>
            <a:endParaRPr lang="sl-SI" dirty="0">
              <a:solidFill>
                <a:schemeClr val="bg1"/>
              </a:solidFill>
            </a:endParaRPr>
          </a:p>
        </p:txBody>
      </p:sp>
      <p:pic>
        <p:nvPicPr>
          <p:cNvPr id="6" name="Picture 2" descr="Rezultat iskanja slik za fu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6366827"/>
            <a:ext cx="742950" cy="382603"/>
          </a:xfrm>
          <a:prstGeom prst="rect">
            <a:avLst/>
          </a:prstGeom>
          <a:noFill/>
          <a:extLst>
            <a:ext uri="{909E8E84-426E-40DD-AFC4-6F175D3DCCD1}">
              <a14:hiddenFill xmlns:a14="http://schemas.microsoft.com/office/drawing/2010/main">
                <a:solidFill>
                  <a:srgbClr val="FFFFFF"/>
                </a:solidFill>
              </a14:hiddenFill>
            </a:ext>
          </a:extLst>
        </p:spPr>
      </p:pic>
      <p:sp>
        <p:nvSpPr>
          <p:cNvPr id="8" name="Podnaslov 2"/>
          <p:cNvSpPr>
            <a:spLocks noGrp="1"/>
          </p:cNvSpPr>
          <p:nvPr>
            <p:ph type="subTitle" idx="1"/>
          </p:nvPr>
        </p:nvSpPr>
        <p:spPr>
          <a:xfrm>
            <a:off x="1022247" y="1707505"/>
            <a:ext cx="8444931" cy="3914969"/>
          </a:xfrm>
        </p:spPr>
        <p:txBody>
          <a:bodyPr>
            <a:noAutofit/>
          </a:bodyPr>
          <a:lstStyle/>
          <a:p>
            <a:pPr algn="l">
              <a:spcBef>
                <a:spcPts val="100"/>
              </a:spcBef>
            </a:pPr>
            <a:r>
              <a:rPr lang="sl-SI" b="1" dirty="0"/>
              <a:t>Odloka o začasnih omejitvah pri izvajanju športnih </a:t>
            </a:r>
            <a:r>
              <a:rPr lang="sl-SI" b="1" dirty="0" smtClean="0"/>
              <a:t>programov (Uradni list RS št 20/2021 in 25/2021)</a:t>
            </a:r>
            <a:r>
              <a:rPr lang="sl-SI" dirty="0" smtClean="0"/>
              <a:t/>
            </a:r>
            <a:br>
              <a:rPr lang="sl-SI" dirty="0" smtClean="0"/>
            </a:br>
            <a:endParaRPr lang="sl-SI" dirty="0" smtClean="0"/>
          </a:p>
          <a:p>
            <a:pPr algn="l"/>
            <a:r>
              <a:rPr lang="sl-SI" dirty="0" smtClean="0"/>
              <a:t>(</a:t>
            </a:r>
            <a:r>
              <a:rPr lang="sl-SI" dirty="0"/>
              <a:t>6) Športniki in člani njihovih ekip, ki se udeležujejo tekmovanj, ter drugo organizacijsko osebje, ki sodeluje pri izvedbi tekmovanj, se tekmovanj lahko udeležijo, če predložijo negativni rezultat testa na virus SARS-CoV-2 z metodo verižne reakcije s polimerazo (v nadaljnjem besedilu: test PCR) ali hitrega antigenskega testa (v nadaljnjem besedilu: test HAG), </a:t>
            </a:r>
            <a:r>
              <a:rPr lang="sl-SI" dirty="0">
                <a:solidFill>
                  <a:srgbClr val="2A749B"/>
                </a:solidFill>
              </a:rPr>
              <a:t>ki ni starejši od 24 </a:t>
            </a:r>
            <a:r>
              <a:rPr lang="sl-SI" dirty="0" smtClean="0">
                <a:solidFill>
                  <a:srgbClr val="2A749B"/>
                </a:solidFill>
              </a:rPr>
              <a:t>ur</a:t>
            </a:r>
            <a:r>
              <a:rPr lang="sl-SI" dirty="0" smtClean="0"/>
              <a:t>«.</a:t>
            </a:r>
            <a:endParaRPr lang="sl-SI" dirty="0"/>
          </a:p>
          <a:p>
            <a:pPr algn="l"/>
            <a:r>
              <a:rPr lang="sl-SI" dirty="0" smtClean="0"/>
              <a:t>(</a:t>
            </a:r>
            <a:r>
              <a:rPr lang="sl-SI" dirty="0"/>
              <a:t>7) Strokovni delavci in voditelji športno rekreativne dejavnosti, ki izvajajo proces športne vadbe ali športno rekreativno dejavnost iz prejšnjega </a:t>
            </a:r>
            <a:r>
              <a:rPr lang="sl-SI" dirty="0" smtClean="0"/>
              <a:t>člena se </a:t>
            </a:r>
            <a:r>
              <a:rPr lang="sl-SI" dirty="0">
                <a:solidFill>
                  <a:srgbClr val="2A749B"/>
                </a:solidFill>
              </a:rPr>
              <a:t>enkrat tedensko testirajo na virus SARS-CoV-2 s testom HAG</a:t>
            </a:r>
            <a:r>
              <a:rPr lang="sl-SI" dirty="0"/>
              <a:t>, razen če predložijo negativni rezultat testa HAG ali testa PCR.</a:t>
            </a:r>
          </a:p>
          <a:p>
            <a:pPr algn="l">
              <a:spcBef>
                <a:spcPts val="100"/>
              </a:spcBef>
            </a:pPr>
            <a:endParaRPr lang="sl-SI" dirty="0">
              <a:solidFill>
                <a:srgbClr val="2A749B"/>
              </a:solidFill>
            </a:endParaRPr>
          </a:p>
          <a:p>
            <a:pPr algn="l">
              <a:spcBef>
                <a:spcPts val="100"/>
              </a:spcBef>
            </a:pPr>
            <a:endParaRPr lang="sl-SI" dirty="0" smtClean="0"/>
          </a:p>
          <a:p>
            <a:pPr algn="l">
              <a:spcBef>
                <a:spcPts val="100"/>
              </a:spcBef>
            </a:pPr>
            <a:endParaRPr lang="sl-SI" dirty="0"/>
          </a:p>
        </p:txBody>
      </p:sp>
    </p:spTree>
    <p:extLst>
      <p:ext uri="{BB962C8B-B14F-4D97-AF65-F5344CB8AC3E}">
        <p14:creationId xmlns:p14="http://schemas.microsoft.com/office/powerpoint/2010/main" val="1173916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1">
  <a:themeElements>
    <a:clrScheme name="Po meri 14">
      <a:dk1>
        <a:sysClr val="windowText" lastClr="000000"/>
      </a:dk1>
      <a:lt1>
        <a:sysClr val="window" lastClr="FFFFFF"/>
      </a:lt1>
      <a:dk2>
        <a:srgbClr val="2C3C43"/>
      </a:dk2>
      <a:lt2>
        <a:srgbClr val="EBEBEB"/>
      </a:lt2>
      <a:accent1>
        <a:srgbClr val="0079C1"/>
      </a:accent1>
      <a:accent2>
        <a:srgbClr val="78A22F"/>
      </a:accent2>
      <a:accent3>
        <a:srgbClr val="FFFFFF"/>
      </a:accent3>
      <a:accent4>
        <a:srgbClr val="FFFFFF"/>
      </a:accent4>
      <a:accent5>
        <a:srgbClr val="FFFFFF"/>
      </a:accent5>
      <a:accent6>
        <a:srgbClr val="FFFFFF"/>
      </a:accent6>
      <a:hlink>
        <a:srgbClr val="FFFFFF"/>
      </a:hlink>
      <a:folHlink>
        <a:srgbClr val="FFFFFF"/>
      </a:folHlink>
    </a:clrScheme>
    <a:fontScheme name="Gladko">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adk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
  <TotalTime>3338</TotalTime>
  <Words>449</Words>
  <Application>Microsoft Office PowerPoint</Application>
  <PresentationFormat>Širokozaslonsko</PresentationFormat>
  <Paragraphs>85</Paragraphs>
  <Slides>12</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12</vt:i4>
      </vt:variant>
    </vt:vector>
  </HeadingPairs>
  <TitlesOfParts>
    <vt:vector size="16" baseType="lpstr">
      <vt:lpstr>Arial</vt:lpstr>
      <vt:lpstr>Trebuchet MS</vt:lpstr>
      <vt:lpstr>Wingdings 3</vt:lpstr>
      <vt:lpstr>Tema1</vt:lpstr>
      <vt:lpstr>PKP7: Ukrep financiranja testiranja na prisotnost virusa COVID-19 za potrebe športa  </vt:lpstr>
      <vt:lpstr>Osnovni podatki</vt:lpstr>
      <vt:lpstr>Upravičenci</vt:lpstr>
      <vt:lpstr>Vsebina pomoči</vt:lpstr>
      <vt:lpstr>Upravičeni stroški</vt:lpstr>
      <vt:lpstr>Nadzor nad porabo pomoči</vt:lpstr>
      <vt:lpstr>Način uveljavitve pomoči</vt:lpstr>
      <vt:lpstr>eDavki</vt:lpstr>
      <vt:lpstr>Ukrep testiranja</vt:lpstr>
      <vt:lpstr>Ukrep testiranja</vt:lpstr>
      <vt:lpstr>Kako oz. kje se testirati</vt:lpstr>
      <vt:lpstr>Hvala za pozornost</vt:lpstr>
    </vt:vector>
  </TitlesOfParts>
  <Company>MIZKŠ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Tit Neubauer</dc:creator>
  <cp:lastModifiedBy>Zvijezdan Mikić</cp:lastModifiedBy>
  <cp:revision>74</cp:revision>
  <dcterms:created xsi:type="dcterms:W3CDTF">2016-07-20T09:58:37Z</dcterms:created>
  <dcterms:modified xsi:type="dcterms:W3CDTF">2021-02-20T11:15:16Z</dcterms:modified>
</cp:coreProperties>
</file>