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0" r:id="rId1"/>
  </p:sldMasterIdLst>
  <p:sldIdLst>
    <p:sldId id="256" r:id="rId2"/>
    <p:sldId id="257" r:id="rId3"/>
    <p:sldId id="265" r:id="rId4"/>
    <p:sldId id="286" r:id="rId5"/>
    <p:sldId id="281" r:id="rId6"/>
    <p:sldId id="288" r:id="rId7"/>
    <p:sldId id="287" r:id="rId8"/>
    <p:sldId id="282" r:id="rId9"/>
    <p:sldId id="284" r:id="rId10"/>
    <p:sldId id="283" r:id="rId11"/>
    <p:sldId id="285" r:id="rId12"/>
    <p:sldId id="289" r:id="rId13"/>
    <p:sldId id="291" r:id="rId14"/>
    <p:sldId id="280" r:id="rId15"/>
    <p:sldId id="290"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9C1"/>
    <a:srgbClr val="2A749B"/>
    <a:srgbClr val="2EA7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03" d="100"/>
          <a:sy n="103" d="100"/>
        </p:scale>
        <p:origin x="150" y="29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l-SI" smtClean="0"/>
              <a:t>Uredite slog naslova matrice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4775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4/10/2021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53162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4/10/2021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50708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4/10/2021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892034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kartice z imen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4/10/2021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63962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4/10/2021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2042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4/10/2021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7785498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l-SI" smtClean="0"/>
              <a:t>Uredite slog naslova matrice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0137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t>4/10/2021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935393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4/10/2021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367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4/10/2021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160438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smtClean="0"/>
              <a:t>Uredite slog naslova matrice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5902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5285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114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l-SI" smtClean="0"/>
              <a:t>Uredite slog naslova matrice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smtClean="0"/>
              <a:pPr/>
              <a:t>4/10/2021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4461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4/10/2021</a:t>
            </a:fld>
            <a:endParaRPr lang="en-US" dirty="0"/>
          </a:p>
        </p:txBody>
      </p:sp>
    </p:spTree>
    <p:extLst>
      <p:ext uri="{BB962C8B-B14F-4D97-AF65-F5344CB8AC3E}">
        <p14:creationId xmlns:p14="http://schemas.microsoft.com/office/powerpoint/2010/main" val="4173990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l-SI" smtClean="0"/>
              <a:t>Uredite slog naslova matrice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4/10/2021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1941238"/>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v.si/assets/ministrstva/MZ/DOKUMENTI/Novice/obrazec-zdravniskega-potrdila/obrazec-zdravniskega-potrdila_nov.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803564" y="1911906"/>
            <a:ext cx="8793018" cy="3004704"/>
          </a:xfrm>
        </p:spPr>
        <p:txBody>
          <a:bodyPr/>
          <a:lstStyle/>
          <a:p>
            <a:pPr algn="l"/>
            <a:r>
              <a:rPr lang="sl-SI" sz="4400" b="1" dirty="0" smtClean="0">
                <a:solidFill>
                  <a:schemeClr val="bg1">
                    <a:lumMod val="50000"/>
                  </a:schemeClr>
                </a:solidFill>
              </a:rPr>
              <a:t>Odlok o začasnih omejitvah pri izvajanju športnih programov</a:t>
            </a:r>
            <a:r>
              <a:rPr lang="sl-SI" sz="4400" b="1" dirty="0" smtClean="0"/>
              <a:t/>
            </a:r>
            <a:br>
              <a:rPr lang="sl-SI" sz="4400" b="1" dirty="0" smtClean="0"/>
            </a:br>
            <a:r>
              <a:rPr lang="sl-SI" sz="4400" b="1" dirty="0" smtClean="0"/>
              <a:t>Obvezno testiranje udeležencev športnih tekmovanj</a:t>
            </a:r>
            <a:endParaRPr lang="sl-SI" sz="4400" dirty="0"/>
          </a:p>
        </p:txBody>
      </p:sp>
      <p:sp>
        <p:nvSpPr>
          <p:cNvPr id="3" name="Podnaslov 2"/>
          <p:cNvSpPr>
            <a:spLocks noGrp="1"/>
          </p:cNvSpPr>
          <p:nvPr>
            <p:ph type="subTitle" idx="1"/>
          </p:nvPr>
        </p:nvSpPr>
        <p:spPr>
          <a:xfrm>
            <a:off x="833102" y="6176865"/>
            <a:ext cx="7766936" cy="482550"/>
          </a:xfrm>
        </p:spPr>
        <p:txBody>
          <a:bodyPr/>
          <a:lstStyle/>
          <a:p>
            <a:pPr algn="l"/>
            <a:r>
              <a:rPr lang="sl-SI" dirty="0" smtClean="0"/>
              <a:t>Objava: 9. 4. 2021</a:t>
            </a:r>
            <a:endParaRPr lang="sl-SI" dirty="0" smtClean="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7632" y="331787"/>
            <a:ext cx="3202223" cy="51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37105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1031578" y="1773381"/>
            <a:ext cx="8703549" cy="4488873"/>
          </a:xfrm>
        </p:spPr>
        <p:txBody>
          <a:bodyPr>
            <a:noAutofit/>
          </a:bodyPr>
          <a:lstStyle/>
          <a:p>
            <a:pPr algn="l"/>
            <a:r>
              <a:rPr lang="sl-SI" dirty="0" smtClean="0"/>
              <a:t>Veljavno hitro </a:t>
            </a:r>
            <a:r>
              <a:rPr lang="sl-SI" dirty="0"/>
              <a:t>testiranje </a:t>
            </a:r>
            <a:r>
              <a:rPr lang="sl-SI" dirty="0" smtClean="0"/>
              <a:t>izvajajo:</a:t>
            </a:r>
          </a:p>
          <a:p>
            <a:pPr marL="285750" indent="-285750" algn="l">
              <a:buFont typeface="Arial" panose="020B0604020202020204" pitchFamily="34" charset="0"/>
              <a:buChar char="•"/>
            </a:pPr>
            <a:r>
              <a:rPr lang="sl-SI" dirty="0" smtClean="0"/>
              <a:t>Nacionalni laboratorij </a:t>
            </a:r>
            <a:r>
              <a:rPr lang="sl-SI" dirty="0"/>
              <a:t>za zdravje, okolje in hrano s svojimi oddelki in dislociranimi enotami (NLZOH) </a:t>
            </a:r>
            <a:endParaRPr lang="sl-SI" dirty="0" smtClean="0"/>
          </a:p>
          <a:p>
            <a:pPr marL="285750" indent="-285750" algn="l">
              <a:buFont typeface="Arial" panose="020B0604020202020204" pitchFamily="34" charset="0"/>
              <a:buChar char="•"/>
            </a:pPr>
            <a:r>
              <a:rPr lang="sl-SI" dirty="0" smtClean="0"/>
              <a:t>Inštitut </a:t>
            </a:r>
            <a:r>
              <a:rPr lang="sl-SI" dirty="0"/>
              <a:t>za mikrobiologijo in imunologijo Medicinske fakultete v </a:t>
            </a:r>
            <a:r>
              <a:rPr lang="sl-SI" dirty="0" smtClean="0"/>
              <a:t>Ljubljani</a:t>
            </a:r>
          </a:p>
          <a:p>
            <a:pPr marL="285750" indent="-285750" algn="l">
              <a:buFont typeface="Arial" panose="020B0604020202020204" pitchFamily="34" charset="0"/>
              <a:buChar char="•"/>
            </a:pPr>
            <a:r>
              <a:rPr lang="sl-SI" dirty="0" smtClean="0"/>
              <a:t>javni </a:t>
            </a:r>
            <a:r>
              <a:rPr lang="sl-SI" dirty="0"/>
              <a:t>zdravstveni zavodi, katerih ustanovitelj je </a:t>
            </a:r>
            <a:r>
              <a:rPr lang="sl-SI" dirty="0" smtClean="0"/>
              <a:t>država in/ali lokalna </a:t>
            </a:r>
            <a:r>
              <a:rPr lang="sl-SI" dirty="0"/>
              <a:t>skupnost, </a:t>
            </a:r>
            <a:endParaRPr lang="sl-SI" dirty="0" smtClean="0"/>
          </a:p>
          <a:p>
            <a:pPr marL="285750" indent="-285750" algn="l">
              <a:buFont typeface="Arial" panose="020B0604020202020204" pitchFamily="34" charset="0"/>
              <a:buChar char="•"/>
            </a:pPr>
            <a:r>
              <a:rPr lang="sl-SI" dirty="0" smtClean="0"/>
              <a:t>izvajalci </a:t>
            </a:r>
            <a:r>
              <a:rPr lang="sl-SI" dirty="0"/>
              <a:t>zdravstvene dejavnosti s podeljeno koncesijo na primarni in sekundarni ravni zdravstvene dejavnosti, </a:t>
            </a:r>
            <a:endParaRPr lang="sl-SI" dirty="0" smtClean="0"/>
          </a:p>
          <a:p>
            <a:pPr marL="285750" indent="-285750" algn="l">
              <a:buFont typeface="Arial" panose="020B0604020202020204" pitchFamily="34" charset="0"/>
              <a:buChar char="•"/>
            </a:pPr>
            <a:r>
              <a:rPr lang="sl-SI" dirty="0" smtClean="0"/>
              <a:t>socialno </a:t>
            </a:r>
            <a:r>
              <a:rPr lang="sl-SI" dirty="0"/>
              <a:t>varstveni zavodi in koncesionarji, ki so v mreži javne službe na področju socialnega varstva</a:t>
            </a:r>
            <a:r>
              <a:rPr lang="sl-SI" dirty="0" smtClean="0"/>
              <a:t>.</a:t>
            </a:r>
          </a:p>
          <a:p>
            <a:pPr algn="l"/>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9" name="Naslov 1"/>
          <p:cNvSpPr>
            <a:spLocks noGrp="1"/>
          </p:cNvSpPr>
          <p:nvPr>
            <p:ph type="ctrTitle"/>
          </p:nvPr>
        </p:nvSpPr>
        <p:spPr>
          <a:xfrm>
            <a:off x="1049867" y="237743"/>
            <a:ext cx="7766936" cy="999929"/>
          </a:xfrm>
        </p:spPr>
        <p:txBody>
          <a:bodyPr/>
          <a:lstStyle/>
          <a:p>
            <a:pPr algn="l"/>
            <a:r>
              <a:rPr lang="sl-SI" dirty="0" smtClean="0">
                <a:solidFill>
                  <a:srgbClr val="0079C1"/>
                </a:solidFill>
              </a:rPr>
              <a:t>Pooblaščeni izvajalci</a:t>
            </a:r>
            <a:endParaRPr lang="sl-SI" dirty="0">
              <a:solidFill>
                <a:srgbClr val="0079C1"/>
              </a:solidFill>
            </a:endParaRPr>
          </a:p>
        </p:txBody>
      </p:sp>
    </p:spTree>
    <p:extLst>
      <p:ext uri="{BB962C8B-B14F-4D97-AF65-F5344CB8AC3E}">
        <p14:creationId xmlns:p14="http://schemas.microsoft.com/office/powerpoint/2010/main" val="1738165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1031578" y="1685926"/>
            <a:ext cx="8795913" cy="4419599"/>
          </a:xfrm>
        </p:spPr>
        <p:txBody>
          <a:bodyPr>
            <a:noAutofit/>
          </a:bodyPr>
          <a:lstStyle/>
          <a:p>
            <a:pPr marL="342900" indent="-342900" algn="l">
              <a:buAutoNum type="arabicPeriod"/>
            </a:pPr>
            <a:r>
              <a:rPr lang="sl-SI" dirty="0" smtClean="0"/>
              <a:t>P</a:t>
            </a:r>
            <a:r>
              <a:rPr lang="it-IT" dirty="0" err="1" smtClean="0"/>
              <a:t>ojdite</a:t>
            </a:r>
            <a:r>
              <a:rPr lang="it-IT" dirty="0" smtClean="0"/>
              <a:t> </a:t>
            </a:r>
            <a:r>
              <a:rPr lang="it-IT" dirty="0" err="1"/>
              <a:t>domov</a:t>
            </a:r>
            <a:r>
              <a:rPr lang="it-IT" dirty="0"/>
              <a:t> in se </a:t>
            </a:r>
            <a:r>
              <a:rPr lang="it-IT" b="1" dirty="0" err="1"/>
              <a:t>nemudoma</a:t>
            </a:r>
            <a:r>
              <a:rPr lang="it-IT" b="1" dirty="0"/>
              <a:t> </a:t>
            </a:r>
            <a:r>
              <a:rPr lang="it-IT" b="1" dirty="0" err="1" smtClean="0"/>
              <a:t>izolirajte</a:t>
            </a:r>
            <a:r>
              <a:rPr lang="sl-SI" dirty="0" smtClean="0"/>
              <a:t>.</a:t>
            </a:r>
          </a:p>
          <a:p>
            <a:pPr marL="342900" indent="-342900" algn="l">
              <a:buAutoNum type="arabicPeriod"/>
            </a:pPr>
            <a:r>
              <a:rPr lang="sl-SI" dirty="0" smtClean="0"/>
              <a:t>V </a:t>
            </a:r>
            <a:r>
              <a:rPr lang="sl-SI" dirty="0"/>
              <a:t>primeru pozitivnega HAGT testa vas izvajalec hitrega testiranja v roku dveh ur </a:t>
            </a:r>
            <a:r>
              <a:rPr lang="sl-SI" dirty="0" err="1"/>
              <a:t>kontaktira</a:t>
            </a:r>
            <a:r>
              <a:rPr lang="sl-SI" dirty="0"/>
              <a:t> in vam posreduje informacijo, kam in kdaj se naj zglasite za odvzem brisa za PCR testiranje. Do rezultata PCR ostajate </a:t>
            </a:r>
            <a:r>
              <a:rPr lang="sl-SI" b="1" dirty="0"/>
              <a:t>v </a:t>
            </a:r>
            <a:r>
              <a:rPr lang="sl-SI" b="1" dirty="0" smtClean="0"/>
              <a:t>izolaciji.</a:t>
            </a:r>
          </a:p>
          <a:p>
            <a:pPr marL="342900" indent="-342900" algn="l">
              <a:buAutoNum type="arabicPeriod"/>
            </a:pPr>
            <a:r>
              <a:rPr lang="sl-SI" b="1" dirty="0" smtClean="0"/>
              <a:t>Če ste pozitivni tudi po PCR testu ostanite doma v izolaciji.</a:t>
            </a:r>
          </a:p>
          <a:p>
            <a:pPr marL="342900" indent="-342900" algn="l">
              <a:buAutoNum type="arabicPeriod"/>
            </a:pPr>
            <a:r>
              <a:rPr lang="sl-SI" dirty="0"/>
              <a:t>Oseba, ki ji je bila odrejena izolacija, je v bolniškem </a:t>
            </a:r>
            <a:r>
              <a:rPr lang="sl-SI" dirty="0" err="1"/>
              <a:t>staležu</a:t>
            </a:r>
            <a:r>
              <a:rPr lang="sl-SI" dirty="0"/>
              <a:t> in je </a:t>
            </a:r>
            <a:r>
              <a:rPr lang="sl-SI" b="1" dirty="0"/>
              <a:t>doma najmanj 10 dni od začetka bolezni oz. </a:t>
            </a:r>
            <a:r>
              <a:rPr lang="sl-SI" dirty="0"/>
              <a:t>oseba, ki preboleva okužbo brez simptomov, </a:t>
            </a:r>
            <a:r>
              <a:rPr lang="sl-SI" b="1" dirty="0"/>
              <a:t>10 dni od pozitivnega testa na prisotnost virusa </a:t>
            </a:r>
            <a:r>
              <a:rPr lang="sl-SI" b="1" dirty="0" smtClean="0"/>
              <a:t>SARS-</a:t>
            </a:r>
            <a:r>
              <a:rPr lang="sl-SI" b="1" dirty="0" err="1" smtClean="0"/>
              <a:t>CoV</a:t>
            </a:r>
            <a:r>
              <a:rPr lang="sl-SI" b="1" dirty="0" smtClean="0"/>
              <a:t>-2. </a:t>
            </a:r>
            <a:r>
              <a:rPr lang="sl-SI" dirty="0" smtClean="0"/>
              <a:t>Izolacija </a:t>
            </a:r>
            <a:r>
              <a:rPr lang="sl-SI" dirty="0"/>
              <a:t>se predvidoma zaključi po 10 dneh, če je bila oseba zadnjih 48 ur brez vročine in je minilo 48 ur od začetka umirjanja simptomov in znakov bolezni. V primeru, da bolezen oz. povišana temperatura trajata dlje, se izolacija podaljša (in traja več kot 10 dni), dokler ne mine 48 ur od normalizacije telesne temperature in začetka umirjanja simptomov in znakov bolezni. </a:t>
            </a:r>
            <a:r>
              <a:rPr lang="sl-SI" dirty="0" smtClean="0"/>
              <a:t>Trajanje </a:t>
            </a:r>
            <a:r>
              <a:rPr lang="sl-SI" dirty="0"/>
              <a:t>izolacije določi osebni oziroma </a:t>
            </a:r>
            <a:r>
              <a:rPr lang="sl-SI" dirty="0" err="1"/>
              <a:t>lečeči</a:t>
            </a:r>
            <a:r>
              <a:rPr lang="sl-SI" dirty="0"/>
              <a:t> zdravnik. </a:t>
            </a:r>
            <a:endParaRPr lang="sl-SI" dirty="0">
              <a:solidFill>
                <a:srgbClr val="2A749B"/>
              </a:solidFill>
            </a:endParaRPr>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9" name="Naslov 1"/>
          <p:cNvSpPr>
            <a:spLocks noGrp="1"/>
          </p:cNvSpPr>
          <p:nvPr>
            <p:ph type="ctrTitle"/>
          </p:nvPr>
        </p:nvSpPr>
        <p:spPr>
          <a:xfrm>
            <a:off x="1049867" y="237743"/>
            <a:ext cx="7766936" cy="999929"/>
          </a:xfrm>
        </p:spPr>
        <p:txBody>
          <a:bodyPr/>
          <a:lstStyle/>
          <a:p>
            <a:pPr algn="l"/>
            <a:r>
              <a:rPr lang="sl-SI" dirty="0" smtClean="0">
                <a:solidFill>
                  <a:srgbClr val="0079C1"/>
                </a:solidFill>
              </a:rPr>
              <a:t>Če je test pozitiven	</a:t>
            </a:r>
            <a:endParaRPr lang="sl-SI" dirty="0">
              <a:solidFill>
                <a:srgbClr val="0079C1"/>
              </a:solidFill>
            </a:endParaRPr>
          </a:p>
        </p:txBody>
      </p:sp>
    </p:spTree>
    <p:extLst>
      <p:ext uri="{BB962C8B-B14F-4D97-AF65-F5344CB8AC3E}">
        <p14:creationId xmlns:p14="http://schemas.microsoft.com/office/powerpoint/2010/main" val="26171450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1031578" y="1905000"/>
            <a:ext cx="8445797" cy="4200525"/>
          </a:xfrm>
        </p:spPr>
        <p:txBody>
          <a:bodyPr>
            <a:noAutofit/>
          </a:bodyPr>
          <a:lstStyle/>
          <a:p>
            <a:pPr algn="l"/>
            <a:r>
              <a:rPr lang="sl-SI" dirty="0" smtClean="0"/>
              <a:t>Organizator tekmovanja je odgovoren za spoštovanje določil Odloka o predložitvi negativnega testa za vse udeležence tekmovanja.</a:t>
            </a:r>
          </a:p>
          <a:p>
            <a:pPr algn="l"/>
            <a:endParaRPr lang="sl-SI" dirty="0"/>
          </a:p>
          <a:p>
            <a:pPr algn="l"/>
            <a:r>
              <a:rPr lang="sl-SI" dirty="0" smtClean="0">
                <a:solidFill>
                  <a:srgbClr val="0079C1"/>
                </a:solidFill>
              </a:rPr>
              <a:t>Organizator pred vstopom na tekmovalno prizorišče od vseh udeležencev zahteva predložitev ustreznega dokazila (o cepljenju, o pozitivnem testu, o </a:t>
            </a:r>
            <a:r>
              <a:rPr lang="sl-SI" dirty="0" err="1" smtClean="0">
                <a:solidFill>
                  <a:srgbClr val="0079C1"/>
                </a:solidFill>
              </a:rPr>
              <a:t>prebolelosti</a:t>
            </a:r>
            <a:r>
              <a:rPr lang="sl-SI" dirty="0" smtClean="0">
                <a:solidFill>
                  <a:srgbClr val="0079C1"/>
                </a:solidFill>
              </a:rPr>
              <a:t>)</a:t>
            </a:r>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9" name="Naslov 1"/>
          <p:cNvSpPr>
            <a:spLocks noGrp="1"/>
          </p:cNvSpPr>
          <p:nvPr>
            <p:ph type="ctrTitle"/>
          </p:nvPr>
        </p:nvSpPr>
        <p:spPr>
          <a:xfrm>
            <a:off x="1049867" y="237743"/>
            <a:ext cx="7766936" cy="999929"/>
          </a:xfrm>
        </p:spPr>
        <p:txBody>
          <a:bodyPr/>
          <a:lstStyle/>
          <a:p>
            <a:pPr algn="l"/>
            <a:r>
              <a:rPr lang="sl-SI" dirty="0" smtClean="0">
                <a:solidFill>
                  <a:srgbClr val="0079C1"/>
                </a:solidFill>
              </a:rPr>
              <a:t>Kako preverjati teste	</a:t>
            </a:r>
            <a:endParaRPr lang="sl-SI" dirty="0">
              <a:solidFill>
                <a:srgbClr val="0079C1"/>
              </a:solidFill>
            </a:endParaRPr>
          </a:p>
        </p:txBody>
      </p:sp>
    </p:spTree>
    <p:extLst>
      <p:ext uri="{BB962C8B-B14F-4D97-AF65-F5344CB8AC3E}">
        <p14:creationId xmlns:p14="http://schemas.microsoft.com/office/powerpoint/2010/main" val="21229025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1031578" y="2019300"/>
            <a:ext cx="8795913" cy="4086225"/>
          </a:xfrm>
        </p:spPr>
        <p:txBody>
          <a:bodyPr>
            <a:noAutofit/>
          </a:bodyPr>
          <a:lstStyle/>
          <a:p>
            <a:pPr algn="l"/>
            <a:r>
              <a:rPr lang="sl-SI" dirty="0" smtClean="0">
                <a:solidFill>
                  <a:schemeClr val="bg1">
                    <a:lumMod val="50000"/>
                  </a:schemeClr>
                </a:solidFill>
              </a:rPr>
              <a:t>Na podlagi Zakona o nalezljivih boleznih primarni nadzor izvaja</a:t>
            </a:r>
          </a:p>
          <a:p>
            <a:pPr algn="l"/>
            <a:r>
              <a:rPr lang="sl-SI" dirty="0">
                <a:solidFill>
                  <a:srgbClr val="0079C1"/>
                </a:solidFill>
              </a:rPr>
              <a:t>Inšpektorat Republike Slovenije za šolstvo in šport (IRSŠŠ</a:t>
            </a:r>
            <a:r>
              <a:rPr lang="sl-SI" dirty="0" smtClean="0">
                <a:solidFill>
                  <a:srgbClr val="0079C1"/>
                </a:solidFill>
              </a:rPr>
              <a:t>) </a:t>
            </a:r>
            <a:r>
              <a:rPr lang="sl-SI" dirty="0" smtClean="0">
                <a:solidFill>
                  <a:schemeClr val="bg1">
                    <a:lumMod val="50000"/>
                  </a:schemeClr>
                </a:solidFill>
              </a:rPr>
              <a:t>lahko pa tudi</a:t>
            </a:r>
            <a:endParaRPr lang="sl-SI" dirty="0">
              <a:solidFill>
                <a:schemeClr val="bg1">
                  <a:lumMod val="50000"/>
                </a:schemeClr>
              </a:solidFill>
            </a:endParaRPr>
          </a:p>
          <a:p>
            <a:pPr algn="l"/>
            <a:r>
              <a:rPr lang="sl-SI" dirty="0" smtClean="0">
                <a:solidFill>
                  <a:srgbClr val="0079C1"/>
                </a:solidFill>
              </a:rPr>
              <a:t>Zdravstveni </a:t>
            </a:r>
            <a:r>
              <a:rPr lang="sl-SI" dirty="0">
                <a:solidFill>
                  <a:srgbClr val="0079C1"/>
                </a:solidFill>
              </a:rPr>
              <a:t>inšpektorat </a:t>
            </a:r>
            <a:r>
              <a:rPr lang="sl-SI" dirty="0" smtClean="0">
                <a:solidFill>
                  <a:srgbClr val="0079C1"/>
                </a:solidFill>
              </a:rPr>
              <a:t>RS (ZIRS).</a:t>
            </a:r>
            <a:endParaRPr lang="sl-SI" dirty="0">
              <a:solidFill>
                <a:srgbClr val="0079C1"/>
              </a:solidFill>
            </a:endParaRPr>
          </a:p>
          <a:p>
            <a:pPr algn="l"/>
            <a:endParaRPr lang="sl-SI" dirty="0">
              <a:solidFill>
                <a:srgbClr val="2A749B"/>
              </a:solidFill>
            </a:endParaRPr>
          </a:p>
          <a:p>
            <a:pPr algn="l"/>
            <a:r>
              <a:rPr lang="sl-SI" dirty="0" smtClean="0">
                <a:solidFill>
                  <a:srgbClr val="0079C1"/>
                </a:solidFill>
              </a:rPr>
              <a:t>Globe:</a:t>
            </a:r>
            <a:endParaRPr lang="sl-SI" dirty="0">
              <a:solidFill>
                <a:srgbClr val="0079C1"/>
              </a:solidFill>
            </a:endParaRPr>
          </a:p>
          <a:p>
            <a:pPr algn="l"/>
            <a:r>
              <a:rPr lang="sl-SI" dirty="0" smtClean="0">
                <a:solidFill>
                  <a:schemeClr val="bg1">
                    <a:lumMod val="50000"/>
                  </a:schemeClr>
                </a:solidFill>
              </a:rPr>
              <a:t>(54. člen ZNB) Organizator / pravna oseba: 4.000 – 100.000 EUR</a:t>
            </a:r>
          </a:p>
          <a:p>
            <a:pPr algn="l"/>
            <a:r>
              <a:rPr lang="sl-SI" dirty="0">
                <a:solidFill>
                  <a:schemeClr val="bg1">
                    <a:lumMod val="50000"/>
                  </a:schemeClr>
                </a:solidFill>
              </a:rPr>
              <a:t>(54. člen ZNB) </a:t>
            </a:r>
            <a:r>
              <a:rPr lang="sl-SI" dirty="0" smtClean="0">
                <a:solidFill>
                  <a:schemeClr val="bg1">
                    <a:lumMod val="50000"/>
                  </a:schemeClr>
                </a:solidFill>
              </a:rPr>
              <a:t>Organizator / odgovorna oseba: 400 - 4.000 EUR</a:t>
            </a:r>
          </a:p>
          <a:p>
            <a:pPr algn="l"/>
            <a:r>
              <a:rPr lang="sl-SI" dirty="0" smtClean="0">
                <a:solidFill>
                  <a:schemeClr val="bg1">
                    <a:lumMod val="50000"/>
                  </a:schemeClr>
                </a:solidFill>
              </a:rPr>
              <a:t>(</a:t>
            </a:r>
            <a:r>
              <a:rPr lang="sl-SI" dirty="0" smtClean="0">
                <a:solidFill>
                  <a:schemeClr val="accent2">
                    <a:lumMod val="50000"/>
                  </a:schemeClr>
                </a:solidFill>
              </a:rPr>
              <a:t>57. člen ZNB) Posamezniki / strokovni delavci v športu: 400 – 4.000 EUR</a:t>
            </a:r>
            <a:endParaRPr lang="sl-SI" dirty="0">
              <a:solidFill>
                <a:schemeClr val="accent2">
                  <a:lumMod val="50000"/>
                </a:schemeClr>
              </a:solidFill>
            </a:endParaRPr>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9" name="Naslov 1"/>
          <p:cNvSpPr>
            <a:spLocks noGrp="1"/>
          </p:cNvSpPr>
          <p:nvPr>
            <p:ph type="ctrTitle"/>
          </p:nvPr>
        </p:nvSpPr>
        <p:spPr>
          <a:xfrm>
            <a:off x="1049867" y="237743"/>
            <a:ext cx="7766936" cy="999929"/>
          </a:xfrm>
        </p:spPr>
        <p:txBody>
          <a:bodyPr/>
          <a:lstStyle/>
          <a:p>
            <a:pPr algn="l"/>
            <a:r>
              <a:rPr lang="sl-SI" dirty="0" smtClean="0">
                <a:solidFill>
                  <a:srgbClr val="0079C1"/>
                </a:solidFill>
              </a:rPr>
              <a:t>Kdo izvaja nadzor	</a:t>
            </a:r>
            <a:endParaRPr lang="sl-SI" dirty="0">
              <a:solidFill>
                <a:srgbClr val="0079C1"/>
              </a:solidFill>
            </a:endParaRPr>
          </a:p>
        </p:txBody>
      </p:sp>
    </p:spTree>
    <p:extLst>
      <p:ext uri="{BB962C8B-B14F-4D97-AF65-F5344CB8AC3E}">
        <p14:creationId xmlns:p14="http://schemas.microsoft.com/office/powerpoint/2010/main" val="42777409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31205" y="237744"/>
            <a:ext cx="9037108" cy="859536"/>
          </a:xfrm>
        </p:spPr>
        <p:txBody>
          <a:bodyPr/>
          <a:lstStyle/>
          <a:p>
            <a:pPr algn="l"/>
            <a:r>
              <a:rPr lang="sl-SI" dirty="0" smtClean="0">
                <a:solidFill>
                  <a:srgbClr val="0079C1"/>
                </a:solidFill>
              </a:rPr>
              <a:t>Pomembni viri</a:t>
            </a: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8" name="Podnaslov 2"/>
          <p:cNvSpPr>
            <a:spLocks noGrp="1"/>
          </p:cNvSpPr>
          <p:nvPr>
            <p:ph type="subTitle" idx="1"/>
          </p:nvPr>
        </p:nvSpPr>
        <p:spPr>
          <a:xfrm>
            <a:off x="1022247" y="1590676"/>
            <a:ext cx="8444931" cy="4776152"/>
          </a:xfrm>
        </p:spPr>
        <p:txBody>
          <a:bodyPr>
            <a:noAutofit/>
          </a:bodyPr>
          <a:lstStyle/>
          <a:p>
            <a:pPr algn="l" fontAlgn="base"/>
            <a:r>
              <a:rPr lang="sl-SI" dirty="0" smtClean="0">
                <a:solidFill>
                  <a:srgbClr val="0079C1"/>
                </a:solidFill>
              </a:rPr>
              <a:t>Najpogostejša </a:t>
            </a:r>
            <a:r>
              <a:rPr lang="sl-SI" dirty="0">
                <a:solidFill>
                  <a:srgbClr val="0079C1"/>
                </a:solidFill>
              </a:rPr>
              <a:t>vprašanja in odgovori glede hitrega </a:t>
            </a:r>
            <a:r>
              <a:rPr lang="sl-SI" dirty="0" smtClean="0">
                <a:solidFill>
                  <a:srgbClr val="0079C1"/>
                </a:solidFill>
              </a:rPr>
              <a:t>testiranja:</a:t>
            </a:r>
          </a:p>
          <a:p>
            <a:pPr algn="l" fontAlgn="base">
              <a:spcBef>
                <a:spcPts val="0"/>
              </a:spcBef>
            </a:pPr>
            <a:r>
              <a:rPr lang="sl-SI" dirty="0"/>
              <a:t>https://www.gov.si/novice/2021-02-12-najpogostejsa-vprasanja-in-odgovori-glede-hitrega-testiranja</a:t>
            </a:r>
            <a:r>
              <a:rPr lang="sl-SI" dirty="0" smtClean="0"/>
              <a:t>/</a:t>
            </a:r>
          </a:p>
          <a:p>
            <a:pPr algn="l" fontAlgn="base"/>
            <a:r>
              <a:rPr lang="sl-SI" dirty="0" smtClean="0">
                <a:solidFill>
                  <a:srgbClr val="0079C1"/>
                </a:solidFill>
              </a:rPr>
              <a:t>Testiranje na okužbo z virusom SARS-</a:t>
            </a:r>
            <a:r>
              <a:rPr lang="sl-SI" dirty="0" err="1" smtClean="0">
                <a:solidFill>
                  <a:srgbClr val="0079C1"/>
                </a:solidFill>
              </a:rPr>
              <a:t>CoV</a:t>
            </a:r>
            <a:r>
              <a:rPr lang="sl-SI" dirty="0" smtClean="0">
                <a:solidFill>
                  <a:srgbClr val="0079C1"/>
                </a:solidFill>
              </a:rPr>
              <a:t>-2:</a:t>
            </a:r>
          </a:p>
          <a:p>
            <a:pPr algn="l" fontAlgn="base">
              <a:spcBef>
                <a:spcPts val="0"/>
              </a:spcBef>
            </a:pPr>
            <a:r>
              <a:rPr lang="sl-SI" dirty="0"/>
              <a:t>https://www.gov.si/teme/koronavirus-sars-cov-2/testiranje-na-okuzbo</a:t>
            </a:r>
            <a:r>
              <a:rPr lang="sl-SI" dirty="0" smtClean="0"/>
              <a:t>/</a:t>
            </a:r>
          </a:p>
          <a:p>
            <a:pPr algn="l" fontAlgn="base"/>
            <a:r>
              <a:rPr lang="sl-SI" dirty="0" smtClean="0">
                <a:solidFill>
                  <a:srgbClr val="0079C1"/>
                </a:solidFill>
              </a:rPr>
              <a:t>Izvajalci hitrega testiranja na prisotnost virusa SARS-</a:t>
            </a:r>
            <a:r>
              <a:rPr lang="sl-SI" dirty="0" err="1" smtClean="0">
                <a:solidFill>
                  <a:srgbClr val="0079C1"/>
                </a:solidFill>
              </a:rPr>
              <a:t>CoV</a:t>
            </a:r>
            <a:r>
              <a:rPr lang="sl-SI" dirty="0" smtClean="0">
                <a:solidFill>
                  <a:srgbClr val="0079C1"/>
                </a:solidFill>
              </a:rPr>
              <a:t>-2:</a:t>
            </a:r>
          </a:p>
          <a:p>
            <a:pPr algn="l" fontAlgn="base">
              <a:spcBef>
                <a:spcPts val="0"/>
              </a:spcBef>
            </a:pPr>
            <a:r>
              <a:rPr lang="sl-SI" dirty="0"/>
              <a:t>https://www.gov.si/novice/2020-11-20-ministrstvo-izdalo-navodila-spremembo-odredbe-in-nacin-financiranja-hitrih-antigenskih-testov</a:t>
            </a:r>
            <a:r>
              <a:rPr lang="sl-SI" dirty="0" smtClean="0"/>
              <a:t>/</a:t>
            </a:r>
          </a:p>
          <a:p>
            <a:pPr algn="l"/>
            <a:r>
              <a:rPr lang="sl-SI" dirty="0">
                <a:solidFill>
                  <a:srgbClr val="0079C1"/>
                </a:solidFill>
              </a:rPr>
              <a:t>Dokazovanje </a:t>
            </a:r>
            <a:r>
              <a:rPr lang="sl-SI" dirty="0" err="1">
                <a:solidFill>
                  <a:srgbClr val="0079C1"/>
                </a:solidFill>
              </a:rPr>
              <a:t>prebolelosti</a:t>
            </a:r>
            <a:r>
              <a:rPr lang="sl-SI" dirty="0">
                <a:solidFill>
                  <a:srgbClr val="0079C1"/>
                </a:solidFill>
              </a:rPr>
              <a:t> COVID-19:</a:t>
            </a:r>
          </a:p>
          <a:p>
            <a:pPr algn="l">
              <a:spcBef>
                <a:spcPts val="0"/>
              </a:spcBef>
            </a:pPr>
            <a:r>
              <a:rPr lang="sl-SI" dirty="0"/>
              <a:t>https://www.gov.si/novice/2021-02-19-dokazovanje-prebolelosti-covid-19/</a:t>
            </a:r>
          </a:p>
          <a:p>
            <a:pPr algn="l" fontAlgn="base"/>
            <a:r>
              <a:rPr lang="it-IT" dirty="0" err="1" smtClean="0">
                <a:solidFill>
                  <a:srgbClr val="0079C1"/>
                </a:solidFill>
              </a:rPr>
              <a:t>Potrdilo</a:t>
            </a:r>
            <a:r>
              <a:rPr lang="it-IT" dirty="0" smtClean="0">
                <a:solidFill>
                  <a:srgbClr val="0079C1"/>
                </a:solidFill>
              </a:rPr>
              <a:t> </a:t>
            </a:r>
            <a:r>
              <a:rPr lang="sl-SI" dirty="0" smtClean="0">
                <a:solidFill>
                  <a:srgbClr val="0079C1"/>
                </a:solidFill>
              </a:rPr>
              <a:t>zdravnika, da je oseba </a:t>
            </a:r>
            <a:r>
              <a:rPr lang="it-IT" dirty="0" err="1" smtClean="0">
                <a:solidFill>
                  <a:srgbClr val="0079C1"/>
                </a:solidFill>
              </a:rPr>
              <a:t>prebolel</a:t>
            </a:r>
            <a:r>
              <a:rPr lang="sl-SI" dirty="0" smtClean="0">
                <a:solidFill>
                  <a:srgbClr val="0079C1"/>
                </a:solidFill>
              </a:rPr>
              <a:t>a</a:t>
            </a:r>
            <a:r>
              <a:rPr lang="it-IT" dirty="0" smtClean="0">
                <a:solidFill>
                  <a:srgbClr val="0079C1"/>
                </a:solidFill>
              </a:rPr>
              <a:t> COVID-19</a:t>
            </a:r>
            <a:r>
              <a:rPr lang="sl-SI" dirty="0" smtClean="0">
                <a:solidFill>
                  <a:srgbClr val="0079C1"/>
                </a:solidFill>
              </a:rPr>
              <a:t>:</a:t>
            </a:r>
            <a:endParaRPr lang="it-IT" dirty="0">
              <a:solidFill>
                <a:srgbClr val="0079C1"/>
              </a:solidFill>
            </a:endParaRPr>
          </a:p>
          <a:p>
            <a:pPr algn="l" fontAlgn="base">
              <a:spcBef>
                <a:spcPts val="0"/>
              </a:spcBef>
            </a:pPr>
            <a:r>
              <a:rPr lang="sl-SI" dirty="0"/>
              <a:t>https://www.gov.si/novice/2021-02-12-potrdilo-za-osebe-ki-so-prebolele-covid-19/</a:t>
            </a:r>
          </a:p>
          <a:p>
            <a:pPr algn="l">
              <a:spcBef>
                <a:spcPts val="0"/>
              </a:spcBef>
            </a:pPr>
            <a:endParaRPr lang="sl-SI" dirty="0"/>
          </a:p>
        </p:txBody>
      </p:sp>
    </p:spTree>
    <p:extLst>
      <p:ext uri="{BB962C8B-B14F-4D97-AF65-F5344CB8AC3E}">
        <p14:creationId xmlns:p14="http://schemas.microsoft.com/office/powerpoint/2010/main" val="22365601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31205" y="237744"/>
            <a:ext cx="9037108" cy="859536"/>
          </a:xfrm>
        </p:spPr>
        <p:txBody>
          <a:bodyPr/>
          <a:lstStyle/>
          <a:p>
            <a:pPr algn="l"/>
            <a:r>
              <a:rPr lang="sl-SI" dirty="0" smtClean="0">
                <a:solidFill>
                  <a:srgbClr val="0079C1"/>
                </a:solidFill>
              </a:rPr>
              <a:t>Pomembni viri</a:t>
            </a: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8" name="Podnaslov 2"/>
          <p:cNvSpPr>
            <a:spLocks noGrp="1"/>
          </p:cNvSpPr>
          <p:nvPr>
            <p:ph type="subTitle" idx="1"/>
          </p:nvPr>
        </p:nvSpPr>
        <p:spPr>
          <a:xfrm>
            <a:off x="1022247" y="1743075"/>
            <a:ext cx="8444931" cy="4623752"/>
          </a:xfrm>
        </p:spPr>
        <p:txBody>
          <a:bodyPr>
            <a:noAutofit/>
          </a:bodyPr>
          <a:lstStyle/>
          <a:p>
            <a:pPr algn="l" fontAlgn="base">
              <a:spcBef>
                <a:spcPts val="300"/>
              </a:spcBef>
            </a:pPr>
            <a:r>
              <a:rPr lang="sl-SI" dirty="0">
                <a:solidFill>
                  <a:srgbClr val="0079C1"/>
                </a:solidFill>
              </a:rPr>
              <a:t>Priznavanje rezultatov testiranj pri prehajanju meja:</a:t>
            </a:r>
          </a:p>
          <a:p>
            <a:pPr algn="l" fontAlgn="base">
              <a:spcBef>
                <a:spcPts val="0"/>
              </a:spcBef>
            </a:pPr>
            <a:r>
              <a:rPr lang="sl-SI" dirty="0"/>
              <a:t>https://www.nlzoh.si/objave/priznavanje-rezultatov-testiranj-na-prisotnost-virusa-sars-cov-2-pri-prehajanju-meja/</a:t>
            </a:r>
          </a:p>
          <a:p>
            <a:pPr algn="l" fontAlgn="base"/>
            <a:r>
              <a:rPr lang="pl-PL" dirty="0" smtClean="0">
                <a:solidFill>
                  <a:srgbClr val="0079C1"/>
                </a:solidFill>
              </a:rPr>
              <a:t>Navodila </a:t>
            </a:r>
            <a:r>
              <a:rPr lang="pl-PL" dirty="0">
                <a:solidFill>
                  <a:srgbClr val="0079C1"/>
                </a:solidFill>
              </a:rPr>
              <a:t>za osebe v domači </a:t>
            </a:r>
            <a:r>
              <a:rPr lang="pl-PL" dirty="0" smtClean="0">
                <a:solidFill>
                  <a:srgbClr val="0079C1"/>
                </a:solidFill>
              </a:rPr>
              <a:t>izolaciji</a:t>
            </a:r>
            <a:r>
              <a:rPr lang="sl-SI" dirty="0" smtClean="0">
                <a:solidFill>
                  <a:srgbClr val="0079C1"/>
                </a:solidFill>
              </a:rPr>
              <a:t>:</a:t>
            </a:r>
          </a:p>
          <a:p>
            <a:pPr algn="l" fontAlgn="base">
              <a:spcBef>
                <a:spcPts val="0"/>
              </a:spcBef>
            </a:pPr>
            <a:r>
              <a:rPr lang="sl-SI" dirty="0"/>
              <a:t>https://www.nijz.si/sl/navodila-za-bolnika-s-covid-19-ki-ne-potrebuje-bolnisnicne-obravnave</a:t>
            </a:r>
            <a:r>
              <a:rPr lang="sl-SI" dirty="0" smtClean="0"/>
              <a:t>/</a:t>
            </a:r>
          </a:p>
          <a:p>
            <a:pPr algn="l" fontAlgn="base"/>
            <a:r>
              <a:rPr lang="sl-SI" dirty="0" smtClean="0">
                <a:solidFill>
                  <a:srgbClr val="0079C1"/>
                </a:solidFill>
              </a:rPr>
              <a:t>Obveščanje </a:t>
            </a:r>
            <a:r>
              <a:rPr lang="sl-SI" dirty="0">
                <a:solidFill>
                  <a:srgbClr val="0079C1"/>
                </a:solidFill>
              </a:rPr>
              <a:t>o rezultatih </a:t>
            </a:r>
            <a:r>
              <a:rPr lang="sl-SI" dirty="0" smtClean="0">
                <a:solidFill>
                  <a:srgbClr val="0079C1"/>
                </a:solidFill>
              </a:rPr>
              <a:t>testiranja:</a:t>
            </a:r>
            <a:endParaRPr lang="sl-SI" dirty="0">
              <a:solidFill>
                <a:srgbClr val="0079C1"/>
              </a:solidFill>
            </a:endParaRPr>
          </a:p>
          <a:p>
            <a:pPr algn="l" fontAlgn="base">
              <a:spcBef>
                <a:spcPts val="0"/>
              </a:spcBef>
            </a:pPr>
            <a:r>
              <a:rPr lang="sl-SI" dirty="0"/>
              <a:t>https://www.gov.si/teme/koronavirus-sars-cov-2/obvescanje-o-rezultatih-testiranja/</a:t>
            </a:r>
            <a:endParaRPr lang="sl-SI" dirty="0" smtClean="0"/>
          </a:p>
          <a:p>
            <a:pPr algn="l">
              <a:spcBef>
                <a:spcPts val="0"/>
              </a:spcBef>
            </a:pPr>
            <a:endParaRPr lang="sl-SI" dirty="0"/>
          </a:p>
        </p:txBody>
      </p:sp>
    </p:spTree>
    <p:extLst>
      <p:ext uri="{BB962C8B-B14F-4D97-AF65-F5344CB8AC3E}">
        <p14:creationId xmlns:p14="http://schemas.microsoft.com/office/powerpoint/2010/main" val="21109735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534776" y="2373745"/>
            <a:ext cx="7766936" cy="1785590"/>
          </a:xfrm>
        </p:spPr>
        <p:txBody>
          <a:bodyPr/>
          <a:lstStyle/>
          <a:p>
            <a:r>
              <a:rPr lang="sl-SI" b="1" dirty="0" smtClean="0"/>
              <a:t>Hvala za </a:t>
            </a:r>
            <a:r>
              <a:rPr lang="sl-SI" b="1" dirty="0" smtClean="0"/>
              <a:t>pozornost</a:t>
            </a: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7632" y="331787"/>
            <a:ext cx="3202223" cy="51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odnaslov 2"/>
          <p:cNvSpPr txBox="1">
            <a:spLocks/>
          </p:cNvSpPr>
          <p:nvPr/>
        </p:nvSpPr>
        <p:spPr>
          <a:xfrm>
            <a:off x="4618181" y="4159335"/>
            <a:ext cx="5523346" cy="1234701"/>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sz="5400" dirty="0" err="1">
                <a:solidFill>
                  <a:schemeClr val="bg1">
                    <a:lumMod val="50000"/>
                  </a:schemeClr>
                </a:solidFill>
                <a:latin typeface="+mj-lt"/>
              </a:rPr>
              <a:t>g</a:t>
            </a:r>
            <a:r>
              <a:rPr lang="sl-SI" sz="5400" dirty="0" err="1" smtClean="0">
                <a:solidFill>
                  <a:schemeClr val="bg1">
                    <a:lumMod val="50000"/>
                  </a:schemeClr>
                </a:solidFill>
                <a:latin typeface="+mj-lt"/>
              </a:rPr>
              <a:t>p.mizs@gov.si</a:t>
            </a:r>
            <a:endParaRPr lang="sl-SI" sz="5400" dirty="0">
              <a:solidFill>
                <a:schemeClr val="bg1">
                  <a:lumMod val="50000"/>
                </a:schemeClr>
              </a:solidFill>
              <a:latin typeface="+mj-lt"/>
            </a:endParaRPr>
          </a:p>
        </p:txBody>
      </p:sp>
    </p:spTree>
    <p:extLst>
      <p:ext uri="{BB962C8B-B14F-4D97-AF65-F5344CB8AC3E}">
        <p14:creationId xmlns:p14="http://schemas.microsoft.com/office/powerpoint/2010/main" val="10644158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49867" y="237743"/>
            <a:ext cx="7766936" cy="999929"/>
          </a:xfrm>
        </p:spPr>
        <p:txBody>
          <a:bodyPr/>
          <a:lstStyle/>
          <a:p>
            <a:pPr algn="l"/>
            <a:r>
              <a:rPr lang="sl-SI" dirty="0" smtClean="0">
                <a:solidFill>
                  <a:srgbClr val="0079C1"/>
                </a:solidFill>
              </a:rPr>
              <a:t>Osnovni podatki</a:t>
            </a:r>
            <a:endParaRPr lang="sl-SI" dirty="0">
              <a:solidFill>
                <a:srgbClr val="0079C1"/>
              </a:solidFill>
            </a:endParaRPr>
          </a:p>
        </p:txBody>
      </p:sp>
      <p:sp>
        <p:nvSpPr>
          <p:cNvPr id="3" name="Podnaslov 2"/>
          <p:cNvSpPr>
            <a:spLocks noGrp="1"/>
          </p:cNvSpPr>
          <p:nvPr>
            <p:ph type="subTitle" idx="1"/>
          </p:nvPr>
        </p:nvSpPr>
        <p:spPr>
          <a:xfrm>
            <a:off x="1022433" y="2235199"/>
            <a:ext cx="9726431" cy="3713019"/>
          </a:xfrm>
        </p:spPr>
        <p:txBody>
          <a:bodyPr>
            <a:noAutofit/>
          </a:bodyPr>
          <a:lstStyle/>
          <a:p>
            <a:pPr algn="l"/>
            <a:r>
              <a:rPr lang="sl-SI" dirty="0" smtClean="0"/>
              <a:t>Podlaga:				Odlok o začasnih omejitvah pri izvajanju športnih programov</a:t>
            </a:r>
          </a:p>
          <a:p>
            <a:pPr algn="l">
              <a:spcBef>
                <a:spcPts val="0"/>
              </a:spcBef>
            </a:pPr>
            <a:r>
              <a:rPr lang="sl-SI" dirty="0" smtClean="0"/>
              <a:t>					</a:t>
            </a:r>
            <a:r>
              <a:rPr lang="sl-SI" dirty="0" smtClean="0"/>
              <a:t>(5., 6. </a:t>
            </a:r>
            <a:r>
              <a:rPr lang="sl-SI" dirty="0" smtClean="0"/>
              <a:t>in </a:t>
            </a:r>
            <a:r>
              <a:rPr lang="sl-SI" dirty="0" smtClean="0"/>
              <a:t>7. </a:t>
            </a:r>
            <a:r>
              <a:rPr lang="sl-SI" dirty="0" smtClean="0"/>
              <a:t>odstavek </a:t>
            </a:r>
            <a:r>
              <a:rPr lang="sl-SI" dirty="0" smtClean="0"/>
              <a:t>4. </a:t>
            </a:r>
            <a:r>
              <a:rPr lang="sl-SI" dirty="0" smtClean="0"/>
              <a:t>člena)</a:t>
            </a:r>
          </a:p>
          <a:p>
            <a:pPr algn="l"/>
            <a:r>
              <a:rPr lang="sl-SI" dirty="0" smtClean="0"/>
              <a:t>Objava</a:t>
            </a:r>
            <a:r>
              <a:rPr lang="sl-SI" dirty="0" smtClean="0"/>
              <a:t>: 				Uradni list RS št</a:t>
            </a:r>
            <a:r>
              <a:rPr lang="sl-SI" dirty="0" smtClean="0"/>
              <a:t>. 55/21</a:t>
            </a:r>
            <a:endParaRPr lang="sl-SI" dirty="0" smtClean="0"/>
          </a:p>
          <a:p>
            <a:pPr algn="l"/>
            <a:r>
              <a:rPr lang="sl-SI" dirty="0" smtClean="0"/>
              <a:t>Datum uveljavitve: 	</a:t>
            </a:r>
            <a:r>
              <a:rPr lang="sl-SI" dirty="0" smtClean="0"/>
              <a:t>12. 2. </a:t>
            </a:r>
            <a:r>
              <a:rPr lang="sl-SI" dirty="0" smtClean="0"/>
              <a:t>2021</a:t>
            </a:r>
          </a:p>
          <a:p>
            <a:pPr algn="l"/>
            <a:r>
              <a:rPr lang="sl-SI" dirty="0" smtClean="0"/>
              <a:t>Veljavnost do:		</a:t>
            </a:r>
            <a:r>
              <a:rPr lang="sl-SI" dirty="0" smtClean="0"/>
              <a:t>18. 4. </a:t>
            </a:r>
            <a:r>
              <a:rPr lang="sl-SI" dirty="0" smtClean="0"/>
              <a:t>2021</a:t>
            </a:r>
          </a:p>
          <a:p>
            <a:pPr algn="l"/>
            <a:r>
              <a:rPr lang="sl-SI" dirty="0" smtClean="0"/>
              <a:t>Namen:				Določitev začasnih omejitev pri izvajanju športnih </a:t>
            </a:r>
          </a:p>
          <a:p>
            <a:pPr algn="l">
              <a:spcBef>
                <a:spcPts val="0"/>
              </a:spcBef>
            </a:pPr>
            <a:r>
              <a:rPr lang="sl-SI" dirty="0"/>
              <a:t> </a:t>
            </a:r>
            <a:r>
              <a:rPr lang="sl-SI" dirty="0" smtClean="0"/>
              <a:t>                             </a:t>
            </a:r>
            <a:r>
              <a:rPr lang="sl-SI" sz="1400" dirty="0" smtClean="0"/>
              <a:t>   </a:t>
            </a:r>
            <a:r>
              <a:rPr lang="sl-SI" dirty="0" smtClean="0"/>
              <a:t> programov</a:t>
            </a:r>
            <a:r>
              <a:rPr lang="sl-SI" dirty="0"/>
              <a:t> </a:t>
            </a:r>
            <a:r>
              <a:rPr lang="sl-SI" dirty="0" smtClean="0"/>
              <a:t>in</a:t>
            </a:r>
            <a:r>
              <a:rPr lang="sl-SI" dirty="0"/>
              <a:t> </a:t>
            </a:r>
            <a:r>
              <a:rPr lang="sl-SI" dirty="0" smtClean="0"/>
              <a:t>športnih</a:t>
            </a:r>
            <a:r>
              <a:rPr lang="sl-SI" dirty="0"/>
              <a:t> </a:t>
            </a:r>
            <a:r>
              <a:rPr lang="sl-SI" dirty="0" smtClean="0"/>
              <a:t>tekmovanj</a:t>
            </a:r>
          </a:p>
          <a:p>
            <a:pPr algn="l"/>
            <a:r>
              <a:rPr lang="sl-SI" dirty="0" smtClean="0"/>
              <a:t>Vir:				       </a:t>
            </a:r>
            <a:r>
              <a:rPr lang="sl-SI" dirty="0" smtClean="0">
                <a:solidFill>
                  <a:schemeClr val="bg1">
                    <a:lumMod val="50000"/>
                  </a:schemeClr>
                </a:solidFill>
              </a:rPr>
              <a:t>www.uradni-list.si/glasilo-uradni-list-rs/celotno-kazalo/202155</a:t>
            </a: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Tree>
    <p:extLst>
      <p:ext uri="{BB962C8B-B14F-4D97-AF65-F5344CB8AC3E}">
        <p14:creationId xmlns:p14="http://schemas.microsoft.com/office/powerpoint/2010/main" val="16561665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1050051" y="2044905"/>
            <a:ext cx="8444931" cy="3413769"/>
          </a:xfrm>
        </p:spPr>
        <p:txBody>
          <a:bodyPr>
            <a:noAutofit/>
          </a:bodyPr>
          <a:lstStyle/>
          <a:p>
            <a:pPr algn="l">
              <a:spcBef>
                <a:spcPts val="100"/>
              </a:spcBef>
            </a:pPr>
            <a:r>
              <a:rPr lang="sl-SI" dirty="0"/>
              <a:t>(6) </a:t>
            </a:r>
            <a:r>
              <a:rPr lang="sl-SI" dirty="0">
                <a:solidFill>
                  <a:srgbClr val="0079C1"/>
                </a:solidFill>
              </a:rPr>
              <a:t>Športniki in člani njihovih ekip</a:t>
            </a:r>
            <a:r>
              <a:rPr lang="sl-SI" dirty="0"/>
              <a:t>, ki se udeležujejo tekmovanj, </a:t>
            </a:r>
            <a:r>
              <a:rPr lang="sl-SI" dirty="0">
                <a:solidFill>
                  <a:srgbClr val="0079C1"/>
                </a:solidFill>
              </a:rPr>
              <a:t>ter drugo organizacijsko osebje</a:t>
            </a:r>
            <a:r>
              <a:rPr lang="sl-SI" dirty="0"/>
              <a:t>, ki sodeluje pri izvedbi tekmovanj, se tekmovanj lahko udeležijo, če predložijo negativni rezultat testa na virus SARS-</a:t>
            </a:r>
            <a:r>
              <a:rPr lang="sl-SI" dirty="0" err="1"/>
              <a:t>CoV</a:t>
            </a:r>
            <a:r>
              <a:rPr lang="sl-SI" dirty="0"/>
              <a:t>-2 z metodo verižne reakcije s polimerazo </a:t>
            </a:r>
            <a:r>
              <a:rPr lang="sl-SI" dirty="0" smtClean="0"/>
              <a:t>(test </a:t>
            </a:r>
            <a:r>
              <a:rPr lang="sl-SI" dirty="0"/>
              <a:t>PCR) ali hitrega antigenskega testa </a:t>
            </a:r>
            <a:r>
              <a:rPr lang="sl-SI" dirty="0" smtClean="0"/>
              <a:t>(test </a:t>
            </a:r>
            <a:r>
              <a:rPr lang="sl-SI" dirty="0"/>
              <a:t>HAG), ki ni starejši od 48 ur</a:t>
            </a:r>
            <a:r>
              <a:rPr lang="sl-SI" dirty="0" smtClean="0"/>
              <a:t>.</a:t>
            </a:r>
          </a:p>
          <a:p>
            <a:pPr algn="l">
              <a:spcBef>
                <a:spcPts val="100"/>
              </a:spcBef>
            </a:pPr>
            <a:endParaRPr lang="sl-SI" dirty="0" smtClean="0">
              <a:solidFill>
                <a:srgbClr val="0079C1"/>
              </a:solidFill>
            </a:endParaRPr>
          </a:p>
          <a:p>
            <a:pPr algn="l">
              <a:spcBef>
                <a:spcPts val="100"/>
              </a:spcBef>
            </a:pPr>
            <a:r>
              <a:rPr lang="sl-SI" dirty="0" smtClean="0">
                <a:solidFill>
                  <a:srgbClr val="0079C1"/>
                </a:solidFill>
              </a:rPr>
              <a:t>Vsi, ki sodelujejo pri izvedbi tekmovanja in so na prizorišču tekmovanja. Organizator tekmovanja sestavi </a:t>
            </a:r>
            <a:r>
              <a:rPr lang="sl-SI" dirty="0" smtClean="0">
                <a:solidFill>
                  <a:srgbClr val="0079C1"/>
                </a:solidFill>
              </a:rPr>
              <a:t>in vodi poimenski </a:t>
            </a:r>
            <a:r>
              <a:rPr lang="sl-SI" dirty="0" smtClean="0">
                <a:solidFill>
                  <a:srgbClr val="0079C1"/>
                </a:solidFill>
              </a:rPr>
              <a:t>seznam udeležencev.</a:t>
            </a:r>
          </a:p>
          <a:p>
            <a:pPr algn="l">
              <a:spcBef>
                <a:spcPts val="100"/>
              </a:spcBef>
            </a:pPr>
            <a:endParaRPr lang="sl-SI" dirty="0" smtClean="0">
              <a:solidFill>
                <a:srgbClr val="0079C1"/>
              </a:solidFill>
            </a:endParaRPr>
          </a:p>
          <a:p>
            <a:pPr algn="l">
              <a:spcBef>
                <a:spcPts val="100"/>
              </a:spcBef>
            </a:pPr>
            <a:r>
              <a:rPr lang="sl-SI" dirty="0" smtClean="0">
                <a:solidFill>
                  <a:srgbClr val="0079C1"/>
                </a:solidFill>
              </a:rPr>
              <a:t>Predstavniki medijev ne sodijo v skupino drugo organizacijsko osebje zaradi česar jim ni treba predložiti negativnega testa razen če organizator tekmovanja zaradi pravil tekmovanja, ne zahteva predložitve negativnega testa.</a:t>
            </a:r>
            <a:endParaRPr lang="sl-SI" dirty="0">
              <a:solidFill>
                <a:srgbClr val="0079C1"/>
              </a:solidFill>
            </a:endParaRPr>
          </a:p>
          <a:p>
            <a:pPr algn="l">
              <a:spcBef>
                <a:spcPts val="100"/>
              </a:spcBef>
            </a:pPr>
            <a:endParaRPr lang="sl-SI" dirty="0" smtClean="0">
              <a:solidFill>
                <a:srgbClr val="2A749B"/>
              </a:solidFill>
            </a:endParaRPr>
          </a:p>
          <a:p>
            <a:pPr algn="l">
              <a:spcBef>
                <a:spcPts val="100"/>
              </a:spcBef>
            </a:pPr>
            <a:endParaRPr lang="sl-SI" dirty="0"/>
          </a:p>
          <a:p>
            <a:pPr algn="l">
              <a:spcBef>
                <a:spcPts val="100"/>
              </a:spcBef>
            </a:pPr>
            <a:endParaRPr lang="sl-SI" dirty="0" smtClean="0"/>
          </a:p>
          <a:p>
            <a:pPr algn="l">
              <a:spcBef>
                <a:spcPts val="100"/>
              </a:spcBef>
            </a:pPr>
            <a:endParaRPr lang="sl-SI" dirty="0" smtClean="0"/>
          </a:p>
          <a:p>
            <a:pPr algn="l">
              <a:spcBef>
                <a:spcPts val="100"/>
              </a:spcBef>
            </a:pP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9" name="Naslov 1"/>
          <p:cNvSpPr>
            <a:spLocks noGrp="1"/>
          </p:cNvSpPr>
          <p:nvPr>
            <p:ph type="ctrTitle"/>
          </p:nvPr>
        </p:nvSpPr>
        <p:spPr>
          <a:xfrm>
            <a:off x="1049867" y="237743"/>
            <a:ext cx="7766936" cy="999929"/>
          </a:xfrm>
        </p:spPr>
        <p:txBody>
          <a:bodyPr/>
          <a:lstStyle/>
          <a:p>
            <a:pPr algn="l"/>
            <a:r>
              <a:rPr lang="sl-SI" dirty="0" smtClean="0">
                <a:solidFill>
                  <a:srgbClr val="0079C1"/>
                </a:solidFill>
              </a:rPr>
              <a:t>Kdo se mora testirati</a:t>
            </a:r>
            <a:endParaRPr lang="sl-SI" dirty="0">
              <a:solidFill>
                <a:srgbClr val="0079C1"/>
              </a:solidFill>
            </a:endParaRPr>
          </a:p>
        </p:txBody>
      </p:sp>
    </p:spTree>
    <p:extLst>
      <p:ext uri="{BB962C8B-B14F-4D97-AF65-F5344CB8AC3E}">
        <p14:creationId xmlns:p14="http://schemas.microsoft.com/office/powerpoint/2010/main" val="20493028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1050051" y="2044905"/>
            <a:ext cx="8444931" cy="4003470"/>
          </a:xfrm>
        </p:spPr>
        <p:txBody>
          <a:bodyPr>
            <a:noAutofit/>
          </a:bodyPr>
          <a:lstStyle/>
          <a:p>
            <a:pPr algn="l">
              <a:spcBef>
                <a:spcPts val="100"/>
              </a:spcBef>
            </a:pPr>
            <a:r>
              <a:rPr lang="sl-SI" dirty="0"/>
              <a:t>(</a:t>
            </a:r>
            <a:r>
              <a:rPr lang="sl-SI" dirty="0">
                <a:solidFill>
                  <a:schemeClr val="bg1">
                    <a:lumMod val="50000"/>
                  </a:schemeClr>
                </a:solidFill>
              </a:rPr>
              <a:t>6) Športniki in člani njihovih ekip, ki se udeležujejo tekmovanj, ter drugo organizacijsko osebje, </a:t>
            </a:r>
            <a:r>
              <a:rPr lang="sl-SI" dirty="0"/>
              <a:t>ki sodeluje pri izvedbi tekmovanj, se tekmovanj lahko udeležijo, če predložijo negativni rezultat testa na virus SARS-</a:t>
            </a:r>
            <a:r>
              <a:rPr lang="sl-SI" dirty="0" err="1"/>
              <a:t>CoV</a:t>
            </a:r>
            <a:r>
              <a:rPr lang="sl-SI" dirty="0"/>
              <a:t>-2 z metodo verižne reakcije s polimerazo </a:t>
            </a:r>
            <a:r>
              <a:rPr lang="sl-SI" dirty="0" smtClean="0"/>
              <a:t>(test </a:t>
            </a:r>
            <a:r>
              <a:rPr lang="sl-SI" dirty="0"/>
              <a:t>PCR) ali hitrega antigenskega testa </a:t>
            </a:r>
            <a:r>
              <a:rPr lang="sl-SI" dirty="0" smtClean="0"/>
              <a:t>(test </a:t>
            </a:r>
            <a:r>
              <a:rPr lang="sl-SI" dirty="0"/>
              <a:t>HAG), </a:t>
            </a:r>
            <a:r>
              <a:rPr lang="sl-SI" dirty="0">
                <a:solidFill>
                  <a:srgbClr val="0079C1"/>
                </a:solidFill>
              </a:rPr>
              <a:t>ki ni starejši od 48 ur</a:t>
            </a:r>
            <a:r>
              <a:rPr lang="sl-SI" dirty="0" smtClean="0">
                <a:solidFill>
                  <a:srgbClr val="0079C1"/>
                </a:solidFill>
              </a:rPr>
              <a:t>.</a:t>
            </a:r>
          </a:p>
          <a:p>
            <a:pPr algn="l">
              <a:spcBef>
                <a:spcPts val="100"/>
              </a:spcBef>
            </a:pPr>
            <a:endParaRPr lang="sl-SI" dirty="0" smtClean="0">
              <a:solidFill>
                <a:srgbClr val="0079C1"/>
              </a:solidFill>
            </a:endParaRPr>
          </a:p>
          <a:p>
            <a:pPr algn="l">
              <a:spcBef>
                <a:spcPts val="100"/>
              </a:spcBef>
            </a:pPr>
            <a:r>
              <a:rPr lang="sl-SI" dirty="0" smtClean="0">
                <a:solidFill>
                  <a:srgbClr val="0079C1"/>
                </a:solidFill>
              </a:rPr>
              <a:t>48 ur se šteje od izdaje potrdila. Če je oseba prejela negativni test na COVID-19 testira v petek ob 8:21, je test veljaven do nedelje do 8:21. </a:t>
            </a:r>
          </a:p>
          <a:p>
            <a:pPr algn="l">
              <a:spcBef>
                <a:spcPts val="100"/>
              </a:spcBef>
            </a:pPr>
            <a:endParaRPr lang="sl-SI" dirty="0" smtClean="0">
              <a:solidFill>
                <a:srgbClr val="0079C1"/>
              </a:solidFill>
            </a:endParaRPr>
          </a:p>
          <a:p>
            <a:pPr algn="l">
              <a:spcBef>
                <a:spcPts val="100"/>
              </a:spcBef>
            </a:pPr>
            <a:r>
              <a:rPr lang="sl-SI" dirty="0" smtClean="0">
                <a:solidFill>
                  <a:srgbClr val="0079C1"/>
                </a:solidFill>
              </a:rPr>
              <a:t>Če tekmovanje traja več dni se vsak tekmovalni dan šteje, kot posamezno tekmovanje za katerega morajo imeti udeleženci test, ki ni starejši od 48 ur.</a:t>
            </a:r>
          </a:p>
          <a:p>
            <a:pPr algn="l">
              <a:spcBef>
                <a:spcPts val="100"/>
              </a:spcBef>
            </a:pPr>
            <a:endParaRPr lang="sl-SI" dirty="0"/>
          </a:p>
          <a:p>
            <a:pPr algn="l">
              <a:spcBef>
                <a:spcPts val="100"/>
              </a:spcBef>
            </a:pPr>
            <a:endParaRPr lang="sl-SI" dirty="0" smtClean="0"/>
          </a:p>
          <a:p>
            <a:pPr algn="l">
              <a:spcBef>
                <a:spcPts val="100"/>
              </a:spcBef>
            </a:pPr>
            <a:endParaRPr lang="sl-SI" dirty="0" smtClean="0"/>
          </a:p>
          <a:p>
            <a:pPr algn="l">
              <a:spcBef>
                <a:spcPts val="100"/>
              </a:spcBef>
            </a:pP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9" name="Naslov 1"/>
          <p:cNvSpPr>
            <a:spLocks noGrp="1"/>
          </p:cNvSpPr>
          <p:nvPr>
            <p:ph type="ctrTitle"/>
          </p:nvPr>
        </p:nvSpPr>
        <p:spPr>
          <a:xfrm>
            <a:off x="1049867" y="237743"/>
            <a:ext cx="7766936" cy="999929"/>
          </a:xfrm>
        </p:spPr>
        <p:txBody>
          <a:bodyPr/>
          <a:lstStyle/>
          <a:p>
            <a:pPr algn="l"/>
            <a:r>
              <a:rPr lang="sl-SI" dirty="0" smtClean="0">
                <a:solidFill>
                  <a:srgbClr val="0079C1"/>
                </a:solidFill>
              </a:rPr>
              <a:t>Veljavnost testa</a:t>
            </a:r>
            <a:endParaRPr lang="sl-SI" dirty="0">
              <a:solidFill>
                <a:srgbClr val="0079C1"/>
              </a:solidFill>
            </a:endParaRPr>
          </a:p>
        </p:txBody>
      </p:sp>
    </p:spTree>
    <p:extLst>
      <p:ext uri="{BB962C8B-B14F-4D97-AF65-F5344CB8AC3E}">
        <p14:creationId xmlns:p14="http://schemas.microsoft.com/office/powerpoint/2010/main" val="3239215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1031578" y="1832475"/>
            <a:ext cx="8444931" cy="4309697"/>
          </a:xfrm>
        </p:spPr>
        <p:txBody>
          <a:bodyPr>
            <a:noAutofit/>
          </a:bodyPr>
          <a:lstStyle/>
          <a:p>
            <a:pPr algn="l"/>
            <a:r>
              <a:rPr lang="sl-SI" dirty="0"/>
              <a:t>(8) Osebam iz šestega in sedmega odstavka tega člena testiranja ni treba opraviti, če imajo:</a:t>
            </a:r>
          </a:p>
          <a:p>
            <a:pPr marL="285750" indent="-285750" algn="l">
              <a:buFont typeface="Arial" panose="020B0604020202020204" pitchFamily="34" charset="0"/>
              <a:buChar char="•"/>
            </a:pPr>
            <a:r>
              <a:rPr lang="sl-SI" dirty="0" smtClean="0"/>
              <a:t>dokazilo </a:t>
            </a:r>
            <a:r>
              <a:rPr lang="sl-SI" dirty="0"/>
              <a:t>o cepljenju zoper COVID-19, s katerim dokazujejo, da je od prejema drugega odmerka cepiva proizvajalca </a:t>
            </a:r>
            <a:r>
              <a:rPr lang="sl-SI" dirty="0" err="1"/>
              <a:t>Biontech</a:t>
            </a:r>
            <a:r>
              <a:rPr lang="sl-SI" dirty="0"/>
              <a:t>/</a:t>
            </a:r>
            <a:r>
              <a:rPr lang="sl-SI" dirty="0" err="1"/>
              <a:t>Pfizer</a:t>
            </a:r>
            <a:r>
              <a:rPr lang="sl-SI" dirty="0"/>
              <a:t> preteklo najmanj sedem dni ali proizvajalca Moderna najmanj 14 dni, oziroma od prejema prvega odmerka cepiva proizvajalca </a:t>
            </a:r>
            <a:r>
              <a:rPr lang="sl-SI" dirty="0" err="1"/>
              <a:t>AstraZeneca</a:t>
            </a:r>
            <a:r>
              <a:rPr lang="sl-SI" dirty="0"/>
              <a:t> najmanj 21 dni</a:t>
            </a:r>
            <a:r>
              <a:rPr lang="sl-SI" dirty="0" smtClean="0"/>
              <a:t>,</a:t>
            </a:r>
          </a:p>
          <a:p>
            <a:pPr algn="l"/>
            <a:r>
              <a:rPr lang="sl-SI" dirty="0" smtClean="0">
                <a:solidFill>
                  <a:schemeClr val="accent1"/>
                </a:solidFill>
              </a:rPr>
              <a:t>    Dokazilo izda zdravstvena ustanova oz. izvajalec testiranja.</a:t>
            </a:r>
            <a:r>
              <a:rPr lang="sl-SI" dirty="0">
                <a:solidFill>
                  <a:schemeClr val="accent1"/>
                </a:solidFill>
              </a:rPr>
              <a:t>	</a:t>
            </a:r>
          </a:p>
          <a:p>
            <a:pPr marL="285750" indent="-285750" algn="l">
              <a:buFont typeface="Arial" panose="020B0604020202020204" pitchFamily="34" charset="0"/>
              <a:buChar char="•"/>
            </a:pPr>
            <a:r>
              <a:rPr lang="sl-SI" dirty="0" smtClean="0"/>
              <a:t>dokazilo </a:t>
            </a:r>
            <a:r>
              <a:rPr lang="sl-SI" dirty="0"/>
              <a:t>o pozitivnem rezultatu testa PCR ali testa HAG, ki je starejši od 21 dni, vendar ni starejši od šest mesecev, </a:t>
            </a:r>
            <a:r>
              <a:rPr lang="sl-SI" dirty="0" smtClean="0"/>
              <a:t>ali </a:t>
            </a:r>
          </a:p>
          <a:p>
            <a:pPr marL="285750" indent="-285750" algn="l">
              <a:buFont typeface="Arial" panose="020B0604020202020204" pitchFamily="34" charset="0"/>
              <a:buChar char="•"/>
            </a:pPr>
            <a:r>
              <a:rPr lang="sl-SI" dirty="0"/>
              <a:t>potrdilo zdravnika, da so preboleli COVID-19 in od začetka simptomov ni minilo več kot šest mesecev.</a:t>
            </a:r>
          </a:p>
          <a:p>
            <a:pPr algn="l"/>
            <a:r>
              <a:rPr lang="sl-SI" dirty="0" smtClean="0">
                <a:solidFill>
                  <a:srgbClr val="0079C1"/>
                </a:solidFill>
              </a:rPr>
              <a:t>    Načinov</a:t>
            </a:r>
            <a:r>
              <a:rPr lang="sl-SI" dirty="0">
                <a:solidFill>
                  <a:srgbClr val="0079C1"/>
                </a:solidFill>
              </a:rPr>
              <a:t>, kako oseba dokazuje </a:t>
            </a:r>
            <a:r>
              <a:rPr lang="sl-SI" dirty="0" smtClean="0">
                <a:solidFill>
                  <a:srgbClr val="0079C1"/>
                </a:solidFill>
              </a:rPr>
              <a:t>pozitivni rezultat na COVID-19 oz. </a:t>
            </a:r>
            <a:r>
              <a:rPr lang="sl-SI" dirty="0" err="1" smtClean="0">
                <a:solidFill>
                  <a:srgbClr val="0079C1"/>
                </a:solidFill>
              </a:rPr>
              <a:t>prebolelost</a:t>
            </a:r>
            <a:r>
              <a:rPr lang="sl-SI" dirty="0" smtClean="0">
                <a:solidFill>
                  <a:srgbClr val="0079C1"/>
                </a:solidFill>
              </a:rPr>
              <a:t> </a:t>
            </a:r>
          </a:p>
          <a:p>
            <a:pPr algn="l">
              <a:spcBef>
                <a:spcPts val="0"/>
              </a:spcBef>
            </a:pPr>
            <a:r>
              <a:rPr lang="sl-SI" dirty="0">
                <a:solidFill>
                  <a:srgbClr val="0079C1"/>
                </a:solidFill>
              </a:rPr>
              <a:t> </a:t>
            </a:r>
            <a:r>
              <a:rPr lang="sl-SI" dirty="0" smtClean="0">
                <a:solidFill>
                  <a:srgbClr val="0079C1"/>
                </a:solidFill>
              </a:rPr>
              <a:t>   je več: </a:t>
            </a:r>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9" name="Naslov 1"/>
          <p:cNvSpPr>
            <a:spLocks noGrp="1"/>
          </p:cNvSpPr>
          <p:nvPr>
            <p:ph type="ctrTitle"/>
          </p:nvPr>
        </p:nvSpPr>
        <p:spPr>
          <a:xfrm>
            <a:off x="1049867" y="237743"/>
            <a:ext cx="7766936" cy="999929"/>
          </a:xfrm>
        </p:spPr>
        <p:txBody>
          <a:bodyPr/>
          <a:lstStyle/>
          <a:p>
            <a:pPr algn="l"/>
            <a:r>
              <a:rPr lang="sl-SI" dirty="0" smtClean="0">
                <a:solidFill>
                  <a:srgbClr val="0079C1"/>
                </a:solidFill>
              </a:rPr>
              <a:t>Kakšne so izjeme</a:t>
            </a:r>
            <a:endParaRPr lang="sl-SI" dirty="0">
              <a:solidFill>
                <a:srgbClr val="0079C1"/>
              </a:solidFill>
            </a:endParaRPr>
          </a:p>
        </p:txBody>
      </p:sp>
    </p:spTree>
    <p:extLst>
      <p:ext uri="{BB962C8B-B14F-4D97-AF65-F5344CB8AC3E}">
        <p14:creationId xmlns:p14="http://schemas.microsoft.com/office/powerpoint/2010/main" val="2788339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1031578" y="1847273"/>
            <a:ext cx="8740495" cy="4294899"/>
          </a:xfrm>
        </p:spPr>
        <p:txBody>
          <a:bodyPr>
            <a:noAutofit/>
          </a:bodyPr>
          <a:lstStyle/>
          <a:p>
            <a:pPr marL="342900" indent="-342900" algn="l">
              <a:buAutoNum type="arabicPeriod"/>
            </a:pPr>
            <a:r>
              <a:rPr lang="sl-SI" dirty="0" smtClean="0"/>
              <a:t>S pozitivnim </a:t>
            </a:r>
            <a:r>
              <a:rPr lang="sl-SI" dirty="0"/>
              <a:t>izvidom PCR ali hitrega antigenskega testa, ki ga lahko pridobi tudi z uporabo spletnega portala </a:t>
            </a:r>
            <a:r>
              <a:rPr lang="sl-SI" dirty="0" err="1"/>
              <a:t>zVem</a:t>
            </a:r>
            <a:r>
              <a:rPr lang="sl-SI" dirty="0"/>
              <a:t>, kjer si izvid lahko natisne </a:t>
            </a:r>
            <a:r>
              <a:rPr lang="sl-SI" dirty="0" smtClean="0"/>
              <a:t>brezplačno.</a:t>
            </a:r>
          </a:p>
          <a:p>
            <a:pPr marL="342900" indent="-342900" algn="l">
              <a:buAutoNum type="arabicPeriod"/>
            </a:pPr>
            <a:r>
              <a:rPr lang="sl-SI" dirty="0" smtClean="0"/>
              <a:t>S kratkim sporočilom </a:t>
            </a:r>
            <a:r>
              <a:rPr lang="sl-SI" dirty="0"/>
              <a:t>(SMS), </a:t>
            </a:r>
            <a:r>
              <a:rPr lang="sl-SI" dirty="0" smtClean="0"/>
              <a:t>poslanim </a:t>
            </a:r>
            <a:r>
              <a:rPr lang="sl-SI" dirty="0"/>
              <a:t>s številke +38651285886, ki izkazuje pozitiven rezultat za osebo z začetnicami, ki ustrezajo začetnicam </a:t>
            </a:r>
            <a:r>
              <a:rPr lang="sl-SI" dirty="0" smtClean="0"/>
              <a:t>osebe.</a:t>
            </a:r>
          </a:p>
          <a:p>
            <a:pPr marL="342900" indent="-342900" algn="l">
              <a:buAutoNum type="arabicPeriod"/>
            </a:pPr>
            <a:r>
              <a:rPr lang="sl-SI" dirty="0" smtClean="0"/>
              <a:t>Delodajalec </a:t>
            </a:r>
            <a:r>
              <a:rPr lang="sl-SI" dirty="0"/>
              <a:t>lahko za svojega zaposlenega kot dokazilo upošteva tudi bolniški list, kjer je opredeljeno, da je bila oseba v izolaciji ali v primeru okužbe s COVID-19 na delovnem mestu poškodba pri delu in iz njega izhaja, da od začetka izolacije oziroma poškodbe pri delu ni minilo več kot šest </a:t>
            </a:r>
            <a:r>
              <a:rPr lang="sl-SI" dirty="0" smtClean="0"/>
              <a:t>mesecev.</a:t>
            </a:r>
          </a:p>
          <a:p>
            <a:pPr marL="342900" indent="-342900" algn="l">
              <a:buAutoNum type="arabicPeriod"/>
            </a:pPr>
            <a:r>
              <a:rPr lang="sl-SI" dirty="0" smtClean="0"/>
              <a:t>V </a:t>
            </a:r>
            <a:r>
              <a:rPr lang="sl-SI" dirty="0"/>
              <a:t>primeru, da oseba ni bila testirana in nima bolniškega lista pa mora to potrditi osebni </a:t>
            </a:r>
            <a:r>
              <a:rPr lang="sl-SI" dirty="0" smtClean="0"/>
              <a:t>zdravnik, </a:t>
            </a:r>
            <a:r>
              <a:rPr lang="sl-SI" dirty="0"/>
              <a:t>ki ga je oseba </a:t>
            </a:r>
            <a:r>
              <a:rPr lang="sl-SI" dirty="0" err="1"/>
              <a:t>kontaktirala</a:t>
            </a:r>
            <a:r>
              <a:rPr lang="sl-SI" dirty="0"/>
              <a:t> v času, ko je zbolela za </a:t>
            </a:r>
            <a:r>
              <a:rPr lang="sl-SI" dirty="0" smtClean="0"/>
              <a:t>COVID-19 in sicer s posebnim obrazcem. </a:t>
            </a:r>
          </a:p>
          <a:p>
            <a:pPr algn="l"/>
            <a:r>
              <a:rPr lang="sl-SI" dirty="0" smtClean="0">
                <a:solidFill>
                  <a:schemeClr val="accent1"/>
                </a:solidFill>
              </a:rPr>
              <a:t>Laboratorijski izvid, </a:t>
            </a:r>
            <a:r>
              <a:rPr lang="sl-SI" dirty="0">
                <a:solidFill>
                  <a:schemeClr val="accent1"/>
                </a:solidFill>
              </a:rPr>
              <a:t>ki </a:t>
            </a:r>
            <a:r>
              <a:rPr lang="sl-SI" dirty="0" smtClean="0">
                <a:solidFill>
                  <a:schemeClr val="accent1"/>
                </a:solidFill>
              </a:rPr>
              <a:t>izkazuje prisotnost </a:t>
            </a:r>
            <a:r>
              <a:rPr lang="sl-SI" dirty="0">
                <a:solidFill>
                  <a:schemeClr val="accent1"/>
                </a:solidFill>
              </a:rPr>
              <a:t>protiteles proti virusu COVID-19 </a:t>
            </a:r>
            <a:r>
              <a:rPr lang="sl-SI" dirty="0" smtClean="0">
                <a:solidFill>
                  <a:schemeClr val="accent1"/>
                </a:solidFill>
              </a:rPr>
              <a:t>ni ustrezno dokazilo o </a:t>
            </a:r>
            <a:r>
              <a:rPr lang="sl-SI" dirty="0" err="1" smtClean="0">
                <a:solidFill>
                  <a:schemeClr val="accent1"/>
                </a:solidFill>
              </a:rPr>
              <a:t>prebolelosti</a:t>
            </a:r>
            <a:r>
              <a:rPr lang="sl-SI" dirty="0" smtClean="0">
                <a:solidFill>
                  <a:schemeClr val="accent1"/>
                </a:solidFill>
              </a:rPr>
              <a:t>. </a:t>
            </a:r>
            <a:r>
              <a:rPr lang="sl-SI" dirty="0"/>
              <a:t> </a:t>
            </a:r>
            <a:r>
              <a:rPr lang="sl-SI" u="sng" dirty="0">
                <a:hlinkClick r:id="rId2"/>
              </a:rPr>
              <a:t>obrazec </a:t>
            </a:r>
            <a:r>
              <a:rPr lang="sl-SI" u="sng" dirty="0" smtClean="0">
                <a:hlinkClick r:id="rId2"/>
              </a:rPr>
              <a:t>potrdila</a:t>
            </a:r>
            <a:endParaRPr lang="sl-SI" dirty="0"/>
          </a:p>
        </p:txBody>
      </p:sp>
      <p:pic>
        <p:nvPicPr>
          <p:cNvPr id="1026" name="Picture 2" descr="MIZS_slovenščin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9" name="Naslov 1"/>
          <p:cNvSpPr>
            <a:spLocks noGrp="1"/>
          </p:cNvSpPr>
          <p:nvPr>
            <p:ph type="ctrTitle"/>
          </p:nvPr>
        </p:nvSpPr>
        <p:spPr>
          <a:xfrm>
            <a:off x="1049867" y="237743"/>
            <a:ext cx="8417406" cy="999929"/>
          </a:xfrm>
        </p:spPr>
        <p:txBody>
          <a:bodyPr/>
          <a:lstStyle/>
          <a:p>
            <a:pPr algn="l"/>
            <a:r>
              <a:rPr lang="sl-SI" dirty="0" smtClean="0">
                <a:solidFill>
                  <a:srgbClr val="0079C1"/>
                </a:solidFill>
              </a:rPr>
              <a:t>Dokazila za pozitivni test</a:t>
            </a:r>
            <a:endParaRPr lang="sl-SI" dirty="0">
              <a:solidFill>
                <a:srgbClr val="0079C1"/>
              </a:solidFill>
            </a:endParaRPr>
          </a:p>
        </p:txBody>
      </p:sp>
    </p:spTree>
    <p:extLst>
      <p:ext uri="{BB962C8B-B14F-4D97-AF65-F5344CB8AC3E}">
        <p14:creationId xmlns:p14="http://schemas.microsoft.com/office/powerpoint/2010/main" val="39340538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odnaslov 2"/>
          <p:cNvSpPr>
            <a:spLocks noGrp="1"/>
          </p:cNvSpPr>
          <p:nvPr>
            <p:ph type="subTitle" idx="1"/>
          </p:nvPr>
        </p:nvSpPr>
        <p:spPr>
          <a:xfrm>
            <a:off x="6816435" y="490875"/>
            <a:ext cx="2466110" cy="766618"/>
          </a:xfrm>
        </p:spPr>
        <p:txBody>
          <a:bodyPr>
            <a:noAutofit/>
          </a:bodyPr>
          <a:lstStyle/>
          <a:p>
            <a:pPr algn="l">
              <a:spcBef>
                <a:spcPts val="0"/>
              </a:spcBef>
            </a:pPr>
            <a:r>
              <a:rPr lang="sl-SI" dirty="0"/>
              <a:t>d</a:t>
            </a:r>
            <a:r>
              <a:rPr lang="sl-SI" dirty="0" smtClean="0"/>
              <a:t>a je </a:t>
            </a:r>
            <a:r>
              <a:rPr lang="sl-SI" dirty="0"/>
              <a:t>oseba </a:t>
            </a:r>
            <a:endParaRPr lang="sl-SI" dirty="0" smtClean="0"/>
          </a:p>
          <a:p>
            <a:pPr algn="l">
              <a:spcBef>
                <a:spcPts val="0"/>
              </a:spcBef>
            </a:pPr>
            <a:r>
              <a:rPr lang="sl-SI" dirty="0" smtClean="0"/>
              <a:t>prebolela COVID-19</a:t>
            </a:r>
            <a:endParaRPr lang="sl-SI" dirty="0"/>
          </a:p>
        </p:txBody>
      </p:sp>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9" name="Naslov 1"/>
          <p:cNvSpPr>
            <a:spLocks noGrp="1"/>
          </p:cNvSpPr>
          <p:nvPr>
            <p:ph type="ctrTitle"/>
          </p:nvPr>
        </p:nvSpPr>
        <p:spPr>
          <a:xfrm>
            <a:off x="1049867" y="237743"/>
            <a:ext cx="7766936" cy="999929"/>
          </a:xfrm>
        </p:spPr>
        <p:txBody>
          <a:bodyPr/>
          <a:lstStyle/>
          <a:p>
            <a:pPr algn="l"/>
            <a:r>
              <a:rPr lang="sl-SI" dirty="0" smtClean="0"/>
              <a:t>Potrdilo zdravnika</a:t>
            </a:r>
            <a:endParaRPr lang="sl-SI" dirty="0">
              <a:solidFill>
                <a:srgbClr val="0079C1"/>
              </a:solidFill>
            </a:endParaRP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7558" y="1423748"/>
            <a:ext cx="7160779" cy="459978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589547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1031578" y="1736436"/>
            <a:ext cx="8444931" cy="4405746"/>
          </a:xfrm>
        </p:spPr>
        <p:txBody>
          <a:bodyPr>
            <a:noAutofit/>
          </a:bodyPr>
          <a:lstStyle/>
          <a:p>
            <a:pPr algn="l"/>
            <a:endParaRPr lang="sl-SI" dirty="0" smtClean="0"/>
          </a:p>
          <a:p>
            <a:pPr algn="l"/>
            <a:r>
              <a:rPr lang="sl-SI" dirty="0" smtClean="0"/>
              <a:t>(</a:t>
            </a:r>
            <a:r>
              <a:rPr lang="sl-SI" dirty="0"/>
              <a:t>9) Dokazila o testiranju iz prejšnjega odstavka se upoštevajo, če so bila izdana </a:t>
            </a:r>
            <a:r>
              <a:rPr lang="sl-SI" dirty="0">
                <a:solidFill>
                  <a:srgbClr val="0079C1"/>
                </a:solidFill>
              </a:rPr>
              <a:t>v državah članicah Evropske unije oziroma državah članicah schengenskega </a:t>
            </a:r>
            <a:r>
              <a:rPr lang="sl-SI" dirty="0">
                <a:solidFill>
                  <a:srgbClr val="0079C1"/>
                </a:solidFill>
              </a:rPr>
              <a:t>območja, v Združenih državah Amerike, Združenem kraljestvu Velike Britanije in Severne Irske </a:t>
            </a:r>
            <a:r>
              <a:rPr lang="sl-SI" dirty="0"/>
              <a:t>ali </a:t>
            </a:r>
            <a:r>
              <a:rPr lang="sl-SI" dirty="0">
                <a:solidFill>
                  <a:srgbClr val="0079C1"/>
                </a:solidFill>
              </a:rPr>
              <a:t>pri organizacijah oziroma pri posameznikih v tretjih državah</a:t>
            </a:r>
            <a:r>
              <a:rPr lang="sl-SI" dirty="0"/>
              <a:t>, ki jih Inštitut za mikrobiologijo in imunologijo in Nacionalni laboratorij za zdravje, okolje in hrano </a:t>
            </a:r>
            <a:r>
              <a:rPr lang="sl-SI" dirty="0" smtClean="0"/>
              <a:t>(NLZOH</a:t>
            </a:r>
            <a:r>
              <a:rPr lang="sl-SI" dirty="0"/>
              <a:t>) prepoznata kot ustrezne in so objavljeni na spletni strani NLZOH</a:t>
            </a:r>
            <a:r>
              <a:rPr lang="sl-SI" dirty="0" smtClean="0"/>
              <a:t>.</a:t>
            </a:r>
          </a:p>
          <a:p>
            <a:pPr algn="l"/>
            <a:r>
              <a:rPr lang="sl-SI" dirty="0" smtClean="0">
                <a:solidFill>
                  <a:schemeClr val="bg1">
                    <a:lumMod val="50000"/>
                  </a:schemeClr>
                </a:solidFill>
              </a:rPr>
              <a:t>Vsa navodila so objavljena </a:t>
            </a:r>
            <a:r>
              <a:rPr lang="sl-SI" dirty="0">
                <a:solidFill>
                  <a:schemeClr val="bg1">
                    <a:lumMod val="50000"/>
                  </a:schemeClr>
                </a:solidFill>
              </a:rPr>
              <a:t>na spletni strani NLZOH</a:t>
            </a:r>
            <a:r>
              <a:rPr lang="sl-SI" dirty="0">
                <a:solidFill>
                  <a:srgbClr val="0079C1"/>
                </a:solidFill>
              </a:rPr>
              <a:t>: </a:t>
            </a:r>
            <a:r>
              <a:rPr lang="sl-SI" dirty="0" smtClean="0">
                <a:solidFill>
                  <a:srgbClr val="0079C1"/>
                </a:solidFill>
              </a:rPr>
              <a:t>https</a:t>
            </a:r>
            <a:r>
              <a:rPr lang="sl-SI" dirty="0">
                <a:solidFill>
                  <a:srgbClr val="0079C1"/>
                </a:solidFill>
              </a:rPr>
              <a:t>://www.nlzoh.si/</a:t>
            </a:r>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8"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
        <p:nvSpPr>
          <p:cNvPr id="9" name="Naslov 1"/>
          <p:cNvSpPr>
            <a:spLocks noGrp="1"/>
          </p:cNvSpPr>
          <p:nvPr>
            <p:ph type="ctrTitle"/>
          </p:nvPr>
        </p:nvSpPr>
        <p:spPr>
          <a:xfrm>
            <a:off x="1049867" y="237743"/>
            <a:ext cx="7766936" cy="999929"/>
          </a:xfrm>
        </p:spPr>
        <p:txBody>
          <a:bodyPr/>
          <a:lstStyle/>
          <a:p>
            <a:pPr algn="l"/>
            <a:r>
              <a:rPr lang="sl-SI" dirty="0" smtClean="0">
                <a:solidFill>
                  <a:srgbClr val="0079C1"/>
                </a:solidFill>
              </a:rPr>
              <a:t>Dokazila iz tujine</a:t>
            </a:r>
            <a:endParaRPr lang="sl-SI" dirty="0">
              <a:solidFill>
                <a:srgbClr val="0079C1"/>
              </a:solidFill>
            </a:endParaRPr>
          </a:p>
        </p:txBody>
      </p:sp>
    </p:spTree>
    <p:extLst>
      <p:ext uri="{BB962C8B-B14F-4D97-AF65-F5344CB8AC3E}">
        <p14:creationId xmlns:p14="http://schemas.microsoft.com/office/powerpoint/2010/main" val="33114608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889280" y="1717965"/>
            <a:ext cx="9350095" cy="3749962"/>
          </a:xfrm>
        </p:spPr>
        <p:txBody>
          <a:bodyPr>
            <a:noAutofit/>
          </a:bodyPr>
          <a:lstStyle/>
          <a:p>
            <a:pPr algn="l"/>
            <a:r>
              <a:rPr lang="sl-SI" dirty="0" smtClean="0">
                <a:solidFill>
                  <a:srgbClr val="0079C1"/>
                </a:solidFill>
              </a:rPr>
              <a:t>Veljavno testiranje lahko izvajajo le za to akreditirane ustanove oz. organizacije.</a:t>
            </a:r>
          </a:p>
          <a:p>
            <a:pPr algn="l"/>
            <a:r>
              <a:rPr lang="sl-SI" dirty="0">
                <a:solidFill>
                  <a:schemeClr val="accent1"/>
                </a:solidFill>
              </a:rPr>
              <a:t>Izvajanje HAG testiranja v lastni režiji ni priznano!</a:t>
            </a:r>
          </a:p>
          <a:p>
            <a:pPr algn="l"/>
            <a:endParaRPr lang="sl-SI" dirty="0" smtClean="0">
              <a:solidFill>
                <a:srgbClr val="0079C1"/>
              </a:solidFill>
            </a:endParaRPr>
          </a:p>
          <a:p>
            <a:pPr algn="l"/>
            <a:r>
              <a:rPr lang="sl-SI" dirty="0" smtClean="0">
                <a:solidFill>
                  <a:srgbClr val="0079C1"/>
                </a:solidFill>
              </a:rPr>
              <a:t>1.  </a:t>
            </a:r>
            <a:r>
              <a:rPr lang="sl-SI" dirty="0" smtClean="0"/>
              <a:t>Brezplačno množično testiranje (HAG testi) na izbranih lokacijah</a:t>
            </a:r>
          </a:p>
          <a:p>
            <a:pPr marL="285750" indent="-285750" algn="l">
              <a:buFont typeface="Arial" panose="020B0604020202020204" pitchFamily="34" charset="0"/>
              <a:buChar char="•"/>
            </a:pPr>
            <a:r>
              <a:rPr lang="sl-SI" dirty="0" smtClean="0"/>
              <a:t> </a:t>
            </a:r>
            <a:r>
              <a:rPr lang="sl-SI" dirty="0" smtClean="0">
                <a:solidFill>
                  <a:srgbClr val="0079C1"/>
                </a:solidFill>
              </a:rPr>
              <a:t>Lokacije</a:t>
            </a:r>
            <a:r>
              <a:rPr lang="sl-SI" dirty="0">
                <a:solidFill>
                  <a:schemeClr val="accent1"/>
                </a:solidFill>
              </a:rPr>
              <a:t>: </a:t>
            </a:r>
            <a:r>
              <a:rPr lang="sl-SI" dirty="0" smtClean="0">
                <a:solidFill>
                  <a:schemeClr val="bg1">
                    <a:lumMod val="50000"/>
                  </a:schemeClr>
                </a:solidFill>
              </a:rPr>
              <a:t>https</a:t>
            </a:r>
            <a:r>
              <a:rPr lang="sl-SI" dirty="0">
                <a:solidFill>
                  <a:schemeClr val="bg1">
                    <a:lumMod val="50000"/>
                  </a:schemeClr>
                </a:solidFill>
              </a:rPr>
              <a:t>://www.gov.si/teme/koronavirus-sars-cov-2/testiranje-na-okuzbo</a:t>
            </a:r>
            <a:r>
              <a:rPr lang="sl-SI" dirty="0" smtClean="0">
                <a:solidFill>
                  <a:schemeClr val="bg1">
                    <a:lumMod val="50000"/>
                  </a:schemeClr>
                </a:solidFill>
              </a:rPr>
              <a:t>/</a:t>
            </a:r>
          </a:p>
          <a:p>
            <a:pPr algn="l"/>
            <a:endParaRPr lang="sl-SI" dirty="0" smtClean="0">
              <a:solidFill>
                <a:schemeClr val="accent1"/>
              </a:solidFill>
            </a:endParaRPr>
          </a:p>
          <a:p>
            <a:pPr algn="l"/>
            <a:r>
              <a:rPr lang="sl-SI" dirty="0" smtClean="0">
                <a:solidFill>
                  <a:schemeClr val="accent1"/>
                </a:solidFill>
              </a:rPr>
              <a:t>2.  </a:t>
            </a:r>
            <a:r>
              <a:rPr lang="sl-SI" dirty="0" smtClean="0">
                <a:solidFill>
                  <a:schemeClr val="bg1">
                    <a:lumMod val="50000"/>
                  </a:schemeClr>
                </a:solidFill>
              </a:rPr>
              <a:t>Samoplačniško pri pooblaščenih izvajalcih:</a:t>
            </a:r>
          </a:p>
          <a:p>
            <a:pPr marL="342900" indent="-342900" algn="l">
              <a:buFont typeface="Arial" panose="020B0604020202020204" pitchFamily="34" charset="0"/>
              <a:buChar char="•"/>
            </a:pPr>
            <a:r>
              <a:rPr lang="sl-SI" dirty="0" smtClean="0">
                <a:solidFill>
                  <a:srgbClr val="0079C1"/>
                </a:solidFill>
              </a:rPr>
              <a:t>Seznam izvajalcev: </a:t>
            </a:r>
            <a:r>
              <a:rPr lang="sl-SI" dirty="0" smtClean="0">
                <a:solidFill>
                  <a:schemeClr val="bg1">
                    <a:lumMod val="50000"/>
                  </a:schemeClr>
                </a:solidFill>
              </a:rPr>
              <a:t>https</a:t>
            </a:r>
            <a:r>
              <a:rPr lang="sl-SI" dirty="0">
                <a:solidFill>
                  <a:schemeClr val="bg1">
                    <a:lumMod val="50000"/>
                  </a:schemeClr>
                </a:solidFill>
              </a:rPr>
              <a:t>://</a:t>
            </a:r>
            <a:r>
              <a:rPr lang="sl-SI" dirty="0" smtClean="0">
                <a:solidFill>
                  <a:schemeClr val="bg1">
                    <a:lumMod val="50000"/>
                  </a:schemeClr>
                </a:solidFill>
              </a:rPr>
              <a:t>www.gov.si/novice/2020-11-20-ministrstvo-izdalo- navodila-spremembo-odredbe-in-</a:t>
            </a:r>
            <a:r>
              <a:rPr lang="sl-SI" dirty="0" err="1" smtClean="0">
                <a:solidFill>
                  <a:schemeClr val="bg1">
                    <a:lumMod val="50000"/>
                  </a:schemeClr>
                </a:solidFill>
              </a:rPr>
              <a:t>nacin</a:t>
            </a:r>
            <a:r>
              <a:rPr lang="sl-SI" dirty="0" smtClean="0">
                <a:solidFill>
                  <a:schemeClr val="bg1">
                    <a:lumMod val="50000"/>
                  </a:schemeClr>
                </a:solidFill>
              </a:rPr>
              <a:t>-financiranja-hitrih-antigenskih-testov</a:t>
            </a:r>
            <a:r>
              <a:rPr lang="sl-SI" dirty="0">
                <a:solidFill>
                  <a:schemeClr val="bg1">
                    <a:lumMod val="50000"/>
                  </a:schemeClr>
                </a:solidFill>
              </a:rPr>
              <a:t>/ </a:t>
            </a:r>
            <a:endParaRPr lang="sl-SI" dirty="0" smtClean="0">
              <a:solidFill>
                <a:schemeClr val="bg1">
                  <a:lumMod val="50000"/>
                </a:schemeClr>
              </a:solidFill>
            </a:endParaRPr>
          </a:p>
          <a:p>
            <a:pPr marL="342900" indent="-342900" algn="l">
              <a:buFont typeface="+mj-lt"/>
              <a:buAutoNum type="arabicPeriod"/>
            </a:pPr>
            <a:endParaRPr lang="sl-SI" dirty="0">
              <a:solidFill>
                <a:srgbClr val="2A749B"/>
              </a:solidFill>
            </a:endParaRPr>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sp>
        <p:nvSpPr>
          <p:cNvPr id="9" name="Naslov 1"/>
          <p:cNvSpPr>
            <a:spLocks noGrp="1"/>
          </p:cNvSpPr>
          <p:nvPr>
            <p:ph type="ctrTitle"/>
          </p:nvPr>
        </p:nvSpPr>
        <p:spPr>
          <a:xfrm>
            <a:off x="1049867" y="237743"/>
            <a:ext cx="7766936" cy="999929"/>
          </a:xfrm>
        </p:spPr>
        <p:txBody>
          <a:bodyPr/>
          <a:lstStyle/>
          <a:p>
            <a:pPr algn="l"/>
            <a:r>
              <a:rPr lang="sl-SI" dirty="0" smtClean="0">
                <a:solidFill>
                  <a:srgbClr val="0079C1"/>
                </a:solidFill>
              </a:rPr>
              <a:t>Testiranje na okužbo</a:t>
            </a:r>
            <a:endParaRPr lang="sl-SI" dirty="0">
              <a:solidFill>
                <a:srgbClr val="0079C1"/>
              </a:solidFill>
            </a:endParaRPr>
          </a:p>
        </p:txBody>
      </p:sp>
    </p:spTree>
    <p:extLst>
      <p:ext uri="{BB962C8B-B14F-4D97-AF65-F5344CB8AC3E}">
        <p14:creationId xmlns:p14="http://schemas.microsoft.com/office/powerpoint/2010/main" val="216483889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1">
  <a:themeElements>
    <a:clrScheme name="Po meri 14">
      <a:dk1>
        <a:sysClr val="windowText" lastClr="000000"/>
      </a:dk1>
      <a:lt1>
        <a:sysClr val="window" lastClr="FFFFFF"/>
      </a:lt1>
      <a:dk2>
        <a:srgbClr val="2C3C43"/>
      </a:dk2>
      <a:lt2>
        <a:srgbClr val="EBEBEB"/>
      </a:lt2>
      <a:accent1>
        <a:srgbClr val="0079C1"/>
      </a:accent1>
      <a:accent2>
        <a:srgbClr val="78A22F"/>
      </a:accent2>
      <a:accent3>
        <a:srgbClr val="FFFFFF"/>
      </a:accent3>
      <a:accent4>
        <a:srgbClr val="FFFFFF"/>
      </a:accent4>
      <a:accent5>
        <a:srgbClr val="FFFFFF"/>
      </a:accent5>
      <a:accent6>
        <a:srgbClr val="FFFFFF"/>
      </a:accent6>
      <a:hlink>
        <a:srgbClr val="FFFFFF"/>
      </a:hlink>
      <a:folHlink>
        <a:srgbClr val="FFFFFF"/>
      </a:folHlink>
    </a:clrScheme>
    <a:fontScheme name="Gladko">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ladk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
  <TotalTime>3585</TotalTime>
  <Words>823</Words>
  <Application>Microsoft Office PowerPoint</Application>
  <PresentationFormat>Širokozaslonsko</PresentationFormat>
  <Paragraphs>117</Paragraphs>
  <Slides>16</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16</vt:i4>
      </vt:variant>
    </vt:vector>
  </HeadingPairs>
  <TitlesOfParts>
    <vt:vector size="20" baseType="lpstr">
      <vt:lpstr>Arial</vt:lpstr>
      <vt:lpstr>Trebuchet MS</vt:lpstr>
      <vt:lpstr>Wingdings 3</vt:lpstr>
      <vt:lpstr>Tema1</vt:lpstr>
      <vt:lpstr>Odlok o začasnih omejitvah pri izvajanju športnih programov Obvezno testiranje udeležencev športnih tekmovanj</vt:lpstr>
      <vt:lpstr>Osnovni podatki</vt:lpstr>
      <vt:lpstr>Kdo se mora testirati</vt:lpstr>
      <vt:lpstr>Veljavnost testa</vt:lpstr>
      <vt:lpstr>Kakšne so izjeme</vt:lpstr>
      <vt:lpstr>Dokazila za pozitivni test</vt:lpstr>
      <vt:lpstr>Potrdilo zdravnika</vt:lpstr>
      <vt:lpstr>Dokazila iz tujine</vt:lpstr>
      <vt:lpstr>Testiranje na okužbo</vt:lpstr>
      <vt:lpstr>Pooblaščeni izvajalci</vt:lpstr>
      <vt:lpstr>Če je test pozitiven </vt:lpstr>
      <vt:lpstr>Kako preverjati teste </vt:lpstr>
      <vt:lpstr>Kdo izvaja nadzor </vt:lpstr>
      <vt:lpstr>Pomembni viri</vt:lpstr>
      <vt:lpstr>Pomembni viri</vt:lpstr>
      <vt:lpstr>Hvala za pozornost</vt:lpstr>
    </vt:vector>
  </TitlesOfParts>
  <Company>MIZKŠ</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Tit Neubauer</dc:creator>
  <cp:lastModifiedBy>Zvijezdan Mikić</cp:lastModifiedBy>
  <cp:revision>100</cp:revision>
  <dcterms:created xsi:type="dcterms:W3CDTF">2016-07-20T09:58:37Z</dcterms:created>
  <dcterms:modified xsi:type="dcterms:W3CDTF">2021-04-10T09:56:06Z</dcterms:modified>
</cp:coreProperties>
</file>