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0" r:id="rId1"/>
  </p:sldMasterIdLst>
  <p:sldIdLst>
    <p:sldId id="256" r:id="rId2"/>
    <p:sldId id="257" r:id="rId3"/>
    <p:sldId id="265" r:id="rId4"/>
    <p:sldId id="260" r:id="rId5"/>
    <p:sldId id="268" r:id="rId6"/>
    <p:sldId id="261" r:id="rId7"/>
    <p:sldId id="264" r:id="rId8"/>
    <p:sldId id="263" r:id="rId9"/>
    <p:sldId id="262" r:id="rId10"/>
    <p:sldId id="266" r:id="rId11"/>
    <p:sldId id="272" r:id="rId12"/>
    <p:sldId id="267" r:id="rId13"/>
    <p:sldId id="271" r:id="rId14"/>
    <p:sldId id="258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9C1"/>
    <a:srgbClr val="2A749B"/>
    <a:srgbClr val="2EA7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775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162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0708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2034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3962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0422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549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137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393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67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438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902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285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14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46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990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94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v.si/assets/ministrstva/MZ/DOKUMENTI/Novice/obrazec-zdravniskega-potrdila/obrazec-zdravniskega-potrdila_nov.docx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07067" y="1856232"/>
            <a:ext cx="7766936" cy="2642616"/>
          </a:xfrm>
        </p:spPr>
        <p:txBody>
          <a:bodyPr/>
          <a:lstStyle/>
          <a:p>
            <a:r>
              <a:rPr lang="sl-SI" b="1" dirty="0" smtClean="0"/>
              <a:t>Odlok o začasnih omejitvah pri izvajanju športnih programov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07067" y="4663440"/>
            <a:ext cx="7766936" cy="950976"/>
          </a:xfrm>
        </p:spPr>
        <p:txBody>
          <a:bodyPr/>
          <a:lstStyle/>
          <a:p>
            <a:r>
              <a:rPr lang="sl-SI" dirty="0" smtClean="0"/>
              <a:t>Odgovori na pogosta vprašanja</a:t>
            </a:r>
            <a:endParaRPr lang="sl-SI" dirty="0"/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632" y="331787"/>
            <a:ext cx="3202223" cy="517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342" y="184635"/>
            <a:ext cx="1007681" cy="811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logo-univerza-za-sport-l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960" y="211379"/>
            <a:ext cx="1141602" cy="684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371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49867" y="237744"/>
            <a:ext cx="7766936" cy="859536"/>
          </a:xfrm>
        </p:spPr>
        <p:txBody>
          <a:bodyPr/>
          <a:lstStyle/>
          <a:p>
            <a:pPr algn="l"/>
            <a:r>
              <a:rPr lang="sl-SI" dirty="0" smtClean="0"/>
              <a:t>Kdo ne rabi testa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04146" y="1762583"/>
            <a:ext cx="8523901" cy="4226737"/>
          </a:xfrm>
        </p:spPr>
        <p:txBody>
          <a:bodyPr>
            <a:noAutofit/>
          </a:bodyPr>
          <a:lstStyle/>
          <a:p>
            <a:pPr algn="l"/>
            <a:r>
              <a:rPr lang="sl-SI" dirty="0"/>
              <a:t>Osebe, ki imajo: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l-SI" dirty="0"/>
              <a:t>dokazilo o cepljenju zoper COVID-19, s katerim dokazujejo, da je od prejema drugega odmerka cepiva proizvajalca </a:t>
            </a:r>
            <a:r>
              <a:rPr lang="sl-SI" dirty="0" err="1"/>
              <a:t>Biontech</a:t>
            </a:r>
            <a:r>
              <a:rPr lang="sl-SI" dirty="0"/>
              <a:t>/</a:t>
            </a:r>
            <a:r>
              <a:rPr lang="sl-SI" dirty="0" err="1"/>
              <a:t>Pfizer</a:t>
            </a:r>
            <a:r>
              <a:rPr lang="sl-SI" dirty="0"/>
              <a:t> preteklo najmanj sedem dni ali proizvajalca Moderna najmanj 14 dni, oziroma od prejema prvega odmerka cepiva proizvajalca </a:t>
            </a:r>
            <a:r>
              <a:rPr lang="sl-SI" dirty="0" err="1"/>
              <a:t>AstraZeneca</a:t>
            </a:r>
            <a:r>
              <a:rPr lang="sl-SI" dirty="0"/>
              <a:t> najmanj 21 dni,</a:t>
            </a:r>
          </a:p>
          <a:p>
            <a:pPr algn="l"/>
            <a:r>
              <a:rPr lang="sl-SI" dirty="0">
                <a:solidFill>
                  <a:schemeClr val="accent1"/>
                </a:solidFill>
              </a:rPr>
              <a:t>    Dokazilo izda zdravstvena ustanova oz. izvajalec testiranja.	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l-SI" dirty="0"/>
              <a:t>dokazilo o pozitivnem rezultatu testa PCR ali testa HAG, ki je starejši od 21 dni, vendar ni starejši od šest mesecev, ali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l-SI" dirty="0"/>
              <a:t>potrdilo zdravnika, da so preboleli COVID-19 in od začetka simptomov ni minilo več kot šest mesecev.</a:t>
            </a:r>
          </a:p>
          <a:p>
            <a:pPr algn="l"/>
            <a:r>
              <a:rPr lang="sl-SI" dirty="0">
                <a:solidFill>
                  <a:srgbClr val="0079C1"/>
                </a:solidFill>
              </a:rPr>
              <a:t>    Načinov, kako oseba dokazuje pozitivni rezultat na COVID-19 oz. </a:t>
            </a:r>
            <a:r>
              <a:rPr lang="sl-SI" dirty="0" err="1">
                <a:solidFill>
                  <a:srgbClr val="0079C1"/>
                </a:solidFill>
              </a:rPr>
              <a:t>prebolelost</a:t>
            </a:r>
            <a:r>
              <a:rPr lang="sl-SI" dirty="0">
                <a:solidFill>
                  <a:srgbClr val="0079C1"/>
                </a:solidFill>
              </a:rPr>
              <a:t> </a:t>
            </a:r>
          </a:p>
          <a:p>
            <a:pPr algn="l">
              <a:spcBef>
                <a:spcPts val="0"/>
              </a:spcBef>
            </a:pPr>
            <a:r>
              <a:rPr lang="sl-SI" dirty="0">
                <a:solidFill>
                  <a:srgbClr val="0079C1"/>
                </a:solidFill>
              </a:rPr>
              <a:t>    je več: </a:t>
            </a:r>
            <a:endParaRPr lang="sl-SI" dirty="0">
              <a:solidFill>
                <a:srgbClr val="0079C1"/>
              </a:solidFill>
            </a:endParaRPr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095" y="6265395"/>
            <a:ext cx="644716" cy="5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logo-univerza-za-sport-l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079" y="6264707"/>
            <a:ext cx="730399" cy="438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5697780" y="6366827"/>
            <a:ext cx="2968540" cy="4344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rgbClr val="2A749B"/>
                </a:solidFill>
              </a:rPr>
              <a:t>g</a:t>
            </a:r>
            <a:r>
              <a:rPr lang="sl-SI" dirty="0" err="1" smtClean="0">
                <a:solidFill>
                  <a:srgbClr val="2A749B"/>
                </a:solidFill>
              </a:rPr>
              <a:t>p.mizs@gov.si</a:t>
            </a:r>
            <a:endParaRPr lang="sl-SI" dirty="0">
              <a:solidFill>
                <a:srgbClr val="2A74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36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49867" y="237744"/>
            <a:ext cx="7766936" cy="859536"/>
          </a:xfrm>
        </p:spPr>
        <p:txBody>
          <a:bodyPr/>
          <a:lstStyle/>
          <a:p>
            <a:pPr algn="l"/>
            <a:r>
              <a:rPr lang="sl-SI" dirty="0" smtClean="0"/>
              <a:t>Kdo ne rabi testa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04146" y="1539551"/>
            <a:ext cx="8523901" cy="4449769"/>
          </a:xfrm>
        </p:spPr>
        <p:txBody>
          <a:bodyPr>
            <a:noAutofit/>
          </a:bodyPr>
          <a:lstStyle/>
          <a:p>
            <a:pPr marL="342900" indent="-342900" algn="l">
              <a:buAutoNum type="arabicPeriod"/>
            </a:pPr>
            <a:r>
              <a:rPr lang="sl-SI" dirty="0"/>
              <a:t>S pozitivnim izvidom PCR ali hitrega antigenskega testa, ki ga lahko pridobi tudi z uporabo spletnega portala </a:t>
            </a:r>
            <a:r>
              <a:rPr lang="sl-SI" dirty="0" err="1"/>
              <a:t>zVem</a:t>
            </a:r>
            <a:r>
              <a:rPr lang="sl-SI" dirty="0"/>
              <a:t>, kjer si izvid lahko natisne brezplačno.</a:t>
            </a:r>
          </a:p>
          <a:p>
            <a:pPr marL="342900" indent="-342900" algn="l">
              <a:buAutoNum type="arabicPeriod"/>
            </a:pPr>
            <a:r>
              <a:rPr lang="sl-SI" dirty="0"/>
              <a:t>S kratkim sporočilom (SMS), poslanim s številke +38651285886, ki izkazuje pozitiven rezultat za osebo z začetnicami, ki ustrezajo začetnicam osebe.</a:t>
            </a:r>
          </a:p>
          <a:p>
            <a:pPr marL="342900" indent="-342900" algn="l">
              <a:buAutoNum type="arabicPeriod"/>
            </a:pPr>
            <a:r>
              <a:rPr lang="sl-SI" dirty="0"/>
              <a:t>Delodajalec lahko za svojega zaposlenega kot dokazilo upošteva tudi bolniški list, kjer je opredeljeno, da je bila oseba v izolaciji ali v primeru okužbe s COVID-19 na delovnem mestu poškodba pri delu in iz njega izhaja, da od začetka izolacije oziroma poškodbe pri delu ni minilo več kot šest mesecev.</a:t>
            </a:r>
          </a:p>
          <a:p>
            <a:pPr marL="342900" indent="-342900" algn="l">
              <a:buAutoNum type="arabicPeriod"/>
            </a:pPr>
            <a:r>
              <a:rPr lang="sl-SI" dirty="0"/>
              <a:t>V primeru, da oseba ni bila testirana in nima bolniškega lista pa mora to potrditi osebni zdravnik, ki ga je oseba kontaktirala v času, ko je zbolela za COVID-19 in sicer s posebnim obrazcem. </a:t>
            </a:r>
          </a:p>
          <a:p>
            <a:pPr algn="l"/>
            <a:r>
              <a:rPr lang="sl-SI" dirty="0">
                <a:solidFill>
                  <a:schemeClr val="accent1"/>
                </a:solidFill>
              </a:rPr>
              <a:t>Laboratorijski izvidi, ki izkazujejo prisotnost protiteles proti virusu COVID-19 ni zadostno. </a:t>
            </a:r>
            <a:r>
              <a:rPr lang="sl-SI" dirty="0"/>
              <a:t> </a:t>
            </a:r>
            <a:r>
              <a:rPr lang="sl-SI" u="sng" dirty="0">
                <a:hlinkClick r:id="rId2"/>
              </a:rPr>
              <a:t>obrazec</a:t>
            </a:r>
            <a:endParaRPr lang="sl-SI" dirty="0">
              <a:solidFill>
                <a:srgbClr val="0079C1"/>
              </a:solidFill>
            </a:endParaRPr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095" y="6265395"/>
            <a:ext cx="644716" cy="5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logo-univerza-za-sport-lj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079" y="6264707"/>
            <a:ext cx="730399" cy="438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5697780" y="6366827"/>
            <a:ext cx="2968540" cy="4344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rgbClr val="2A749B"/>
                </a:solidFill>
              </a:rPr>
              <a:t>g</a:t>
            </a:r>
            <a:r>
              <a:rPr lang="sl-SI" dirty="0" err="1" smtClean="0">
                <a:solidFill>
                  <a:srgbClr val="2A749B"/>
                </a:solidFill>
              </a:rPr>
              <a:t>p.mizs@gov.si</a:t>
            </a:r>
            <a:endParaRPr lang="sl-SI" dirty="0">
              <a:solidFill>
                <a:srgbClr val="2A74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72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49866" y="237744"/>
            <a:ext cx="8523901" cy="859536"/>
          </a:xfrm>
        </p:spPr>
        <p:txBody>
          <a:bodyPr/>
          <a:lstStyle/>
          <a:p>
            <a:pPr algn="l"/>
            <a:r>
              <a:rPr lang="sl-SI" dirty="0" smtClean="0"/>
              <a:t>Izvajanje testiranja HAG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31578" y="1588655"/>
            <a:ext cx="8306385" cy="4676051"/>
          </a:xfrm>
        </p:spPr>
        <p:txBody>
          <a:bodyPr>
            <a:noAutofit/>
          </a:bodyPr>
          <a:lstStyle/>
          <a:p>
            <a:pPr algn="l">
              <a:spcBef>
                <a:spcPts val="300"/>
              </a:spcBef>
            </a:pPr>
            <a:r>
              <a:rPr lang="sl-SI" dirty="0" smtClean="0"/>
              <a:t>Testiranje s hitrimi antigenskimi testi (HAG) lahko izvajajo:</a:t>
            </a:r>
          </a:p>
          <a:p>
            <a:pPr marL="285750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dirty="0" smtClean="0"/>
              <a:t>javni </a:t>
            </a:r>
            <a:r>
              <a:rPr lang="sl-SI" dirty="0"/>
              <a:t>zdravstveni zavodi, katerih ustanovitelj je država, </a:t>
            </a:r>
            <a:endParaRPr lang="sl-SI" dirty="0" smtClean="0"/>
          </a:p>
          <a:p>
            <a:pPr marL="285750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dirty="0" smtClean="0"/>
              <a:t>javni </a:t>
            </a:r>
            <a:r>
              <a:rPr lang="sl-SI" dirty="0"/>
              <a:t>zdravstveni zavodi, katerih ustanovitelj je lokalna skupnost, </a:t>
            </a:r>
            <a:endParaRPr lang="sl-SI" dirty="0" smtClean="0"/>
          </a:p>
          <a:p>
            <a:pPr marL="285750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dirty="0" smtClean="0"/>
              <a:t>izvajalci </a:t>
            </a:r>
            <a:r>
              <a:rPr lang="sl-SI" dirty="0"/>
              <a:t>zdravstvene dejavnosti s podeljeno koncesijo na primarni in sekundarni ravni zdravstvene dejavnosti, </a:t>
            </a:r>
            <a:endParaRPr lang="sl-SI" dirty="0" smtClean="0"/>
          </a:p>
          <a:p>
            <a:pPr marL="285750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dirty="0" smtClean="0"/>
              <a:t>socialno </a:t>
            </a:r>
            <a:r>
              <a:rPr lang="sl-SI" dirty="0"/>
              <a:t>varstveni zavodi in koncesionarji, ki so v mreži javne službe na področju socialnega varstva</a:t>
            </a:r>
            <a:r>
              <a:rPr lang="sl-SI" dirty="0" smtClean="0"/>
              <a:t>.</a:t>
            </a:r>
          </a:p>
          <a:p>
            <a:pPr algn="l">
              <a:spcBef>
                <a:spcPts val="300"/>
              </a:spcBef>
            </a:pPr>
            <a:endParaRPr lang="sl-SI" dirty="0" smtClean="0"/>
          </a:p>
          <a:p>
            <a:pPr algn="l">
              <a:spcBef>
                <a:spcPts val="300"/>
              </a:spcBef>
            </a:pPr>
            <a:r>
              <a:rPr lang="sl-SI" dirty="0">
                <a:solidFill>
                  <a:srgbClr val="0079C1"/>
                </a:solidFill>
              </a:rPr>
              <a:t>Izvajanje hitrega testiranja </a:t>
            </a:r>
            <a:r>
              <a:rPr lang="sl-SI" dirty="0" smtClean="0">
                <a:solidFill>
                  <a:srgbClr val="0079C1"/>
                </a:solidFill>
              </a:rPr>
              <a:t>s strani zvez </a:t>
            </a:r>
            <a:r>
              <a:rPr lang="sl-SI" dirty="0">
                <a:solidFill>
                  <a:srgbClr val="0079C1"/>
                </a:solidFill>
              </a:rPr>
              <a:t>oz. klubov ni dovoljeno</a:t>
            </a:r>
            <a:r>
              <a:rPr lang="sl-SI" dirty="0" smtClean="0">
                <a:solidFill>
                  <a:srgbClr val="0079C1"/>
                </a:solidFill>
              </a:rPr>
              <a:t>!</a:t>
            </a:r>
          </a:p>
          <a:p>
            <a:pPr algn="l">
              <a:spcBef>
                <a:spcPts val="300"/>
              </a:spcBef>
            </a:pPr>
            <a:endParaRPr lang="sl-SI" dirty="0">
              <a:solidFill>
                <a:srgbClr val="0079C1"/>
              </a:solidFill>
            </a:endParaRPr>
          </a:p>
          <a:p>
            <a:pPr algn="l">
              <a:spcBef>
                <a:spcPts val="300"/>
              </a:spcBef>
            </a:pPr>
            <a:r>
              <a:rPr lang="sl-SI" dirty="0" smtClean="0"/>
              <a:t>Stroške testiranja  (v športih, ki so opredeljeni v uradnem tekmovalnem sistemu v RS) povrne država na podlagi PKP7!</a:t>
            </a:r>
            <a:endParaRPr lang="sl-SI" dirty="0"/>
          </a:p>
          <a:p>
            <a:pPr algn="l">
              <a:spcBef>
                <a:spcPts val="300"/>
              </a:spcBef>
            </a:pPr>
            <a:endParaRPr lang="sl-SI" dirty="0" smtClean="0"/>
          </a:p>
          <a:p>
            <a:pPr algn="l">
              <a:spcBef>
                <a:spcPts val="300"/>
              </a:spcBef>
            </a:pPr>
            <a:r>
              <a:rPr lang="sl-SI" dirty="0" smtClean="0"/>
              <a:t>Več </a:t>
            </a:r>
            <a:r>
              <a:rPr lang="sl-SI" dirty="0"/>
              <a:t>o testiranju: </a:t>
            </a:r>
            <a:r>
              <a:rPr lang="sl-SI" dirty="0" err="1" smtClean="0">
                <a:solidFill>
                  <a:srgbClr val="0079C1"/>
                </a:solidFill>
              </a:rPr>
              <a:t>www.gov.si/novice/2021</a:t>
            </a:r>
            <a:r>
              <a:rPr lang="sl-SI" dirty="0" smtClean="0">
                <a:solidFill>
                  <a:srgbClr val="0079C1"/>
                </a:solidFill>
              </a:rPr>
              <a:t>-02-12-</a:t>
            </a:r>
            <a:r>
              <a:rPr lang="sl-SI" dirty="0" err="1" smtClean="0">
                <a:solidFill>
                  <a:srgbClr val="0079C1"/>
                </a:solidFill>
              </a:rPr>
              <a:t>najpogostejsa</a:t>
            </a:r>
            <a:r>
              <a:rPr lang="sl-SI" dirty="0" smtClean="0">
                <a:solidFill>
                  <a:srgbClr val="0079C1"/>
                </a:solidFill>
              </a:rPr>
              <a:t>-</a:t>
            </a:r>
            <a:r>
              <a:rPr lang="sl-SI" dirty="0" err="1" smtClean="0">
                <a:solidFill>
                  <a:srgbClr val="0079C1"/>
                </a:solidFill>
              </a:rPr>
              <a:t>vprasanja</a:t>
            </a:r>
            <a:r>
              <a:rPr lang="sl-SI" dirty="0" smtClean="0">
                <a:solidFill>
                  <a:srgbClr val="0079C1"/>
                </a:solidFill>
              </a:rPr>
              <a:t>-in-odgovori-glede-hitrega-testiranja/ </a:t>
            </a:r>
          </a:p>
          <a:p>
            <a:pPr algn="l">
              <a:spcBef>
                <a:spcPts val="300"/>
              </a:spcBef>
            </a:pPr>
            <a:endParaRPr lang="sl-SI" dirty="0"/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095" y="6265395"/>
            <a:ext cx="644716" cy="5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logo-univerza-za-sport-l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079" y="6264707"/>
            <a:ext cx="730399" cy="438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5697780" y="6366827"/>
            <a:ext cx="2968540" cy="4344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rgbClr val="2A749B"/>
                </a:solidFill>
              </a:rPr>
              <a:t>g</a:t>
            </a:r>
            <a:r>
              <a:rPr lang="sl-SI" dirty="0" err="1" smtClean="0">
                <a:solidFill>
                  <a:srgbClr val="2A749B"/>
                </a:solidFill>
              </a:rPr>
              <a:t>p.mizs@gov.si</a:t>
            </a:r>
            <a:endParaRPr lang="sl-SI" dirty="0">
              <a:solidFill>
                <a:srgbClr val="2A74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9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49866" y="237744"/>
            <a:ext cx="8523901" cy="859536"/>
          </a:xfrm>
        </p:spPr>
        <p:txBody>
          <a:bodyPr/>
          <a:lstStyle/>
          <a:p>
            <a:pPr algn="l"/>
            <a:r>
              <a:rPr lang="sl-SI" dirty="0" smtClean="0"/>
              <a:t>Nošenje mask 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31578" y="1588655"/>
            <a:ext cx="8306385" cy="4248727"/>
          </a:xfrm>
        </p:spPr>
        <p:txBody>
          <a:bodyPr>
            <a:noAutofit/>
          </a:bodyPr>
          <a:lstStyle/>
          <a:p>
            <a:pPr algn="l">
              <a:spcBef>
                <a:spcPts val="300"/>
              </a:spcBef>
            </a:pPr>
            <a:r>
              <a:rPr lang="sl-SI" dirty="0" smtClean="0"/>
              <a:t>Za vse udeležence treningov in športnih tekmovanj </a:t>
            </a:r>
            <a:r>
              <a:rPr lang="sl-SI" dirty="0" smtClean="0">
                <a:solidFill>
                  <a:srgbClr val="0079C1"/>
                </a:solidFill>
              </a:rPr>
              <a:t>je v zaprtih prostorih obvezno nošenje mask!</a:t>
            </a:r>
            <a:endParaRPr lang="sl-SI" dirty="0">
              <a:solidFill>
                <a:srgbClr val="0079C1"/>
              </a:solidFill>
            </a:endParaRPr>
          </a:p>
          <a:p>
            <a:pPr algn="l">
              <a:spcBef>
                <a:spcPts val="300"/>
              </a:spcBef>
            </a:pPr>
            <a:endParaRPr lang="sl-SI" dirty="0" smtClean="0"/>
          </a:p>
          <a:p>
            <a:pPr algn="l">
              <a:spcBef>
                <a:spcPts val="300"/>
              </a:spcBef>
            </a:pPr>
            <a:r>
              <a:rPr lang="sl-SI" dirty="0"/>
              <a:t>Za </a:t>
            </a:r>
            <a:r>
              <a:rPr lang="sl-SI" dirty="0" smtClean="0"/>
              <a:t>športnike iz </a:t>
            </a:r>
            <a:r>
              <a:rPr lang="sl-SI" dirty="0"/>
              <a:t>1. </a:t>
            </a:r>
            <a:r>
              <a:rPr lang="sl-SI" dirty="0" smtClean="0"/>
              <a:t>skupine ter trenerje in drugo osebje:</a:t>
            </a:r>
            <a:endParaRPr lang="sl-SI" dirty="0"/>
          </a:p>
          <a:p>
            <a:pPr algn="l" fontAlgn="base">
              <a:spcBef>
                <a:spcPts val="300"/>
              </a:spcBef>
            </a:pPr>
            <a:r>
              <a:rPr lang="sl-SI" dirty="0" smtClean="0"/>
              <a:t>Med izvajanjem treningov in tekem je potrebno upoštevati Higienska </a:t>
            </a:r>
            <a:r>
              <a:rPr lang="sl-SI" dirty="0"/>
              <a:t>priporočila NIJZ za preprečevanje okužb z virusom SARS-</a:t>
            </a:r>
            <a:r>
              <a:rPr lang="sl-SI" dirty="0" err="1"/>
              <a:t>CoV</a:t>
            </a:r>
            <a:r>
              <a:rPr lang="sl-SI" dirty="0"/>
              <a:t>-2 za športna tekmovanja in protokole posameznih NPŠZ.</a:t>
            </a:r>
          </a:p>
          <a:p>
            <a:pPr algn="l">
              <a:spcBef>
                <a:spcPts val="300"/>
              </a:spcBef>
            </a:pPr>
            <a:endParaRPr lang="sl-SI" dirty="0" smtClean="0"/>
          </a:p>
          <a:p>
            <a:pPr algn="l">
              <a:spcBef>
                <a:spcPts val="300"/>
              </a:spcBef>
            </a:pPr>
            <a:r>
              <a:rPr lang="sl-SI" dirty="0"/>
              <a:t>Za športnike iz 2</a:t>
            </a:r>
            <a:r>
              <a:rPr lang="sl-SI" dirty="0" smtClean="0"/>
              <a:t>. skupine </a:t>
            </a:r>
            <a:r>
              <a:rPr lang="sl-SI" dirty="0"/>
              <a:t>ter trenerje in drugo osebje:</a:t>
            </a:r>
          </a:p>
          <a:p>
            <a:pPr algn="l">
              <a:spcBef>
                <a:spcPts val="300"/>
              </a:spcBef>
            </a:pPr>
            <a:r>
              <a:rPr lang="sl-SI" dirty="0" smtClean="0"/>
              <a:t>Med </a:t>
            </a:r>
            <a:r>
              <a:rPr lang="sl-SI" dirty="0"/>
              <a:t>izvajanjem </a:t>
            </a:r>
            <a:r>
              <a:rPr lang="sl-SI" dirty="0" smtClean="0"/>
              <a:t>treningov v zaprtih prostorih nošenje maske za športnike </a:t>
            </a:r>
            <a:r>
              <a:rPr lang="sl-SI" dirty="0" smtClean="0">
                <a:solidFill>
                  <a:srgbClr val="0079C1"/>
                </a:solidFill>
              </a:rPr>
              <a:t>ni potrebno če so med seboj oddaljeni vsaj 3 metre.</a:t>
            </a:r>
          </a:p>
          <a:p>
            <a:pPr algn="l">
              <a:spcBef>
                <a:spcPts val="300"/>
              </a:spcBef>
            </a:pPr>
            <a:r>
              <a:rPr lang="sl-SI" dirty="0"/>
              <a:t>Med izvajanjem treningov v zaprtih prostorih </a:t>
            </a:r>
            <a:r>
              <a:rPr lang="sl-SI" dirty="0" smtClean="0"/>
              <a:t>je nošenje mask za drugo osebje (trenerje, fizioterapevte…) </a:t>
            </a:r>
            <a:r>
              <a:rPr lang="sl-SI" dirty="0" smtClean="0">
                <a:solidFill>
                  <a:srgbClr val="0079C1"/>
                </a:solidFill>
              </a:rPr>
              <a:t>obvezno</a:t>
            </a:r>
            <a:r>
              <a:rPr lang="sl-SI" dirty="0" smtClean="0"/>
              <a:t>.</a:t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>
                <a:solidFill>
                  <a:srgbClr val="0079C1"/>
                </a:solidFill>
              </a:rPr>
              <a:t>V kolikor nismo prepričani ali je nošenje mask obvezno /potrebno, si raje nadenimo obrazno zaščitno masko.</a:t>
            </a:r>
          </a:p>
          <a:p>
            <a:pPr algn="l">
              <a:spcBef>
                <a:spcPts val="300"/>
              </a:spcBef>
            </a:pPr>
            <a:endParaRPr lang="sl-SI" dirty="0" smtClean="0"/>
          </a:p>
          <a:p>
            <a:pPr algn="l">
              <a:spcBef>
                <a:spcPts val="300"/>
              </a:spcBef>
            </a:pPr>
            <a:endParaRPr lang="sl-SI" dirty="0"/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095" y="6265395"/>
            <a:ext cx="644716" cy="5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logo-univerza-za-sport-l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079" y="6264707"/>
            <a:ext cx="730399" cy="438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5697780" y="6366827"/>
            <a:ext cx="2968540" cy="4344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rgbClr val="2A749B"/>
                </a:solidFill>
              </a:rPr>
              <a:t>g</a:t>
            </a:r>
            <a:r>
              <a:rPr lang="sl-SI" dirty="0" err="1" smtClean="0">
                <a:solidFill>
                  <a:srgbClr val="2A749B"/>
                </a:solidFill>
              </a:rPr>
              <a:t>p.mizs@gov.si</a:t>
            </a:r>
            <a:endParaRPr lang="sl-SI" dirty="0">
              <a:solidFill>
                <a:srgbClr val="2A74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18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49866" y="237744"/>
            <a:ext cx="10032662" cy="813816"/>
          </a:xfrm>
        </p:spPr>
        <p:txBody>
          <a:bodyPr/>
          <a:lstStyle/>
          <a:p>
            <a:pPr algn="l"/>
            <a:r>
              <a:rPr lang="sl-SI" dirty="0" smtClean="0"/>
              <a:t>Druge omejitve in priporočila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13290" y="1748344"/>
            <a:ext cx="8509401" cy="4236812"/>
          </a:xfrm>
        </p:spPr>
        <p:txBody>
          <a:bodyPr>
            <a:noAutofit/>
          </a:bodyPr>
          <a:lstStyle/>
          <a:p>
            <a:pPr marL="285750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sz="1600" dirty="0" smtClean="0"/>
              <a:t>Splošna higienska</a:t>
            </a:r>
            <a:r>
              <a:rPr lang="sl-SI" sz="1600" dirty="0"/>
              <a:t> priporočila za preprečevanje širjenja okužbe z virusom. </a:t>
            </a:r>
            <a:r>
              <a:rPr lang="sl-SI" sz="1600" dirty="0" smtClean="0"/>
              <a:t>SARS-</a:t>
            </a:r>
            <a:r>
              <a:rPr lang="sl-SI" sz="1600" dirty="0" err="1" smtClean="0"/>
              <a:t>CoV</a:t>
            </a:r>
            <a:r>
              <a:rPr lang="sl-SI" sz="1600" dirty="0" smtClean="0"/>
              <a:t>-2</a:t>
            </a:r>
          </a:p>
          <a:p>
            <a:pPr marL="285750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sz="1600" dirty="0"/>
              <a:t>Higienska priporočila za uporabo športno rekreativnih površin na prostem, športnih objektov na prostem in na površinah za šport v naravi ob postopnem sproščanju nekaterih omejitvenih </a:t>
            </a:r>
            <a:r>
              <a:rPr lang="sl-SI" sz="1600" dirty="0" smtClean="0"/>
              <a:t>ukrepov</a:t>
            </a:r>
          </a:p>
          <a:p>
            <a:pPr marL="285750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sz="1600" dirty="0"/>
              <a:t>Higienska priporočila za preprečevanje okužb z novim </a:t>
            </a:r>
            <a:r>
              <a:rPr lang="sl-SI" sz="1600" dirty="0" err="1"/>
              <a:t>koronavirusom</a:t>
            </a:r>
            <a:r>
              <a:rPr lang="sl-SI" sz="1600" dirty="0"/>
              <a:t> SARS-</a:t>
            </a:r>
            <a:r>
              <a:rPr lang="sl-SI" sz="1600" dirty="0" err="1"/>
              <a:t>CoV</a:t>
            </a:r>
            <a:r>
              <a:rPr lang="sl-SI" sz="1600" dirty="0"/>
              <a:t>-2 pri izvajanju športne vadbe</a:t>
            </a:r>
          </a:p>
          <a:p>
            <a:pPr marL="285750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sz="1600" dirty="0"/>
              <a:t>Higienska priporočila za športna bazenska kopališča in kopalno vodo v bazenih v času pojavljanja </a:t>
            </a:r>
            <a:r>
              <a:rPr lang="sl-SI" sz="1600" dirty="0" smtClean="0"/>
              <a:t>COVID-19</a:t>
            </a:r>
          </a:p>
          <a:p>
            <a:pPr marL="285750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sz="1600" dirty="0"/>
              <a:t>Priporočila za preprečevanje okužb z novim </a:t>
            </a:r>
            <a:r>
              <a:rPr lang="sl-SI" sz="1600" dirty="0" err="1"/>
              <a:t>koronavirusom</a:t>
            </a:r>
            <a:r>
              <a:rPr lang="sl-SI" sz="1600" dirty="0"/>
              <a:t> SARS-</a:t>
            </a:r>
            <a:r>
              <a:rPr lang="sl-SI" sz="1600" dirty="0" err="1"/>
              <a:t>CoV</a:t>
            </a:r>
            <a:r>
              <a:rPr lang="sl-SI" sz="1600" dirty="0"/>
              <a:t>-2 v fitnes </a:t>
            </a:r>
            <a:r>
              <a:rPr lang="sl-SI" sz="1600" dirty="0" smtClean="0"/>
              <a:t>centrih</a:t>
            </a:r>
          </a:p>
          <a:p>
            <a:pPr marL="285750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sz="1600" dirty="0"/>
              <a:t>Higienska priporočila za preprečevanje okužb s SARS-</a:t>
            </a:r>
            <a:r>
              <a:rPr lang="sl-SI" sz="1600" dirty="0" err="1"/>
              <a:t>CoV</a:t>
            </a:r>
            <a:r>
              <a:rPr lang="sl-SI" sz="1600" dirty="0"/>
              <a:t>-2 za uporabo notranjih športno rekreativnih objektov in </a:t>
            </a:r>
            <a:r>
              <a:rPr lang="sl-SI" sz="1600" dirty="0" smtClean="0"/>
              <a:t>površin</a:t>
            </a:r>
          </a:p>
          <a:p>
            <a:pPr marL="285750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sz="1600" dirty="0"/>
              <a:t>Higienska priporočila za preprečevanje okužb z virusom SARS-</a:t>
            </a:r>
            <a:r>
              <a:rPr lang="sl-SI" sz="1600" dirty="0" err="1"/>
              <a:t>CoV</a:t>
            </a:r>
            <a:r>
              <a:rPr lang="sl-SI" sz="1600" dirty="0"/>
              <a:t>-2 za športna </a:t>
            </a:r>
            <a:r>
              <a:rPr lang="sl-SI" sz="1600" dirty="0" smtClean="0"/>
              <a:t>tekmovanja</a:t>
            </a:r>
          </a:p>
          <a:p>
            <a:pPr marL="285750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sz="1600" dirty="0"/>
              <a:t>Higienska priporočila za preprečevanje širjenja okužb s SARS-</a:t>
            </a:r>
            <a:r>
              <a:rPr lang="sl-SI" sz="1600" dirty="0" err="1"/>
              <a:t>CoV</a:t>
            </a:r>
            <a:r>
              <a:rPr lang="sl-SI" sz="1600" dirty="0"/>
              <a:t>-2 za smučarje</a:t>
            </a:r>
            <a:endParaRPr lang="sl-SI" sz="1600" dirty="0" smtClean="0"/>
          </a:p>
          <a:p>
            <a:pPr algn="l"/>
            <a:r>
              <a:rPr lang="sl-SI" sz="1600" dirty="0" smtClean="0"/>
              <a:t>Vir</a:t>
            </a:r>
            <a:r>
              <a:rPr lang="sl-SI" sz="1600" dirty="0"/>
              <a:t>: </a:t>
            </a:r>
            <a:r>
              <a:rPr lang="sl-SI" sz="1600" dirty="0">
                <a:solidFill>
                  <a:srgbClr val="0079C1"/>
                </a:solidFill>
              </a:rPr>
              <a:t>https://</a:t>
            </a:r>
            <a:r>
              <a:rPr lang="sl-SI" sz="1600" dirty="0" smtClean="0">
                <a:solidFill>
                  <a:srgbClr val="0079C1"/>
                </a:solidFill>
              </a:rPr>
              <a:t>www.nijz.si/sl/sproscanje-ukrepov-covid-19 </a:t>
            </a:r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095" y="6265395"/>
            <a:ext cx="644716" cy="5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logo-univerza-za-sport-l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079" y="6264707"/>
            <a:ext cx="730399" cy="438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5697780" y="6366827"/>
            <a:ext cx="2968540" cy="4344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rgbClr val="2A749B"/>
                </a:solidFill>
              </a:rPr>
              <a:t>g</a:t>
            </a:r>
            <a:r>
              <a:rPr lang="sl-SI" dirty="0" err="1" smtClean="0">
                <a:solidFill>
                  <a:srgbClr val="2A749B"/>
                </a:solidFill>
              </a:rPr>
              <a:t>p.mizs@gov.si</a:t>
            </a:r>
            <a:endParaRPr lang="sl-SI" dirty="0">
              <a:solidFill>
                <a:srgbClr val="2A74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88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07067" y="1856232"/>
            <a:ext cx="7766936" cy="2642616"/>
          </a:xfrm>
        </p:spPr>
        <p:txBody>
          <a:bodyPr/>
          <a:lstStyle/>
          <a:p>
            <a:r>
              <a:rPr lang="sl-SI" b="1" dirty="0" smtClean="0"/>
              <a:t>Hvala za pozornost</a:t>
            </a:r>
            <a:endParaRPr lang="sl-SI" dirty="0"/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632" y="331787"/>
            <a:ext cx="3202223" cy="517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342" y="184635"/>
            <a:ext cx="1007681" cy="811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logo-univerza-za-sport-l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960" y="211379"/>
            <a:ext cx="1141602" cy="684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441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49867" y="237744"/>
            <a:ext cx="7766936" cy="859536"/>
          </a:xfrm>
        </p:spPr>
        <p:txBody>
          <a:bodyPr/>
          <a:lstStyle/>
          <a:p>
            <a:pPr algn="l"/>
            <a:r>
              <a:rPr lang="sl-SI" dirty="0" smtClean="0"/>
              <a:t>Osnovni podatki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22434" y="2350008"/>
            <a:ext cx="8629565" cy="2651760"/>
          </a:xfrm>
        </p:spPr>
        <p:txBody>
          <a:bodyPr>
            <a:normAutofit/>
          </a:bodyPr>
          <a:lstStyle/>
          <a:p>
            <a:pPr algn="l"/>
            <a:r>
              <a:rPr lang="sl-SI" dirty="0"/>
              <a:t>Datum sprejema:  	11. 2. 2021 </a:t>
            </a:r>
          </a:p>
          <a:p>
            <a:pPr algn="l"/>
            <a:r>
              <a:rPr lang="sl-SI" dirty="0"/>
              <a:t>Objava: 				http://www.pisrs.si/Pis.web/pregledPredpisa?id=ODLO2314</a:t>
            </a:r>
          </a:p>
          <a:p>
            <a:pPr algn="l"/>
            <a:r>
              <a:rPr lang="sl-SI" dirty="0"/>
              <a:t>Datum uveljavitve: 	15. 2. 2021</a:t>
            </a:r>
          </a:p>
          <a:p>
            <a:pPr algn="l"/>
            <a:r>
              <a:rPr lang="sl-SI" dirty="0"/>
              <a:t>Namen odloka: 		začasna omejitev pri izvajanju športnih programov in </a:t>
            </a:r>
          </a:p>
          <a:p>
            <a:pPr algn="l">
              <a:spcBef>
                <a:spcPts val="300"/>
              </a:spcBef>
            </a:pPr>
            <a:r>
              <a:rPr lang="sl-SI" dirty="0"/>
              <a:t>					športnih tekmovanj zaradi zajezitve in obvladovanja </a:t>
            </a:r>
          </a:p>
          <a:p>
            <a:pPr algn="l">
              <a:spcBef>
                <a:spcPts val="300"/>
              </a:spcBef>
            </a:pPr>
            <a:r>
              <a:rPr lang="sl-SI" dirty="0"/>
              <a:t>					epidemije COVID-19</a:t>
            </a:r>
          </a:p>
          <a:p>
            <a:pPr algn="l"/>
            <a:r>
              <a:rPr lang="sl-SI" dirty="0"/>
              <a:t>Veljavnost do: 		19. 3. 2021</a:t>
            </a:r>
          </a:p>
          <a:p>
            <a:pPr algn="l"/>
            <a:endParaRPr lang="sl-SI" dirty="0"/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095" y="6265395"/>
            <a:ext cx="644716" cy="5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logo-univerza-za-sport-l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079" y="6264707"/>
            <a:ext cx="730399" cy="438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5697780" y="6366827"/>
            <a:ext cx="2968540" cy="4344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rgbClr val="2A749B"/>
                </a:solidFill>
              </a:rPr>
              <a:t>g</a:t>
            </a:r>
            <a:r>
              <a:rPr lang="sl-SI" dirty="0" err="1" smtClean="0">
                <a:solidFill>
                  <a:srgbClr val="2A749B"/>
                </a:solidFill>
              </a:rPr>
              <a:t>p.mizs@gov.si</a:t>
            </a:r>
            <a:endParaRPr lang="sl-SI" dirty="0">
              <a:solidFill>
                <a:srgbClr val="2A74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16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49867" y="237744"/>
            <a:ext cx="7766936" cy="859536"/>
          </a:xfrm>
        </p:spPr>
        <p:txBody>
          <a:bodyPr/>
          <a:lstStyle/>
          <a:p>
            <a:pPr algn="l"/>
            <a:r>
              <a:rPr lang="sl-SI" dirty="0" smtClean="0"/>
              <a:t>Izvajanje treningov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31578" y="1573867"/>
            <a:ext cx="8749731" cy="4690840"/>
          </a:xfrm>
        </p:spPr>
        <p:txBody>
          <a:bodyPr>
            <a:noAutofit/>
          </a:bodyPr>
          <a:lstStyle/>
          <a:p>
            <a:pPr algn="l">
              <a:spcBef>
                <a:spcPts val="100"/>
              </a:spcBef>
            </a:pPr>
            <a:r>
              <a:rPr lang="sl-SI" dirty="0" smtClean="0"/>
              <a:t>Izvajanje treningov je brez omejitev dovoljeno (1. skupina):</a:t>
            </a:r>
          </a:p>
          <a:p>
            <a:pPr marL="285750" indent="-285750" algn="l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sl-SI" dirty="0" smtClean="0"/>
              <a:t>vrhunskim </a:t>
            </a:r>
            <a:r>
              <a:rPr lang="sl-SI" dirty="0"/>
              <a:t>športnikom (olimpijski, mednarodni in svetovni razred</a:t>
            </a:r>
            <a:r>
              <a:rPr lang="sl-SI" dirty="0" smtClean="0"/>
              <a:t>)</a:t>
            </a:r>
          </a:p>
          <a:p>
            <a:pPr marL="285750" indent="-285750" algn="l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sl-SI" dirty="0"/>
              <a:t>perspektivnim </a:t>
            </a:r>
            <a:r>
              <a:rPr lang="sl-SI" dirty="0" smtClean="0"/>
              <a:t>športnikom</a:t>
            </a:r>
            <a:r>
              <a:rPr lang="sl-SI" dirty="0"/>
              <a:t> </a:t>
            </a:r>
            <a:r>
              <a:rPr lang="sl-SI" dirty="0" smtClean="0"/>
              <a:t>(perspektivni razred)</a:t>
            </a:r>
          </a:p>
          <a:p>
            <a:pPr marL="285750" indent="-285750" algn="l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sl-SI" dirty="0"/>
              <a:t>poklicnim </a:t>
            </a:r>
            <a:r>
              <a:rPr lang="sl-SI" dirty="0" smtClean="0"/>
              <a:t>športnikom</a:t>
            </a:r>
          </a:p>
          <a:p>
            <a:pPr marL="285750" indent="-285750" algn="l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sl-SI" dirty="0"/>
              <a:t>športnikom, ki se udeležujejo športnih tekmovanj iz prvega in drugega odstavka 3. člena </a:t>
            </a:r>
            <a:r>
              <a:rPr lang="sl-SI" dirty="0" smtClean="0"/>
              <a:t>Odloka</a:t>
            </a:r>
          </a:p>
          <a:p>
            <a:pPr marL="285750" indent="-285750" algn="l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sl-SI" dirty="0" smtClean="0"/>
              <a:t>športnikom </a:t>
            </a:r>
            <a:r>
              <a:rPr lang="sl-SI" dirty="0"/>
              <a:t>v starostnih kategorijah kadeti in </a:t>
            </a:r>
            <a:r>
              <a:rPr lang="sl-SI" dirty="0" smtClean="0"/>
              <a:t>mladinci, </a:t>
            </a:r>
            <a:r>
              <a:rPr lang="sl-SI" dirty="0"/>
              <a:t>ki so člani </a:t>
            </a:r>
            <a:r>
              <a:rPr lang="sl-SI" dirty="0" smtClean="0"/>
              <a:t>reprezentanc (treningi v t.i. mehurčkih)</a:t>
            </a:r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r>
              <a:rPr lang="sl-SI" dirty="0" smtClean="0"/>
              <a:t>Preostalim športnikom (ne glede na starost) je izvajanje treningov dovoljeno  individualno in v skupinah do največ 10 oseb brez kontakta in na razdalji vsaj 2 metra (2. skupina).</a:t>
            </a:r>
          </a:p>
          <a:p>
            <a:pPr marL="285750" indent="-285750" algn="l">
              <a:spcBef>
                <a:spcPts val="100"/>
              </a:spcBef>
              <a:buFont typeface="Arial" panose="020B0604020202020204" pitchFamily="34" charset="0"/>
              <a:buChar char="•"/>
            </a:pPr>
            <a:endParaRPr lang="sl-SI" dirty="0"/>
          </a:p>
          <a:p>
            <a:pPr algn="l">
              <a:spcBef>
                <a:spcPts val="100"/>
              </a:spcBef>
            </a:pPr>
            <a:r>
              <a:rPr lang="sl-SI" dirty="0" smtClean="0">
                <a:solidFill>
                  <a:srgbClr val="0079C1"/>
                </a:solidFill>
              </a:rPr>
              <a:t>Športnik je oseba, ki je registrirana na </a:t>
            </a:r>
            <a:r>
              <a:rPr lang="sl-SI" dirty="0">
                <a:solidFill>
                  <a:srgbClr val="0079C1"/>
                </a:solidFill>
              </a:rPr>
              <a:t>podlagi 32. člena Zakona o športu </a:t>
            </a:r>
            <a:r>
              <a:rPr lang="sl-SI" dirty="0" smtClean="0">
                <a:solidFill>
                  <a:srgbClr val="0079C1"/>
                </a:solidFill>
              </a:rPr>
              <a:t> in vpisana v javno dostopni evidenci registriranih športnikov objavljeni na spletni strani OKS-ZŠZ.</a:t>
            </a:r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 smtClean="0"/>
          </a:p>
          <a:p>
            <a:pPr algn="l">
              <a:spcBef>
                <a:spcPts val="100"/>
              </a:spcBef>
            </a:pPr>
            <a:endParaRPr lang="sl-SI" dirty="0" smtClean="0"/>
          </a:p>
          <a:p>
            <a:pPr algn="l">
              <a:spcBef>
                <a:spcPts val="100"/>
              </a:spcBef>
            </a:pPr>
            <a:endParaRPr lang="sl-SI" dirty="0"/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095" y="6265395"/>
            <a:ext cx="644716" cy="5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logo-univerza-za-sport-l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079" y="6264707"/>
            <a:ext cx="730399" cy="438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5697780" y="6379706"/>
            <a:ext cx="2968540" cy="4344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rgbClr val="2A749B"/>
                </a:solidFill>
              </a:rPr>
              <a:t>g</a:t>
            </a:r>
            <a:r>
              <a:rPr lang="sl-SI" dirty="0" err="1" smtClean="0">
                <a:solidFill>
                  <a:srgbClr val="2A749B"/>
                </a:solidFill>
              </a:rPr>
              <a:t>p.mizs@gov.si</a:t>
            </a:r>
            <a:endParaRPr lang="sl-SI" dirty="0">
              <a:solidFill>
                <a:srgbClr val="2A74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30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49867" y="237744"/>
            <a:ext cx="7766936" cy="859536"/>
          </a:xfrm>
        </p:spPr>
        <p:txBody>
          <a:bodyPr/>
          <a:lstStyle/>
          <a:p>
            <a:pPr algn="l"/>
            <a:r>
              <a:rPr lang="sl-SI" dirty="0" smtClean="0">
                <a:solidFill>
                  <a:srgbClr val="0079C1"/>
                </a:solidFill>
              </a:rPr>
              <a:t>Izvajanje</a:t>
            </a:r>
            <a:r>
              <a:rPr lang="sl-SI" dirty="0" smtClean="0"/>
              <a:t> tekmovanj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31578" y="1595534"/>
            <a:ext cx="8541630" cy="4366353"/>
          </a:xfrm>
        </p:spPr>
        <p:txBody>
          <a:bodyPr>
            <a:noAutofit/>
          </a:bodyPr>
          <a:lstStyle/>
          <a:p>
            <a:pPr algn="l">
              <a:spcBef>
                <a:spcPts val="300"/>
              </a:spcBef>
            </a:pPr>
            <a:r>
              <a:rPr lang="sl-SI" dirty="0" smtClean="0"/>
              <a:t>V kolektivnih športnih panogah so dovoljena:</a:t>
            </a:r>
          </a:p>
          <a:p>
            <a:pPr marL="285750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dirty="0" smtClean="0"/>
              <a:t>tekmovanja najvišje kakovosti na nacionalni ravni (</a:t>
            </a:r>
            <a:r>
              <a:rPr lang="sl-SI" dirty="0" smtClean="0">
                <a:solidFill>
                  <a:srgbClr val="0079C1"/>
                </a:solidFill>
              </a:rPr>
              <a:t>1</a:t>
            </a:r>
            <a:r>
              <a:rPr lang="sl-SI" dirty="0">
                <a:solidFill>
                  <a:srgbClr val="0079C1"/>
                </a:solidFill>
              </a:rPr>
              <a:t>. slovenska liga, 2. slovenska liga in 1. mladinska slovenska </a:t>
            </a:r>
            <a:r>
              <a:rPr lang="sl-SI" dirty="0" smtClean="0">
                <a:solidFill>
                  <a:srgbClr val="0079C1"/>
                </a:solidFill>
              </a:rPr>
              <a:t>liga</a:t>
            </a:r>
            <a:r>
              <a:rPr lang="sl-SI" dirty="0" smtClean="0"/>
              <a:t>), regionalni ravni (npr. Alpska hokejska liga), </a:t>
            </a:r>
            <a:r>
              <a:rPr lang="sl-SI" dirty="0"/>
              <a:t>evropski ravni (npr. </a:t>
            </a:r>
            <a:r>
              <a:rPr lang="sl-SI" dirty="0" err="1"/>
              <a:t>Euroliga</a:t>
            </a:r>
            <a:r>
              <a:rPr lang="sl-SI" dirty="0"/>
              <a:t>) </a:t>
            </a:r>
            <a:r>
              <a:rPr lang="sl-SI" dirty="0" smtClean="0"/>
              <a:t>in mednarodni ravni (</a:t>
            </a:r>
            <a:r>
              <a:rPr lang="sl-SI" dirty="0" err="1" smtClean="0"/>
              <a:t>npt</a:t>
            </a:r>
            <a:r>
              <a:rPr lang="sl-SI" dirty="0" smtClean="0"/>
              <a:t>. Liga narodov) v </a:t>
            </a:r>
            <a:r>
              <a:rPr lang="sl-SI" dirty="0"/>
              <a:t>športnih panogah hokej na ledu, košarka, nogomet, odbojka, rokomet, vaterpolo in </a:t>
            </a:r>
            <a:r>
              <a:rPr lang="sl-SI" dirty="0" err="1"/>
              <a:t>futsal</a:t>
            </a:r>
            <a:r>
              <a:rPr lang="sl-SI" dirty="0"/>
              <a:t>-mali </a:t>
            </a:r>
            <a:r>
              <a:rPr lang="sl-SI" dirty="0" smtClean="0"/>
              <a:t>nogomet</a:t>
            </a:r>
            <a:endParaRPr lang="sl-SI" dirty="0"/>
          </a:p>
          <a:p>
            <a:pPr marL="285750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dirty="0" smtClean="0"/>
              <a:t>velika mednarodnih športnih prireditev iz 74. člena </a:t>
            </a:r>
            <a:r>
              <a:rPr lang="sl-SI" dirty="0" err="1" smtClean="0"/>
              <a:t>ZŠpo</a:t>
            </a:r>
            <a:r>
              <a:rPr lang="sl-SI" dirty="0" smtClean="0"/>
              <a:t>-1.</a:t>
            </a:r>
          </a:p>
          <a:p>
            <a:pPr algn="l"/>
            <a:r>
              <a:rPr lang="sl-SI" dirty="0" smtClean="0"/>
              <a:t>V </a:t>
            </a:r>
            <a:r>
              <a:rPr lang="sl-SI" dirty="0" smtClean="0"/>
              <a:t>individualnih športnih panogah </a:t>
            </a:r>
            <a:r>
              <a:rPr lang="sl-SI" dirty="0"/>
              <a:t>so dovoljena:</a:t>
            </a:r>
          </a:p>
          <a:p>
            <a:pPr marL="285750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državnih </a:t>
            </a:r>
            <a:r>
              <a:rPr lang="sl-SI" dirty="0">
                <a:solidFill>
                  <a:schemeClr val="bg1">
                    <a:lumMod val="50000"/>
                  </a:schemeClr>
                </a:solidFill>
              </a:rPr>
              <a:t>prvenstev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oz. državnih ligaških tekmovanj za </a:t>
            </a:r>
            <a:r>
              <a:rPr lang="sl-SI" dirty="0">
                <a:solidFill>
                  <a:schemeClr val="bg1">
                    <a:lumMod val="50000"/>
                  </a:schemeClr>
                </a:solidFill>
              </a:rPr>
              <a:t>člane </a:t>
            </a:r>
            <a:endParaRPr lang="sl-SI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dirty="0">
                <a:solidFill>
                  <a:schemeClr val="bg1">
                    <a:lumMod val="50000"/>
                  </a:schemeClr>
                </a:solidFill>
              </a:rPr>
              <a:t>državnih prvenstev oz. državnih ligaških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tekmovanj za mladince </a:t>
            </a:r>
          </a:p>
          <a:p>
            <a:pPr marL="285750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velikih </a:t>
            </a:r>
            <a:r>
              <a:rPr lang="sl-SI" dirty="0">
                <a:solidFill>
                  <a:schemeClr val="bg1">
                    <a:lumMod val="50000"/>
                  </a:schemeClr>
                </a:solidFill>
              </a:rPr>
              <a:t>mednarodnih športnih prireditev iz 74. člena </a:t>
            </a:r>
            <a:r>
              <a:rPr lang="sl-SI" dirty="0" err="1">
                <a:solidFill>
                  <a:schemeClr val="bg1">
                    <a:lumMod val="50000"/>
                  </a:schemeClr>
                </a:solidFill>
              </a:rPr>
              <a:t>ZŠpo</a:t>
            </a:r>
            <a:r>
              <a:rPr lang="sl-SI" dirty="0">
                <a:solidFill>
                  <a:schemeClr val="bg1">
                    <a:lumMod val="50000"/>
                  </a:schemeClr>
                </a:solidFill>
              </a:rPr>
              <a:t>-1 in evropskih pokalov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algn="l"/>
            <a:r>
              <a:rPr lang="sl-SI" dirty="0" smtClean="0">
                <a:solidFill>
                  <a:srgbClr val="0079C1"/>
                </a:solidFill>
              </a:rPr>
              <a:t>Dovoljenje </a:t>
            </a:r>
            <a:r>
              <a:rPr lang="sl-SI" dirty="0" smtClean="0">
                <a:solidFill>
                  <a:srgbClr val="0079C1"/>
                </a:solidFill>
              </a:rPr>
              <a:t>se nanaša na udeležbo na naštetih tekmovanjih doma in v tujini ter na organizacijo naštetih tekmovanj.</a:t>
            </a:r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095" y="6265395"/>
            <a:ext cx="644716" cy="5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logo-univerza-za-sport-l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079" y="6264707"/>
            <a:ext cx="730399" cy="438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5697780" y="6366827"/>
            <a:ext cx="2968540" cy="4344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rgbClr val="2A749B"/>
                </a:solidFill>
              </a:rPr>
              <a:t>g</a:t>
            </a:r>
            <a:r>
              <a:rPr lang="sl-SI" dirty="0" err="1" smtClean="0">
                <a:solidFill>
                  <a:srgbClr val="2A749B"/>
                </a:solidFill>
              </a:rPr>
              <a:t>p.mizs@gov.si</a:t>
            </a:r>
            <a:endParaRPr lang="sl-SI" dirty="0">
              <a:solidFill>
                <a:srgbClr val="2A74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46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49867" y="237744"/>
            <a:ext cx="7766936" cy="859536"/>
          </a:xfrm>
        </p:spPr>
        <p:txBody>
          <a:bodyPr/>
          <a:lstStyle/>
          <a:p>
            <a:pPr algn="l"/>
            <a:r>
              <a:rPr lang="sl-SI" dirty="0" smtClean="0">
                <a:solidFill>
                  <a:srgbClr val="0079C1"/>
                </a:solidFill>
              </a:rPr>
              <a:t>Odgovorne osebe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31578" y="1618488"/>
            <a:ext cx="8611186" cy="4343400"/>
          </a:xfrm>
        </p:spPr>
        <p:txBody>
          <a:bodyPr>
            <a:normAutofit/>
          </a:bodyPr>
          <a:lstStyle/>
          <a:p>
            <a:pPr algn="l">
              <a:spcBef>
                <a:spcPts val="200"/>
              </a:spcBef>
            </a:pPr>
            <a:r>
              <a:rPr lang="sl-SI" dirty="0" smtClean="0"/>
              <a:t>5. odstavek 3. člena Odloka:</a:t>
            </a:r>
          </a:p>
          <a:p>
            <a:pPr algn="l">
              <a:spcBef>
                <a:spcPts val="200"/>
              </a:spcBef>
            </a:pPr>
            <a:endParaRPr lang="sl-SI" dirty="0" smtClean="0"/>
          </a:p>
          <a:p>
            <a:pPr algn="l">
              <a:spcBef>
                <a:spcPts val="200"/>
              </a:spcBef>
            </a:pPr>
            <a:r>
              <a:rPr lang="sl-SI" b="1" dirty="0" smtClean="0"/>
              <a:t>Za </a:t>
            </a:r>
            <a:r>
              <a:rPr lang="sl-SI" b="1" dirty="0"/>
              <a:t>nadzor nad izvedbo športnih tekmovanj mora Olimpijski komite Slovenije oziroma pristojna nacionalna panožna športna zveza imenovati odgovorne osebe in njihove kontaktne podatke posredovati ministrstvu, pristojnemu za šport</a:t>
            </a:r>
            <a:r>
              <a:rPr lang="sl-SI" b="1" dirty="0" smtClean="0"/>
              <a:t>.</a:t>
            </a:r>
          </a:p>
          <a:p>
            <a:pPr algn="l">
              <a:spcBef>
                <a:spcPts val="200"/>
              </a:spcBef>
            </a:pPr>
            <a:endParaRPr lang="sl-SI" dirty="0"/>
          </a:p>
          <a:p>
            <a:pPr algn="l">
              <a:spcBef>
                <a:spcPts val="200"/>
              </a:spcBef>
            </a:pPr>
            <a:r>
              <a:rPr lang="sl-SI" dirty="0" smtClean="0"/>
              <a:t>Na naslov </a:t>
            </a:r>
            <a:r>
              <a:rPr lang="sl-SI" dirty="0" err="1" smtClean="0"/>
              <a:t>gp.mizs@gov.si</a:t>
            </a:r>
            <a:r>
              <a:rPr lang="sl-SI" dirty="0" smtClean="0"/>
              <a:t> je potrebno pred tekmovanjem poslati podatke o tekmovanju in odgovorni osebi tekmovanja:</a:t>
            </a:r>
          </a:p>
          <a:p>
            <a:pPr marL="285750" indent="-285750" algn="l">
              <a:spcBef>
                <a:spcPts val="200"/>
              </a:spcBef>
              <a:buFontTx/>
              <a:buChar char="-"/>
            </a:pPr>
            <a:r>
              <a:rPr lang="sl-SI" dirty="0" smtClean="0"/>
              <a:t>Naziv tekmovanja </a:t>
            </a:r>
          </a:p>
          <a:p>
            <a:pPr marL="285750" indent="-285750" algn="l">
              <a:spcBef>
                <a:spcPts val="200"/>
              </a:spcBef>
              <a:buFontTx/>
              <a:buChar char="-"/>
            </a:pPr>
            <a:r>
              <a:rPr lang="sl-SI" dirty="0" smtClean="0"/>
              <a:t>Kategorijo tekmovanja (domače, mednarodno, za člane, mladince…) </a:t>
            </a:r>
          </a:p>
          <a:p>
            <a:pPr marL="285750" indent="-285750" algn="l">
              <a:spcBef>
                <a:spcPts val="200"/>
              </a:spcBef>
              <a:buFontTx/>
              <a:buChar char="-"/>
            </a:pPr>
            <a:r>
              <a:rPr lang="sl-SI" dirty="0" smtClean="0"/>
              <a:t>Datum, kraj in lokacijo izvedbe tekmovanja</a:t>
            </a:r>
          </a:p>
          <a:p>
            <a:pPr marL="285750" indent="-285750" algn="l">
              <a:spcBef>
                <a:spcPts val="200"/>
              </a:spcBef>
              <a:buFontTx/>
              <a:buChar char="-"/>
            </a:pPr>
            <a:r>
              <a:rPr lang="sl-SI" dirty="0" smtClean="0"/>
              <a:t>Ime in priimek odgovorne osebe tekmovanja in kontaktne odgovorne osebe podatke (e-naslov, GSM)</a:t>
            </a:r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095" y="6265395"/>
            <a:ext cx="644716" cy="5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logo-univerza-za-sport-l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079" y="6264707"/>
            <a:ext cx="730399" cy="438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5697780" y="6366827"/>
            <a:ext cx="2968540" cy="4344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rgbClr val="2A749B"/>
                </a:solidFill>
              </a:rPr>
              <a:t>g</a:t>
            </a:r>
            <a:r>
              <a:rPr lang="sl-SI" dirty="0" err="1" smtClean="0">
                <a:solidFill>
                  <a:srgbClr val="2A749B"/>
                </a:solidFill>
              </a:rPr>
              <a:t>p.mizs@gov.si</a:t>
            </a:r>
            <a:endParaRPr lang="sl-SI" dirty="0">
              <a:solidFill>
                <a:srgbClr val="2A74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87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49867" y="237744"/>
            <a:ext cx="7766936" cy="1636776"/>
          </a:xfrm>
        </p:spPr>
        <p:txBody>
          <a:bodyPr/>
          <a:lstStyle/>
          <a:p>
            <a:pPr algn="l"/>
            <a:r>
              <a:rPr lang="sl-SI" dirty="0" smtClean="0"/>
              <a:t>Površina za vadbo oz. razdalja med vadbo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31579" y="2170546"/>
            <a:ext cx="8537294" cy="3842328"/>
          </a:xfrm>
        </p:spPr>
        <p:txBody>
          <a:bodyPr>
            <a:normAutofit/>
          </a:bodyPr>
          <a:lstStyle/>
          <a:p>
            <a:pPr algn="l" fontAlgn="base"/>
            <a:r>
              <a:rPr lang="sl-SI" dirty="0" smtClean="0">
                <a:solidFill>
                  <a:srgbClr val="0079C1"/>
                </a:solidFill>
              </a:rPr>
              <a:t>Za športnike iz 1. skupine:</a:t>
            </a:r>
          </a:p>
          <a:p>
            <a:pPr algn="l" fontAlgn="base">
              <a:spcBef>
                <a:spcPts val="300"/>
              </a:spcBef>
            </a:pPr>
            <a:r>
              <a:rPr lang="sl-SI" dirty="0" smtClean="0"/>
              <a:t>Ni predpisane minimalne vadbene površin in razdalje. Upoštevati je </a:t>
            </a:r>
            <a:r>
              <a:rPr lang="sl-SI" dirty="0"/>
              <a:t>potrebno Higienska priporočila </a:t>
            </a:r>
            <a:r>
              <a:rPr lang="sl-SI" dirty="0" smtClean="0"/>
              <a:t>NIJZ za </a:t>
            </a:r>
            <a:r>
              <a:rPr lang="sl-SI" dirty="0"/>
              <a:t>preprečevanje okužb z virusom SARS-</a:t>
            </a:r>
            <a:r>
              <a:rPr lang="sl-SI" dirty="0" err="1"/>
              <a:t>CoV</a:t>
            </a:r>
            <a:r>
              <a:rPr lang="sl-SI" dirty="0"/>
              <a:t>-2 za športna </a:t>
            </a:r>
            <a:r>
              <a:rPr lang="sl-SI" dirty="0" smtClean="0"/>
              <a:t>tekmovanja in protokole posameznih NPŠZ.</a:t>
            </a:r>
          </a:p>
          <a:p>
            <a:pPr algn="l" fontAlgn="base"/>
            <a:r>
              <a:rPr lang="sl-SI" dirty="0" smtClean="0">
                <a:solidFill>
                  <a:srgbClr val="0079C1"/>
                </a:solidFill>
              </a:rPr>
              <a:t>Za športnike iz 2. skupine:</a:t>
            </a:r>
          </a:p>
          <a:p>
            <a:pPr marL="285750" indent="-285750" algn="l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dirty="0" smtClean="0"/>
              <a:t>Ni predpisane minimalne površine za vadbo!</a:t>
            </a:r>
          </a:p>
          <a:p>
            <a:pPr marL="285750" indent="-285750" algn="l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dirty="0" smtClean="0"/>
              <a:t>Pri vadbi športnikov v skupinah je predpisana minimalna razdalja 2 metrov  med vadečimi </a:t>
            </a:r>
            <a:r>
              <a:rPr lang="sl-SI" dirty="0"/>
              <a:t>(</a:t>
            </a:r>
            <a:r>
              <a:rPr lang="sl-SI" dirty="0" smtClean="0"/>
              <a:t>razdalja med najbolj oddaljenimi deli telesa).</a:t>
            </a:r>
          </a:p>
          <a:p>
            <a:pPr marL="285750" indent="-285750" algn="l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dirty="0" smtClean="0"/>
              <a:t>Strokovni delavec v športu se lahko približa na manj, kot 2 metra od športnika/vadečega za namen usmerjanja športne vadbe.</a:t>
            </a:r>
          </a:p>
          <a:p>
            <a:pPr marL="285750" indent="-285750" algn="l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dirty="0" smtClean="0">
                <a:solidFill>
                  <a:srgbClr val="0079C1"/>
                </a:solidFill>
              </a:rPr>
              <a:t>Priporočamo omejitev števila vadečih na 20 </a:t>
            </a:r>
            <a:r>
              <a:rPr lang="sl-SI" dirty="0">
                <a:solidFill>
                  <a:srgbClr val="0079C1"/>
                </a:solidFill>
              </a:rPr>
              <a:t>m2 vadbene površine na posameznika</a:t>
            </a:r>
            <a:r>
              <a:rPr lang="sl-SI" dirty="0" smtClean="0">
                <a:solidFill>
                  <a:srgbClr val="2A749B"/>
                </a:solidFill>
              </a:rPr>
              <a:t>.</a:t>
            </a:r>
          </a:p>
          <a:p>
            <a:pPr algn="l"/>
            <a:endParaRPr lang="sl-SI" dirty="0"/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095" y="6265395"/>
            <a:ext cx="644716" cy="5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logo-univerza-za-sport-l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079" y="6264707"/>
            <a:ext cx="730399" cy="438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5697780" y="6366827"/>
            <a:ext cx="2968540" cy="4344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rgbClr val="2A749B"/>
                </a:solidFill>
              </a:rPr>
              <a:t>g</a:t>
            </a:r>
            <a:r>
              <a:rPr lang="sl-SI" dirty="0" err="1" smtClean="0">
                <a:solidFill>
                  <a:srgbClr val="2A749B"/>
                </a:solidFill>
              </a:rPr>
              <a:t>p.mizs@gov.si</a:t>
            </a:r>
            <a:endParaRPr lang="sl-SI" dirty="0">
              <a:solidFill>
                <a:srgbClr val="2A74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6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49867" y="237744"/>
            <a:ext cx="7766936" cy="1636776"/>
          </a:xfrm>
        </p:spPr>
        <p:txBody>
          <a:bodyPr/>
          <a:lstStyle/>
          <a:p>
            <a:pPr algn="l"/>
            <a:r>
              <a:rPr lang="sl-SI" dirty="0" smtClean="0"/>
              <a:t>Število vadečih v zaprtih prostorih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31579" y="2309091"/>
            <a:ext cx="8657366" cy="3833091"/>
          </a:xfrm>
        </p:spPr>
        <p:txBody>
          <a:bodyPr>
            <a:normAutofit fontScale="92500" lnSpcReduction="20000"/>
          </a:bodyPr>
          <a:lstStyle/>
          <a:p>
            <a:pPr algn="l" fontAlgn="base"/>
            <a:r>
              <a:rPr lang="sl-SI" sz="1900" dirty="0">
                <a:solidFill>
                  <a:srgbClr val="0079C1"/>
                </a:solidFill>
              </a:rPr>
              <a:t>Za športnike iz 1. skupine:</a:t>
            </a:r>
          </a:p>
          <a:p>
            <a:pPr algn="l" fontAlgn="base"/>
            <a:r>
              <a:rPr lang="sl-SI" sz="1900" dirty="0"/>
              <a:t>Ni </a:t>
            </a:r>
            <a:r>
              <a:rPr lang="sl-SI" sz="1900" dirty="0" smtClean="0"/>
              <a:t>predpisanega maksimalnega števila vadečih v zaprtih prostorih. </a:t>
            </a:r>
            <a:r>
              <a:rPr lang="sl-SI" sz="1900" dirty="0"/>
              <a:t>Upoštevati je potrebno Higienska priporočila NIJZ za preprečevanje okužb z virusom SARS-</a:t>
            </a:r>
            <a:r>
              <a:rPr lang="sl-SI" sz="1900" dirty="0" err="1"/>
              <a:t>CoV</a:t>
            </a:r>
            <a:r>
              <a:rPr lang="sl-SI" sz="1900" dirty="0"/>
              <a:t>-2 za športna tekmovanja in protokole posameznih NPŠZ.</a:t>
            </a:r>
          </a:p>
          <a:p>
            <a:pPr algn="l" fontAlgn="base"/>
            <a:r>
              <a:rPr lang="sl-SI" sz="1900" dirty="0">
                <a:solidFill>
                  <a:srgbClr val="0079C1"/>
                </a:solidFill>
              </a:rPr>
              <a:t>Za športnike iz 2. skupine:</a:t>
            </a:r>
          </a:p>
          <a:p>
            <a:pPr marL="285750" indent="-285750" algn="l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sz="1900" dirty="0" smtClean="0"/>
              <a:t>Ni predpisanega maksimalnega števila oseb v zaprtih vadbenih prostorih.</a:t>
            </a:r>
          </a:p>
          <a:p>
            <a:pPr marL="285750" indent="-285750" algn="l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sz="1900" dirty="0" smtClean="0"/>
              <a:t>Če se izvaja individualna vadba, je v prostoru lahko toliko oseb, da je možno vzdrževati v vsakem trenutku najmanj 2 m razdalje med vadečimi.</a:t>
            </a:r>
          </a:p>
          <a:p>
            <a:pPr marL="285750" indent="-285750" algn="l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sl-SI" sz="1900" dirty="0" smtClean="0"/>
              <a:t>Če se izvaja skupinska vadba pod pogoji iz 3. odstavka 2. člena Odloka, je število vadečih v skupini </a:t>
            </a:r>
            <a:r>
              <a:rPr lang="sl-SI" sz="1900" dirty="0" smtClean="0">
                <a:solidFill>
                  <a:srgbClr val="0079C1"/>
                </a:solidFill>
              </a:rPr>
              <a:t>omejeno na 10</a:t>
            </a:r>
            <a:r>
              <a:rPr lang="sl-SI" sz="1900" dirty="0" smtClean="0"/>
              <a:t>. Strokovni delavci v športu </a:t>
            </a:r>
            <a:r>
              <a:rPr lang="sl-SI" sz="1900" dirty="0" smtClean="0">
                <a:solidFill>
                  <a:srgbClr val="0079C1"/>
                </a:solidFill>
              </a:rPr>
              <a:t>ne štejejo </a:t>
            </a:r>
            <a:r>
              <a:rPr lang="sl-SI" sz="1900" dirty="0" smtClean="0"/>
              <a:t>v kvoto vadečih. </a:t>
            </a: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sl-SI" sz="2000" dirty="0"/>
              <a:t>V dovolj velikem zaprtem vadbenem prostoru je lahko navzočih sočasno več vadbenih skupin po 10 oseb ob upoštevanju vseh veljavnih priporočil NIJZ</a:t>
            </a:r>
            <a:r>
              <a:rPr lang="sl-SI" sz="2000" dirty="0" smtClean="0"/>
              <a:t>.</a:t>
            </a:r>
            <a:endParaRPr lang="sl-SI" sz="2000" dirty="0"/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095" y="6265395"/>
            <a:ext cx="644716" cy="5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logo-univerza-za-sport-l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079" y="6264707"/>
            <a:ext cx="730399" cy="438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5697780" y="6366827"/>
            <a:ext cx="2968540" cy="4344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rgbClr val="2A749B"/>
                </a:solidFill>
              </a:rPr>
              <a:t>g</a:t>
            </a:r>
            <a:r>
              <a:rPr lang="sl-SI" dirty="0" err="1" smtClean="0">
                <a:solidFill>
                  <a:srgbClr val="2A749B"/>
                </a:solidFill>
              </a:rPr>
              <a:t>p.mizs@gov.si</a:t>
            </a:r>
            <a:endParaRPr lang="sl-SI" dirty="0">
              <a:solidFill>
                <a:srgbClr val="2A74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93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49866" y="237744"/>
            <a:ext cx="8432461" cy="859536"/>
          </a:xfrm>
        </p:spPr>
        <p:txBody>
          <a:bodyPr/>
          <a:lstStyle/>
          <a:p>
            <a:pPr algn="l"/>
            <a:r>
              <a:rPr lang="sl-SI" dirty="0" smtClean="0"/>
              <a:t>Uporaba športnih objektov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31578" y="1618488"/>
            <a:ext cx="7920397" cy="3602736"/>
          </a:xfrm>
        </p:spPr>
        <p:txBody>
          <a:bodyPr>
            <a:normAutofit/>
          </a:bodyPr>
          <a:lstStyle/>
          <a:p>
            <a:pPr algn="l"/>
            <a:r>
              <a:rPr lang="sl-SI" dirty="0" smtClean="0"/>
              <a:t>Dovoljena je uporaba </a:t>
            </a:r>
            <a:r>
              <a:rPr lang="sl-SI" b="1" dirty="0" smtClean="0">
                <a:solidFill>
                  <a:srgbClr val="0079C1"/>
                </a:solidFill>
              </a:rPr>
              <a:t>vseh športnih objektov!:</a:t>
            </a:r>
          </a:p>
          <a:p>
            <a:pPr marL="285750" indent="-285750" algn="l">
              <a:buFontTx/>
              <a:buChar char="-"/>
            </a:pPr>
            <a:r>
              <a:rPr lang="sl-SI" dirty="0" smtClean="0"/>
              <a:t>zaprtih športnih objektov in športnih objektov na prostem</a:t>
            </a:r>
          </a:p>
          <a:p>
            <a:pPr marL="285750" indent="-285750" algn="l">
              <a:buFontTx/>
              <a:buChar char="-"/>
            </a:pPr>
            <a:r>
              <a:rPr lang="sl-SI" dirty="0" smtClean="0"/>
              <a:t>površin za šport v naravi</a:t>
            </a:r>
          </a:p>
          <a:p>
            <a:pPr marL="285750" indent="-285750" algn="l">
              <a:buFontTx/>
              <a:buChar char="-"/>
            </a:pPr>
            <a:r>
              <a:rPr lang="sl-SI" dirty="0" smtClean="0"/>
              <a:t>zasebnih športnih objektov</a:t>
            </a:r>
          </a:p>
          <a:p>
            <a:pPr marL="285750" indent="-285750" algn="l">
              <a:buFontTx/>
              <a:buChar char="-"/>
            </a:pPr>
            <a:r>
              <a:rPr lang="sl-SI" dirty="0" smtClean="0"/>
              <a:t>javnih športnih objektov </a:t>
            </a:r>
            <a:r>
              <a:rPr lang="sl-SI" dirty="0" smtClean="0">
                <a:solidFill>
                  <a:srgbClr val="0079C1"/>
                </a:solidFill>
              </a:rPr>
              <a:t>vključno s šolskimi športnimi objekti </a:t>
            </a:r>
            <a:r>
              <a:rPr lang="sl-SI" dirty="0" smtClean="0"/>
              <a:t>(šolske telovadnice, šolski bazeni)  </a:t>
            </a:r>
          </a:p>
          <a:p>
            <a:pPr algn="l"/>
            <a:endParaRPr lang="sl-SI" dirty="0"/>
          </a:p>
          <a:p>
            <a:pPr algn="l"/>
            <a:r>
              <a:rPr lang="sl-SI" dirty="0" smtClean="0"/>
              <a:t>V primeru težav pri dostopu do javnih športnih objektov nas </a:t>
            </a:r>
            <a:r>
              <a:rPr lang="sl-SI" dirty="0" err="1" smtClean="0"/>
              <a:t>kontaktirajte</a:t>
            </a:r>
            <a:r>
              <a:rPr lang="sl-SI" dirty="0" smtClean="0"/>
              <a:t> na </a:t>
            </a:r>
            <a:r>
              <a:rPr lang="sl-SI" dirty="0" err="1" smtClean="0"/>
              <a:t>gp.mizs@gov.si</a:t>
            </a:r>
            <a:endParaRPr lang="sl-SI" dirty="0" smtClean="0"/>
          </a:p>
          <a:p>
            <a:pPr algn="l"/>
            <a:endParaRPr lang="sl-SI" dirty="0" smtClean="0"/>
          </a:p>
          <a:p>
            <a:pPr algn="l"/>
            <a:endParaRPr lang="sl-SI" dirty="0"/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095" y="6265395"/>
            <a:ext cx="644716" cy="5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logo-univerza-za-sport-l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079" y="6264707"/>
            <a:ext cx="730399" cy="438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5697780" y="6366827"/>
            <a:ext cx="2968540" cy="4344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rgbClr val="2A749B"/>
                </a:solidFill>
              </a:rPr>
              <a:t>g</a:t>
            </a:r>
            <a:r>
              <a:rPr lang="sl-SI" dirty="0" err="1" smtClean="0">
                <a:solidFill>
                  <a:srgbClr val="2A749B"/>
                </a:solidFill>
              </a:rPr>
              <a:t>p.mizs@gov.si</a:t>
            </a:r>
            <a:endParaRPr lang="sl-SI" dirty="0">
              <a:solidFill>
                <a:srgbClr val="2A74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1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49867" y="237744"/>
            <a:ext cx="7766936" cy="859536"/>
          </a:xfrm>
        </p:spPr>
        <p:txBody>
          <a:bodyPr/>
          <a:lstStyle/>
          <a:p>
            <a:pPr algn="l"/>
            <a:r>
              <a:rPr lang="sl-SI" dirty="0" smtClean="0"/>
              <a:t>Obvezno testiranje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31579" y="1618487"/>
            <a:ext cx="8685076" cy="3987985"/>
          </a:xfrm>
        </p:spPr>
        <p:txBody>
          <a:bodyPr>
            <a:normAutofit lnSpcReduction="10000"/>
          </a:bodyPr>
          <a:lstStyle/>
          <a:p>
            <a:pPr algn="l"/>
            <a:r>
              <a:rPr lang="sl-SI" dirty="0"/>
              <a:t>Odlok prepisuje negativni test na prisotnost virusa SARS-CoV-2 za:</a:t>
            </a:r>
          </a:p>
          <a:p>
            <a:pPr marL="342900" lvl="0" indent="-342900" algn="l">
              <a:buFont typeface="+mj-lt"/>
              <a:buAutoNum type="arabicPeriod"/>
            </a:pPr>
            <a:r>
              <a:rPr lang="sl-SI" dirty="0"/>
              <a:t>vse udeležence na športnih tekmovanjih (športniki, sodniki, delegati, trenerji, vsi ostali, ki sodelujejo pri izvedbi tekmovanja): </a:t>
            </a:r>
            <a:r>
              <a:rPr lang="sl-SI" dirty="0">
                <a:solidFill>
                  <a:srgbClr val="0079C1"/>
                </a:solidFill>
              </a:rPr>
              <a:t>test ne sme biti starejši od 48 od začetka tekmovanja.</a:t>
            </a:r>
          </a:p>
          <a:p>
            <a:pPr marL="342900" lvl="0" indent="-342900" algn="l">
              <a:buFont typeface="+mj-lt"/>
              <a:buAutoNum type="arabicPeriod"/>
            </a:pPr>
            <a:r>
              <a:rPr lang="sl-SI" dirty="0"/>
              <a:t>strokovne delavce v športu, ki vodijo programe športne vadbe (treninge športnikov in športno rekreativno vadbo): </a:t>
            </a:r>
            <a:r>
              <a:rPr lang="sl-SI" dirty="0">
                <a:solidFill>
                  <a:srgbClr val="0079C1"/>
                </a:solidFill>
              </a:rPr>
              <a:t>test ne sme biti starejši od 7 od 7 dni.</a:t>
            </a:r>
            <a:endParaRPr lang="sl-SI" dirty="0"/>
          </a:p>
          <a:p>
            <a:pPr lvl="0" algn="l"/>
            <a:r>
              <a:rPr lang="sl-SI" dirty="0">
                <a:solidFill>
                  <a:srgbClr val="0079C1"/>
                </a:solidFill>
              </a:rPr>
              <a:t/>
            </a:r>
            <a:br>
              <a:rPr lang="sl-SI" dirty="0">
                <a:solidFill>
                  <a:srgbClr val="0079C1"/>
                </a:solidFill>
              </a:rPr>
            </a:br>
            <a:r>
              <a:rPr lang="sl-SI" dirty="0"/>
              <a:t>Testiranje je dovoljeno z metodo verižne reakcije s polimerazo (test PCR) ali s testom HAG. </a:t>
            </a:r>
          </a:p>
          <a:p>
            <a:pPr lvl="0" algn="l"/>
            <a:r>
              <a:rPr lang="sl-SI" dirty="0">
                <a:solidFill>
                  <a:srgbClr val="0070C0"/>
                </a:solidFill>
              </a:rPr>
              <a:t/>
            </a:r>
            <a:br>
              <a:rPr lang="sl-SI" dirty="0">
                <a:solidFill>
                  <a:srgbClr val="0070C0"/>
                </a:solidFill>
              </a:rPr>
            </a:br>
            <a:r>
              <a:rPr lang="sl-SI" dirty="0">
                <a:solidFill>
                  <a:srgbClr val="0079C1"/>
                </a:solidFill>
              </a:rPr>
              <a:t>Športniki oz. vadeči ne potrebujejo negativnega testa za namen izvajanja treningov.</a:t>
            </a:r>
            <a:endParaRPr lang="sl-SI" dirty="0">
              <a:solidFill>
                <a:srgbClr val="0079C1"/>
              </a:solidFill>
            </a:endParaRPr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095" y="6265395"/>
            <a:ext cx="644716" cy="5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logo-univerza-za-sport-l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079" y="6264707"/>
            <a:ext cx="730399" cy="438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5697780" y="6366827"/>
            <a:ext cx="2968540" cy="4344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rgbClr val="2A749B"/>
                </a:solidFill>
              </a:rPr>
              <a:t>g</a:t>
            </a:r>
            <a:r>
              <a:rPr lang="sl-SI" dirty="0" err="1" smtClean="0">
                <a:solidFill>
                  <a:srgbClr val="2A749B"/>
                </a:solidFill>
              </a:rPr>
              <a:t>p.mizs@gov.si</a:t>
            </a:r>
            <a:endParaRPr lang="sl-SI" dirty="0">
              <a:solidFill>
                <a:srgbClr val="2A74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71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Po meri 14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0079C1"/>
      </a:accent1>
      <a:accent2>
        <a:srgbClr val="78A22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Gladko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adk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1658</TotalTime>
  <Words>904</Words>
  <Application>Microsoft Office PowerPoint</Application>
  <PresentationFormat>Širokozaslonsko</PresentationFormat>
  <Paragraphs>131</Paragraphs>
  <Slides>15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Tema1</vt:lpstr>
      <vt:lpstr>Odlok o začasnih omejitvah pri izvajanju športnih programov</vt:lpstr>
      <vt:lpstr>Osnovni podatki</vt:lpstr>
      <vt:lpstr>Izvajanje treningov</vt:lpstr>
      <vt:lpstr>Izvajanje tekmovanj</vt:lpstr>
      <vt:lpstr>Odgovorne osebe</vt:lpstr>
      <vt:lpstr>Površina za vadbo oz. razdalja med vadbo</vt:lpstr>
      <vt:lpstr>Število vadečih v zaprtih prostorih</vt:lpstr>
      <vt:lpstr>Uporaba športnih objektov</vt:lpstr>
      <vt:lpstr>Obvezno testiranje</vt:lpstr>
      <vt:lpstr>Kdo ne rabi testa</vt:lpstr>
      <vt:lpstr>Kdo ne rabi testa</vt:lpstr>
      <vt:lpstr>Izvajanje testiranja HAG</vt:lpstr>
      <vt:lpstr>Nošenje mask </vt:lpstr>
      <vt:lpstr>Druge omejitve in priporočila</vt:lpstr>
      <vt:lpstr>Hvala za pozornost</vt:lpstr>
    </vt:vector>
  </TitlesOfParts>
  <Company>MIZKŠ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Tit Neubauer</dc:creator>
  <cp:lastModifiedBy>Zvijezdan Mikić</cp:lastModifiedBy>
  <cp:revision>58</cp:revision>
  <dcterms:created xsi:type="dcterms:W3CDTF">2016-07-20T09:58:37Z</dcterms:created>
  <dcterms:modified xsi:type="dcterms:W3CDTF">2021-03-12T11:25:57Z</dcterms:modified>
</cp:coreProperties>
</file>