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50" r:id="rId1"/>
  </p:sldMasterIdLst>
  <p:sldIdLst>
    <p:sldId id="256" r:id="rId2"/>
    <p:sldId id="257" r:id="rId3"/>
    <p:sldId id="265" r:id="rId4"/>
    <p:sldId id="261" r:id="rId5"/>
    <p:sldId id="264" r:id="rId6"/>
    <p:sldId id="263" r:id="rId7"/>
    <p:sldId id="262" r:id="rId8"/>
    <p:sldId id="266" r:id="rId9"/>
    <p:sldId id="270" r:id="rId10"/>
    <p:sldId id="267" r:id="rId11"/>
    <p:sldId id="269" r:id="rId12"/>
    <p:sldId id="258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9C1"/>
    <a:srgbClr val="2A749B"/>
    <a:srgbClr val="2EA7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29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Uredite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4775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n na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162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507086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92034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kartice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639623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nično ali neresnič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20422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3/12/2021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85498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0137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3/12/2021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5393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367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3/12/2021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0438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5902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285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1144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4461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3/12/2021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990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941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  <p:sldLayoutId id="2147483763" r:id="rId13"/>
    <p:sldLayoutId id="2147483764" r:id="rId14"/>
    <p:sldLayoutId id="2147483765" r:id="rId15"/>
    <p:sldLayoutId id="214748376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gov.si/assets/ministrstva/MZ/DOKUMENTI/Novice/obrazec-zdravniskega-potrdila/obrazec-zdravniskega-potrdila_nov.docx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07067" y="1856232"/>
            <a:ext cx="7766936" cy="2642616"/>
          </a:xfrm>
        </p:spPr>
        <p:txBody>
          <a:bodyPr/>
          <a:lstStyle/>
          <a:p>
            <a:r>
              <a:rPr lang="sl-SI" b="1" dirty="0" smtClean="0"/>
              <a:t>Odlok o začasnih omejitvah pri izvajanju športnih programov</a:t>
            </a:r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07067" y="4663440"/>
            <a:ext cx="7766936" cy="950976"/>
          </a:xfrm>
        </p:spPr>
        <p:txBody>
          <a:bodyPr/>
          <a:lstStyle/>
          <a:p>
            <a:r>
              <a:rPr lang="sl-SI" dirty="0"/>
              <a:t>Odgovori na pogosta vprašanja</a:t>
            </a:r>
            <a:endParaRPr lang="sl-SI" dirty="0"/>
          </a:p>
        </p:txBody>
      </p:sp>
      <p:pic>
        <p:nvPicPr>
          <p:cNvPr id="1026" name="Picture 2" descr="MIZS_slovenščin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632" y="331787"/>
            <a:ext cx="3202223" cy="5172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8342" y="184635"/>
            <a:ext cx="1007681" cy="8116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 descr="logo-univerza-za-sport-lj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4960" y="211379"/>
            <a:ext cx="1141602" cy="6849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3710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049866" y="237744"/>
            <a:ext cx="8523901" cy="859536"/>
          </a:xfrm>
        </p:spPr>
        <p:txBody>
          <a:bodyPr/>
          <a:lstStyle/>
          <a:p>
            <a:pPr algn="l"/>
            <a:r>
              <a:rPr lang="sl-SI" dirty="0"/>
              <a:t>Izvajanje testiranja HAG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031578" y="1921164"/>
            <a:ext cx="8509585" cy="3656676"/>
          </a:xfrm>
        </p:spPr>
        <p:txBody>
          <a:bodyPr>
            <a:noAutofit/>
          </a:bodyPr>
          <a:lstStyle/>
          <a:p>
            <a:pPr algn="l">
              <a:spcBef>
                <a:spcPts val="300"/>
              </a:spcBef>
            </a:pPr>
            <a:r>
              <a:rPr lang="sl-SI" dirty="0"/>
              <a:t>Testiranje s hitrimi antigenskimi testi (HAG) lahko izvajajo:</a:t>
            </a:r>
          </a:p>
          <a:p>
            <a:pPr marL="285750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sl-SI" dirty="0"/>
              <a:t>javni zdravstveni zavodi, katerih ustanovitelj je država, </a:t>
            </a:r>
          </a:p>
          <a:p>
            <a:pPr marL="285750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sl-SI" dirty="0"/>
              <a:t>javni zdravstveni zavodi, katerih ustanovitelj je lokalna skupnost, </a:t>
            </a:r>
          </a:p>
          <a:p>
            <a:pPr marL="285750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sl-SI" dirty="0"/>
              <a:t>izvajalci zdravstvene dejavnosti s podeljeno koncesijo na primarni in sekundarni ravni zdravstvene dejavnosti, </a:t>
            </a:r>
          </a:p>
          <a:p>
            <a:pPr marL="285750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sl-SI" dirty="0"/>
              <a:t>socialno varstveni zavodi in koncesionarji, ki so v mreži javne službe na področju socialnega varstva.</a:t>
            </a:r>
          </a:p>
          <a:p>
            <a:pPr algn="l">
              <a:spcBef>
                <a:spcPts val="300"/>
              </a:spcBef>
            </a:pPr>
            <a:endParaRPr lang="sl-SI" dirty="0"/>
          </a:p>
          <a:p>
            <a:pPr algn="l">
              <a:spcBef>
                <a:spcPts val="300"/>
              </a:spcBef>
            </a:pPr>
            <a:r>
              <a:rPr lang="sl-SI" dirty="0">
                <a:solidFill>
                  <a:srgbClr val="0079C1"/>
                </a:solidFill>
              </a:rPr>
              <a:t>Izvajanje hitrega testiranja </a:t>
            </a:r>
            <a:r>
              <a:rPr lang="sl-SI" dirty="0" smtClean="0">
                <a:solidFill>
                  <a:srgbClr val="0079C1"/>
                </a:solidFill>
              </a:rPr>
              <a:t>v lastni režiji ni </a:t>
            </a:r>
            <a:r>
              <a:rPr lang="sl-SI" dirty="0">
                <a:solidFill>
                  <a:srgbClr val="0079C1"/>
                </a:solidFill>
              </a:rPr>
              <a:t>dovoljeno!</a:t>
            </a:r>
          </a:p>
          <a:p>
            <a:pPr algn="l">
              <a:spcBef>
                <a:spcPts val="300"/>
              </a:spcBef>
            </a:pPr>
            <a:endParaRPr lang="sl-SI" dirty="0">
              <a:solidFill>
                <a:srgbClr val="0079C1"/>
              </a:solidFill>
            </a:endParaRPr>
          </a:p>
          <a:p>
            <a:pPr algn="l">
              <a:spcBef>
                <a:spcPts val="300"/>
              </a:spcBef>
            </a:pPr>
            <a:r>
              <a:rPr lang="sl-SI" dirty="0" smtClean="0"/>
              <a:t>Več </a:t>
            </a:r>
            <a:r>
              <a:rPr lang="sl-SI" dirty="0"/>
              <a:t>o testiranju: </a:t>
            </a:r>
            <a:r>
              <a:rPr lang="sl-SI" dirty="0" err="1">
                <a:solidFill>
                  <a:srgbClr val="0079C1"/>
                </a:solidFill>
              </a:rPr>
              <a:t>www.gov.si/novice/2021</a:t>
            </a:r>
            <a:r>
              <a:rPr lang="sl-SI" dirty="0">
                <a:solidFill>
                  <a:srgbClr val="0079C1"/>
                </a:solidFill>
              </a:rPr>
              <a:t>-02-12-</a:t>
            </a:r>
            <a:r>
              <a:rPr lang="sl-SI" dirty="0" err="1">
                <a:solidFill>
                  <a:srgbClr val="0079C1"/>
                </a:solidFill>
              </a:rPr>
              <a:t>najpogostejsa</a:t>
            </a:r>
            <a:r>
              <a:rPr lang="sl-SI" dirty="0">
                <a:solidFill>
                  <a:srgbClr val="0079C1"/>
                </a:solidFill>
              </a:rPr>
              <a:t>-</a:t>
            </a:r>
            <a:r>
              <a:rPr lang="sl-SI" dirty="0" err="1">
                <a:solidFill>
                  <a:srgbClr val="0079C1"/>
                </a:solidFill>
              </a:rPr>
              <a:t>vprasanja</a:t>
            </a:r>
            <a:r>
              <a:rPr lang="sl-SI" dirty="0">
                <a:solidFill>
                  <a:srgbClr val="0079C1"/>
                </a:solidFill>
              </a:rPr>
              <a:t>-in-odgovori-glede-hitrega-testiranja/ </a:t>
            </a:r>
          </a:p>
          <a:p>
            <a:pPr algn="l">
              <a:spcBef>
                <a:spcPts val="300"/>
              </a:spcBef>
            </a:pPr>
            <a:endParaRPr lang="sl-SI" dirty="0"/>
          </a:p>
        </p:txBody>
      </p:sp>
      <p:pic>
        <p:nvPicPr>
          <p:cNvPr id="1026" name="Picture 2" descr="MIZS_slovenščin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528" y="6366827"/>
            <a:ext cx="2048789" cy="330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4095" y="6265395"/>
            <a:ext cx="644716" cy="519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 descr="logo-univerza-za-sport-lj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6079" y="6264707"/>
            <a:ext cx="730399" cy="438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odnaslov 2"/>
          <p:cNvSpPr txBox="1">
            <a:spLocks/>
          </p:cNvSpPr>
          <p:nvPr/>
        </p:nvSpPr>
        <p:spPr>
          <a:xfrm>
            <a:off x="5697780" y="6366827"/>
            <a:ext cx="2968540" cy="43445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sl-SI" dirty="0" err="1">
                <a:solidFill>
                  <a:srgbClr val="2A749B"/>
                </a:solidFill>
              </a:rPr>
              <a:t>g</a:t>
            </a:r>
            <a:r>
              <a:rPr lang="sl-SI" dirty="0" err="1" smtClean="0">
                <a:solidFill>
                  <a:srgbClr val="2A749B"/>
                </a:solidFill>
              </a:rPr>
              <a:t>p.mizs@gov.si</a:t>
            </a:r>
            <a:endParaRPr lang="sl-SI" dirty="0">
              <a:solidFill>
                <a:srgbClr val="2A749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593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049866" y="237744"/>
            <a:ext cx="8523901" cy="859536"/>
          </a:xfrm>
        </p:spPr>
        <p:txBody>
          <a:bodyPr/>
          <a:lstStyle/>
          <a:p>
            <a:pPr algn="l"/>
            <a:r>
              <a:rPr lang="sl-SI" dirty="0" smtClean="0"/>
              <a:t>Nošenje mask</a:t>
            </a:r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031578" y="1921164"/>
            <a:ext cx="8509585" cy="3656676"/>
          </a:xfrm>
        </p:spPr>
        <p:txBody>
          <a:bodyPr>
            <a:noAutofit/>
          </a:bodyPr>
          <a:lstStyle/>
          <a:p>
            <a:pPr algn="l">
              <a:spcBef>
                <a:spcPts val="300"/>
              </a:spcBef>
            </a:pPr>
            <a:r>
              <a:rPr lang="sl-SI" dirty="0"/>
              <a:t>Za vse udeležence treningov in športnih tekmovanj </a:t>
            </a:r>
            <a:r>
              <a:rPr lang="sl-SI" dirty="0">
                <a:solidFill>
                  <a:srgbClr val="0079C1"/>
                </a:solidFill>
              </a:rPr>
              <a:t>je v zaprtih prostorih obvezno nošenje mask!</a:t>
            </a:r>
          </a:p>
          <a:p>
            <a:pPr algn="l">
              <a:spcBef>
                <a:spcPts val="300"/>
              </a:spcBef>
            </a:pPr>
            <a:endParaRPr lang="sl-SI" dirty="0"/>
          </a:p>
          <a:p>
            <a:pPr algn="l">
              <a:spcBef>
                <a:spcPts val="300"/>
              </a:spcBef>
            </a:pPr>
            <a:r>
              <a:rPr lang="sl-SI" dirty="0" smtClean="0"/>
              <a:t>Nošenje mask za vadeče ni potrebno zgolj med </a:t>
            </a:r>
            <a:r>
              <a:rPr lang="sl-SI" dirty="0"/>
              <a:t>izvajanjem </a:t>
            </a:r>
            <a:r>
              <a:rPr lang="sl-SI" dirty="0" smtClean="0"/>
              <a:t>vadbe </a:t>
            </a:r>
            <a:r>
              <a:rPr lang="sl-SI" dirty="0" smtClean="0">
                <a:solidFill>
                  <a:srgbClr val="0079C1"/>
                </a:solidFill>
              </a:rPr>
              <a:t>ob pogoju, da je razdalja med vadečimi vsaj </a:t>
            </a:r>
            <a:r>
              <a:rPr lang="sl-SI" dirty="0">
                <a:solidFill>
                  <a:srgbClr val="0079C1"/>
                </a:solidFill>
              </a:rPr>
              <a:t>3 metre.</a:t>
            </a:r>
          </a:p>
          <a:p>
            <a:pPr algn="l">
              <a:spcBef>
                <a:spcPts val="300"/>
              </a:spcBef>
            </a:pPr>
            <a:r>
              <a:rPr lang="sl-SI" dirty="0" smtClean="0"/>
              <a:t>Nošenje mask med izvajanjem vadbe </a:t>
            </a:r>
            <a:r>
              <a:rPr lang="sl-SI" dirty="0" smtClean="0">
                <a:solidFill>
                  <a:srgbClr val="0079C1"/>
                </a:solidFill>
              </a:rPr>
              <a:t>je za </a:t>
            </a:r>
            <a:r>
              <a:rPr lang="sl-SI" dirty="0">
                <a:solidFill>
                  <a:srgbClr val="0079C1"/>
                </a:solidFill>
              </a:rPr>
              <a:t>drugo osebje </a:t>
            </a:r>
            <a:r>
              <a:rPr lang="sl-SI" dirty="0"/>
              <a:t>(trenerje, fizioterapevte…) </a:t>
            </a:r>
            <a:r>
              <a:rPr lang="sl-SI" dirty="0">
                <a:solidFill>
                  <a:srgbClr val="0079C1"/>
                </a:solidFill>
              </a:rPr>
              <a:t>obvezno</a:t>
            </a:r>
            <a:r>
              <a:rPr lang="sl-SI" dirty="0" smtClean="0">
                <a:solidFill>
                  <a:srgbClr val="0079C1"/>
                </a:solidFill>
              </a:rPr>
              <a:t>.</a:t>
            </a:r>
          </a:p>
          <a:p>
            <a:pPr algn="l">
              <a:spcBef>
                <a:spcPts val="300"/>
              </a:spcBef>
            </a:pPr>
            <a:endParaRPr lang="sl-SI" dirty="0">
              <a:solidFill>
                <a:srgbClr val="0079C1"/>
              </a:solidFill>
            </a:endParaRPr>
          </a:p>
          <a:p>
            <a:pPr algn="l">
              <a:spcBef>
                <a:spcPts val="300"/>
              </a:spcBef>
            </a:pPr>
            <a:r>
              <a:rPr lang="sl-SI" dirty="0" smtClean="0">
                <a:solidFill>
                  <a:srgbClr val="0079C1"/>
                </a:solidFill>
              </a:rPr>
              <a:t>V kolikor nismo prepričani ali je nošenje mask obvezno /potrebno, si raje nadenimo obrazno zaščitno masko.</a:t>
            </a:r>
            <a:endParaRPr lang="sl-SI" dirty="0">
              <a:solidFill>
                <a:srgbClr val="0079C1"/>
              </a:solidFill>
            </a:endParaRPr>
          </a:p>
          <a:p>
            <a:pPr algn="l">
              <a:spcBef>
                <a:spcPts val="300"/>
              </a:spcBef>
            </a:pPr>
            <a:endParaRPr lang="sl-SI" dirty="0"/>
          </a:p>
        </p:txBody>
      </p:sp>
      <p:pic>
        <p:nvPicPr>
          <p:cNvPr id="1026" name="Picture 2" descr="MIZS_slovenščin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528" y="6366827"/>
            <a:ext cx="2048789" cy="330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4095" y="6265395"/>
            <a:ext cx="644716" cy="519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 descr="logo-univerza-za-sport-lj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6079" y="6264707"/>
            <a:ext cx="730399" cy="438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odnaslov 2"/>
          <p:cNvSpPr txBox="1">
            <a:spLocks/>
          </p:cNvSpPr>
          <p:nvPr/>
        </p:nvSpPr>
        <p:spPr>
          <a:xfrm>
            <a:off x="5697780" y="6366827"/>
            <a:ext cx="2968540" cy="43445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sl-SI" dirty="0" err="1">
                <a:solidFill>
                  <a:srgbClr val="2A749B"/>
                </a:solidFill>
              </a:rPr>
              <a:t>g</a:t>
            </a:r>
            <a:r>
              <a:rPr lang="sl-SI" dirty="0" err="1" smtClean="0">
                <a:solidFill>
                  <a:srgbClr val="2A749B"/>
                </a:solidFill>
              </a:rPr>
              <a:t>p.mizs@gov.si</a:t>
            </a:r>
            <a:endParaRPr lang="sl-SI" dirty="0">
              <a:solidFill>
                <a:srgbClr val="2A749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2088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049866" y="237744"/>
            <a:ext cx="10032662" cy="813816"/>
          </a:xfrm>
        </p:spPr>
        <p:txBody>
          <a:bodyPr/>
          <a:lstStyle/>
          <a:p>
            <a:pPr algn="l"/>
            <a:r>
              <a:rPr lang="sl-SI" dirty="0" smtClean="0"/>
              <a:t>Druge omejitve in priporočila</a:t>
            </a:r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013290" y="1563624"/>
            <a:ext cx="8542833" cy="4389120"/>
          </a:xfrm>
        </p:spPr>
        <p:txBody>
          <a:bodyPr>
            <a:normAutofit fontScale="92500" lnSpcReduction="20000"/>
          </a:bodyPr>
          <a:lstStyle/>
          <a:p>
            <a:pPr marL="285750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sl-SI" dirty="0"/>
              <a:t>Splošna higienska priporočila za preprečevanje širjenja okužbe z virusom. SARS-</a:t>
            </a:r>
            <a:r>
              <a:rPr lang="sl-SI" dirty="0" err="1"/>
              <a:t>CoV</a:t>
            </a:r>
            <a:r>
              <a:rPr lang="sl-SI" dirty="0"/>
              <a:t>-2</a:t>
            </a:r>
          </a:p>
          <a:p>
            <a:pPr marL="285750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sl-SI" dirty="0"/>
              <a:t>Higienska priporočila za uporabo športno rekreativnih površin na prostem, športnih objektov na prostem in na površinah za šport v naravi ob postopnem sproščanju nekaterih omejitvenih ukrepov</a:t>
            </a:r>
          </a:p>
          <a:p>
            <a:pPr marL="285750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sl-SI" dirty="0"/>
              <a:t>Higienska priporočila za preprečevanje okužb z novim </a:t>
            </a:r>
            <a:r>
              <a:rPr lang="sl-SI" dirty="0" err="1"/>
              <a:t>koronavirusom</a:t>
            </a:r>
            <a:r>
              <a:rPr lang="sl-SI" dirty="0"/>
              <a:t> SARS-</a:t>
            </a:r>
            <a:r>
              <a:rPr lang="sl-SI" dirty="0" err="1"/>
              <a:t>CoV</a:t>
            </a:r>
            <a:r>
              <a:rPr lang="sl-SI" dirty="0"/>
              <a:t>-2 pri izvajanju športne vadbe</a:t>
            </a:r>
          </a:p>
          <a:p>
            <a:pPr marL="285750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sl-SI" dirty="0"/>
              <a:t>Higienska priporočila za športna bazenska kopališča in kopalno vodo v bazenih v času pojavljanja COVID-19</a:t>
            </a:r>
          </a:p>
          <a:p>
            <a:pPr marL="285750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sl-SI" dirty="0"/>
              <a:t>Priporočila za preprečevanje okužb z novim </a:t>
            </a:r>
            <a:r>
              <a:rPr lang="sl-SI" dirty="0" err="1"/>
              <a:t>koronavirusom</a:t>
            </a:r>
            <a:r>
              <a:rPr lang="sl-SI" dirty="0"/>
              <a:t> SARS-</a:t>
            </a:r>
            <a:r>
              <a:rPr lang="sl-SI" dirty="0" err="1"/>
              <a:t>CoV</a:t>
            </a:r>
            <a:r>
              <a:rPr lang="sl-SI" dirty="0"/>
              <a:t>-2 v fitnes centrih</a:t>
            </a:r>
          </a:p>
          <a:p>
            <a:pPr marL="285750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sl-SI" dirty="0"/>
              <a:t>Higienska priporočila za preprečevanje okužb s SARS-</a:t>
            </a:r>
            <a:r>
              <a:rPr lang="sl-SI" dirty="0" err="1"/>
              <a:t>CoV</a:t>
            </a:r>
            <a:r>
              <a:rPr lang="sl-SI" dirty="0"/>
              <a:t>-2 za uporabo notranjih športno rekreativnih objektov in površin</a:t>
            </a:r>
          </a:p>
          <a:p>
            <a:pPr marL="285750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sl-SI" dirty="0"/>
              <a:t>Higienska priporočila za preprečevanje okužb z virusom SARS-</a:t>
            </a:r>
            <a:r>
              <a:rPr lang="sl-SI" dirty="0" err="1"/>
              <a:t>CoV</a:t>
            </a:r>
            <a:r>
              <a:rPr lang="sl-SI" dirty="0"/>
              <a:t>-2 za športna tekmovanja</a:t>
            </a:r>
          </a:p>
          <a:p>
            <a:pPr marL="285750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sl-SI" dirty="0"/>
              <a:t>Higienska priporočila za preprečevanje širjenja okužb s SARS-</a:t>
            </a:r>
            <a:r>
              <a:rPr lang="sl-SI" dirty="0" err="1"/>
              <a:t>CoV</a:t>
            </a:r>
            <a:r>
              <a:rPr lang="sl-SI" dirty="0"/>
              <a:t>-2 za smučarje</a:t>
            </a:r>
          </a:p>
          <a:p>
            <a:pPr algn="l"/>
            <a:r>
              <a:rPr lang="sl-SI" dirty="0"/>
              <a:t>Vir: </a:t>
            </a:r>
            <a:r>
              <a:rPr lang="sl-SI" dirty="0">
                <a:solidFill>
                  <a:srgbClr val="0079C1"/>
                </a:solidFill>
              </a:rPr>
              <a:t>https://www.nijz.si/sl/sproscanje-ukrepov-covid-19 </a:t>
            </a:r>
          </a:p>
        </p:txBody>
      </p:sp>
      <p:pic>
        <p:nvPicPr>
          <p:cNvPr id="1026" name="Picture 2" descr="MIZS_slovenščin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528" y="6366827"/>
            <a:ext cx="2048789" cy="330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4095" y="6265395"/>
            <a:ext cx="644716" cy="519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 descr="logo-univerza-za-sport-lj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6079" y="6264707"/>
            <a:ext cx="730399" cy="438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odnaslov 2"/>
          <p:cNvSpPr txBox="1">
            <a:spLocks/>
          </p:cNvSpPr>
          <p:nvPr/>
        </p:nvSpPr>
        <p:spPr>
          <a:xfrm>
            <a:off x="5697780" y="6366827"/>
            <a:ext cx="2968540" cy="43445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sl-SI" dirty="0" err="1">
                <a:solidFill>
                  <a:srgbClr val="2A749B"/>
                </a:solidFill>
              </a:rPr>
              <a:t>g</a:t>
            </a:r>
            <a:r>
              <a:rPr lang="sl-SI" dirty="0" err="1" smtClean="0">
                <a:solidFill>
                  <a:srgbClr val="2A749B"/>
                </a:solidFill>
              </a:rPr>
              <a:t>p.mizs@gov.si</a:t>
            </a:r>
            <a:endParaRPr lang="sl-SI" dirty="0">
              <a:solidFill>
                <a:srgbClr val="2A749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4885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07067" y="1856232"/>
            <a:ext cx="7766936" cy="2642616"/>
          </a:xfrm>
        </p:spPr>
        <p:txBody>
          <a:bodyPr/>
          <a:lstStyle/>
          <a:p>
            <a:r>
              <a:rPr lang="sl-SI" b="1" dirty="0" smtClean="0"/>
              <a:t>Hvala za pozornost</a:t>
            </a:r>
            <a:endParaRPr lang="sl-SI" dirty="0"/>
          </a:p>
        </p:txBody>
      </p:sp>
      <p:pic>
        <p:nvPicPr>
          <p:cNvPr id="1026" name="Picture 2" descr="MIZS_slovenščin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632" y="331787"/>
            <a:ext cx="3202223" cy="5172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8342" y="184635"/>
            <a:ext cx="1007681" cy="8116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 descr="logo-univerza-za-sport-lj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4960" y="211379"/>
            <a:ext cx="1141602" cy="6849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8002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049867" y="237744"/>
            <a:ext cx="7766936" cy="859536"/>
          </a:xfrm>
        </p:spPr>
        <p:txBody>
          <a:bodyPr/>
          <a:lstStyle/>
          <a:p>
            <a:pPr algn="l"/>
            <a:r>
              <a:rPr lang="sl-SI" dirty="0" smtClean="0"/>
              <a:t>Osnovni podatki</a:t>
            </a:r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022435" y="2350008"/>
            <a:ext cx="8961320" cy="2651760"/>
          </a:xfrm>
        </p:spPr>
        <p:txBody>
          <a:bodyPr>
            <a:normAutofit/>
          </a:bodyPr>
          <a:lstStyle/>
          <a:p>
            <a:pPr algn="l"/>
            <a:r>
              <a:rPr lang="sl-SI" dirty="0"/>
              <a:t>Datum sprejema:  	</a:t>
            </a:r>
            <a:r>
              <a:rPr lang="sl-SI" dirty="0" smtClean="0"/>
              <a:t>11</a:t>
            </a:r>
            <a:r>
              <a:rPr lang="sl-SI" dirty="0"/>
              <a:t>. 2. 2021 </a:t>
            </a:r>
          </a:p>
          <a:p>
            <a:pPr algn="l"/>
            <a:r>
              <a:rPr lang="sl-SI" dirty="0"/>
              <a:t>Objava: 			</a:t>
            </a:r>
            <a:r>
              <a:rPr lang="sl-SI" dirty="0" smtClean="0"/>
              <a:t>	</a:t>
            </a:r>
            <a:r>
              <a:rPr lang="sl-SI" dirty="0" smtClean="0"/>
              <a:t>http</a:t>
            </a:r>
            <a:r>
              <a:rPr lang="sl-SI" dirty="0"/>
              <a:t>://www.pisrs.si/Pis.web/pregledPredpisa?id=ODLO2314</a:t>
            </a:r>
            <a:endParaRPr lang="sl-SI" dirty="0" smtClean="0"/>
          </a:p>
          <a:p>
            <a:pPr algn="l"/>
            <a:r>
              <a:rPr lang="sl-SI" dirty="0" smtClean="0"/>
              <a:t>Datum uveljavitve: 	15. 2. 2021</a:t>
            </a:r>
          </a:p>
          <a:p>
            <a:pPr algn="l"/>
            <a:r>
              <a:rPr lang="sl-SI" dirty="0" smtClean="0"/>
              <a:t>Namen </a:t>
            </a:r>
            <a:r>
              <a:rPr lang="sl-SI" dirty="0"/>
              <a:t>odloka: 		začasna omejitev pri izvajanju športnih programov in </a:t>
            </a:r>
          </a:p>
          <a:p>
            <a:pPr algn="l">
              <a:spcBef>
                <a:spcPts val="300"/>
              </a:spcBef>
            </a:pPr>
            <a:r>
              <a:rPr lang="sl-SI" dirty="0"/>
              <a:t>					športnih tekmovanj zaradi zajezitve in obvladovanja </a:t>
            </a:r>
          </a:p>
          <a:p>
            <a:pPr algn="l">
              <a:spcBef>
                <a:spcPts val="300"/>
              </a:spcBef>
            </a:pPr>
            <a:r>
              <a:rPr lang="sl-SI" dirty="0"/>
              <a:t>					epidemije COVID-19</a:t>
            </a:r>
          </a:p>
          <a:p>
            <a:pPr algn="l"/>
            <a:r>
              <a:rPr lang="sl-SI" dirty="0"/>
              <a:t>Veljavnost do: 		19. </a:t>
            </a:r>
            <a:r>
              <a:rPr lang="sl-SI" dirty="0" smtClean="0"/>
              <a:t>3. </a:t>
            </a:r>
            <a:r>
              <a:rPr lang="sl-SI" dirty="0"/>
              <a:t>2021</a:t>
            </a:r>
          </a:p>
          <a:p>
            <a:pPr algn="l"/>
            <a:endParaRPr lang="sl-SI" dirty="0"/>
          </a:p>
        </p:txBody>
      </p:sp>
      <p:pic>
        <p:nvPicPr>
          <p:cNvPr id="1026" name="Picture 2" descr="MIZS_slovenščin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528" y="6366827"/>
            <a:ext cx="2048789" cy="330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4095" y="6265395"/>
            <a:ext cx="644716" cy="519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 descr="logo-univerza-za-sport-lj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6079" y="6264707"/>
            <a:ext cx="730399" cy="438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odnaslov 2"/>
          <p:cNvSpPr txBox="1">
            <a:spLocks/>
          </p:cNvSpPr>
          <p:nvPr/>
        </p:nvSpPr>
        <p:spPr>
          <a:xfrm>
            <a:off x="5697780" y="6366827"/>
            <a:ext cx="2968540" cy="43445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sl-SI" dirty="0" err="1">
                <a:solidFill>
                  <a:srgbClr val="2A749B"/>
                </a:solidFill>
              </a:rPr>
              <a:t>g</a:t>
            </a:r>
            <a:r>
              <a:rPr lang="sl-SI" dirty="0" err="1" smtClean="0">
                <a:solidFill>
                  <a:srgbClr val="2A749B"/>
                </a:solidFill>
              </a:rPr>
              <a:t>p.mizs@gov.si</a:t>
            </a:r>
            <a:endParaRPr lang="sl-SI" dirty="0">
              <a:solidFill>
                <a:srgbClr val="2A749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6166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049867" y="237744"/>
            <a:ext cx="7766936" cy="1591056"/>
          </a:xfrm>
        </p:spPr>
        <p:txBody>
          <a:bodyPr/>
          <a:lstStyle/>
          <a:p>
            <a:pPr algn="l"/>
            <a:r>
              <a:rPr lang="sl-SI" dirty="0" smtClean="0"/>
              <a:t>Izvajanje športno </a:t>
            </a:r>
            <a:br>
              <a:rPr lang="sl-SI" dirty="0" smtClean="0"/>
            </a:br>
            <a:r>
              <a:rPr lang="sl-SI" dirty="0" smtClean="0"/>
              <a:t>rekreativne vadbe</a:t>
            </a:r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083094" y="2446985"/>
            <a:ext cx="8386741" cy="3387143"/>
          </a:xfrm>
        </p:spPr>
        <p:txBody>
          <a:bodyPr>
            <a:noAutofit/>
          </a:bodyPr>
          <a:lstStyle/>
          <a:p>
            <a:pPr algn="l">
              <a:spcBef>
                <a:spcPts val="100"/>
              </a:spcBef>
            </a:pPr>
            <a:r>
              <a:rPr lang="sl-SI" dirty="0" smtClean="0"/>
              <a:t>Dovoljena je </a:t>
            </a:r>
            <a:r>
              <a:rPr lang="sl-SI" dirty="0" err="1" smtClean="0"/>
              <a:t>brezkontaktna</a:t>
            </a:r>
            <a:r>
              <a:rPr lang="sl-SI" dirty="0" smtClean="0"/>
              <a:t> </a:t>
            </a:r>
            <a:r>
              <a:rPr lang="sl-SI" dirty="0"/>
              <a:t>športno rekreativna dejavnost, ki se izvaja </a:t>
            </a:r>
            <a:r>
              <a:rPr lang="sl-SI" dirty="0">
                <a:solidFill>
                  <a:srgbClr val="0079C1"/>
                </a:solidFill>
              </a:rPr>
              <a:t>individualno</a:t>
            </a:r>
            <a:r>
              <a:rPr lang="sl-SI" dirty="0"/>
              <a:t> oziroma v </a:t>
            </a:r>
            <a:r>
              <a:rPr lang="sl-SI" dirty="0">
                <a:solidFill>
                  <a:srgbClr val="0079C1"/>
                </a:solidFill>
              </a:rPr>
              <a:t>skupini do </a:t>
            </a:r>
            <a:r>
              <a:rPr lang="sl-SI" dirty="0" smtClean="0">
                <a:solidFill>
                  <a:srgbClr val="0079C1"/>
                </a:solidFill>
              </a:rPr>
              <a:t>10 vadečih </a:t>
            </a:r>
            <a:r>
              <a:rPr lang="sl-SI" dirty="0"/>
              <a:t>ob neprekinjenem vzdrževanju vsaj 2 metra medosebne razdalje</a:t>
            </a:r>
            <a:r>
              <a:rPr lang="sl-SI" dirty="0" smtClean="0"/>
              <a:t>.</a:t>
            </a:r>
          </a:p>
          <a:p>
            <a:pPr algn="l" fontAlgn="base"/>
            <a:r>
              <a:rPr lang="sl-SI" dirty="0" err="1" smtClean="0"/>
              <a:t>Brezkontaktna</a:t>
            </a:r>
            <a:r>
              <a:rPr lang="sl-SI" dirty="0" smtClean="0"/>
              <a:t> </a:t>
            </a:r>
            <a:r>
              <a:rPr lang="sl-SI" dirty="0"/>
              <a:t>športna vadba je takšna športna aktivnost pri kateri med izvajanjem </a:t>
            </a:r>
            <a:r>
              <a:rPr lang="sl-SI" dirty="0" smtClean="0"/>
              <a:t>vadbe </a:t>
            </a:r>
            <a:r>
              <a:rPr lang="sl-SI" dirty="0"/>
              <a:t>ne pride do dotika oziroma fizičnega stika med vadečimi. </a:t>
            </a:r>
            <a:endParaRPr lang="sl-SI" dirty="0" smtClean="0"/>
          </a:p>
          <a:p>
            <a:pPr algn="l" fontAlgn="base"/>
            <a:r>
              <a:rPr lang="sl-SI" dirty="0" smtClean="0"/>
              <a:t>Individualna </a:t>
            </a:r>
            <a:r>
              <a:rPr lang="sl-SI" dirty="0"/>
              <a:t>športna vadba je </a:t>
            </a:r>
            <a:r>
              <a:rPr lang="sl-SI" dirty="0" smtClean="0"/>
              <a:t>vadba </a:t>
            </a:r>
            <a:r>
              <a:rPr lang="sl-SI" dirty="0"/>
              <a:t>pri kateri posameznik vadi </a:t>
            </a:r>
            <a:r>
              <a:rPr lang="sl-SI" dirty="0" smtClean="0"/>
              <a:t>samostojno. </a:t>
            </a:r>
            <a:r>
              <a:rPr lang="sl-SI" dirty="0"/>
              <a:t>Kot individualna športna vadba se šteje tudi športna </a:t>
            </a:r>
            <a:r>
              <a:rPr lang="sl-SI" dirty="0" smtClean="0"/>
              <a:t>vadba po modelu 1 na 1 (skupaj s strokovnim delavcem v športu).</a:t>
            </a:r>
          </a:p>
          <a:p>
            <a:pPr algn="l">
              <a:spcBef>
                <a:spcPts val="100"/>
              </a:spcBef>
            </a:pPr>
            <a:endParaRPr lang="sl-SI" dirty="0"/>
          </a:p>
          <a:p>
            <a:pPr algn="l">
              <a:spcBef>
                <a:spcPts val="100"/>
              </a:spcBef>
            </a:pPr>
            <a:endParaRPr lang="sl-SI" dirty="0" smtClean="0"/>
          </a:p>
          <a:p>
            <a:pPr algn="l">
              <a:spcBef>
                <a:spcPts val="100"/>
              </a:spcBef>
            </a:pPr>
            <a:endParaRPr lang="sl-SI" dirty="0" smtClean="0"/>
          </a:p>
          <a:p>
            <a:pPr algn="l">
              <a:spcBef>
                <a:spcPts val="100"/>
              </a:spcBef>
            </a:pPr>
            <a:endParaRPr lang="sl-SI" dirty="0"/>
          </a:p>
        </p:txBody>
      </p:sp>
      <p:pic>
        <p:nvPicPr>
          <p:cNvPr id="1026" name="Picture 2" descr="MIZS_slovenščin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528" y="6366827"/>
            <a:ext cx="2048789" cy="330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4095" y="6265395"/>
            <a:ext cx="644716" cy="519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 descr="logo-univerza-za-sport-lj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6079" y="6264707"/>
            <a:ext cx="730399" cy="438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odnaslov 2"/>
          <p:cNvSpPr txBox="1">
            <a:spLocks/>
          </p:cNvSpPr>
          <p:nvPr/>
        </p:nvSpPr>
        <p:spPr>
          <a:xfrm>
            <a:off x="5697780" y="6379706"/>
            <a:ext cx="2968540" cy="43445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sl-SI" dirty="0" err="1">
                <a:solidFill>
                  <a:srgbClr val="2A749B"/>
                </a:solidFill>
              </a:rPr>
              <a:t>g</a:t>
            </a:r>
            <a:r>
              <a:rPr lang="sl-SI" dirty="0" err="1" smtClean="0">
                <a:solidFill>
                  <a:srgbClr val="2A749B"/>
                </a:solidFill>
              </a:rPr>
              <a:t>p.mizs@gov.si</a:t>
            </a:r>
            <a:endParaRPr lang="sl-SI" dirty="0">
              <a:solidFill>
                <a:srgbClr val="2A749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9302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049867" y="237744"/>
            <a:ext cx="7766936" cy="1636776"/>
          </a:xfrm>
        </p:spPr>
        <p:txBody>
          <a:bodyPr/>
          <a:lstStyle/>
          <a:p>
            <a:pPr algn="l"/>
            <a:r>
              <a:rPr lang="sl-SI" dirty="0" smtClean="0"/>
              <a:t>Površina za vadbo oz. razdalja med vadbo</a:t>
            </a:r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031579" y="2816352"/>
            <a:ext cx="7766936" cy="3282696"/>
          </a:xfrm>
        </p:spPr>
        <p:txBody>
          <a:bodyPr>
            <a:normAutofit/>
          </a:bodyPr>
          <a:lstStyle/>
          <a:p>
            <a:pPr marL="285750" indent="-285750" algn="l" fontAlgn="base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sl-SI" dirty="0" smtClean="0"/>
              <a:t>Ni predpisane minimalne površine za vadbo!</a:t>
            </a:r>
          </a:p>
          <a:p>
            <a:pPr marL="285750" indent="-285750" algn="l" fontAlgn="base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sl-SI" dirty="0" smtClean="0"/>
              <a:t>Minimalna predpisana razdalja </a:t>
            </a:r>
            <a:r>
              <a:rPr lang="sl-SI" dirty="0"/>
              <a:t>med vadečimi je </a:t>
            </a:r>
            <a:r>
              <a:rPr lang="sl-SI" dirty="0" smtClean="0">
                <a:solidFill>
                  <a:srgbClr val="0079C1"/>
                </a:solidFill>
              </a:rPr>
              <a:t>najmanj 2 m </a:t>
            </a:r>
            <a:r>
              <a:rPr lang="sl-SI" dirty="0" smtClean="0"/>
              <a:t>oz. skladno s priporočili NIJZ.</a:t>
            </a:r>
          </a:p>
          <a:p>
            <a:pPr marL="285750" indent="-285750" algn="l" fontAlgn="base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sl-SI" dirty="0" smtClean="0"/>
              <a:t>Pri vadbi v skupinah do 10 oseb je 2 m razdalje med vadečimi potrebno razumeti, kot razdaljo med najbolj oddaljenimi deli telesa.</a:t>
            </a:r>
          </a:p>
          <a:p>
            <a:pPr marL="285750" indent="-285750" algn="l" fontAlgn="base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sl-SI" dirty="0" smtClean="0">
                <a:solidFill>
                  <a:srgbClr val="0079C1"/>
                </a:solidFill>
              </a:rPr>
              <a:t>Priporočamo omejitev števila vadečih na 20 </a:t>
            </a:r>
            <a:r>
              <a:rPr lang="sl-SI" dirty="0">
                <a:solidFill>
                  <a:srgbClr val="0079C1"/>
                </a:solidFill>
              </a:rPr>
              <a:t>m2 vadbene površine na posameznika</a:t>
            </a:r>
            <a:r>
              <a:rPr lang="sl-SI" dirty="0" smtClean="0">
                <a:solidFill>
                  <a:srgbClr val="0079C1"/>
                </a:solidFill>
              </a:rPr>
              <a:t>.</a:t>
            </a:r>
          </a:p>
          <a:p>
            <a:pPr marL="285750" indent="-285750" algn="l" fontAlgn="base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sl-SI" dirty="0" smtClean="0"/>
              <a:t>Strokovni </a:t>
            </a:r>
            <a:r>
              <a:rPr lang="sl-SI" dirty="0"/>
              <a:t>delavec v športu se lahko približa na manj, kot 2 metra od športnika/vadečega za namen usmerjanja športne vadbe</a:t>
            </a:r>
            <a:r>
              <a:rPr lang="sl-SI" dirty="0" smtClean="0"/>
              <a:t>.</a:t>
            </a:r>
          </a:p>
          <a:p>
            <a:pPr algn="l"/>
            <a:endParaRPr lang="sl-SI" dirty="0"/>
          </a:p>
        </p:txBody>
      </p:sp>
      <p:pic>
        <p:nvPicPr>
          <p:cNvPr id="1026" name="Picture 2" descr="MIZS_slovenščin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528" y="6366827"/>
            <a:ext cx="2048789" cy="330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4095" y="6265395"/>
            <a:ext cx="644716" cy="519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 descr="logo-univerza-za-sport-lj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6079" y="6264707"/>
            <a:ext cx="730399" cy="438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odnaslov 2"/>
          <p:cNvSpPr txBox="1">
            <a:spLocks/>
          </p:cNvSpPr>
          <p:nvPr/>
        </p:nvSpPr>
        <p:spPr>
          <a:xfrm>
            <a:off x="5697780" y="6366827"/>
            <a:ext cx="2968540" cy="43445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sl-SI" dirty="0" err="1">
                <a:solidFill>
                  <a:srgbClr val="2A749B"/>
                </a:solidFill>
              </a:rPr>
              <a:t>g</a:t>
            </a:r>
            <a:r>
              <a:rPr lang="sl-SI" dirty="0" err="1" smtClean="0">
                <a:solidFill>
                  <a:srgbClr val="2A749B"/>
                </a:solidFill>
              </a:rPr>
              <a:t>p.mizs@gov.si</a:t>
            </a:r>
            <a:endParaRPr lang="sl-SI" dirty="0">
              <a:solidFill>
                <a:srgbClr val="2A749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668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049867" y="237744"/>
            <a:ext cx="7766936" cy="1636776"/>
          </a:xfrm>
        </p:spPr>
        <p:txBody>
          <a:bodyPr/>
          <a:lstStyle/>
          <a:p>
            <a:pPr algn="l"/>
            <a:r>
              <a:rPr lang="sl-SI" dirty="0" smtClean="0"/>
              <a:t>Število vadečih v zaprtih prostorih</a:t>
            </a:r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031579" y="2641600"/>
            <a:ext cx="7766936" cy="3247136"/>
          </a:xfrm>
        </p:spPr>
        <p:txBody>
          <a:bodyPr>
            <a:normAutofit lnSpcReduction="10000"/>
          </a:bodyPr>
          <a:lstStyle/>
          <a:p>
            <a:pPr marL="285750" indent="-285750" algn="l" fontAlgn="base">
              <a:buFont typeface="Arial" panose="020B0604020202020204" pitchFamily="34" charset="0"/>
              <a:buChar char="•"/>
            </a:pPr>
            <a:r>
              <a:rPr lang="sl-SI" dirty="0" smtClean="0"/>
              <a:t>Ni predpisanega maksimalnega števila oseb v zaprtih vadbenih prostorih.</a:t>
            </a:r>
          </a:p>
          <a:p>
            <a:pPr marL="285750" indent="-285750" algn="l" fontAlgn="base">
              <a:buFont typeface="Arial" panose="020B0604020202020204" pitchFamily="34" charset="0"/>
              <a:buChar char="•"/>
            </a:pPr>
            <a:r>
              <a:rPr lang="sl-SI" dirty="0" smtClean="0"/>
              <a:t>Če se izvaja individualna vadba, je v prostoru lahko toliko oseb, da je možno vzdrževati v vsakem trenutku najmanj 2 m razdalje med vadečimi.</a:t>
            </a:r>
          </a:p>
          <a:p>
            <a:pPr marL="285750" indent="-285750" algn="l" fontAlgn="base">
              <a:buFont typeface="Arial" panose="020B0604020202020204" pitchFamily="34" charset="0"/>
              <a:buChar char="•"/>
            </a:pPr>
            <a:r>
              <a:rPr lang="sl-SI" dirty="0" smtClean="0"/>
              <a:t>Če se izvaja skupinska vadba pod pogoji iz 3. odstavka 2. člena Odloka, je število vadečih v skupini </a:t>
            </a:r>
            <a:r>
              <a:rPr lang="sl-SI" dirty="0" smtClean="0">
                <a:solidFill>
                  <a:srgbClr val="0079C1"/>
                </a:solidFill>
              </a:rPr>
              <a:t>omejeno na 10</a:t>
            </a:r>
            <a:r>
              <a:rPr lang="sl-SI" dirty="0" smtClean="0"/>
              <a:t>. </a:t>
            </a:r>
            <a:r>
              <a:rPr lang="sl-SI" dirty="0"/>
              <a:t>Strokovni delavci v športu </a:t>
            </a:r>
            <a:r>
              <a:rPr lang="sl-SI" dirty="0">
                <a:solidFill>
                  <a:srgbClr val="0079C1"/>
                </a:solidFill>
              </a:rPr>
              <a:t>ne štejejo </a:t>
            </a:r>
            <a:r>
              <a:rPr lang="sl-SI" dirty="0"/>
              <a:t>v kvoto vadečih</a:t>
            </a:r>
            <a:r>
              <a:rPr lang="sl-SI" dirty="0" smtClean="0"/>
              <a:t>.</a:t>
            </a:r>
          </a:p>
          <a:p>
            <a:pPr marL="285750" indent="-285750" algn="l" fontAlgn="base">
              <a:buFont typeface="Arial" panose="020B0604020202020204" pitchFamily="34" charset="0"/>
              <a:buChar char="•"/>
            </a:pPr>
            <a:r>
              <a:rPr lang="sl-SI" dirty="0"/>
              <a:t>V dovolj velikem zaprtem vadbenem prostoru je lahko navzočih sočasno več vadbenih skupin po 10 </a:t>
            </a:r>
            <a:r>
              <a:rPr lang="sl-SI" dirty="0" smtClean="0"/>
              <a:t>oseb</a:t>
            </a:r>
            <a:r>
              <a:rPr lang="sl-SI" dirty="0"/>
              <a:t> </a:t>
            </a:r>
            <a:r>
              <a:rPr lang="sl-SI" dirty="0" smtClean="0"/>
              <a:t>ob upoštevanju vseh veljavnih priporočil NIJZ.</a:t>
            </a:r>
            <a:endParaRPr lang="sl-SI" dirty="0"/>
          </a:p>
        </p:txBody>
      </p:sp>
      <p:pic>
        <p:nvPicPr>
          <p:cNvPr id="1026" name="Picture 2" descr="MIZS_slovenščin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528" y="6366827"/>
            <a:ext cx="2048789" cy="330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4095" y="6265395"/>
            <a:ext cx="644716" cy="519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 descr="logo-univerza-za-sport-lj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6079" y="6264707"/>
            <a:ext cx="730399" cy="438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odnaslov 2"/>
          <p:cNvSpPr txBox="1">
            <a:spLocks/>
          </p:cNvSpPr>
          <p:nvPr/>
        </p:nvSpPr>
        <p:spPr>
          <a:xfrm>
            <a:off x="5697780" y="6366827"/>
            <a:ext cx="2968540" cy="43445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sl-SI" dirty="0" err="1">
                <a:solidFill>
                  <a:srgbClr val="2A749B"/>
                </a:solidFill>
              </a:rPr>
              <a:t>g</a:t>
            </a:r>
            <a:r>
              <a:rPr lang="sl-SI" dirty="0" err="1" smtClean="0">
                <a:solidFill>
                  <a:srgbClr val="2A749B"/>
                </a:solidFill>
              </a:rPr>
              <a:t>p.mizs@gov.si</a:t>
            </a:r>
            <a:endParaRPr lang="sl-SI" dirty="0">
              <a:solidFill>
                <a:srgbClr val="2A749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7935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049866" y="237744"/>
            <a:ext cx="8432461" cy="859536"/>
          </a:xfrm>
        </p:spPr>
        <p:txBody>
          <a:bodyPr/>
          <a:lstStyle/>
          <a:p>
            <a:pPr algn="l"/>
            <a:r>
              <a:rPr lang="sl-SI" dirty="0" smtClean="0"/>
              <a:t>Uporaba športnih objektov</a:t>
            </a:r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031578" y="1618488"/>
            <a:ext cx="7920397" cy="3602736"/>
          </a:xfrm>
        </p:spPr>
        <p:txBody>
          <a:bodyPr>
            <a:normAutofit/>
          </a:bodyPr>
          <a:lstStyle/>
          <a:p>
            <a:pPr algn="l"/>
            <a:r>
              <a:rPr lang="sl-SI" dirty="0"/>
              <a:t>Dovoljena je uporaba </a:t>
            </a:r>
            <a:r>
              <a:rPr lang="sl-SI" b="1" dirty="0"/>
              <a:t>vseh športnih objektov!:</a:t>
            </a:r>
          </a:p>
          <a:p>
            <a:pPr marL="285750" indent="-285750" algn="l">
              <a:buFontTx/>
              <a:buChar char="-"/>
            </a:pPr>
            <a:r>
              <a:rPr lang="sl-SI" dirty="0"/>
              <a:t>zaprtih športnih objektov in športnih objektov na prostem</a:t>
            </a:r>
          </a:p>
          <a:p>
            <a:pPr marL="285750" indent="-285750" algn="l">
              <a:buFontTx/>
              <a:buChar char="-"/>
            </a:pPr>
            <a:r>
              <a:rPr lang="sl-SI" dirty="0"/>
              <a:t>površin za šport v naravi</a:t>
            </a:r>
          </a:p>
          <a:p>
            <a:pPr marL="285750" indent="-285750" algn="l">
              <a:buFontTx/>
              <a:buChar char="-"/>
            </a:pPr>
            <a:r>
              <a:rPr lang="sl-SI" dirty="0"/>
              <a:t>zasebnih športnih objektov</a:t>
            </a:r>
          </a:p>
          <a:p>
            <a:pPr marL="285750" indent="-285750" algn="l">
              <a:buFontTx/>
              <a:buChar char="-"/>
            </a:pPr>
            <a:r>
              <a:rPr lang="sl-SI" dirty="0"/>
              <a:t>javnih športnih objektov vključno s šolskimi športnimi objekti (šolske telovadnice, šolski bazeni)  </a:t>
            </a:r>
          </a:p>
          <a:p>
            <a:pPr algn="l"/>
            <a:endParaRPr lang="sl-SI" dirty="0"/>
          </a:p>
          <a:p>
            <a:pPr algn="l"/>
            <a:r>
              <a:rPr lang="sl-SI" dirty="0"/>
              <a:t>V primeru težav pri dostopu do javnih športnih objektov nas </a:t>
            </a:r>
            <a:r>
              <a:rPr lang="sl-SI" dirty="0" err="1"/>
              <a:t>kontaktirajte</a:t>
            </a:r>
            <a:r>
              <a:rPr lang="sl-SI" dirty="0"/>
              <a:t> na </a:t>
            </a:r>
            <a:r>
              <a:rPr lang="sl-SI" dirty="0" err="1" smtClean="0"/>
              <a:t>gp.mizs@gov.si</a:t>
            </a:r>
            <a:endParaRPr lang="sl-SI" dirty="0"/>
          </a:p>
        </p:txBody>
      </p:sp>
      <p:pic>
        <p:nvPicPr>
          <p:cNvPr id="1026" name="Picture 2" descr="MIZS_slovenščin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528" y="6366827"/>
            <a:ext cx="2048789" cy="330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4095" y="6265395"/>
            <a:ext cx="644716" cy="519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 descr="logo-univerza-za-sport-lj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6079" y="6264707"/>
            <a:ext cx="730399" cy="438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odnaslov 2"/>
          <p:cNvSpPr txBox="1">
            <a:spLocks/>
          </p:cNvSpPr>
          <p:nvPr/>
        </p:nvSpPr>
        <p:spPr>
          <a:xfrm>
            <a:off x="5697780" y="6366827"/>
            <a:ext cx="2968540" cy="43445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sl-SI" dirty="0" err="1">
                <a:solidFill>
                  <a:srgbClr val="2A749B"/>
                </a:solidFill>
              </a:rPr>
              <a:t>g</a:t>
            </a:r>
            <a:r>
              <a:rPr lang="sl-SI" dirty="0" err="1" smtClean="0">
                <a:solidFill>
                  <a:srgbClr val="2A749B"/>
                </a:solidFill>
              </a:rPr>
              <a:t>p.mizs@gov.si</a:t>
            </a:r>
            <a:endParaRPr lang="sl-SI" dirty="0">
              <a:solidFill>
                <a:srgbClr val="2A749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112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049867" y="237744"/>
            <a:ext cx="7766936" cy="859536"/>
          </a:xfrm>
        </p:spPr>
        <p:txBody>
          <a:bodyPr/>
          <a:lstStyle/>
          <a:p>
            <a:pPr algn="l"/>
            <a:r>
              <a:rPr lang="sl-SI" dirty="0"/>
              <a:t>Obvezno testiranje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031579" y="1618488"/>
            <a:ext cx="7766936" cy="3602736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sl-SI" dirty="0"/>
              <a:t>Odlok prepisuje negativni test na prisotnost virusa SARS-</a:t>
            </a:r>
            <a:r>
              <a:rPr lang="sl-SI" dirty="0" err="1"/>
              <a:t>CoV</a:t>
            </a:r>
            <a:r>
              <a:rPr lang="sl-SI" dirty="0"/>
              <a:t>-2 za:</a:t>
            </a:r>
          </a:p>
          <a:p>
            <a:pPr marL="342900" lvl="0" indent="-342900" algn="l">
              <a:buFont typeface="+mj-lt"/>
              <a:buAutoNum type="arabicPeriod"/>
            </a:pPr>
            <a:r>
              <a:rPr lang="sl-SI" dirty="0"/>
              <a:t>vse udeležence na športnih tekmovanjih (športniki, sodniki, delegati, trenerji, vsi ostali, ki sodelujejo pri izvedbi tekmovanja</a:t>
            </a:r>
            <a:r>
              <a:rPr lang="sl-SI" dirty="0" smtClean="0"/>
              <a:t>): </a:t>
            </a:r>
            <a:r>
              <a:rPr lang="sl-SI" dirty="0" smtClean="0">
                <a:solidFill>
                  <a:srgbClr val="0079C1"/>
                </a:solidFill>
              </a:rPr>
              <a:t>test ne sme biti starejši od 48 od začetka tekmovanja.</a:t>
            </a:r>
            <a:endParaRPr lang="sl-SI" dirty="0">
              <a:solidFill>
                <a:srgbClr val="0079C1"/>
              </a:solidFill>
            </a:endParaRPr>
          </a:p>
          <a:p>
            <a:pPr marL="342900" lvl="0" indent="-342900" algn="l">
              <a:buFont typeface="+mj-lt"/>
              <a:buAutoNum type="arabicPeriod"/>
            </a:pPr>
            <a:r>
              <a:rPr lang="sl-SI" dirty="0"/>
              <a:t>strokovne delavce v športu, ki vodijo programe športne vadbe (treninge športnikov in športno rekreativno vadbo</a:t>
            </a:r>
            <a:r>
              <a:rPr lang="sl-SI" dirty="0" smtClean="0"/>
              <a:t>): </a:t>
            </a:r>
            <a:r>
              <a:rPr lang="sl-SI" dirty="0">
                <a:solidFill>
                  <a:srgbClr val="0079C1"/>
                </a:solidFill>
              </a:rPr>
              <a:t>test ne sme biti starejši od </a:t>
            </a:r>
            <a:r>
              <a:rPr lang="sl-SI" dirty="0" smtClean="0">
                <a:solidFill>
                  <a:srgbClr val="0079C1"/>
                </a:solidFill>
              </a:rPr>
              <a:t>7 </a:t>
            </a:r>
            <a:r>
              <a:rPr lang="sl-SI" dirty="0">
                <a:solidFill>
                  <a:srgbClr val="0079C1"/>
                </a:solidFill>
              </a:rPr>
              <a:t>od </a:t>
            </a:r>
            <a:r>
              <a:rPr lang="sl-SI" dirty="0" smtClean="0">
                <a:solidFill>
                  <a:srgbClr val="0079C1"/>
                </a:solidFill>
              </a:rPr>
              <a:t>7 dni.</a:t>
            </a:r>
            <a:endParaRPr lang="sl-SI" dirty="0"/>
          </a:p>
          <a:p>
            <a:pPr lvl="0" algn="l"/>
            <a:r>
              <a:rPr lang="sl-SI" dirty="0">
                <a:solidFill>
                  <a:srgbClr val="0079C1"/>
                </a:solidFill>
              </a:rPr>
              <a:t/>
            </a:r>
            <a:br>
              <a:rPr lang="sl-SI" dirty="0">
                <a:solidFill>
                  <a:srgbClr val="0079C1"/>
                </a:solidFill>
              </a:rPr>
            </a:br>
            <a:r>
              <a:rPr lang="sl-SI" dirty="0" smtClean="0"/>
              <a:t>Testiranje </a:t>
            </a:r>
            <a:r>
              <a:rPr lang="sl-SI" dirty="0"/>
              <a:t>je dovoljeno z metodo verižne reakcije s polimerazo (test PCR) ali s testom HAG. </a:t>
            </a:r>
          </a:p>
          <a:p>
            <a:pPr lvl="0" algn="l"/>
            <a:r>
              <a:rPr lang="sl-SI" dirty="0">
                <a:solidFill>
                  <a:srgbClr val="0070C0"/>
                </a:solidFill>
              </a:rPr>
              <a:t/>
            </a:r>
            <a:br>
              <a:rPr lang="sl-SI" dirty="0">
                <a:solidFill>
                  <a:srgbClr val="0070C0"/>
                </a:solidFill>
              </a:rPr>
            </a:br>
            <a:r>
              <a:rPr lang="sl-SI" dirty="0">
                <a:solidFill>
                  <a:srgbClr val="0079C1"/>
                </a:solidFill>
              </a:rPr>
              <a:t>Športniki oz. vadeči ne potrebujejo negativnega testa za namen izvajanja treningov.</a:t>
            </a:r>
          </a:p>
        </p:txBody>
      </p:sp>
      <p:pic>
        <p:nvPicPr>
          <p:cNvPr id="1026" name="Picture 2" descr="MIZS_slovenščin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528" y="6366827"/>
            <a:ext cx="2048789" cy="330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4095" y="6265395"/>
            <a:ext cx="644716" cy="519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 descr="logo-univerza-za-sport-lj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6079" y="6264707"/>
            <a:ext cx="730399" cy="438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odnaslov 2"/>
          <p:cNvSpPr txBox="1">
            <a:spLocks/>
          </p:cNvSpPr>
          <p:nvPr/>
        </p:nvSpPr>
        <p:spPr>
          <a:xfrm>
            <a:off x="5697780" y="6366827"/>
            <a:ext cx="2968540" cy="43445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sl-SI" dirty="0" err="1">
                <a:solidFill>
                  <a:srgbClr val="2A749B"/>
                </a:solidFill>
              </a:rPr>
              <a:t>g</a:t>
            </a:r>
            <a:r>
              <a:rPr lang="sl-SI" dirty="0" err="1" smtClean="0">
                <a:solidFill>
                  <a:srgbClr val="2A749B"/>
                </a:solidFill>
              </a:rPr>
              <a:t>p.mizs@gov.si</a:t>
            </a:r>
            <a:endParaRPr lang="sl-SI" dirty="0">
              <a:solidFill>
                <a:srgbClr val="2A749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9717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049867" y="237744"/>
            <a:ext cx="7766936" cy="859536"/>
          </a:xfrm>
        </p:spPr>
        <p:txBody>
          <a:bodyPr/>
          <a:lstStyle/>
          <a:p>
            <a:pPr algn="l"/>
            <a:r>
              <a:rPr lang="sl-SI" dirty="0" smtClean="0"/>
              <a:t>Kdo ne rabi testa</a:t>
            </a:r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004146" y="1762583"/>
            <a:ext cx="8523901" cy="4226737"/>
          </a:xfrm>
        </p:spPr>
        <p:txBody>
          <a:bodyPr>
            <a:noAutofit/>
          </a:bodyPr>
          <a:lstStyle/>
          <a:p>
            <a:pPr algn="l"/>
            <a:r>
              <a:rPr lang="sl-SI" dirty="0" smtClean="0"/>
              <a:t>Osebe, ki imajo</a:t>
            </a:r>
            <a:r>
              <a:rPr lang="sl-SI" dirty="0"/>
              <a:t>: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l-SI" dirty="0"/>
              <a:t>dokazilo o cepljenju zoper COVID-19, s katerim dokazujejo, da je od prejema drugega odmerka cepiva proizvajalca </a:t>
            </a:r>
            <a:r>
              <a:rPr lang="sl-SI" dirty="0" err="1"/>
              <a:t>Biontech</a:t>
            </a:r>
            <a:r>
              <a:rPr lang="sl-SI" dirty="0"/>
              <a:t>/</a:t>
            </a:r>
            <a:r>
              <a:rPr lang="sl-SI" dirty="0" err="1"/>
              <a:t>Pfizer</a:t>
            </a:r>
            <a:r>
              <a:rPr lang="sl-SI" dirty="0"/>
              <a:t> preteklo najmanj sedem dni ali proizvajalca Moderna najmanj 14 dni, oziroma od prejema prvega odmerka cepiva proizvajalca </a:t>
            </a:r>
            <a:r>
              <a:rPr lang="sl-SI" dirty="0" err="1"/>
              <a:t>AstraZeneca</a:t>
            </a:r>
            <a:r>
              <a:rPr lang="sl-SI" dirty="0"/>
              <a:t> najmanj 21 dni,</a:t>
            </a:r>
          </a:p>
          <a:p>
            <a:pPr algn="l"/>
            <a:r>
              <a:rPr lang="sl-SI" dirty="0">
                <a:solidFill>
                  <a:schemeClr val="accent1"/>
                </a:solidFill>
              </a:rPr>
              <a:t>    Dokazilo izda zdravstvena ustanova oz. izvajalec testiranja.	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l-SI" dirty="0"/>
              <a:t>dokazilo o pozitivnem rezultatu testa PCR ali testa HAG, ki je starejši od 21 dni, vendar ni starejši od šest mesecev, ali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l-SI" dirty="0"/>
              <a:t>potrdilo zdravnika, da so preboleli COVID-19 in od začetka simptomov ni minilo več kot šest mesecev.</a:t>
            </a:r>
          </a:p>
          <a:p>
            <a:pPr algn="l"/>
            <a:r>
              <a:rPr lang="sl-SI" dirty="0">
                <a:solidFill>
                  <a:srgbClr val="0079C1"/>
                </a:solidFill>
              </a:rPr>
              <a:t>    Načinov, kako oseba dokazuje pozitivni rezultat na COVID-19 oz. </a:t>
            </a:r>
            <a:r>
              <a:rPr lang="sl-SI" dirty="0" err="1">
                <a:solidFill>
                  <a:srgbClr val="0079C1"/>
                </a:solidFill>
              </a:rPr>
              <a:t>prebolelost</a:t>
            </a:r>
            <a:r>
              <a:rPr lang="sl-SI" dirty="0">
                <a:solidFill>
                  <a:srgbClr val="0079C1"/>
                </a:solidFill>
              </a:rPr>
              <a:t> </a:t>
            </a:r>
          </a:p>
          <a:p>
            <a:pPr algn="l">
              <a:spcBef>
                <a:spcPts val="0"/>
              </a:spcBef>
            </a:pPr>
            <a:r>
              <a:rPr lang="sl-SI" dirty="0">
                <a:solidFill>
                  <a:srgbClr val="0079C1"/>
                </a:solidFill>
              </a:rPr>
              <a:t>    je več: </a:t>
            </a:r>
          </a:p>
        </p:txBody>
      </p:sp>
      <p:pic>
        <p:nvPicPr>
          <p:cNvPr id="1026" name="Picture 2" descr="MIZS_slovenščin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528" y="6366827"/>
            <a:ext cx="2048789" cy="330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4095" y="6265395"/>
            <a:ext cx="644716" cy="519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 descr="logo-univerza-za-sport-lj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6079" y="6264707"/>
            <a:ext cx="730399" cy="438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odnaslov 2"/>
          <p:cNvSpPr txBox="1">
            <a:spLocks/>
          </p:cNvSpPr>
          <p:nvPr/>
        </p:nvSpPr>
        <p:spPr>
          <a:xfrm>
            <a:off x="5697780" y="6366827"/>
            <a:ext cx="2968540" cy="43445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sl-SI" dirty="0" err="1">
                <a:solidFill>
                  <a:srgbClr val="2A749B"/>
                </a:solidFill>
              </a:rPr>
              <a:t>g</a:t>
            </a:r>
            <a:r>
              <a:rPr lang="sl-SI" dirty="0" err="1" smtClean="0">
                <a:solidFill>
                  <a:srgbClr val="2A749B"/>
                </a:solidFill>
              </a:rPr>
              <a:t>p.mizs@gov.si</a:t>
            </a:r>
            <a:endParaRPr lang="sl-SI" dirty="0">
              <a:solidFill>
                <a:srgbClr val="2A749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2364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049867" y="237744"/>
            <a:ext cx="7766936" cy="859536"/>
          </a:xfrm>
        </p:spPr>
        <p:txBody>
          <a:bodyPr/>
          <a:lstStyle/>
          <a:p>
            <a:pPr algn="l"/>
            <a:r>
              <a:rPr lang="sl-SI" dirty="0" smtClean="0"/>
              <a:t>Kdo ne rabi testa</a:t>
            </a:r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004146" y="1530221"/>
            <a:ext cx="8523901" cy="4459100"/>
          </a:xfrm>
        </p:spPr>
        <p:txBody>
          <a:bodyPr>
            <a:noAutofit/>
          </a:bodyPr>
          <a:lstStyle/>
          <a:p>
            <a:pPr marL="342900" indent="-342900" algn="l">
              <a:buAutoNum type="arabicPeriod"/>
            </a:pPr>
            <a:r>
              <a:rPr lang="sl-SI" dirty="0"/>
              <a:t>S pozitivnim izvidom PCR ali hitrega antigenskega testa, ki ga lahko pridobi tudi z uporabo spletnega portala </a:t>
            </a:r>
            <a:r>
              <a:rPr lang="sl-SI" dirty="0" err="1"/>
              <a:t>zVem</a:t>
            </a:r>
            <a:r>
              <a:rPr lang="sl-SI" dirty="0"/>
              <a:t>, kjer si izvid lahko natisne brezplačno.</a:t>
            </a:r>
          </a:p>
          <a:p>
            <a:pPr marL="342900" indent="-342900" algn="l">
              <a:buAutoNum type="arabicPeriod"/>
            </a:pPr>
            <a:r>
              <a:rPr lang="sl-SI" dirty="0"/>
              <a:t>S kratkim sporočilom (SMS), poslanim s številke +38651285886, ki izkazuje pozitiven rezultat za osebo z začetnicami, ki ustrezajo začetnicam osebe.</a:t>
            </a:r>
          </a:p>
          <a:p>
            <a:pPr marL="342900" indent="-342900" algn="l">
              <a:buAutoNum type="arabicPeriod"/>
            </a:pPr>
            <a:r>
              <a:rPr lang="sl-SI" dirty="0"/>
              <a:t>Delodajalec lahko za svojega zaposlenega kot dokazilo upošteva tudi bolniški list, kjer je opredeljeno, da je bila oseba v izolaciji ali v primeru okužbe s COVID-19 na delovnem mestu poškodba pri delu in iz njega izhaja, da od začetka izolacije oziroma poškodbe pri delu ni minilo več kot šest mesecev.</a:t>
            </a:r>
          </a:p>
          <a:p>
            <a:pPr marL="342900" indent="-342900" algn="l">
              <a:buAutoNum type="arabicPeriod"/>
            </a:pPr>
            <a:r>
              <a:rPr lang="sl-SI" dirty="0"/>
              <a:t>V primeru, da oseba ni bila testirana in nima bolniškega lista pa mora to potrditi osebni zdravnik, ki ga je oseba kontaktirala v času, ko je zbolela za COVID-19 in sicer s posebnim obrazcem. </a:t>
            </a:r>
          </a:p>
          <a:p>
            <a:pPr algn="l"/>
            <a:r>
              <a:rPr lang="sl-SI" dirty="0">
                <a:solidFill>
                  <a:schemeClr val="accent1"/>
                </a:solidFill>
              </a:rPr>
              <a:t>Laboratorijski izvidi, ki izkazujejo prisotnost protiteles proti virusu COVID-19 ni zadostno. </a:t>
            </a:r>
            <a:r>
              <a:rPr lang="sl-SI" dirty="0"/>
              <a:t> </a:t>
            </a:r>
            <a:r>
              <a:rPr lang="sl-SI" u="sng" dirty="0">
                <a:hlinkClick r:id="rId2"/>
              </a:rPr>
              <a:t>obrazec</a:t>
            </a:r>
            <a:endParaRPr lang="sl-SI" dirty="0">
              <a:solidFill>
                <a:srgbClr val="0079C1"/>
              </a:solidFill>
            </a:endParaRPr>
          </a:p>
        </p:txBody>
      </p:sp>
      <p:pic>
        <p:nvPicPr>
          <p:cNvPr id="1026" name="Picture 2" descr="MIZS_slovenščin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528" y="6366827"/>
            <a:ext cx="2048789" cy="330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4095" y="6265395"/>
            <a:ext cx="644716" cy="519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 descr="logo-univerza-za-sport-lj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6079" y="6264707"/>
            <a:ext cx="730399" cy="438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odnaslov 2"/>
          <p:cNvSpPr txBox="1">
            <a:spLocks/>
          </p:cNvSpPr>
          <p:nvPr/>
        </p:nvSpPr>
        <p:spPr>
          <a:xfrm>
            <a:off x="5697780" y="6366827"/>
            <a:ext cx="2968540" cy="43445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sl-SI" dirty="0" err="1">
                <a:solidFill>
                  <a:srgbClr val="2A749B"/>
                </a:solidFill>
              </a:rPr>
              <a:t>g</a:t>
            </a:r>
            <a:r>
              <a:rPr lang="sl-SI" dirty="0" err="1" smtClean="0">
                <a:solidFill>
                  <a:srgbClr val="2A749B"/>
                </a:solidFill>
              </a:rPr>
              <a:t>p.mizs@gov.si</a:t>
            </a:r>
            <a:endParaRPr lang="sl-SI" dirty="0">
              <a:solidFill>
                <a:srgbClr val="2A749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5877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1">
  <a:themeElements>
    <a:clrScheme name="Po meri 14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0079C1"/>
      </a:accent1>
      <a:accent2>
        <a:srgbClr val="78A22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FFFFFF"/>
      </a:folHlink>
    </a:clrScheme>
    <a:fontScheme name="Gladko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ladk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1641</TotalTime>
  <Words>638</Words>
  <Application>Microsoft Office PowerPoint</Application>
  <PresentationFormat>Širokozaslonsko</PresentationFormat>
  <Paragraphs>94</Paragraphs>
  <Slides>13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13</vt:i4>
      </vt:variant>
    </vt:vector>
  </HeadingPairs>
  <TitlesOfParts>
    <vt:vector size="17" baseType="lpstr">
      <vt:lpstr>Arial</vt:lpstr>
      <vt:lpstr>Trebuchet MS</vt:lpstr>
      <vt:lpstr>Wingdings 3</vt:lpstr>
      <vt:lpstr>Tema1</vt:lpstr>
      <vt:lpstr>Odlok o začasnih omejitvah pri izvajanju športnih programov</vt:lpstr>
      <vt:lpstr>Osnovni podatki</vt:lpstr>
      <vt:lpstr>Izvajanje športno  rekreativne vadbe</vt:lpstr>
      <vt:lpstr>Površina za vadbo oz. razdalja med vadbo</vt:lpstr>
      <vt:lpstr>Število vadečih v zaprtih prostorih</vt:lpstr>
      <vt:lpstr>Uporaba športnih objektov</vt:lpstr>
      <vt:lpstr>Obvezno testiranje</vt:lpstr>
      <vt:lpstr>Kdo ne rabi testa</vt:lpstr>
      <vt:lpstr>Kdo ne rabi testa</vt:lpstr>
      <vt:lpstr>Izvajanje testiranja HAG</vt:lpstr>
      <vt:lpstr>Nošenje mask</vt:lpstr>
      <vt:lpstr>Druge omejitve in priporočila</vt:lpstr>
      <vt:lpstr>Hvala za pozornost</vt:lpstr>
    </vt:vector>
  </TitlesOfParts>
  <Company>MIZKŠ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Tit Neubauer</dc:creator>
  <cp:lastModifiedBy>Zvijezdan Mikić</cp:lastModifiedBy>
  <cp:revision>46</cp:revision>
  <dcterms:created xsi:type="dcterms:W3CDTF">2016-07-20T09:58:37Z</dcterms:created>
  <dcterms:modified xsi:type="dcterms:W3CDTF">2021-03-12T11:26:34Z</dcterms:modified>
</cp:coreProperties>
</file>