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9" r:id="rId12"/>
    <p:sldId id="271" r:id="rId13"/>
  </p:sldIdLst>
  <p:sldSz cx="12192000" cy="6858000"/>
  <p:notesSz cx="7104063" cy="102346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BA"/>
    <a:srgbClr val="4188A5"/>
    <a:srgbClr val="7BB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989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994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1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solidFill>
                  <a:srgbClr val="529DBA"/>
                </a:solidFill>
                <a:latin typeface="Republika" panose="02000506040000020004" pitchFamily="2" charset="-18"/>
              </a:defRPr>
            </a:lvl1pPr>
          </a:lstStyle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Republika" panose="02000506040000020004" pitchFamily="2" charset="-18"/>
              </a:defRPr>
            </a:lvl1pPr>
          </a:lstStyle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784351"/>
            <a:ext cx="2839001" cy="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45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674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013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732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514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29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657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7910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9B9F7-C9C2-40FB-BC75-BFDB140E19D1}" type="datetimeFigureOut">
              <a:rPr lang="sl-SI" smtClean="0"/>
              <a:t>18. 08. 2022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8BB05-1971-41B2-90D8-E238D1042D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771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356190" y="1797978"/>
            <a:ext cx="6791218" cy="2301412"/>
          </a:xfrm>
        </p:spPr>
        <p:txBody>
          <a:bodyPr>
            <a:normAutofit/>
          </a:bodyPr>
          <a:lstStyle/>
          <a:p>
            <a:pPr algn="l"/>
            <a:r>
              <a:rPr lang="sl-SI" sz="4800" b="1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Zakon o pomoči gospodarstvu</a:t>
            </a:r>
            <a:endParaRPr lang="sl-SI" sz="4800" b="1" dirty="0">
              <a:solidFill>
                <a:schemeClr val="bg1"/>
              </a:solidFill>
              <a:latin typeface="Republika" panose="02000506040000020004" pitchFamily="2" charset="-18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56190" y="4222680"/>
            <a:ext cx="5907640" cy="73973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sl-SI" altLang="sl-SI" sz="2800" b="1" dirty="0">
                <a:solidFill>
                  <a:schemeClr val="bg1"/>
                </a:solidFill>
                <a:latin typeface="Republika" panose="02000506040000020004" pitchFamily="2" charset="-18"/>
              </a:rPr>
              <a:t>zaradi visokih </a:t>
            </a:r>
            <a:r>
              <a:rPr lang="sl-SI" altLang="sl-SI" sz="2800" b="1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povišanj cen </a:t>
            </a:r>
            <a:r>
              <a:rPr lang="sl-SI" altLang="sl-SI" sz="2800" b="1" dirty="0">
                <a:solidFill>
                  <a:schemeClr val="bg1"/>
                </a:solidFill>
                <a:latin typeface="Republika" panose="02000506040000020004" pitchFamily="2" charset="-18"/>
              </a:rPr>
              <a:t>električne energije in zemeljskega plina</a:t>
            </a:r>
            <a:endParaRPr lang="sl-SI" sz="2800" b="1" dirty="0">
              <a:solidFill>
                <a:schemeClr val="bg1"/>
              </a:solidFill>
              <a:latin typeface="Republika" panose="02000506040000020004" pitchFamily="2" charset="-18"/>
            </a:endParaRPr>
          </a:p>
        </p:txBody>
      </p:sp>
      <p:sp>
        <p:nvSpPr>
          <p:cNvPr id="4" name="Podnaslov 2"/>
          <p:cNvSpPr txBox="1">
            <a:spLocks/>
          </p:cNvSpPr>
          <p:nvPr/>
        </p:nvSpPr>
        <p:spPr>
          <a:xfrm>
            <a:off x="1356188" y="5239820"/>
            <a:ext cx="9311811" cy="934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l-SI" altLang="sl-SI" b="1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Predlog</a:t>
            </a:r>
            <a:endParaRPr lang="sl-SI" b="1" dirty="0">
              <a:solidFill>
                <a:schemeClr val="bg1"/>
              </a:solidFill>
              <a:latin typeface="Republika" panose="0200050604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73832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Ocena finančnih posledic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8305800" cy="3640227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sl-SI" sz="2600" dirty="0" smtClean="0"/>
              <a:t>Ocenjuje se, da bo za izvajanje ukrepa za upravičeno obdobje od 1. junija do 31. decembra potrebnih </a:t>
            </a:r>
            <a:r>
              <a:rPr lang="sl-SI" sz="2600" b="1" dirty="0" smtClean="0"/>
              <a:t>40 milijonov evrov</a:t>
            </a:r>
            <a:r>
              <a:rPr lang="sl-SI" sz="2600" dirty="0" smtClean="0"/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l-SI" sz="2600" dirty="0" smtClean="0"/>
              <a:t>Možnost podaljšanja ukrepa v leto 2023, če bo na ravni Evropske unije podaljšana veljavnost začasnega okvira.</a:t>
            </a:r>
          </a:p>
        </p:txBody>
      </p:sp>
    </p:spTree>
    <p:extLst>
      <p:ext uri="{BB962C8B-B14F-4D97-AF65-F5344CB8AC3E}">
        <p14:creationId xmlns:p14="http://schemas.microsoft.com/office/powerpoint/2010/main" val="213533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785035"/>
            <a:ext cx="2848843" cy="573982"/>
          </a:xfrm>
          <a:prstGeom prst="rect">
            <a:avLst/>
          </a:prstGeom>
        </p:spPr>
      </p:pic>
      <p:sp>
        <p:nvSpPr>
          <p:cNvPr id="4" name="Označba mesta vsebine 2"/>
          <p:cNvSpPr txBox="1">
            <a:spLocks/>
          </p:cNvSpPr>
          <p:nvPr/>
        </p:nvSpPr>
        <p:spPr>
          <a:xfrm>
            <a:off x="838200" y="1654140"/>
            <a:ext cx="7494142" cy="381171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sl-SI" sz="2600" b="1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Učinkovita pomoč </a:t>
            </a:r>
            <a:r>
              <a:rPr lang="sl-SI" sz="2600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gospodarstvu na podlagi dejansko spremenjenega položaja podjetij, da bodo ta vsaj delno lažje amortizirala učinke cenovnih šokov.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l-SI" sz="2600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Temeljni cilj pomoči je ohranitev </a:t>
            </a:r>
            <a:r>
              <a:rPr lang="sl-SI" sz="2600" b="1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konkurenčnosti</a:t>
            </a:r>
            <a:r>
              <a:rPr lang="sl-SI" sz="2600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, </a:t>
            </a:r>
            <a:r>
              <a:rPr lang="sl-SI" sz="2600" b="1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zaposlenosti</a:t>
            </a:r>
            <a:r>
              <a:rPr lang="sl-SI" sz="2600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 in </a:t>
            </a:r>
            <a:r>
              <a:rPr lang="sl-SI" sz="2600" b="1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razvojne</a:t>
            </a:r>
            <a:r>
              <a:rPr lang="sl-SI" sz="2600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 </a:t>
            </a:r>
            <a:r>
              <a:rPr lang="sl-SI" sz="2600" b="1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sposobnosti</a:t>
            </a:r>
            <a:r>
              <a:rPr lang="sl-SI" sz="2600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 gospodarstva.</a:t>
            </a: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838200" y="71163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200" b="1" dirty="0" smtClean="0">
                <a:solidFill>
                  <a:srgbClr val="529DBA"/>
                </a:solidFill>
                <a:latin typeface="Republika" panose="020B0604020202020204" pitchFamily="2" charset="-18"/>
              </a:rPr>
              <a:t>Cilji zakona</a:t>
            </a:r>
            <a:endParaRPr lang="sl-SI" sz="3200" b="1" dirty="0">
              <a:solidFill>
                <a:srgbClr val="529DBA"/>
              </a:solidFill>
              <a:latin typeface="Republika" panose="020B06040202020202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621433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785035"/>
            <a:ext cx="2848843" cy="573982"/>
          </a:xfrm>
          <a:prstGeom prst="rect">
            <a:avLst/>
          </a:prstGeom>
        </p:spPr>
      </p:pic>
      <p:sp>
        <p:nvSpPr>
          <p:cNvPr id="4" name="Označba mesta vsebine 2"/>
          <p:cNvSpPr txBox="1">
            <a:spLocks/>
          </p:cNvSpPr>
          <p:nvPr/>
        </p:nvSpPr>
        <p:spPr>
          <a:xfrm>
            <a:off x="838200" y="1654140"/>
            <a:ext cx="7494142" cy="381171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sl-SI" dirty="0" smtClean="0">
                <a:solidFill>
                  <a:schemeClr val="bg1"/>
                </a:solidFill>
                <a:latin typeface="Republika" panose="02000506040000020004" pitchFamily="2" charset="-18"/>
              </a:rPr>
              <a:t>Hvala za pozornost. Vsa morebitna vprašanja lahko naslovite na Službo za odnose z javnostmi: </a:t>
            </a:r>
            <a:r>
              <a:rPr lang="sl-SI" dirty="0" smtClean="0">
                <a:solidFill>
                  <a:srgbClr val="529DBA"/>
                </a:solidFill>
                <a:latin typeface="Republika" panose="02000506040000020004" pitchFamily="2" charset="-18"/>
              </a:rPr>
              <a:t>soj.mgrt@gov.si</a:t>
            </a:r>
          </a:p>
          <a:p>
            <a:pPr marL="0" indent="0">
              <a:spcAft>
                <a:spcPts val="600"/>
              </a:spcAft>
              <a:buNone/>
            </a:pPr>
            <a:endParaRPr lang="sl-SI" dirty="0" smtClean="0">
              <a:solidFill>
                <a:schemeClr val="bg1"/>
              </a:solidFill>
              <a:latin typeface="Republika" panose="0200050604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226803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Zakon o pomoči gospodarstvu.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8305800" cy="17395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600" dirty="0" smtClean="0"/>
              <a:t>Zakon o pomoči gospodarstvu zaradi visokih povišanj cen električne energije in zemeljskega plina je namenjen </a:t>
            </a:r>
            <a:r>
              <a:rPr lang="sl-SI" sz="2600" b="1" dirty="0" smtClean="0"/>
              <a:t>učinkoviti pomoči malim, srednjim in velikim podjetjem</a:t>
            </a:r>
            <a:r>
              <a:rPr lang="sl-SI" sz="2600" dirty="0" smtClean="0"/>
              <a:t> pri zmanjšanju bremen cenovnih šokov.</a:t>
            </a:r>
          </a:p>
        </p:txBody>
      </p:sp>
      <p:sp>
        <p:nvSpPr>
          <p:cNvPr id="4" name="Označba mesta vsebine 2"/>
          <p:cNvSpPr txBox="1">
            <a:spLocks/>
          </p:cNvSpPr>
          <p:nvPr/>
        </p:nvSpPr>
        <p:spPr>
          <a:xfrm>
            <a:off x="838200" y="3700070"/>
            <a:ext cx="8305800" cy="1739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600" dirty="0" smtClean="0"/>
              <a:t>Država pomaga s </a:t>
            </a:r>
            <a:r>
              <a:rPr lang="sl-SI" sz="2600" b="1" dirty="0" smtClean="0"/>
              <a:t>sofinanciranjem 30 % stroškov </a:t>
            </a:r>
            <a:r>
              <a:rPr lang="sl-SI" sz="2600" dirty="0" smtClean="0"/>
              <a:t>električne energije in zemeljskega plina </a:t>
            </a:r>
            <a:r>
              <a:rPr lang="sl-SI" sz="2600" b="1" dirty="0" smtClean="0"/>
              <a:t>nad dvakratnikom dviga cen.</a:t>
            </a:r>
            <a:endParaRPr lang="sl-SI" sz="2600" b="1" dirty="0"/>
          </a:p>
        </p:txBody>
      </p:sp>
    </p:spTree>
    <p:extLst>
      <p:ext uri="{BB962C8B-B14F-4D97-AF65-F5344CB8AC3E}">
        <p14:creationId xmlns:p14="http://schemas.microsoft.com/office/powerpoint/2010/main" val="1459035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8305800" cy="1020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600" dirty="0" smtClean="0"/>
              <a:t>Svetovna banka ocenjuje, da bo v letu 2022 prišlo do </a:t>
            </a:r>
            <a:r>
              <a:rPr lang="sl-SI" sz="2600" b="1" dirty="0" smtClean="0"/>
              <a:t>več kot 50 % porasta cen energije.</a:t>
            </a:r>
          </a:p>
        </p:txBody>
      </p:sp>
      <p:sp>
        <p:nvSpPr>
          <p:cNvPr id="4" name="Označba mesta vsebine 2"/>
          <p:cNvSpPr txBox="1">
            <a:spLocks/>
          </p:cNvSpPr>
          <p:nvPr/>
        </p:nvSpPr>
        <p:spPr>
          <a:xfrm>
            <a:off x="838200" y="2980879"/>
            <a:ext cx="8624534" cy="10979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600" dirty="0" smtClean="0"/>
              <a:t>Anketa GZS potrjuje, da ima energetska kriza že </a:t>
            </a:r>
            <a:r>
              <a:rPr lang="sl-SI" sz="2600" b="1" dirty="0" smtClean="0"/>
              <a:t>velike posledice za slovensko gospodarstvo.</a:t>
            </a:r>
            <a:endParaRPr lang="sl-SI" sz="2600" b="1" dirty="0"/>
          </a:p>
        </p:txBody>
      </p:sp>
      <p:sp>
        <p:nvSpPr>
          <p:cNvPr id="6" name="Označba mesta vsebine 2"/>
          <p:cNvSpPr txBox="1">
            <a:spLocks/>
          </p:cNvSpPr>
          <p:nvPr/>
        </p:nvSpPr>
        <p:spPr>
          <a:xfrm>
            <a:off x="838200" y="4167063"/>
            <a:ext cx="9047770" cy="10979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000" dirty="0" smtClean="0"/>
              <a:t>Rast cen vpliva na upad dobička (80 %), zmanjšanje konkurenčnosti (75 %), nujen dvig cen proizvodov in storitev (72 %) in celo ogrožanje dolgoročnega obstoja podjetij (47 %).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054746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 zakona skupaj z gospodarstvom.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8305800" cy="364022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l-SI" sz="2600" b="1" dirty="0" smtClean="0"/>
              <a:t>Gospodarska koordinacija </a:t>
            </a:r>
            <a:r>
              <a:rPr lang="sl-SI" sz="2600" dirty="0" smtClean="0"/>
              <a:t>kot stalno posvetovalno telo ministra in gospodarskih zbornic ter združenj.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l-SI" sz="2600" dirty="0" smtClean="0"/>
              <a:t>Oblikovana </a:t>
            </a:r>
            <a:r>
              <a:rPr lang="sl-SI" sz="2600" b="1" dirty="0" smtClean="0"/>
              <a:t>problemska skupina ekspertov </a:t>
            </a:r>
            <a:r>
              <a:rPr lang="sl-SI" sz="2600" dirty="0" smtClean="0"/>
              <a:t>za pripravo ukrepov zaradi energetske krize.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l-SI" sz="2600" dirty="0" smtClean="0"/>
              <a:t>Z zakonom se določa ukrep pomoči, kot ga je v osnovi predlagala </a:t>
            </a:r>
            <a:r>
              <a:rPr lang="sl-SI" sz="2600" b="1" dirty="0" smtClean="0"/>
              <a:t>Gospodarska zbornica Slovenije</a:t>
            </a:r>
            <a:r>
              <a:rPr lang="sl-SI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5417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Upravičenci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8536806" cy="1030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600" dirty="0" smtClean="0"/>
              <a:t>Pravna ali fizična oseba, registrirana v RS za opravljanje gospodarske dejavnosti do 1. decembra 2021.</a:t>
            </a:r>
          </a:p>
        </p:txBody>
      </p:sp>
      <p:sp>
        <p:nvSpPr>
          <p:cNvPr id="6" name="Označba mesta vsebine 2"/>
          <p:cNvSpPr txBox="1">
            <a:spLocks/>
          </p:cNvSpPr>
          <p:nvPr/>
        </p:nvSpPr>
        <p:spPr>
          <a:xfrm>
            <a:off x="838200" y="3082246"/>
            <a:ext cx="8305800" cy="3619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sz="2400" b="1" dirty="0" smtClean="0">
                <a:solidFill>
                  <a:srgbClr val="529DBA"/>
                </a:solidFill>
              </a:rPr>
              <a:t>Izjemi:</a:t>
            </a:r>
          </a:p>
          <a:p>
            <a:r>
              <a:rPr lang="sl-SI" sz="2000" dirty="0"/>
              <a:t>P</a:t>
            </a:r>
            <a:r>
              <a:rPr lang="sl-SI" sz="2000" dirty="0" smtClean="0"/>
              <a:t>rimarna kmetijska dejavnost in ribištvo.</a:t>
            </a:r>
          </a:p>
          <a:p>
            <a:r>
              <a:rPr lang="sl-SI" sz="2000" dirty="0" smtClean="0"/>
              <a:t>Upravičenec ne </a:t>
            </a:r>
            <a:r>
              <a:rPr lang="sl-SI" sz="2000" dirty="0"/>
              <a:t>sme biti v stečajnem postopku, postopku prisilne poravnave ali likvidacije ter ne sme imeti ne predloženih obračunov davčnih odtegljajev za dohodke iz delovnega razmerja za obdobje zadnjega leta v višini 50 evrov. </a:t>
            </a:r>
            <a:endParaRPr lang="sl-SI" sz="2000" dirty="0" smtClean="0"/>
          </a:p>
          <a:p>
            <a:r>
              <a:rPr lang="sl-SI" sz="2000" dirty="0" smtClean="0"/>
              <a:t>Podjetja, </a:t>
            </a:r>
            <a:r>
              <a:rPr lang="sl-SI" sz="2000" dirty="0"/>
              <a:t>ki </a:t>
            </a:r>
            <a:r>
              <a:rPr lang="sl-SI" sz="2000"/>
              <a:t>so </a:t>
            </a:r>
            <a:r>
              <a:rPr lang="sl-SI" sz="2000" smtClean="0"/>
              <a:t>upravičena </a:t>
            </a:r>
            <a:r>
              <a:rPr lang="sl-SI" sz="2000" dirty="0"/>
              <a:t>do regulirane cene zemeljskega plina oziroma električne energije po drugih uredbah.</a:t>
            </a:r>
          </a:p>
        </p:txBody>
      </p:sp>
    </p:spTree>
    <p:extLst>
      <p:ext uri="{BB962C8B-B14F-4D97-AF65-F5344CB8AC3E}">
        <p14:creationId xmlns:p14="http://schemas.microsoft.com/office/powerpoint/2010/main" val="52157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450064"/>
            <a:ext cx="8305800" cy="708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600" dirty="0" smtClean="0"/>
              <a:t>Stroški električne energije in zemeljskega plina.</a:t>
            </a:r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838200" y="2286471"/>
            <a:ext cx="10515600" cy="7033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r>
              <a:rPr lang="sl-SI" dirty="0" smtClean="0"/>
              <a:t>Upravičeno obdobje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11" name="Označba mesta vsebine 2"/>
          <p:cNvSpPr txBox="1">
            <a:spLocks/>
          </p:cNvSpPr>
          <p:nvPr/>
        </p:nvSpPr>
        <p:spPr>
          <a:xfrm>
            <a:off x="838200" y="2989858"/>
            <a:ext cx="8305800" cy="708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600" dirty="0" smtClean="0"/>
              <a:t>1. junij 2022 – 31. december 2022.</a:t>
            </a:r>
            <a:endParaRPr lang="sl-SI" sz="2600" dirty="0"/>
          </a:p>
        </p:txBody>
      </p:sp>
      <p:sp>
        <p:nvSpPr>
          <p:cNvPr id="12" name="Naslov 1"/>
          <p:cNvSpPr txBox="1">
            <a:spLocks/>
          </p:cNvSpPr>
          <p:nvPr/>
        </p:nvSpPr>
        <p:spPr>
          <a:xfrm>
            <a:off x="838200" y="3698776"/>
            <a:ext cx="10515600" cy="5239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r>
              <a:rPr lang="sl-SI" sz="2400" dirty="0" smtClean="0"/>
              <a:t>Izjema od splošnih pravil o državnih pomočeh</a:t>
            </a:r>
            <a:endParaRPr lang="sl-SI" sz="2400" dirty="0"/>
          </a:p>
        </p:txBody>
      </p:sp>
      <p:sp>
        <p:nvSpPr>
          <p:cNvPr id="13" name="Označba mesta vsebine 2"/>
          <p:cNvSpPr txBox="1">
            <a:spLocks/>
          </p:cNvSpPr>
          <p:nvPr/>
        </p:nvSpPr>
        <p:spPr>
          <a:xfrm>
            <a:off x="838200" y="4222680"/>
            <a:ext cx="7740721" cy="1273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000" dirty="0" smtClean="0"/>
              <a:t>Začasni okvir za krizne ukrepe državne pomoči v podporo gospodarstvu po agresiji Rusije proti Ukrajini.</a:t>
            </a:r>
          </a:p>
          <a:p>
            <a:pPr marL="0" indent="0">
              <a:buNone/>
            </a:pPr>
            <a:r>
              <a:rPr lang="sl-SI" sz="2000" dirty="0" smtClean="0"/>
              <a:t>Ukrepi po točkah 2.1 in 2.4 začasnega okvira.</a:t>
            </a:r>
            <a:endParaRPr lang="sl-SI" sz="2000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Upravičeni stroški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4054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Metodologija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30849"/>
            <a:ext cx="8305800" cy="1058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Višina pomoči je odvisna od spremenjenega položaja podjetja glede na cene v letih 2021 in 2022.</a:t>
            </a:r>
          </a:p>
        </p:txBody>
      </p:sp>
      <p:sp>
        <p:nvSpPr>
          <p:cNvPr id="6" name="Označba mesta vsebine 2"/>
          <p:cNvSpPr txBox="1">
            <a:spLocks/>
          </p:cNvSpPr>
          <p:nvPr/>
        </p:nvSpPr>
        <p:spPr>
          <a:xfrm>
            <a:off x="838199" y="3428033"/>
            <a:ext cx="8673123" cy="2120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000" b="1" dirty="0" smtClean="0"/>
              <a:t>US</a:t>
            </a:r>
            <a:r>
              <a:rPr lang="sl-SI" sz="2000" dirty="0" smtClean="0"/>
              <a:t> = upravičen strošek v danem mesecu v upravičenem obdobju.</a:t>
            </a:r>
          </a:p>
          <a:p>
            <a:pPr marL="0" indent="0">
              <a:buNone/>
            </a:pPr>
            <a:r>
              <a:rPr lang="sl-SI" sz="2000" b="1" dirty="0" smtClean="0"/>
              <a:t>p</a:t>
            </a:r>
            <a:r>
              <a:rPr lang="sl-SI" sz="2000" dirty="0" smtClean="0"/>
              <a:t> = cena na enoto (v evrih).</a:t>
            </a:r>
          </a:p>
          <a:p>
            <a:pPr marL="0" indent="0">
              <a:buNone/>
            </a:pPr>
            <a:r>
              <a:rPr lang="sl-SI" sz="2000" b="1" dirty="0"/>
              <a:t>t</a:t>
            </a:r>
            <a:r>
              <a:rPr lang="sl-SI" sz="2000" dirty="0" smtClean="0"/>
              <a:t> = dani mesec v upravičenem obdobju.</a:t>
            </a:r>
          </a:p>
          <a:p>
            <a:pPr marL="0" indent="0">
              <a:buNone/>
            </a:pPr>
            <a:r>
              <a:rPr lang="sl-SI" sz="2000" b="1" dirty="0" err="1"/>
              <a:t>r</a:t>
            </a:r>
            <a:r>
              <a:rPr lang="sl-SI" sz="2000" b="1" dirty="0" err="1" smtClean="0"/>
              <a:t>ef</a:t>
            </a:r>
            <a:r>
              <a:rPr lang="sl-SI" sz="2000" dirty="0" smtClean="0"/>
              <a:t> = referenčno obdobje od 1. januarja do 31. decembra 2021.</a:t>
            </a:r>
          </a:p>
          <a:p>
            <a:pPr marL="0" indent="0">
              <a:buNone/>
            </a:pPr>
            <a:r>
              <a:rPr lang="sl-SI" sz="2000" b="1" dirty="0"/>
              <a:t>q</a:t>
            </a:r>
            <a:r>
              <a:rPr lang="sl-SI" sz="2000" dirty="0"/>
              <a:t> = porabljena količina električne energije in zemeljskega plina.</a:t>
            </a:r>
          </a:p>
          <a:p>
            <a:pPr marL="0" indent="0">
              <a:buNone/>
            </a:pPr>
            <a:endParaRPr lang="sl-SI" sz="2000" dirty="0" smtClean="0"/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838199" y="2274406"/>
            <a:ext cx="30351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r>
              <a:rPr lang="sl-SI" dirty="0" smtClean="0"/>
              <a:t>Višina pomoči</a:t>
            </a:r>
            <a:endParaRPr lang="sl-SI" dirty="0"/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6277510" y="2286392"/>
            <a:ext cx="49521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r>
              <a:rPr lang="sl-SI" sz="2600" b="0" dirty="0" smtClean="0"/>
              <a:t>US = (p(t) – p(</a:t>
            </a:r>
            <a:r>
              <a:rPr lang="sl-SI" sz="2600" b="0" dirty="0" err="1" smtClean="0"/>
              <a:t>ref</a:t>
            </a:r>
            <a:r>
              <a:rPr lang="sl-SI" sz="2600" b="0" dirty="0" smtClean="0"/>
              <a:t>) x 2) x q(t)</a:t>
            </a:r>
            <a:endParaRPr lang="sl-SI" sz="2600" b="0" dirty="0"/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3873356" y="2668425"/>
            <a:ext cx="2027312" cy="561495"/>
          </a:xfrm>
          <a:prstGeom prst="rect">
            <a:avLst/>
          </a:prstGeom>
          <a:solidFill>
            <a:srgbClr val="529DBA">
              <a:alpha val="77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pPr algn="ctr"/>
            <a:r>
              <a:rPr lang="sl-SI" dirty="0" smtClean="0">
                <a:solidFill>
                  <a:schemeClr val="bg1"/>
                </a:solidFill>
              </a:rPr>
              <a:t>30 % US</a:t>
            </a:r>
            <a:endParaRPr lang="sl-S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466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značba mesta vsebine 2"/>
          <p:cNvSpPr txBox="1">
            <a:spLocks/>
          </p:cNvSpPr>
          <p:nvPr/>
        </p:nvSpPr>
        <p:spPr>
          <a:xfrm>
            <a:off x="838200" y="2517169"/>
            <a:ext cx="5190589" cy="2835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000" dirty="0" smtClean="0"/>
              <a:t>Namenjena predvsem malim in srednje velikim podjetjem.</a:t>
            </a:r>
          </a:p>
          <a:p>
            <a:pPr marL="0" indent="0">
              <a:buNone/>
            </a:pPr>
            <a:r>
              <a:rPr lang="sl-SI" sz="2000" dirty="0" smtClean="0"/>
              <a:t>Ukrep po točki 2.1 začasnega okvira.</a:t>
            </a:r>
          </a:p>
          <a:p>
            <a:pPr marL="0" indent="0">
              <a:buNone/>
            </a:pPr>
            <a:r>
              <a:rPr lang="sl-SI" sz="2000" dirty="0" smtClean="0"/>
              <a:t>Dejanski podatki. Brez dokazil. Nadzor na podlagi vzorčenja (pregled dokazil).</a:t>
            </a:r>
          </a:p>
          <a:p>
            <a:pPr marL="0" indent="0">
              <a:buNone/>
            </a:pPr>
            <a:r>
              <a:rPr lang="sl-SI" sz="2000" dirty="0" smtClean="0"/>
              <a:t>Višina: do največ </a:t>
            </a:r>
            <a:r>
              <a:rPr lang="sl-SI" sz="2000" b="1" dirty="0" smtClean="0"/>
              <a:t>500.000 evrov </a:t>
            </a:r>
            <a:r>
              <a:rPr lang="sl-SI" sz="2000" dirty="0" smtClean="0"/>
              <a:t>v skupnem obdobju prejemanja pomoči.</a:t>
            </a:r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838200" y="1505753"/>
            <a:ext cx="5190589" cy="734013"/>
          </a:xfrm>
          <a:prstGeom prst="rect">
            <a:avLst/>
          </a:prstGeom>
          <a:solidFill>
            <a:srgbClr val="529DBA">
              <a:alpha val="77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pPr algn="ctr"/>
            <a:r>
              <a:rPr lang="sl-SI" sz="2800" dirty="0" smtClean="0">
                <a:solidFill>
                  <a:schemeClr val="bg1"/>
                </a:solidFill>
              </a:rPr>
              <a:t>Enostavna pomoč</a:t>
            </a:r>
            <a:endParaRPr lang="sl-SI" sz="2800" dirty="0">
              <a:solidFill>
                <a:schemeClr val="bg1"/>
              </a:solidFill>
            </a:endParaRPr>
          </a:p>
        </p:txBody>
      </p:sp>
      <p:sp>
        <p:nvSpPr>
          <p:cNvPr id="10" name="Označba mesta vsebine 2"/>
          <p:cNvSpPr txBox="1">
            <a:spLocks/>
          </p:cNvSpPr>
          <p:nvPr/>
        </p:nvSpPr>
        <p:spPr>
          <a:xfrm>
            <a:off x="6230422" y="2517169"/>
            <a:ext cx="5190589" cy="3986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000" dirty="0" smtClean="0"/>
              <a:t>Namenjena predvsem večjim podjetjem.</a:t>
            </a:r>
          </a:p>
          <a:p>
            <a:pPr marL="0" indent="0">
              <a:buNone/>
            </a:pPr>
            <a:r>
              <a:rPr lang="sl-SI" sz="2000" dirty="0" smtClean="0"/>
              <a:t>Ukrep po točki 2.4 začasnega okvira.</a:t>
            </a:r>
          </a:p>
          <a:p>
            <a:pPr marL="0" indent="0">
              <a:buNone/>
            </a:pPr>
            <a:r>
              <a:rPr lang="sl-SI" sz="2000" dirty="0" smtClean="0"/>
              <a:t>Dejanski podatki. Vsa dokazila. 100% nadzor.</a:t>
            </a:r>
          </a:p>
          <a:p>
            <a:pPr marL="0" indent="0">
              <a:buNone/>
            </a:pPr>
            <a:r>
              <a:rPr lang="sl-SI" sz="2000" dirty="0"/>
              <a:t>V</a:t>
            </a:r>
            <a:r>
              <a:rPr lang="sl-SI" sz="2000" dirty="0" smtClean="0"/>
              <a:t>išina: do največ </a:t>
            </a:r>
            <a:r>
              <a:rPr lang="sl-SI" sz="2000" b="1" dirty="0" smtClean="0"/>
              <a:t>2.000.000 evrov </a:t>
            </a:r>
            <a:r>
              <a:rPr lang="sl-SI" sz="2000" dirty="0" smtClean="0"/>
              <a:t>v skupnem obdobju prejemanja pomoči.</a:t>
            </a:r>
          </a:p>
          <a:p>
            <a:pPr marL="0" indent="0">
              <a:buNone/>
            </a:pPr>
            <a:r>
              <a:rPr lang="sl-SI" sz="2000" dirty="0" smtClean="0"/>
              <a:t>Dodatno posebna oblika pomoči za energetsko intenzivna podjetja z višjimi limiti po točki 2.4 začasnega okvira.</a:t>
            </a:r>
          </a:p>
          <a:p>
            <a:pPr marL="0" indent="0">
              <a:buNone/>
            </a:pPr>
            <a:r>
              <a:rPr lang="sl-SI" sz="1800" b="1" dirty="0" smtClean="0">
                <a:solidFill>
                  <a:srgbClr val="4188A5"/>
                </a:solidFill>
              </a:rPr>
              <a:t>Dodatna omejitev: </a:t>
            </a:r>
            <a:r>
              <a:rPr lang="sl-SI" sz="1800" dirty="0" smtClean="0">
                <a:solidFill>
                  <a:srgbClr val="4188A5"/>
                </a:solidFill>
              </a:rPr>
              <a:t>izračun upravičenih stroškov je limitiran na največ 70 % porabe v enakem obdobju 2021 (od 1. septembra 2022 naprej).</a:t>
            </a:r>
            <a:endParaRPr lang="sl-SI" sz="2000" dirty="0" smtClean="0">
              <a:solidFill>
                <a:srgbClr val="4188A5"/>
              </a:solidFill>
            </a:endParaRP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6230422" y="1505754"/>
            <a:ext cx="5190589" cy="734012"/>
          </a:xfrm>
          <a:prstGeom prst="rect">
            <a:avLst/>
          </a:prstGeom>
          <a:solidFill>
            <a:srgbClr val="529DBA">
              <a:alpha val="77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pPr algn="ctr"/>
            <a:r>
              <a:rPr lang="sl-SI" sz="2800" dirty="0" smtClean="0">
                <a:solidFill>
                  <a:schemeClr val="bg1"/>
                </a:solidFill>
              </a:rPr>
              <a:t>Posebna pomoč</a:t>
            </a:r>
            <a:endParaRPr lang="sl-SI" sz="2800" dirty="0">
              <a:solidFill>
                <a:schemeClr val="bg1"/>
              </a:solidFill>
            </a:endParaRPr>
          </a:p>
        </p:txBody>
      </p:sp>
      <p:sp>
        <p:nvSpPr>
          <p:cNvPr id="14" name="Naslov 1"/>
          <p:cNvSpPr txBox="1">
            <a:spLocks/>
          </p:cNvSpPr>
          <p:nvPr/>
        </p:nvSpPr>
        <p:spPr>
          <a:xfrm>
            <a:off x="838199" y="658136"/>
            <a:ext cx="10582812" cy="746054"/>
          </a:xfrm>
          <a:prstGeom prst="rect">
            <a:avLst/>
          </a:prstGeom>
          <a:solidFill>
            <a:srgbClr val="4188A5">
              <a:alpha val="77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pPr algn="ctr"/>
            <a:r>
              <a:rPr lang="sl-SI" dirty="0" smtClean="0">
                <a:solidFill>
                  <a:schemeClr val="bg1"/>
                </a:solidFill>
              </a:rPr>
              <a:t>Vrste pomoči gospodarstvu</a:t>
            </a:r>
            <a:endParaRPr lang="sl-SI" dirty="0">
              <a:solidFill>
                <a:schemeClr val="bg1"/>
              </a:solidFill>
            </a:endParaRPr>
          </a:p>
        </p:txBody>
      </p:sp>
      <p:cxnSp>
        <p:nvCxnSpPr>
          <p:cNvPr id="5" name="Raven povezovalnik 4"/>
          <p:cNvCxnSpPr/>
          <p:nvPr/>
        </p:nvCxnSpPr>
        <p:spPr>
          <a:xfrm>
            <a:off x="6221042" y="4381040"/>
            <a:ext cx="50878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859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Postopek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438383"/>
            <a:ext cx="9008444" cy="901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Podjetje prejme pomoč na podlagi vloge, ki jo odda preko spletne aplikacije Javne agencije SPIRIT Slovenija.</a:t>
            </a:r>
          </a:p>
        </p:txBody>
      </p:sp>
      <p:sp>
        <p:nvSpPr>
          <p:cNvPr id="6" name="Označba mesta vsebine 2"/>
          <p:cNvSpPr txBox="1">
            <a:spLocks/>
          </p:cNvSpPr>
          <p:nvPr/>
        </p:nvSpPr>
        <p:spPr>
          <a:xfrm>
            <a:off x="838200" y="3195263"/>
            <a:ext cx="5190589" cy="25171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1800" dirty="0" smtClean="0"/>
              <a:t>Vnos podatkov od </a:t>
            </a:r>
            <a:r>
              <a:rPr lang="sl-SI" sz="1800" b="1" dirty="0" smtClean="0"/>
              <a:t>1. do 15. novembra 2022</a:t>
            </a:r>
            <a:r>
              <a:rPr lang="sl-SI" sz="1800" dirty="0" smtClean="0"/>
              <a:t>!</a:t>
            </a:r>
          </a:p>
          <a:p>
            <a:pPr marL="0" indent="0">
              <a:buNone/>
            </a:pPr>
            <a:r>
              <a:rPr lang="sl-SI" sz="1800" dirty="0" smtClean="0"/>
              <a:t>Podjetje v aplikacijo vnese podatke, potrebne za izračun upravičenih stroškov (poraba in cena </a:t>
            </a:r>
            <a:r>
              <a:rPr lang="sl-SI" sz="1800" dirty="0" err="1" smtClean="0"/>
              <a:t>EE</a:t>
            </a:r>
            <a:r>
              <a:rPr lang="sl-SI" sz="1800" dirty="0" smtClean="0"/>
              <a:t>/ZP po mesecih v letu 2021 ter od junija do septembra 2022.</a:t>
            </a:r>
          </a:p>
          <a:p>
            <a:pPr marL="0" indent="0">
              <a:buNone/>
            </a:pPr>
            <a:r>
              <a:rPr lang="sl-SI" sz="1800" dirty="0" smtClean="0"/>
              <a:t>Vnese tudi oceno o porabi in ceni za mesece od oktobra do decembra 2022.</a:t>
            </a:r>
          </a:p>
          <a:p>
            <a:pPr marL="0" indent="0">
              <a:buNone/>
            </a:pPr>
            <a:r>
              <a:rPr lang="sl-SI" sz="1800" b="1" dirty="0" smtClean="0">
                <a:solidFill>
                  <a:srgbClr val="4188A5"/>
                </a:solidFill>
              </a:rPr>
              <a:t>Izplačilo prve tranše do 31. decembra 2022!</a:t>
            </a:r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934948" y="2504522"/>
            <a:ext cx="5093841" cy="526354"/>
          </a:xfrm>
          <a:prstGeom prst="rect">
            <a:avLst/>
          </a:prstGeom>
          <a:solidFill>
            <a:srgbClr val="529DBA">
              <a:alpha val="77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r>
              <a:rPr lang="sl-SI" sz="2400" dirty="0" smtClean="0">
                <a:solidFill>
                  <a:schemeClr val="bg1"/>
                </a:solidFill>
              </a:rPr>
              <a:t>Prvo izplačilo</a:t>
            </a:r>
            <a:endParaRPr lang="sl-SI" sz="2400" dirty="0">
              <a:solidFill>
                <a:schemeClr val="bg1"/>
              </a:solidFill>
            </a:endParaRPr>
          </a:p>
        </p:txBody>
      </p:sp>
      <p:sp>
        <p:nvSpPr>
          <p:cNvPr id="12" name="Naslov 1"/>
          <p:cNvSpPr txBox="1">
            <a:spLocks/>
          </p:cNvSpPr>
          <p:nvPr/>
        </p:nvSpPr>
        <p:spPr>
          <a:xfrm>
            <a:off x="6230422" y="2504522"/>
            <a:ext cx="5093841" cy="526354"/>
          </a:xfrm>
          <a:prstGeom prst="rect">
            <a:avLst/>
          </a:prstGeom>
          <a:solidFill>
            <a:srgbClr val="529DBA">
              <a:alpha val="77000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529DBA"/>
                </a:solidFill>
                <a:latin typeface="Republika" panose="02000506040000020004" pitchFamily="2" charset="-18"/>
                <a:ea typeface="+mj-ea"/>
                <a:cs typeface="+mj-cs"/>
              </a:defRPr>
            </a:lvl1pPr>
          </a:lstStyle>
          <a:p>
            <a:r>
              <a:rPr lang="sl-SI" sz="2400" dirty="0" smtClean="0">
                <a:solidFill>
                  <a:schemeClr val="bg1"/>
                </a:solidFill>
              </a:rPr>
              <a:t>Drugo izplačilo</a:t>
            </a:r>
            <a:endParaRPr lang="sl-SI" sz="2400" dirty="0">
              <a:solidFill>
                <a:schemeClr val="bg1"/>
              </a:solidFill>
            </a:endParaRPr>
          </a:p>
        </p:txBody>
      </p:sp>
      <p:sp>
        <p:nvSpPr>
          <p:cNvPr id="13" name="Označba mesta vsebine 2"/>
          <p:cNvSpPr txBox="1">
            <a:spLocks/>
          </p:cNvSpPr>
          <p:nvPr/>
        </p:nvSpPr>
        <p:spPr>
          <a:xfrm>
            <a:off x="6230422" y="3195263"/>
            <a:ext cx="5123378" cy="2814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epublika" panose="02000506040000020004" pitchFamily="2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1800" dirty="0" smtClean="0"/>
              <a:t>Vnos podatkov od </a:t>
            </a:r>
            <a:r>
              <a:rPr lang="sl-SI" sz="1800" b="1" dirty="0" smtClean="0"/>
              <a:t>15. do 31. januarja 2023</a:t>
            </a:r>
            <a:r>
              <a:rPr lang="sl-SI" sz="1800" dirty="0" smtClean="0"/>
              <a:t>!</a:t>
            </a:r>
          </a:p>
          <a:p>
            <a:pPr marL="0" indent="0">
              <a:buNone/>
            </a:pPr>
            <a:r>
              <a:rPr lang="sl-SI" sz="1800" dirty="0" smtClean="0"/>
              <a:t>Podjetje v aplikacijo vnese podatke, potrebne za izračun upravičenih stroškov (poraba in cena EE/ZP od oktobra do decembra 2022.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sl-SI" sz="1800" dirty="0" smtClean="0"/>
              <a:t>Posebna pomoč: doda tudi vsa potrebna dokazila.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sl-SI" sz="1800" b="1" dirty="0" smtClean="0">
                <a:solidFill>
                  <a:srgbClr val="4188A5"/>
                </a:solidFill>
              </a:rPr>
              <a:t>Izplačilo druge tranše do 15. marca 2023.</a:t>
            </a:r>
            <a:endParaRPr lang="sl-SI" b="1" dirty="0" smtClean="0">
              <a:solidFill>
                <a:srgbClr val="4188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610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762</Words>
  <Application>Microsoft Office PowerPoint</Application>
  <PresentationFormat>Širokozaslonsko</PresentationFormat>
  <Paragraphs>69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Republika</vt:lpstr>
      <vt:lpstr>Wingdings</vt:lpstr>
      <vt:lpstr>Officeova tema</vt:lpstr>
      <vt:lpstr>Zakon o pomoči gospodarstvu</vt:lpstr>
      <vt:lpstr>Zakon o pomoči gospodarstvu.</vt:lpstr>
      <vt:lpstr>Zakaj?</vt:lpstr>
      <vt:lpstr>Do zakona skupaj z gospodarstvom.</vt:lpstr>
      <vt:lpstr>Upravičenci</vt:lpstr>
      <vt:lpstr>Upravičeni stroški</vt:lpstr>
      <vt:lpstr>Metodologija</vt:lpstr>
      <vt:lpstr>PowerPointova predstavitev</vt:lpstr>
      <vt:lpstr>Postopek</vt:lpstr>
      <vt:lpstr>Ocena finančnih posledic</vt:lpstr>
      <vt:lpstr>PowerPointova predstavitev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Zakon o pomoči gospodarstvu</dc:title>
  <dc:creator>Matevž Frangež</dc:creator>
  <cp:lastModifiedBy>Karin Jurman</cp:lastModifiedBy>
  <cp:revision>22</cp:revision>
  <cp:lastPrinted>2022-08-18T06:15:57Z</cp:lastPrinted>
  <dcterms:created xsi:type="dcterms:W3CDTF">2022-08-15T06:31:07Z</dcterms:created>
  <dcterms:modified xsi:type="dcterms:W3CDTF">2022-08-18T10:14:16Z</dcterms:modified>
</cp:coreProperties>
</file>