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50" r:id="rId1"/>
    <p:sldMasterId id="2147484282" r:id="rId2"/>
    <p:sldMasterId id="2147484284" r:id="rId3"/>
    <p:sldMasterId id="2147484293" r:id="rId4"/>
  </p:sldMasterIdLst>
  <p:notesMasterIdLst>
    <p:notesMasterId r:id="rId32"/>
  </p:notesMasterIdLst>
  <p:handoutMasterIdLst>
    <p:handoutMasterId r:id="rId33"/>
  </p:handoutMasterIdLst>
  <p:sldIdLst>
    <p:sldId id="295" r:id="rId5"/>
    <p:sldId id="349" r:id="rId6"/>
    <p:sldId id="354" r:id="rId7"/>
    <p:sldId id="371" r:id="rId8"/>
    <p:sldId id="355" r:id="rId9"/>
    <p:sldId id="356" r:id="rId10"/>
    <p:sldId id="350" r:id="rId11"/>
    <p:sldId id="377" r:id="rId12"/>
    <p:sldId id="359" r:id="rId13"/>
    <p:sldId id="366" r:id="rId14"/>
    <p:sldId id="358" r:id="rId15"/>
    <p:sldId id="361" r:id="rId16"/>
    <p:sldId id="372" r:id="rId17"/>
    <p:sldId id="362" r:id="rId18"/>
    <p:sldId id="375" r:id="rId19"/>
    <p:sldId id="368" r:id="rId20"/>
    <p:sldId id="363" r:id="rId21"/>
    <p:sldId id="367" r:id="rId22"/>
    <p:sldId id="374" r:id="rId23"/>
    <p:sldId id="373" r:id="rId24"/>
    <p:sldId id="364" r:id="rId25"/>
    <p:sldId id="369" r:id="rId26"/>
    <p:sldId id="376" r:id="rId27"/>
    <p:sldId id="351" r:id="rId28"/>
    <p:sldId id="365" r:id="rId29"/>
    <p:sldId id="370" r:id="rId30"/>
    <p:sldId id="335" r:id="rId31"/>
  </p:sldIdLst>
  <p:sldSz cx="12192000" cy="6858000"/>
  <p:notesSz cx="6797675" cy="9926638"/>
  <p:embeddedFontLst>
    <p:embeddedFont>
      <p:font typeface="Republika" panose="02000506040000020004" pitchFamily="2" charset="-18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4DA681A9-1FCB-4CD9-ABA9-E5A4F3421F36}">
          <p14:sldIdLst>
            <p14:sldId id="295"/>
          </p14:sldIdLst>
        </p14:section>
        <p14:section name="Razdelek brez naslova" id="{4B59C9A3-CD7A-41AC-BBDE-448E9E9EAFDE}">
          <p14:sldIdLst>
            <p14:sldId id="349"/>
            <p14:sldId id="354"/>
            <p14:sldId id="371"/>
            <p14:sldId id="355"/>
            <p14:sldId id="356"/>
            <p14:sldId id="350"/>
            <p14:sldId id="377"/>
            <p14:sldId id="359"/>
            <p14:sldId id="366"/>
            <p14:sldId id="358"/>
            <p14:sldId id="361"/>
            <p14:sldId id="372"/>
            <p14:sldId id="362"/>
            <p14:sldId id="375"/>
            <p14:sldId id="368"/>
            <p14:sldId id="363"/>
            <p14:sldId id="367"/>
            <p14:sldId id="374"/>
            <p14:sldId id="373"/>
            <p14:sldId id="364"/>
            <p14:sldId id="369"/>
            <p14:sldId id="376"/>
            <p14:sldId id="351"/>
            <p14:sldId id="365"/>
            <p14:sldId id="370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v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529DBA"/>
    <a:srgbClr val="3E7C94"/>
    <a:srgbClr val="457A73"/>
    <a:srgbClr val="66952E"/>
    <a:srgbClr val="1B495A"/>
    <a:srgbClr val="234502"/>
    <a:srgbClr val="5C9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5952" autoAdjust="0"/>
  </p:normalViewPr>
  <p:slideViewPr>
    <p:cSldViewPr snapToGrid="0" snapToObjects="1">
      <p:cViewPr varScale="1">
        <p:scale>
          <a:sx n="113" d="100"/>
          <a:sy n="113" d="100"/>
        </p:scale>
        <p:origin x="84" y="12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3E8C24-F5B3-4175-A5E7-FD9F8E6A23A0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85F68F-A63A-4CC5-9CC8-CD5924CFC5EA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A9C138C-D090-44BE-BD37-7C1A2784C024}" type="datetimeFigureOut">
              <a:rPr lang="en-US"/>
              <a:pPr>
                <a:defRPr/>
              </a:pPr>
              <a:t>5/22/2023</a:t>
            </a:fld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Kliknite, če želite urediti sloge besedila matrice</a:t>
            </a:r>
          </a:p>
          <a:p>
            <a:pPr lvl="1"/>
            <a:r>
              <a:rPr lang="en-US" noProof="0"/>
              <a:t>Druga raven</a:t>
            </a:r>
          </a:p>
          <a:p>
            <a:pPr lvl="2"/>
            <a:r>
              <a:rPr lang="en-US" noProof="0"/>
              <a:t>Tretja raven</a:t>
            </a:r>
          </a:p>
          <a:p>
            <a:pPr lvl="3"/>
            <a:r>
              <a:rPr lang="en-US" noProof="0"/>
              <a:t>Četrta raven</a:t>
            </a:r>
          </a:p>
          <a:p>
            <a:pPr lvl="4"/>
            <a:r>
              <a:rPr lang="en-US" noProof="0"/>
              <a:t>Peta raven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07D3B3-7352-4E89-B94F-556E21620E8F}" type="slidenum">
              <a:rPr lang="en-US" altLang="sl-SI"/>
              <a:pPr>
                <a:defRPr/>
              </a:pPr>
              <a:t>‹#›</a:t>
            </a:fld>
            <a:endParaRPr lang="en-US" alt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13316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14</a:t>
            </a:fld>
            <a:endParaRPr lang="en-US" altLang="sl-SI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65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13316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15</a:t>
            </a:fld>
            <a:endParaRPr lang="en-US" altLang="sl-SI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40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13316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17</a:t>
            </a:fld>
            <a:endParaRPr lang="en-US" altLang="sl-SI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991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13316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19</a:t>
            </a:fld>
            <a:endParaRPr lang="en-US" altLang="sl-SI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45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13316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21</a:t>
            </a:fld>
            <a:endParaRPr lang="en-US" altLang="sl-SI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33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13316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22</a:t>
            </a:fld>
            <a:endParaRPr lang="en-US" altLang="sl-SI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9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13316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23</a:t>
            </a:fld>
            <a:endParaRPr lang="en-US" altLang="sl-SI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689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13316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25</a:t>
            </a:fld>
            <a:endParaRPr lang="en-US" altLang="sl-SI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42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13316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26</a:t>
            </a:fld>
            <a:endParaRPr lang="en-US" altLang="sl-SI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92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dirty="0" smtClean="0"/>
          </a:p>
        </p:txBody>
      </p:sp>
      <p:sp>
        <p:nvSpPr>
          <p:cNvPr id="13316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3</a:t>
            </a:fld>
            <a:endParaRPr lang="en-US" altLang="sl-SI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29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13316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4</a:t>
            </a:fld>
            <a:endParaRPr lang="en-US" altLang="sl-SI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13316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5</a:t>
            </a:fld>
            <a:endParaRPr lang="en-US" altLang="sl-SI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12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13316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6</a:t>
            </a:fld>
            <a:endParaRPr lang="en-US" altLang="sl-SI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00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13316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8</a:t>
            </a:fld>
            <a:endParaRPr lang="en-US" altLang="sl-SI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56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13316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9</a:t>
            </a:fld>
            <a:endParaRPr lang="en-US" altLang="sl-SI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34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13316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11</a:t>
            </a:fld>
            <a:endParaRPr lang="en-US" altLang="sl-SI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34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13316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12</a:t>
            </a:fld>
            <a:endParaRPr lang="en-US" altLang="sl-SI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2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259138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GOSPODARSKI RAVZOJ IN TEHNOLOGIJO</a:t>
            </a:r>
          </a:p>
        </p:txBody>
      </p:sp>
      <p:pic>
        <p:nvPicPr>
          <p:cNvPr id="4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77783-EBFF-4F03-B4E3-3B6DE25DE5D6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04BBD-E810-4A7C-A53D-F4616AAC7490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98040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10A2-ABBB-4EBD-8406-3C68B0965F89}" type="datetimeFigureOut">
              <a:rPr lang="en-US" smtClean="0"/>
              <a:pPr>
                <a:defRPr/>
              </a:pPr>
              <a:t>5/22/2023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543A-A284-4F7D-8600-9D591413C96D}" type="slidenum">
              <a:rPr lang="en-US" altLang="sl-SI" smtClean="0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71748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10A2-ABBB-4EBD-8406-3C68B0965F89}" type="datetimeFigureOut">
              <a:rPr lang="en-US"/>
              <a:pPr>
                <a:defRPr/>
              </a:pPr>
              <a:t>5/22/2023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543A-A284-4F7D-8600-9D591413C96D}" type="slidenum">
              <a:rPr lang="en-US" altLang="sl-SI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406240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762F-4A55-4283-81AE-7BA0D578D9B0}" type="datetimeFigureOut">
              <a:rPr lang="en-US"/>
              <a:pPr>
                <a:defRPr/>
              </a:pPr>
              <a:t>5/22/2023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A213-8D6B-49C7-9F9F-F88249C62B6A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0645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259138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GOSPODARSKI RAVZOJ IN TEHNOLOGIJO</a:t>
            </a:r>
          </a:p>
        </p:txBody>
      </p:sp>
      <p:pic>
        <p:nvPicPr>
          <p:cNvPr id="4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2949F-2C33-46B7-8ABF-A872A285039C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DDA6-8A74-46A0-9552-2678C2889079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44788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000" y="1440001"/>
            <a:ext cx="7152599" cy="677108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000" y="2880000"/>
            <a:ext cx="951920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5FA3-AEC1-4E15-9BB5-815B91117E93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F4D5-14AB-437F-8D30-B95A15F563A2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315473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95234" y="3240088"/>
            <a:ext cx="9601367" cy="26273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5B42-A54A-4EF1-A7D7-9CBC507C7992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9AD80-7304-4B49-A46A-B30E4E556610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344354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000" y="3240000"/>
            <a:ext cx="9600000" cy="26280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3304-62F5-49C1-9B7B-8935F16B4272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3ABC4-AED0-4755-96AD-E46FDC237416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888595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64300" y="3240088"/>
            <a:ext cx="4416000" cy="26273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23E1F-232C-4049-941A-10AC81C11BB6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7E7F-95C6-4666-AAB5-5749508529A5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709867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000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16C6F-14B7-4688-9265-CC3B93DA0630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092B-0024-478E-9456-231BFC3C069C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990947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B6D0-45A8-4F55-AD0B-82F9141282AF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C1CA-57F5-44EB-A0F5-54AC7403C5CD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88749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000" y="1440001"/>
            <a:ext cx="7152599" cy="677108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000" y="2880000"/>
            <a:ext cx="951920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371EB-307E-467E-B1CF-69F55E73EE1F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340A-F4D9-4500-A8F1-69D2EDB44BB2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423206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A984F-232A-4E87-BA61-9D877A9C64AE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C76E2-5855-4BCE-9860-0FC5CC0F7DD3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057287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10A2-ABBB-4EBD-8406-3C68B0965F89}" type="datetimeFigureOut">
              <a:rPr lang="en-US" smtClean="0"/>
              <a:pPr>
                <a:defRPr/>
              </a:pPr>
              <a:t>5/22/2023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543A-A284-4F7D-8600-9D591413C96D}" type="slidenum">
              <a:rPr lang="en-US" altLang="sl-SI" smtClean="0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314386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762F-4A55-4283-81AE-7BA0D578D9B0}" type="datetimeFigureOut">
              <a:rPr lang="en-US"/>
              <a:pPr>
                <a:defRPr/>
              </a:pPr>
              <a:t>5/22/2023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A213-8D6B-49C7-9F9F-F88249C62B6A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81604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259138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GOSPODARSKI RAVZOJ IN TEHNOLOGIJO</a:t>
            </a:r>
          </a:p>
        </p:txBody>
      </p:sp>
      <p:pic>
        <p:nvPicPr>
          <p:cNvPr id="4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2949F-2C33-46B7-8ABF-A872A285039C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DDA6-8A74-46A0-9552-2678C2889079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430728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000" y="1440001"/>
            <a:ext cx="7152599" cy="677108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000" y="2880000"/>
            <a:ext cx="951920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5FA3-AEC1-4E15-9BB5-815B91117E93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F4D5-14AB-437F-8D30-B95A15F563A2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444970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95234" y="3240088"/>
            <a:ext cx="9601367" cy="26273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5B42-A54A-4EF1-A7D7-9CBC507C7992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9AD80-7304-4B49-A46A-B30E4E556610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536289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000" y="3240000"/>
            <a:ext cx="9600000" cy="26280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3304-62F5-49C1-9B7B-8935F16B4272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3ABC4-AED0-4755-96AD-E46FDC237416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419898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64300" y="3240088"/>
            <a:ext cx="4416000" cy="26273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23E1F-232C-4049-941A-10AC81C11BB6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7E7F-95C6-4666-AAB5-5749508529A5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941552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000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16C6F-14B7-4688-9265-CC3B93DA0630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092B-0024-478E-9456-231BFC3C069C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456220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B6D0-45A8-4F55-AD0B-82F9141282AF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C1CA-57F5-44EB-A0F5-54AC7403C5CD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10815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95234" y="3240088"/>
            <a:ext cx="9601367" cy="26273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8D42E-65A3-4F68-844F-D65572D540C9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105C9-778C-499D-AACC-3063F646553B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194345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A984F-232A-4E87-BA61-9D877A9C64AE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C76E2-5855-4BCE-9860-0FC5CC0F7DD3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369672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10A2-ABBB-4EBD-8406-3C68B0965F89}" type="datetimeFigureOut">
              <a:rPr lang="en-US" smtClean="0"/>
              <a:pPr>
                <a:defRPr/>
              </a:pPr>
              <a:t>5/22/2023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543A-A284-4F7D-8600-9D591413C96D}" type="slidenum">
              <a:rPr lang="en-US" altLang="sl-SI" smtClean="0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375293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762F-4A55-4283-81AE-7BA0D578D9B0}" type="datetimeFigureOut">
              <a:rPr lang="en-US"/>
              <a:pPr>
                <a:defRPr/>
              </a:pPr>
              <a:t>5/22/2023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A213-8D6B-49C7-9F9F-F88249C62B6A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8268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000" y="3240000"/>
            <a:ext cx="9600000" cy="26280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C12BF-EDE5-4A81-87C5-0D7CC1050451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1D506-586E-4060-9BD1-3DCEB7292823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423499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64300" y="3240088"/>
            <a:ext cx="4416000" cy="26273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C17A6-7FFA-4FD0-8821-8FBB2902F1FB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37F3-E20F-4562-AD5A-80B4FA2F2449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59259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000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0EC89-0418-4B0D-9AF7-0AD6AA972374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29BD0-ADBA-4047-8D26-A78A8937E140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52262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852BC-921C-4596-884B-39D20FB565C3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1AB9-B5DA-40D6-887B-0132ED3E819C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14438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31FAE-94C7-4F82-9057-AE78829AE4C6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A7BB-AA4D-471E-A751-A6643F578FEB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405209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10A2-ABBB-4EBD-8406-3C68B0965F89}" type="datetimeFigureOut">
              <a:rPr lang="en-US" smtClean="0"/>
              <a:pPr>
                <a:defRPr/>
              </a:pPr>
              <a:t>5/22/2023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543A-A284-4F7D-8600-9D591413C96D}" type="slidenum">
              <a:rPr lang="en-US" altLang="sl-SI" smtClean="0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82615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47813"/>
            <a:ext cx="71532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l-SI" altLang="sl-SI" smtClean="0"/>
              <a:t>Uredite slog naslova matrice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324008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0"/>
            <a:ext cx="2109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2AEC26-B469-46A5-8F2C-98F88AF920CC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144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</a:defRPr>
            </a:lvl1pPr>
          </a:lstStyle>
          <a:p>
            <a:pPr>
              <a:defRPr/>
            </a:pPr>
            <a:fld id="{7B8A951B-3CD6-4C75-B09C-2BF17E0B4D35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960813" cy="212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GOSPODARSKI RAZVOJ IN TEHNOLOGIJO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2056" name="Picture 9" descr="grb moder za 10 pt.wm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3" r:id="rId2"/>
    <p:sldLayoutId id="2147484274" r:id="rId3"/>
    <p:sldLayoutId id="2147484275" r:id="rId4"/>
    <p:sldLayoutId id="2147484279" r:id="rId5"/>
    <p:sldLayoutId id="2147484280" r:id="rId6"/>
    <p:sldLayoutId id="2147484281" r:id="rId7"/>
    <p:sldLayoutId id="2147484276" r:id="rId8"/>
    <p:sldLayoutId id="2147484303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7"/>
          <p:cNvSpPr txBox="1">
            <a:spLocks noChangeArrowheads="1"/>
          </p:cNvSpPr>
          <p:nvPr/>
        </p:nvSpPr>
        <p:spPr bwMode="auto">
          <a:xfrm>
            <a:off x="1282700" y="715963"/>
            <a:ext cx="4325938" cy="2047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GOSPODARSKI RAZVOJ IN TEHNOLOGIJO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  <a:ea typeface="Republika" panose="02000506040000020004" pitchFamily="2" charset="-18"/>
              <a:cs typeface="Republika" panose="02000506040000020004" pitchFamily="2" charset="-18"/>
            </a:endParaRPr>
          </a:p>
        </p:txBody>
      </p:sp>
      <p:pic>
        <p:nvPicPr>
          <p:cNvPr id="1028" name="Picture 8" descr="grb moder za 10 pt.w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2F21EF-4092-440F-9A0F-0C34515F2B93}" type="datetimeFigureOut">
              <a:rPr lang="en-US" smtClean="0"/>
              <a:pPr>
                <a:defRPr/>
              </a:pPr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EEFDB3-CB51-4DD8-B0F0-1B85B83B1C85}" type="slidenum">
              <a:rPr lang="en-US" altLang="sl-SI" smtClean="0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88697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77" r:id="rId2"/>
    <p:sldLayoutId id="2147484302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47813"/>
            <a:ext cx="71532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l-SI" altLang="sl-SI" smtClean="0"/>
              <a:t>Uredite slog naslova matrice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324008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0"/>
            <a:ext cx="2109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CBA763-D5CD-465C-B0B5-A321F35C6CEC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144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</a:defRPr>
            </a:lvl1pPr>
          </a:lstStyle>
          <a:p>
            <a:pPr>
              <a:defRPr/>
            </a:pPr>
            <a:fld id="{F8DEEE75-AC03-4778-AEF8-861B92F7076D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960813" cy="212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GOSPODARSKI RAZVOJ IN TEHNOLOGIJO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2056" name="Picture 9" descr="grb moder za 10 pt.wm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3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305" r:id="rId9"/>
    <p:sldLayoutId id="2147484306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47813"/>
            <a:ext cx="71532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l-SI" altLang="sl-SI" smtClean="0"/>
              <a:t>Uredite slog naslova matrice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324008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0"/>
            <a:ext cx="2109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CBA763-D5CD-465C-B0B5-A321F35C6CEC}" type="datetimeFigureOut">
              <a:rPr lang="sl-SI"/>
              <a:pPr>
                <a:defRPr/>
              </a:pPr>
              <a:t>22. 05. 2023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144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</a:defRPr>
            </a:lvl1pPr>
          </a:lstStyle>
          <a:p>
            <a:pPr>
              <a:defRPr/>
            </a:pPr>
            <a:fld id="{F8DEEE75-AC03-4778-AEF8-861B92F7076D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960813" cy="212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GOSPODARSKI RAZVOJ IN TEHNOLOGIJO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2056" name="Picture 9" descr="grb moder za 10 pt.wm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3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7" r:id="rId9"/>
    <p:sldLayoutId id="2147484308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apozitiv - naslovna stran" title="Diapozitiv - naslovna st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4" name="Slika 3" descr="Logo I feel Slovenia" title="Logo I feel Sloven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108" y="795736"/>
            <a:ext cx="1633705" cy="815181"/>
          </a:xfrm>
          <a:prstGeom prst="rect">
            <a:avLst/>
          </a:prstGeom>
        </p:spPr>
      </p:pic>
      <p:sp>
        <p:nvSpPr>
          <p:cNvPr id="10246" name="Title 1"/>
          <p:cNvSpPr txBox="1">
            <a:spLocks/>
          </p:cNvSpPr>
          <p:nvPr/>
        </p:nvSpPr>
        <p:spPr bwMode="auto">
          <a:xfrm>
            <a:off x="6413500" y="5723534"/>
            <a:ext cx="5294313" cy="43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sl-SI" altLang="sl-SI" sz="2800" b="1" dirty="0">
                <a:solidFill>
                  <a:schemeClr val="bg1"/>
                </a:solidFill>
                <a:latin typeface="Republika" panose="02000506040000020004" pitchFamily="2" charset="-18"/>
                <a:cs typeface="Arial" panose="020B0604020202020204" pitchFamily="34" charset="0"/>
              </a:rPr>
              <a:t>Ljubljana, </a:t>
            </a:r>
            <a:r>
              <a:rPr lang="sl-SI" altLang="sl-SI" sz="2800" b="1" dirty="0" smtClean="0">
                <a:solidFill>
                  <a:schemeClr val="bg1"/>
                </a:solidFill>
                <a:latin typeface="Republika" panose="02000506040000020004" pitchFamily="2" charset="-18"/>
                <a:cs typeface="Arial" panose="020B0604020202020204" pitchFamily="34" charset="0"/>
              </a:rPr>
              <a:t>10. maj 2023</a:t>
            </a:r>
            <a:endParaRPr lang="en-US" altLang="sl-SI" sz="2800" b="1" i="1" dirty="0">
              <a:solidFill>
                <a:schemeClr val="bg1"/>
              </a:solidFill>
              <a:latin typeface="Republica"/>
              <a:cs typeface="Arial" panose="020B0604020202020204" pitchFamily="34" charset="0"/>
            </a:endParaRPr>
          </a:p>
        </p:txBody>
      </p:sp>
      <p:sp>
        <p:nvSpPr>
          <p:cNvPr id="10242" name="Title 1"/>
          <p:cNvSpPr txBox="1">
            <a:spLocks/>
          </p:cNvSpPr>
          <p:nvPr/>
        </p:nvSpPr>
        <p:spPr bwMode="auto">
          <a:xfrm>
            <a:off x="2659063" y="6157913"/>
            <a:ext cx="35941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800" b="1" dirty="0">
                <a:solidFill>
                  <a:srgbClr val="529DBA"/>
                </a:solidFill>
                <a:latin typeface="Republica"/>
                <a:cs typeface="Arial" panose="020B0604020202020204" pitchFamily="34" charset="0"/>
              </a:rPr>
              <a:t>m</a:t>
            </a:r>
            <a:r>
              <a:rPr lang="sl-SI" altLang="sl-SI" sz="2800" b="1" dirty="0" smtClean="0">
                <a:solidFill>
                  <a:srgbClr val="529DBA"/>
                </a:solidFill>
                <a:latin typeface="Republica"/>
                <a:cs typeface="Arial" panose="020B0604020202020204" pitchFamily="34" charset="0"/>
              </a:rPr>
              <a:t>ag. Urška Bitenc</a:t>
            </a:r>
            <a:endParaRPr lang="en-US" altLang="sl-SI" sz="2800" b="1" dirty="0">
              <a:solidFill>
                <a:srgbClr val="529DBA"/>
              </a:solidFill>
              <a:latin typeface="Republica"/>
              <a:cs typeface="Arial" panose="020B0604020202020204" pitchFamily="34" charset="0"/>
            </a:endParaRPr>
          </a:p>
        </p:txBody>
      </p:sp>
      <p:sp>
        <p:nvSpPr>
          <p:cNvPr id="10243" name="Title 1" descr="Delavnica za potencialne prijavitelje:&#10;Javni razpis za spodbujanje razvoja projektov zadružništva in socialne ekonomije&#10;" title="Diapozitiv - naslovna stran"/>
          <p:cNvSpPr>
            <a:spLocks noGrp="1"/>
          </p:cNvSpPr>
          <p:nvPr>
            <p:ph type="ctrTitle"/>
          </p:nvPr>
        </p:nvSpPr>
        <p:spPr bwMode="auto">
          <a:xfrm>
            <a:off x="2209800" y="1702396"/>
            <a:ext cx="9498013" cy="3385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r"/>
            <a:r>
              <a:rPr lang="sl-SI" dirty="0">
                <a:solidFill>
                  <a:schemeClr val="bg1"/>
                </a:solidFill>
              </a:rPr>
              <a:t>Delavnica za potencialne </a:t>
            </a:r>
            <a:r>
              <a:rPr lang="sl-SI" dirty="0" smtClean="0">
                <a:solidFill>
                  <a:schemeClr val="bg1"/>
                </a:solidFill>
              </a:rPr>
              <a:t>prijavitelje:</a:t>
            </a:r>
            <a:br>
              <a:rPr lang="sl-SI" dirty="0" smtClean="0">
                <a:solidFill>
                  <a:schemeClr val="bg1"/>
                </a:solidFill>
              </a:rPr>
            </a:br>
            <a:r>
              <a:rPr lang="sl-SI" dirty="0" smtClean="0">
                <a:solidFill>
                  <a:schemeClr val="bg1"/>
                </a:solidFill>
              </a:rPr>
              <a:t>Javni razpis za spodbujanje razvoja projektov zadružništva in socialne ekonomije</a:t>
            </a:r>
            <a:endParaRPr lang="en-US" alt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lika 4" descr="Upravičeni prijavitelji - slika delavca na naslovni strani" title="Upravičeni prijavitelji - slika delavca na naslovni stran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7227" y="0"/>
            <a:ext cx="81247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Slika 5" descr="Upravičeni upravitelji" title="Upravičeni upravitelj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 descr="RS Ministrstvo za gospodarstvo, turizem in šport" title="RS Ministrstvo za gospodarstvo, turizem in špor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0338" y="329759"/>
            <a:ext cx="2819400" cy="882143"/>
          </a:xfrm>
          <a:prstGeom prst="rect">
            <a:avLst/>
          </a:prstGeom>
        </p:spPr>
      </p:pic>
      <p:sp>
        <p:nvSpPr>
          <p:cNvPr id="9" name="Naslov 1"/>
          <p:cNvSpPr>
            <a:spLocks noGrp="1"/>
          </p:cNvSpPr>
          <p:nvPr>
            <p:ph type="ctrTitle"/>
          </p:nvPr>
        </p:nvSpPr>
        <p:spPr bwMode="auto">
          <a:xfrm>
            <a:off x="1093304" y="5440017"/>
            <a:ext cx="9506434" cy="8680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>
                <a:solidFill>
                  <a:schemeClr val="bg1"/>
                </a:solidFill>
              </a:rPr>
              <a:t>Upravičeni prijavitelji</a:t>
            </a:r>
          </a:p>
        </p:txBody>
      </p:sp>
    </p:spTree>
    <p:extLst>
      <p:ext uri="{BB962C8B-B14F-4D97-AF65-F5344CB8AC3E}">
        <p14:creationId xmlns:p14="http://schemas.microsoft.com/office/powerpoint/2010/main" val="42230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Pravokotnik 2"/>
          <p:cNvSpPr>
            <a:spLocks noChangeArrowheads="1"/>
          </p:cNvSpPr>
          <p:nvPr/>
        </p:nvSpPr>
        <p:spPr bwMode="auto">
          <a:xfrm>
            <a:off x="485775" y="2596277"/>
            <a:ext cx="11382375" cy="318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S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ubjekti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socialne ekonomije,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tj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. registrirana </a:t>
            </a:r>
            <a:r>
              <a:rPr lang="sl-SI" sz="2800" b="1" dirty="0">
                <a:solidFill>
                  <a:schemeClr val="tx2"/>
                </a:solidFill>
                <a:latin typeface="Republika" panose="02000506040000020004" pitchFamily="2" charset="-18"/>
              </a:rPr>
              <a:t>socialna podjetja, zadruge, invalidska podjetja, zaposlitveni centri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 in </a:t>
            </a:r>
            <a:r>
              <a:rPr lang="sl-SI" sz="2800" b="1" dirty="0">
                <a:solidFill>
                  <a:schemeClr val="tx2"/>
                </a:solidFill>
                <a:latin typeface="Republika" panose="02000506040000020004" pitchFamily="2" charset="-18"/>
              </a:rPr>
              <a:t>nevladne </a:t>
            </a:r>
            <a:r>
              <a:rPr lang="sl-SI" sz="2800" b="1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organizacije, ki imajo </a:t>
            </a:r>
            <a:r>
              <a:rPr lang="sl-SI" sz="2800" b="1" dirty="0">
                <a:solidFill>
                  <a:schemeClr val="tx2"/>
                </a:solidFill>
                <a:latin typeface="Republika" panose="02000506040000020004" pitchFamily="2" charset="-18"/>
              </a:rPr>
              <a:t>status nevladne organizacije v javnem interesu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,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(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društva, zavodi, ustanove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),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ki so kot pravna oseba registrirani tudi za opravljanje gospodarske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dejavnosti.</a:t>
            </a:r>
            <a:endParaRPr lang="sl-SI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Projekte lahko izvajajo prijavitelji </a:t>
            </a:r>
            <a:r>
              <a:rPr lang="sl-SI" sz="2800" b="1" dirty="0">
                <a:solidFill>
                  <a:schemeClr val="tx2"/>
                </a:solidFill>
                <a:latin typeface="Republika" panose="02000506040000020004" pitchFamily="2" charset="-18"/>
              </a:rPr>
              <a:t>samostojno ali v partnerstvu z največ enim projektnim partnerjem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. </a:t>
            </a:r>
            <a:endParaRPr lang="en-GB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sp>
        <p:nvSpPr>
          <p:cNvPr id="12291" name="Naslov 1"/>
          <p:cNvSpPr>
            <a:spLocks noGrp="1"/>
          </p:cNvSpPr>
          <p:nvPr>
            <p:ph type="ctrTitle"/>
          </p:nvPr>
        </p:nvSpPr>
        <p:spPr bwMode="auto">
          <a:xfrm>
            <a:off x="485775" y="1235075"/>
            <a:ext cx="11609388" cy="6771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dirty="0" smtClean="0">
                <a:solidFill>
                  <a:srgbClr val="529DBA"/>
                </a:solidFill>
                <a:latin typeface="Republika" panose="02000506040000020004" pitchFamily="2" charset="-18"/>
              </a:rPr>
              <a:t>Upravičeni </a:t>
            </a:r>
            <a:r>
              <a:rPr lang="sl-SI" dirty="0" smtClean="0">
                <a:solidFill>
                  <a:srgbClr val="529DBA"/>
                </a:solidFill>
                <a:latin typeface="Republika" panose="02000506040000020004" pitchFamily="2" charset="-18"/>
              </a:rPr>
              <a:t>prijavitelji:</a:t>
            </a:r>
            <a:endParaRPr lang="en-AU" altLang="sl-SI" dirty="0">
              <a:solidFill>
                <a:srgbClr val="529DBA"/>
              </a:solidFill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408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Pravokotnik 2"/>
          <p:cNvSpPr>
            <a:spLocks noChangeArrowheads="1"/>
          </p:cNvSpPr>
          <p:nvPr/>
        </p:nvSpPr>
        <p:spPr bwMode="auto">
          <a:xfrm>
            <a:off x="485775" y="2596277"/>
            <a:ext cx="11382375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Prijavitelji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morajo biti registrirani za opravljanje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gospodarske najkasneje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na dan oddaje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vloge.</a:t>
            </a:r>
            <a:endParaRPr lang="en-GB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chemeClr val="tx2"/>
                </a:solidFill>
                <a:latin typeface="Republika" panose="02000506040000020004" pitchFamily="2" charset="-18"/>
              </a:rPr>
              <a:t>N</a:t>
            </a:r>
            <a:r>
              <a:rPr lang="sl-SI" sz="2800" b="1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e </a:t>
            </a:r>
            <a:r>
              <a:rPr lang="sl-SI" sz="2800" b="1" dirty="0">
                <a:solidFill>
                  <a:schemeClr val="tx2"/>
                </a:solidFill>
                <a:latin typeface="Republika" panose="02000506040000020004" pitchFamily="2" charset="-18"/>
              </a:rPr>
              <a:t>morejo </a:t>
            </a:r>
            <a:r>
              <a:rPr lang="sl-SI" sz="2800" b="1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se prijaviti subjekti oziroma podjetja </a:t>
            </a:r>
            <a:r>
              <a:rPr lang="sl-SI" sz="2800" b="1" dirty="0">
                <a:solidFill>
                  <a:schemeClr val="tx2"/>
                </a:solidFill>
                <a:latin typeface="Republika" panose="02000506040000020004" pitchFamily="2" charset="-18"/>
              </a:rPr>
              <a:t>v javni lasti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.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(Za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podjetje v javni lasti se štejejo podjetja, kjer ima država ali lokalna skupnost 25 % ali več kot 25 % kapitala ali glasovalnih pravic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.) </a:t>
            </a:r>
            <a:endParaRPr lang="en-GB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marL="0" indent="0">
              <a:spcAft>
                <a:spcPts val="600"/>
              </a:spcAft>
            </a:pPr>
            <a:endParaRPr lang="en-GB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sp>
        <p:nvSpPr>
          <p:cNvPr id="12291" name="Naslov 1"/>
          <p:cNvSpPr>
            <a:spLocks noGrp="1"/>
          </p:cNvSpPr>
          <p:nvPr>
            <p:ph type="ctrTitle"/>
          </p:nvPr>
        </p:nvSpPr>
        <p:spPr bwMode="auto">
          <a:xfrm>
            <a:off x="485775" y="1235075"/>
            <a:ext cx="11609388" cy="6771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dirty="0" smtClean="0">
                <a:solidFill>
                  <a:srgbClr val="529DBA"/>
                </a:solidFill>
                <a:latin typeface="Republika" panose="02000506040000020004" pitchFamily="2" charset="-18"/>
              </a:rPr>
              <a:t>Upravičeni </a:t>
            </a:r>
            <a:r>
              <a:rPr lang="sl-SI" dirty="0" smtClean="0">
                <a:solidFill>
                  <a:srgbClr val="529DBA"/>
                </a:solidFill>
                <a:latin typeface="Republika" panose="02000506040000020004" pitchFamily="2" charset="-18"/>
              </a:rPr>
              <a:t>prijavitelji;</a:t>
            </a:r>
            <a:endParaRPr lang="en-AU" altLang="sl-SI" dirty="0">
              <a:solidFill>
                <a:srgbClr val="529DBA"/>
              </a:solidFill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323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lika 4" descr="Slika delavca na naslovni strani Pogoji za kandidiranje" title="Slika delavca na naslovni strani Pogoji za kandidiranj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7227" y="0"/>
            <a:ext cx="81247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Slika 5" descr="Pogoji za kandidiranje" title="Pogoji za kandidiranj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 descr="RS Ministrstvo za gospodarstvo, turizem in šport" title="RS Ministrstvo za gospodarstvo, turizem in špor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0338" y="329759"/>
            <a:ext cx="2819400" cy="882143"/>
          </a:xfrm>
          <a:prstGeom prst="rect">
            <a:avLst/>
          </a:prstGeom>
        </p:spPr>
      </p:pic>
      <p:sp>
        <p:nvSpPr>
          <p:cNvPr id="9" name="Naslov 1"/>
          <p:cNvSpPr>
            <a:spLocks noGrp="1"/>
          </p:cNvSpPr>
          <p:nvPr>
            <p:ph type="ctrTitle"/>
          </p:nvPr>
        </p:nvSpPr>
        <p:spPr bwMode="auto">
          <a:xfrm>
            <a:off x="998538" y="2557154"/>
            <a:ext cx="9601200" cy="13542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>
                <a:solidFill>
                  <a:schemeClr val="bg1"/>
                </a:solidFill>
              </a:rPr>
              <a:t>Pogoji </a:t>
            </a:r>
            <a:br>
              <a:rPr lang="sl-SI" altLang="sl-SI" dirty="0" smtClean="0">
                <a:solidFill>
                  <a:schemeClr val="bg1"/>
                </a:solidFill>
              </a:rPr>
            </a:br>
            <a:r>
              <a:rPr lang="sl-SI" altLang="sl-SI" dirty="0" smtClean="0">
                <a:solidFill>
                  <a:schemeClr val="bg1"/>
                </a:solidFill>
              </a:rPr>
              <a:t>za kandidiranje</a:t>
            </a:r>
          </a:p>
        </p:txBody>
      </p:sp>
    </p:spTree>
    <p:extLst>
      <p:ext uri="{BB962C8B-B14F-4D97-AF65-F5344CB8AC3E}">
        <p14:creationId xmlns:p14="http://schemas.microsoft.com/office/powerpoint/2010/main" val="34364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Pravokotnik 2"/>
          <p:cNvSpPr>
            <a:spLocks noChangeArrowheads="1"/>
          </p:cNvSpPr>
          <p:nvPr/>
        </p:nvSpPr>
        <p:spPr bwMode="auto">
          <a:xfrm>
            <a:off x="485775" y="2596277"/>
            <a:ext cx="113823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altLang="en-US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Prijavitelj/ partner </a:t>
            </a:r>
            <a:r>
              <a:rPr lang="sl-SI" altLang="en-US" sz="2800" b="1" dirty="0">
                <a:solidFill>
                  <a:schemeClr val="tx2"/>
                </a:solidFill>
                <a:latin typeface="Republika" panose="02000506040000020004" pitchFamily="2" charset="-18"/>
              </a:rPr>
              <a:t>mora izpolnjevati vse pogoje javnega </a:t>
            </a:r>
            <a:r>
              <a:rPr lang="sl-SI" altLang="en-US" sz="2800" b="1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razpisa, izjema je pogoj št. 5, ki velja le za prijavitelja</a:t>
            </a:r>
            <a:r>
              <a:rPr lang="sl-SI" altLang="en-US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 (zaposlitev ene osebe za polni delovni čas). </a:t>
            </a:r>
            <a:endParaRPr lang="sl-SI" dirty="0" smtClean="0"/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altLang="en-US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Izpolnjevanje </a:t>
            </a:r>
            <a:r>
              <a:rPr lang="sl-SI" altLang="en-US" sz="2800" dirty="0">
                <a:solidFill>
                  <a:schemeClr val="tx2"/>
                </a:solidFill>
                <a:latin typeface="Republika" panose="02000506040000020004" pitchFamily="2" charset="-18"/>
              </a:rPr>
              <a:t>pogojev bo preverila strokovna komisija v javnih evidencah, pri </a:t>
            </a:r>
            <a:r>
              <a:rPr lang="sl-SI" altLang="en-US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FURS-u oziroma </a:t>
            </a:r>
            <a:r>
              <a:rPr lang="sl-SI" altLang="en-US" sz="2800" dirty="0">
                <a:solidFill>
                  <a:schemeClr val="tx2"/>
                </a:solidFill>
                <a:latin typeface="Republika" panose="02000506040000020004" pitchFamily="2" charset="-18"/>
              </a:rPr>
              <a:t>drugih </a:t>
            </a:r>
            <a:r>
              <a:rPr lang="sl-SI" altLang="en-US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organih </a:t>
            </a:r>
            <a:r>
              <a:rPr lang="sl-SI" altLang="en-US" sz="2800" dirty="0">
                <a:solidFill>
                  <a:schemeClr val="tx2"/>
                </a:solidFill>
                <a:latin typeface="Republika" panose="02000506040000020004" pitchFamily="2" charset="-18"/>
              </a:rPr>
              <a:t>in na podlagi </a:t>
            </a:r>
            <a:r>
              <a:rPr lang="sl-SI" altLang="en-US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vloge, in sicer </a:t>
            </a:r>
            <a:r>
              <a:rPr lang="sl-SI" altLang="en-US" sz="2800" b="1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na dan oddaje vloge</a:t>
            </a:r>
            <a:r>
              <a:rPr lang="sl-SI" altLang="en-US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, oziroma 1. 3. 2023 za pogoj št. 5. </a:t>
            </a:r>
            <a:endParaRPr lang="sl-SI" altLang="en-US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altLang="en-US" sz="2800" dirty="0">
                <a:solidFill>
                  <a:schemeClr val="tx2"/>
                </a:solidFill>
                <a:latin typeface="Republika" panose="02000506040000020004" pitchFamily="2" charset="-18"/>
              </a:rPr>
              <a:t>Prijavitelj mora imeti tehnične, kadrovske in finančne zmogljivosti za </a:t>
            </a:r>
            <a:r>
              <a:rPr lang="sl-SI" altLang="en-US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izvedbo projekta.</a:t>
            </a:r>
          </a:p>
        </p:txBody>
      </p:sp>
      <p:sp>
        <p:nvSpPr>
          <p:cNvPr id="12291" name="Naslov 1"/>
          <p:cNvSpPr>
            <a:spLocks noGrp="1"/>
          </p:cNvSpPr>
          <p:nvPr>
            <p:ph type="ctrTitle"/>
          </p:nvPr>
        </p:nvSpPr>
        <p:spPr bwMode="auto">
          <a:xfrm>
            <a:off x="485775" y="1235075"/>
            <a:ext cx="11609388" cy="6771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dirty="0" smtClean="0">
                <a:solidFill>
                  <a:srgbClr val="529DBA"/>
                </a:solidFill>
                <a:latin typeface="Republika" panose="02000506040000020004" pitchFamily="2" charset="-18"/>
              </a:rPr>
              <a:t>Pogoji </a:t>
            </a:r>
            <a:r>
              <a:rPr lang="sl-SI" dirty="0">
                <a:solidFill>
                  <a:srgbClr val="529DBA"/>
                </a:solidFill>
                <a:latin typeface="Republika" panose="02000506040000020004" pitchFamily="2" charset="-18"/>
              </a:rPr>
              <a:t>za kandidiranje na javnem razpisu</a:t>
            </a:r>
            <a:endParaRPr lang="en-AU" altLang="sl-SI" dirty="0">
              <a:solidFill>
                <a:srgbClr val="529DBA"/>
              </a:solidFill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087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Pravokotnik 2"/>
          <p:cNvSpPr>
            <a:spLocks noChangeArrowheads="1"/>
          </p:cNvSpPr>
          <p:nvPr/>
        </p:nvSpPr>
        <p:spPr bwMode="auto">
          <a:xfrm>
            <a:off x="485775" y="2596277"/>
            <a:ext cx="11382375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altLang="en-US" sz="2800" dirty="0">
                <a:solidFill>
                  <a:schemeClr val="tx2"/>
                </a:solidFill>
                <a:latin typeface="Republika" panose="02000506040000020004" pitchFamily="2" charset="-18"/>
              </a:rPr>
              <a:t>Ponudba oziroma blago ali storitev, ki bo razvita v okviru potrjenega projekta, </a:t>
            </a:r>
            <a:r>
              <a:rPr lang="sl-SI" altLang="en-US" sz="2800" b="1" dirty="0">
                <a:solidFill>
                  <a:schemeClr val="tx2"/>
                </a:solidFill>
                <a:latin typeface="Republika" panose="02000506040000020004" pitchFamily="2" charset="-18"/>
              </a:rPr>
              <a:t>mora biti nova ali bistveno </a:t>
            </a:r>
            <a:r>
              <a:rPr lang="sl-SI" altLang="en-US" sz="2800" b="1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nadgrajena</a:t>
            </a:r>
            <a:r>
              <a:rPr lang="sl-SI" altLang="en-US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altLang="en-US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V projektu razvita storitev </a:t>
            </a:r>
            <a:r>
              <a:rPr lang="sl-SI" altLang="en-US" sz="2800" dirty="0">
                <a:solidFill>
                  <a:schemeClr val="tx2"/>
                </a:solidFill>
                <a:latin typeface="Republika" panose="02000506040000020004" pitchFamily="2" charset="-18"/>
              </a:rPr>
              <a:t>ali blago </a:t>
            </a:r>
            <a:r>
              <a:rPr lang="sl-SI" altLang="en-US" sz="2800" b="1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morata biti dostopna </a:t>
            </a:r>
            <a:r>
              <a:rPr lang="sl-SI" altLang="en-US" sz="2800" b="1" dirty="0">
                <a:solidFill>
                  <a:schemeClr val="tx2"/>
                </a:solidFill>
                <a:latin typeface="Republika" panose="02000506040000020004" pitchFamily="2" charset="-18"/>
              </a:rPr>
              <a:t>na trgu do oddaje zadnjega zahtevka za izplačilo ter na voljo uporabnikom oziroma kupcem</a:t>
            </a:r>
            <a:r>
              <a:rPr lang="sl-SI" altLang="en-US" sz="2800" dirty="0">
                <a:solidFill>
                  <a:schemeClr val="tx2"/>
                </a:solidFill>
                <a:latin typeface="Republika" panose="02000506040000020004" pitchFamily="2" charset="-18"/>
              </a:rPr>
              <a:t>. </a:t>
            </a:r>
            <a:endParaRPr lang="sl-SI" altLang="en-US" sz="2800" dirty="0" smtClean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altLang="en-US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Projekti </a:t>
            </a:r>
            <a:r>
              <a:rPr lang="sl-SI" altLang="en-US" sz="2800" dirty="0">
                <a:solidFill>
                  <a:schemeClr val="tx2"/>
                </a:solidFill>
                <a:latin typeface="Republika" panose="02000506040000020004" pitchFamily="2" charset="-18"/>
              </a:rPr>
              <a:t>ne smejo vključevati ponudbe, ki bi neupravičeno podvajala že obstoječe rešitve prijavitelja, partnerja ali drugih subjektov na </a:t>
            </a:r>
            <a:r>
              <a:rPr lang="sl-SI" altLang="en-US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trgu.</a:t>
            </a:r>
          </a:p>
        </p:txBody>
      </p:sp>
      <p:sp>
        <p:nvSpPr>
          <p:cNvPr id="12291" name="Naslov 1"/>
          <p:cNvSpPr>
            <a:spLocks noGrp="1"/>
          </p:cNvSpPr>
          <p:nvPr>
            <p:ph type="ctrTitle"/>
          </p:nvPr>
        </p:nvSpPr>
        <p:spPr bwMode="auto">
          <a:xfrm>
            <a:off x="485775" y="1235075"/>
            <a:ext cx="11609388" cy="6771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dirty="0" smtClean="0">
                <a:solidFill>
                  <a:srgbClr val="529DBA"/>
                </a:solidFill>
                <a:latin typeface="Republika" panose="02000506040000020004" pitchFamily="2" charset="-18"/>
              </a:rPr>
              <a:t>Specifični pogoj</a:t>
            </a:r>
            <a:endParaRPr lang="en-AU" altLang="sl-SI" dirty="0">
              <a:solidFill>
                <a:srgbClr val="529DBA"/>
              </a:solidFill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06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lika 4" descr="Slika delavca na naslovni strani: Sodelovanje z drugimi deležniki" title="Slika delavca na naslovni strani: Sodelovanje z drugimi deležnik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7227" y="0"/>
            <a:ext cx="81247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Slika 5" descr="Sodelovanje z drugimi deležniki" title="Sodelovanje z drugimi deležnik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 descr="RS Ministrstvo za gospodarstvo, turizem in šport" title="RS Ministrstvo za gospodarstvo, turizem in špor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0338" y="329759"/>
            <a:ext cx="2819400" cy="882143"/>
          </a:xfrm>
          <a:prstGeom prst="rect">
            <a:avLst/>
          </a:prstGeom>
        </p:spPr>
      </p:pic>
      <p:sp>
        <p:nvSpPr>
          <p:cNvPr id="9" name="Naslov 1"/>
          <p:cNvSpPr>
            <a:spLocks noGrp="1"/>
          </p:cNvSpPr>
          <p:nvPr>
            <p:ph type="ctrTitle"/>
          </p:nvPr>
        </p:nvSpPr>
        <p:spPr bwMode="auto">
          <a:xfrm>
            <a:off x="998538" y="2557154"/>
            <a:ext cx="9601200" cy="13542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>
                <a:solidFill>
                  <a:schemeClr val="bg1"/>
                </a:solidFill>
              </a:rPr>
              <a:t>Sodelovanje </a:t>
            </a:r>
            <a:br>
              <a:rPr lang="sl-SI" altLang="sl-SI" dirty="0" smtClean="0">
                <a:solidFill>
                  <a:schemeClr val="bg1"/>
                </a:solidFill>
              </a:rPr>
            </a:br>
            <a:r>
              <a:rPr lang="sl-SI" altLang="sl-SI" dirty="0" smtClean="0">
                <a:solidFill>
                  <a:schemeClr val="bg1"/>
                </a:solidFill>
              </a:rPr>
              <a:t>z drugimi deležniki</a:t>
            </a:r>
          </a:p>
        </p:txBody>
      </p:sp>
    </p:spTree>
    <p:extLst>
      <p:ext uri="{BB962C8B-B14F-4D97-AF65-F5344CB8AC3E}">
        <p14:creationId xmlns:p14="http://schemas.microsoft.com/office/powerpoint/2010/main" val="35322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Pravokotnik 2"/>
          <p:cNvSpPr>
            <a:spLocks noChangeArrowheads="1"/>
          </p:cNvSpPr>
          <p:nvPr/>
        </p:nvSpPr>
        <p:spPr bwMode="auto">
          <a:xfrm>
            <a:off x="485775" y="2596277"/>
            <a:ext cx="113823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Mogoče je sodelovanje z različnimi deležniki na lokalni, regionalni  ali nacionalni ravni (npr. fakultete oziroma raziskovalne institucije, občine, podjetja, javni zavodi, regionalne razvojne agencije, humanitarne organizacije ipd.).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V okviru posameznega projekta lahko sodeluje več deležnikov/pridruženih partnerjev, za katere pa ni mogoče uveljavljati povračila stroškov. 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Namen sodelovanja je uspešnejše doseganje ciljev projekta. </a:t>
            </a:r>
            <a:endParaRPr lang="sl-SI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sp>
        <p:nvSpPr>
          <p:cNvPr id="12291" name="Naslov 1"/>
          <p:cNvSpPr>
            <a:spLocks noGrp="1"/>
          </p:cNvSpPr>
          <p:nvPr>
            <p:ph type="ctrTitle"/>
          </p:nvPr>
        </p:nvSpPr>
        <p:spPr bwMode="auto">
          <a:xfrm>
            <a:off x="485775" y="1235075"/>
            <a:ext cx="11609388" cy="6771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dirty="0" smtClean="0">
                <a:solidFill>
                  <a:srgbClr val="529DBA"/>
                </a:solidFill>
                <a:latin typeface="Republika" panose="02000506040000020004" pitchFamily="2" charset="-18"/>
              </a:rPr>
              <a:t>Sodelovanje z drugimi deležniki</a:t>
            </a:r>
            <a:endParaRPr lang="en-AU" altLang="sl-SI" dirty="0">
              <a:solidFill>
                <a:srgbClr val="529DBA"/>
              </a:solidFill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7238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lika 4" descr="Slika delavca na naslovni strani: kazalniki" title="Slika delavca na naslovni strani: kazalnik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7227" y="0"/>
            <a:ext cx="81247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Slika 5" descr="Kazalniki" title="Kazalnik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 descr="RS mINISTRSTVO ZA GOSPODARSTVO, TURIZEM IN ŠPORT" title="RS mINISTRSTVO ZA GOSPODARSTVO, TURIZEM IN ŠPOR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0338" y="329759"/>
            <a:ext cx="2819400" cy="882143"/>
          </a:xfrm>
          <a:prstGeom prst="rect">
            <a:avLst/>
          </a:prstGeom>
        </p:spPr>
      </p:pic>
      <p:sp>
        <p:nvSpPr>
          <p:cNvPr id="9" name="Naslov 1"/>
          <p:cNvSpPr>
            <a:spLocks noGrp="1"/>
          </p:cNvSpPr>
          <p:nvPr>
            <p:ph type="ctrTitle"/>
          </p:nvPr>
        </p:nvSpPr>
        <p:spPr bwMode="auto">
          <a:xfrm>
            <a:off x="998538" y="2557154"/>
            <a:ext cx="9601200" cy="13542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>
                <a:solidFill>
                  <a:schemeClr val="bg1"/>
                </a:solidFill>
              </a:rPr>
              <a:t>Kazalniki</a:t>
            </a:r>
            <a:br>
              <a:rPr lang="sl-SI" altLang="sl-SI" dirty="0" smtClean="0">
                <a:solidFill>
                  <a:schemeClr val="bg1"/>
                </a:solidFill>
              </a:rPr>
            </a:br>
            <a:endParaRPr lang="sl-SI" altLang="sl-SI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Pravokotnik 2"/>
          <p:cNvSpPr>
            <a:spLocks noChangeArrowheads="1"/>
          </p:cNvSpPr>
          <p:nvPr/>
        </p:nvSpPr>
        <p:spPr bwMode="auto">
          <a:xfrm>
            <a:off x="485775" y="2596277"/>
            <a:ext cx="11382375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Kazalnike projekta prijavitelj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ter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v primeru </a:t>
            </a:r>
            <a:r>
              <a:rPr lang="sl-SI" sz="2800" dirty="0" err="1">
                <a:solidFill>
                  <a:schemeClr val="tx2"/>
                </a:solidFill>
                <a:latin typeface="Republika" panose="02000506040000020004" pitchFamily="2" charset="-18"/>
              </a:rPr>
              <a:t>konzorcijskega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 partnerstva, projektni partner izbereta sama. </a:t>
            </a:r>
            <a:endParaRPr lang="sl-SI" sz="2800" dirty="0" smtClean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Pri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tem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mora/ta izbrati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kazalnike, ki neposredno prispevajo k doseganju cilja projekta, so smiselno opredeljeni in realno dosegljivi v predvidenem času. </a:t>
            </a:r>
            <a:endParaRPr lang="sl-SI" sz="2800" dirty="0" smtClean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Jasno mora/ta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določiti tudi načine za preverjanje doseganja kazalnikov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Kazalnike se načrtuje za posamezno leto posebej na nivoju projekta.  </a:t>
            </a:r>
            <a:endParaRPr lang="en-GB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sp>
        <p:nvSpPr>
          <p:cNvPr id="12291" name="Naslov 1"/>
          <p:cNvSpPr>
            <a:spLocks noGrp="1"/>
          </p:cNvSpPr>
          <p:nvPr>
            <p:ph type="ctrTitle"/>
          </p:nvPr>
        </p:nvSpPr>
        <p:spPr bwMode="auto">
          <a:xfrm>
            <a:off x="485775" y="1235075"/>
            <a:ext cx="11609388" cy="6771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dirty="0" smtClean="0">
                <a:solidFill>
                  <a:srgbClr val="529DBA"/>
                </a:solidFill>
                <a:latin typeface="Republika" panose="02000506040000020004" pitchFamily="2" charset="-18"/>
              </a:rPr>
              <a:t>Kazalniki </a:t>
            </a:r>
            <a:endParaRPr lang="en-AU" altLang="sl-SI" dirty="0">
              <a:solidFill>
                <a:srgbClr val="529DBA"/>
              </a:solidFill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2830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Slika 2" descr="Namen in cilji javnega razpisa " title="Namen in cilji javnega razpisa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" r="-337"/>
          <a:stretch>
            <a:fillRect/>
          </a:stretch>
        </p:blipFill>
        <p:spPr bwMode="auto">
          <a:xfrm>
            <a:off x="-68263" y="-12700"/>
            <a:ext cx="12282488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Pravokotnik 2"/>
          <p:cNvSpPr>
            <a:spLocks noChangeArrowheads="1"/>
          </p:cNvSpPr>
          <p:nvPr/>
        </p:nvSpPr>
        <p:spPr bwMode="auto">
          <a:xfrm rot="-5400000">
            <a:off x="10183812" y="4827588"/>
            <a:ext cx="3660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sl-SI" altLang="sl-SI" sz="2000" dirty="0">
                <a:solidFill>
                  <a:schemeClr val="bg1"/>
                </a:solidFill>
                <a:latin typeface="Republika" panose="02000506040000020004" pitchFamily="2" charset="-18"/>
              </a:rPr>
              <a:t>Foto: Jošt Gantar, slovenia.info</a:t>
            </a:r>
          </a:p>
        </p:txBody>
      </p:sp>
      <p:pic>
        <p:nvPicPr>
          <p:cNvPr id="6" name="Slika 5" descr="RS Ministrstvo za gospodarstvo, turizem in šport" title="RS Ministrstvo za gospodarstvo, turizem in špor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8850" y="285751"/>
            <a:ext cx="3162300" cy="1041476"/>
          </a:xfrm>
          <a:prstGeom prst="rect">
            <a:avLst/>
          </a:prstGeom>
        </p:spPr>
      </p:pic>
      <p:sp>
        <p:nvSpPr>
          <p:cNvPr id="4" name="Pravokotnik 3" descr="NAMEN IN CILJI JAVNEGA RAZPISA " title="NAMEN IN CILJI JAVNEGA RAZPISA "/>
          <p:cNvSpPr/>
          <p:nvPr/>
        </p:nvSpPr>
        <p:spPr>
          <a:xfrm>
            <a:off x="0" y="4589463"/>
            <a:ext cx="6426200" cy="1490662"/>
          </a:xfrm>
          <a:prstGeom prst="rect">
            <a:avLst/>
          </a:prstGeom>
          <a:solidFill>
            <a:srgbClr val="4C7520">
              <a:alpha val="4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10" name="Naslov 1" descr="Namen in cilji javnega razpisa &#10;" title="Namen in cilji javnega razpisa "/>
          <p:cNvSpPr txBox="1">
            <a:spLocks noGrp="1"/>
          </p:cNvSpPr>
          <p:nvPr>
            <p:ph type="ctrTitle"/>
          </p:nvPr>
        </p:nvSpPr>
        <p:spPr bwMode="auto">
          <a:xfrm>
            <a:off x="60631" y="4601717"/>
            <a:ext cx="715259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4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Namen in cilji </a:t>
            </a:r>
          </a:p>
          <a:p>
            <a:r>
              <a:rPr lang="sl-SI" altLang="sl-SI" sz="4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javnega razpisa</a:t>
            </a:r>
            <a:endParaRPr lang="sl-SI" altLang="sl-SI" sz="4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lika 4" descr="Slika delavca na naslovni strani: Upravičeni in neupravičeni stroški" title="Slika delavca na naslovni strani: Upravičeni in neupravičeni strošk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7227" y="0"/>
            <a:ext cx="81247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Slika 5" descr="Upravičeni in neupravičeni stroški" title="Upravičeni in neupravičeni strošk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 descr="RS Ministrstvo za gospodarstvo, turizem in šport" title="RS Ministrstvo za gospodarstvo, turizem in špor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0338" y="329759"/>
            <a:ext cx="2819400" cy="882143"/>
          </a:xfrm>
          <a:prstGeom prst="rect">
            <a:avLst/>
          </a:prstGeom>
        </p:spPr>
      </p:pic>
      <p:sp>
        <p:nvSpPr>
          <p:cNvPr id="9" name="Naslov 1"/>
          <p:cNvSpPr>
            <a:spLocks noGrp="1"/>
          </p:cNvSpPr>
          <p:nvPr>
            <p:ph type="ctrTitle"/>
          </p:nvPr>
        </p:nvSpPr>
        <p:spPr bwMode="auto">
          <a:xfrm>
            <a:off x="998538" y="2557154"/>
            <a:ext cx="9601200" cy="13542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>
                <a:solidFill>
                  <a:schemeClr val="bg1"/>
                </a:solidFill>
              </a:rPr>
              <a:t>Upravičeni in</a:t>
            </a:r>
            <a:br>
              <a:rPr lang="sl-SI" altLang="sl-SI" dirty="0" smtClean="0">
                <a:solidFill>
                  <a:schemeClr val="bg1"/>
                </a:solidFill>
              </a:rPr>
            </a:br>
            <a:r>
              <a:rPr lang="sl-SI" altLang="sl-SI" dirty="0" smtClean="0">
                <a:solidFill>
                  <a:schemeClr val="bg1"/>
                </a:solidFill>
              </a:rPr>
              <a:t>neupravičeni stroški</a:t>
            </a:r>
          </a:p>
        </p:txBody>
      </p:sp>
    </p:spTree>
    <p:extLst>
      <p:ext uri="{BB962C8B-B14F-4D97-AF65-F5344CB8AC3E}">
        <p14:creationId xmlns:p14="http://schemas.microsoft.com/office/powerpoint/2010/main" val="16270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Pravokotnik 2"/>
          <p:cNvSpPr>
            <a:spLocks noChangeArrowheads="1"/>
          </p:cNvSpPr>
          <p:nvPr/>
        </p:nvSpPr>
        <p:spPr bwMode="auto">
          <a:xfrm>
            <a:off x="485775" y="2596277"/>
            <a:ext cx="11382375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V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okviru tega javnega razpisa so upravičeni naslednji stroški:</a:t>
            </a:r>
            <a:endParaRPr lang="en-GB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stroški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plač in povračil stroškov v zvezi z delom (SSE A - 16,70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EUR/uro </a:t>
            </a:r>
            <a:r>
              <a:rPr lang="sl-SI" sz="2800" b="1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za naloge vodenja in upravljanja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),</a:t>
            </a:r>
            <a:endParaRPr lang="en-GB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marL="4572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stroški storitev zunanjih izvajalcev,</a:t>
            </a:r>
            <a:endParaRPr lang="en-GB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marL="4572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stroški informiranja in komuniciranja,</a:t>
            </a:r>
            <a:endParaRPr lang="en-GB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marL="4572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nakup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opreme (</a:t>
            </a:r>
            <a:r>
              <a:rPr lang="sl-SI" sz="2800" b="1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do 40 % vrednosti projekta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),</a:t>
            </a:r>
            <a:endParaRPr lang="en-GB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marL="4572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posredni stroški v pavšalnem znesku do 15 % stroškov plač in povračil stroškov v zvezi z delom.</a:t>
            </a:r>
            <a:endParaRPr lang="en-GB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sp>
        <p:nvSpPr>
          <p:cNvPr id="12291" name="Naslov 1"/>
          <p:cNvSpPr>
            <a:spLocks noGrp="1"/>
          </p:cNvSpPr>
          <p:nvPr>
            <p:ph type="ctrTitle"/>
          </p:nvPr>
        </p:nvSpPr>
        <p:spPr bwMode="auto">
          <a:xfrm>
            <a:off x="485775" y="1235075"/>
            <a:ext cx="11609388" cy="6771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dirty="0" smtClean="0">
                <a:solidFill>
                  <a:srgbClr val="529DBA"/>
                </a:solidFill>
                <a:latin typeface="Republika" panose="02000506040000020004" pitchFamily="2" charset="-18"/>
              </a:rPr>
              <a:t>Upravičeni in neupravičeni </a:t>
            </a:r>
            <a:r>
              <a:rPr lang="sl-SI" dirty="0" smtClean="0">
                <a:solidFill>
                  <a:srgbClr val="529DBA"/>
                </a:solidFill>
                <a:latin typeface="Republika" panose="02000506040000020004" pitchFamily="2" charset="-18"/>
              </a:rPr>
              <a:t>stroški:</a:t>
            </a:r>
            <a:endParaRPr lang="en-AU" altLang="sl-SI" dirty="0">
              <a:solidFill>
                <a:srgbClr val="529DBA"/>
              </a:solidFill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306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Pravokotnik 2"/>
          <p:cNvSpPr>
            <a:spLocks noChangeArrowheads="1"/>
          </p:cNvSpPr>
          <p:nvPr/>
        </p:nvSpPr>
        <p:spPr bwMode="auto">
          <a:xfrm>
            <a:off x="485775" y="2596277"/>
            <a:ext cx="1138237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S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ofinanciranje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do 100 % upravičenih stroškov projekta. </a:t>
            </a:r>
            <a:endParaRPr lang="sl-SI" sz="2800" dirty="0" smtClean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b="1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Davek </a:t>
            </a:r>
            <a:r>
              <a:rPr lang="sl-SI" sz="2800" b="1" dirty="0">
                <a:solidFill>
                  <a:schemeClr val="tx2"/>
                </a:solidFill>
                <a:latin typeface="Republika" panose="02000506040000020004" pitchFamily="2" charset="-18"/>
              </a:rPr>
              <a:t>na dodano vrednost ni upravičen strošek. </a:t>
            </a:r>
            <a:endParaRPr lang="sl-SI" sz="2800" b="1" dirty="0" smtClean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Znesek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upravičenih stroškov brez DDV je osnova za izračun zneska sofinanciranja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Obvezna je uporaba pravil oziroma temeljnih načel javnega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naročanja tj. načelo gospodarnosti, učinkovitosti in uspešnosti, načelo zagotavljanja konkurence med ponudniki, načelo transparentnosti, načelo enakopravne obravnave ponudnikov ter načelo sorazmernosti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Drobljenje javnih naročil ni dovoljeno. </a:t>
            </a:r>
            <a:endParaRPr lang="sl-SI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sp>
        <p:nvSpPr>
          <p:cNvPr id="12291" name="Naslov 1"/>
          <p:cNvSpPr>
            <a:spLocks noGrp="1"/>
          </p:cNvSpPr>
          <p:nvPr>
            <p:ph type="ctrTitle"/>
          </p:nvPr>
        </p:nvSpPr>
        <p:spPr bwMode="auto">
          <a:xfrm>
            <a:off x="485775" y="1235075"/>
            <a:ext cx="11609388" cy="6771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dirty="0" smtClean="0">
                <a:solidFill>
                  <a:srgbClr val="529DBA"/>
                </a:solidFill>
                <a:latin typeface="Republika" panose="02000506040000020004" pitchFamily="2" charset="-18"/>
              </a:rPr>
              <a:t>Upravičeni in neupravičeni </a:t>
            </a:r>
            <a:r>
              <a:rPr lang="sl-SI" dirty="0" smtClean="0">
                <a:solidFill>
                  <a:srgbClr val="529DBA"/>
                </a:solidFill>
                <a:latin typeface="Republika" panose="02000506040000020004" pitchFamily="2" charset="-18"/>
              </a:rPr>
              <a:t>stroški;</a:t>
            </a:r>
            <a:endParaRPr lang="en-AU" altLang="sl-SI" dirty="0">
              <a:solidFill>
                <a:srgbClr val="529DBA"/>
              </a:solidFill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621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Pravokotnik 2"/>
          <p:cNvSpPr>
            <a:spLocks noChangeArrowheads="1"/>
          </p:cNvSpPr>
          <p:nvPr/>
        </p:nvSpPr>
        <p:spPr bwMode="auto">
          <a:xfrm>
            <a:off x="485775" y="2596277"/>
            <a:ext cx="11382375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Izbrani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prijavitelj stroške uveljavlja tako, da do v pogodbi določenega roka odda zahtevek za izplačilo, ki vsebuje:</a:t>
            </a:r>
            <a:endParaRPr lang="en-GB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lv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zahtevek za izplačilo, </a:t>
            </a:r>
            <a:endParaRPr lang="en-GB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lv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vmesno oziroma končno poročilo o delu na izvedbenem projektu,</a:t>
            </a:r>
            <a:endParaRPr lang="en-GB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lv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stroškovnik in celotno finančno konstrukcijo izvedbenega projekta,</a:t>
            </a:r>
            <a:endParaRPr lang="en-GB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lv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dokazila po posameznih vrstah upravičenih stroškov,</a:t>
            </a:r>
            <a:endParaRPr lang="en-GB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lv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po potrebi dodatna dokazila (dokazila o doseženih kazalnikih, ciljih in rezultatih ipd.).</a:t>
            </a:r>
            <a:endParaRPr lang="en-GB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sp>
        <p:nvSpPr>
          <p:cNvPr id="12291" name="Naslov 1"/>
          <p:cNvSpPr>
            <a:spLocks noGrp="1"/>
          </p:cNvSpPr>
          <p:nvPr>
            <p:ph type="ctrTitle"/>
          </p:nvPr>
        </p:nvSpPr>
        <p:spPr bwMode="auto">
          <a:xfrm>
            <a:off x="485775" y="1235075"/>
            <a:ext cx="11609388" cy="6771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dirty="0" smtClean="0">
                <a:solidFill>
                  <a:srgbClr val="529DBA"/>
                </a:solidFill>
                <a:latin typeface="Republika" panose="02000506040000020004" pitchFamily="2" charset="-18"/>
              </a:rPr>
              <a:t>Upravičeni in neupravičeni stroški</a:t>
            </a:r>
            <a:endParaRPr lang="en-AU" altLang="sl-SI" dirty="0">
              <a:solidFill>
                <a:srgbClr val="529DBA"/>
              </a:solidFill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792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lika 9" descr="Finančni in časovni okvir" title="Finančni in časovni okvi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217400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 descr="Finančni in časovni okvir" title="Finančni in časovni okvir"/>
          <p:cNvSpPr/>
          <p:nvPr/>
        </p:nvSpPr>
        <p:spPr>
          <a:xfrm>
            <a:off x="0" y="4597400"/>
            <a:ext cx="9823450" cy="1490663"/>
          </a:xfrm>
          <a:prstGeom prst="rect">
            <a:avLst/>
          </a:prstGeom>
          <a:solidFill>
            <a:srgbClr val="3E7C94">
              <a:alpha val="4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6630" name="Pravokotnik 2"/>
          <p:cNvSpPr>
            <a:spLocks noChangeArrowheads="1"/>
          </p:cNvSpPr>
          <p:nvPr/>
        </p:nvSpPr>
        <p:spPr bwMode="auto">
          <a:xfrm rot="-5400000">
            <a:off x="9751218" y="4425157"/>
            <a:ext cx="4481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sl-SI" altLang="sl-SI" sz="2000">
                <a:solidFill>
                  <a:srgbClr val="999999"/>
                </a:solidFill>
                <a:latin typeface="Republika" panose="02000506040000020004" pitchFamily="2" charset="-18"/>
              </a:rPr>
              <a:t>Foto: Nino Verdnik, Getty images</a:t>
            </a:r>
          </a:p>
        </p:txBody>
      </p:sp>
      <p:pic>
        <p:nvPicPr>
          <p:cNvPr id="2" name="Slika 1" descr="RS Ministrstvo za gospodarsto, turizem in šport" title="RS Ministrstvo za gospodarsto, turizem in špo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353" y="105062"/>
            <a:ext cx="4608347" cy="2592196"/>
          </a:xfrm>
          <a:prstGeom prst="rect">
            <a:avLst/>
          </a:prstGeom>
        </p:spPr>
      </p:pic>
      <p:sp>
        <p:nvSpPr>
          <p:cNvPr id="9" name="Naslov 1" descr="Finančni in časovni okvir" title="Finančni in časovni okvir-naslov"/>
          <p:cNvSpPr txBox="1">
            <a:spLocks noGrp="1"/>
          </p:cNvSpPr>
          <p:nvPr>
            <p:ph type="ctrTitle"/>
          </p:nvPr>
        </p:nvSpPr>
        <p:spPr bwMode="auto">
          <a:xfrm>
            <a:off x="111725" y="4597337"/>
            <a:ext cx="9600000" cy="149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4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Finančni in časovni okvir</a:t>
            </a:r>
            <a:endParaRPr lang="sl-SI" altLang="sl-SI" sz="4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 descr="Tabela razpisanih sredstev, v letu 2023 je na voljo 500.000 eur, v letu 2024 pa 1 mio, skupaj 1,5 mio eur" title="Tabela razpisanih sredstev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397091"/>
              </p:ext>
            </p:extLst>
          </p:nvPr>
        </p:nvGraphicFramePr>
        <p:xfrm>
          <a:off x="3497179" y="2605038"/>
          <a:ext cx="8582527" cy="2676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8997">
                  <a:extLst>
                    <a:ext uri="{9D8B030D-6E8A-4147-A177-3AD203B41FA5}">
                      <a16:colId xmlns:a16="http://schemas.microsoft.com/office/drawing/2014/main" val="2918004090"/>
                    </a:ext>
                  </a:extLst>
                </a:gridCol>
                <a:gridCol w="1892421">
                  <a:extLst>
                    <a:ext uri="{9D8B030D-6E8A-4147-A177-3AD203B41FA5}">
                      <a16:colId xmlns:a16="http://schemas.microsoft.com/office/drawing/2014/main" val="2685372929"/>
                    </a:ext>
                  </a:extLst>
                </a:gridCol>
                <a:gridCol w="2332208">
                  <a:extLst>
                    <a:ext uri="{9D8B030D-6E8A-4147-A177-3AD203B41FA5}">
                      <a16:colId xmlns:a16="http://schemas.microsoft.com/office/drawing/2014/main" val="1059293568"/>
                    </a:ext>
                  </a:extLst>
                </a:gridCol>
                <a:gridCol w="2278901">
                  <a:extLst>
                    <a:ext uri="{9D8B030D-6E8A-4147-A177-3AD203B41FA5}">
                      <a16:colId xmlns:a16="http://schemas.microsoft.com/office/drawing/2014/main" val="4030321578"/>
                    </a:ext>
                  </a:extLst>
                </a:gridCol>
              </a:tblGrid>
              <a:tr h="9117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800" kern="1200" dirty="0">
                          <a:solidFill>
                            <a:schemeClr val="dk1"/>
                          </a:solidFill>
                          <a:latin typeface="Republica"/>
                          <a:ea typeface="+mn-ea"/>
                          <a:cs typeface="+mn-cs"/>
                        </a:rPr>
                        <a:t>SREDSTVA JR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Republ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800" kern="1200" dirty="0">
                          <a:solidFill>
                            <a:schemeClr val="dk1"/>
                          </a:solidFill>
                          <a:latin typeface="Republica"/>
                          <a:ea typeface="+mn-ea"/>
                          <a:cs typeface="+mn-cs"/>
                        </a:rPr>
                        <a:t>leto 2023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Republ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800" kern="1200" dirty="0">
                          <a:solidFill>
                            <a:schemeClr val="dk1"/>
                          </a:solidFill>
                          <a:latin typeface="Republica"/>
                          <a:ea typeface="+mn-ea"/>
                          <a:cs typeface="+mn-cs"/>
                        </a:rPr>
                        <a:t>leto 2024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Republ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800" kern="1200" dirty="0">
                          <a:solidFill>
                            <a:schemeClr val="dk1"/>
                          </a:solidFill>
                          <a:latin typeface="Republica"/>
                          <a:ea typeface="+mn-ea"/>
                          <a:cs typeface="+mn-cs"/>
                        </a:rPr>
                        <a:t>SKUPAJ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Republ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333396"/>
                  </a:ext>
                </a:extLst>
              </a:tr>
              <a:tr h="9117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800" kern="1200">
                          <a:solidFill>
                            <a:schemeClr val="dk1"/>
                          </a:solidFill>
                          <a:latin typeface="Republica"/>
                          <a:ea typeface="+mn-ea"/>
                          <a:cs typeface="+mn-cs"/>
                        </a:rPr>
                        <a:t>PP221057</a:t>
                      </a:r>
                      <a:endParaRPr lang="en-GB" sz="2800" kern="1200">
                        <a:solidFill>
                          <a:schemeClr val="dk1"/>
                        </a:solidFill>
                        <a:latin typeface="Republ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800" kern="1200" dirty="0">
                          <a:solidFill>
                            <a:schemeClr val="dk1"/>
                          </a:solidFill>
                          <a:latin typeface="Republica"/>
                          <a:ea typeface="+mn-ea"/>
                          <a:cs typeface="+mn-cs"/>
                        </a:rPr>
                        <a:t>500.000 EUR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Republ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800" kern="1200">
                          <a:solidFill>
                            <a:schemeClr val="dk1"/>
                          </a:solidFill>
                          <a:latin typeface="Republica"/>
                          <a:ea typeface="+mn-ea"/>
                          <a:cs typeface="+mn-cs"/>
                        </a:rPr>
                        <a:t>1.000.000 EUR</a:t>
                      </a:r>
                      <a:endParaRPr lang="en-GB" sz="2800" kern="1200">
                        <a:solidFill>
                          <a:schemeClr val="dk1"/>
                        </a:solidFill>
                        <a:latin typeface="Republ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800" kern="1200">
                          <a:solidFill>
                            <a:schemeClr val="dk1"/>
                          </a:solidFill>
                          <a:latin typeface="Republica"/>
                          <a:ea typeface="+mn-ea"/>
                          <a:cs typeface="+mn-cs"/>
                        </a:rPr>
                        <a:t>1.500.000 EUR</a:t>
                      </a:r>
                      <a:endParaRPr lang="en-GB" sz="2800" kern="1200">
                        <a:solidFill>
                          <a:schemeClr val="dk1"/>
                        </a:solidFill>
                        <a:latin typeface="Republ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8879220"/>
                  </a:ext>
                </a:extLst>
              </a:tr>
              <a:tr h="4633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800" kern="1200">
                          <a:solidFill>
                            <a:schemeClr val="dk1"/>
                          </a:solidFill>
                          <a:latin typeface="Republica"/>
                          <a:ea typeface="+mn-ea"/>
                          <a:cs typeface="+mn-cs"/>
                        </a:rPr>
                        <a:t>SKUPAJ</a:t>
                      </a:r>
                      <a:endParaRPr lang="en-GB" sz="2800" kern="1200">
                        <a:solidFill>
                          <a:schemeClr val="dk1"/>
                        </a:solidFill>
                        <a:latin typeface="Republ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800" kern="1200" dirty="0">
                          <a:solidFill>
                            <a:schemeClr val="dk1"/>
                          </a:solidFill>
                          <a:latin typeface="Republica"/>
                          <a:ea typeface="+mn-ea"/>
                          <a:cs typeface="+mn-cs"/>
                        </a:rPr>
                        <a:t>500.000 EUR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Republ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800" kern="1200" dirty="0">
                          <a:solidFill>
                            <a:schemeClr val="dk1"/>
                          </a:solidFill>
                          <a:latin typeface="Republica"/>
                          <a:ea typeface="+mn-ea"/>
                          <a:cs typeface="+mn-cs"/>
                        </a:rPr>
                        <a:t>1.000.000 EUR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Republ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800" kern="1200" dirty="0">
                          <a:solidFill>
                            <a:schemeClr val="dk1"/>
                          </a:solidFill>
                          <a:latin typeface="Republica"/>
                          <a:ea typeface="+mn-ea"/>
                          <a:cs typeface="+mn-cs"/>
                        </a:rPr>
                        <a:t>1.500.000 EUR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Republ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6176131"/>
                  </a:ext>
                </a:extLst>
              </a:tr>
            </a:tbl>
          </a:graphicData>
        </a:graphic>
      </p:graphicFrame>
      <p:sp>
        <p:nvSpPr>
          <p:cNvPr id="6" name="Diagram poteka: proces 5"/>
          <p:cNvSpPr/>
          <p:nvPr/>
        </p:nvSpPr>
        <p:spPr>
          <a:xfrm>
            <a:off x="192506" y="5646821"/>
            <a:ext cx="11902658" cy="1211179"/>
          </a:xfrm>
          <a:prstGeom prst="flowChartProcess">
            <a:avLst/>
          </a:prstGeom>
          <a:solidFill>
            <a:srgbClr val="529DBA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sl-SI" sz="2000" dirty="0">
                <a:solidFill>
                  <a:schemeClr val="tx2"/>
                </a:solidFill>
                <a:latin typeface="Republika" panose="02000506040000020004" pitchFamily="2" charset="-18"/>
              </a:rPr>
              <a:t>Ministrstvo bo v okviru javnega razpisa posamezno vlogo oziroma projekt sofinanciralo v skupni višini do največ 150.000,00 EUR (brez DDV), najnižja skupna vrednost projekta, ki ga bo ministrstvo sofinanciralo pa je 75.000,00 EUR (brez DDV). </a:t>
            </a:r>
            <a:endParaRPr lang="en-GB" sz="200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endParaRPr lang="sl-SI" dirty="0" smtClean="0"/>
          </a:p>
        </p:txBody>
      </p:sp>
      <p:sp>
        <p:nvSpPr>
          <p:cNvPr id="3" name="Pravokotnik 2"/>
          <p:cNvSpPr/>
          <p:nvPr/>
        </p:nvSpPr>
        <p:spPr>
          <a:xfrm>
            <a:off x="192506" y="2789347"/>
            <a:ext cx="2743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l-SI" sz="2000" dirty="0">
                <a:solidFill>
                  <a:schemeClr val="tx2"/>
                </a:solidFill>
                <a:latin typeface="Republika" panose="02000506040000020004" pitchFamily="2" charset="-18"/>
              </a:rPr>
              <a:t>Predvidena skupna višina sredstev, ki so na razpolago za izvedbo tega javnega razpisa, je 1.500.000 EUR, pri čemer je predvidena razporeditev med leti naslednja:</a:t>
            </a:r>
            <a:endParaRPr lang="en-GB" sz="200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sp>
        <p:nvSpPr>
          <p:cNvPr id="12291" name="Naslov 1"/>
          <p:cNvSpPr>
            <a:spLocks noGrp="1"/>
          </p:cNvSpPr>
          <p:nvPr>
            <p:ph type="ctrTitle"/>
          </p:nvPr>
        </p:nvSpPr>
        <p:spPr bwMode="auto">
          <a:xfrm>
            <a:off x="485775" y="1235075"/>
            <a:ext cx="11609388" cy="6771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dirty="0" smtClean="0">
                <a:solidFill>
                  <a:srgbClr val="529DBA"/>
                </a:solidFill>
                <a:latin typeface="Republika" panose="02000506040000020004" pitchFamily="2" charset="-18"/>
              </a:rPr>
              <a:t>Finančni okvir</a:t>
            </a:r>
            <a:endParaRPr lang="en-AU" altLang="sl-SI" dirty="0">
              <a:solidFill>
                <a:srgbClr val="529DBA"/>
              </a:solidFill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467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Pravokotnik 2"/>
          <p:cNvSpPr>
            <a:spLocks noChangeArrowheads="1"/>
          </p:cNvSpPr>
          <p:nvPr/>
        </p:nvSpPr>
        <p:spPr bwMode="auto">
          <a:xfrm>
            <a:off x="485775" y="2596277"/>
            <a:ext cx="11382375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Rok za oddajo vloge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17. 5. 2023 do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23.59.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Obdobje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upravičenosti stroškov in izdatkov se prične z dnem podpisa pogodbe o sofinanciranju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projekta.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Zadnji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rok za začetek izvajanja projekta je 3 mesece po podpisu pogodbe. </a:t>
            </a:r>
            <a:endParaRPr lang="sl-SI" sz="2800" dirty="0" smtClean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Obdobje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upravičenosti stroškov se konča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najkasneje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do 4. 10.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2024.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Vse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aktivnosti projekta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morajo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biti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zaključene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najkasneje do 30. 9.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2024.</a:t>
            </a:r>
            <a:endParaRPr lang="sl-SI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Rok za zadnji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zahtevek za financiranje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je 4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. 10. 2024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.</a:t>
            </a:r>
          </a:p>
        </p:txBody>
      </p:sp>
      <p:sp>
        <p:nvSpPr>
          <p:cNvPr id="12291" name="Naslov 1"/>
          <p:cNvSpPr>
            <a:spLocks noGrp="1"/>
          </p:cNvSpPr>
          <p:nvPr>
            <p:ph type="ctrTitle"/>
          </p:nvPr>
        </p:nvSpPr>
        <p:spPr bwMode="auto">
          <a:xfrm>
            <a:off x="485775" y="1235075"/>
            <a:ext cx="11609388" cy="6771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dirty="0" smtClean="0">
                <a:solidFill>
                  <a:srgbClr val="529DBA"/>
                </a:solidFill>
                <a:latin typeface="Republika" panose="02000506040000020004" pitchFamily="2" charset="-18"/>
              </a:rPr>
              <a:t>Časovni okvir</a:t>
            </a:r>
            <a:endParaRPr lang="en-AU" altLang="sl-SI" dirty="0">
              <a:solidFill>
                <a:srgbClr val="529DBA"/>
              </a:solidFill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694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itle 1"/>
          <p:cNvSpPr txBox="1">
            <a:spLocks/>
          </p:cNvSpPr>
          <p:nvPr/>
        </p:nvSpPr>
        <p:spPr bwMode="auto">
          <a:xfrm>
            <a:off x="7346950" y="4889500"/>
            <a:ext cx="96901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800" b="1" dirty="0" smtClean="0">
                <a:solidFill>
                  <a:srgbClr val="1B495A"/>
                </a:solidFill>
                <a:latin typeface="Republika" panose="02000506040000020004" pitchFamily="2" charset="-18"/>
                <a:cs typeface="Arial" panose="020B0604020202020204" pitchFamily="34" charset="0"/>
              </a:rPr>
              <a:t>gp.mgts@gov.si</a:t>
            </a:r>
            <a:endParaRPr lang="sl-SI" altLang="sl-SI" sz="2800" b="1" dirty="0">
              <a:solidFill>
                <a:srgbClr val="1B495A"/>
              </a:solidFill>
              <a:latin typeface="Republika" panose="02000506040000020004" pitchFamily="2" charset="-18"/>
              <a:cs typeface="Arial" panose="020B0604020202020204" pitchFamily="34" charset="0"/>
            </a:endParaRPr>
          </a:p>
        </p:txBody>
      </p:sp>
      <p:sp>
        <p:nvSpPr>
          <p:cNvPr id="29701" name="Naslov 1"/>
          <p:cNvSpPr>
            <a:spLocks noGrp="1"/>
          </p:cNvSpPr>
          <p:nvPr>
            <p:ph type="ctrTitle"/>
          </p:nvPr>
        </p:nvSpPr>
        <p:spPr bwMode="auto">
          <a:xfrm>
            <a:off x="1090613" y="2136775"/>
            <a:ext cx="9601200" cy="1490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>
                <a:solidFill>
                  <a:schemeClr val="bg1"/>
                </a:solidFill>
              </a:rPr>
              <a:t>V primeru </a:t>
            </a:r>
            <a:br>
              <a:rPr lang="sl-SI" altLang="sl-SI" dirty="0" smtClean="0">
                <a:solidFill>
                  <a:schemeClr val="bg1"/>
                </a:solidFill>
              </a:rPr>
            </a:br>
            <a:r>
              <a:rPr lang="sl-SI" altLang="sl-SI" dirty="0" smtClean="0">
                <a:solidFill>
                  <a:schemeClr val="bg1"/>
                </a:solidFill>
              </a:rPr>
              <a:t>vprašanj smo </a:t>
            </a:r>
            <a:br>
              <a:rPr lang="sl-SI" altLang="sl-SI" dirty="0" smtClean="0">
                <a:solidFill>
                  <a:schemeClr val="bg1"/>
                </a:solidFill>
              </a:rPr>
            </a:br>
            <a:r>
              <a:rPr lang="sl-SI" altLang="sl-SI" dirty="0" smtClean="0">
                <a:solidFill>
                  <a:schemeClr val="bg1"/>
                </a:solidFill>
              </a:rPr>
              <a:t>na voljo.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Pravokotnik 2"/>
          <p:cNvSpPr>
            <a:spLocks noChangeArrowheads="1"/>
          </p:cNvSpPr>
          <p:nvPr/>
        </p:nvSpPr>
        <p:spPr bwMode="auto">
          <a:xfrm>
            <a:off x="485775" y="2596277"/>
            <a:ext cx="11382375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b="1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Spodbujanje </a:t>
            </a:r>
            <a:r>
              <a:rPr lang="sl-SI" sz="2800" b="1" dirty="0">
                <a:solidFill>
                  <a:schemeClr val="tx2"/>
                </a:solidFill>
                <a:latin typeface="Republika" panose="02000506040000020004" pitchFamily="2" charset="-18"/>
              </a:rPr>
              <a:t>razvoja projektov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zadružništva in socialne ekonomije ter </a:t>
            </a:r>
            <a:r>
              <a:rPr lang="sl-SI" sz="2800" b="1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izboljšanje </a:t>
            </a:r>
            <a:r>
              <a:rPr lang="sl-SI" sz="2800" b="1" dirty="0">
                <a:solidFill>
                  <a:schemeClr val="tx2"/>
                </a:solidFill>
                <a:latin typeface="Republika" panose="02000506040000020004" pitchFamily="2" charset="-18"/>
              </a:rPr>
              <a:t>oziroma </a:t>
            </a:r>
            <a:r>
              <a:rPr lang="sl-SI" sz="2800" b="1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oblikovanje </a:t>
            </a:r>
            <a:r>
              <a:rPr lang="sl-SI" sz="2800" b="1" dirty="0">
                <a:solidFill>
                  <a:schemeClr val="tx2"/>
                </a:solidFill>
                <a:latin typeface="Republika" panose="02000506040000020004" pitchFamily="2" charset="-18"/>
              </a:rPr>
              <a:t>ponudbe blaga in storitev z družbenim učinkom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. </a:t>
            </a:r>
            <a:endParaRPr lang="sl-SI" sz="2800" dirty="0" smtClean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Razvoj gospodarske dejavnosti skladno z načeli socialne ekonomije. </a:t>
            </a: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l-SI" sz="2800" b="1" dirty="0">
                <a:solidFill>
                  <a:schemeClr val="tx2"/>
                </a:solidFill>
                <a:latin typeface="Republika" panose="02000506040000020004" pitchFamily="2" charset="-18"/>
              </a:rPr>
              <a:t>N</a:t>
            </a:r>
            <a:r>
              <a:rPr lang="sl-SI" sz="2800" b="1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a </a:t>
            </a:r>
            <a:r>
              <a:rPr lang="sl-SI" sz="2800" b="1" dirty="0">
                <a:solidFill>
                  <a:schemeClr val="tx2"/>
                </a:solidFill>
                <a:latin typeface="Republika" panose="02000506040000020004" pitchFamily="2" charset="-18"/>
              </a:rPr>
              <a:t>trgu </a:t>
            </a:r>
            <a:r>
              <a:rPr lang="sl-SI" sz="2800" b="1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ponuditi </a:t>
            </a:r>
            <a:r>
              <a:rPr lang="sl-SI" sz="2800" b="1" dirty="0">
                <a:solidFill>
                  <a:schemeClr val="tx2"/>
                </a:solidFill>
                <a:latin typeface="Republika" panose="02000506040000020004" pitchFamily="2" charset="-18"/>
              </a:rPr>
              <a:t>nove, izboljšane storitve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oziroma</a:t>
            </a:r>
            <a:r>
              <a:rPr lang="sl-SI" sz="2800" b="1" dirty="0">
                <a:solidFill>
                  <a:schemeClr val="tx2"/>
                </a:solidFill>
                <a:latin typeface="Republika" panose="02000506040000020004" pitchFamily="2" charset="-18"/>
              </a:rPr>
              <a:t> blago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na področjih, ki jih opredeljuje Strategija razvoja Slovenije 2030. </a:t>
            </a:r>
            <a:endParaRPr lang="sl-SI" sz="2800" dirty="0" smtClean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l-SI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sp>
        <p:nvSpPr>
          <p:cNvPr id="12291" name="Naslov 1"/>
          <p:cNvSpPr>
            <a:spLocks noGrp="1"/>
          </p:cNvSpPr>
          <p:nvPr>
            <p:ph type="ctrTitle"/>
          </p:nvPr>
        </p:nvSpPr>
        <p:spPr bwMode="auto">
          <a:xfrm>
            <a:off x="485775" y="1235075"/>
            <a:ext cx="11609388" cy="6771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dirty="0" smtClean="0">
                <a:solidFill>
                  <a:srgbClr val="529DBA"/>
                </a:solidFill>
                <a:latin typeface="Republika" panose="02000506040000020004" pitchFamily="2" charset="-18"/>
              </a:rPr>
              <a:t>Namen javnega razpisa</a:t>
            </a:r>
            <a:endParaRPr lang="en-AU" altLang="sl-SI" dirty="0">
              <a:solidFill>
                <a:srgbClr val="529DBA"/>
              </a:solidFill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971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Pravokotnik 2"/>
          <p:cNvSpPr>
            <a:spLocks noChangeArrowheads="1"/>
          </p:cNvSpPr>
          <p:nvPr/>
        </p:nvSpPr>
        <p:spPr bwMode="auto">
          <a:xfrm>
            <a:off x="485775" y="2596277"/>
            <a:ext cx="11382375" cy="333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D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ajanje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prednosti ljudem in socialnemu in/ali </a:t>
            </a:r>
            <a:r>
              <a:rPr lang="sl-SI" sz="2800" dirty="0" err="1">
                <a:solidFill>
                  <a:schemeClr val="tx2"/>
                </a:solidFill>
                <a:latin typeface="Republika" panose="02000506040000020004" pitchFamily="2" charset="-18"/>
              </a:rPr>
              <a:t>okoljskemu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 namenu pred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dobičkom, </a:t>
            </a:r>
            <a:endParaRPr lang="sl-SI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P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onovno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vlaganje dobička in presežkov v izvajanje dejavnosti v interesu članov/uporabnikov (»skupni interes«) ali širše družbe (»splošni interes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«),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	</a:t>
            </a:r>
            <a:endParaRPr lang="sl-SI" sz="2800" dirty="0" smtClean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D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emokratično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in/ali participativno upravljanje.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l-SI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sp>
        <p:nvSpPr>
          <p:cNvPr id="12291" name="Naslov 1"/>
          <p:cNvSpPr>
            <a:spLocks noGrp="1"/>
          </p:cNvSpPr>
          <p:nvPr>
            <p:ph type="ctrTitle"/>
          </p:nvPr>
        </p:nvSpPr>
        <p:spPr bwMode="auto">
          <a:xfrm>
            <a:off x="485775" y="1235075"/>
            <a:ext cx="11609388" cy="6771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dirty="0" smtClean="0">
                <a:solidFill>
                  <a:srgbClr val="529DBA"/>
                </a:solidFill>
                <a:latin typeface="Republika" panose="02000506040000020004" pitchFamily="2" charset="-18"/>
              </a:rPr>
              <a:t>Načela socialne ekonomije </a:t>
            </a:r>
            <a:endParaRPr lang="en-AU" altLang="sl-SI" dirty="0">
              <a:solidFill>
                <a:srgbClr val="529DBA"/>
              </a:solidFill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845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Pravokotnik 2"/>
          <p:cNvSpPr>
            <a:spLocks noChangeArrowheads="1"/>
          </p:cNvSpPr>
          <p:nvPr/>
        </p:nvSpPr>
        <p:spPr bwMode="auto">
          <a:xfrm>
            <a:off x="485775" y="2596277"/>
            <a:ext cx="113823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P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odpreti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predvidoma 10 pilotnih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projektov.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chemeClr val="tx2"/>
                </a:solidFill>
                <a:latin typeface="Republika" panose="02000506040000020004" pitchFamily="2" charset="-18"/>
              </a:rPr>
              <a:t>Š</a:t>
            </a:r>
            <a:r>
              <a:rPr lang="sl-SI" sz="2800" b="1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iritev </a:t>
            </a:r>
            <a:r>
              <a:rPr lang="sl-SI" sz="2800" b="1" dirty="0">
                <a:solidFill>
                  <a:schemeClr val="tx2"/>
                </a:solidFill>
                <a:latin typeface="Republika" panose="02000506040000020004" pitchFamily="2" charset="-18"/>
              </a:rPr>
              <a:t>ponudbe na trgu ter </a:t>
            </a:r>
            <a:r>
              <a:rPr lang="sl-SI" sz="2800" b="1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oblikovanje poslovnih modelov zadružništva in socialne ekonomije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,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ki bodo zagotavljali trajno izvajanje v projektu razvite storitve oziroma zagotovili trajno ponudbo v projektu razvitega blaga na trgu. </a:t>
            </a:r>
            <a:endParaRPr lang="sl-SI" sz="2800" dirty="0" smtClean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Širitev </a:t>
            </a:r>
            <a:r>
              <a:rPr lang="sl-SI" sz="2800" b="1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pozitivnih družbenih učinkov socialne ekonomije in zadružništva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, usmerjenih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v reševanje družbenih, </a:t>
            </a:r>
            <a:r>
              <a:rPr lang="sl-SI" sz="2800" dirty="0" err="1">
                <a:solidFill>
                  <a:schemeClr val="tx2"/>
                </a:solidFill>
                <a:latin typeface="Republika" panose="02000506040000020004" pitchFamily="2" charset="-18"/>
              </a:rPr>
              <a:t>okoljskih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, gospodarskih in drugih problemov oziroma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razvoj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družbenih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inovacij.</a:t>
            </a:r>
          </a:p>
        </p:txBody>
      </p:sp>
      <p:sp>
        <p:nvSpPr>
          <p:cNvPr id="12291" name="Naslov 1"/>
          <p:cNvSpPr>
            <a:spLocks noGrp="1"/>
          </p:cNvSpPr>
          <p:nvPr>
            <p:ph type="ctrTitle"/>
          </p:nvPr>
        </p:nvSpPr>
        <p:spPr bwMode="auto">
          <a:xfrm>
            <a:off x="485775" y="1235075"/>
            <a:ext cx="11609388" cy="6771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dirty="0" smtClean="0">
                <a:solidFill>
                  <a:srgbClr val="529DBA"/>
                </a:solidFill>
                <a:latin typeface="Republika" panose="02000506040000020004" pitchFamily="2" charset="-18"/>
              </a:rPr>
              <a:t>Cilji javnega </a:t>
            </a:r>
            <a:r>
              <a:rPr lang="sl-SI" dirty="0" smtClean="0">
                <a:solidFill>
                  <a:srgbClr val="529DBA"/>
                </a:solidFill>
                <a:latin typeface="Republika" panose="02000506040000020004" pitchFamily="2" charset="-18"/>
              </a:rPr>
              <a:t>razpisa:</a:t>
            </a:r>
            <a:endParaRPr lang="en-AU" altLang="sl-SI" dirty="0">
              <a:solidFill>
                <a:srgbClr val="529DBA"/>
              </a:solidFill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209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Pravokotnik 2"/>
          <p:cNvSpPr>
            <a:spLocks noChangeArrowheads="1"/>
          </p:cNvSpPr>
          <p:nvPr/>
        </p:nvSpPr>
        <p:spPr bwMode="auto">
          <a:xfrm>
            <a:off x="485775" y="2596277"/>
            <a:ext cx="113823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P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rijavitelj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, ki ni registrirano socialno podjetje ali/in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zadruga, mora oblikovati zadrugo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ali zadrugo s statusom socialnega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podjetja, in sicer z namenom izpolnjevanja načel socialne ekonomije in zagotavljanja ponudbe na trgu. 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Zadrugo lahko ustanovijo najmanj trije ustanovitelji. Ustanovitelji so lahko fizične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ali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pravne osebe. </a:t>
            </a:r>
            <a:endParaRPr lang="sl-SI" sz="2800" dirty="0" smtClean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Nov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poslovni subjekt mora biti oblikovan najkasneje do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oddaje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zadnjega zahtevka za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izplačilo.</a:t>
            </a:r>
            <a:endParaRPr lang="sl-SI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sp>
        <p:nvSpPr>
          <p:cNvPr id="12291" name="Naslov 1"/>
          <p:cNvSpPr>
            <a:spLocks noGrp="1"/>
          </p:cNvSpPr>
          <p:nvPr>
            <p:ph type="ctrTitle"/>
          </p:nvPr>
        </p:nvSpPr>
        <p:spPr bwMode="auto">
          <a:xfrm>
            <a:off x="485775" y="1235075"/>
            <a:ext cx="11609388" cy="6771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dirty="0" smtClean="0">
                <a:solidFill>
                  <a:srgbClr val="529DBA"/>
                </a:solidFill>
                <a:latin typeface="Republika" panose="02000506040000020004" pitchFamily="2" charset="-18"/>
              </a:rPr>
              <a:t>Cilji javnega razpisa</a:t>
            </a:r>
            <a:endParaRPr lang="en-AU" altLang="sl-SI" dirty="0">
              <a:solidFill>
                <a:srgbClr val="529DBA"/>
              </a:solidFill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6648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Slika 1" descr="Predmet javnega razpisa" title="Predmet javnega razpis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613"/>
            <a:ext cx="12192000" cy="69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 descr="Predmet javnega razpisa " title="Predmet javnega razpisa "/>
          <p:cNvSpPr/>
          <p:nvPr/>
        </p:nvSpPr>
        <p:spPr>
          <a:xfrm>
            <a:off x="0" y="4559300"/>
            <a:ext cx="8958263" cy="1490663"/>
          </a:xfrm>
          <a:prstGeom prst="rect">
            <a:avLst/>
          </a:prstGeom>
          <a:solidFill>
            <a:srgbClr val="5C9A92">
              <a:alpha val="4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8677" name="Pravokotnik 2"/>
          <p:cNvSpPr>
            <a:spLocks noChangeArrowheads="1"/>
          </p:cNvSpPr>
          <p:nvPr/>
        </p:nvSpPr>
        <p:spPr bwMode="auto">
          <a:xfrm rot="-5400000">
            <a:off x="9751218" y="4412457"/>
            <a:ext cx="4481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sl-SI" altLang="sl-SI" sz="2000">
                <a:solidFill>
                  <a:schemeClr val="bg1"/>
                </a:solidFill>
                <a:latin typeface="Republika" panose="02000506040000020004" pitchFamily="2" charset="-18"/>
              </a:rPr>
              <a:t>Foto: Dean Dubokovič, slovenia.info</a:t>
            </a:r>
          </a:p>
        </p:txBody>
      </p:sp>
      <p:pic>
        <p:nvPicPr>
          <p:cNvPr id="7" name="Slika 6" descr="RS Ministrstvo za gospodarstvo, turizem in šport" title="RS Ministrstvo za gospodarstvo, turizem in špor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8850" y="152401"/>
            <a:ext cx="3162300" cy="1041476"/>
          </a:xfrm>
          <a:prstGeom prst="rect">
            <a:avLst/>
          </a:prstGeom>
        </p:spPr>
      </p:pic>
      <p:sp>
        <p:nvSpPr>
          <p:cNvPr id="8" name="Naslov 1" descr="Predmet javnega razpisa&#10;" title="Predmet javnega razpisa"/>
          <p:cNvSpPr txBox="1">
            <a:spLocks noGrp="1"/>
          </p:cNvSpPr>
          <p:nvPr>
            <p:ph type="ctrTitle"/>
          </p:nvPr>
        </p:nvSpPr>
        <p:spPr bwMode="auto">
          <a:xfrm>
            <a:off x="68779" y="4559300"/>
            <a:ext cx="9600000" cy="149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4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Predmet </a:t>
            </a:r>
          </a:p>
          <a:p>
            <a:r>
              <a:rPr lang="sl-SI" altLang="sl-SI" sz="4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javnega razpisa</a:t>
            </a:r>
            <a:endParaRPr lang="sl-SI" altLang="sl-SI" sz="4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 poteka: proces 5"/>
          <p:cNvSpPr/>
          <p:nvPr/>
        </p:nvSpPr>
        <p:spPr>
          <a:xfrm>
            <a:off x="3299791" y="2623930"/>
            <a:ext cx="8163340" cy="3226905"/>
          </a:xfrm>
          <a:prstGeom prst="flowChartProcess">
            <a:avLst/>
          </a:prstGeom>
          <a:solidFill>
            <a:srgbClr val="529DBA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sl-SI" dirty="0">
                <a:solidFill>
                  <a:schemeClr val="tx2"/>
                </a:solidFill>
              </a:rPr>
              <a:t>1. Zdravo in aktivno </a:t>
            </a:r>
            <a:r>
              <a:rPr lang="sl-SI" dirty="0" smtClean="0">
                <a:solidFill>
                  <a:schemeClr val="tx2"/>
                </a:solidFill>
              </a:rPr>
              <a:t>življenje 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sl-SI" dirty="0">
                <a:solidFill>
                  <a:schemeClr val="tx2"/>
                </a:solidFill>
              </a:rPr>
              <a:t>2. Znanje in spretnosti za kakovostno življenje in </a:t>
            </a:r>
            <a:r>
              <a:rPr lang="sl-SI" dirty="0" smtClean="0">
                <a:solidFill>
                  <a:schemeClr val="tx2"/>
                </a:solidFill>
              </a:rPr>
              <a:t>delo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sl-SI" dirty="0">
                <a:solidFill>
                  <a:schemeClr val="tx2"/>
                </a:solidFill>
              </a:rPr>
              <a:t>3. Dostojno življenje za </a:t>
            </a:r>
            <a:r>
              <a:rPr lang="sl-SI" dirty="0" smtClean="0">
                <a:solidFill>
                  <a:schemeClr val="tx2"/>
                </a:solidFill>
              </a:rPr>
              <a:t>vse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sl-SI" dirty="0">
                <a:solidFill>
                  <a:schemeClr val="tx2"/>
                </a:solidFill>
              </a:rPr>
              <a:t>4. Kultura in jezik kot temeljna dejavnika nacionalne </a:t>
            </a:r>
            <a:r>
              <a:rPr lang="sl-SI" dirty="0" smtClean="0">
                <a:solidFill>
                  <a:schemeClr val="tx2"/>
                </a:solidFill>
              </a:rPr>
              <a:t>identitete 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sl-SI" dirty="0">
                <a:solidFill>
                  <a:schemeClr val="tx2"/>
                </a:solidFill>
              </a:rPr>
              <a:t>5. Gospodarska </a:t>
            </a:r>
            <a:r>
              <a:rPr lang="sl-SI" dirty="0" smtClean="0">
                <a:solidFill>
                  <a:schemeClr val="tx2"/>
                </a:solidFill>
              </a:rPr>
              <a:t>stabilnost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sl-SI" dirty="0">
                <a:solidFill>
                  <a:schemeClr val="tx2"/>
                </a:solidFill>
              </a:rPr>
              <a:t>6. Konkurenčen in družbeno odgovoren podjetniški in raziskovalni </a:t>
            </a:r>
            <a:r>
              <a:rPr lang="sl-SI" dirty="0" smtClean="0">
                <a:solidFill>
                  <a:schemeClr val="tx2"/>
                </a:solidFill>
              </a:rPr>
              <a:t>sektor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sl-SI" dirty="0">
                <a:solidFill>
                  <a:schemeClr val="tx2"/>
                </a:solidFill>
              </a:rPr>
              <a:t>7. Vključujoč trg dela in kakovostna delovna </a:t>
            </a:r>
            <a:r>
              <a:rPr lang="sl-SI" dirty="0" smtClean="0">
                <a:solidFill>
                  <a:schemeClr val="tx2"/>
                </a:solidFill>
              </a:rPr>
              <a:t>mesta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sl-SI" dirty="0">
                <a:solidFill>
                  <a:schemeClr val="tx2"/>
                </a:solidFill>
              </a:rPr>
              <a:t>8. Nizko-</a:t>
            </a:r>
            <a:r>
              <a:rPr lang="sl-SI" dirty="0" err="1">
                <a:solidFill>
                  <a:schemeClr val="tx2"/>
                </a:solidFill>
              </a:rPr>
              <a:t>ogljično</a:t>
            </a:r>
            <a:r>
              <a:rPr lang="sl-SI" dirty="0">
                <a:solidFill>
                  <a:schemeClr val="tx2"/>
                </a:solidFill>
              </a:rPr>
              <a:t> krožno </a:t>
            </a:r>
            <a:r>
              <a:rPr lang="sl-SI" dirty="0" smtClean="0">
                <a:solidFill>
                  <a:schemeClr val="tx2"/>
                </a:solidFill>
              </a:rPr>
              <a:t>gospodarstvo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sl-SI" dirty="0">
                <a:solidFill>
                  <a:schemeClr val="tx2"/>
                </a:solidFill>
              </a:rPr>
              <a:t>9. Trajnostno upravljanje naravnih </a:t>
            </a:r>
            <a:r>
              <a:rPr lang="sl-SI" dirty="0" smtClean="0">
                <a:solidFill>
                  <a:schemeClr val="tx2"/>
                </a:solidFill>
              </a:rPr>
              <a:t>virov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sl-SI" dirty="0">
                <a:solidFill>
                  <a:schemeClr val="tx2"/>
                </a:solidFill>
              </a:rPr>
              <a:t>10. Zaupanja vreden pravni </a:t>
            </a:r>
            <a:r>
              <a:rPr lang="sl-SI" dirty="0" smtClean="0">
                <a:solidFill>
                  <a:schemeClr val="tx2"/>
                </a:solidFill>
              </a:rPr>
              <a:t>sistem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sl-SI" dirty="0">
                <a:solidFill>
                  <a:schemeClr val="tx2"/>
                </a:solidFill>
              </a:rPr>
              <a:t>11. Varna in globalno odgovorna Slovenija 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sl-SI" dirty="0">
                <a:solidFill>
                  <a:schemeClr val="tx2"/>
                </a:solidFill>
              </a:rPr>
              <a:t>12. Učinkovito upravljanje in kakovostne javne </a:t>
            </a:r>
            <a:r>
              <a:rPr lang="sl-SI" dirty="0" smtClean="0">
                <a:solidFill>
                  <a:schemeClr val="tx2"/>
                </a:solidFill>
              </a:rPr>
              <a:t>storitve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92506" y="2789347"/>
            <a:ext cx="2743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sl-SI" sz="2000" dirty="0" smtClean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>
              <a:spcAft>
                <a:spcPts val="600"/>
              </a:spcAft>
            </a:pPr>
            <a:endParaRPr lang="sl-SI" sz="200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>
              <a:spcAft>
                <a:spcPts val="600"/>
              </a:spcAft>
            </a:pPr>
            <a:r>
              <a:rPr lang="sl-SI" sz="20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Sofinanciranje projektov na posameznem </a:t>
            </a:r>
            <a:r>
              <a:rPr lang="sl-SI" sz="2000" dirty="0">
                <a:solidFill>
                  <a:schemeClr val="tx2"/>
                </a:solidFill>
                <a:latin typeface="Republika" panose="02000506040000020004" pitchFamily="2" charset="-18"/>
              </a:rPr>
              <a:t>področju, ki ga določa Strategija razvoja Slovenije 2030. </a:t>
            </a:r>
            <a:endParaRPr lang="en-GB" sz="200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sp>
        <p:nvSpPr>
          <p:cNvPr id="12291" name="Naslov 1"/>
          <p:cNvSpPr>
            <a:spLocks noGrp="1"/>
          </p:cNvSpPr>
          <p:nvPr>
            <p:ph type="ctrTitle"/>
          </p:nvPr>
        </p:nvSpPr>
        <p:spPr bwMode="auto">
          <a:xfrm>
            <a:off x="485775" y="1235075"/>
            <a:ext cx="11609388" cy="6771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dirty="0">
                <a:solidFill>
                  <a:srgbClr val="529DBA"/>
                </a:solidFill>
                <a:latin typeface="Republika" panose="02000506040000020004" pitchFamily="2" charset="-18"/>
              </a:rPr>
              <a:t>Predmet javnega </a:t>
            </a:r>
            <a:r>
              <a:rPr lang="sl-SI" dirty="0" smtClean="0">
                <a:solidFill>
                  <a:srgbClr val="529DBA"/>
                </a:solidFill>
                <a:latin typeface="Republika" panose="02000506040000020004" pitchFamily="2" charset="-18"/>
              </a:rPr>
              <a:t>razpisa:</a:t>
            </a:r>
            <a:endParaRPr lang="en-AU" altLang="sl-SI" dirty="0">
              <a:solidFill>
                <a:srgbClr val="529DBA"/>
              </a:solidFill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367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Pravokotnik 2"/>
          <p:cNvSpPr>
            <a:spLocks noChangeArrowheads="1"/>
          </p:cNvSpPr>
          <p:nvPr/>
        </p:nvSpPr>
        <p:spPr bwMode="auto">
          <a:xfrm>
            <a:off x="485775" y="2596277"/>
            <a:ext cx="11382375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Prijavitelj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lahko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odda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največ </a:t>
            </a:r>
            <a:r>
              <a:rPr lang="sl-SI" sz="2800" b="1" dirty="0">
                <a:solidFill>
                  <a:schemeClr val="tx2"/>
                </a:solidFill>
                <a:latin typeface="Republika" panose="02000506040000020004" pitchFamily="2" charset="-18"/>
              </a:rPr>
              <a:t>eno vlogo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oziroma se prijavi na </a:t>
            </a:r>
            <a:r>
              <a:rPr lang="sl-SI" sz="2800" b="1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en vsebinski </a:t>
            </a:r>
            <a:r>
              <a:rPr lang="sl-SI" sz="2800" b="1" dirty="0">
                <a:solidFill>
                  <a:schemeClr val="tx2"/>
                </a:solidFill>
                <a:latin typeface="Republika" panose="02000506040000020004" pitchFamily="2" charset="-18"/>
              </a:rPr>
              <a:t>sklop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. </a:t>
            </a:r>
            <a:endParaRPr lang="sl-SI" sz="2800" dirty="0" smtClean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Financirane bodo vloge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, ki bodo v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posameznem sklopu dosegle najvišji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odstotek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(v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primeru ostanka finančnih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sredstev pa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še vloge z drugim najvišjim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odstotkom v sklopu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1, 5, 6, 7 in 8 - po tem vrstnem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redu).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Če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na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določeno področje ne bo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prijav/noben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prijavitelj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ne bo dosegel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minimalnega kakovostnega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kriterija (60%),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se bodo sredstva dodelila naslednjim najvišje ocenjenim prijaviteljem, v 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sklopu </a:t>
            </a:r>
            <a:r>
              <a:rPr lang="sl-SI" sz="2800" dirty="0">
                <a:solidFill>
                  <a:schemeClr val="tx2"/>
                </a:solidFill>
                <a:latin typeface="Republika" panose="02000506040000020004" pitchFamily="2" charset="-18"/>
              </a:rPr>
              <a:t>1, 5, 6, 7 in 8 - po tem vrstnem redu</a:t>
            </a:r>
            <a:r>
              <a:rPr lang="sl-SI" sz="2800" dirty="0" smtClean="0">
                <a:solidFill>
                  <a:schemeClr val="tx2"/>
                </a:solidFill>
                <a:latin typeface="Republika" panose="02000506040000020004" pitchFamily="2" charset="-18"/>
              </a:rPr>
              <a:t>.</a:t>
            </a:r>
            <a:endParaRPr lang="sl-SI" sz="280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sp>
        <p:nvSpPr>
          <p:cNvPr id="12291" name="Naslov 1"/>
          <p:cNvSpPr>
            <a:spLocks noGrp="1"/>
          </p:cNvSpPr>
          <p:nvPr>
            <p:ph type="ctrTitle"/>
          </p:nvPr>
        </p:nvSpPr>
        <p:spPr bwMode="auto">
          <a:xfrm>
            <a:off x="485775" y="1235075"/>
            <a:ext cx="11609388" cy="6771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dirty="0" smtClean="0">
                <a:solidFill>
                  <a:srgbClr val="529DBA"/>
                </a:solidFill>
                <a:latin typeface="Republika" panose="02000506040000020004" pitchFamily="2" charset="-18"/>
              </a:rPr>
              <a:t>Predmet javnega razpisa</a:t>
            </a:r>
            <a:endParaRPr lang="en-AU" altLang="sl-SI" dirty="0">
              <a:solidFill>
                <a:srgbClr val="529DBA"/>
              </a:solidFill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838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 narediti predstavitev" id="{C6FDF24A-5096-4A97-8CE1-471DA420A1CC}" vid="{A8F4278A-59BD-4B96-8F93-D1A9EEB0E0B2}"/>
    </a:ext>
  </a:extLst>
</a:theme>
</file>

<file path=ppt/theme/theme2.xml><?xml version="1.0" encoding="utf-8"?>
<a:theme xmlns:a="http://schemas.openxmlformats.org/drawingml/2006/main" name="MGRT tema">
  <a:themeElements>
    <a:clrScheme name="MGR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29DBA"/>
      </a:accent1>
      <a:accent2>
        <a:srgbClr val="3E7C94"/>
      </a:accent2>
      <a:accent3>
        <a:srgbClr val="1B495A"/>
      </a:accent3>
      <a:accent4>
        <a:srgbClr val="5C9A92"/>
      </a:accent4>
      <a:accent5>
        <a:srgbClr val="457A73"/>
      </a:accent5>
      <a:accent6>
        <a:srgbClr val="1F4843"/>
      </a:accent6>
      <a:hlink>
        <a:srgbClr val="529DBA"/>
      </a:hlink>
      <a:folHlink>
        <a:srgbClr val="3E7C94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ako narediti predstavitev" id="{C6FDF24A-5096-4A97-8CE1-471DA420A1CC}" vid="{DFB428A8-F40A-4EBE-882D-7E6A03605645}"/>
    </a:ext>
  </a:extLst>
</a:theme>
</file>

<file path=ppt/theme/theme3.xml><?xml version="1.0" encoding="utf-8"?>
<a:theme xmlns:a="http://schemas.openxmlformats.org/drawingml/2006/main" name="1_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 narediti predstavitev" id="{C6FDF24A-5096-4A97-8CE1-471DA420A1CC}" vid="{C5AFB2F4-7AC9-4CF5-B397-6D406559FFD7}"/>
    </a:ext>
  </a:extLst>
</a:theme>
</file>

<file path=ppt/theme/theme4.xml><?xml version="1.0" encoding="utf-8"?>
<a:theme xmlns:a="http://schemas.openxmlformats.org/drawingml/2006/main" name="2_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 narediti predstavitev" id="{C6FDF24A-5096-4A97-8CE1-471DA420A1CC}" vid="{E968A18C-B521-44E1-8992-64A1ED4CEA01}"/>
    </a:ext>
  </a:extLst>
</a:theme>
</file>

<file path=ppt/theme/theme5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PREDLOGA - Kako narediti predstavitev</Template>
  <TotalTime>0</TotalTime>
  <Words>1331</Words>
  <Application>Microsoft Office PowerPoint</Application>
  <PresentationFormat>Širokozaslonsko</PresentationFormat>
  <Paragraphs>136</Paragraphs>
  <Slides>27</Slides>
  <Notes>19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4</vt:i4>
      </vt:variant>
      <vt:variant>
        <vt:lpstr>Naslovi diapozitivov</vt:lpstr>
      </vt:variant>
      <vt:variant>
        <vt:i4>27</vt:i4>
      </vt:variant>
    </vt:vector>
  </HeadingPairs>
  <TitlesOfParts>
    <vt:vector size="36" baseType="lpstr">
      <vt:lpstr>Republika</vt:lpstr>
      <vt:lpstr>Arial</vt:lpstr>
      <vt:lpstr>Calibri</vt:lpstr>
      <vt:lpstr>Republica</vt:lpstr>
      <vt:lpstr>Wingdings</vt:lpstr>
      <vt:lpstr>Custom Design</vt:lpstr>
      <vt:lpstr>MGRT tema</vt:lpstr>
      <vt:lpstr>1_Custom Design</vt:lpstr>
      <vt:lpstr>2_Custom Design</vt:lpstr>
      <vt:lpstr>Delavnica za potencialne prijavitelje: Javni razpis za spodbujanje razvoja projektov zadružništva in socialne ekonomije</vt:lpstr>
      <vt:lpstr>Namen in cilji  javnega razpisa</vt:lpstr>
      <vt:lpstr>Namen javnega razpisa</vt:lpstr>
      <vt:lpstr>Načela socialne ekonomije </vt:lpstr>
      <vt:lpstr>Cilji javnega razpisa:</vt:lpstr>
      <vt:lpstr>Cilji javnega razpisa</vt:lpstr>
      <vt:lpstr>Predmet  javnega razpisa</vt:lpstr>
      <vt:lpstr>Predmet javnega razpisa:</vt:lpstr>
      <vt:lpstr>Predmet javnega razpisa</vt:lpstr>
      <vt:lpstr>Upravičeni prijavitelji</vt:lpstr>
      <vt:lpstr>Upravičeni prijavitelji:</vt:lpstr>
      <vt:lpstr>Upravičeni prijavitelji;</vt:lpstr>
      <vt:lpstr>Pogoji  za kandidiranje</vt:lpstr>
      <vt:lpstr>Pogoji za kandidiranje na javnem razpisu</vt:lpstr>
      <vt:lpstr>Specifični pogoj</vt:lpstr>
      <vt:lpstr>Sodelovanje  z drugimi deležniki</vt:lpstr>
      <vt:lpstr>Sodelovanje z drugimi deležniki</vt:lpstr>
      <vt:lpstr>Kazalniki </vt:lpstr>
      <vt:lpstr>Kazalniki </vt:lpstr>
      <vt:lpstr>Upravičeni in neupravičeni stroški</vt:lpstr>
      <vt:lpstr>Upravičeni in neupravičeni stroški:</vt:lpstr>
      <vt:lpstr>Upravičeni in neupravičeni stroški;</vt:lpstr>
      <vt:lpstr>Upravičeni in neupravičeni stroški</vt:lpstr>
      <vt:lpstr>Finančni in časovni okvir</vt:lpstr>
      <vt:lpstr>Finančni okvir</vt:lpstr>
      <vt:lpstr>Časovni okvir</vt:lpstr>
      <vt:lpstr>V primeru  vprašanj smo  na voljo.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2023-05-22T11:30:47Z</dcterms:created>
  <dcterms:modified xsi:type="dcterms:W3CDTF">2023-05-22T12:15:56Z</dcterms:modified>
</cp:coreProperties>
</file>