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autoCompressPictures="0">
  <p:sldMasterIdLst>
    <p:sldMasterId id="2147483650" r:id="rId1"/>
    <p:sldMasterId id="2147484282" r:id="rId2"/>
    <p:sldMasterId id="2147484284" r:id="rId3"/>
    <p:sldMasterId id="2147484293" r:id="rId4"/>
  </p:sldMasterIdLst>
  <p:notesMasterIdLst>
    <p:notesMasterId r:id="rId28"/>
  </p:notesMasterIdLst>
  <p:handoutMasterIdLst>
    <p:handoutMasterId r:id="rId29"/>
  </p:handoutMasterIdLst>
  <p:sldIdLst>
    <p:sldId id="295" r:id="rId5"/>
    <p:sldId id="354" r:id="rId6"/>
    <p:sldId id="371" r:id="rId7"/>
    <p:sldId id="355" r:id="rId8"/>
    <p:sldId id="356" r:id="rId9"/>
    <p:sldId id="377" r:id="rId10"/>
    <p:sldId id="366" r:id="rId11"/>
    <p:sldId id="358" r:id="rId12"/>
    <p:sldId id="361" r:id="rId13"/>
    <p:sldId id="372" r:id="rId14"/>
    <p:sldId id="362" r:id="rId15"/>
    <p:sldId id="367" r:id="rId16"/>
    <p:sldId id="374" r:id="rId17"/>
    <p:sldId id="378" r:id="rId18"/>
    <p:sldId id="373" r:id="rId19"/>
    <p:sldId id="364" r:id="rId20"/>
    <p:sldId id="379" r:id="rId21"/>
    <p:sldId id="369" r:id="rId22"/>
    <p:sldId id="376" r:id="rId23"/>
    <p:sldId id="351" r:id="rId24"/>
    <p:sldId id="365" r:id="rId25"/>
    <p:sldId id="370" r:id="rId26"/>
    <p:sldId id="335" r:id="rId27"/>
  </p:sldIdLst>
  <p:sldSz cx="12192000" cy="6858000"/>
  <p:notesSz cx="6797675" cy="9926638"/>
  <p:embeddedFontLst>
    <p:embeddedFont>
      <p:font typeface="Calibri" panose="020F0502020204030204" pitchFamily="34" charset="0"/>
      <p:regular r:id="rId30"/>
      <p:bold r:id="rId31"/>
      <p:italic r:id="rId32"/>
      <p:boldItalic r:id="rId33"/>
    </p:embeddedFont>
    <p:embeddedFont>
      <p:font typeface="Republika" panose="02000506040000020004" pitchFamily="2" charset="-18"/>
      <p:regular r:id="rId34"/>
      <p:bold r:id="rId35"/>
    </p:embeddedFont>
  </p:embeddedFontLst>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Privzeti razdelek" id="{4DA681A9-1FCB-4CD9-ABA9-E5A4F3421F36}">
          <p14:sldIdLst>
            <p14:sldId id="295"/>
          </p14:sldIdLst>
        </p14:section>
        <p14:section name="Razdelek brez naslova" id="{4B59C9A3-CD7A-41AC-BBDE-448E9E9EAFDE}">
          <p14:sldIdLst>
            <p14:sldId id="354"/>
            <p14:sldId id="371"/>
            <p14:sldId id="355"/>
            <p14:sldId id="356"/>
            <p14:sldId id="377"/>
            <p14:sldId id="366"/>
            <p14:sldId id="358"/>
            <p14:sldId id="361"/>
            <p14:sldId id="372"/>
            <p14:sldId id="362"/>
            <p14:sldId id="367"/>
            <p14:sldId id="374"/>
            <p14:sldId id="378"/>
            <p14:sldId id="373"/>
            <p14:sldId id="364"/>
            <p14:sldId id="379"/>
            <p14:sldId id="369"/>
            <p14:sldId id="376"/>
            <p14:sldId id="351"/>
            <p14:sldId id="365"/>
            <p14:sldId id="370"/>
            <p14:sldId id="33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v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95A"/>
    <a:srgbClr val="999999"/>
    <a:srgbClr val="529DBA"/>
    <a:srgbClr val="3E7C94"/>
    <a:srgbClr val="457A73"/>
    <a:srgbClr val="66952E"/>
    <a:srgbClr val="234502"/>
    <a:srgbClr val="5C9A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5952" autoAdjust="0"/>
  </p:normalViewPr>
  <p:slideViewPr>
    <p:cSldViewPr snapToGrid="0" snapToObjects="1">
      <p:cViewPr varScale="1">
        <p:scale>
          <a:sx n="161" d="100"/>
          <a:sy n="161" d="100"/>
        </p:scale>
        <p:origin x="150" y="16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sl-SI"/>
          </a:p>
        </p:txBody>
      </p:sp>
      <p:sp>
        <p:nvSpPr>
          <p:cNvPr id="3" name="Označba mesta datum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F33E8C24-F5B3-4175-A5E7-FD9F8E6A23A0}" type="datetimeFigureOut">
              <a:rPr lang="sl-SI"/>
              <a:pPr>
                <a:defRPr/>
              </a:pPr>
              <a:t>25. 04. 2024</a:t>
            </a:fld>
            <a:endParaRPr lang="sl-SI" dirty="0"/>
          </a:p>
        </p:txBody>
      </p:sp>
      <p:sp>
        <p:nvSpPr>
          <p:cNvPr id="4" name="Označba mesta no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sl-SI"/>
          </a:p>
        </p:txBody>
      </p:sp>
      <p:sp>
        <p:nvSpPr>
          <p:cNvPr id="5" name="Označba mesta številke diapozitiva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pPr>
              <a:defRPr/>
            </a:pPr>
            <a:fld id="{0C85F68F-A63A-4CC5-9CC8-CD5924CFC5EA}" type="slidenum">
              <a:rPr lang="sl-SI"/>
              <a:pPr>
                <a:defRPr/>
              </a:pPr>
              <a:t>‹#›</a:t>
            </a:fld>
            <a:endParaRPr lang="sl-SI"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pPr>
              <a:defRPr/>
            </a:pPr>
            <a:endParaRPr lang="en-US"/>
          </a:p>
        </p:txBody>
      </p:sp>
      <p:sp>
        <p:nvSpPr>
          <p:cNvPr id="2662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DA9C138C-D090-44BE-BD37-7C1A2784C024}" type="datetimeFigureOut">
              <a:rPr lang="en-US"/>
              <a:pPr>
                <a:defRPr/>
              </a:pPr>
              <a:t>4/25/2024</a:t>
            </a:fld>
            <a:endParaRPr lang="en-US" dirty="0"/>
          </a:p>
        </p:txBody>
      </p:sp>
      <p:sp>
        <p:nvSpPr>
          <p:cNvPr id="8196"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Kliknite, če želite urediti sloge besedila matrice</a:t>
            </a:r>
          </a:p>
          <a:p>
            <a:pPr lvl="1"/>
            <a:r>
              <a:rPr lang="en-US" noProof="0"/>
              <a:t>Druga raven</a:t>
            </a:r>
          </a:p>
          <a:p>
            <a:pPr lvl="2"/>
            <a:r>
              <a:rPr lang="en-US" noProof="0"/>
              <a:t>Tretja raven</a:t>
            </a:r>
          </a:p>
          <a:p>
            <a:pPr lvl="3"/>
            <a:r>
              <a:rPr lang="en-US" noProof="0"/>
              <a:t>Četrta raven</a:t>
            </a:r>
          </a:p>
          <a:p>
            <a:pPr lvl="4"/>
            <a:r>
              <a:rPr lang="en-US" noProof="0"/>
              <a:t>Peta raven</a:t>
            </a:r>
          </a:p>
        </p:txBody>
      </p:sp>
      <p:sp>
        <p:nvSpPr>
          <p:cNvPr id="2663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pPr>
              <a:defRPr/>
            </a:pPr>
            <a:endParaRPr lang="en-US"/>
          </a:p>
        </p:txBody>
      </p:sp>
      <p:sp>
        <p:nvSpPr>
          <p:cNvPr id="2663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D07D3B3-7352-4E89-B94F-556E21620E8F}" type="slidenum">
              <a:rPr lang="en-US" altLang="sl-SI"/>
              <a:pPr>
                <a:defRPr/>
              </a:pPr>
              <a:t>‹#›</a:t>
            </a:fld>
            <a:endParaRPr lang="en-US" altLang="sl-SI"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E8DAB8A-A168-45B8-89F0-CE0B0A279193}" type="slidenum">
              <a:rPr lang="en-US" altLang="sl-SI" smtClean="0">
                <a:latin typeface="Calibri" panose="020F0502020204030204" pitchFamily="34" charset="0"/>
              </a:rPr>
              <a:pPr/>
              <a:t>13</a:t>
            </a:fld>
            <a:endParaRPr lang="en-US" altLang="sl-SI">
              <a:latin typeface="Calibri" panose="020F0502020204030204" pitchFamily="34" charset="0"/>
            </a:endParaRPr>
          </a:p>
        </p:txBody>
      </p:sp>
    </p:spTree>
    <p:extLst>
      <p:ext uri="{BB962C8B-B14F-4D97-AF65-F5344CB8AC3E}">
        <p14:creationId xmlns:p14="http://schemas.microsoft.com/office/powerpoint/2010/main" val="1822845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E8DAB8A-A168-45B8-89F0-CE0B0A279193}" type="slidenum">
              <a:rPr lang="en-US" altLang="sl-SI" smtClean="0">
                <a:latin typeface="Calibri" panose="020F0502020204030204" pitchFamily="34" charset="0"/>
              </a:rPr>
              <a:pPr/>
              <a:t>14</a:t>
            </a:fld>
            <a:endParaRPr lang="en-US" altLang="sl-SI">
              <a:latin typeface="Calibri" panose="020F0502020204030204" pitchFamily="34" charset="0"/>
            </a:endParaRPr>
          </a:p>
        </p:txBody>
      </p:sp>
    </p:spTree>
    <p:extLst>
      <p:ext uri="{BB962C8B-B14F-4D97-AF65-F5344CB8AC3E}">
        <p14:creationId xmlns:p14="http://schemas.microsoft.com/office/powerpoint/2010/main" val="3872121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E8DAB8A-A168-45B8-89F0-CE0B0A279193}" type="slidenum">
              <a:rPr lang="en-US" altLang="sl-SI" smtClean="0">
                <a:latin typeface="Calibri" panose="020F0502020204030204" pitchFamily="34" charset="0"/>
              </a:rPr>
              <a:pPr/>
              <a:t>16</a:t>
            </a:fld>
            <a:endParaRPr lang="en-US" altLang="sl-SI">
              <a:latin typeface="Calibri" panose="020F0502020204030204" pitchFamily="34" charset="0"/>
            </a:endParaRPr>
          </a:p>
        </p:txBody>
      </p:sp>
    </p:spTree>
    <p:extLst>
      <p:ext uri="{BB962C8B-B14F-4D97-AF65-F5344CB8AC3E}">
        <p14:creationId xmlns:p14="http://schemas.microsoft.com/office/powerpoint/2010/main" val="3678633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E8DAB8A-A168-45B8-89F0-CE0B0A279193}" type="slidenum">
              <a:rPr lang="en-US" altLang="sl-SI" smtClean="0">
                <a:latin typeface="Calibri" panose="020F0502020204030204" pitchFamily="34" charset="0"/>
              </a:rPr>
              <a:pPr/>
              <a:t>17</a:t>
            </a:fld>
            <a:endParaRPr lang="en-US" altLang="sl-SI">
              <a:latin typeface="Calibri" panose="020F0502020204030204" pitchFamily="34" charset="0"/>
            </a:endParaRPr>
          </a:p>
        </p:txBody>
      </p:sp>
    </p:spTree>
    <p:extLst>
      <p:ext uri="{BB962C8B-B14F-4D97-AF65-F5344CB8AC3E}">
        <p14:creationId xmlns:p14="http://schemas.microsoft.com/office/powerpoint/2010/main" val="288179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E8DAB8A-A168-45B8-89F0-CE0B0A279193}" type="slidenum">
              <a:rPr lang="en-US" altLang="sl-SI" smtClean="0">
                <a:latin typeface="Calibri" panose="020F0502020204030204" pitchFamily="34" charset="0"/>
              </a:rPr>
              <a:pPr/>
              <a:t>18</a:t>
            </a:fld>
            <a:endParaRPr lang="en-US" altLang="sl-SI">
              <a:latin typeface="Calibri" panose="020F0502020204030204" pitchFamily="34" charset="0"/>
            </a:endParaRPr>
          </a:p>
        </p:txBody>
      </p:sp>
    </p:spTree>
    <p:extLst>
      <p:ext uri="{BB962C8B-B14F-4D97-AF65-F5344CB8AC3E}">
        <p14:creationId xmlns:p14="http://schemas.microsoft.com/office/powerpoint/2010/main" val="389759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E8DAB8A-A168-45B8-89F0-CE0B0A279193}" type="slidenum">
              <a:rPr lang="en-US" altLang="sl-SI" smtClean="0">
                <a:latin typeface="Calibri" panose="020F0502020204030204" pitchFamily="34" charset="0"/>
              </a:rPr>
              <a:pPr/>
              <a:t>19</a:t>
            </a:fld>
            <a:endParaRPr lang="en-US" altLang="sl-SI">
              <a:latin typeface="Calibri" panose="020F0502020204030204" pitchFamily="34" charset="0"/>
            </a:endParaRPr>
          </a:p>
        </p:txBody>
      </p:sp>
    </p:spTree>
    <p:extLst>
      <p:ext uri="{BB962C8B-B14F-4D97-AF65-F5344CB8AC3E}">
        <p14:creationId xmlns:p14="http://schemas.microsoft.com/office/powerpoint/2010/main" val="2894689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E8DAB8A-A168-45B8-89F0-CE0B0A279193}" type="slidenum">
              <a:rPr lang="en-US" altLang="sl-SI" smtClean="0">
                <a:latin typeface="Calibri" panose="020F0502020204030204" pitchFamily="34" charset="0"/>
              </a:rPr>
              <a:pPr/>
              <a:t>21</a:t>
            </a:fld>
            <a:endParaRPr lang="en-US" altLang="sl-SI">
              <a:latin typeface="Calibri" panose="020F0502020204030204" pitchFamily="34" charset="0"/>
            </a:endParaRPr>
          </a:p>
        </p:txBody>
      </p:sp>
    </p:spTree>
    <p:extLst>
      <p:ext uri="{BB962C8B-B14F-4D97-AF65-F5344CB8AC3E}">
        <p14:creationId xmlns:p14="http://schemas.microsoft.com/office/powerpoint/2010/main" val="2160542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E8DAB8A-A168-45B8-89F0-CE0B0A279193}" type="slidenum">
              <a:rPr lang="en-US" altLang="sl-SI" smtClean="0">
                <a:latin typeface="Calibri" panose="020F0502020204030204" pitchFamily="34" charset="0"/>
              </a:rPr>
              <a:pPr/>
              <a:t>22</a:t>
            </a:fld>
            <a:endParaRPr lang="en-US" altLang="sl-SI">
              <a:latin typeface="Calibri" panose="020F0502020204030204" pitchFamily="34" charset="0"/>
            </a:endParaRPr>
          </a:p>
        </p:txBody>
      </p:sp>
    </p:spTree>
    <p:extLst>
      <p:ext uri="{BB962C8B-B14F-4D97-AF65-F5344CB8AC3E}">
        <p14:creationId xmlns:p14="http://schemas.microsoft.com/office/powerpoint/2010/main" val="2181692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dirty="0"/>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E8DAB8A-A168-45B8-89F0-CE0B0A279193}" type="slidenum">
              <a:rPr lang="en-US" altLang="sl-SI" smtClean="0">
                <a:latin typeface="Calibri" panose="020F0502020204030204" pitchFamily="34" charset="0"/>
              </a:rPr>
              <a:pPr/>
              <a:t>2</a:t>
            </a:fld>
            <a:endParaRPr lang="en-US" altLang="sl-SI" dirty="0">
              <a:latin typeface="Calibri" panose="020F0502020204030204" pitchFamily="34" charset="0"/>
            </a:endParaRPr>
          </a:p>
        </p:txBody>
      </p:sp>
    </p:spTree>
    <p:extLst>
      <p:ext uri="{BB962C8B-B14F-4D97-AF65-F5344CB8AC3E}">
        <p14:creationId xmlns:p14="http://schemas.microsoft.com/office/powerpoint/2010/main" val="538429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E8DAB8A-A168-45B8-89F0-CE0B0A279193}" type="slidenum">
              <a:rPr lang="en-US" altLang="sl-SI" smtClean="0">
                <a:latin typeface="Calibri" panose="020F0502020204030204" pitchFamily="34" charset="0"/>
              </a:rPr>
              <a:pPr/>
              <a:t>3</a:t>
            </a:fld>
            <a:endParaRPr lang="en-US" altLang="sl-SI">
              <a:latin typeface="Calibri" panose="020F0502020204030204" pitchFamily="34" charset="0"/>
            </a:endParaRPr>
          </a:p>
        </p:txBody>
      </p:sp>
    </p:spTree>
    <p:extLst>
      <p:ext uri="{BB962C8B-B14F-4D97-AF65-F5344CB8AC3E}">
        <p14:creationId xmlns:p14="http://schemas.microsoft.com/office/powerpoint/2010/main" val="143716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E8DAB8A-A168-45B8-89F0-CE0B0A279193}" type="slidenum">
              <a:rPr lang="en-US" altLang="sl-SI" smtClean="0">
                <a:latin typeface="Calibri" panose="020F0502020204030204" pitchFamily="34" charset="0"/>
              </a:rPr>
              <a:pPr/>
              <a:t>4</a:t>
            </a:fld>
            <a:endParaRPr lang="en-US" altLang="sl-SI">
              <a:latin typeface="Calibri" panose="020F0502020204030204" pitchFamily="34" charset="0"/>
            </a:endParaRPr>
          </a:p>
        </p:txBody>
      </p:sp>
    </p:spTree>
    <p:extLst>
      <p:ext uri="{BB962C8B-B14F-4D97-AF65-F5344CB8AC3E}">
        <p14:creationId xmlns:p14="http://schemas.microsoft.com/office/powerpoint/2010/main" val="3678412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E8DAB8A-A168-45B8-89F0-CE0B0A279193}" type="slidenum">
              <a:rPr lang="en-US" altLang="sl-SI" smtClean="0">
                <a:latin typeface="Calibri" panose="020F0502020204030204" pitchFamily="34" charset="0"/>
              </a:rPr>
              <a:pPr/>
              <a:t>5</a:t>
            </a:fld>
            <a:endParaRPr lang="en-US" altLang="sl-SI">
              <a:latin typeface="Calibri" panose="020F0502020204030204" pitchFamily="34" charset="0"/>
            </a:endParaRPr>
          </a:p>
        </p:txBody>
      </p:sp>
    </p:spTree>
    <p:extLst>
      <p:ext uri="{BB962C8B-B14F-4D97-AF65-F5344CB8AC3E}">
        <p14:creationId xmlns:p14="http://schemas.microsoft.com/office/powerpoint/2010/main" val="2193000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E8DAB8A-A168-45B8-89F0-CE0B0A279193}" type="slidenum">
              <a:rPr lang="en-US" altLang="sl-SI" smtClean="0">
                <a:latin typeface="Calibri" panose="020F0502020204030204" pitchFamily="34" charset="0"/>
              </a:rPr>
              <a:pPr/>
              <a:t>6</a:t>
            </a:fld>
            <a:endParaRPr lang="en-US" altLang="sl-SI">
              <a:latin typeface="Calibri" panose="020F0502020204030204" pitchFamily="34" charset="0"/>
            </a:endParaRPr>
          </a:p>
        </p:txBody>
      </p:sp>
    </p:spTree>
    <p:extLst>
      <p:ext uri="{BB962C8B-B14F-4D97-AF65-F5344CB8AC3E}">
        <p14:creationId xmlns:p14="http://schemas.microsoft.com/office/powerpoint/2010/main" val="3585456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E8DAB8A-A168-45B8-89F0-CE0B0A279193}" type="slidenum">
              <a:rPr lang="en-US" altLang="sl-SI" smtClean="0">
                <a:latin typeface="Calibri" panose="020F0502020204030204" pitchFamily="34" charset="0"/>
              </a:rPr>
              <a:pPr/>
              <a:t>8</a:t>
            </a:fld>
            <a:endParaRPr lang="en-US" altLang="sl-SI">
              <a:latin typeface="Calibri" panose="020F0502020204030204" pitchFamily="34" charset="0"/>
            </a:endParaRPr>
          </a:p>
        </p:txBody>
      </p:sp>
    </p:spTree>
    <p:extLst>
      <p:ext uri="{BB962C8B-B14F-4D97-AF65-F5344CB8AC3E}">
        <p14:creationId xmlns:p14="http://schemas.microsoft.com/office/powerpoint/2010/main" val="3505234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E8DAB8A-A168-45B8-89F0-CE0B0A279193}" type="slidenum">
              <a:rPr lang="en-US" altLang="sl-SI" smtClean="0">
                <a:latin typeface="Calibri" panose="020F0502020204030204" pitchFamily="34" charset="0"/>
              </a:rPr>
              <a:pPr/>
              <a:t>9</a:t>
            </a:fld>
            <a:endParaRPr lang="en-US" altLang="sl-SI">
              <a:latin typeface="Calibri" panose="020F0502020204030204" pitchFamily="34" charset="0"/>
            </a:endParaRPr>
          </a:p>
        </p:txBody>
      </p:sp>
    </p:spTree>
    <p:extLst>
      <p:ext uri="{BB962C8B-B14F-4D97-AF65-F5344CB8AC3E}">
        <p14:creationId xmlns:p14="http://schemas.microsoft.com/office/powerpoint/2010/main" val="2218227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značba mesta stranske slike 1"/>
          <p:cNvSpPr>
            <a:spLocks noGrp="1" noRot="1" noChangeAspect="1" noTextEdit="1"/>
          </p:cNvSpPr>
          <p:nvPr>
            <p:ph type="sldImg"/>
          </p:nvPr>
        </p:nvSpPr>
        <p:spPr>
          <a:ln/>
        </p:spPr>
      </p:sp>
      <p:sp>
        <p:nvSpPr>
          <p:cNvPr id="13315" name="Označba mest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altLang="sl-SI"/>
          </a:p>
        </p:txBody>
      </p:sp>
      <p:sp>
        <p:nvSpPr>
          <p:cNvPr id="13316" name="Označba mest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E8DAB8A-A168-45B8-89F0-CE0B0A279193}" type="slidenum">
              <a:rPr lang="en-US" altLang="sl-SI" smtClean="0">
                <a:latin typeface="Calibri" panose="020F0502020204030204" pitchFamily="34" charset="0"/>
              </a:rPr>
              <a:pPr/>
              <a:t>11</a:t>
            </a:fld>
            <a:endParaRPr lang="en-US" altLang="sl-SI">
              <a:latin typeface="Calibri" panose="020F0502020204030204" pitchFamily="34" charset="0"/>
            </a:endParaRPr>
          </a:p>
        </p:txBody>
      </p:sp>
    </p:spTree>
    <p:extLst>
      <p:ext uri="{BB962C8B-B14F-4D97-AF65-F5344CB8AC3E}">
        <p14:creationId xmlns:p14="http://schemas.microsoft.com/office/powerpoint/2010/main" val="1162365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ostavitev po meri">
    <p:spTree>
      <p:nvGrpSpPr>
        <p:cNvPr id="1" name=""/>
        <p:cNvGrpSpPr/>
        <p:nvPr/>
      </p:nvGrpSpPr>
      <p:grpSpPr>
        <a:xfrm>
          <a:off x="0" y="0"/>
          <a:ext cx="0" cy="0"/>
          <a:chOff x="0" y="0"/>
          <a:chExt cx="0" cy="0"/>
        </a:xfrm>
      </p:grpSpPr>
      <p:sp>
        <p:nvSpPr>
          <p:cNvPr id="3" name="TextBox 8"/>
          <p:cNvSpPr txBox="1">
            <a:spLocks noChangeArrowheads="1"/>
          </p:cNvSpPr>
          <p:nvPr/>
        </p:nvSpPr>
        <p:spPr bwMode="auto">
          <a:xfrm>
            <a:off x="1282700" y="708025"/>
            <a:ext cx="3259138"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a:t>
            </a:r>
            <a:r>
              <a:rPr lang="sl-SI"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GOSPODARSKI RAVZOJ IN TEHNOLOGIJO</a:t>
            </a:r>
          </a:p>
        </p:txBody>
      </p:sp>
      <p:pic>
        <p:nvPicPr>
          <p:cNvPr id="4"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Uredite slog naslova matrice</a:t>
            </a:r>
            <a:endParaRPr lang="sl-SI" dirty="0"/>
          </a:p>
        </p:txBody>
      </p:sp>
      <p:sp>
        <p:nvSpPr>
          <p:cNvPr id="5" name="Date Placeholder 2"/>
          <p:cNvSpPr>
            <a:spLocks noGrp="1"/>
          </p:cNvSpPr>
          <p:nvPr>
            <p:ph type="dt" sz="half" idx="10"/>
          </p:nvPr>
        </p:nvSpPr>
        <p:spPr>
          <a:xfrm>
            <a:off x="1344613" y="6356350"/>
            <a:ext cx="2586037" cy="365125"/>
          </a:xfrm>
        </p:spPr>
        <p:txBody>
          <a:bodyPr/>
          <a:lstStyle>
            <a:lvl1pPr>
              <a:defRPr/>
            </a:lvl1pPr>
          </a:lstStyle>
          <a:p>
            <a:pPr>
              <a:defRPr/>
            </a:pPr>
            <a:fld id="{2A677783-EBFF-4F03-B4E3-3B6DE25DE5D6}" type="datetimeFigureOut">
              <a:rPr lang="sl-SI"/>
              <a:pPr>
                <a:defRPr/>
              </a:pPr>
              <a:t>25. 04. 2024</a:t>
            </a:fld>
            <a:endParaRPr lang="sl-SI" dirty="0"/>
          </a:p>
        </p:txBody>
      </p:sp>
      <p:sp>
        <p:nvSpPr>
          <p:cNvPr id="6" name="Footer Placeholder 3"/>
          <p:cNvSpPr>
            <a:spLocks noGrp="1"/>
          </p:cNvSpPr>
          <p:nvPr>
            <p:ph type="ftr" sz="quarter" idx="11"/>
          </p:nvPr>
        </p:nvSpPr>
        <p:spPr/>
        <p:txBody>
          <a:bodyPr/>
          <a:lstStyle>
            <a:lvl1pPr>
              <a:defRPr/>
            </a:lvl1pPr>
          </a:lstStyle>
          <a:p>
            <a:pPr>
              <a:defRPr/>
            </a:pPr>
            <a:endParaRPr lang="sl-SI"/>
          </a:p>
        </p:txBody>
      </p:sp>
      <p:sp>
        <p:nvSpPr>
          <p:cNvPr id="7" name="Slide Number Placeholder 4"/>
          <p:cNvSpPr>
            <a:spLocks noGrp="1"/>
          </p:cNvSpPr>
          <p:nvPr>
            <p:ph type="sldNum" sz="quarter" idx="12"/>
          </p:nvPr>
        </p:nvSpPr>
        <p:spPr/>
        <p:txBody>
          <a:bodyPr/>
          <a:lstStyle>
            <a:lvl1pPr>
              <a:defRPr/>
            </a:lvl1pPr>
          </a:lstStyle>
          <a:p>
            <a:pPr>
              <a:defRPr/>
            </a:pPr>
            <a:fld id="{51C04BBD-E810-4A7C-A53D-F4616AAC7490}" type="slidenum">
              <a:rPr lang="sl-SI" altLang="sl-SI"/>
              <a:pPr>
                <a:defRPr/>
              </a:pPr>
              <a:t>‹#›</a:t>
            </a:fld>
            <a:endParaRPr lang="sl-SI" altLang="sl-SI" dirty="0"/>
          </a:p>
        </p:txBody>
      </p:sp>
    </p:spTree>
    <p:extLst>
      <p:ext uri="{BB962C8B-B14F-4D97-AF65-F5344CB8AC3E}">
        <p14:creationId xmlns:p14="http://schemas.microsoft.com/office/powerpoint/2010/main" val="2980403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296000" y="1548000"/>
            <a:ext cx="96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sl-SI"/>
              <a:t>Uredite slog naslova matrice</a:t>
            </a:r>
            <a:endParaRPr lang="en-US" dirty="0"/>
          </a:p>
        </p:txBody>
      </p:sp>
      <p:sp>
        <p:nvSpPr>
          <p:cNvPr id="3" name="Date Placeholder 3"/>
          <p:cNvSpPr>
            <a:spLocks noGrp="1"/>
          </p:cNvSpPr>
          <p:nvPr>
            <p:ph type="dt" sz="half" idx="10"/>
          </p:nvPr>
        </p:nvSpPr>
        <p:spPr>
          <a:xfrm>
            <a:off x="1295400" y="6356350"/>
            <a:ext cx="1993900" cy="365125"/>
          </a:xfrm>
        </p:spPr>
        <p:txBody>
          <a:bodyPr/>
          <a:lstStyle>
            <a:lvl1pPr>
              <a:defRPr/>
            </a:lvl1pPr>
          </a:lstStyle>
          <a:p>
            <a:pPr>
              <a:defRPr/>
            </a:pPr>
            <a:fld id="{17A510A2-ABBB-4EBD-8406-3C68B0965F89}" type="datetimeFigureOut">
              <a:rPr lang="en-US" smtClean="0"/>
              <a:pPr>
                <a:defRPr/>
              </a:pPr>
              <a:t>4/25/2024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8737600" y="6356350"/>
            <a:ext cx="1776413" cy="365125"/>
          </a:xfrm>
        </p:spPr>
        <p:txBody>
          <a:bodyPr/>
          <a:lstStyle>
            <a:lvl1pPr>
              <a:defRPr/>
            </a:lvl1pPr>
          </a:lstStyle>
          <a:p>
            <a:pPr>
              <a:defRPr/>
            </a:pPr>
            <a:fld id="{41F6543A-A284-4F7D-8600-9D591413C96D}" type="slidenum">
              <a:rPr lang="en-US" altLang="sl-SI" smtClean="0"/>
              <a:pPr>
                <a:defRPr/>
              </a:pPr>
              <a:t>‹#›</a:t>
            </a:fld>
            <a:endParaRPr lang="en-US" altLang="sl-SI" dirty="0"/>
          </a:p>
        </p:txBody>
      </p:sp>
    </p:spTree>
    <p:extLst>
      <p:ext uri="{BB962C8B-B14F-4D97-AF65-F5344CB8AC3E}">
        <p14:creationId xmlns:p14="http://schemas.microsoft.com/office/powerpoint/2010/main" val="3717487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296000" y="1548000"/>
            <a:ext cx="96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sl-SI"/>
              <a:t>Uredite slog naslova matrice</a:t>
            </a:r>
            <a:endParaRPr lang="en-US" dirty="0"/>
          </a:p>
        </p:txBody>
      </p:sp>
      <p:sp>
        <p:nvSpPr>
          <p:cNvPr id="3" name="Date Placeholder 3"/>
          <p:cNvSpPr>
            <a:spLocks noGrp="1"/>
          </p:cNvSpPr>
          <p:nvPr>
            <p:ph type="dt" sz="half" idx="10"/>
          </p:nvPr>
        </p:nvSpPr>
        <p:spPr>
          <a:xfrm>
            <a:off x="1295400" y="6356350"/>
            <a:ext cx="1993900" cy="365125"/>
          </a:xfrm>
        </p:spPr>
        <p:txBody>
          <a:bodyPr/>
          <a:lstStyle>
            <a:lvl1pPr>
              <a:defRPr/>
            </a:lvl1pPr>
          </a:lstStyle>
          <a:p>
            <a:pPr>
              <a:defRPr/>
            </a:pPr>
            <a:fld id="{17A510A2-ABBB-4EBD-8406-3C68B0965F89}" type="datetimeFigureOut">
              <a:rPr lang="en-US"/>
              <a:pPr>
                <a:defRPr/>
              </a:pPr>
              <a:t>4/25/2024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8737600" y="6356350"/>
            <a:ext cx="1776413" cy="365125"/>
          </a:xfrm>
        </p:spPr>
        <p:txBody>
          <a:bodyPr/>
          <a:lstStyle>
            <a:lvl1pPr>
              <a:defRPr/>
            </a:lvl1pPr>
          </a:lstStyle>
          <a:p>
            <a:pPr>
              <a:defRPr/>
            </a:pPr>
            <a:fld id="{41F6543A-A284-4F7D-8600-9D591413C96D}" type="slidenum">
              <a:rPr lang="en-US" altLang="sl-SI"/>
              <a:pPr>
                <a:defRPr/>
              </a:pPr>
              <a:t>‹#›</a:t>
            </a:fld>
            <a:endParaRPr lang="en-US" altLang="sl-SI" dirty="0"/>
          </a:p>
        </p:txBody>
      </p:sp>
    </p:spTree>
    <p:extLst>
      <p:ext uri="{BB962C8B-B14F-4D97-AF65-F5344CB8AC3E}">
        <p14:creationId xmlns:p14="http://schemas.microsoft.com/office/powerpoint/2010/main" val="1406240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6000" y="1548000"/>
            <a:ext cx="96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en-US"/>
              <a:t>Click to edit Master title style</a:t>
            </a:r>
            <a:endParaRPr lang="en-US" dirty="0"/>
          </a:p>
        </p:txBody>
      </p:sp>
      <p:sp>
        <p:nvSpPr>
          <p:cNvPr id="3" name="Date Placeholder 3"/>
          <p:cNvSpPr>
            <a:spLocks noGrp="1"/>
          </p:cNvSpPr>
          <p:nvPr>
            <p:ph type="dt" sz="half" idx="10"/>
          </p:nvPr>
        </p:nvSpPr>
        <p:spPr>
          <a:xfrm>
            <a:off x="1295400" y="6356350"/>
            <a:ext cx="1993900" cy="365125"/>
          </a:xfrm>
        </p:spPr>
        <p:txBody>
          <a:bodyPr/>
          <a:lstStyle>
            <a:lvl1pPr>
              <a:defRPr/>
            </a:lvl1pPr>
          </a:lstStyle>
          <a:p>
            <a:pPr>
              <a:defRPr/>
            </a:pPr>
            <a:fld id="{B067762F-4A55-4283-81AE-7BA0D578D9B0}" type="datetimeFigureOut">
              <a:rPr lang="en-US"/>
              <a:pPr>
                <a:defRPr/>
              </a:pPr>
              <a:t>4/25/2024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8737600" y="6356350"/>
            <a:ext cx="1776413" cy="365125"/>
          </a:xfrm>
        </p:spPr>
        <p:txBody>
          <a:bodyPr/>
          <a:lstStyle>
            <a:lvl1pPr>
              <a:defRPr/>
            </a:lvl1pPr>
          </a:lstStyle>
          <a:p>
            <a:pPr>
              <a:defRPr/>
            </a:pPr>
            <a:fld id="{59BFA213-8D6B-49C7-9F9F-F88249C62B6A}" type="slidenum">
              <a:rPr lang="en-US" altLang="sl-SI"/>
              <a:pPr>
                <a:defRPr/>
              </a:pPr>
              <a:t>‹#›</a:t>
            </a:fld>
            <a:endParaRPr lang="en-US" altLang="sl-SI"/>
          </a:p>
        </p:txBody>
      </p:sp>
    </p:spTree>
    <p:extLst>
      <p:ext uri="{BB962C8B-B14F-4D97-AF65-F5344CB8AC3E}">
        <p14:creationId xmlns:p14="http://schemas.microsoft.com/office/powerpoint/2010/main" val="1906450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ostavitev po meri">
    <p:spTree>
      <p:nvGrpSpPr>
        <p:cNvPr id="1" name=""/>
        <p:cNvGrpSpPr/>
        <p:nvPr/>
      </p:nvGrpSpPr>
      <p:grpSpPr>
        <a:xfrm>
          <a:off x="0" y="0"/>
          <a:ext cx="0" cy="0"/>
          <a:chOff x="0" y="0"/>
          <a:chExt cx="0" cy="0"/>
        </a:xfrm>
      </p:grpSpPr>
      <p:sp>
        <p:nvSpPr>
          <p:cNvPr id="3" name="TextBox 8"/>
          <p:cNvSpPr txBox="1">
            <a:spLocks noChangeArrowheads="1"/>
          </p:cNvSpPr>
          <p:nvPr/>
        </p:nvSpPr>
        <p:spPr bwMode="auto">
          <a:xfrm>
            <a:off x="1282700" y="708025"/>
            <a:ext cx="3259138"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a:t>
            </a:r>
            <a:r>
              <a:rPr lang="sl-SI"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GOSPODARSKI RAVZOJ IN TEHNOLOGIJO</a:t>
            </a:r>
          </a:p>
        </p:txBody>
      </p:sp>
      <p:pic>
        <p:nvPicPr>
          <p:cNvPr id="4"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Uredite slog naslova matrice</a:t>
            </a:r>
            <a:endParaRPr lang="sl-SI" dirty="0"/>
          </a:p>
        </p:txBody>
      </p:sp>
      <p:sp>
        <p:nvSpPr>
          <p:cNvPr id="5" name="Date Placeholder 2"/>
          <p:cNvSpPr>
            <a:spLocks noGrp="1"/>
          </p:cNvSpPr>
          <p:nvPr>
            <p:ph type="dt" sz="half" idx="10"/>
          </p:nvPr>
        </p:nvSpPr>
        <p:spPr>
          <a:xfrm>
            <a:off x="1344613" y="6356350"/>
            <a:ext cx="2586037" cy="365125"/>
          </a:xfrm>
        </p:spPr>
        <p:txBody>
          <a:bodyPr/>
          <a:lstStyle>
            <a:lvl1pPr>
              <a:defRPr/>
            </a:lvl1pPr>
          </a:lstStyle>
          <a:p>
            <a:pPr>
              <a:defRPr/>
            </a:pPr>
            <a:fld id="{5A42949F-2C33-46B7-8ABF-A872A285039C}" type="datetimeFigureOut">
              <a:rPr lang="sl-SI"/>
              <a:pPr>
                <a:defRPr/>
              </a:pPr>
              <a:t>25. 04. 2024</a:t>
            </a:fld>
            <a:endParaRPr lang="sl-SI" dirty="0"/>
          </a:p>
        </p:txBody>
      </p:sp>
      <p:sp>
        <p:nvSpPr>
          <p:cNvPr id="6" name="Footer Placeholder 3"/>
          <p:cNvSpPr>
            <a:spLocks noGrp="1"/>
          </p:cNvSpPr>
          <p:nvPr>
            <p:ph type="ftr" sz="quarter" idx="11"/>
          </p:nvPr>
        </p:nvSpPr>
        <p:spPr/>
        <p:txBody>
          <a:bodyPr/>
          <a:lstStyle>
            <a:lvl1pPr>
              <a:defRPr/>
            </a:lvl1pPr>
          </a:lstStyle>
          <a:p>
            <a:pPr>
              <a:defRPr/>
            </a:pPr>
            <a:endParaRPr lang="sl-SI"/>
          </a:p>
        </p:txBody>
      </p:sp>
      <p:sp>
        <p:nvSpPr>
          <p:cNvPr id="7" name="Slide Number Placeholder 4"/>
          <p:cNvSpPr>
            <a:spLocks noGrp="1"/>
          </p:cNvSpPr>
          <p:nvPr>
            <p:ph type="sldNum" sz="quarter" idx="12"/>
          </p:nvPr>
        </p:nvSpPr>
        <p:spPr/>
        <p:txBody>
          <a:bodyPr/>
          <a:lstStyle>
            <a:lvl1pPr>
              <a:defRPr/>
            </a:lvl1pPr>
          </a:lstStyle>
          <a:p>
            <a:pPr>
              <a:defRPr/>
            </a:pPr>
            <a:fld id="{AD4DDDA6-8A74-46A0-9552-2678C2889079}" type="slidenum">
              <a:rPr lang="sl-SI" altLang="sl-SI"/>
              <a:pPr>
                <a:defRPr/>
              </a:pPr>
              <a:t>‹#›</a:t>
            </a:fld>
            <a:endParaRPr lang="sl-SI" altLang="sl-SI" dirty="0"/>
          </a:p>
        </p:txBody>
      </p:sp>
    </p:spTree>
    <p:extLst>
      <p:ext uri="{BB962C8B-B14F-4D97-AF65-F5344CB8AC3E}">
        <p14:creationId xmlns:p14="http://schemas.microsoft.com/office/powerpoint/2010/main" val="44788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344000" y="1440001"/>
            <a:ext cx="7152599" cy="677108"/>
          </a:xfrm>
        </p:spPr>
        <p:txBody>
          <a:bodyPr/>
          <a:lstStyle/>
          <a:p>
            <a:r>
              <a:rPr lang="sl-SI"/>
              <a:t>Uredite slog naslova matrice</a:t>
            </a:r>
            <a:endParaRPr lang="sl-SI" dirty="0"/>
          </a:p>
        </p:txBody>
      </p:sp>
      <p:sp>
        <p:nvSpPr>
          <p:cNvPr id="3" name="Subtitle 2"/>
          <p:cNvSpPr>
            <a:spLocks noGrp="1"/>
          </p:cNvSpPr>
          <p:nvPr>
            <p:ph type="subTitle" idx="1"/>
          </p:nvPr>
        </p:nvSpPr>
        <p:spPr>
          <a:xfrm>
            <a:off x="1344000" y="2880000"/>
            <a:ext cx="9519209"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da uredite slog podnaslova matrice</a:t>
            </a:r>
            <a:endParaRPr lang="sl-SI" dirty="0"/>
          </a:p>
        </p:txBody>
      </p:sp>
      <p:sp>
        <p:nvSpPr>
          <p:cNvPr id="4" name="Date Placeholder 3"/>
          <p:cNvSpPr>
            <a:spLocks noGrp="1"/>
          </p:cNvSpPr>
          <p:nvPr>
            <p:ph type="dt" sz="half" idx="10"/>
          </p:nvPr>
        </p:nvSpPr>
        <p:spPr/>
        <p:txBody>
          <a:bodyPr/>
          <a:lstStyle>
            <a:lvl1pPr>
              <a:defRPr/>
            </a:lvl1pPr>
          </a:lstStyle>
          <a:p>
            <a:pPr>
              <a:defRPr/>
            </a:pPr>
            <a:fld id="{E45B5FA3-AEC1-4E15-9BB5-815B91117E93}" type="datetimeFigureOut">
              <a:rPr lang="sl-SI"/>
              <a:pPr>
                <a:defRPr/>
              </a:pPr>
              <a:t>25. 04. 2024</a:t>
            </a:fld>
            <a:endParaRPr lang="sl-SI" dirty="0"/>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B722F4D5-14AB-437F-8D30-B95A15F563A2}" type="slidenum">
              <a:rPr lang="sl-SI" altLang="sl-SI"/>
              <a:pPr>
                <a:defRPr/>
              </a:pPr>
              <a:t>‹#›</a:t>
            </a:fld>
            <a:endParaRPr lang="sl-SI" altLang="sl-SI" dirty="0"/>
          </a:p>
        </p:txBody>
      </p:sp>
    </p:spTree>
    <p:extLst>
      <p:ext uri="{BB962C8B-B14F-4D97-AF65-F5344CB8AC3E}">
        <p14:creationId xmlns:p14="http://schemas.microsoft.com/office/powerpoint/2010/main" val="2315473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p>
        </p:txBody>
      </p:sp>
      <p:sp>
        <p:nvSpPr>
          <p:cNvPr id="13" name="Text Placeholder 11"/>
          <p:cNvSpPr>
            <a:spLocks noGrp="1"/>
          </p:cNvSpPr>
          <p:nvPr>
            <p:ph type="body" sz="quarter" idx="13"/>
          </p:nvPr>
        </p:nvSpPr>
        <p:spPr>
          <a:xfrm>
            <a:off x="1295234" y="3240088"/>
            <a:ext cx="9601367" cy="262731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Date Placeholder 3"/>
          <p:cNvSpPr>
            <a:spLocks noGrp="1"/>
          </p:cNvSpPr>
          <p:nvPr>
            <p:ph type="dt" sz="half" idx="14"/>
          </p:nvPr>
        </p:nvSpPr>
        <p:spPr/>
        <p:txBody>
          <a:bodyPr/>
          <a:lstStyle>
            <a:lvl1pPr>
              <a:defRPr/>
            </a:lvl1pPr>
          </a:lstStyle>
          <a:p>
            <a:pPr>
              <a:defRPr/>
            </a:pPr>
            <a:fld id="{25AD5B42-A54A-4EF1-A7D7-9CBC507C7992}" type="datetimeFigureOut">
              <a:rPr lang="sl-SI"/>
              <a:pPr>
                <a:defRPr/>
              </a:pPr>
              <a:t>25. 04. 2024</a:t>
            </a:fld>
            <a:endParaRPr lang="sl-SI" dirty="0"/>
          </a:p>
        </p:txBody>
      </p:sp>
      <p:sp>
        <p:nvSpPr>
          <p:cNvPr id="5" name="Footer Placeholder 4"/>
          <p:cNvSpPr>
            <a:spLocks noGrp="1"/>
          </p:cNvSpPr>
          <p:nvPr>
            <p:ph type="ftr" sz="quarter" idx="15"/>
          </p:nvPr>
        </p:nvSpPr>
        <p:spPr/>
        <p:txBody>
          <a:bodyPr/>
          <a:lstStyle>
            <a:lvl1pPr>
              <a:defRPr/>
            </a:lvl1pPr>
          </a:lstStyle>
          <a:p>
            <a:pPr>
              <a:defRPr/>
            </a:pPr>
            <a:endParaRPr lang="sl-SI"/>
          </a:p>
        </p:txBody>
      </p:sp>
      <p:sp>
        <p:nvSpPr>
          <p:cNvPr id="6" name="Slide Number Placeholder 5"/>
          <p:cNvSpPr>
            <a:spLocks noGrp="1"/>
          </p:cNvSpPr>
          <p:nvPr>
            <p:ph type="sldNum" sz="quarter" idx="16"/>
          </p:nvPr>
        </p:nvSpPr>
        <p:spPr/>
        <p:txBody>
          <a:bodyPr/>
          <a:lstStyle>
            <a:lvl1pPr>
              <a:defRPr/>
            </a:lvl1pPr>
          </a:lstStyle>
          <a:p>
            <a:pPr>
              <a:defRPr/>
            </a:pPr>
            <a:fld id="{B7F9AD80-7304-4B49-A46A-B30E4E556610}" type="slidenum">
              <a:rPr lang="sl-SI" altLang="sl-SI"/>
              <a:pPr>
                <a:defRPr/>
              </a:pPr>
              <a:t>‹#›</a:t>
            </a:fld>
            <a:endParaRPr lang="sl-SI" altLang="sl-SI" dirty="0"/>
          </a:p>
        </p:txBody>
      </p:sp>
    </p:spTree>
    <p:extLst>
      <p:ext uri="{BB962C8B-B14F-4D97-AF65-F5344CB8AC3E}">
        <p14:creationId xmlns:p14="http://schemas.microsoft.com/office/powerpoint/2010/main" val="3344354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p>
        </p:txBody>
      </p:sp>
      <p:sp>
        <p:nvSpPr>
          <p:cNvPr id="3" name="Content Placeholder 2"/>
          <p:cNvSpPr>
            <a:spLocks noGrp="1"/>
          </p:cNvSpPr>
          <p:nvPr>
            <p:ph idx="1"/>
          </p:nvPr>
        </p:nvSpPr>
        <p:spPr>
          <a:xfrm>
            <a:off x="1296000" y="3240000"/>
            <a:ext cx="9600000" cy="262800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Date Placeholder 3"/>
          <p:cNvSpPr>
            <a:spLocks noGrp="1"/>
          </p:cNvSpPr>
          <p:nvPr>
            <p:ph type="dt" sz="half" idx="10"/>
          </p:nvPr>
        </p:nvSpPr>
        <p:spPr/>
        <p:txBody>
          <a:bodyPr/>
          <a:lstStyle>
            <a:lvl1pPr>
              <a:defRPr/>
            </a:lvl1pPr>
          </a:lstStyle>
          <a:p>
            <a:pPr>
              <a:defRPr/>
            </a:pPr>
            <a:fld id="{166B3304-62F5-49C1-9B7B-8935F16B4272}" type="datetimeFigureOut">
              <a:rPr lang="sl-SI"/>
              <a:pPr>
                <a:defRPr/>
              </a:pPr>
              <a:t>25. 04. 2024</a:t>
            </a:fld>
            <a:endParaRPr lang="sl-SI" dirty="0"/>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C263ABC4-AED0-4755-96AD-E46FDC237416}" type="slidenum">
              <a:rPr lang="sl-SI" altLang="sl-SI"/>
              <a:pPr>
                <a:defRPr/>
              </a:pPr>
              <a:t>‹#›</a:t>
            </a:fld>
            <a:endParaRPr lang="sl-SI" altLang="sl-SI" dirty="0"/>
          </a:p>
        </p:txBody>
      </p:sp>
    </p:spTree>
    <p:extLst>
      <p:ext uri="{BB962C8B-B14F-4D97-AF65-F5344CB8AC3E}">
        <p14:creationId xmlns:p14="http://schemas.microsoft.com/office/powerpoint/2010/main" val="1888595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Two Content">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1282700" y="708025"/>
            <a:ext cx="1606550"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Uredite slog naslova matrice</a:t>
            </a:r>
            <a:endParaRPr lang="sl-SI" dirty="0"/>
          </a:p>
        </p:txBody>
      </p:sp>
      <p:sp>
        <p:nvSpPr>
          <p:cNvPr id="14" name="Text Placeholder 12"/>
          <p:cNvSpPr>
            <a:spLocks noGrp="1"/>
          </p:cNvSpPr>
          <p:nvPr>
            <p:ph type="body" sz="quarter" idx="13"/>
          </p:nvPr>
        </p:nvSpPr>
        <p:spPr>
          <a:xfrm>
            <a:off x="1295401" y="3240088"/>
            <a:ext cx="4417484" cy="262731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18" name="Text Placeholder 15"/>
          <p:cNvSpPr>
            <a:spLocks noGrp="1"/>
          </p:cNvSpPr>
          <p:nvPr>
            <p:ph type="body" sz="quarter" idx="14"/>
          </p:nvPr>
        </p:nvSpPr>
        <p:spPr>
          <a:xfrm>
            <a:off x="6464300" y="3240088"/>
            <a:ext cx="4416000" cy="262731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Date Placeholder 4"/>
          <p:cNvSpPr>
            <a:spLocks noGrp="1"/>
          </p:cNvSpPr>
          <p:nvPr>
            <p:ph type="dt" sz="half" idx="15"/>
          </p:nvPr>
        </p:nvSpPr>
        <p:spPr>
          <a:xfrm>
            <a:off x="1344613" y="6356350"/>
            <a:ext cx="2844800" cy="365125"/>
          </a:xfrm>
        </p:spPr>
        <p:txBody>
          <a:bodyPr/>
          <a:lstStyle>
            <a:lvl1pPr>
              <a:defRPr/>
            </a:lvl1pPr>
          </a:lstStyle>
          <a:p>
            <a:pPr>
              <a:defRPr/>
            </a:pPr>
            <a:fld id="{8DA23E1F-232C-4049-941A-10AC81C11BB6}" type="datetimeFigureOut">
              <a:rPr lang="sl-SI"/>
              <a:pPr>
                <a:defRPr/>
              </a:pPr>
              <a:t>25. 04. 2024</a:t>
            </a:fld>
            <a:endParaRPr lang="sl-SI" dirty="0"/>
          </a:p>
        </p:txBody>
      </p:sp>
      <p:sp>
        <p:nvSpPr>
          <p:cNvPr id="8" name="Footer Placeholder 5"/>
          <p:cNvSpPr>
            <a:spLocks noGrp="1"/>
          </p:cNvSpPr>
          <p:nvPr>
            <p:ph type="ftr" sz="quarter" idx="16"/>
          </p:nvPr>
        </p:nvSpPr>
        <p:spPr/>
        <p:txBody>
          <a:bodyPr/>
          <a:lstStyle>
            <a:lvl1pPr>
              <a:defRPr/>
            </a:lvl1pPr>
          </a:lstStyle>
          <a:p>
            <a:pPr>
              <a:defRPr/>
            </a:pPr>
            <a:endParaRPr lang="sl-SI"/>
          </a:p>
        </p:txBody>
      </p:sp>
      <p:sp>
        <p:nvSpPr>
          <p:cNvPr id="9" name="Slide Number Placeholder 6"/>
          <p:cNvSpPr>
            <a:spLocks noGrp="1"/>
          </p:cNvSpPr>
          <p:nvPr>
            <p:ph type="sldNum" sz="quarter" idx="17"/>
          </p:nvPr>
        </p:nvSpPr>
        <p:spPr/>
        <p:txBody>
          <a:bodyPr/>
          <a:lstStyle>
            <a:lvl1pPr>
              <a:defRPr/>
            </a:lvl1pPr>
          </a:lstStyle>
          <a:p>
            <a:pPr>
              <a:defRPr/>
            </a:pPr>
            <a:fld id="{13757E7F-95C6-4666-AAB5-5749508529A5}" type="slidenum">
              <a:rPr lang="sl-SI" altLang="sl-SI"/>
              <a:pPr>
                <a:defRPr/>
              </a:pPr>
              <a:t>‹#›</a:t>
            </a:fld>
            <a:endParaRPr lang="sl-SI" altLang="sl-SI" dirty="0"/>
          </a:p>
        </p:txBody>
      </p:sp>
    </p:spTree>
    <p:extLst>
      <p:ext uri="{BB962C8B-B14F-4D97-AF65-F5344CB8AC3E}">
        <p14:creationId xmlns:p14="http://schemas.microsoft.com/office/powerpoint/2010/main" val="2709867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Dve vsebini">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1282700" y="708025"/>
            <a:ext cx="1606550"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Uredite slog naslova matrice</a:t>
            </a:r>
            <a:endParaRPr lang="sl-SI" dirty="0"/>
          </a:p>
        </p:txBody>
      </p:sp>
      <p:sp>
        <p:nvSpPr>
          <p:cNvPr id="3" name="Content Placeholder 2"/>
          <p:cNvSpPr>
            <a:spLocks noGrp="1"/>
          </p:cNvSpPr>
          <p:nvPr>
            <p:ph sz="half" idx="1"/>
          </p:nvPr>
        </p:nvSpPr>
        <p:spPr>
          <a:xfrm>
            <a:off x="1296000" y="3240000"/>
            <a:ext cx="4416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Content Placeholder 3"/>
          <p:cNvSpPr>
            <a:spLocks noGrp="1"/>
          </p:cNvSpPr>
          <p:nvPr>
            <p:ph sz="half" idx="2"/>
          </p:nvPr>
        </p:nvSpPr>
        <p:spPr>
          <a:xfrm>
            <a:off x="6464799" y="3240000"/>
            <a:ext cx="4416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7" name="Date Placeholder 4"/>
          <p:cNvSpPr>
            <a:spLocks noGrp="1"/>
          </p:cNvSpPr>
          <p:nvPr>
            <p:ph type="dt" sz="half" idx="10"/>
          </p:nvPr>
        </p:nvSpPr>
        <p:spPr>
          <a:xfrm>
            <a:off x="1344613" y="6356350"/>
            <a:ext cx="2844800" cy="365125"/>
          </a:xfrm>
        </p:spPr>
        <p:txBody>
          <a:bodyPr/>
          <a:lstStyle>
            <a:lvl1pPr>
              <a:defRPr/>
            </a:lvl1pPr>
          </a:lstStyle>
          <a:p>
            <a:pPr>
              <a:defRPr/>
            </a:pPr>
            <a:fld id="{3B116C6F-14B7-4688-9265-CC3B93DA0630}" type="datetimeFigureOut">
              <a:rPr lang="sl-SI"/>
              <a:pPr>
                <a:defRPr/>
              </a:pPr>
              <a:t>25. 04. 2024</a:t>
            </a:fld>
            <a:endParaRPr lang="sl-SI" dirty="0"/>
          </a:p>
        </p:txBody>
      </p:sp>
      <p:sp>
        <p:nvSpPr>
          <p:cNvPr id="8" name="Footer Placeholder 5"/>
          <p:cNvSpPr>
            <a:spLocks noGrp="1"/>
          </p:cNvSpPr>
          <p:nvPr>
            <p:ph type="ftr" sz="quarter" idx="11"/>
          </p:nvPr>
        </p:nvSpPr>
        <p:spPr/>
        <p:txBody>
          <a:bodyPr/>
          <a:lstStyle>
            <a:lvl1pPr>
              <a:defRPr/>
            </a:lvl1pPr>
          </a:lstStyle>
          <a:p>
            <a:pPr>
              <a:defRPr/>
            </a:pPr>
            <a:endParaRPr lang="sl-SI"/>
          </a:p>
        </p:txBody>
      </p:sp>
      <p:sp>
        <p:nvSpPr>
          <p:cNvPr id="9" name="Slide Number Placeholder 6"/>
          <p:cNvSpPr>
            <a:spLocks noGrp="1"/>
          </p:cNvSpPr>
          <p:nvPr>
            <p:ph type="sldNum" sz="quarter" idx="12"/>
          </p:nvPr>
        </p:nvSpPr>
        <p:spPr/>
        <p:txBody>
          <a:bodyPr/>
          <a:lstStyle>
            <a:lvl1pPr>
              <a:defRPr/>
            </a:lvl1pPr>
          </a:lstStyle>
          <a:p>
            <a:pPr>
              <a:defRPr/>
            </a:pPr>
            <a:fld id="{3DF4092B-0024-478E-9456-231BFC3C069C}" type="slidenum">
              <a:rPr lang="sl-SI" altLang="sl-SI"/>
              <a:pPr>
                <a:defRPr/>
              </a:pPr>
              <a:t>‹#›</a:t>
            </a:fld>
            <a:endParaRPr lang="sl-SI" altLang="sl-SI" dirty="0"/>
          </a:p>
        </p:txBody>
      </p:sp>
    </p:spTree>
    <p:extLst>
      <p:ext uri="{BB962C8B-B14F-4D97-AF65-F5344CB8AC3E}">
        <p14:creationId xmlns:p14="http://schemas.microsoft.com/office/powerpoint/2010/main" val="2990947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2_Two Content">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1282700" y="708025"/>
            <a:ext cx="1606550"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Uredite slog naslova matrice</a:t>
            </a:r>
            <a:endParaRPr lang="sl-SI" dirty="0"/>
          </a:p>
        </p:txBody>
      </p:sp>
      <p:sp>
        <p:nvSpPr>
          <p:cNvPr id="4" name="Content Placeholder 3"/>
          <p:cNvSpPr>
            <a:spLocks noGrp="1"/>
          </p:cNvSpPr>
          <p:nvPr>
            <p:ph sz="half" idx="2"/>
          </p:nvPr>
        </p:nvSpPr>
        <p:spPr>
          <a:xfrm>
            <a:off x="6464799" y="3240000"/>
            <a:ext cx="4416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10" name="Text Placeholder 8"/>
          <p:cNvSpPr>
            <a:spLocks noGrp="1"/>
          </p:cNvSpPr>
          <p:nvPr>
            <p:ph type="body" sz="quarter" idx="13"/>
          </p:nvPr>
        </p:nvSpPr>
        <p:spPr>
          <a:xfrm>
            <a:off x="1295401" y="3240088"/>
            <a:ext cx="4417484" cy="262731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Date Placeholder 4"/>
          <p:cNvSpPr>
            <a:spLocks noGrp="1"/>
          </p:cNvSpPr>
          <p:nvPr>
            <p:ph type="dt" sz="half" idx="14"/>
          </p:nvPr>
        </p:nvSpPr>
        <p:spPr>
          <a:xfrm>
            <a:off x="1344613" y="6356350"/>
            <a:ext cx="2844800" cy="365125"/>
          </a:xfrm>
        </p:spPr>
        <p:txBody>
          <a:bodyPr/>
          <a:lstStyle>
            <a:lvl1pPr>
              <a:defRPr/>
            </a:lvl1pPr>
          </a:lstStyle>
          <a:p>
            <a:pPr>
              <a:defRPr/>
            </a:pPr>
            <a:fld id="{70CEB6D0-45A8-4F55-AD0B-82F9141282AF}" type="datetimeFigureOut">
              <a:rPr lang="sl-SI"/>
              <a:pPr>
                <a:defRPr/>
              </a:pPr>
              <a:t>25. 04. 2024</a:t>
            </a:fld>
            <a:endParaRPr lang="sl-SI" dirty="0"/>
          </a:p>
        </p:txBody>
      </p:sp>
      <p:sp>
        <p:nvSpPr>
          <p:cNvPr id="8" name="Footer Placeholder 5"/>
          <p:cNvSpPr>
            <a:spLocks noGrp="1"/>
          </p:cNvSpPr>
          <p:nvPr>
            <p:ph type="ftr" sz="quarter" idx="15"/>
          </p:nvPr>
        </p:nvSpPr>
        <p:spPr/>
        <p:txBody>
          <a:bodyPr/>
          <a:lstStyle>
            <a:lvl1pPr>
              <a:defRPr/>
            </a:lvl1pPr>
          </a:lstStyle>
          <a:p>
            <a:pPr>
              <a:defRPr/>
            </a:pPr>
            <a:endParaRPr lang="sl-SI"/>
          </a:p>
        </p:txBody>
      </p:sp>
      <p:sp>
        <p:nvSpPr>
          <p:cNvPr id="9" name="Slide Number Placeholder 6"/>
          <p:cNvSpPr>
            <a:spLocks noGrp="1"/>
          </p:cNvSpPr>
          <p:nvPr>
            <p:ph type="sldNum" sz="quarter" idx="16"/>
          </p:nvPr>
        </p:nvSpPr>
        <p:spPr/>
        <p:txBody>
          <a:bodyPr/>
          <a:lstStyle>
            <a:lvl1pPr>
              <a:defRPr/>
            </a:lvl1pPr>
          </a:lstStyle>
          <a:p>
            <a:pPr>
              <a:defRPr/>
            </a:pPr>
            <a:fld id="{091DC1CA-57F5-44EB-A0F5-54AC7403C5CD}" type="slidenum">
              <a:rPr lang="sl-SI" altLang="sl-SI"/>
              <a:pPr>
                <a:defRPr/>
              </a:pPr>
              <a:t>‹#›</a:t>
            </a:fld>
            <a:endParaRPr lang="sl-SI" altLang="sl-SI" dirty="0"/>
          </a:p>
        </p:txBody>
      </p:sp>
    </p:spTree>
    <p:extLst>
      <p:ext uri="{BB962C8B-B14F-4D97-AF65-F5344CB8AC3E}">
        <p14:creationId xmlns:p14="http://schemas.microsoft.com/office/powerpoint/2010/main" val="887497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344000" y="1440001"/>
            <a:ext cx="7152599" cy="677108"/>
          </a:xfrm>
        </p:spPr>
        <p:txBody>
          <a:bodyPr/>
          <a:lstStyle/>
          <a:p>
            <a:r>
              <a:rPr lang="sl-SI"/>
              <a:t>Uredite slog naslova matrice</a:t>
            </a:r>
            <a:endParaRPr lang="sl-SI" dirty="0"/>
          </a:p>
        </p:txBody>
      </p:sp>
      <p:sp>
        <p:nvSpPr>
          <p:cNvPr id="3" name="Subtitle 2"/>
          <p:cNvSpPr>
            <a:spLocks noGrp="1"/>
          </p:cNvSpPr>
          <p:nvPr>
            <p:ph type="subTitle" idx="1"/>
          </p:nvPr>
        </p:nvSpPr>
        <p:spPr>
          <a:xfrm>
            <a:off x="1344000" y="2880000"/>
            <a:ext cx="9519209"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da uredite slog podnaslova matrice</a:t>
            </a:r>
            <a:endParaRPr lang="sl-SI" dirty="0"/>
          </a:p>
        </p:txBody>
      </p:sp>
      <p:sp>
        <p:nvSpPr>
          <p:cNvPr id="4" name="Date Placeholder 3"/>
          <p:cNvSpPr>
            <a:spLocks noGrp="1"/>
          </p:cNvSpPr>
          <p:nvPr>
            <p:ph type="dt" sz="half" idx="10"/>
          </p:nvPr>
        </p:nvSpPr>
        <p:spPr/>
        <p:txBody>
          <a:bodyPr/>
          <a:lstStyle>
            <a:lvl1pPr>
              <a:defRPr/>
            </a:lvl1pPr>
          </a:lstStyle>
          <a:p>
            <a:pPr>
              <a:defRPr/>
            </a:pPr>
            <a:fld id="{C23371EB-307E-467E-B1CF-69F55E73EE1F}" type="datetimeFigureOut">
              <a:rPr lang="sl-SI"/>
              <a:pPr>
                <a:defRPr/>
              </a:pPr>
              <a:t>25. 04. 2024</a:t>
            </a:fld>
            <a:endParaRPr lang="sl-SI" dirty="0"/>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F553340A-F4D9-4500-A8F1-69D2EDB44BB2}" type="slidenum">
              <a:rPr lang="sl-SI" altLang="sl-SI"/>
              <a:pPr>
                <a:defRPr/>
              </a:pPr>
              <a:t>‹#›</a:t>
            </a:fld>
            <a:endParaRPr lang="sl-SI" altLang="sl-SI" dirty="0"/>
          </a:p>
        </p:txBody>
      </p:sp>
    </p:spTree>
    <p:extLst>
      <p:ext uri="{BB962C8B-B14F-4D97-AF65-F5344CB8AC3E}">
        <p14:creationId xmlns:p14="http://schemas.microsoft.com/office/powerpoint/2010/main" val="2423206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7A984F-232A-4E87-BA61-9D877A9C64AE}" type="datetimeFigureOut">
              <a:rPr lang="sl-SI"/>
              <a:pPr>
                <a:defRPr/>
              </a:pPr>
              <a:t>25. 04. 2024</a:t>
            </a:fld>
            <a:endParaRPr lang="sl-SI" dirty="0"/>
          </a:p>
        </p:txBody>
      </p:sp>
      <p:sp>
        <p:nvSpPr>
          <p:cNvPr id="3" name="Footer Placeholder 4"/>
          <p:cNvSpPr>
            <a:spLocks noGrp="1"/>
          </p:cNvSpPr>
          <p:nvPr>
            <p:ph type="ftr" sz="quarter" idx="11"/>
          </p:nvPr>
        </p:nvSpPr>
        <p:spPr/>
        <p:txBody>
          <a:bodyPr/>
          <a:lstStyle>
            <a:lvl1pPr>
              <a:defRPr/>
            </a:lvl1pPr>
          </a:lstStyle>
          <a:p>
            <a:pPr>
              <a:defRPr/>
            </a:pPr>
            <a:endParaRPr lang="sl-SI"/>
          </a:p>
        </p:txBody>
      </p:sp>
      <p:sp>
        <p:nvSpPr>
          <p:cNvPr id="4" name="Slide Number Placeholder 5"/>
          <p:cNvSpPr>
            <a:spLocks noGrp="1"/>
          </p:cNvSpPr>
          <p:nvPr>
            <p:ph type="sldNum" sz="quarter" idx="12"/>
          </p:nvPr>
        </p:nvSpPr>
        <p:spPr/>
        <p:txBody>
          <a:bodyPr/>
          <a:lstStyle>
            <a:lvl1pPr>
              <a:defRPr/>
            </a:lvl1pPr>
          </a:lstStyle>
          <a:p>
            <a:pPr>
              <a:defRPr/>
            </a:pPr>
            <a:fld id="{838C76E2-5855-4BCE-9860-0FC5CC0F7DD3}" type="slidenum">
              <a:rPr lang="sl-SI" altLang="sl-SI"/>
              <a:pPr>
                <a:defRPr/>
              </a:pPr>
              <a:t>‹#›</a:t>
            </a:fld>
            <a:endParaRPr lang="sl-SI" altLang="sl-SI" dirty="0"/>
          </a:p>
        </p:txBody>
      </p:sp>
    </p:spTree>
    <p:extLst>
      <p:ext uri="{BB962C8B-B14F-4D97-AF65-F5344CB8AC3E}">
        <p14:creationId xmlns:p14="http://schemas.microsoft.com/office/powerpoint/2010/main" val="20572879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1_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296000" y="1548000"/>
            <a:ext cx="96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sl-SI"/>
              <a:t>Uredite slog naslova matrice</a:t>
            </a:r>
            <a:endParaRPr lang="en-US" dirty="0"/>
          </a:p>
        </p:txBody>
      </p:sp>
      <p:sp>
        <p:nvSpPr>
          <p:cNvPr id="3" name="Date Placeholder 3"/>
          <p:cNvSpPr>
            <a:spLocks noGrp="1"/>
          </p:cNvSpPr>
          <p:nvPr>
            <p:ph type="dt" sz="half" idx="10"/>
          </p:nvPr>
        </p:nvSpPr>
        <p:spPr>
          <a:xfrm>
            <a:off x="1295400" y="6356350"/>
            <a:ext cx="1993900" cy="365125"/>
          </a:xfrm>
        </p:spPr>
        <p:txBody>
          <a:bodyPr/>
          <a:lstStyle>
            <a:lvl1pPr>
              <a:defRPr/>
            </a:lvl1pPr>
          </a:lstStyle>
          <a:p>
            <a:pPr>
              <a:defRPr/>
            </a:pPr>
            <a:fld id="{17A510A2-ABBB-4EBD-8406-3C68B0965F89}" type="datetimeFigureOut">
              <a:rPr lang="en-US" smtClean="0"/>
              <a:pPr>
                <a:defRPr/>
              </a:pPr>
              <a:t>4/25/2024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8737600" y="6356350"/>
            <a:ext cx="1776413" cy="365125"/>
          </a:xfrm>
        </p:spPr>
        <p:txBody>
          <a:bodyPr/>
          <a:lstStyle>
            <a:lvl1pPr>
              <a:defRPr/>
            </a:lvl1pPr>
          </a:lstStyle>
          <a:p>
            <a:pPr>
              <a:defRPr/>
            </a:pPr>
            <a:fld id="{41F6543A-A284-4F7D-8600-9D591413C96D}" type="slidenum">
              <a:rPr lang="en-US" altLang="sl-SI" smtClean="0"/>
              <a:pPr>
                <a:defRPr/>
              </a:pPr>
              <a:t>‹#›</a:t>
            </a:fld>
            <a:endParaRPr lang="en-US" altLang="sl-SI" dirty="0"/>
          </a:p>
        </p:txBody>
      </p:sp>
    </p:spTree>
    <p:extLst>
      <p:ext uri="{BB962C8B-B14F-4D97-AF65-F5344CB8AC3E}">
        <p14:creationId xmlns:p14="http://schemas.microsoft.com/office/powerpoint/2010/main" val="13143867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6000" y="1548000"/>
            <a:ext cx="96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en-US"/>
              <a:t>Click to edit Master title style</a:t>
            </a:r>
            <a:endParaRPr lang="en-US" dirty="0"/>
          </a:p>
        </p:txBody>
      </p:sp>
      <p:sp>
        <p:nvSpPr>
          <p:cNvPr id="3" name="Date Placeholder 3"/>
          <p:cNvSpPr>
            <a:spLocks noGrp="1"/>
          </p:cNvSpPr>
          <p:nvPr>
            <p:ph type="dt" sz="half" idx="10"/>
          </p:nvPr>
        </p:nvSpPr>
        <p:spPr>
          <a:xfrm>
            <a:off x="1295400" y="6356350"/>
            <a:ext cx="1993900" cy="365125"/>
          </a:xfrm>
        </p:spPr>
        <p:txBody>
          <a:bodyPr/>
          <a:lstStyle>
            <a:lvl1pPr>
              <a:defRPr/>
            </a:lvl1pPr>
          </a:lstStyle>
          <a:p>
            <a:pPr>
              <a:defRPr/>
            </a:pPr>
            <a:fld id="{B067762F-4A55-4283-81AE-7BA0D578D9B0}" type="datetimeFigureOut">
              <a:rPr lang="en-US"/>
              <a:pPr>
                <a:defRPr/>
              </a:pPr>
              <a:t>4/25/2024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8737600" y="6356350"/>
            <a:ext cx="1776413" cy="365125"/>
          </a:xfrm>
        </p:spPr>
        <p:txBody>
          <a:bodyPr/>
          <a:lstStyle>
            <a:lvl1pPr>
              <a:defRPr/>
            </a:lvl1pPr>
          </a:lstStyle>
          <a:p>
            <a:pPr>
              <a:defRPr/>
            </a:pPr>
            <a:fld id="{59BFA213-8D6B-49C7-9F9F-F88249C62B6A}" type="slidenum">
              <a:rPr lang="en-US" altLang="sl-SI"/>
              <a:pPr>
                <a:defRPr/>
              </a:pPr>
              <a:t>‹#›</a:t>
            </a:fld>
            <a:endParaRPr lang="en-US" altLang="sl-SI"/>
          </a:p>
        </p:txBody>
      </p:sp>
    </p:spTree>
    <p:extLst>
      <p:ext uri="{BB962C8B-B14F-4D97-AF65-F5344CB8AC3E}">
        <p14:creationId xmlns:p14="http://schemas.microsoft.com/office/powerpoint/2010/main" val="681604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Postavitev po meri">
    <p:spTree>
      <p:nvGrpSpPr>
        <p:cNvPr id="1" name=""/>
        <p:cNvGrpSpPr/>
        <p:nvPr/>
      </p:nvGrpSpPr>
      <p:grpSpPr>
        <a:xfrm>
          <a:off x="0" y="0"/>
          <a:ext cx="0" cy="0"/>
          <a:chOff x="0" y="0"/>
          <a:chExt cx="0" cy="0"/>
        </a:xfrm>
      </p:grpSpPr>
      <p:sp>
        <p:nvSpPr>
          <p:cNvPr id="3" name="TextBox 8"/>
          <p:cNvSpPr txBox="1">
            <a:spLocks noChangeArrowheads="1"/>
          </p:cNvSpPr>
          <p:nvPr/>
        </p:nvSpPr>
        <p:spPr bwMode="auto">
          <a:xfrm>
            <a:off x="1282700" y="708025"/>
            <a:ext cx="3259138"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a:t>
            </a:r>
            <a:r>
              <a:rPr lang="sl-SI"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GOSPODARSKI RAVZOJ IN TEHNOLOGIJO</a:t>
            </a:r>
          </a:p>
        </p:txBody>
      </p:sp>
      <p:pic>
        <p:nvPicPr>
          <p:cNvPr id="4"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Uredite slog naslova matrice</a:t>
            </a:r>
            <a:endParaRPr lang="sl-SI" dirty="0"/>
          </a:p>
        </p:txBody>
      </p:sp>
      <p:sp>
        <p:nvSpPr>
          <p:cNvPr id="5" name="Date Placeholder 2"/>
          <p:cNvSpPr>
            <a:spLocks noGrp="1"/>
          </p:cNvSpPr>
          <p:nvPr>
            <p:ph type="dt" sz="half" idx="10"/>
          </p:nvPr>
        </p:nvSpPr>
        <p:spPr>
          <a:xfrm>
            <a:off x="1344613" y="6356350"/>
            <a:ext cx="2586037" cy="365125"/>
          </a:xfrm>
        </p:spPr>
        <p:txBody>
          <a:bodyPr/>
          <a:lstStyle>
            <a:lvl1pPr>
              <a:defRPr/>
            </a:lvl1pPr>
          </a:lstStyle>
          <a:p>
            <a:pPr>
              <a:defRPr/>
            </a:pPr>
            <a:fld id="{5A42949F-2C33-46B7-8ABF-A872A285039C}" type="datetimeFigureOut">
              <a:rPr lang="sl-SI"/>
              <a:pPr>
                <a:defRPr/>
              </a:pPr>
              <a:t>25. 04. 2024</a:t>
            </a:fld>
            <a:endParaRPr lang="sl-SI" dirty="0"/>
          </a:p>
        </p:txBody>
      </p:sp>
      <p:sp>
        <p:nvSpPr>
          <p:cNvPr id="6" name="Footer Placeholder 3"/>
          <p:cNvSpPr>
            <a:spLocks noGrp="1"/>
          </p:cNvSpPr>
          <p:nvPr>
            <p:ph type="ftr" sz="quarter" idx="11"/>
          </p:nvPr>
        </p:nvSpPr>
        <p:spPr/>
        <p:txBody>
          <a:bodyPr/>
          <a:lstStyle>
            <a:lvl1pPr>
              <a:defRPr/>
            </a:lvl1pPr>
          </a:lstStyle>
          <a:p>
            <a:pPr>
              <a:defRPr/>
            </a:pPr>
            <a:endParaRPr lang="sl-SI"/>
          </a:p>
        </p:txBody>
      </p:sp>
      <p:sp>
        <p:nvSpPr>
          <p:cNvPr id="7" name="Slide Number Placeholder 4"/>
          <p:cNvSpPr>
            <a:spLocks noGrp="1"/>
          </p:cNvSpPr>
          <p:nvPr>
            <p:ph type="sldNum" sz="quarter" idx="12"/>
          </p:nvPr>
        </p:nvSpPr>
        <p:spPr/>
        <p:txBody>
          <a:bodyPr/>
          <a:lstStyle>
            <a:lvl1pPr>
              <a:defRPr/>
            </a:lvl1pPr>
          </a:lstStyle>
          <a:p>
            <a:pPr>
              <a:defRPr/>
            </a:pPr>
            <a:fld id="{AD4DDDA6-8A74-46A0-9552-2678C2889079}" type="slidenum">
              <a:rPr lang="sl-SI" altLang="sl-SI"/>
              <a:pPr>
                <a:defRPr/>
              </a:pPr>
              <a:t>‹#›</a:t>
            </a:fld>
            <a:endParaRPr lang="sl-SI" altLang="sl-SI" dirty="0"/>
          </a:p>
        </p:txBody>
      </p:sp>
    </p:spTree>
    <p:extLst>
      <p:ext uri="{BB962C8B-B14F-4D97-AF65-F5344CB8AC3E}">
        <p14:creationId xmlns:p14="http://schemas.microsoft.com/office/powerpoint/2010/main" val="3430728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344000" y="1440001"/>
            <a:ext cx="7152599" cy="677108"/>
          </a:xfrm>
        </p:spPr>
        <p:txBody>
          <a:bodyPr/>
          <a:lstStyle/>
          <a:p>
            <a:r>
              <a:rPr lang="sl-SI"/>
              <a:t>Uredite slog naslova matrice</a:t>
            </a:r>
            <a:endParaRPr lang="sl-SI" dirty="0"/>
          </a:p>
        </p:txBody>
      </p:sp>
      <p:sp>
        <p:nvSpPr>
          <p:cNvPr id="3" name="Subtitle 2"/>
          <p:cNvSpPr>
            <a:spLocks noGrp="1"/>
          </p:cNvSpPr>
          <p:nvPr>
            <p:ph type="subTitle" idx="1"/>
          </p:nvPr>
        </p:nvSpPr>
        <p:spPr>
          <a:xfrm>
            <a:off x="1344000" y="2880000"/>
            <a:ext cx="9519209"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da uredite slog podnaslova matrice</a:t>
            </a:r>
            <a:endParaRPr lang="sl-SI" dirty="0"/>
          </a:p>
        </p:txBody>
      </p:sp>
      <p:sp>
        <p:nvSpPr>
          <p:cNvPr id="4" name="Date Placeholder 3"/>
          <p:cNvSpPr>
            <a:spLocks noGrp="1"/>
          </p:cNvSpPr>
          <p:nvPr>
            <p:ph type="dt" sz="half" idx="10"/>
          </p:nvPr>
        </p:nvSpPr>
        <p:spPr/>
        <p:txBody>
          <a:bodyPr/>
          <a:lstStyle>
            <a:lvl1pPr>
              <a:defRPr/>
            </a:lvl1pPr>
          </a:lstStyle>
          <a:p>
            <a:pPr>
              <a:defRPr/>
            </a:pPr>
            <a:fld id="{E45B5FA3-AEC1-4E15-9BB5-815B91117E93}" type="datetimeFigureOut">
              <a:rPr lang="sl-SI"/>
              <a:pPr>
                <a:defRPr/>
              </a:pPr>
              <a:t>25. 04. 2024</a:t>
            </a:fld>
            <a:endParaRPr lang="sl-SI" dirty="0"/>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B722F4D5-14AB-437F-8D30-B95A15F563A2}" type="slidenum">
              <a:rPr lang="sl-SI" altLang="sl-SI"/>
              <a:pPr>
                <a:defRPr/>
              </a:pPr>
              <a:t>‹#›</a:t>
            </a:fld>
            <a:endParaRPr lang="sl-SI" altLang="sl-SI" dirty="0"/>
          </a:p>
        </p:txBody>
      </p:sp>
    </p:spTree>
    <p:extLst>
      <p:ext uri="{BB962C8B-B14F-4D97-AF65-F5344CB8AC3E}">
        <p14:creationId xmlns:p14="http://schemas.microsoft.com/office/powerpoint/2010/main" val="444970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p>
        </p:txBody>
      </p:sp>
      <p:sp>
        <p:nvSpPr>
          <p:cNvPr id="13" name="Text Placeholder 11"/>
          <p:cNvSpPr>
            <a:spLocks noGrp="1"/>
          </p:cNvSpPr>
          <p:nvPr>
            <p:ph type="body" sz="quarter" idx="13"/>
          </p:nvPr>
        </p:nvSpPr>
        <p:spPr>
          <a:xfrm>
            <a:off x="1295234" y="3240088"/>
            <a:ext cx="9601367" cy="262731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Date Placeholder 3"/>
          <p:cNvSpPr>
            <a:spLocks noGrp="1"/>
          </p:cNvSpPr>
          <p:nvPr>
            <p:ph type="dt" sz="half" idx="14"/>
          </p:nvPr>
        </p:nvSpPr>
        <p:spPr/>
        <p:txBody>
          <a:bodyPr/>
          <a:lstStyle>
            <a:lvl1pPr>
              <a:defRPr/>
            </a:lvl1pPr>
          </a:lstStyle>
          <a:p>
            <a:pPr>
              <a:defRPr/>
            </a:pPr>
            <a:fld id="{25AD5B42-A54A-4EF1-A7D7-9CBC507C7992}" type="datetimeFigureOut">
              <a:rPr lang="sl-SI"/>
              <a:pPr>
                <a:defRPr/>
              </a:pPr>
              <a:t>25. 04. 2024</a:t>
            </a:fld>
            <a:endParaRPr lang="sl-SI" dirty="0"/>
          </a:p>
        </p:txBody>
      </p:sp>
      <p:sp>
        <p:nvSpPr>
          <p:cNvPr id="5" name="Footer Placeholder 4"/>
          <p:cNvSpPr>
            <a:spLocks noGrp="1"/>
          </p:cNvSpPr>
          <p:nvPr>
            <p:ph type="ftr" sz="quarter" idx="15"/>
          </p:nvPr>
        </p:nvSpPr>
        <p:spPr/>
        <p:txBody>
          <a:bodyPr/>
          <a:lstStyle>
            <a:lvl1pPr>
              <a:defRPr/>
            </a:lvl1pPr>
          </a:lstStyle>
          <a:p>
            <a:pPr>
              <a:defRPr/>
            </a:pPr>
            <a:endParaRPr lang="sl-SI"/>
          </a:p>
        </p:txBody>
      </p:sp>
      <p:sp>
        <p:nvSpPr>
          <p:cNvPr id="6" name="Slide Number Placeholder 5"/>
          <p:cNvSpPr>
            <a:spLocks noGrp="1"/>
          </p:cNvSpPr>
          <p:nvPr>
            <p:ph type="sldNum" sz="quarter" idx="16"/>
          </p:nvPr>
        </p:nvSpPr>
        <p:spPr/>
        <p:txBody>
          <a:bodyPr/>
          <a:lstStyle>
            <a:lvl1pPr>
              <a:defRPr/>
            </a:lvl1pPr>
          </a:lstStyle>
          <a:p>
            <a:pPr>
              <a:defRPr/>
            </a:pPr>
            <a:fld id="{B7F9AD80-7304-4B49-A46A-B30E4E556610}" type="slidenum">
              <a:rPr lang="sl-SI" altLang="sl-SI"/>
              <a:pPr>
                <a:defRPr/>
              </a:pPr>
              <a:t>‹#›</a:t>
            </a:fld>
            <a:endParaRPr lang="sl-SI" altLang="sl-SI" dirty="0"/>
          </a:p>
        </p:txBody>
      </p:sp>
    </p:spTree>
    <p:extLst>
      <p:ext uri="{BB962C8B-B14F-4D97-AF65-F5344CB8AC3E}">
        <p14:creationId xmlns:p14="http://schemas.microsoft.com/office/powerpoint/2010/main" val="5362891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p>
        </p:txBody>
      </p:sp>
      <p:sp>
        <p:nvSpPr>
          <p:cNvPr id="3" name="Content Placeholder 2"/>
          <p:cNvSpPr>
            <a:spLocks noGrp="1"/>
          </p:cNvSpPr>
          <p:nvPr>
            <p:ph idx="1"/>
          </p:nvPr>
        </p:nvSpPr>
        <p:spPr>
          <a:xfrm>
            <a:off x="1296000" y="3240000"/>
            <a:ext cx="9600000" cy="262800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Date Placeholder 3"/>
          <p:cNvSpPr>
            <a:spLocks noGrp="1"/>
          </p:cNvSpPr>
          <p:nvPr>
            <p:ph type="dt" sz="half" idx="10"/>
          </p:nvPr>
        </p:nvSpPr>
        <p:spPr/>
        <p:txBody>
          <a:bodyPr/>
          <a:lstStyle>
            <a:lvl1pPr>
              <a:defRPr/>
            </a:lvl1pPr>
          </a:lstStyle>
          <a:p>
            <a:pPr>
              <a:defRPr/>
            </a:pPr>
            <a:fld id="{166B3304-62F5-49C1-9B7B-8935F16B4272}" type="datetimeFigureOut">
              <a:rPr lang="sl-SI"/>
              <a:pPr>
                <a:defRPr/>
              </a:pPr>
              <a:t>25. 04. 2024</a:t>
            </a:fld>
            <a:endParaRPr lang="sl-SI" dirty="0"/>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C263ABC4-AED0-4755-96AD-E46FDC237416}" type="slidenum">
              <a:rPr lang="sl-SI" altLang="sl-SI"/>
              <a:pPr>
                <a:defRPr/>
              </a:pPr>
              <a:t>‹#›</a:t>
            </a:fld>
            <a:endParaRPr lang="sl-SI" altLang="sl-SI" dirty="0"/>
          </a:p>
        </p:txBody>
      </p:sp>
    </p:spTree>
    <p:extLst>
      <p:ext uri="{BB962C8B-B14F-4D97-AF65-F5344CB8AC3E}">
        <p14:creationId xmlns:p14="http://schemas.microsoft.com/office/powerpoint/2010/main" val="1419898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1_Two Content">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1282700" y="708025"/>
            <a:ext cx="1606550"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Uredite slog naslova matrice</a:t>
            </a:r>
            <a:endParaRPr lang="sl-SI" dirty="0"/>
          </a:p>
        </p:txBody>
      </p:sp>
      <p:sp>
        <p:nvSpPr>
          <p:cNvPr id="14" name="Text Placeholder 12"/>
          <p:cNvSpPr>
            <a:spLocks noGrp="1"/>
          </p:cNvSpPr>
          <p:nvPr>
            <p:ph type="body" sz="quarter" idx="13"/>
          </p:nvPr>
        </p:nvSpPr>
        <p:spPr>
          <a:xfrm>
            <a:off x="1295401" y="3240088"/>
            <a:ext cx="4417484" cy="262731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18" name="Text Placeholder 15"/>
          <p:cNvSpPr>
            <a:spLocks noGrp="1"/>
          </p:cNvSpPr>
          <p:nvPr>
            <p:ph type="body" sz="quarter" idx="14"/>
          </p:nvPr>
        </p:nvSpPr>
        <p:spPr>
          <a:xfrm>
            <a:off x="6464300" y="3240088"/>
            <a:ext cx="4416000" cy="262731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Date Placeholder 4"/>
          <p:cNvSpPr>
            <a:spLocks noGrp="1"/>
          </p:cNvSpPr>
          <p:nvPr>
            <p:ph type="dt" sz="half" idx="15"/>
          </p:nvPr>
        </p:nvSpPr>
        <p:spPr>
          <a:xfrm>
            <a:off x="1344613" y="6356350"/>
            <a:ext cx="2844800" cy="365125"/>
          </a:xfrm>
        </p:spPr>
        <p:txBody>
          <a:bodyPr/>
          <a:lstStyle>
            <a:lvl1pPr>
              <a:defRPr/>
            </a:lvl1pPr>
          </a:lstStyle>
          <a:p>
            <a:pPr>
              <a:defRPr/>
            </a:pPr>
            <a:fld id="{8DA23E1F-232C-4049-941A-10AC81C11BB6}" type="datetimeFigureOut">
              <a:rPr lang="sl-SI"/>
              <a:pPr>
                <a:defRPr/>
              </a:pPr>
              <a:t>25. 04. 2024</a:t>
            </a:fld>
            <a:endParaRPr lang="sl-SI" dirty="0"/>
          </a:p>
        </p:txBody>
      </p:sp>
      <p:sp>
        <p:nvSpPr>
          <p:cNvPr id="8" name="Footer Placeholder 5"/>
          <p:cNvSpPr>
            <a:spLocks noGrp="1"/>
          </p:cNvSpPr>
          <p:nvPr>
            <p:ph type="ftr" sz="quarter" idx="16"/>
          </p:nvPr>
        </p:nvSpPr>
        <p:spPr/>
        <p:txBody>
          <a:bodyPr/>
          <a:lstStyle>
            <a:lvl1pPr>
              <a:defRPr/>
            </a:lvl1pPr>
          </a:lstStyle>
          <a:p>
            <a:pPr>
              <a:defRPr/>
            </a:pPr>
            <a:endParaRPr lang="sl-SI"/>
          </a:p>
        </p:txBody>
      </p:sp>
      <p:sp>
        <p:nvSpPr>
          <p:cNvPr id="9" name="Slide Number Placeholder 6"/>
          <p:cNvSpPr>
            <a:spLocks noGrp="1"/>
          </p:cNvSpPr>
          <p:nvPr>
            <p:ph type="sldNum" sz="quarter" idx="17"/>
          </p:nvPr>
        </p:nvSpPr>
        <p:spPr/>
        <p:txBody>
          <a:bodyPr/>
          <a:lstStyle>
            <a:lvl1pPr>
              <a:defRPr/>
            </a:lvl1pPr>
          </a:lstStyle>
          <a:p>
            <a:pPr>
              <a:defRPr/>
            </a:pPr>
            <a:fld id="{13757E7F-95C6-4666-AAB5-5749508529A5}" type="slidenum">
              <a:rPr lang="sl-SI" altLang="sl-SI"/>
              <a:pPr>
                <a:defRPr/>
              </a:pPr>
              <a:t>‹#›</a:t>
            </a:fld>
            <a:endParaRPr lang="sl-SI" altLang="sl-SI" dirty="0"/>
          </a:p>
        </p:txBody>
      </p:sp>
    </p:spTree>
    <p:extLst>
      <p:ext uri="{BB962C8B-B14F-4D97-AF65-F5344CB8AC3E}">
        <p14:creationId xmlns:p14="http://schemas.microsoft.com/office/powerpoint/2010/main" val="19415521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Dve vsebini">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1282700" y="708025"/>
            <a:ext cx="1606550"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Uredite slog naslova matrice</a:t>
            </a:r>
            <a:endParaRPr lang="sl-SI" dirty="0"/>
          </a:p>
        </p:txBody>
      </p:sp>
      <p:sp>
        <p:nvSpPr>
          <p:cNvPr id="3" name="Content Placeholder 2"/>
          <p:cNvSpPr>
            <a:spLocks noGrp="1"/>
          </p:cNvSpPr>
          <p:nvPr>
            <p:ph sz="half" idx="1"/>
          </p:nvPr>
        </p:nvSpPr>
        <p:spPr>
          <a:xfrm>
            <a:off x="1296000" y="3240000"/>
            <a:ext cx="4416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Content Placeholder 3"/>
          <p:cNvSpPr>
            <a:spLocks noGrp="1"/>
          </p:cNvSpPr>
          <p:nvPr>
            <p:ph sz="half" idx="2"/>
          </p:nvPr>
        </p:nvSpPr>
        <p:spPr>
          <a:xfrm>
            <a:off x="6464799" y="3240000"/>
            <a:ext cx="4416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7" name="Date Placeholder 4"/>
          <p:cNvSpPr>
            <a:spLocks noGrp="1"/>
          </p:cNvSpPr>
          <p:nvPr>
            <p:ph type="dt" sz="half" idx="10"/>
          </p:nvPr>
        </p:nvSpPr>
        <p:spPr>
          <a:xfrm>
            <a:off x="1344613" y="6356350"/>
            <a:ext cx="2844800" cy="365125"/>
          </a:xfrm>
        </p:spPr>
        <p:txBody>
          <a:bodyPr/>
          <a:lstStyle>
            <a:lvl1pPr>
              <a:defRPr/>
            </a:lvl1pPr>
          </a:lstStyle>
          <a:p>
            <a:pPr>
              <a:defRPr/>
            </a:pPr>
            <a:fld id="{3B116C6F-14B7-4688-9265-CC3B93DA0630}" type="datetimeFigureOut">
              <a:rPr lang="sl-SI"/>
              <a:pPr>
                <a:defRPr/>
              </a:pPr>
              <a:t>25. 04. 2024</a:t>
            </a:fld>
            <a:endParaRPr lang="sl-SI" dirty="0"/>
          </a:p>
        </p:txBody>
      </p:sp>
      <p:sp>
        <p:nvSpPr>
          <p:cNvPr id="8" name="Footer Placeholder 5"/>
          <p:cNvSpPr>
            <a:spLocks noGrp="1"/>
          </p:cNvSpPr>
          <p:nvPr>
            <p:ph type="ftr" sz="quarter" idx="11"/>
          </p:nvPr>
        </p:nvSpPr>
        <p:spPr/>
        <p:txBody>
          <a:bodyPr/>
          <a:lstStyle>
            <a:lvl1pPr>
              <a:defRPr/>
            </a:lvl1pPr>
          </a:lstStyle>
          <a:p>
            <a:pPr>
              <a:defRPr/>
            </a:pPr>
            <a:endParaRPr lang="sl-SI"/>
          </a:p>
        </p:txBody>
      </p:sp>
      <p:sp>
        <p:nvSpPr>
          <p:cNvPr id="9" name="Slide Number Placeholder 6"/>
          <p:cNvSpPr>
            <a:spLocks noGrp="1"/>
          </p:cNvSpPr>
          <p:nvPr>
            <p:ph type="sldNum" sz="quarter" idx="12"/>
          </p:nvPr>
        </p:nvSpPr>
        <p:spPr/>
        <p:txBody>
          <a:bodyPr/>
          <a:lstStyle>
            <a:lvl1pPr>
              <a:defRPr/>
            </a:lvl1pPr>
          </a:lstStyle>
          <a:p>
            <a:pPr>
              <a:defRPr/>
            </a:pPr>
            <a:fld id="{3DF4092B-0024-478E-9456-231BFC3C069C}" type="slidenum">
              <a:rPr lang="sl-SI" altLang="sl-SI"/>
              <a:pPr>
                <a:defRPr/>
              </a:pPr>
              <a:t>‹#›</a:t>
            </a:fld>
            <a:endParaRPr lang="sl-SI" altLang="sl-SI" dirty="0"/>
          </a:p>
        </p:txBody>
      </p:sp>
    </p:spTree>
    <p:extLst>
      <p:ext uri="{BB962C8B-B14F-4D97-AF65-F5344CB8AC3E}">
        <p14:creationId xmlns:p14="http://schemas.microsoft.com/office/powerpoint/2010/main" val="2456220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2_Two Content">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1282700" y="708025"/>
            <a:ext cx="1606550"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Uredite slog naslova matrice</a:t>
            </a:r>
            <a:endParaRPr lang="sl-SI" dirty="0"/>
          </a:p>
        </p:txBody>
      </p:sp>
      <p:sp>
        <p:nvSpPr>
          <p:cNvPr id="4" name="Content Placeholder 3"/>
          <p:cNvSpPr>
            <a:spLocks noGrp="1"/>
          </p:cNvSpPr>
          <p:nvPr>
            <p:ph sz="half" idx="2"/>
          </p:nvPr>
        </p:nvSpPr>
        <p:spPr>
          <a:xfrm>
            <a:off x="6464799" y="3240000"/>
            <a:ext cx="4416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10" name="Text Placeholder 8"/>
          <p:cNvSpPr>
            <a:spLocks noGrp="1"/>
          </p:cNvSpPr>
          <p:nvPr>
            <p:ph type="body" sz="quarter" idx="13"/>
          </p:nvPr>
        </p:nvSpPr>
        <p:spPr>
          <a:xfrm>
            <a:off x="1295401" y="3240088"/>
            <a:ext cx="4417484" cy="262731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Date Placeholder 4"/>
          <p:cNvSpPr>
            <a:spLocks noGrp="1"/>
          </p:cNvSpPr>
          <p:nvPr>
            <p:ph type="dt" sz="half" idx="14"/>
          </p:nvPr>
        </p:nvSpPr>
        <p:spPr>
          <a:xfrm>
            <a:off x="1344613" y="6356350"/>
            <a:ext cx="2844800" cy="365125"/>
          </a:xfrm>
        </p:spPr>
        <p:txBody>
          <a:bodyPr/>
          <a:lstStyle>
            <a:lvl1pPr>
              <a:defRPr/>
            </a:lvl1pPr>
          </a:lstStyle>
          <a:p>
            <a:pPr>
              <a:defRPr/>
            </a:pPr>
            <a:fld id="{70CEB6D0-45A8-4F55-AD0B-82F9141282AF}" type="datetimeFigureOut">
              <a:rPr lang="sl-SI"/>
              <a:pPr>
                <a:defRPr/>
              </a:pPr>
              <a:t>25. 04. 2024</a:t>
            </a:fld>
            <a:endParaRPr lang="sl-SI" dirty="0"/>
          </a:p>
        </p:txBody>
      </p:sp>
      <p:sp>
        <p:nvSpPr>
          <p:cNvPr id="8" name="Footer Placeholder 5"/>
          <p:cNvSpPr>
            <a:spLocks noGrp="1"/>
          </p:cNvSpPr>
          <p:nvPr>
            <p:ph type="ftr" sz="quarter" idx="15"/>
          </p:nvPr>
        </p:nvSpPr>
        <p:spPr/>
        <p:txBody>
          <a:bodyPr/>
          <a:lstStyle>
            <a:lvl1pPr>
              <a:defRPr/>
            </a:lvl1pPr>
          </a:lstStyle>
          <a:p>
            <a:pPr>
              <a:defRPr/>
            </a:pPr>
            <a:endParaRPr lang="sl-SI"/>
          </a:p>
        </p:txBody>
      </p:sp>
      <p:sp>
        <p:nvSpPr>
          <p:cNvPr id="9" name="Slide Number Placeholder 6"/>
          <p:cNvSpPr>
            <a:spLocks noGrp="1"/>
          </p:cNvSpPr>
          <p:nvPr>
            <p:ph type="sldNum" sz="quarter" idx="16"/>
          </p:nvPr>
        </p:nvSpPr>
        <p:spPr/>
        <p:txBody>
          <a:bodyPr/>
          <a:lstStyle>
            <a:lvl1pPr>
              <a:defRPr/>
            </a:lvl1pPr>
          </a:lstStyle>
          <a:p>
            <a:pPr>
              <a:defRPr/>
            </a:pPr>
            <a:fld id="{091DC1CA-57F5-44EB-A0F5-54AC7403C5CD}" type="slidenum">
              <a:rPr lang="sl-SI" altLang="sl-SI"/>
              <a:pPr>
                <a:defRPr/>
              </a:pPr>
              <a:t>‹#›</a:t>
            </a:fld>
            <a:endParaRPr lang="sl-SI" altLang="sl-SI" dirty="0"/>
          </a:p>
        </p:txBody>
      </p:sp>
    </p:spTree>
    <p:extLst>
      <p:ext uri="{BB962C8B-B14F-4D97-AF65-F5344CB8AC3E}">
        <p14:creationId xmlns:p14="http://schemas.microsoft.com/office/powerpoint/2010/main" val="2108158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p>
        </p:txBody>
      </p:sp>
      <p:sp>
        <p:nvSpPr>
          <p:cNvPr id="13" name="Text Placeholder 11"/>
          <p:cNvSpPr>
            <a:spLocks noGrp="1"/>
          </p:cNvSpPr>
          <p:nvPr>
            <p:ph type="body" sz="quarter" idx="13"/>
          </p:nvPr>
        </p:nvSpPr>
        <p:spPr>
          <a:xfrm>
            <a:off x="1295234" y="3240088"/>
            <a:ext cx="9601367" cy="262731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Date Placeholder 3"/>
          <p:cNvSpPr>
            <a:spLocks noGrp="1"/>
          </p:cNvSpPr>
          <p:nvPr>
            <p:ph type="dt" sz="half" idx="14"/>
          </p:nvPr>
        </p:nvSpPr>
        <p:spPr/>
        <p:txBody>
          <a:bodyPr/>
          <a:lstStyle>
            <a:lvl1pPr>
              <a:defRPr/>
            </a:lvl1pPr>
          </a:lstStyle>
          <a:p>
            <a:pPr>
              <a:defRPr/>
            </a:pPr>
            <a:fld id="{7F68D42E-65A3-4F68-844F-D65572D540C9}" type="datetimeFigureOut">
              <a:rPr lang="sl-SI"/>
              <a:pPr>
                <a:defRPr/>
              </a:pPr>
              <a:t>25. 04. 2024</a:t>
            </a:fld>
            <a:endParaRPr lang="sl-SI" dirty="0"/>
          </a:p>
        </p:txBody>
      </p:sp>
      <p:sp>
        <p:nvSpPr>
          <p:cNvPr id="5" name="Footer Placeholder 4"/>
          <p:cNvSpPr>
            <a:spLocks noGrp="1"/>
          </p:cNvSpPr>
          <p:nvPr>
            <p:ph type="ftr" sz="quarter" idx="15"/>
          </p:nvPr>
        </p:nvSpPr>
        <p:spPr/>
        <p:txBody>
          <a:bodyPr/>
          <a:lstStyle>
            <a:lvl1pPr>
              <a:defRPr/>
            </a:lvl1pPr>
          </a:lstStyle>
          <a:p>
            <a:pPr>
              <a:defRPr/>
            </a:pPr>
            <a:endParaRPr lang="sl-SI"/>
          </a:p>
        </p:txBody>
      </p:sp>
      <p:sp>
        <p:nvSpPr>
          <p:cNvPr id="6" name="Slide Number Placeholder 5"/>
          <p:cNvSpPr>
            <a:spLocks noGrp="1"/>
          </p:cNvSpPr>
          <p:nvPr>
            <p:ph type="sldNum" sz="quarter" idx="16"/>
          </p:nvPr>
        </p:nvSpPr>
        <p:spPr/>
        <p:txBody>
          <a:bodyPr/>
          <a:lstStyle>
            <a:lvl1pPr>
              <a:defRPr/>
            </a:lvl1pPr>
          </a:lstStyle>
          <a:p>
            <a:pPr>
              <a:defRPr/>
            </a:pPr>
            <a:fld id="{AEF105C9-778C-499D-AACC-3063F646553B}" type="slidenum">
              <a:rPr lang="sl-SI" altLang="sl-SI"/>
              <a:pPr>
                <a:defRPr/>
              </a:pPr>
              <a:t>‹#›</a:t>
            </a:fld>
            <a:endParaRPr lang="sl-SI" altLang="sl-SI" dirty="0"/>
          </a:p>
        </p:txBody>
      </p:sp>
    </p:spTree>
    <p:extLst>
      <p:ext uri="{BB962C8B-B14F-4D97-AF65-F5344CB8AC3E}">
        <p14:creationId xmlns:p14="http://schemas.microsoft.com/office/powerpoint/2010/main" val="21943453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7A984F-232A-4E87-BA61-9D877A9C64AE}" type="datetimeFigureOut">
              <a:rPr lang="sl-SI"/>
              <a:pPr>
                <a:defRPr/>
              </a:pPr>
              <a:t>25. 04. 2024</a:t>
            </a:fld>
            <a:endParaRPr lang="sl-SI" dirty="0"/>
          </a:p>
        </p:txBody>
      </p:sp>
      <p:sp>
        <p:nvSpPr>
          <p:cNvPr id="3" name="Footer Placeholder 4"/>
          <p:cNvSpPr>
            <a:spLocks noGrp="1"/>
          </p:cNvSpPr>
          <p:nvPr>
            <p:ph type="ftr" sz="quarter" idx="11"/>
          </p:nvPr>
        </p:nvSpPr>
        <p:spPr/>
        <p:txBody>
          <a:bodyPr/>
          <a:lstStyle>
            <a:lvl1pPr>
              <a:defRPr/>
            </a:lvl1pPr>
          </a:lstStyle>
          <a:p>
            <a:pPr>
              <a:defRPr/>
            </a:pPr>
            <a:endParaRPr lang="sl-SI"/>
          </a:p>
        </p:txBody>
      </p:sp>
      <p:sp>
        <p:nvSpPr>
          <p:cNvPr id="4" name="Slide Number Placeholder 5"/>
          <p:cNvSpPr>
            <a:spLocks noGrp="1"/>
          </p:cNvSpPr>
          <p:nvPr>
            <p:ph type="sldNum" sz="quarter" idx="12"/>
          </p:nvPr>
        </p:nvSpPr>
        <p:spPr/>
        <p:txBody>
          <a:bodyPr/>
          <a:lstStyle>
            <a:lvl1pPr>
              <a:defRPr/>
            </a:lvl1pPr>
          </a:lstStyle>
          <a:p>
            <a:pPr>
              <a:defRPr/>
            </a:pPr>
            <a:fld id="{838C76E2-5855-4BCE-9860-0FC5CC0F7DD3}" type="slidenum">
              <a:rPr lang="sl-SI" altLang="sl-SI"/>
              <a:pPr>
                <a:defRPr/>
              </a:pPr>
              <a:t>‹#›</a:t>
            </a:fld>
            <a:endParaRPr lang="sl-SI" altLang="sl-SI" dirty="0"/>
          </a:p>
        </p:txBody>
      </p:sp>
    </p:spTree>
    <p:extLst>
      <p:ext uri="{BB962C8B-B14F-4D97-AF65-F5344CB8AC3E}">
        <p14:creationId xmlns:p14="http://schemas.microsoft.com/office/powerpoint/2010/main" val="13696726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cSld name="1_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296000" y="1548000"/>
            <a:ext cx="96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sl-SI"/>
              <a:t>Uredite slog naslova matrice</a:t>
            </a:r>
            <a:endParaRPr lang="en-US" dirty="0"/>
          </a:p>
        </p:txBody>
      </p:sp>
      <p:sp>
        <p:nvSpPr>
          <p:cNvPr id="3" name="Date Placeholder 3"/>
          <p:cNvSpPr>
            <a:spLocks noGrp="1"/>
          </p:cNvSpPr>
          <p:nvPr>
            <p:ph type="dt" sz="half" idx="10"/>
          </p:nvPr>
        </p:nvSpPr>
        <p:spPr>
          <a:xfrm>
            <a:off x="1295400" y="6356350"/>
            <a:ext cx="1993900" cy="365125"/>
          </a:xfrm>
        </p:spPr>
        <p:txBody>
          <a:bodyPr/>
          <a:lstStyle>
            <a:lvl1pPr>
              <a:defRPr/>
            </a:lvl1pPr>
          </a:lstStyle>
          <a:p>
            <a:pPr>
              <a:defRPr/>
            </a:pPr>
            <a:fld id="{17A510A2-ABBB-4EBD-8406-3C68B0965F89}" type="datetimeFigureOut">
              <a:rPr lang="en-US" smtClean="0"/>
              <a:pPr>
                <a:defRPr/>
              </a:pPr>
              <a:t>4/25/2024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8737600" y="6356350"/>
            <a:ext cx="1776413" cy="365125"/>
          </a:xfrm>
        </p:spPr>
        <p:txBody>
          <a:bodyPr/>
          <a:lstStyle>
            <a:lvl1pPr>
              <a:defRPr/>
            </a:lvl1pPr>
          </a:lstStyle>
          <a:p>
            <a:pPr>
              <a:defRPr/>
            </a:pPr>
            <a:fld id="{41F6543A-A284-4F7D-8600-9D591413C96D}" type="slidenum">
              <a:rPr lang="en-US" altLang="sl-SI" smtClean="0"/>
              <a:pPr>
                <a:defRPr/>
              </a:pPr>
              <a:t>‹#›</a:t>
            </a:fld>
            <a:endParaRPr lang="en-US" altLang="sl-SI" dirty="0"/>
          </a:p>
        </p:txBody>
      </p:sp>
    </p:spTree>
    <p:extLst>
      <p:ext uri="{BB962C8B-B14F-4D97-AF65-F5344CB8AC3E}">
        <p14:creationId xmlns:p14="http://schemas.microsoft.com/office/powerpoint/2010/main" val="13752932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6000" y="1548000"/>
            <a:ext cx="96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en-US"/>
              <a:t>Click to edit Master title style</a:t>
            </a:r>
            <a:endParaRPr lang="en-US" dirty="0"/>
          </a:p>
        </p:txBody>
      </p:sp>
      <p:sp>
        <p:nvSpPr>
          <p:cNvPr id="3" name="Date Placeholder 3"/>
          <p:cNvSpPr>
            <a:spLocks noGrp="1"/>
          </p:cNvSpPr>
          <p:nvPr>
            <p:ph type="dt" sz="half" idx="10"/>
          </p:nvPr>
        </p:nvSpPr>
        <p:spPr>
          <a:xfrm>
            <a:off x="1295400" y="6356350"/>
            <a:ext cx="1993900" cy="365125"/>
          </a:xfrm>
        </p:spPr>
        <p:txBody>
          <a:bodyPr/>
          <a:lstStyle>
            <a:lvl1pPr>
              <a:defRPr/>
            </a:lvl1pPr>
          </a:lstStyle>
          <a:p>
            <a:pPr>
              <a:defRPr/>
            </a:pPr>
            <a:fld id="{B067762F-4A55-4283-81AE-7BA0D578D9B0}" type="datetimeFigureOut">
              <a:rPr lang="en-US"/>
              <a:pPr>
                <a:defRPr/>
              </a:pPr>
              <a:t>4/25/2024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8737600" y="6356350"/>
            <a:ext cx="1776413" cy="365125"/>
          </a:xfrm>
        </p:spPr>
        <p:txBody>
          <a:bodyPr/>
          <a:lstStyle>
            <a:lvl1pPr>
              <a:defRPr/>
            </a:lvl1pPr>
          </a:lstStyle>
          <a:p>
            <a:pPr>
              <a:defRPr/>
            </a:pPr>
            <a:fld id="{59BFA213-8D6B-49C7-9F9F-F88249C62B6A}" type="slidenum">
              <a:rPr lang="en-US" altLang="sl-SI"/>
              <a:pPr>
                <a:defRPr/>
              </a:pPr>
              <a:t>‹#›</a:t>
            </a:fld>
            <a:endParaRPr lang="en-US" altLang="sl-SI"/>
          </a:p>
        </p:txBody>
      </p:sp>
    </p:spTree>
    <p:extLst>
      <p:ext uri="{BB962C8B-B14F-4D97-AF65-F5344CB8AC3E}">
        <p14:creationId xmlns:p14="http://schemas.microsoft.com/office/powerpoint/2010/main" val="2082684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p>
        </p:txBody>
      </p:sp>
      <p:sp>
        <p:nvSpPr>
          <p:cNvPr id="3" name="Content Placeholder 2"/>
          <p:cNvSpPr>
            <a:spLocks noGrp="1"/>
          </p:cNvSpPr>
          <p:nvPr>
            <p:ph idx="1"/>
          </p:nvPr>
        </p:nvSpPr>
        <p:spPr>
          <a:xfrm>
            <a:off x="1296000" y="3240000"/>
            <a:ext cx="9600000" cy="262800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Date Placeholder 3"/>
          <p:cNvSpPr>
            <a:spLocks noGrp="1"/>
          </p:cNvSpPr>
          <p:nvPr>
            <p:ph type="dt" sz="half" idx="10"/>
          </p:nvPr>
        </p:nvSpPr>
        <p:spPr/>
        <p:txBody>
          <a:bodyPr/>
          <a:lstStyle>
            <a:lvl1pPr>
              <a:defRPr/>
            </a:lvl1pPr>
          </a:lstStyle>
          <a:p>
            <a:pPr>
              <a:defRPr/>
            </a:pPr>
            <a:fld id="{386C12BF-EDE5-4A81-87C5-0D7CC1050451}" type="datetimeFigureOut">
              <a:rPr lang="sl-SI"/>
              <a:pPr>
                <a:defRPr/>
              </a:pPr>
              <a:t>25. 04. 2024</a:t>
            </a:fld>
            <a:endParaRPr lang="sl-SI" dirty="0"/>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8A21D506-586E-4060-9BD1-3DCEB7292823}" type="slidenum">
              <a:rPr lang="sl-SI" altLang="sl-SI"/>
              <a:pPr>
                <a:defRPr/>
              </a:pPr>
              <a:t>‹#›</a:t>
            </a:fld>
            <a:endParaRPr lang="sl-SI" altLang="sl-SI" dirty="0"/>
          </a:p>
        </p:txBody>
      </p:sp>
    </p:spTree>
    <p:extLst>
      <p:ext uri="{BB962C8B-B14F-4D97-AF65-F5344CB8AC3E}">
        <p14:creationId xmlns:p14="http://schemas.microsoft.com/office/powerpoint/2010/main" val="4234995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1282700" y="708025"/>
            <a:ext cx="1606550"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Uredite slog naslova matrice</a:t>
            </a:r>
            <a:endParaRPr lang="sl-SI" dirty="0"/>
          </a:p>
        </p:txBody>
      </p:sp>
      <p:sp>
        <p:nvSpPr>
          <p:cNvPr id="14" name="Text Placeholder 12"/>
          <p:cNvSpPr>
            <a:spLocks noGrp="1"/>
          </p:cNvSpPr>
          <p:nvPr>
            <p:ph type="body" sz="quarter" idx="13"/>
          </p:nvPr>
        </p:nvSpPr>
        <p:spPr>
          <a:xfrm>
            <a:off x="1295401" y="3240088"/>
            <a:ext cx="4417484" cy="262731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18" name="Text Placeholder 15"/>
          <p:cNvSpPr>
            <a:spLocks noGrp="1"/>
          </p:cNvSpPr>
          <p:nvPr>
            <p:ph type="body" sz="quarter" idx="14"/>
          </p:nvPr>
        </p:nvSpPr>
        <p:spPr>
          <a:xfrm>
            <a:off x="6464300" y="3240088"/>
            <a:ext cx="4416000" cy="262731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Date Placeholder 4"/>
          <p:cNvSpPr>
            <a:spLocks noGrp="1"/>
          </p:cNvSpPr>
          <p:nvPr>
            <p:ph type="dt" sz="half" idx="15"/>
          </p:nvPr>
        </p:nvSpPr>
        <p:spPr>
          <a:xfrm>
            <a:off x="1344613" y="6356350"/>
            <a:ext cx="2844800" cy="365125"/>
          </a:xfrm>
        </p:spPr>
        <p:txBody>
          <a:bodyPr/>
          <a:lstStyle>
            <a:lvl1pPr>
              <a:defRPr/>
            </a:lvl1pPr>
          </a:lstStyle>
          <a:p>
            <a:pPr>
              <a:defRPr/>
            </a:pPr>
            <a:fld id="{965C17A6-7FFA-4FD0-8821-8FBB2902F1FB}" type="datetimeFigureOut">
              <a:rPr lang="sl-SI"/>
              <a:pPr>
                <a:defRPr/>
              </a:pPr>
              <a:t>25. 04. 2024</a:t>
            </a:fld>
            <a:endParaRPr lang="sl-SI" dirty="0"/>
          </a:p>
        </p:txBody>
      </p:sp>
      <p:sp>
        <p:nvSpPr>
          <p:cNvPr id="8" name="Footer Placeholder 5"/>
          <p:cNvSpPr>
            <a:spLocks noGrp="1"/>
          </p:cNvSpPr>
          <p:nvPr>
            <p:ph type="ftr" sz="quarter" idx="16"/>
          </p:nvPr>
        </p:nvSpPr>
        <p:spPr/>
        <p:txBody>
          <a:bodyPr/>
          <a:lstStyle>
            <a:lvl1pPr>
              <a:defRPr/>
            </a:lvl1pPr>
          </a:lstStyle>
          <a:p>
            <a:pPr>
              <a:defRPr/>
            </a:pPr>
            <a:endParaRPr lang="sl-SI"/>
          </a:p>
        </p:txBody>
      </p:sp>
      <p:sp>
        <p:nvSpPr>
          <p:cNvPr id="9" name="Slide Number Placeholder 6"/>
          <p:cNvSpPr>
            <a:spLocks noGrp="1"/>
          </p:cNvSpPr>
          <p:nvPr>
            <p:ph type="sldNum" sz="quarter" idx="17"/>
          </p:nvPr>
        </p:nvSpPr>
        <p:spPr/>
        <p:txBody>
          <a:bodyPr/>
          <a:lstStyle>
            <a:lvl1pPr>
              <a:defRPr/>
            </a:lvl1pPr>
          </a:lstStyle>
          <a:p>
            <a:pPr>
              <a:defRPr/>
            </a:pPr>
            <a:fld id="{CA3637F3-E20F-4562-AD5A-80B4FA2F2449}" type="slidenum">
              <a:rPr lang="sl-SI" altLang="sl-SI"/>
              <a:pPr>
                <a:defRPr/>
              </a:pPr>
              <a:t>‹#›</a:t>
            </a:fld>
            <a:endParaRPr lang="sl-SI" altLang="sl-SI" dirty="0"/>
          </a:p>
        </p:txBody>
      </p:sp>
    </p:spTree>
    <p:extLst>
      <p:ext uri="{BB962C8B-B14F-4D97-AF65-F5344CB8AC3E}">
        <p14:creationId xmlns:p14="http://schemas.microsoft.com/office/powerpoint/2010/main" val="359259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Dve vsebini">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1282700" y="708025"/>
            <a:ext cx="1606550"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Uredite slog naslova matrice</a:t>
            </a:r>
            <a:endParaRPr lang="sl-SI" dirty="0"/>
          </a:p>
        </p:txBody>
      </p:sp>
      <p:sp>
        <p:nvSpPr>
          <p:cNvPr id="3" name="Content Placeholder 2"/>
          <p:cNvSpPr>
            <a:spLocks noGrp="1"/>
          </p:cNvSpPr>
          <p:nvPr>
            <p:ph sz="half" idx="1"/>
          </p:nvPr>
        </p:nvSpPr>
        <p:spPr>
          <a:xfrm>
            <a:off x="1296000" y="3240000"/>
            <a:ext cx="4416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Content Placeholder 3"/>
          <p:cNvSpPr>
            <a:spLocks noGrp="1"/>
          </p:cNvSpPr>
          <p:nvPr>
            <p:ph sz="half" idx="2"/>
          </p:nvPr>
        </p:nvSpPr>
        <p:spPr>
          <a:xfrm>
            <a:off x="6464799" y="3240000"/>
            <a:ext cx="4416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7" name="Date Placeholder 4"/>
          <p:cNvSpPr>
            <a:spLocks noGrp="1"/>
          </p:cNvSpPr>
          <p:nvPr>
            <p:ph type="dt" sz="half" idx="10"/>
          </p:nvPr>
        </p:nvSpPr>
        <p:spPr>
          <a:xfrm>
            <a:off x="1344613" y="6356350"/>
            <a:ext cx="2844800" cy="365125"/>
          </a:xfrm>
        </p:spPr>
        <p:txBody>
          <a:bodyPr/>
          <a:lstStyle>
            <a:lvl1pPr>
              <a:defRPr/>
            </a:lvl1pPr>
          </a:lstStyle>
          <a:p>
            <a:pPr>
              <a:defRPr/>
            </a:pPr>
            <a:fld id="{1F90EC89-0418-4B0D-9AF7-0AD6AA972374}" type="datetimeFigureOut">
              <a:rPr lang="sl-SI"/>
              <a:pPr>
                <a:defRPr/>
              </a:pPr>
              <a:t>25. 04. 2024</a:t>
            </a:fld>
            <a:endParaRPr lang="sl-SI" dirty="0"/>
          </a:p>
        </p:txBody>
      </p:sp>
      <p:sp>
        <p:nvSpPr>
          <p:cNvPr id="8" name="Footer Placeholder 5"/>
          <p:cNvSpPr>
            <a:spLocks noGrp="1"/>
          </p:cNvSpPr>
          <p:nvPr>
            <p:ph type="ftr" sz="quarter" idx="11"/>
          </p:nvPr>
        </p:nvSpPr>
        <p:spPr/>
        <p:txBody>
          <a:bodyPr/>
          <a:lstStyle>
            <a:lvl1pPr>
              <a:defRPr/>
            </a:lvl1pPr>
          </a:lstStyle>
          <a:p>
            <a:pPr>
              <a:defRPr/>
            </a:pPr>
            <a:endParaRPr lang="sl-SI"/>
          </a:p>
        </p:txBody>
      </p:sp>
      <p:sp>
        <p:nvSpPr>
          <p:cNvPr id="9" name="Slide Number Placeholder 6"/>
          <p:cNvSpPr>
            <a:spLocks noGrp="1"/>
          </p:cNvSpPr>
          <p:nvPr>
            <p:ph type="sldNum" sz="quarter" idx="12"/>
          </p:nvPr>
        </p:nvSpPr>
        <p:spPr/>
        <p:txBody>
          <a:bodyPr/>
          <a:lstStyle>
            <a:lvl1pPr>
              <a:defRPr/>
            </a:lvl1pPr>
          </a:lstStyle>
          <a:p>
            <a:pPr>
              <a:defRPr/>
            </a:pPr>
            <a:fld id="{C7729BD0-ADBA-4047-8D26-A78A8937E140}" type="slidenum">
              <a:rPr lang="sl-SI" altLang="sl-SI"/>
              <a:pPr>
                <a:defRPr/>
              </a:pPr>
              <a:t>‹#›</a:t>
            </a:fld>
            <a:endParaRPr lang="sl-SI" altLang="sl-SI" dirty="0"/>
          </a:p>
        </p:txBody>
      </p:sp>
    </p:spTree>
    <p:extLst>
      <p:ext uri="{BB962C8B-B14F-4D97-AF65-F5344CB8AC3E}">
        <p14:creationId xmlns:p14="http://schemas.microsoft.com/office/powerpoint/2010/main" val="3522628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wo Content">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1282700" y="708025"/>
            <a:ext cx="1606550" cy="204788"/>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PRIMER</a:t>
            </a: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l-SI"/>
              <a:t>Uredite slog naslova matrice</a:t>
            </a:r>
            <a:endParaRPr lang="sl-SI" dirty="0"/>
          </a:p>
        </p:txBody>
      </p:sp>
      <p:sp>
        <p:nvSpPr>
          <p:cNvPr id="4" name="Content Placeholder 3"/>
          <p:cNvSpPr>
            <a:spLocks noGrp="1"/>
          </p:cNvSpPr>
          <p:nvPr>
            <p:ph sz="half" idx="2"/>
          </p:nvPr>
        </p:nvSpPr>
        <p:spPr>
          <a:xfrm>
            <a:off x="6464799" y="3240000"/>
            <a:ext cx="4416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10" name="Text Placeholder 8"/>
          <p:cNvSpPr>
            <a:spLocks noGrp="1"/>
          </p:cNvSpPr>
          <p:nvPr>
            <p:ph type="body" sz="quarter" idx="13"/>
          </p:nvPr>
        </p:nvSpPr>
        <p:spPr>
          <a:xfrm>
            <a:off x="1295401" y="3240088"/>
            <a:ext cx="4417484" cy="262731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Date Placeholder 4"/>
          <p:cNvSpPr>
            <a:spLocks noGrp="1"/>
          </p:cNvSpPr>
          <p:nvPr>
            <p:ph type="dt" sz="half" idx="14"/>
          </p:nvPr>
        </p:nvSpPr>
        <p:spPr>
          <a:xfrm>
            <a:off x="1344613" y="6356350"/>
            <a:ext cx="2844800" cy="365125"/>
          </a:xfrm>
        </p:spPr>
        <p:txBody>
          <a:bodyPr/>
          <a:lstStyle>
            <a:lvl1pPr>
              <a:defRPr/>
            </a:lvl1pPr>
          </a:lstStyle>
          <a:p>
            <a:pPr>
              <a:defRPr/>
            </a:pPr>
            <a:fld id="{3C1852BC-921C-4596-884B-39D20FB565C3}" type="datetimeFigureOut">
              <a:rPr lang="sl-SI"/>
              <a:pPr>
                <a:defRPr/>
              </a:pPr>
              <a:t>25. 04. 2024</a:t>
            </a:fld>
            <a:endParaRPr lang="sl-SI" dirty="0"/>
          </a:p>
        </p:txBody>
      </p:sp>
      <p:sp>
        <p:nvSpPr>
          <p:cNvPr id="8" name="Footer Placeholder 5"/>
          <p:cNvSpPr>
            <a:spLocks noGrp="1"/>
          </p:cNvSpPr>
          <p:nvPr>
            <p:ph type="ftr" sz="quarter" idx="15"/>
          </p:nvPr>
        </p:nvSpPr>
        <p:spPr/>
        <p:txBody>
          <a:bodyPr/>
          <a:lstStyle>
            <a:lvl1pPr>
              <a:defRPr/>
            </a:lvl1pPr>
          </a:lstStyle>
          <a:p>
            <a:pPr>
              <a:defRPr/>
            </a:pPr>
            <a:endParaRPr lang="sl-SI"/>
          </a:p>
        </p:txBody>
      </p:sp>
      <p:sp>
        <p:nvSpPr>
          <p:cNvPr id="9" name="Slide Number Placeholder 6"/>
          <p:cNvSpPr>
            <a:spLocks noGrp="1"/>
          </p:cNvSpPr>
          <p:nvPr>
            <p:ph type="sldNum" sz="quarter" idx="16"/>
          </p:nvPr>
        </p:nvSpPr>
        <p:spPr/>
        <p:txBody>
          <a:bodyPr/>
          <a:lstStyle>
            <a:lvl1pPr>
              <a:defRPr/>
            </a:lvl1pPr>
          </a:lstStyle>
          <a:p>
            <a:pPr>
              <a:defRPr/>
            </a:pPr>
            <a:fld id="{83261AB9-B5DA-40D6-887B-0132ED3E819C}" type="slidenum">
              <a:rPr lang="sl-SI" altLang="sl-SI"/>
              <a:pPr>
                <a:defRPr/>
              </a:pPr>
              <a:t>‹#›</a:t>
            </a:fld>
            <a:endParaRPr lang="sl-SI" altLang="sl-SI" dirty="0"/>
          </a:p>
        </p:txBody>
      </p:sp>
    </p:spTree>
    <p:extLst>
      <p:ext uri="{BB962C8B-B14F-4D97-AF65-F5344CB8AC3E}">
        <p14:creationId xmlns:p14="http://schemas.microsoft.com/office/powerpoint/2010/main" val="2144380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A31FAE-94C7-4F82-9057-AE78829AE4C6}" type="datetimeFigureOut">
              <a:rPr lang="sl-SI"/>
              <a:pPr>
                <a:defRPr/>
              </a:pPr>
              <a:t>25. 04. 2024</a:t>
            </a:fld>
            <a:endParaRPr lang="sl-SI" dirty="0"/>
          </a:p>
        </p:txBody>
      </p:sp>
      <p:sp>
        <p:nvSpPr>
          <p:cNvPr id="3" name="Footer Placeholder 4"/>
          <p:cNvSpPr>
            <a:spLocks noGrp="1"/>
          </p:cNvSpPr>
          <p:nvPr>
            <p:ph type="ftr" sz="quarter" idx="11"/>
          </p:nvPr>
        </p:nvSpPr>
        <p:spPr/>
        <p:txBody>
          <a:bodyPr/>
          <a:lstStyle>
            <a:lvl1pPr>
              <a:defRPr/>
            </a:lvl1pPr>
          </a:lstStyle>
          <a:p>
            <a:pPr>
              <a:defRPr/>
            </a:pPr>
            <a:endParaRPr lang="sl-SI"/>
          </a:p>
        </p:txBody>
      </p:sp>
      <p:sp>
        <p:nvSpPr>
          <p:cNvPr id="4" name="Slide Number Placeholder 5"/>
          <p:cNvSpPr>
            <a:spLocks noGrp="1"/>
          </p:cNvSpPr>
          <p:nvPr>
            <p:ph type="sldNum" sz="quarter" idx="12"/>
          </p:nvPr>
        </p:nvSpPr>
        <p:spPr/>
        <p:txBody>
          <a:bodyPr/>
          <a:lstStyle>
            <a:lvl1pPr>
              <a:defRPr/>
            </a:lvl1pPr>
          </a:lstStyle>
          <a:p>
            <a:pPr>
              <a:defRPr/>
            </a:pPr>
            <a:fld id="{CD7EA7BB-AA4D-471E-A751-A6643F578FEB}" type="slidenum">
              <a:rPr lang="sl-SI" altLang="sl-SI"/>
              <a:pPr>
                <a:defRPr/>
              </a:pPr>
              <a:t>‹#›</a:t>
            </a:fld>
            <a:endParaRPr lang="sl-SI" altLang="sl-SI" dirty="0"/>
          </a:p>
        </p:txBody>
      </p:sp>
    </p:spTree>
    <p:extLst>
      <p:ext uri="{BB962C8B-B14F-4D97-AF65-F5344CB8AC3E}">
        <p14:creationId xmlns:p14="http://schemas.microsoft.com/office/powerpoint/2010/main" val="4052092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1_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296000" y="1548000"/>
            <a:ext cx="96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sl-SI"/>
              <a:t>Uredite slog naslova matrice</a:t>
            </a:r>
            <a:endParaRPr lang="en-US" dirty="0"/>
          </a:p>
        </p:txBody>
      </p:sp>
      <p:sp>
        <p:nvSpPr>
          <p:cNvPr id="3" name="Date Placeholder 3"/>
          <p:cNvSpPr>
            <a:spLocks noGrp="1"/>
          </p:cNvSpPr>
          <p:nvPr>
            <p:ph type="dt" sz="half" idx="10"/>
          </p:nvPr>
        </p:nvSpPr>
        <p:spPr>
          <a:xfrm>
            <a:off x="1295400" y="6356350"/>
            <a:ext cx="1993900" cy="365125"/>
          </a:xfrm>
        </p:spPr>
        <p:txBody>
          <a:bodyPr/>
          <a:lstStyle>
            <a:lvl1pPr>
              <a:defRPr/>
            </a:lvl1pPr>
          </a:lstStyle>
          <a:p>
            <a:pPr>
              <a:defRPr/>
            </a:pPr>
            <a:fld id="{17A510A2-ABBB-4EBD-8406-3C68B0965F89}" type="datetimeFigureOut">
              <a:rPr lang="en-US" smtClean="0"/>
              <a:pPr>
                <a:defRPr/>
              </a:pPr>
              <a:t>4/25/2024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8737600" y="6356350"/>
            <a:ext cx="1776413" cy="365125"/>
          </a:xfrm>
        </p:spPr>
        <p:txBody>
          <a:bodyPr/>
          <a:lstStyle>
            <a:lvl1pPr>
              <a:defRPr/>
            </a:lvl1pPr>
          </a:lstStyle>
          <a:p>
            <a:pPr>
              <a:defRPr/>
            </a:pPr>
            <a:fld id="{41F6543A-A284-4F7D-8600-9D591413C96D}" type="slidenum">
              <a:rPr lang="en-US" altLang="sl-SI" smtClean="0"/>
              <a:pPr>
                <a:defRPr/>
              </a:pPr>
              <a:t>‹#›</a:t>
            </a:fld>
            <a:endParaRPr lang="en-US" altLang="sl-SI" dirty="0"/>
          </a:p>
        </p:txBody>
      </p:sp>
    </p:spTree>
    <p:extLst>
      <p:ext uri="{BB962C8B-B14F-4D97-AF65-F5344CB8AC3E}">
        <p14:creationId xmlns:p14="http://schemas.microsoft.com/office/powerpoint/2010/main" val="382615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w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w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w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4.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alphaModFix amt="83000"/>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295400" y="1547813"/>
            <a:ext cx="715327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sl-SI" altLang="sl-SI"/>
              <a:t>Uredite slog naslova matrice</a:t>
            </a:r>
          </a:p>
        </p:txBody>
      </p:sp>
      <p:sp>
        <p:nvSpPr>
          <p:cNvPr id="2051" name="Text Placeholder 2"/>
          <p:cNvSpPr>
            <a:spLocks noGrp="1"/>
          </p:cNvSpPr>
          <p:nvPr>
            <p:ph type="body" idx="1"/>
          </p:nvPr>
        </p:nvSpPr>
        <p:spPr bwMode="auto">
          <a:xfrm>
            <a:off x="1295400" y="3240088"/>
            <a:ext cx="96012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l-SI" altLang="sl-SI"/>
              <a:t>Uredite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4" name="Date Placeholder 3"/>
          <p:cNvSpPr>
            <a:spLocks noGrp="1"/>
          </p:cNvSpPr>
          <p:nvPr>
            <p:ph type="dt" sz="half" idx="2"/>
          </p:nvPr>
        </p:nvSpPr>
        <p:spPr>
          <a:xfrm>
            <a:off x="1295400" y="6356350"/>
            <a:ext cx="2109788"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62AEC26-B469-46A5-8F2C-98F88AF920CC}" type="datetimeFigureOut">
              <a:rPr lang="sl-SI"/>
              <a:pPr>
                <a:defRPr/>
              </a:pPr>
              <a:t>25. 04. 2024</a:t>
            </a:fld>
            <a:endParaRPr lang="sl-SI"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l-SI"/>
          </a:p>
        </p:txBody>
      </p:sp>
      <p:sp>
        <p:nvSpPr>
          <p:cNvPr id="6" name="Slide Number Placeholder 5"/>
          <p:cNvSpPr>
            <a:spLocks noGrp="1"/>
          </p:cNvSpPr>
          <p:nvPr>
            <p:ph type="sldNum" sz="quarter" idx="4"/>
          </p:nvPr>
        </p:nvSpPr>
        <p:spPr>
          <a:xfrm>
            <a:off x="8737600" y="6356350"/>
            <a:ext cx="21447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BABABA"/>
                </a:solidFill>
              </a:defRPr>
            </a:lvl1pPr>
          </a:lstStyle>
          <a:p>
            <a:pPr>
              <a:defRPr/>
            </a:pPr>
            <a:fld id="{7B8A951B-3CD6-4C75-B09C-2BF17E0B4D35}" type="slidenum">
              <a:rPr lang="sl-SI" altLang="sl-SI"/>
              <a:pPr>
                <a:defRPr/>
              </a:pPr>
              <a:t>‹#›</a:t>
            </a:fld>
            <a:endParaRPr lang="sl-SI" altLang="sl-SI" dirty="0"/>
          </a:p>
        </p:txBody>
      </p:sp>
      <p:sp>
        <p:nvSpPr>
          <p:cNvPr id="2055" name="TextBox 8"/>
          <p:cNvSpPr txBox="1">
            <a:spLocks noChangeArrowheads="1"/>
          </p:cNvSpPr>
          <p:nvPr/>
        </p:nvSpPr>
        <p:spPr bwMode="auto">
          <a:xfrm>
            <a:off x="1282700" y="708025"/>
            <a:ext cx="3960813" cy="212725"/>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rPr>
              <a:t>MINISTRSTVO ZA </a:t>
            </a:r>
            <a:r>
              <a:rPr lang="sl-SI" altLang="sl-SI" sz="700" b="1" dirty="0">
                <a:solidFill>
                  <a:schemeClr val="tx2"/>
                </a:solidFill>
                <a:latin typeface="Republika" panose="02000506040000020004" pitchFamily="2" charset="-18"/>
              </a:rPr>
              <a:t>GOSPODARSKI RAZVOJ IN TEHNOLOGIJO</a:t>
            </a:r>
            <a:endParaRPr lang="en-US" altLang="sl-SI" sz="700" b="1" dirty="0">
              <a:solidFill>
                <a:schemeClr val="tx2"/>
              </a:solidFill>
              <a:latin typeface="Republika" panose="02000506040000020004" pitchFamily="2" charset="-18"/>
            </a:endParaRPr>
          </a:p>
        </p:txBody>
      </p:sp>
      <p:pic>
        <p:nvPicPr>
          <p:cNvPr id="2056" name="Picture 9" descr="grb moder za 10 pt.wm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78" r:id="rId1"/>
    <p:sldLayoutId id="2147484273" r:id="rId2"/>
    <p:sldLayoutId id="2147484274" r:id="rId3"/>
    <p:sldLayoutId id="2147484275" r:id="rId4"/>
    <p:sldLayoutId id="2147484279" r:id="rId5"/>
    <p:sldLayoutId id="2147484280" r:id="rId6"/>
    <p:sldLayoutId id="2147484281" r:id="rId7"/>
    <p:sldLayoutId id="2147484276" r:id="rId8"/>
    <p:sldLayoutId id="2147484303" r:id="rId9"/>
  </p:sldLayoutIdLst>
  <p:txStyles>
    <p:titleStyle>
      <a:lvl1pPr algn="l" rtl="0" eaLnBrk="1" fontAlgn="base" hangingPunct="1">
        <a:spcBef>
          <a:spcPct val="0"/>
        </a:spcBef>
        <a:spcAft>
          <a:spcPct val="0"/>
        </a:spcAft>
        <a:defRPr sz="4400" kern="1200">
          <a:solidFill>
            <a:schemeClr val="tx1"/>
          </a:solidFill>
          <a:latin typeface="Arial" pitchFamily="34" charset="0"/>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alphaModFix amt="83000"/>
            <a:lum/>
          </a:blip>
          <a:srcRect/>
          <a:stretch>
            <a:fillRect/>
          </a:stretch>
        </a:blipFill>
        <a:effectLst/>
      </p:bgPr>
    </p:bg>
    <p:spTree>
      <p:nvGrpSpPr>
        <p:cNvPr id="1" name=""/>
        <p:cNvGrpSpPr/>
        <p:nvPr/>
      </p:nvGrpSpPr>
      <p:grpSpPr>
        <a:xfrm>
          <a:off x="0" y="0"/>
          <a:ext cx="0" cy="0"/>
          <a:chOff x="0" y="0"/>
          <a:chExt cx="0" cy="0"/>
        </a:xfrm>
      </p:grpSpPr>
      <p:pic>
        <p:nvPicPr>
          <p:cNvPr id="1026" name="Picture 3" descr="Z:\JAVNA UPRAVA 2010\Si CGP\CGP_prirocnik_WEB\OUT\05 Medijsko promocijski elementi\11 PPT predstavitev\untitled folder\ozadje-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Box 7"/>
          <p:cNvSpPr txBox="1">
            <a:spLocks noChangeArrowheads="1"/>
          </p:cNvSpPr>
          <p:nvPr/>
        </p:nvSpPr>
        <p:spPr bwMode="auto">
          <a:xfrm>
            <a:off x="1282700" y="715963"/>
            <a:ext cx="4325938" cy="204787"/>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ea typeface="Republika" panose="02000506040000020004" pitchFamily="2" charset="-18"/>
                <a:cs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MINISTRSTVO ZA </a:t>
            </a:r>
            <a:r>
              <a:rPr lang="sl-SI"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rPr>
              <a:t>GOSPODARSKI RAZVOJ IN TEHNOLOGIJO</a:t>
            </a:r>
            <a:endParaRPr lang="en-US" altLang="sl-SI" sz="700" b="1" dirty="0">
              <a:solidFill>
                <a:schemeClr val="tx2"/>
              </a:solidFill>
              <a:latin typeface="Republika" panose="02000506040000020004" pitchFamily="2" charset="-18"/>
              <a:ea typeface="Republika" panose="02000506040000020004" pitchFamily="2" charset="-18"/>
              <a:cs typeface="Republika" panose="02000506040000020004" pitchFamily="2" charset="-18"/>
            </a:endParaRPr>
          </a:p>
        </p:txBody>
      </p:sp>
      <p:pic>
        <p:nvPicPr>
          <p:cNvPr id="1028" name="Picture 8" descr="grb moder za 10 pt.wm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92F21EF-4092-440F-9A0F-0C34515F2B93}" type="datetimeFigureOut">
              <a:rPr lang="en-US" smtClean="0"/>
              <a:pPr>
                <a:defRPr/>
              </a:pPr>
              <a:t>4/25/2024</a:t>
            </a:fld>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BABABA"/>
                </a:solidFill>
                <a:latin typeface="Calibri" panose="020F0502020204030204" pitchFamily="34" charset="0"/>
              </a:defRPr>
            </a:lvl1pPr>
          </a:lstStyle>
          <a:p>
            <a:pPr>
              <a:defRPr/>
            </a:pPr>
            <a:fld id="{39EEFDB3-CB51-4DD8-B0F0-1B85B83B1C85}" type="slidenum">
              <a:rPr lang="en-US" altLang="sl-SI" smtClean="0"/>
              <a:pPr>
                <a:defRPr/>
              </a:pPr>
              <a:t>‹#›</a:t>
            </a:fld>
            <a:endParaRPr lang="en-US" altLang="sl-SI" dirty="0"/>
          </a:p>
        </p:txBody>
      </p:sp>
    </p:spTree>
    <p:extLst>
      <p:ext uri="{BB962C8B-B14F-4D97-AF65-F5344CB8AC3E}">
        <p14:creationId xmlns:p14="http://schemas.microsoft.com/office/powerpoint/2010/main" val="886970685"/>
      </p:ext>
    </p:extLst>
  </p:cSld>
  <p:clrMap bg1="lt1" tx1="dk1" bg2="lt2" tx2="dk2" accent1="accent1" accent2="accent2" accent3="accent3" accent4="accent4" accent5="accent5" accent6="accent6" hlink="hlink" folHlink="folHlink"/>
  <p:sldLayoutIdLst>
    <p:sldLayoutId id="2147484283" r:id="rId1"/>
    <p:sldLayoutId id="2147484277" r:id="rId2"/>
    <p:sldLayoutId id="2147484302" r:id="rId3"/>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alphaModFix amt="83000"/>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295400" y="1547813"/>
            <a:ext cx="715327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sl-SI" altLang="sl-SI"/>
              <a:t>Uredite slog naslova matrice</a:t>
            </a:r>
          </a:p>
        </p:txBody>
      </p:sp>
      <p:sp>
        <p:nvSpPr>
          <p:cNvPr id="2051" name="Text Placeholder 2"/>
          <p:cNvSpPr>
            <a:spLocks noGrp="1"/>
          </p:cNvSpPr>
          <p:nvPr>
            <p:ph type="body" idx="1"/>
          </p:nvPr>
        </p:nvSpPr>
        <p:spPr bwMode="auto">
          <a:xfrm>
            <a:off x="1295400" y="3240088"/>
            <a:ext cx="96012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l-SI" altLang="sl-SI"/>
              <a:t>Uredite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4" name="Date Placeholder 3"/>
          <p:cNvSpPr>
            <a:spLocks noGrp="1"/>
          </p:cNvSpPr>
          <p:nvPr>
            <p:ph type="dt" sz="half" idx="2"/>
          </p:nvPr>
        </p:nvSpPr>
        <p:spPr>
          <a:xfrm>
            <a:off x="1295400" y="6356350"/>
            <a:ext cx="2109788"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ECBA763-D5CD-465C-B0B5-A321F35C6CEC}" type="datetimeFigureOut">
              <a:rPr lang="sl-SI"/>
              <a:pPr>
                <a:defRPr/>
              </a:pPr>
              <a:t>25. 04. 2024</a:t>
            </a:fld>
            <a:endParaRPr lang="sl-SI"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l-SI"/>
          </a:p>
        </p:txBody>
      </p:sp>
      <p:sp>
        <p:nvSpPr>
          <p:cNvPr id="6" name="Slide Number Placeholder 5"/>
          <p:cNvSpPr>
            <a:spLocks noGrp="1"/>
          </p:cNvSpPr>
          <p:nvPr>
            <p:ph type="sldNum" sz="quarter" idx="4"/>
          </p:nvPr>
        </p:nvSpPr>
        <p:spPr>
          <a:xfrm>
            <a:off x="8737600" y="6356350"/>
            <a:ext cx="21447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BABABA"/>
                </a:solidFill>
              </a:defRPr>
            </a:lvl1pPr>
          </a:lstStyle>
          <a:p>
            <a:pPr>
              <a:defRPr/>
            </a:pPr>
            <a:fld id="{F8DEEE75-AC03-4778-AEF8-861B92F7076D}" type="slidenum">
              <a:rPr lang="sl-SI" altLang="sl-SI"/>
              <a:pPr>
                <a:defRPr/>
              </a:pPr>
              <a:t>‹#›</a:t>
            </a:fld>
            <a:endParaRPr lang="sl-SI" altLang="sl-SI" dirty="0"/>
          </a:p>
        </p:txBody>
      </p:sp>
      <p:sp>
        <p:nvSpPr>
          <p:cNvPr id="2055" name="TextBox 8"/>
          <p:cNvSpPr txBox="1">
            <a:spLocks noChangeArrowheads="1"/>
          </p:cNvSpPr>
          <p:nvPr/>
        </p:nvSpPr>
        <p:spPr bwMode="auto">
          <a:xfrm>
            <a:off x="1282700" y="708025"/>
            <a:ext cx="3960813" cy="212725"/>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rPr>
              <a:t>MINISTRSTVO ZA </a:t>
            </a:r>
            <a:r>
              <a:rPr lang="sl-SI" altLang="sl-SI" sz="700" b="1" dirty="0">
                <a:solidFill>
                  <a:schemeClr val="tx2"/>
                </a:solidFill>
                <a:latin typeface="Republika" panose="02000506040000020004" pitchFamily="2" charset="-18"/>
              </a:rPr>
              <a:t>GOSPODARSKI RAZVOJ IN TEHNOLOGIJO</a:t>
            </a:r>
            <a:endParaRPr lang="en-US" altLang="sl-SI" sz="700" b="1" dirty="0">
              <a:solidFill>
                <a:schemeClr val="tx2"/>
              </a:solidFill>
              <a:latin typeface="Republika" panose="02000506040000020004" pitchFamily="2" charset="-18"/>
            </a:endParaRPr>
          </a:p>
        </p:txBody>
      </p:sp>
      <p:pic>
        <p:nvPicPr>
          <p:cNvPr id="2056" name="Picture 9" descr="grb moder za 10 pt.wm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31589"/>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305" r:id="rId9"/>
    <p:sldLayoutId id="2147484306" r:id="rId10"/>
  </p:sldLayoutIdLst>
  <p:txStyles>
    <p:titleStyle>
      <a:lvl1pPr algn="l" rtl="0" eaLnBrk="1" fontAlgn="base" hangingPunct="1">
        <a:spcBef>
          <a:spcPct val="0"/>
        </a:spcBef>
        <a:spcAft>
          <a:spcPct val="0"/>
        </a:spcAft>
        <a:defRPr sz="4400" kern="1200">
          <a:solidFill>
            <a:schemeClr val="tx1"/>
          </a:solidFill>
          <a:latin typeface="Arial" pitchFamily="34" charset="0"/>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alphaModFix amt="83000"/>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295400" y="1547813"/>
            <a:ext cx="715327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sl-SI" altLang="sl-SI"/>
              <a:t>Uredite slog naslova matrice</a:t>
            </a:r>
          </a:p>
        </p:txBody>
      </p:sp>
      <p:sp>
        <p:nvSpPr>
          <p:cNvPr id="2051" name="Text Placeholder 2"/>
          <p:cNvSpPr>
            <a:spLocks noGrp="1"/>
          </p:cNvSpPr>
          <p:nvPr>
            <p:ph type="body" idx="1"/>
          </p:nvPr>
        </p:nvSpPr>
        <p:spPr bwMode="auto">
          <a:xfrm>
            <a:off x="1295400" y="3240088"/>
            <a:ext cx="96012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l-SI" altLang="sl-SI"/>
              <a:t>Uredite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4" name="Date Placeholder 3"/>
          <p:cNvSpPr>
            <a:spLocks noGrp="1"/>
          </p:cNvSpPr>
          <p:nvPr>
            <p:ph type="dt" sz="half" idx="2"/>
          </p:nvPr>
        </p:nvSpPr>
        <p:spPr>
          <a:xfrm>
            <a:off x="1295400" y="6356350"/>
            <a:ext cx="2109788"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ECBA763-D5CD-465C-B0B5-A321F35C6CEC}" type="datetimeFigureOut">
              <a:rPr lang="sl-SI"/>
              <a:pPr>
                <a:defRPr/>
              </a:pPr>
              <a:t>25. 04. 2024</a:t>
            </a:fld>
            <a:endParaRPr lang="sl-SI"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l-SI"/>
          </a:p>
        </p:txBody>
      </p:sp>
      <p:sp>
        <p:nvSpPr>
          <p:cNvPr id="6" name="Slide Number Placeholder 5"/>
          <p:cNvSpPr>
            <a:spLocks noGrp="1"/>
          </p:cNvSpPr>
          <p:nvPr>
            <p:ph type="sldNum" sz="quarter" idx="4"/>
          </p:nvPr>
        </p:nvSpPr>
        <p:spPr>
          <a:xfrm>
            <a:off x="8737600" y="6356350"/>
            <a:ext cx="21447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BABABA"/>
                </a:solidFill>
              </a:defRPr>
            </a:lvl1pPr>
          </a:lstStyle>
          <a:p>
            <a:pPr>
              <a:defRPr/>
            </a:pPr>
            <a:fld id="{F8DEEE75-AC03-4778-AEF8-861B92F7076D}" type="slidenum">
              <a:rPr lang="sl-SI" altLang="sl-SI"/>
              <a:pPr>
                <a:defRPr/>
              </a:pPr>
              <a:t>‹#›</a:t>
            </a:fld>
            <a:endParaRPr lang="sl-SI" altLang="sl-SI" dirty="0"/>
          </a:p>
        </p:txBody>
      </p:sp>
      <p:sp>
        <p:nvSpPr>
          <p:cNvPr id="2055" name="TextBox 8"/>
          <p:cNvSpPr txBox="1">
            <a:spLocks noChangeArrowheads="1"/>
          </p:cNvSpPr>
          <p:nvPr/>
        </p:nvSpPr>
        <p:spPr bwMode="auto">
          <a:xfrm>
            <a:off x="1282700" y="708025"/>
            <a:ext cx="3960813" cy="212725"/>
          </a:xfrm>
          <a:prstGeom prst="rect">
            <a:avLst/>
          </a:prstGeom>
          <a:noFill/>
          <a:ln>
            <a:noFill/>
          </a:ln>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838"/>
              </a:lnSpc>
              <a:defRPr/>
            </a:pPr>
            <a:r>
              <a:rPr lang="en-US" altLang="sl-SI" sz="700" dirty="0">
                <a:solidFill>
                  <a:schemeClr val="tx2"/>
                </a:solidFill>
                <a:latin typeface="Republika" panose="02000506040000020004" pitchFamily="2" charset="-18"/>
              </a:rPr>
              <a:t>REPUBLIKA SLOVENIJA</a:t>
            </a:r>
          </a:p>
          <a:p>
            <a:pPr eaLnBrk="1" hangingPunct="1">
              <a:lnSpc>
                <a:spcPts val="838"/>
              </a:lnSpc>
              <a:defRPr/>
            </a:pPr>
            <a:r>
              <a:rPr lang="en-US" altLang="sl-SI" sz="700" b="1" dirty="0">
                <a:solidFill>
                  <a:schemeClr val="tx2"/>
                </a:solidFill>
                <a:latin typeface="Republika" panose="02000506040000020004" pitchFamily="2" charset="-18"/>
              </a:rPr>
              <a:t>MINISTRSTVO ZA </a:t>
            </a:r>
            <a:r>
              <a:rPr lang="sl-SI" altLang="sl-SI" sz="700" b="1" dirty="0">
                <a:solidFill>
                  <a:schemeClr val="tx2"/>
                </a:solidFill>
                <a:latin typeface="Republika" panose="02000506040000020004" pitchFamily="2" charset="-18"/>
              </a:rPr>
              <a:t>GOSPODARSKI RAZVOJ IN TEHNOLOGIJO</a:t>
            </a:r>
            <a:endParaRPr lang="en-US" altLang="sl-SI" sz="700" b="1" dirty="0">
              <a:solidFill>
                <a:schemeClr val="tx2"/>
              </a:solidFill>
              <a:latin typeface="Republika" panose="02000506040000020004" pitchFamily="2" charset="-18"/>
            </a:endParaRPr>
          </a:p>
        </p:txBody>
      </p:sp>
      <p:pic>
        <p:nvPicPr>
          <p:cNvPr id="2056" name="Picture 9" descr="grb moder za 10 pt.wm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712788"/>
            <a:ext cx="2222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736705"/>
      </p:ext>
    </p:extLst>
  </p:cSld>
  <p:clrMap bg1="lt1" tx1="dk1" bg2="lt2" tx2="dk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9" r:id="rId6"/>
    <p:sldLayoutId id="2147484300" r:id="rId7"/>
    <p:sldLayoutId id="2147484301" r:id="rId8"/>
    <p:sldLayoutId id="2147484307" r:id="rId9"/>
    <p:sldLayoutId id="2147484308" r:id="rId10"/>
  </p:sldLayoutIdLst>
  <p:txStyles>
    <p:titleStyle>
      <a:lvl1pPr algn="l" rtl="0" eaLnBrk="1" fontAlgn="base" hangingPunct="1">
        <a:spcBef>
          <a:spcPct val="0"/>
        </a:spcBef>
        <a:spcAft>
          <a:spcPct val="0"/>
        </a:spcAft>
        <a:defRPr sz="4400" kern="1200">
          <a:solidFill>
            <a:schemeClr val="tx1"/>
          </a:solidFill>
          <a:latin typeface="Arial" pitchFamily="34" charset="0"/>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Slika 1" descr="Diapozitiv - naslovna stran" title="Diapozitiv - naslovna st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38"/>
            <a:ext cx="12192000" cy="6858000"/>
          </a:xfrm>
          <a:prstGeom prst="rect">
            <a:avLst/>
          </a:prstGeom>
          <a:blipFill>
            <a:blip r:embed="rId4"/>
            <a:tile tx="0" ty="0" sx="100000" sy="100000" flip="none" algn="tl"/>
          </a:blipFill>
        </p:spPr>
      </p:pic>
      <p:pic>
        <p:nvPicPr>
          <p:cNvPr id="4" name="Slika 3" descr="Logo I feel Slovenia" title="Logo I feel Sloveni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4108" y="795736"/>
            <a:ext cx="1633705" cy="815181"/>
          </a:xfrm>
          <a:prstGeom prst="rect">
            <a:avLst/>
          </a:prstGeom>
        </p:spPr>
      </p:pic>
      <p:sp>
        <p:nvSpPr>
          <p:cNvPr id="10246" name="Title 1"/>
          <p:cNvSpPr txBox="1">
            <a:spLocks/>
          </p:cNvSpPr>
          <p:nvPr/>
        </p:nvSpPr>
        <p:spPr bwMode="auto">
          <a:xfrm>
            <a:off x="6413500" y="5723534"/>
            <a:ext cx="5294313" cy="43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a:r>
              <a:rPr lang="sl-SI" altLang="sl-SI" sz="2800" b="1" dirty="0">
                <a:solidFill>
                  <a:schemeClr val="bg1"/>
                </a:solidFill>
                <a:latin typeface="Republika" panose="02000506040000020004" pitchFamily="2" charset="-18"/>
                <a:cs typeface="Arial" panose="020B0604020202020204" pitchFamily="34" charset="0"/>
              </a:rPr>
              <a:t>Ljubljana, 25. april 2024</a:t>
            </a:r>
            <a:endParaRPr lang="en-US" altLang="sl-SI" sz="2800" b="1" i="1" dirty="0">
              <a:solidFill>
                <a:schemeClr val="bg1"/>
              </a:solidFill>
              <a:latin typeface="Republica"/>
              <a:cs typeface="Arial" panose="020B0604020202020204" pitchFamily="34" charset="0"/>
            </a:endParaRPr>
          </a:p>
        </p:txBody>
      </p:sp>
      <p:sp>
        <p:nvSpPr>
          <p:cNvPr id="10242" name="Title 1"/>
          <p:cNvSpPr txBox="1">
            <a:spLocks/>
          </p:cNvSpPr>
          <p:nvPr/>
        </p:nvSpPr>
        <p:spPr bwMode="auto">
          <a:xfrm>
            <a:off x="1359725" y="5997039"/>
            <a:ext cx="4893438" cy="22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sl-SI" altLang="sl-SI" sz="2800" b="1" dirty="0">
                <a:solidFill>
                  <a:srgbClr val="529DBA"/>
                </a:solidFill>
                <a:latin typeface="Republica"/>
                <a:cs typeface="Arial" panose="020B0604020202020204" pitchFamily="34" charset="0"/>
              </a:rPr>
              <a:t>Pamela Perdec</a:t>
            </a:r>
            <a:endParaRPr lang="en-US" altLang="sl-SI" sz="2800" b="1" dirty="0">
              <a:solidFill>
                <a:srgbClr val="529DBA"/>
              </a:solidFill>
              <a:latin typeface="Republica"/>
              <a:cs typeface="Arial" panose="020B0604020202020204" pitchFamily="34" charset="0"/>
            </a:endParaRPr>
          </a:p>
        </p:txBody>
      </p:sp>
      <p:sp>
        <p:nvSpPr>
          <p:cNvPr id="10243" name="Title 1" descr="Delavnica za potencialne prijavitelje:&#10;Javni razpis za spodbujanje razvoja projektov zadružništva in socialne ekonomije&#10;" title="Diapozitiv - naslovna stran"/>
          <p:cNvSpPr>
            <a:spLocks noGrp="1"/>
          </p:cNvSpPr>
          <p:nvPr>
            <p:ph type="ctrTitle"/>
          </p:nvPr>
        </p:nvSpPr>
        <p:spPr bwMode="auto">
          <a:xfrm>
            <a:off x="1407226" y="1870365"/>
            <a:ext cx="10300587" cy="35922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z="4000" dirty="0">
                <a:solidFill>
                  <a:schemeClr val="bg1"/>
                </a:solidFill>
              </a:rPr>
              <a:t>Delavnica za potencialne prijavitelje:</a:t>
            </a:r>
            <a:br>
              <a:rPr lang="sl-SI" sz="4000" dirty="0">
                <a:solidFill>
                  <a:schemeClr val="bg1"/>
                </a:solidFill>
              </a:rPr>
            </a:br>
            <a:br>
              <a:rPr lang="sl-SI" sz="4000" dirty="0">
                <a:solidFill>
                  <a:schemeClr val="bg1"/>
                </a:solidFill>
              </a:rPr>
            </a:br>
            <a:r>
              <a:rPr lang="sl-SI" sz="3800" dirty="0">
                <a:solidFill>
                  <a:schemeClr val="bg1"/>
                </a:solidFill>
              </a:rPr>
              <a:t>Javni razpis za spodbujanje zagona in razvoja dejavnosti socialnih podjetij in zadrug na obmejnih problemskih območjih</a:t>
            </a:r>
            <a:endParaRPr lang="en-US" altLang="sl-SI" sz="3800" dirty="0">
              <a:solidFill>
                <a:schemeClr val="bg1"/>
              </a:solidFil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Slika 4" descr="Slika delavca na naslovni strani Pogoji za kandidiranje" title="Slika delavca na naslovni strani Pogoji za kandidiranje"/>
          <p:cNvPicPr>
            <a:picLocks noChangeAspect="1"/>
          </p:cNvPicPr>
          <p:nvPr/>
        </p:nvPicPr>
        <p:blipFill rotWithShape="1">
          <a:blip r:embed="rId2">
            <a:extLst>
              <a:ext uri="{28A0092B-C50C-407E-A947-70E740481C1C}">
                <a14:useLocalDpi xmlns:a14="http://schemas.microsoft.com/office/drawing/2010/main" val="0"/>
              </a:ext>
            </a:extLst>
          </a:blip>
          <a:srcRect/>
          <a:stretch/>
        </p:blipFill>
        <p:spPr bwMode="auto">
          <a:xfrm>
            <a:off x="4067227" y="0"/>
            <a:ext cx="812477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Slika 5" descr="Pogoji za kandidiranje" title="Pogoji za kandidiranj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Slika 1" descr="RS Ministrstvo za gospodarstvo, turizem in šport" title="RS Ministrstvo za gospodarstvo, turizem in šport"/>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780338" y="329759"/>
            <a:ext cx="2819400" cy="882143"/>
          </a:xfrm>
          <a:prstGeom prst="rect">
            <a:avLst/>
          </a:prstGeom>
        </p:spPr>
      </p:pic>
      <p:sp>
        <p:nvSpPr>
          <p:cNvPr id="9" name="Naslov 1"/>
          <p:cNvSpPr>
            <a:spLocks noGrp="1"/>
          </p:cNvSpPr>
          <p:nvPr>
            <p:ph type="ctrTitle"/>
          </p:nvPr>
        </p:nvSpPr>
        <p:spPr bwMode="auto">
          <a:xfrm>
            <a:off x="1128156" y="4773880"/>
            <a:ext cx="9471582" cy="1442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tLang="sl-SI" dirty="0">
                <a:solidFill>
                  <a:schemeClr val="bg1"/>
                </a:solidFill>
              </a:rPr>
              <a:t>Pogoji </a:t>
            </a:r>
            <a:br>
              <a:rPr lang="sl-SI" altLang="sl-SI" dirty="0">
                <a:solidFill>
                  <a:schemeClr val="bg1"/>
                </a:solidFill>
              </a:rPr>
            </a:br>
            <a:r>
              <a:rPr lang="sl-SI" altLang="sl-SI" dirty="0">
                <a:solidFill>
                  <a:schemeClr val="bg1"/>
                </a:solidFill>
              </a:rPr>
              <a:t>javnega razpisa</a:t>
            </a:r>
          </a:p>
        </p:txBody>
      </p:sp>
    </p:spTree>
    <p:extLst>
      <p:ext uri="{BB962C8B-B14F-4D97-AF65-F5344CB8AC3E}">
        <p14:creationId xmlns:p14="http://schemas.microsoft.com/office/powerpoint/2010/main" val="3436423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2" name="Pravokotnik 2"/>
          <p:cNvSpPr>
            <a:spLocks noChangeArrowheads="1"/>
          </p:cNvSpPr>
          <p:nvPr/>
        </p:nvSpPr>
        <p:spPr bwMode="auto">
          <a:xfrm>
            <a:off x="283894" y="2097551"/>
            <a:ext cx="11382375" cy="401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just">
              <a:spcAft>
                <a:spcPts val="600"/>
              </a:spcAft>
              <a:buFont typeface="Arial" panose="020B0604020202020204" pitchFamily="34" charset="0"/>
              <a:buChar char="•"/>
            </a:pPr>
            <a:r>
              <a:rPr lang="sl-SI" altLang="en-US" sz="2400" dirty="0">
                <a:solidFill>
                  <a:schemeClr val="tx2"/>
                </a:solidFill>
                <a:latin typeface="Republika" panose="02000506040000020004" pitchFamily="2" charset="-18"/>
              </a:rPr>
              <a:t>Prijavitelj </a:t>
            </a:r>
            <a:r>
              <a:rPr lang="sl-SI" altLang="en-US" sz="2400" b="1" dirty="0">
                <a:solidFill>
                  <a:schemeClr val="tx2"/>
                </a:solidFill>
                <a:latin typeface="Republika" panose="02000506040000020004" pitchFamily="2" charset="-18"/>
              </a:rPr>
              <a:t>mora izpolnjevati vse pogoje javnega razpisa.</a:t>
            </a:r>
            <a:endParaRPr lang="sl-SI" sz="2400" dirty="0"/>
          </a:p>
          <a:p>
            <a:pPr algn="just">
              <a:spcAft>
                <a:spcPts val="600"/>
              </a:spcAft>
              <a:buFont typeface="Arial" panose="020B0604020202020204" pitchFamily="34" charset="0"/>
              <a:buChar char="•"/>
            </a:pPr>
            <a:r>
              <a:rPr lang="sl-SI" altLang="en-US" sz="2400" dirty="0">
                <a:solidFill>
                  <a:schemeClr val="tx2"/>
                </a:solidFill>
                <a:latin typeface="Republika" panose="02000506040000020004" pitchFamily="2" charset="-18"/>
              </a:rPr>
              <a:t>Izpolnjevanje splošnih pogojev bo preverila strokovna komisija v javnih evidencah, pri FURS-u oziroma drugih organih in na podlagi vloge, in sicer </a:t>
            </a:r>
            <a:r>
              <a:rPr lang="sl-SI" altLang="en-US" sz="2400" b="1" dirty="0">
                <a:solidFill>
                  <a:schemeClr val="tx2"/>
                </a:solidFill>
                <a:latin typeface="Republika" panose="02000506040000020004" pitchFamily="2" charset="-18"/>
              </a:rPr>
              <a:t>na dan oddaje vloge</a:t>
            </a:r>
            <a:r>
              <a:rPr lang="sl-SI" altLang="en-US" sz="2400" dirty="0">
                <a:solidFill>
                  <a:schemeClr val="tx2"/>
                </a:solidFill>
                <a:latin typeface="Republika" panose="02000506040000020004" pitchFamily="2" charset="-18"/>
              </a:rPr>
              <a:t>. </a:t>
            </a:r>
          </a:p>
          <a:p>
            <a:pPr algn="just">
              <a:spcAft>
                <a:spcPts val="600"/>
              </a:spcAft>
              <a:buFont typeface="Arial" panose="020B0604020202020204" pitchFamily="34" charset="0"/>
              <a:buChar char="•"/>
            </a:pPr>
            <a:r>
              <a:rPr lang="sl-SI" altLang="en-US" sz="2400" b="1" u="sng" dirty="0">
                <a:solidFill>
                  <a:schemeClr val="tx2"/>
                </a:solidFill>
                <a:latin typeface="Republika" panose="02000506040000020004" pitchFamily="2" charset="-18"/>
              </a:rPr>
              <a:t>Specifični pogoj:</a:t>
            </a:r>
            <a:r>
              <a:rPr lang="sl-SI" altLang="en-US" sz="2400" b="1" dirty="0">
                <a:solidFill>
                  <a:schemeClr val="tx2"/>
                </a:solidFill>
                <a:latin typeface="Republika" panose="02000506040000020004" pitchFamily="2" charset="-18"/>
              </a:rPr>
              <a:t> </a:t>
            </a:r>
            <a:r>
              <a:rPr lang="sl-SI" altLang="en-US" sz="2400" dirty="0">
                <a:solidFill>
                  <a:schemeClr val="tx2"/>
                </a:solidFill>
                <a:latin typeface="Republika" panose="02000506040000020004" pitchFamily="2" charset="-18"/>
              </a:rPr>
              <a:t>p</a:t>
            </a:r>
            <a:r>
              <a:rPr lang="sl-SI" sz="2400" dirty="0">
                <a:solidFill>
                  <a:schemeClr val="tx2"/>
                </a:solidFill>
                <a:latin typeface="Republika" panose="02000506040000020004" pitchFamily="2" charset="-18"/>
              </a:rPr>
              <a:t>onudba oziroma </a:t>
            </a:r>
            <a:r>
              <a:rPr lang="sl-SI" sz="2400" b="1" dirty="0">
                <a:solidFill>
                  <a:schemeClr val="tx2"/>
                </a:solidFill>
                <a:latin typeface="Republika" panose="02000506040000020004" pitchFamily="2" charset="-18"/>
              </a:rPr>
              <a:t>blago ali storitev</a:t>
            </a:r>
            <a:r>
              <a:rPr lang="sl-SI" sz="2400" dirty="0">
                <a:solidFill>
                  <a:schemeClr val="tx2"/>
                </a:solidFill>
                <a:latin typeface="Republika" panose="02000506040000020004" pitchFamily="2" charset="-18"/>
              </a:rPr>
              <a:t>, ki bo razvita v okviru potrjenega projekta, mora biti </a:t>
            </a:r>
            <a:r>
              <a:rPr lang="sl-SI" sz="2400" b="1" dirty="0">
                <a:solidFill>
                  <a:schemeClr val="tx2"/>
                </a:solidFill>
                <a:latin typeface="Republika" panose="02000506040000020004" pitchFamily="2" charset="-18"/>
              </a:rPr>
              <a:t>nova ali bistveno nadgrajena</a:t>
            </a:r>
            <a:r>
              <a:rPr lang="sl-SI" sz="2400" dirty="0">
                <a:solidFill>
                  <a:schemeClr val="tx2"/>
                </a:solidFill>
                <a:latin typeface="Republika" panose="02000506040000020004" pitchFamily="2" charset="-18"/>
              </a:rPr>
              <a:t>. Pri tem mora biti storitev ali blago </a:t>
            </a:r>
            <a:r>
              <a:rPr lang="sl-SI" sz="2400" b="1" dirty="0">
                <a:solidFill>
                  <a:schemeClr val="tx2"/>
                </a:solidFill>
                <a:latin typeface="Republika" panose="02000506040000020004" pitchFamily="2" charset="-18"/>
              </a:rPr>
              <a:t>dostopno na trgu do oddaje zadnjega zahtevka za izplačilo ter na voljo uporabnikom oziroma kupcem</a:t>
            </a:r>
            <a:r>
              <a:rPr lang="sl-SI" sz="2400" dirty="0">
                <a:solidFill>
                  <a:schemeClr val="tx2"/>
                </a:solidFill>
                <a:latin typeface="Republika" panose="02000506040000020004" pitchFamily="2" charset="-18"/>
              </a:rPr>
              <a:t>. </a:t>
            </a:r>
          </a:p>
          <a:p>
            <a:pPr algn="just">
              <a:spcAft>
                <a:spcPts val="600"/>
              </a:spcAft>
              <a:buFont typeface="Arial" panose="020B0604020202020204" pitchFamily="34" charset="0"/>
              <a:buChar char="•"/>
            </a:pPr>
            <a:r>
              <a:rPr lang="sl-SI" altLang="en-US" sz="2400" dirty="0">
                <a:solidFill>
                  <a:schemeClr val="tx2"/>
                </a:solidFill>
                <a:latin typeface="Republika" panose="02000506040000020004" pitchFamily="2" charset="-18"/>
              </a:rPr>
              <a:t>Projekti ne smejo vključevati ponudbe, ki bi neupravičeno podvajala že obstoječe rešitve prijavitelja ali drugih subjektov na trgu.</a:t>
            </a:r>
          </a:p>
        </p:txBody>
      </p:sp>
      <p:sp>
        <p:nvSpPr>
          <p:cNvPr id="12291" name="Naslov 1"/>
          <p:cNvSpPr>
            <a:spLocks noGrp="1"/>
          </p:cNvSpPr>
          <p:nvPr>
            <p:ph type="ctrTitle"/>
          </p:nvPr>
        </p:nvSpPr>
        <p:spPr bwMode="auto">
          <a:xfrm>
            <a:off x="483796" y="1031582"/>
            <a:ext cx="11609388" cy="615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z="4000" dirty="0">
                <a:solidFill>
                  <a:srgbClr val="529DBA"/>
                </a:solidFill>
                <a:latin typeface="Republika" panose="02000506040000020004" pitchFamily="2" charset="-18"/>
              </a:rPr>
              <a:t>Pogoji za kandidiranje na javnem razpisu</a:t>
            </a:r>
            <a:endParaRPr lang="en-AU" altLang="sl-SI" sz="4000" dirty="0">
              <a:solidFill>
                <a:srgbClr val="529DBA"/>
              </a:solidFill>
              <a:latin typeface="Republika" panose="02000506040000020004" pitchFamily="2" charset="-18"/>
            </a:endParaRPr>
          </a:p>
        </p:txBody>
      </p:sp>
    </p:spTree>
    <p:extLst>
      <p:ext uri="{BB962C8B-B14F-4D97-AF65-F5344CB8AC3E}">
        <p14:creationId xmlns:p14="http://schemas.microsoft.com/office/powerpoint/2010/main" val="360871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Slika 4" descr="Slika delavca na naslovni strani: kazalniki" title="Slika delavca na naslovni strani: kazalniki"/>
          <p:cNvPicPr>
            <a:picLocks noChangeAspect="1"/>
          </p:cNvPicPr>
          <p:nvPr/>
        </p:nvPicPr>
        <p:blipFill rotWithShape="1">
          <a:blip r:embed="rId2">
            <a:extLst>
              <a:ext uri="{28A0092B-C50C-407E-A947-70E740481C1C}">
                <a14:useLocalDpi xmlns:a14="http://schemas.microsoft.com/office/drawing/2010/main" val="0"/>
              </a:ext>
            </a:extLst>
          </a:blip>
          <a:srcRect/>
          <a:stretch/>
        </p:blipFill>
        <p:spPr bwMode="auto">
          <a:xfrm>
            <a:off x="4067227" y="0"/>
            <a:ext cx="812477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Slika 5" descr="Kazalniki" title="Kazalnik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Slika 1" descr="RS mINISTRSTVO ZA GOSPODARSTVO, TURIZEM IN ŠPORT" title="RS mINISTRSTVO ZA GOSPODARSTVO, TURIZEM IN ŠPORT"/>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780338" y="329759"/>
            <a:ext cx="2819400" cy="882143"/>
          </a:xfrm>
          <a:prstGeom prst="rect">
            <a:avLst/>
          </a:prstGeom>
        </p:spPr>
      </p:pic>
      <p:sp>
        <p:nvSpPr>
          <p:cNvPr id="9" name="Naslov 1"/>
          <p:cNvSpPr>
            <a:spLocks noGrp="1"/>
          </p:cNvSpPr>
          <p:nvPr>
            <p:ph type="ctrTitle"/>
          </p:nvPr>
        </p:nvSpPr>
        <p:spPr bwMode="auto">
          <a:xfrm>
            <a:off x="998538" y="5527964"/>
            <a:ext cx="9601200" cy="11815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tLang="sl-SI" dirty="0">
                <a:solidFill>
                  <a:schemeClr val="bg1"/>
                </a:solidFill>
              </a:rPr>
              <a:t>Kazalniki</a:t>
            </a:r>
            <a:br>
              <a:rPr lang="sl-SI" altLang="sl-SI" dirty="0">
                <a:solidFill>
                  <a:schemeClr val="bg1"/>
                </a:solidFill>
              </a:rPr>
            </a:br>
            <a:endParaRPr lang="sl-SI" altLang="sl-SI" dirty="0">
              <a:solidFill>
                <a:schemeClr val="bg1"/>
              </a:solidFill>
            </a:endParaRPr>
          </a:p>
        </p:txBody>
      </p:sp>
    </p:spTree>
    <p:extLst>
      <p:ext uri="{BB962C8B-B14F-4D97-AF65-F5344CB8AC3E}">
        <p14:creationId xmlns:p14="http://schemas.microsoft.com/office/powerpoint/2010/main" val="2980148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2" name="Pravokotnik 2"/>
          <p:cNvSpPr>
            <a:spLocks noChangeArrowheads="1"/>
          </p:cNvSpPr>
          <p:nvPr/>
        </p:nvSpPr>
        <p:spPr bwMode="auto">
          <a:xfrm>
            <a:off x="485775" y="2269706"/>
            <a:ext cx="1138237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just">
              <a:spcAft>
                <a:spcPts val="600"/>
              </a:spcAft>
              <a:buFont typeface="Arial" panose="020B0604020202020204" pitchFamily="34" charset="0"/>
              <a:buChar char="•"/>
            </a:pPr>
            <a:r>
              <a:rPr lang="sl-SI" sz="2400" dirty="0">
                <a:solidFill>
                  <a:schemeClr val="tx2"/>
                </a:solidFill>
                <a:latin typeface="Republika" panose="02000506040000020004" pitchFamily="2" charset="-18"/>
              </a:rPr>
              <a:t>Kazalniki javnega razpisa so: 	</a:t>
            </a:r>
          </a:p>
          <a:p>
            <a:pPr marL="0" indent="0" algn="just">
              <a:spcAft>
                <a:spcPts val="600"/>
              </a:spcAft>
            </a:pPr>
            <a:r>
              <a:rPr lang="sl-SI" sz="2400" dirty="0">
                <a:solidFill>
                  <a:schemeClr val="tx2"/>
                </a:solidFill>
                <a:latin typeface="Republika" panose="02000506040000020004" pitchFamily="2" charset="-18"/>
              </a:rPr>
              <a:t>-	Število novih storitev ali blaga; ali</a:t>
            </a:r>
          </a:p>
          <a:p>
            <a:pPr marL="0" indent="0" algn="just">
              <a:spcAft>
                <a:spcPts val="600"/>
              </a:spcAft>
            </a:pPr>
            <a:r>
              <a:rPr lang="sl-SI" sz="2400" dirty="0">
                <a:solidFill>
                  <a:schemeClr val="tx2"/>
                </a:solidFill>
                <a:latin typeface="Republika" panose="02000506040000020004" pitchFamily="2" charset="-18"/>
              </a:rPr>
              <a:t>-	Število izboljšanih storitev ali blaga.</a:t>
            </a:r>
          </a:p>
          <a:p>
            <a:pPr algn="just">
              <a:spcAft>
                <a:spcPts val="600"/>
              </a:spcAft>
              <a:buFont typeface="Arial" panose="020B0604020202020204" pitchFamily="34" charset="0"/>
              <a:buChar char="•"/>
            </a:pPr>
            <a:r>
              <a:rPr lang="sl-SI" sz="2400" dirty="0">
                <a:solidFill>
                  <a:schemeClr val="tx2"/>
                </a:solidFill>
                <a:latin typeface="Republika" panose="02000506040000020004" pitchFamily="2" charset="-18"/>
              </a:rPr>
              <a:t>Kazalnike se načrtuje za posamezno leto posebej na nivoju projekta</a:t>
            </a:r>
            <a:r>
              <a:rPr lang="sl-SI" sz="2800" dirty="0">
                <a:solidFill>
                  <a:schemeClr val="tx2"/>
                </a:solidFill>
                <a:latin typeface="Republika" panose="02000506040000020004" pitchFamily="2" charset="-18"/>
              </a:rPr>
              <a:t>.  </a:t>
            </a:r>
          </a:p>
          <a:p>
            <a:pPr algn="just">
              <a:spcAft>
                <a:spcPts val="600"/>
              </a:spcAft>
              <a:buFont typeface="Arial" panose="020B0604020202020204" pitchFamily="34" charset="0"/>
              <a:buChar char="•"/>
            </a:pPr>
            <a:r>
              <a:rPr lang="sl-SI" sz="2400" b="1" dirty="0">
                <a:solidFill>
                  <a:schemeClr val="tx2"/>
                </a:solidFill>
                <a:latin typeface="Republika" panose="02000506040000020004" pitchFamily="2" charset="-18"/>
              </a:rPr>
              <a:t>Prijavitelj projekta v vlogi jasno in nesporno opredeli, ali bo oblikoval novo ali izboljšano blago ali storitev. </a:t>
            </a:r>
            <a:r>
              <a:rPr lang="sl-SI" sz="2400" dirty="0">
                <a:solidFill>
                  <a:schemeClr val="tx2"/>
                </a:solidFill>
                <a:latin typeface="Republika" panose="02000506040000020004" pitchFamily="2" charset="-18"/>
              </a:rPr>
              <a:t>Na podlagi te opredelitve, v primeru izbora projekta prijavitelja, ministrstvo v pogodbi o sofinanciranju projekta opredeli izbrani kazalnik. </a:t>
            </a:r>
          </a:p>
        </p:txBody>
      </p:sp>
      <p:sp>
        <p:nvSpPr>
          <p:cNvPr id="12291" name="Naslov 1"/>
          <p:cNvSpPr>
            <a:spLocks noGrp="1"/>
          </p:cNvSpPr>
          <p:nvPr>
            <p:ph type="ctrTitle"/>
          </p:nvPr>
        </p:nvSpPr>
        <p:spPr bwMode="auto">
          <a:xfrm>
            <a:off x="485775" y="1149708"/>
            <a:ext cx="11609388" cy="6771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dirty="0">
                <a:solidFill>
                  <a:srgbClr val="529DBA"/>
                </a:solidFill>
                <a:latin typeface="Republika" panose="02000506040000020004" pitchFamily="2" charset="-18"/>
              </a:rPr>
              <a:t>Kazalniki </a:t>
            </a:r>
            <a:endParaRPr lang="en-AU" altLang="sl-SI" dirty="0">
              <a:solidFill>
                <a:srgbClr val="529DBA"/>
              </a:solidFill>
              <a:latin typeface="Republika" panose="02000506040000020004" pitchFamily="2" charset="-18"/>
            </a:endParaRPr>
          </a:p>
        </p:txBody>
      </p:sp>
    </p:spTree>
    <p:extLst>
      <p:ext uri="{BB962C8B-B14F-4D97-AF65-F5344CB8AC3E}">
        <p14:creationId xmlns:p14="http://schemas.microsoft.com/office/powerpoint/2010/main" val="2628302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alphaModFix amt="83000"/>
            <a:lum/>
          </a:blip>
          <a:srcRect/>
          <a:stretch>
            <a:fillRect/>
          </a:stretch>
        </a:blipFill>
        <a:effectLst/>
      </p:bgPr>
    </p:bg>
    <p:spTree>
      <p:nvGrpSpPr>
        <p:cNvPr id="1" name=""/>
        <p:cNvGrpSpPr/>
        <p:nvPr/>
      </p:nvGrpSpPr>
      <p:grpSpPr>
        <a:xfrm>
          <a:off x="0" y="0"/>
          <a:ext cx="0" cy="0"/>
          <a:chOff x="0" y="0"/>
          <a:chExt cx="0" cy="0"/>
        </a:xfrm>
      </p:grpSpPr>
      <p:sp>
        <p:nvSpPr>
          <p:cNvPr id="12292" name="Pravokotnik 2"/>
          <p:cNvSpPr>
            <a:spLocks noChangeArrowheads="1"/>
          </p:cNvSpPr>
          <p:nvPr/>
        </p:nvSpPr>
        <p:spPr bwMode="auto">
          <a:xfrm>
            <a:off x="485775" y="2269706"/>
            <a:ext cx="1138237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just">
              <a:buFont typeface="Arial" panose="020B0604020202020204" pitchFamily="34" charset="0"/>
              <a:buChar char="•"/>
            </a:pPr>
            <a:r>
              <a:rPr lang="sl-SI" sz="2400" dirty="0">
                <a:solidFill>
                  <a:schemeClr val="tx2"/>
                </a:solidFill>
                <a:latin typeface="Republika" panose="02000506040000020004" pitchFamily="2" charset="-18"/>
              </a:rPr>
              <a:t>Končni prijavitelj bo moral ministrstvu posredovati </a:t>
            </a:r>
            <a:r>
              <a:rPr lang="sl-SI" sz="2400" b="1" dirty="0">
                <a:solidFill>
                  <a:schemeClr val="tx2"/>
                </a:solidFill>
                <a:latin typeface="Republika" panose="02000506040000020004" pitchFamily="2" charset="-18"/>
              </a:rPr>
              <a:t>bistveno nadgrajen ali nov poslovni načrt</a:t>
            </a:r>
            <a:r>
              <a:rPr lang="sl-SI" sz="2400" dirty="0">
                <a:solidFill>
                  <a:schemeClr val="tx2"/>
                </a:solidFill>
                <a:latin typeface="Republika" panose="02000506040000020004" pitchFamily="2" charset="-18"/>
              </a:rPr>
              <a:t> najkasneje do oddaje zadnjega zahtevka za izplačilo.</a:t>
            </a:r>
          </a:p>
          <a:p>
            <a:pPr algn="just">
              <a:buFont typeface="Arial" panose="020B0604020202020204" pitchFamily="34" charset="0"/>
              <a:buChar char="•"/>
            </a:pPr>
            <a:r>
              <a:rPr lang="sl-SI" sz="2400" dirty="0">
                <a:solidFill>
                  <a:schemeClr val="tx2"/>
                </a:solidFill>
                <a:latin typeface="Republika" panose="02000506040000020004" pitchFamily="2" charset="-18"/>
              </a:rPr>
              <a:t>Priporoča se, da se prijavitelji z namenom priprave novega ali nadgrajenega  poslovnega načrta, vključijo v mentorski ali svetovalni program podpornega okolja za pripravo le-tega, npr. poslužijo se lahko (brezplačnih) storitev SPOT, storitev lokalnih inkubatorjev, tehnoloških parkov, podpornega okolja socialnega podjetništva ipd. </a:t>
            </a:r>
          </a:p>
          <a:p>
            <a:pPr algn="just">
              <a:buFont typeface="Arial" panose="020B0604020202020204" pitchFamily="34" charset="0"/>
              <a:buChar char="•"/>
            </a:pPr>
            <a:r>
              <a:rPr lang="sl-SI" sz="2400" dirty="0">
                <a:solidFill>
                  <a:schemeClr val="tx2"/>
                </a:solidFill>
                <a:latin typeface="Republika" panose="02000506040000020004" pitchFamily="2" charset="-18"/>
              </a:rPr>
              <a:t>Stroški priprave poslovnega načrta niso upravičeni do sofinanciranja, saj so na prijaviteljem dostopne brezplačne storitve v okviru podpornega okolja.</a:t>
            </a:r>
          </a:p>
          <a:p>
            <a:pPr algn="just">
              <a:spcAft>
                <a:spcPts val="600"/>
              </a:spcAft>
              <a:buFont typeface="Arial" panose="020B0604020202020204" pitchFamily="34" charset="0"/>
              <a:buChar char="•"/>
            </a:pPr>
            <a:endParaRPr lang="en-GB" sz="2400" dirty="0">
              <a:solidFill>
                <a:schemeClr val="tx2"/>
              </a:solidFill>
              <a:latin typeface="Republika" panose="02000506040000020004" pitchFamily="2" charset="-18"/>
            </a:endParaRPr>
          </a:p>
        </p:txBody>
      </p:sp>
      <p:sp>
        <p:nvSpPr>
          <p:cNvPr id="12291" name="Naslov 1"/>
          <p:cNvSpPr>
            <a:spLocks noGrp="1"/>
          </p:cNvSpPr>
          <p:nvPr>
            <p:ph type="ctrTitle"/>
          </p:nvPr>
        </p:nvSpPr>
        <p:spPr bwMode="auto">
          <a:xfrm>
            <a:off x="485775" y="1149708"/>
            <a:ext cx="11609388" cy="6771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dirty="0">
                <a:solidFill>
                  <a:srgbClr val="529DBA"/>
                </a:solidFill>
                <a:latin typeface="Republika" panose="02000506040000020004" pitchFamily="2" charset="-18"/>
              </a:rPr>
              <a:t>Poslovni načrt  </a:t>
            </a:r>
            <a:endParaRPr lang="en-AU" altLang="sl-SI" dirty="0">
              <a:solidFill>
                <a:srgbClr val="529DBA"/>
              </a:solidFill>
              <a:latin typeface="Republika" panose="02000506040000020004" pitchFamily="2" charset="-18"/>
            </a:endParaRPr>
          </a:p>
        </p:txBody>
      </p:sp>
    </p:spTree>
    <p:extLst>
      <p:ext uri="{BB962C8B-B14F-4D97-AF65-F5344CB8AC3E}">
        <p14:creationId xmlns:p14="http://schemas.microsoft.com/office/powerpoint/2010/main" val="358584614"/>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Slika 4" descr="Slika delavca na naslovni strani: Upravičeni in neupravičeni stroški" title="Slika delavca na naslovni strani: Upravičeni in neupravičeni stroški"/>
          <p:cNvPicPr>
            <a:picLocks noChangeAspect="1"/>
          </p:cNvPicPr>
          <p:nvPr/>
        </p:nvPicPr>
        <p:blipFill rotWithShape="1">
          <a:blip r:embed="rId2">
            <a:extLst>
              <a:ext uri="{28A0092B-C50C-407E-A947-70E740481C1C}">
                <a14:useLocalDpi xmlns:a14="http://schemas.microsoft.com/office/drawing/2010/main" val="0"/>
              </a:ext>
            </a:extLst>
          </a:blip>
          <a:srcRect/>
          <a:stretch/>
        </p:blipFill>
        <p:spPr bwMode="auto">
          <a:xfrm>
            <a:off x="4067227" y="0"/>
            <a:ext cx="812477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Slika 5" descr="Upravičeni in neupravičeni stroški" title="Upravičeni in neupravičeni strošk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Slika 1" descr="RS Ministrstvo za gospodarstvo, turizem in šport" title="RS Ministrstvo za gospodarstvo, turizem in šport"/>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780338" y="329759"/>
            <a:ext cx="2819400" cy="882143"/>
          </a:xfrm>
          <a:prstGeom prst="rect">
            <a:avLst/>
          </a:prstGeom>
        </p:spPr>
      </p:pic>
      <p:sp>
        <p:nvSpPr>
          <p:cNvPr id="9" name="Naslov 1"/>
          <p:cNvSpPr>
            <a:spLocks noGrp="1"/>
          </p:cNvSpPr>
          <p:nvPr>
            <p:ph type="ctrTitle"/>
          </p:nvPr>
        </p:nvSpPr>
        <p:spPr bwMode="auto">
          <a:xfrm>
            <a:off x="998538" y="4969823"/>
            <a:ext cx="9601200" cy="15584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tLang="sl-SI" dirty="0">
                <a:solidFill>
                  <a:schemeClr val="bg1"/>
                </a:solidFill>
              </a:rPr>
              <a:t>Upravičeni in</a:t>
            </a:r>
            <a:br>
              <a:rPr lang="sl-SI" altLang="sl-SI" dirty="0">
                <a:solidFill>
                  <a:schemeClr val="bg1"/>
                </a:solidFill>
              </a:rPr>
            </a:br>
            <a:r>
              <a:rPr lang="sl-SI" altLang="sl-SI" dirty="0">
                <a:solidFill>
                  <a:schemeClr val="bg1"/>
                </a:solidFill>
              </a:rPr>
              <a:t>neupravičeni stroški</a:t>
            </a:r>
          </a:p>
        </p:txBody>
      </p:sp>
    </p:spTree>
    <p:extLst>
      <p:ext uri="{BB962C8B-B14F-4D97-AF65-F5344CB8AC3E}">
        <p14:creationId xmlns:p14="http://schemas.microsoft.com/office/powerpoint/2010/main" val="1627083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2" name="Pravokotnik 2"/>
          <p:cNvSpPr>
            <a:spLocks noChangeArrowheads="1"/>
          </p:cNvSpPr>
          <p:nvPr/>
        </p:nvSpPr>
        <p:spPr bwMode="auto">
          <a:xfrm>
            <a:off x="485775" y="2596277"/>
            <a:ext cx="11382375" cy="30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indent="0">
              <a:spcAft>
                <a:spcPts val="600"/>
              </a:spcAft>
            </a:pPr>
            <a:r>
              <a:rPr lang="sl-SI" sz="2400" dirty="0">
                <a:solidFill>
                  <a:schemeClr val="tx2"/>
                </a:solidFill>
                <a:latin typeface="Republika" panose="02000506040000020004" pitchFamily="2" charset="-18"/>
              </a:rPr>
              <a:t>V okviru tega javnega razpisa so upravičeni naslednji stroški:</a:t>
            </a:r>
            <a:endParaRPr lang="en-GB" sz="2400" dirty="0">
              <a:solidFill>
                <a:schemeClr val="tx2"/>
              </a:solidFill>
              <a:latin typeface="Republika" panose="02000506040000020004" pitchFamily="2" charset="-18"/>
            </a:endParaRPr>
          </a:p>
          <a:p>
            <a:pPr>
              <a:spcAft>
                <a:spcPts val="600"/>
              </a:spcAft>
              <a:buFont typeface="Arial" panose="020B0604020202020204" pitchFamily="34" charset="0"/>
              <a:buChar char="•"/>
            </a:pPr>
            <a:r>
              <a:rPr lang="sl-SI" sz="2400" dirty="0">
                <a:solidFill>
                  <a:schemeClr val="tx2"/>
                </a:solidFill>
                <a:latin typeface="Republika" panose="02000506040000020004" pitchFamily="2" charset="-18"/>
              </a:rPr>
              <a:t>stroški plač in povračil stroškov v zvezi z delom (SSE A – 13,16 EUR/uro),</a:t>
            </a:r>
            <a:endParaRPr lang="en-GB" sz="2400" dirty="0">
              <a:solidFill>
                <a:schemeClr val="tx2"/>
              </a:solidFill>
              <a:latin typeface="Republika" panose="02000506040000020004" pitchFamily="2" charset="-18"/>
            </a:endParaRPr>
          </a:p>
          <a:p>
            <a:pPr marL="457200" lvl="1" indent="-457200">
              <a:spcAft>
                <a:spcPts val="600"/>
              </a:spcAft>
              <a:buFont typeface="Arial" panose="020B0604020202020204" pitchFamily="34" charset="0"/>
              <a:buChar char="•"/>
            </a:pPr>
            <a:r>
              <a:rPr lang="sl-SI" sz="2400" dirty="0">
                <a:solidFill>
                  <a:schemeClr val="tx2"/>
                </a:solidFill>
                <a:latin typeface="Republika" panose="02000506040000020004" pitchFamily="2" charset="-18"/>
              </a:rPr>
              <a:t>stroški storitev zunanjih izvajalcev,</a:t>
            </a:r>
            <a:endParaRPr lang="en-GB" sz="2400" dirty="0">
              <a:solidFill>
                <a:schemeClr val="tx2"/>
              </a:solidFill>
              <a:latin typeface="Republika" panose="02000506040000020004" pitchFamily="2" charset="-18"/>
            </a:endParaRPr>
          </a:p>
          <a:p>
            <a:pPr marL="457200" lvl="1" indent="-457200">
              <a:spcAft>
                <a:spcPts val="600"/>
              </a:spcAft>
              <a:buFont typeface="Arial" panose="020B0604020202020204" pitchFamily="34" charset="0"/>
              <a:buChar char="•"/>
            </a:pPr>
            <a:r>
              <a:rPr lang="sl-SI" sz="2400" dirty="0">
                <a:solidFill>
                  <a:schemeClr val="tx2"/>
                </a:solidFill>
                <a:latin typeface="Republika" panose="02000506040000020004" pitchFamily="2" charset="-18"/>
              </a:rPr>
              <a:t>stroški informiranja in komuniciranja,</a:t>
            </a:r>
            <a:endParaRPr lang="en-GB" sz="2400" dirty="0">
              <a:solidFill>
                <a:schemeClr val="tx2"/>
              </a:solidFill>
              <a:latin typeface="Republika" panose="02000506040000020004" pitchFamily="2" charset="-18"/>
            </a:endParaRPr>
          </a:p>
          <a:p>
            <a:pPr marL="457200" lvl="1" indent="-457200">
              <a:spcAft>
                <a:spcPts val="600"/>
              </a:spcAft>
              <a:buFont typeface="Arial" panose="020B0604020202020204" pitchFamily="34" charset="0"/>
              <a:buChar char="•"/>
            </a:pPr>
            <a:r>
              <a:rPr lang="sl-SI" sz="2400" dirty="0">
                <a:solidFill>
                  <a:schemeClr val="tx2"/>
                </a:solidFill>
                <a:latin typeface="Republika" panose="02000506040000020004" pitchFamily="2" charset="-18"/>
              </a:rPr>
              <a:t>nakup opreme (</a:t>
            </a:r>
            <a:r>
              <a:rPr lang="sl-SI" sz="2400" b="1" dirty="0">
                <a:solidFill>
                  <a:schemeClr val="tx2"/>
                </a:solidFill>
                <a:latin typeface="Republika" panose="02000506040000020004" pitchFamily="2" charset="-18"/>
              </a:rPr>
              <a:t>do 40 % vrednosti projekta</a:t>
            </a:r>
            <a:r>
              <a:rPr lang="sl-SI" sz="2400" dirty="0">
                <a:solidFill>
                  <a:schemeClr val="tx2"/>
                </a:solidFill>
                <a:latin typeface="Republika" panose="02000506040000020004" pitchFamily="2" charset="-18"/>
              </a:rPr>
              <a:t>),</a:t>
            </a:r>
            <a:endParaRPr lang="en-GB" sz="2400" dirty="0">
              <a:solidFill>
                <a:schemeClr val="tx2"/>
              </a:solidFill>
              <a:latin typeface="Republika" panose="02000506040000020004" pitchFamily="2" charset="-18"/>
            </a:endParaRPr>
          </a:p>
          <a:p>
            <a:pPr marL="457200" lvl="1" indent="-457200">
              <a:spcAft>
                <a:spcPts val="600"/>
              </a:spcAft>
              <a:buFont typeface="Arial" panose="020B0604020202020204" pitchFamily="34" charset="0"/>
              <a:buChar char="•"/>
            </a:pPr>
            <a:r>
              <a:rPr lang="sl-SI" sz="2400" dirty="0">
                <a:solidFill>
                  <a:schemeClr val="tx2"/>
                </a:solidFill>
                <a:latin typeface="Republika" panose="02000506040000020004" pitchFamily="2" charset="-18"/>
              </a:rPr>
              <a:t>posredni stroški v pavšalnem znesku do 15 % stroškov plač in povračil stroškov v zvezi z delom.</a:t>
            </a:r>
          </a:p>
        </p:txBody>
      </p:sp>
      <p:sp>
        <p:nvSpPr>
          <p:cNvPr id="12291" name="Naslov 1"/>
          <p:cNvSpPr>
            <a:spLocks noGrp="1"/>
          </p:cNvSpPr>
          <p:nvPr>
            <p:ph type="ctrTitle"/>
          </p:nvPr>
        </p:nvSpPr>
        <p:spPr bwMode="auto">
          <a:xfrm>
            <a:off x="485775" y="1235075"/>
            <a:ext cx="11609388" cy="615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z="4000" dirty="0">
                <a:solidFill>
                  <a:srgbClr val="529DBA"/>
                </a:solidFill>
                <a:latin typeface="Republika" panose="02000506040000020004" pitchFamily="2" charset="-18"/>
              </a:rPr>
              <a:t>Upravičeni in neupravičeni stroški</a:t>
            </a:r>
            <a:endParaRPr lang="en-AU" altLang="sl-SI" sz="4000" dirty="0">
              <a:solidFill>
                <a:srgbClr val="529DBA"/>
              </a:solidFill>
              <a:latin typeface="Republika" panose="02000506040000020004" pitchFamily="2" charset="-18"/>
            </a:endParaRPr>
          </a:p>
        </p:txBody>
      </p:sp>
    </p:spTree>
    <p:extLst>
      <p:ext uri="{BB962C8B-B14F-4D97-AF65-F5344CB8AC3E}">
        <p14:creationId xmlns:p14="http://schemas.microsoft.com/office/powerpoint/2010/main" val="1830614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2" name="Pravokotnik 2"/>
          <p:cNvSpPr>
            <a:spLocks noChangeArrowheads="1"/>
          </p:cNvSpPr>
          <p:nvPr/>
        </p:nvSpPr>
        <p:spPr bwMode="auto">
          <a:xfrm>
            <a:off x="404812" y="1949072"/>
            <a:ext cx="11382375"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a:spcAft>
                <a:spcPts val="600"/>
              </a:spcAft>
              <a:buFont typeface="Arial" panose="020B0604020202020204" pitchFamily="34" charset="0"/>
              <a:buChar char="•"/>
            </a:pPr>
            <a:r>
              <a:rPr lang="sl-SI" sz="2400" dirty="0">
                <a:solidFill>
                  <a:schemeClr val="tx2"/>
                </a:solidFill>
                <a:latin typeface="Republika" panose="02000506040000020004" pitchFamily="2" charset="-18"/>
              </a:rPr>
              <a:t>V okviru javnega razpisa je izplačilo upravičenih stroškov vezano na proračunske roke. Zato je predvidena oddaja zadnjih zahtevkov za izplačilo v posameznem koledarskem letu oktobra oziroma najkasneje do </a:t>
            </a:r>
            <a:r>
              <a:rPr lang="sl-SI" sz="2400" b="1" dirty="0">
                <a:solidFill>
                  <a:schemeClr val="tx2"/>
                </a:solidFill>
                <a:latin typeface="Republika" panose="02000506040000020004" pitchFamily="2" charset="-18"/>
              </a:rPr>
              <a:t>24. 10. 2025 za zadnji zahtevek za izplačilo</a:t>
            </a:r>
            <a:r>
              <a:rPr lang="sl-SI" sz="2400" dirty="0">
                <a:solidFill>
                  <a:schemeClr val="tx2"/>
                </a:solidFill>
                <a:latin typeface="Republika" panose="02000506040000020004" pitchFamily="2" charset="-18"/>
              </a:rPr>
              <a:t>.</a:t>
            </a:r>
          </a:p>
          <a:p>
            <a:pPr marL="342900" indent="-342900" algn="just">
              <a:spcAft>
                <a:spcPts val="600"/>
              </a:spcAft>
              <a:buFont typeface="Arial" panose="020B0604020202020204" pitchFamily="34" charset="0"/>
              <a:buChar char="•"/>
            </a:pPr>
            <a:r>
              <a:rPr lang="sl-SI" sz="2400" dirty="0">
                <a:solidFill>
                  <a:schemeClr val="tx2"/>
                </a:solidFill>
                <a:latin typeface="Republika" panose="02000506040000020004" pitchFamily="2" charset="-18"/>
              </a:rPr>
              <a:t>Stroški oziroma izplačila, ki nastanjeno po datumu za oddajo zadnjega zahtevka v koledarskem letu, zapadejo v naslednje proračunsko leto, kar na konkretnem primeru pomeni, da je smiselno načrtovati stroške plač, ki bodo izplačane v oktobru, novembru in decembru 2024 v letu 2025. Enako velja tudi za druge stroške, ki jih bodo prijavitelji predvideli v finančnem načrtu.</a:t>
            </a:r>
          </a:p>
          <a:p>
            <a:pPr marL="342900" indent="-342900" algn="just">
              <a:spcAft>
                <a:spcPts val="600"/>
              </a:spcAft>
              <a:buFont typeface="Arial" panose="020B0604020202020204" pitchFamily="34" charset="0"/>
              <a:buChar char="•"/>
            </a:pPr>
            <a:r>
              <a:rPr lang="sl-SI" sz="2400" dirty="0">
                <a:solidFill>
                  <a:schemeClr val="tx2"/>
                </a:solidFill>
                <a:latin typeface="Republika" panose="02000506040000020004" pitchFamily="2" charset="-18"/>
              </a:rPr>
              <a:t>V sklopu stroškov plač je omejeno izplačilo upravičenih stroškov na </a:t>
            </a:r>
            <a:r>
              <a:rPr lang="sl-SI" sz="2400" b="1" dirty="0">
                <a:solidFill>
                  <a:schemeClr val="tx2"/>
                </a:solidFill>
                <a:latin typeface="Republika" panose="02000506040000020004" pitchFamily="2" charset="-18"/>
              </a:rPr>
              <a:t>1720 efektivnih ur dela za polni delovni čas oziroma 860 ur v primeru polovičnega delovnega časa</a:t>
            </a:r>
            <a:r>
              <a:rPr lang="sl-SI" sz="2400" dirty="0">
                <a:solidFill>
                  <a:schemeClr val="tx2"/>
                </a:solidFill>
                <a:latin typeface="Republika" panose="02000506040000020004" pitchFamily="2" charset="-18"/>
              </a:rPr>
              <a:t>.     </a:t>
            </a:r>
            <a:endParaRPr lang="en-GB" sz="2400" dirty="0">
              <a:solidFill>
                <a:schemeClr val="tx2"/>
              </a:solidFill>
              <a:latin typeface="Republika" panose="02000506040000020004" pitchFamily="2" charset="-18"/>
            </a:endParaRPr>
          </a:p>
        </p:txBody>
      </p:sp>
      <p:sp>
        <p:nvSpPr>
          <p:cNvPr id="12291" name="Naslov 1"/>
          <p:cNvSpPr>
            <a:spLocks noGrp="1"/>
          </p:cNvSpPr>
          <p:nvPr>
            <p:ph type="ctrTitle"/>
          </p:nvPr>
        </p:nvSpPr>
        <p:spPr bwMode="auto">
          <a:xfrm>
            <a:off x="485775" y="1235075"/>
            <a:ext cx="11609388" cy="615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z="4000" dirty="0">
                <a:solidFill>
                  <a:srgbClr val="529DBA"/>
                </a:solidFill>
                <a:latin typeface="Republika" panose="02000506040000020004" pitchFamily="2" charset="-18"/>
              </a:rPr>
              <a:t>Načrtovanje upravičenih stroškov projekta </a:t>
            </a:r>
            <a:endParaRPr lang="en-AU" altLang="sl-SI" sz="4000" dirty="0">
              <a:solidFill>
                <a:srgbClr val="529DBA"/>
              </a:solidFill>
              <a:latin typeface="Republika" panose="02000506040000020004" pitchFamily="2" charset="-18"/>
            </a:endParaRPr>
          </a:p>
        </p:txBody>
      </p:sp>
    </p:spTree>
    <p:extLst>
      <p:ext uri="{BB962C8B-B14F-4D97-AF65-F5344CB8AC3E}">
        <p14:creationId xmlns:p14="http://schemas.microsoft.com/office/powerpoint/2010/main" val="2898546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2" name="Pravokotnik 2"/>
          <p:cNvSpPr>
            <a:spLocks noChangeArrowheads="1"/>
          </p:cNvSpPr>
          <p:nvPr/>
        </p:nvSpPr>
        <p:spPr bwMode="auto">
          <a:xfrm>
            <a:off x="404812" y="2268160"/>
            <a:ext cx="11382375" cy="401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just">
              <a:spcAft>
                <a:spcPts val="600"/>
              </a:spcAft>
              <a:buFont typeface="Arial" panose="020B0604020202020204" pitchFamily="34" charset="0"/>
              <a:buChar char="•"/>
            </a:pPr>
            <a:r>
              <a:rPr lang="sl-SI" sz="2400" dirty="0">
                <a:solidFill>
                  <a:schemeClr val="tx2"/>
                </a:solidFill>
                <a:latin typeface="Republika" panose="02000506040000020004" pitchFamily="2" charset="-18"/>
              </a:rPr>
              <a:t>Sofinanciranje do 100 % upravičenih stroškov projekta. </a:t>
            </a:r>
          </a:p>
          <a:p>
            <a:pPr algn="just">
              <a:spcAft>
                <a:spcPts val="600"/>
              </a:spcAft>
              <a:buFont typeface="Arial" panose="020B0604020202020204" pitchFamily="34" charset="0"/>
              <a:buChar char="•"/>
            </a:pPr>
            <a:r>
              <a:rPr lang="sl-SI" sz="2400" b="1" dirty="0">
                <a:solidFill>
                  <a:schemeClr val="tx2"/>
                </a:solidFill>
                <a:latin typeface="Republika" panose="02000506040000020004" pitchFamily="2" charset="-18"/>
              </a:rPr>
              <a:t>Davek na dodano vrednost ni upravičen strošek. </a:t>
            </a:r>
          </a:p>
          <a:p>
            <a:pPr algn="just">
              <a:spcAft>
                <a:spcPts val="600"/>
              </a:spcAft>
              <a:buFont typeface="Arial" panose="020B0604020202020204" pitchFamily="34" charset="0"/>
              <a:buChar char="•"/>
            </a:pPr>
            <a:r>
              <a:rPr lang="sl-SI" sz="2400" dirty="0">
                <a:solidFill>
                  <a:schemeClr val="tx2"/>
                </a:solidFill>
                <a:latin typeface="Republika" panose="02000506040000020004" pitchFamily="2" charset="-18"/>
              </a:rPr>
              <a:t>Obvezna je uporaba pravil oziroma temeljnih načel javnega naročanja tj. načelo gospodarnosti, učinkovitosti in uspešnosti, načelo zagotavljanja konkurence med ponudniki, načelo transparentnosti, načelo enakopravne obravnave ponudnikov ter načelo sorazmernosti.</a:t>
            </a:r>
          </a:p>
          <a:p>
            <a:pPr algn="just">
              <a:spcAft>
                <a:spcPts val="600"/>
              </a:spcAft>
              <a:buFont typeface="Arial" panose="020B0604020202020204" pitchFamily="34" charset="0"/>
              <a:buChar char="•"/>
            </a:pPr>
            <a:r>
              <a:rPr lang="sl-SI" sz="2400" dirty="0">
                <a:solidFill>
                  <a:schemeClr val="tx2"/>
                </a:solidFill>
                <a:latin typeface="Republika" panose="02000506040000020004" pitchFamily="2" charset="-18"/>
              </a:rPr>
              <a:t>Za delavnice, usposabljanja in izobraževanja, ki jih izvaja zunanji izvajalec v sklopu projekta in so namenjene splošni ali strokovni javnosti je za upravičenost stroškov potrebno zagotoviti udeležbo vsaj petih (5) udeležencev, ki niso zaposleni, člani ali prostovoljci pri končnem prejemniku oziroma izvajalcu projekta. </a:t>
            </a:r>
          </a:p>
        </p:txBody>
      </p:sp>
      <p:sp>
        <p:nvSpPr>
          <p:cNvPr id="12291" name="Naslov 1"/>
          <p:cNvSpPr>
            <a:spLocks noGrp="1"/>
          </p:cNvSpPr>
          <p:nvPr>
            <p:ph type="ctrTitle"/>
          </p:nvPr>
        </p:nvSpPr>
        <p:spPr bwMode="auto">
          <a:xfrm>
            <a:off x="485775" y="1235075"/>
            <a:ext cx="11609388" cy="6771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dirty="0">
                <a:solidFill>
                  <a:srgbClr val="529DBA"/>
                </a:solidFill>
                <a:latin typeface="Republika" panose="02000506040000020004" pitchFamily="2" charset="-18"/>
              </a:rPr>
              <a:t>Upravičeni in neupravičeni stroški</a:t>
            </a:r>
            <a:endParaRPr lang="en-AU" altLang="sl-SI" dirty="0">
              <a:solidFill>
                <a:srgbClr val="529DBA"/>
              </a:solidFill>
              <a:latin typeface="Republika" panose="02000506040000020004" pitchFamily="2" charset="-18"/>
            </a:endParaRPr>
          </a:p>
        </p:txBody>
      </p:sp>
    </p:spTree>
    <p:extLst>
      <p:ext uri="{BB962C8B-B14F-4D97-AF65-F5344CB8AC3E}">
        <p14:creationId xmlns:p14="http://schemas.microsoft.com/office/powerpoint/2010/main" val="3262134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2" name="Pravokotnik 2"/>
          <p:cNvSpPr>
            <a:spLocks noChangeArrowheads="1"/>
          </p:cNvSpPr>
          <p:nvPr/>
        </p:nvSpPr>
        <p:spPr bwMode="auto">
          <a:xfrm>
            <a:off x="495671" y="2394397"/>
            <a:ext cx="11382375"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indent="0">
              <a:spcAft>
                <a:spcPts val="600"/>
              </a:spcAft>
            </a:pPr>
            <a:r>
              <a:rPr lang="sl-SI" sz="2400" dirty="0">
                <a:solidFill>
                  <a:schemeClr val="tx2"/>
                </a:solidFill>
                <a:latin typeface="Republika" panose="02000506040000020004" pitchFamily="2" charset="-18"/>
              </a:rPr>
              <a:t>Izbrani prijavitelj stroške uveljavlja tako, da do v pogodbi določenega roka odda zahtevek za izplačilo (Priloga 6), ki vsebuje:</a:t>
            </a:r>
            <a:endParaRPr lang="en-GB" sz="2400" dirty="0">
              <a:solidFill>
                <a:schemeClr val="tx2"/>
              </a:solidFill>
              <a:latin typeface="Republika" panose="02000506040000020004" pitchFamily="2" charset="-18"/>
            </a:endParaRPr>
          </a:p>
          <a:p>
            <a:pPr lvl="0">
              <a:spcAft>
                <a:spcPts val="600"/>
              </a:spcAft>
              <a:buFont typeface="Arial" panose="020B0604020202020204" pitchFamily="34" charset="0"/>
              <a:buChar char="•"/>
            </a:pPr>
            <a:r>
              <a:rPr lang="sl-SI" sz="2400" dirty="0">
                <a:solidFill>
                  <a:schemeClr val="tx2"/>
                </a:solidFill>
                <a:latin typeface="Republika" panose="02000506040000020004" pitchFamily="2" charset="-18"/>
              </a:rPr>
              <a:t>zahtevek za izplačilo, </a:t>
            </a:r>
            <a:endParaRPr lang="en-GB" sz="2400" dirty="0">
              <a:solidFill>
                <a:schemeClr val="tx2"/>
              </a:solidFill>
              <a:latin typeface="Republika" panose="02000506040000020004" pitchFamily="2" charset="-18"/>
            </a:endParaRPr>
          </a:p>
          <a:p>
            <a:pPr lvl="0">
              <a:spcAft>
                <a:spcPts val="600"/>
              </a:spcAft>
              <a:buFont typeface="Arial" panose="020B0604020202020204" pitchFamily="34" charset="0"/>
              <a:buChar char="•"/>
            </a:pPr>
            <a:r>
              <a:rPr lang="sl-SI" sz="2400" dirty="0">
                <a:solidFill>
                  <a:schemeClr val="tx2"/>
                </a:solidFill>
                <a:latin typeface="Republika" panose="02000506040000020004" pitchFamily="2" charset="-18"/>
              </a:rPr>
              <a:t>vmesno oziroma končno poročilo o delu na izvedbenem projektu,</a:t>
            </a:r>
            <a:endParaRPr lang="en-GB" sz="2400" dirty="0">
              <a:solidFill>
                <a:schemeClr val="tx2"/>
              </a:solidFill>
              <a:latin typeface="Republika" panose="02000506040000020004" pitchFamily="2" charset="-18"/>
            </a:endParaRPr>
          </a:p>
          <a:p>
            <a:pPr lvl="0">
              <a:spcAft>
                <a:spcPts val="600"/>
              </a:spcAft>
              <a:buFont typeface="Arial" panose="020B0604020202020204" pitchFamily="34" charset="0"/>
              <a:buChar char="•"/>
            </a:pPr>
            <a:r>
              <a:rPr lang="sl-SI" sz="2400" dirty="0">
                <a:solidFill>
                  <a:schemeClr val="tx2"/>
                </a:solidFill>
                <a:latin typeface="Republika" panose="02000506040000020004" pitchFamily="2" charset="-18"/>
              </a:rPr>
              <a:t>stroškovnik in celotno finančno konstrukcijo izvedbenega projekta,</a:t>
            </a:r>
            <a:endParaRPr lang="en-GB" sz="2400" dirty="0">
              <a:solidFill>
                <a:schemeClr val="tx2"/>
              </a:solidFill>
              <a:latin typeface="Republika" panose="02000506040000020004" pitchFamily="2" charset="-18"/>
            </a:endParaRPr>
          </a:p>
          <a:p>
            <a:pPr lvl="0">
              <a:spcAft>
                <a:spcPts val="600"/>
              </a:spcAft>
              <a:buFont typeface="Arial" panose="020B0604020202020204" pitchFamily="34" charset="0"/>
              <a:buChar char="•"/>
            </a:pPr>
            <a:r>
              <a:rPr lang="sl-SI" sz="2400" dirty="0">
                <a:solidFill>
                  <a:schemeClr val="tx2"/>
                </a:solidFill>
                <a:latin typeface="Republika" panose="02000506040000020004" pitchFamily="2" charset="-18"/>
              </a:rPr>
              <a:t>dokazila po posameznih vrstah upravičenih stroškov,</a:t>
            </a:r>
            <a:endParaRPr lang="en-GB" sz="2400" dirty="0">
              <a:solidFill>
                <a:schemeClr val="tx2"/>
              </a:solidFill>
              <a:latin typeface="Republika" panose="02000506040000020004" pitchFamily="2" charset="-18"/>
            </a:endParaRPr>
          </a:p>
          <a:p>
            <a:pPr lvl="0">
              <a:spcAft>
                <a:spcPts val="600"/>
              </a:spcAft>
              <a:buFont typeface="Arial" panose="020B0604020202020204" pitchFamily="34" charset="0"/>
              <a:buChar char="•"/>
            </a:pPr>
            <a:r>
              <a:rPr lang="sl-SI" sz="2400" dirty="0">
                <a:solidFill>
                  <a:schemeClr val="tx2"/>
                </a:solidFill>
                <a:latin typeface="Republika" panose="02000506040000020004" pitchFamily="2" charset="-18"/>
              </a:rPr>
              <a:t>po potrebi dodatna dokazila (dokazila o doseženih kazalnikih, ciljih in rezultatih ipd.).</a:t>
            </a:r>
            <a:endParaRPr lang="en-GB" sz="2400" dirty="0">
              <a:solidFill>
                <a:schemeClr val="tx2"/>
              </a:solidFill>
              <a:latin typeface="Republika" panose="02000506040000020004" pitchFamily="2" charset="-18"/>
            </a:endParaRPr>
          </a:p>
          <a:p>
            <a:pPr>
              <a:spcAft>
                <a:spcPts val="600"/>
              </a:spcAft>
              <a:buFont typeface="Arial" panose="020B0604020202020204" pitchFamily="34" charset="0"/>
              <a:buChar char="•"/>
            </a:pPr>
            <a:endParaRPr lang="en-GB" sz="2800" dirty="0">
              <a:solidFill>
                <a:schemeClr val="tx2"/>
              </a:solidFill>
              <a:latin typeface="Republika" panose="02000506040000020004" pitchFamily="2" charset="-18"/>
            </a:endParaRPr>
          </a:p>
        </p:txBody>
      </p:sp>
      <p:sp>
        <p:nvSpPr>
          <p:cNvPr id="12291" name="Naslov 1"/>
          <p:cNvSpPr>
            <a:spLocks noGrp="1"/>
          </p:cNvSpPr>
          <p:nvPr>
            <p:ph type="ctrTitle"/>
          </p:nvPr>
        </p:nvSpPr>
        <p:spPr bwMode="auto">
          <a:xfrm>
            <a:off x="485775" y="1235075"/>
            <a:ext cx="11609388" cy="615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z="4000" dirty="0">
                <a:solidFill>
                  <a:srgbClr val="529DBA"/>
                </a:solidFill>
                <a:latin typeface="Republika" panose="02000506040000020004" pitchFamily="2" charset="-18"/>
              </a:rPr>
              <a:t>Upravičeni in neupravičeni stroški</a:t>
            </a:r>
            <a:endParaRPr lang="en-AU" altLang="sl-SI" sz="4000" dirty="0">
              <a:solidFill>
                <a:srgbClr val="529DBA"/>
              </a:solidFill>
              <a:latin typeface="Republika" panose="02000506040000020004" pitchFamily="2" charset="-18"/>
            </a:endParaRPr>
          </a:p>
        </p:txBody>
      </p:sp>
    </p:spTree>
    <p:extLst>
      <p:ext uri="{BB962C8B-B14F-4D97-AF65-F5344CB8AC3E}">
        <p14:creationId xmlns:p14="http://schemas.microsoft.com/office/powerpoint/2010/main" val="3679242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2" name="Pravokotnik 2"/>
          <p:cNvSpPr>
            <a:spLocks noChangeArrowheads="1"/>
          </p:cNvSpPr>
          <p:nvPr/>
        </p:nvSpPr>
        <p:spPr bwMode="auto">
          <a:xfrm>
            <a:off x="258762" y="1980724"/>
            <a:ext cx="11382375" cy="3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just">
              <a:spcAft>
                <a:spcPts val="600"/>
              </a:spcAft>
              <a:buFont typeface="Arial" panose="020B0604020202020204" pitchFamily="34" charset="0"/>
              <a:buChar char="•"/>
            </a:pPr>
            <a:r>
              <a:rPr lang="sl-SI" sz="2400" b="1" dirty="0">
                <a:solidFill>
                  <a:schemeClr val="tx2"/>
                </a:solidFill>
                <a:latin typeface="Republika" panose="02000506040000020004" pitchFamily="2" charset="-18"/>
              </a:rPr>
              <a:t>Spodbujanje zagona in razvoja dejavnosti socialnih podjetji in zadrug, </a:t>
            </a:r>
            <a:r>
              <a:rPr lang="sl-SI" sz="2400" dirty="0">
                <a:solidFill>
                  <a:schemeClr val="tx2"/>
                </a:solidFill>
                <a:latin typeface="Republika" panose="02000506040000020004" pitchFamily="2" charset="-18"/>
              </a:rPr>
              <a:t>ki rešujejo lokalne izzive prepoznane v Programu razvojnih spodbud za obmejna problemska območja v obdobju 2021–2025 </a:t>
            </a:r>
            <a:r>
              <a:rPr lang="sl-SI" sz="2400" b="1" dirty="0">
                <a:solidFill>
                  <a:schemeClr val="tx2"/>
                </a:solidFill>
                <a:latin typeface="Republika" panose="02000506040000020004" pitchFamily="2" charset="-18"/>
              </a:rPr>
              <a:t>po načelih socialne ekonomije </a:t>
            </a:r>
            <a:r>
              <a:rPr lang="sl-SI" sz="2400" dirty="0">
                <a:solidFill>
                  <a:schemeClr val="tx2"/>
                </a:solidFill>
                <a:latin typeface="Republika" panose="02000506040000020004" pitchFamily="2" charset="-18"/>
              </a:rPr>
              <a:t>ter </a:t>
            </a:r>
            <a:r>
              <a:rPr lang="sl-SI" sz="2400" b="1" dirty="0">
                <a:solidFill>
                  <a:schemeClr val="tx2"/>
                </a:solidFill>
                <a:latin typeface="Republika" panose="02000506040000020004" pitchFamily="2" charset="-18"/>
              </a:rPr>
              <a:t>imajo sedež v obmejnih problemskih območjih</a:t>
            </a:r>
            <a:r>
              <a:rPr lang="sl-SI" sz="2400" dirty="0">
                <a:solidFill>
                  <a:schemeClr val="tx2"/>
                </a:solidFill>
                <a:latin typeface="Republika" panose="02000506040000020004" pitchFamily="2" charset="-18"/>
              </a:rPr>
              <a:t> (OPO). </a:t>
            </a:r>
          </a:p>
          <a:p>
            <a:pPr marL="0" indent="0" algn="just">
              <a:spcAft>
                <a:spcPts val="600"/>
              </a:spcAft>
            </a:pPr>
            <a:endParaRPr lang="sl-SI" sz="2400" b="1" dirty="0">
              <a:solidFill>
                <a:schemeClr val="tx2"/>
              </a:solidFill>
              <a:latin typeface="Republika" panose="02000506040000020004" pitchFamily="2" charset="-18"/>
            </a:endParaRPr>
          </a:p>
          <a:p>
            <a:pPr algn="just">
              <a:spcAft>
                <a:spcPts val="600"/>
              </a:spcAft>
              <a:buFont typeface="Arial" panose="020B0604020202020204" pitchFamily="34" charset="0"/>
              <a:buChar char="•"/>
            </a:pPr>
            <a:r>
              <a:rPr lang="sl-SI" sz="2400" dirty="0">
                <a:solidFill>
                  <a:schemeClr val="tx2"/>
                </a:solidFill>
                <a:latin typeface="Republika" panose="02000506040000020004" pitchFamily="2" charset="-18"/>
              </a:rPr>
              <a:t>Podprti bodo projekti, ki bodo </a:t>
            </a:r>
            <a:r>
              <a:rPr lang="sl-SI" sz="2400" b="1" dirty="0">
                <a:solidFill>
                  <a:schemeClr val="tx2"/>
                </a:solidFill>
                <a:latin typeface="Republika" panose="02000506040000020004" pitchFamily="2" charset="-18"/>
              </a:rPr>
              <a:t>na trgu ponudili nove, izboljšane storitve </a:t>
            </a:r>
            <a:r>
              <a:rPr lang="sl-SI" sz="2400" dirty="0">
                <a:solidFill>
                  <a:schemeClr val="tx2"/>
                </a:solidFill>
                <a:latin typeface="Republika" panose="02000506040000020004" pitchFamily="2" charset="-18"/>
              </a:rPr>
              <a:t>oziroma</a:t>
            </a:r>
            <a:r>
              <a:rPr lang="sl-SI" sz="2400" b="1" dirty="0">
                <a:solidFill>
                  <a:schemeClr val="tx2"/>
                </a:solidFill>
                <a:latin typeface="Republika" panose="02000506040000020004" pitchFamily="2" charset="-18"/>
              </a:rPr>
              <a:t> blago </a:t>
            </a:r>
            <a:r>
              <a:rPr lang="sl-SI" sz="2400" dirty="0">
                <a:solidFill>
                  <a:schemeClr val="tx2"/>
                </a:solidFill>
                <a:latin typeface="Republika" panose="02000506040000020004" pitchFamily="2" charset="-18"/>
              </a:rPr>
              <a:t>in s tem prispevali k izboljšanju</a:t>
            </a:r>
            <a:r>
              <a:rPr lang="sl-SI" sz="2400" b="1" dirty="0">
                <a:solidFill>
                  <a:schemeClr val="tx2"/>
                </a:solidFill>
                <a:latin typeface="Republika" panose="02000506040000020004" pitchFamily="2" charset="-18"/>
              </a:rPr>
              <a:t> kakovosti bivanja, prometne dostopnosti, dostopnosti do storitev, gospodarskega stanja ali demografskega stanja v OPO.</a:t>
            </a:r>
            <a:endParaRPr lang="sl-SI" sz="2800" dirty="0">
              <a:solidFill>
                <a:schemeClr val="tx2"/>
              </a:solidFill>
              <a:latin typeface="Republika" panose="02000506040000020004" pitchFamily="2" charset="-18"/>
            </a:endParaRPr>
          </a:p>
        </p:txBody>
      </p:sp>
      <p:sp>
        <p:nvSpPr>
          <p:cNvPr id="12291" name="Naslov 1"/>
          <p:cNvSpPr>
            <a:spLocks noGrp="1"/>
          </p:cNvSpPr>
          <p:nvPr>
            <p:ph type="ctrTitle"/>
          </p:nvPr>
        </p:nvSpPr>
        <p:spPr bwMode="auto">
          <a:xfrm>
            <a:off x="485775" y="999291"/>
            <a:ext cx="11609388" cy="615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z="4000" dirty="0">
                <a:solidFill>
                  <a:srgbClr val="529DBA"/>
                </a:solidFill>
                <a:latin typeface="Republika" panose="02000506040000020004" pitchFamily="2" charset="-18"/>
              </a:rPr>
              <a:t>Namen javnega razpisa</a:t>
            </a:r>
            <a:endParaRPr lang="en-AU" altLang="sl-SI" sz="4000" dirty="0">
              <a:solidFill>
                <a:srgbClr val="529DBA"/>
              </a:solidFill>
              <a:latin typeface="Republika" panose="02000506040000020004" pitchFamily="2" charset="-18"/>
            </a:endParaRPr>
          </a:p>
        </p:txBody>
      </p:sp>
    </p:spTree>
    <p:extLst>
      <p:ext uri="{BB962C8B-B14F-4D97-AF65-F5344CB8AC3E}">
        <p14:creationId xmlns:p14="http://schemas.microsoft.com/office/powerpoint/2010/main" val="1797150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Slika 9" descr="Finančni in časovni okvir" title="Finančni in časovni okvi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12217400" cy="69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ravokotnik 3" descr="Finančni in časovni okvir" title="Finančni in časovni okvir"/>
          <p:cNvSpPr/>
          <p:nvPr/>
        </p:nvSpPr>
        <p:spPr>
          <a:xfrm>
            <a:off x="0" y="5534212"/>
            <a:ext cx="9823450" cy="553851"/>
          </a:xfrm>
          <a:prstGeom prst="rect">
            <a:avLst/>
          </a:prstGeom>
          <a:solidFill>
            <a:srgbClr val="3E7C94">
              <a:alpha val="43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sl-SI"/>
          </a:p>
        </p:txBody>
      </p:sp>
      <p:sp>
        <p:nvSpPr>
          <p:cNvPr id="26630" name="Pravokotnik 2"/>
          <p:cNvSpPr>
            <a:spLocks noChangeArrowheads="1"/>
          </p:cNvSpPr>
          <p:nvPr/>
        </p:nvSpPr>
        <p:spPr bwMode="auto">
          <a:xfrm rot="-5400000">
            <a:off x="9751218" y="4425157"/>
            <a:ext cx="4481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just">
              <a:spcAft>
                <a:spcPts val="600"/>
              </a:spcAft>
            </a:pPr>
            <a:r>
              <a:rPr lang="sl-SI" altLang="sl-SI" sz="2000">
                <a:solidFill>
                  <a:srgbClr val="999999"/>
                </a:solidFill>
                <a:latin typeface="Republika" panose="02000506040000020004" pitchFamily="2" charset="-18"/>
              </a:rPr>
              <a:t>Foto: Nino Verdnik, Getty images</a:t>
            </a:r>
          </a:p>
        </p:txBody>
      </p:sp>
      <p:pic>
        <p:nvPicPr>
          <p:cNvPr id="2" name="Slika 1" descr="RS Ministrstvo za gospodarsto, turizem in šport" title="RS Ministrstvo za gospodarsto, turizem in špo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1353" y="105062"/>
            <a:ext cx="4608347" cy="2592196"/>
          </a:xfrm>
          <a:prstGeom prst="rect">
            <a:avLst/>
          </a:prstGeom>
        </p:spPr>
      </p:pic>
      <p:sp>
        <p:nvSpPr>
          <p:cNvPr id="9" name="Naslov 1" descr="Finančni in časovni okvir" title="Finančni in časovni okvir-naslov"/>
          <p:cNvSpPr txBox="1">
            <a:spLocks noGrp="1"/>
          </p:cNvSpPr>
          <p:nvPr>
            <p:ph type="ctrTitle"/>
          </p:nvPr>
        </p:nvSpPr>
        <p:spPr bwMode="auto">
          <a:xfrm>
            <a:off x="111725" y="5474447"/>
            <a:ext cx="9600000" cy="61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sl-SI" altLang="sl-SI" sz="4400" b="1" dirty="0">
                <a:solidFill>
                  <a:schemeClr val="bg1"/>
                </a:solidFill>
                <a:cs typeface="Arial" panose="020B0604020202020204" pitchFamily="34" charset="0"/>
              </a:rPr>
              <a:t>Finančni in časovni okvir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ela 1" descr="Tabela razpisanih sredstev, v letu 2023 je na voljo 500.000 eur, v letu 2024 pa 1 mio, skupaj 1,5 mio eur" title="Tabela razpisanih sredstev"/>
          <p:cNvGraphicFramePr>
            <a:graphicFrameLocks noGrp="1"/>
          </p:cNvGraphicFramePr>
          <p:nvPr>
            <p:extLst>
              <p:ext uri="{D42A27DB-BD31-4B8C-83A1-F6EECF244321}">
                <p14:modId xmlns:p14="http://schemas.microsoft.com/office/powerpoint/2010/main" val="2437627721"/>
              </p:ext>
            </p:extLst>
          </p:nvPr>
        </p:nvGraphicFramePr>
        <p:xfrm>
          <a:off x="3396238" y="2090529"/>
          <a:ext cx="8582527" cy="2676942"/>
        </p:xfrm>
        <a:graphic>
          <a:graphicData uri="http://schemas.openxmlformats.org/drawingml/2006/table">
            <a:tbl>
              <a:tblPr firstRow="1" firstCol="1" bandRow="1">
                <a:tableStyleId>{5C22544A-7EE6-4342-B048-85BDC9FD1C3A}</a:tableStyleId>
              </a:tblPr>
              <a:tblGrid>
                <a:gridCol w="2078997">
                  <a:extLst>
                    <a:ext uri="{9D8B030D-6E8A-4147-A177-3AD203B41FA5}">
                      <a16:colId xmlns:a16="http://schemas.microsoft.com/office/drawing/2014/main" val="2918004090"/>
                    </a:ext>
                  </a:extLst>
                </a:gridCol>
                <a:gridCol w="1892421">
                  <a:extLst>
                    <a:ext uri="{9D8B030D-6E8A-4147-A177-3AD203B41FA5}">
                      <a16:colId xmlns:a16="http://schemas.microsoft.com/office/drawing/2014/main" val="2685372929"/>
                    </a:ext>
                  </a:extLst>
                </a:gridCol>
                <a:gridCol w="2332208">
                  <a:extLst>
                    <a:ext uri="{9D8B030D-6E8A-4147-A177-3AD203B41FA5}">
                      <a16:colId xmlns:a16="http://schemas.microsoft.com/office/drawing/2014/main" val="1059293568"/>
                    </a:ext>
                  </a:extLst>
                </a:gridCol>
                <a:gridCol w="2278901">
                  <a:extLst>
                    <a:ext uri="{9D8B030D-6E8A-4147-A177-3AD203B41FA5}">
                      <a16:colId xmlns:a16="http://schemas.microsoft.com/office/drawing/2014/main" val="4030321578"/>
                    </a:ext>
                  </a:extLst>
                </a:gridCol>
              </a:tblGrid>
              <a:tr h="911751">
                <a:tc>
                  <a:txBody>
                    <a:bodyPr/>
                    <a:lstStyle/>
                    <a:p>
                      <a:pPr marL="0" algn="l" defTabSz="914400" rtl="0" eaLnBrk="1" latinLnBrk="0" hangingPunct="1">
                        <a:spcAft>
                          <a:spcPts val="0"/>
                        </a:spcAft>
                      </a:pPr>
                      <a:r>
                        <a:rPr lang="sl-SI" sz="2800" kern="1200" dirty="0">
                          <a:solidFill>
                            <a:srgbClr val="1B495A"/>
                          </a:solidFill>
                          <a:latin typeface="Republica"/>
                          <a:ea typeface="+mn-ea"/>
                          <a:cs typeface="+mn-cs"/>
                        </a:rPr>
                        <a:t>SREDSTVA JR</a:t>
                      </a:r>
                      <a:endParaRPr lang="en-GB" sz="2800" kern="1200" dirty="0">
                        <a:solidFill>
                          <a:srgbClr val="1B495A"/>
                        </a:solidFill>
                        <a:latin typeface="Republica"/>
                        <a:ea typeface="+mn-ea"/>
                        <a:cs typeface="+mn-cs"/>
                      </a:endParaRPr>
                    </a:p>
                  </a:txBody>
                  <a:tcPr marL="68580" marR="68580" marT="0" marB="0"/>
                </a:tc>
                <a:tc>
                  <a:txBody>
                    <a:bodyPr/>
                    <a:lstStyle/>
                    <a:p>
                      <a:pPr marL="0" algn="l" defTabSz="914400" rtl="0" eaLnBrk="1" latinLnBrk="0" hangingPunct="1">
                        <a:spcAft>
                          <a:spcPts val="0"/>
                        </a:spcAft>
                      </a:pPr>
                      <a:r>
                        <a:rPr lang="sl-SI" sz="2800" kern="1200" dirty="0">
                          <a:solidFill>
                            <a:srgbClr val="1B495A"/>
                          </a:solidFill>
                          <a:latin typeface="Republica"/>
                          <a:ea typeface="+mn-ea"/>
                          <a:cs typeface="+mn-cs"/>
                        </a:rPr>
                        <a:t>leto 2024</a:t>
                      </a:r>
                      <a:endParaRPr lang="en-GB" sz="2800" kern="1200" dirty="0">
                        <a:solidFill>
                          <a:srgbClr val="1B495A"/>
                        </a:solidFill>
                        <a:latin typeface="Republica"/>
                        <a:ea typeface="+mn-ea"/>
                        <a:cs typeface="+mn-cs"/>
                      </a:endParaRPr>
                    </a:p>
                  </a:txBody>
                  <a:tcPr marL="68580" marR="68580" marT="0" marB="0"/>
                </a:tc>
                <a:tc>
                  <a:txBody>
                    <a:bodyPr/>
                    <a:lstStyle/>
                    <a:p>
                      <a:pPr marL="0" algn="l" defTabSz="914400" rtl="0" eaLnBrk="1" latinLnBrk="0" hangingPunct="1">
                        <a:spcAft>
                          <a:spcPts val="0"/>
                        </a:spcAft>
                      </a:pPr>
                      <a:r>
                        <a:rPr lang="sl-SI" sz="2800" kern="1200" dirty="0">
                          <a:solidFill>
                            <a:srgbClr val="1B495A"/>
                          </a:solidFill>
                          <a:latin typeface="Republica"/>
                          <a:ea typeface="+mn-ea"/>
                          <a:cs typeface="+mn-cs"/>
                        </a:rPr>
                        <a:t>leto 2025</a:t>
                      </a:r>
                      <a:endParaRPr lang="en-GB" sz="2800" kern="1200" dirty="0">
                        <a:solidFill>
                          <a:srgbClr val="1B495A"/>
                        </a:solidFill>
                        <a:latin typeface="Republica"/>
                        <a:ea typeface="+mn-ea"/>
                        <a:cs typeface="+mn-cs"/>
                      </a:endParaRPr>
                    </a:p>
                  </a:txBody>
                  <a:tcPr marL="68580" marR="68580" marT="0" marB="0"/>
                </a:tc>
                <a:tc>
                  <a:txBody>
                    <a:bodyPr/>
                    <a:lstStyle/>
                    <a:p>
                      <a:pPr marL="0" algn="l" defTabSz="914400" rtl="0" eaLnBrk="1" latinLnBrk="0" hangingPunct="1">
                        <a:spcAft>
                          <a:spcPts val="0"/>
                        </a:spcAft>
                      </a:pPr>
                      <a:r>
                        <a:rPr lang="sl-SI" sz="2800" kern="1200" dirty="0">
                          <a:solidFill>
                            <a:srgbClr val="1B495A"/>
                          </a:solidFill>
                          <a:latin typeface="Republica"/>
                          <a:ea typeface="+mn-ea"/>
                          <a:cs typeface="+mn-cs"/>
                        </a:rPr>
                        <a:t>SKUPAJ</a:t>
                      </a:r>
                      <a:endParaRPr lang="en-GB" sz="2800" kern="1200" dirty="0">
                        <a:solidFill>
                          <a:srgbClr val="1B495A"/>
                        </a:solidFill>
                        <a:latin typeface="Republica"/>
                        <a:ea typeface="+mn-ea"/>
                        <a:cs typeface="+mn-cs"/>
                      </a:endParaRPr>
                    </a:p>
                  </a:txBody>
                  <a:tcPr marL="68580" marR="68580" marT="0" marB="0"/>
                </a:tc>
                <a:extLst>
                  <a:ext uri="{0D108BD9-81ED-4DB2-BD59-A6C34878D82A}">
                    <a16:rowId xmlns:a16="http://schemas.microsoft.com/office/drawing/2014/main" val="1337333396"/>
                  </a:ext>
                </a:extLst>
              </a:tr>
              <a:tr h="911751">
                <a:tc>
                  <a:txBody>
                    <a:bodyPr/>
                    <a:lstStyle/>
                    <a:p>
                      <a:pPr marL="0" algn="l" defTabSz="914400" rtl="0" eaLnBrk="1" latinLnBrk="0" hangingPunct="1">
                        <a:spcAft>
                          <a:spcPts val="0"/>
                        </a:spcAft>
                      </a:pPr>
                      <a:r>
                        <a:rPr lang="sl-SI" sz="2800" kern="1200" dirty="0">
                          <a:solidFill>
                            <a:srgbClr val="1B495A"/>
                          </a:solidFill>
                          <a:latin typeface="Republica"/>
                          <a:ea typeface="+mn-ea"/>
                          <a:cs typeface="+mn-cs"/>
                        </a:rPr>
                        <a:t>PP231648</a:t>
                      </a:r>
                      <a:endParaRPr lang="en-GB" sz="2800" kern="1200" dirty="0">
                        <a:solidFill>
                          <a:srgbClr val="1B495A"/>
                        </a:solidFill>
                        <a:latin typeface="Republica"/>
                        <a:ea typeface="+mn-ea"/>
                        <a:cs typeface="+mn-cs"/>
                      </a:endParaRPr>
                    </a:p>
                  </a:txBody>
                  <a:tcPr marL="68580" marR="68580" marT="0" marB="0"/>
                </a:tc>
                <a:tc>
                  <a:txBody>
                    <a:bodyPr/>
                    <a:lstStyle/>
                    <a:p>
                      <a:pPr marL="0" algn="l" defTabSz="914400" rtl="0" eaLnBrk="1" latinLnBrk="0" hangingPunct="1">
                        <a:spcAft>
                          <a:spcPts val="0"/>
                        </a:spcAft>
                      </a:pPr>
                      <a:r>
                        <a:rPr lang="sl-SI" sz="2800" kern="1200" dirty="0">
                          <a:solidFill>
                            <a:srgbClr val="1B495A"/>
                          </a:solidFill>
                          <a:latin typeface="Republica"/>
                          <a:ea typeface="+mn-ea"/>
                          <a:cs typeface="+mn-cs"/>
                        </a:rPr>
                        <a:t>200.000 EUR</a:t>
                      </a:r>
                      <a:endParaRPr lang="en-GB" sz="2800" kern="1200" dirty="0">
                        <a:solidFill>
                          <a:srgbClr val="1B495A"/>
                        </a:solidFill>
                        <a:latin typeface="Republica"/>
                        <a:ea typeface="+mn-ea"/>
                        <a:cs typeface="+mn-cs"/>
                      </a:endParaRPr>
                    </a:p>
                  </a:txBody>
                  <a:tcPr marL="68580" marR="68580" marT="0" marB="0"/>
                </a:tc>
                <a:tc>
                  <a:txBody>
                    <a:bodyPr/>
                    <a:lstStyle/>
                    <a:p>
                      <a:pPr marL="0" algn="l" defTabSz="914400" rtl="0" eaLnBrk="1" latinLnBrk="0" hangingPunct="1">
                        <a:spcAft>
                          <a:spcPts val="0"/>
                        </a:spcAft>
                      </a:pPr>
                      <a:r>
                        <a:rPr lang="sl-SI" sz="2800" kern="1200" dirty="0">
                          <a:solidFill>
                            <a:srgbClr val="1B495A"/>
                          </a:solidFill>
                          <a:latin typeface="Republica"/>
                          <a:ea typeface="+mn-ea"/>
                          <a:cs typeface="+mn-cs"/>
                        </a:rPr>
                        <a:t>200.000 EUR</a:t>
                      </a:r>
                      <a:endParaRPr lang="en-GB" sz="2800" kern="1200" dirty="0">
                        <a:solidFill>
                          <a:srgbClr val="1B495A"/>
                        </a:solidFill>
                        <a:latin typeface="Republica"/>
                        <a:ea typeface="+mn-ea"/>
                        <a:cs typeface="+mn-cs"/>
                      </a:endParaRPr>
                    </a:p>
                  </a:txBody>
                  <a:tcPr marL="68580" marR="68580" marT="0" marB="0"/>
                </a:tc>
                <a:tc>
                  <a:txBody>
                    <a:bodyPr/>
                    <a:lstStyle/>
                    <a:p>
                      <a:pPr marL="0" algn="l" defTabSz="914400" rtl="0" eaLnBrk="1" latinLnBrk="0" hangingPunct="1">
                        <a:spcAft>
                          <a:spcPts val="0"/>
                        </a:spcAft>
                      </a:pPr>
                      <a:r>
                        <a:rPr lang="sl-SI" sz="2800" kern="1200" dirty="0">
                          <a:solidFill>
                            <a:srgbClr val="1B495A"/>
                          </a:solidFill>
                          <a:latin typeface="Republica"/>
                          <a:ea typeface="+mn-ea"/>
                          <a:cs typeface="+mn-cs"/>
                        </a:rPr>
                        <a:t>400.000 EUR</a:t>
                      </a:r>
                      <a:endParaRPr lang="en-GB" sz="2800" kern="1200" dirty="0">
                        <a:solidFill>
                          <a:srgbClr val="1B495A"/>
                        </a:solidFill>
                        <a:latin typeface="Republica"/>
                        <a:ea typeface="+mn-ea"/>
                        <a:cs typeface="+mn-cs"/>
                      </a:endParaRPr>
                    </a:p>
                  </a:txBody>
                  <a:tcPr marL="68580" marR="68580" marT="0" marB="0"/>
                </a:tc>
                <a:extLst>
                  <a:ext uri="{0D108BD9-81ED-4DB2-BD59-A6C34878D82A}">
                    <a16:rowId xmlns:a16="http://schemas.microsoft.com/office/drawing/2014/main" val="2238879220"/>
                  </a:ext>
                </a:extLst>
              </a:tr>
              <a:tr h="463371">
                <a:tc>
                  <a:txBody>
                    <a:bodyPr/>
                    <a:lstStyle/>
                    <a:p>
                      <a:pPr marL="0" algn="l" defTabSz="914400" rtl="0" eaLnBrk="1" latinLnBrk="0" hangingPunct="1">
                        <a:spcAft>
                          <a:spcPts val="0"/>
                        </a:spcAft>
                      </a:pPr>
                      <a:r>
                        <a:rPr lang="sl-SI" sz="2800" kern="1200">
                          <a:solidFill>
                            <a:srgbClr val="1B495A"/>
                          </a:solidFill>
                          <a:latin typeface="Republica"/>
                          <a:ea typeface="+mn-ea"/>
                          <a:cs typeface="+mn-cs"/>
                        </a:rPr>
                        <a:t>SKUPAJ</a:t>
                      </a:r>
                      <a:endParaRPr lang="en-GB" sz="2800" kern="1200">
                        <a:solidFill>
                          <a:srgbClr val="1B495A"/>
                        </a:solidFill>
                        <a:latin typeface="Republica"/>
                        <a:ea typeface="+mn-ea"/>
                        <a:cs typeface="+mn-cs"/>
                      </a:endParaRPr>
                    </a:p>
                  </a:txBody>
                  <a:tcPr marL="68580" marR="68580" marT="0" marB="0"/>
                </a:tc>
                <a:tc>
                  <a:txBody>
                    <a:bodyPr/>
                    <a:lstStyle/>
                    <a:p>
                      <a:pPr marL="0" algn="l" defTabSz="914400" rtl="0" eaLnBrk="1" latinLnBrk="0" hangingPunct="1">
                        <a:spcAft>
                          <a:spcPts val="0"/>
                        </a:spcAft>
                      </a:pPr>
                      <a:r>
                        <a:rPr lang="sl-SI" sz="2800" kern="1200" dirty="0">
                          <a:solidFill>
                            <a:srgbClr val="1B495A"/>
                          </a:solidFill>
                          <a:latin typeface="Republica"/>
                          <a:ea typeface="+mn-ea"/>
                          <a:cs typeface="+mn-cs"/>
                        </a:rPr>
                        <a:t>200.000 EUR</a:t>
                      </a:r>
                      <a:endParaRPr lang="en-GB" sz="2800" kern="1200" dirty="0">
                        <a:solidFill>
                          <a:srgbClr val="1B495A"/>
                        </a:solidFill>
                        <a:latin typeface="Republica"/>
                        <a:ea typeface="+mn-ea"/>
                        <a:cs typeface="+mn-cs"/>
                      </a:endParaRPr>
                    </a:p>
                  </a:txBody>
                  <a:tcPr marL="68580" marR="68580" marT="0" marB="0"/>
                </a:tc>
                <a:tc>
                  <a:txBody>
                    <a:bodyPr/>
                    <a:lstStyle/>
                    <a:p>
                      <a:pPr marL="0" algn="l" defTabSz="914400" rtl="0" eaLnBrk="1" latinLnBrk="0" hangingPunct="1">
                        <a:spcAft>
                          <a:spcPts val="0"/>
                        </a:spcAft>
                      </a:pPr>
                      <a:r>
                        <a:rPr lang="sl-SI" sz="2800" kern="1200" dirty="0">
                          <a:solidFill>
                            <a:srgbClr val="1B495A"/>
                          </a:solidFill>
                          <a:latin typeface="Republica"/>
                          <a:ea typeface="+mn-ea"/>
                          <a:cs typeface="+mn-cs"/>
                        </a:rPr>
                        <a:t>200.000 EUR</a:t>
                      </a:r>
                      <a:endParaRPr lang="en-GB" sz="2800" kern="1200" dirty="0">
                        <a:solidFill>
                          <a:srgbClr val="1B495A"/>
                        </a:solidFill>
                        <a:latin typeface="Republica"/>
                        <a:ea typeface="+mn-ea"/>
                        <a:cs typeface="+mn-cs"/>
                      </a:endParaRPr>
                    </a:p>
                  </a:txBody>
                  <a:tcPr marL="68580" marR="68580" marT="0" marB="0"/>
                </a:tc>
                <a:tc>
                  <a:txBody>
                    <a:bodyPr/>
                    <a:lstStyle/>
                    <a:p>
                      <a:pPr marL="0" algn="l" defTabSz="914400" rtl="0" eaLnBrk="1" latinLnBrk="0" hangingPunct="1">
                        <a:spcAft>
                          <a:spcPts val="0"/>
                        </a:spcAft>
                      </a:pPr>
                      <a:r>
                        <a:rPr lang="sl-SI" sz="2800" kern="1200" dirty="0">
                          <a:solidFill>
                            <a:srgbClr val="1B495A"/>
                          </a:solidFill>
                          <a:latin typeface="Republica"/>
                          <a:ea typeface="+mn-ea"/>
                          <a:cs typeface="+mn-cs"/>
                        </a:rPr>
                        <a:t>400.000 EUR</a:t>
                      </a:r>
                      <a:endParaRPr lang="en-GB" sz="2800" kern="1200" dirty="0">
                        <a:solidFill>
                          <a:srgbClr val="1B495A"/>
                        </a:solidFill>
                        <a:latin typeface="Republica"/>
                        <a:ea typeface="+mn-ea"/>
                        <a:cs typeface="+mn-cs"/>
                      </a:endParaRPr>
                    </a:p>
                  </a:txBody>
                  <a:tcPr marL="68580" marR="68580" marT="0" marB="0"/>
                </a:tc>
                <a:extLst>
                  <a:ext uri="{0D108BD9-81ED-4DB2-BD59-A6C34878D82A}">
                    <a16:rowId xmlns:a16="http://schemas.microsoft.com/office/drawing/2014/main" val="3076176131"/>
                  </a:ext>
                </a:extLst>
              </a:tr>
            </a:tbl>
          </a:graphicData>
        </a:graphic>
      </p:graphicFrame>
      <p:sp>
        <p:nvSpPr>
          <p:cNvPr id="6" name="Diagram poteka: proces 5"/>
          <p:cNvSpPr/>
          <p:nvPr/>
        </p:nvSpPr>
        <p:spPr>
          <a:xfrm>
            <a:off x="575953" y="5118008"/>
            <a:ext cx="11471376" cy="1211179"/>
          </a:xfrm>
          <a:prstGeom prst="flowChartProcess">
            <a:avLst/>
          </a:prstGeom>
          <a:solidFill>
            <a:srgbClr val="529DBA">
              <a:alpha val="42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r>
              <a:rPr lang="sl-SI" sz="2000" dirty="0">
                <a:solidFill>
                  <a:schemeClr val="tx2"/>
                </a:solidFill>
                <a:latin typeface="Republika" panose="02000506040000020004" pitchFamily="2" charset="-18"/>
              </a:rPr>
              <a:t>Ministrstvo bo v okviru javnega razpisa posamezno vlogo oziroma projekt sofinanciralo v skupni višini do največ </a:t>
            </a:r>
            <a:r>
              <a:rPr lang="sl-SI" sz="2000" b="1" dirty="0">
                <a:solidFill>
                  <a:schemeClr val="tx2"/>
                </a:solidFill>
                <a:latin typeface="Republika" panose="02000506040000020004" pitchFamily="2" charset="-18"/>
              </a:rPr>
              <a:t>40.000,00 </a:t>
            </a:r>
            <a:r>
              <a:rPr lang="sl-SI" sz="2000" dirty="0">
                <a:solidFill>
                  <a:schemeClr val="tx2"/>
                </a:solidFill>
                <a:latin typeface="Republika" panose="02000506040000020004" pitchFamily="2" charset="-18"/>
              </a:rPr>
              <a:t>EUR (brez DDV), najnižja skupna vrednost projekta, ki ga bo ministrstvo sofinanciralo pa je </a:t>
            </a:r>
            <a:r>
              <a:rPr lang="sl-SI" sz="2000" b="1" dirty="0">
                <a:solidFill>
                  <a:schemeClr val="tx2"/>
                </a:solidFill>
                <a:latin typeface="Republika" panose="02000506040000020004" pitchFamily="2" charset="-18"/>
              </a:rPr>
              <a:t>20.000,00</a:t>
            </a:r>
            <a:r>
              <a:rPr lang="sl-SI" sz="2000" dirty="0">
                <a:solidFill>
                  <a:schemeClr val="tx2"/>
                </a:solidFill>
                <a:latin typeface="Republika" panose="02000506040000020004" pitchFamily="2" charset="-18"/>
              </a:rPr>
              <a:t> EUR (brez DDV). </a:t>
            </a:r>
            <a:endParaRPr lang="en-GB" sz="2000" dirty="0">
              <a:solidFill>
                <a:schemeClr val="tx2"/>
              </a:solidFill>
              <a:latin typeface="Republika" panose="02000506040000020004" pitchFamily="2" charset="-18"/>
            </a:endParaRPr>
          </a:p>
          <a:p>
            <a:endParaRPr lang="sl-SI" dirty="0"/>
          </a:p>
        </p:txBody>
      </p:sp>
      <p:sp>
        <p:nvSpPr>
          <p:cNvPr id="3" name="Pravokotnik 2"/>
          <p:cNvSpPr/>
          <p:nvPr/>
        </p:nvSpPr>
        <p:spPr>
          <a:xfrm>
            <a:off x="485774" y="2151727"/>
            <a:ext cx="2521183" cy="2862322"/>
          </a:xfrm>
          <a:prstGeom prst="rect">
            <a:avLst/>
          </a:prstGeom>
        </p:spPr>
        <p:txBody>
          <a:bodyPr wrap="square">
            <a:spAutoFit/>
          </a:bodyPr>
          <a:lstStyle/>
          <a:p>
            <a:pPr>
              <a:spcAft>
                <a:spcPts val="600"/>
              </a:spcAft>
            </a:pPr>
            <a:r>
              <a:rPr lang="sl-SI" sz="2000" dirty="0">
                <a:solidFill>
                  <a:schemeClr val="tx2"/>
                </a:solidFill>
                <a:latin typeface="Republika" panose="02000506040000020004" pitchFamily="2" charset="-18"/>
              </a:rPr>
              <a:t>Predvidena skupna višina sredstev, ki so na razpolago za izvedbo tega javnega razpisa, je 400.000 EUR, pri čemer je predvidena razporeditev med leti naslednja:</a:t>
            </a:r>
            <a:endParaRPr lang="en-GB" sz="2000" dirty="0">
              <a:solidFill>
                <a:schemeClr val="tx2"/>
              </a:solidFill>
              <a:latin typeface="Republika" panose="02000506040000020004" pitchFamily="2" charset="-18"/>
            </a:endParaRPr>
          </a:p>
        </p:txBody>
      </p:sp>
      <p:sp>
        <p:nvSpPr>
          <p:cNvPr id="12291" name="Naslov 1"/>
          <p:cNvSpPr>
            <a:spLocks noGrp="1"/>
          </p:cNvSpPr>
          <p:nvPr>
            <p:ph type="ctrTitle"/>
          </p:nvPr>
        </p:nvSpPr>
        <p:spPr bwMode="auto">
          <a:xfrm>
            <a:off x="485775" y="1062883"/>
            <a:ext cx="11609388" cy="6771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dirty="0">
                <a:solidFill>
                  <a:srgbClr val="529DBA"/>
                </a:solidFill>
                <a:latin typeface="Republika" panose="02000506040000020004" pitchFamily="2" charset="-18"/>
              </a:rPr>
              <a:t>Finančni okvir</a:t>
            </a:r>
            <a:endParaRPr lang="en-AU" altLang="sl-SI" dirty="0">
              <a:solidFill>
                <a:srgbClr val="529DBA"/>
              </a:solidFill>
              <a:latin typeface="Republika" panose="02000506040000020004" pitchFamily="2" charset="-18"/>
            </a:endParaRPr>
          </a:p>
        </p:txBody>
      </p:sp>
    </p:spTree>
    <p:extLst>
      <p:ext uri="{BB962C8B-B14F-4D97-AF65-F5344CB8AC3E}">
        <p14:creationId xmlns:p14="http://schemas.microsoft.com/office/powerpoint/2010/main" val="3146783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2" name="Pravokotnik 2"/>
          <p:cNvSpPr>
            <a:spLocks noChangeArrowheads="1"/>
          </p:cNvSpPr>
          <p:nvPr/>
        </p:nvSpPr>
        <p:spPr bwMode="auto">
          <a:xfrm>
            <a:off x="485775" y="1525575"/>
            <a:ext cx="11158909"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just">
              <a:spcAft>
                <a:spcPts val="600"/>
              </a:spcAft>
              <a:buFont typeface="Arial" panose="020B0604020202020204" pitchFamily="34" charset="0"/>
              <a:buChar char="•"/>
            </a:pPr>
            <a:r>
              <a:rPr lang="sl-SI" sz="2200" dirty="0">
                <a:solidFill>
                  <a:schemeClr val="tx2"/>
                </a:solidFill>
                <a:latin typeface="Republika" panose="02000506040000020004" pitchFamily="2" charset="-18"/>
              </a:rPr>
              <a:t>Rok za oddajo vloge: </a:t>
            </a:r>
            <a:r>
              <a:rPr lang="sl-SI" sz="2200" b="1" dirty="0">
                <a:solidFill>
                  <a:schemeClr val="tx2"/>
                </a:solidFill>
                <a:latin typeface="Republika" panose="02000506040000020004" pitchFamily="2" charset="-18"/>
              </a:rPr>
              <a:t>6. 5. 2024.</a:t>
            </a:r>
          </a:p>
          <a:p>
            <a:pPr algn="just">
              <a:spcAft>
                <a:spcPts val="600"/>
              </a:spcAft>
              <a:buFont typeface="Arial" panose="020B0604020202020204" pitchFamily="34" charset="0"/>
              <a:buChar char="•"/>
            </a:pPr>
            <a:r>
              <a:rPr lang="sl-SI" sz="2200" dirty="0">
                <a:solidFill>
                  <a:schemeClr val="tx2"/>
                </a:solidFill>
                <a:latin typeface="Republika" panose="02000506040000020004" pitchFamily="2" charset="-18"/>
              </a:rPr>
              <a:t>Vloga se lahko odda </a:t>
            </a:r>
            <a:r>
              <a:rPr lang="sl-SI" sz="2200" b="1" dirty="0">
                <a:solidFill>
                  <a:schemeClr val="tx2"/>
                </a:solidFill>
                <a:latin typeface="Republika" panose="02000506040000020004" pitchFamily="2" charset="-18"/>
              </a:rPr>
              <a:t>po pošti ali osebno</a:t>
            </a:r>
            <a:r>
              <a:rPr lang="sl-SI" sz="2200" dirty="0">
                <a:solidFill>
                  <a:schemeClr val="tx2"/>
                </a:solidFill>
                <a:latin typeface="Republika" panose="02000506040000020004" pitchFamily="2" charset="-18"/>
              </a:rPr>
              <a:t>. Če se vloga pošlje priporočeno po pošti, se za dan oddaje vloge šteje datum na poštnem žigu. V primeru navadne pošiljke,  ali predložitve vloge na sedežu ministrstva se za dan oddaje šteje datum </a:t>
            </a:r>
            <a:r>
              <a:rPr lang="pl-PL" sz="2200" dirty="0">
                <a:solidFill>
                  <a:schemeClr val="tx2"/>
                </a:solidFill>
                <a:latin typeface="Republika" panose="02000506040000020004" pitchFamily="2" charset="-18"/>
              </a:rPr>
              <a:t>na potrdilu ministrstva o prejemu pošiljke</a:t>
            </a:r>
            <a:r>
              <a:rPr lang="sl-SI" sz="2200" dirty="0">
                <a:solidFill>
                  <a:schemeClr val="tx2"/>
                </a:solidFill>
                <a:latin typeface="Republika" panose="02000506040000020004" pitchFamily="2" charset="-18"/>
              </a:rPr>
              <a:t>. Osebno se vloga lahko odda v sprejemni pisarni ministrstva </a:t>
            </a:r>
            <a:r>
              <a:rPr lang="pl-PL" sz="2200" dirty="0">
                <a:solidFill>
                  <a:schemeClr val="tx2"/>
                </a:solidFill>
                <a:latin typeface="Republika" panose="02000506040000020004" pitchFamily="2" charset="-18"/>
              </a:rPr>
              <a:t>od 9.00 do 15.30 (v petek do 14.30), </a:t>
            </a:r>
            <a:r>
              <a:rPr lang="sl-SI" sz="2200" dirty="0">
                <a:solidFill>
                  <a:schemeClr val="tx2"/>
                </a:solidFill>
                <a:latin typeface="Republika" panose="02000506040000020004" pitchFamily="2" charset="-18"/>
              </a:rPr>
              <a:t>na zadnji dan za oddajo vlog do 12. ure.</a:t>
            </a:r>
          </a:p>
          <a:p>
            <a:pPr algn="just">
              <a:spcAft>
                <a:spcPts val="600"/>
              </a:spcAft>
              <a:buFont typeface="Arial" panose="020B0604020202020204" pitchFamily="34" charset="0"/>
              <a:buChar char="•"/>
            </a:pPr>
            <a:r>
              <a:rPr lang="sl-SI" sz="2200" dirty="0">
                <a:solidFill>
                  <a:schemeClr val="tx2"/>
                </a:solidFill>
                <a:latin typeface="Republika" panose="02000506040000020004" pitchFamily="2" charset="-18"/>
              </a:rPr>
              <a:t>Obdobje upravičenosti stroškov in izdatkov se prične </a:t>
            </a:r>
            <a:r>
              <a:rPr lang="sl-SI" sz="2200" b="1" dirty="0">
                <a:solidFill>
                  <a:schemeClr val="tx2"/>
                </a:solidFill>
                <a:latin typeface="Republika" panose="02000506040000020004" pitchFamily="2" charset="-18"/>
              </a:rPr>
              <a:t>z dnem izdaje sklepa o sofinanciranju</a:t>
            </a:r>
            <a:r>
              <a:rPr lang="sl-SI" sz="2200" dirty="0">
                <a:solidFill>
                  <a:schemeClr val="tx2"/>
                </a:solidFill>
                <a:latin typeface="Republika" panose="02000506040000020004" pitchFamily="2" charset="-18"/>
              </a:rPr>
              <a:t> projekta. Zadnji rok za začetek izvajanja projekta je 3 mesece po podpisu pogodbe. </a:t>
            </a:r>
          </a:p>
          <a:p>
            <a:pPr algn="just">
              <a:spcAft>
                <a:spcPts val="600"/>
              </a:spcAft>
              <a:buFont typeface="Arial" panose="020B0604020202020204" pitchFamily="34" charset="0"/>
              <a:buChar char="•"/>
            </a:pPr>
            <a:r>
              <a:rPr lang="sl-SI" sz="2200" dirty="0">
                <a:solidFill>
                  <a:schemeClr val="tx2"/>
                </a:solidFill>
                <a:latin typeface="Republika" panose="02000506040000020004" pitchFamily="2" charset="-18"/>
              </a:rPr>
              <a:t>Obdobje upravičenosti stroškov se konča najkasneje v roku 16 mesecev od začetka izvajanja projekta, oziroma najkasneje do </a:t>
            </a:r>
            <a:r>
              <a:rPr lang="sl-SI" sz="2200" b="1" dirty="0">
                <a:solidFill>
                  <a:schemeClr val="tx2"/>
                </a:solidFill>
                <a:latin typeface="Republika" panose="02000506040000020004" pitchFamily="2" charset="-18"/>
              </a:rPr>
              <a:t>30. 9. 2025. </a:t>
            </a:r>
            <a:r>
              <a:rPr lang="sl-SI" sz="2200" dirty="0">
                <a:solidFill>
                  <a:schemeClr val="tx2"/>
                </a:solidFill>
                <a:latin typeface="Republika" panose="02000506040000020004" pitchFamily="2" charset="-18"/>
              </a:rPr>
              <a:t>Do omenjenega datuma morajo biti zaključene vse aktivnosti projekta predvidene v vlogi prijavitelja.</a:t>
            </a:r>
          </a:p>
          <a:p>
            <a:pPr algn="just">
              <a:spcAft>
                <a:spcPts val="600"/>
              </a:spcAft>
              <a:buFont typeface="Arial" panose="020B0604020202020204" pitchFamily="34" charset="0"/>
              <a:buChar char="•"/>
            </a:pPr>
            <a:r>
              <a:rPr lang="sl-SI" sz="2200" dirty="0">
                <a:solidFill>
                  <a:schemeClr val="tx2"/>
                </a:solidFill>
                <a:latin typeface="Republika" panose="02000506040000020004" pitchFamily="2" charset="-18"/>
              </a:rPr>
              <a:t>Obdobje upravičenosti izdatkov prijavitelja se konča </a:t>
            </a:r>
            <a:r>
              <a:rPr lang="sl-SI" sz="2200" b="1" dirty="0">
                <a:solidFill>
                  <a:schemeClr val="tx2"/>
                </a:solidFill>
                <a:latin typeface="Republika" panose="02000506040000020004" pitchFamily="2" charset="-18"/>
              </a:rPr>
              <a:t>24. 10. 2025</a:t>
            </a:r>
            <a:r>
              <a:rPr lang="sl-SI" sz="2200" dirty="0">
                <a:solidFill>
                  <a:schemeClr val="tx2"/>
                </a:solidFill>
                <a:latin typeface="Republika" panose="02000506040000020004" pitchFamily="2" charset="-18"/>
              </a:rPr>
              <a:t>. To je tudi rok za predložitev zadnjega zahtevka za izplačilo.</a:t>
            </a:r>
          </a:p>
        </p:txBody>
      </p:sp>
      <p:sp>
        <p:nvSpPr>
          <p:cNvPr id="12291" name="Naslov 1"/>
          <p:cNvSpPr>
            <a:spLocks noGrp="1"/>
          </p:cNvSpPr>
          <p:nvPr>
            <p:ph type="ctrTitle"/>
          </p:nvPr>
        </p:nvSpPr>
        <p:spPr bwMode="auto">
          <a:xfrm>
            <a:off x="485775" y="884753"/>
            <a:ext cx="11609388" cy="615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z="4000" dirty="0">
                <a:solidFill>
                  <a:srgbClr val="529DBA"/>
                </a:solidFill>
                <a:latin typeface="Republika" panose="02000506040000020004" pitchFamily="2" charset="-18"/>
              </a:rPr>
              <a:t>Časovni okvir</a:t>
            </a:r>
            <a:endParaRPr lang="en-AU" altLang="sl-SI" sz="4000" dirty="0">
              <a:solidFill>
                <a:srgbClr val="529DBA"/>
              </a:solidFill>
              <a:latin typeface="Republika" panose="02000506040000020004" pitchFamily="2" charset="-18"/>
            </a:endParaRPr>
          </a:p>
        </p:txBody>
      </p:sp>
    </p:spTree>
    <p:extLst>
      <p:ext uri="{BB962C8B-B14F-4D97-AF65-F5344CB8AC3E}">
        <p14:creationId xmlns:p14="http://schemas.microsoft.com/office/powerpoint/2010/main" val="3869458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02" name="Title 1"/>
          <p:cNvSpPr txBox="1">
            <a:spLocks/>
          </p:cNvSpPr>
          <p:nvPr/>
        </p:nvSpPr>
        <p:spPr bwMode="auto">
          <a:xfrm>
            <a:off x="7346950" y="4889500"/>
            <a:ext cx="969010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sl-SI" altLang="sl-SI" sz="2800" b="1" dirty="0">
                <a:solidFill>
                  <a:srgbClr val="1B495A"/>
                </a:solidFill>
                <a:latin typeface="Republika" panose="02000506040000020004" pitchFamily="2" charset="-18"/>
                <a:cs typeface="Arial" panose="020B0604020202020204" pitchFamily="34" charset="0"/>
              </a:rPr>
              <a:t>gp.mgts@gov.si</a:t>
            </a:r>
          </a:p>
        </p:txBody>
      </p:sp>
      <p:sp>
        <p:nvSpPr>
          <p:cNvPr id="29701" name="Naslov 1"/>
          <p:cNvSpPr>
            <a:spLocks noGrp="1"/>
          </p:cNvSpPr>
          <p:nvPr>
            <p:ph type="ctrTitle"/>
          </p:nvPr>
        </p:nvSpPr>
        <p:spPr bwMode="auto">
          <a:xfrm>
            <a:off x="1090613" y="2136775"/>
            <a:ext cx="9601200" cy="203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tLang="sl-SI" dirty="0">
                <a:solidFill>
                  <a:srgbClr val="529DBA"/>
                </a:solidFill>
                <a:latin typeface="Republika" panose="02000506040000020004" pitchFamily="2" charset="-18"/>
              </a:rPr>
              <a:t>V primeru </a:t>
            </a:r>
            <a:br>
              <a:rPr lang="sl-SI" altLang="sl-SI" dirty="0">
                <a:solidFill>
                  <a:srgbClr val="529DBA"/>
                </a:solidFill>
                <a:latin typeface="Republika" panose="02000506040000020004" pitchFamily="2" charset="-18"/>
              </a:rPr>
            </a:br>
            <a:r>
              <a:rPr lang="sl-SI" altLang="sl-SI" dirty="0">
                <a:solidFill>
                  <a:srgbClr val="529DBA"/>
                </a:solidFill>
                <a:latin typeface="Republika" panose="02000506040000020004" pitchFamily="2" charset="-18"/>
              </a:rPr>
              <a:t>vprašanj smo </a:t>
            </a:r>
            <a:br>
              <a:rPr lang="sl-SI" altLang="sl-SI" dirty="0">
                <a:solidFill>
                  <a:srgbClr val="529DBA"/>
                </a:solidFill>
                <a:latin typeface="Republika" panose="02000506040000020004" pitchFamily="2" charset="-18"/>
              </a:rPr>
            </a:br>
            <a:r>
              <a:rPr lang="sl-SI" altLang="sl-SI" dirty="0">
                <a:solidFill>
                  <a:srgbClr val="529DBA"/>
                </a:solidFill>
                <a:latin typeface="Republika" panose="02000506040000020004" pitchFamily="2" charset="-18"/>
              </a:rPr>
              <a:t>na voljo.</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2" name="Pravokotnik 2"/>
          <p:cNvSpPr>
            <a:spLocks noChangeArrowheads="1"/>
          </p:cNvSpPr>
          <p:nvPr/>
        </p:nvSpPr>
        <p:spPr bwMode="auto">
          <a:xfrm>
            <a:off x="485775" y="2596277"/>
            <a:ext cx="11382375" cy="333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buFont typeface="Arial" panose="020B0604020202020204" pitchFamily="34" charset="0"/>
              <a:buChar char="•"/>
            </a:pPr>
            <a:r>
              <a:rPr lang="sl-SI" sz="2800" dirty="0">
                <a:solidFill>
                  <a:schemeClr val="tx2"/>
                </a:solidFill>
                <a:latin typeface="Republika" panose="02000506040000020004" pitchFamily="2" charset="-18"/>
              </a:rPr>
              <a:t>Dajanje prednosti ljudem in socialnemu in/ali </a:t>
            </a:r>
            <a:r>
              <a:rPr lang="sl-SI" sz="2800" dirty="0" err="1">
                <a:solidFill>
                  <a:schemeClr val="tx2"/>
                </a:solidFill>
                <a:latin typeface="Republika" panose="02000506040000020004" pitchFamily="2" charset="-18"/>
              </a:rPr>
              <a:t>okoljskemu</a:t>
            </a:r>
            <a:r>
              <a:rPr lang="sl-SI" sz="2800" dirty="0">
                <a:solidFill>
                  <a:schemeClr val="tx2"/>
                </a:solidFill>
                <a:latin typeface="Republika" panose="02000506040000020004" pitchFamily="2" charset="-18"/>
              </a:rPr>
              <a:t> namenu pred dobičkom, </a:t>
            </a:r>
          </a:p>
          <a:p>
            <a:pPr algn="just">
              <a:spcAft>
                <a:spcPts val="600"/>
              </a:spcAft>
              <a:buFont typeface="Arial" panose="020B0604020202020204" pitchFamily="34" charset="0"/>
              <a:buChar char="•"/>
            </a:pPr>
            <a:r>
              <a:rPr lang="sl-SI" sz="2800" dirty="0">
                <a:solidFill>
                  <a:schemeClr val="tx2"/>
                </a:solidFill>
                <a:latin typeface="Republika" panose="02000506040000020004" pitchFamily="2" charset="-18"/>
              </a:rPr>
              <a:t>Ponovno vlaganje dobička in presežkov v izvajanje dejavnosti v interesu članov/uporabnikov (»skupni interes«) ali širše družbe (»splošni interes«),	</a:t>
            </a:r>
          </a:p>
          <a:p>
            <a:pPr>
              <a:spcAft>
                <a:spcPts val="600"/>
              </a:spcAft>
              <a:buFont typeface="Arial" panose="020B0604020202020204" pitchFamily="34" charset="0"/>
              <a:buChar char="•"/>
            </a:pPr>
            <a:r>
              <a:rPr lang="sl-SI" sz="2800" dirty="0">
                <a:solidFill>
                  <a:schemeClr val="tx2"/>
                </a:solidFill>
                <a:latin typeface="Republika" panose="02000506040000020004" pitchFamily="2" charset="-18"/>
              </a:rPr>
              <a:t>Demokratično in/ali participativno upravljanje.</a:t>
            </a:r>
          </a:p>
          <a:p>
            <a:pPr>
              <a:spcAft>
                <a:spcPts val="600"/>
              </a:spcAft>
              <a:buFont typeface="Arial" panose="020B0604020202020204" pitchFamily="34" charset="0"/>
              <a:buChar char="•"/>
            </a:pPr>
            <a:endParaRPr lang="sl-SI" sz="2800" dirty="0">
              <a:solidFill>
                <a:schemeClr val="tx2"/>
              </a:solidFill>
              <a:latin typeface="Republika" panose="02000506040000020004" pitchFamily="2" charset="-18"/>
            </a:endParaRPr>
          </a:p>
        </p:txBody>
      </p:sp>
      <p:sp>
        <p:nvSpPr>
          <p:cNvPr id="12291" name="Naslov 1"/>
          <p:cNvSpPr>
            <a:spLocks noGrp="1"/>
          </p:cNvSpPr>
          <p:nvPr>
            <p:ph type="ctrTitle"/>
          </p:nvPr>
        </p:nvSpPr>
        <p:spPr bwMode="auto">
          <a:xfrm>
            <a:off x="485775" y="1235075"/>
            <a:ext cx="11609388" cy="615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z="4000" dirty="0">
                <a:solidFill>
                  <a:srgbClr val="529DBA"/>
                </a:solidFill>
                <a:latin typeface="Republika" panose="02000506040000020004" pitchFamily="2" charset="-18"/>
              </a:rPr>
              <a:t>Načela socialne ekonomije </a:t>
            </a:r>
            <a:endParaRPr lang="en-AU" altLang="sl-SI" sz="4000" dirty="0">
              <a:solidFill>
                <a:srgbClr val="529DBA"/>
              </a:solidFill>
              <a:latin typeface="Republika" panose="02000506040000020004" pitchFamily="2" charset="-18"/>
            </a:endParaRPr>
          </a:p>
        </p:txBody>
      </p:sp>
    </p:spTree>
    <p:extLst>
      <p:ext uri="{BB962C8B-B14F-4D97-AF65-F5344CB8AC3E}">
        <p14:creationId xmlns:p14="http://schemas.microsoft.com/office/powerpoint/2010/main" val="3684514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2" name="Pravokotnik 2"/>
          <p:cNvSpPr>
            <a:spLocks noChangeArrowheads="1"/>
          </p:cNvSpPr>
          <p:nvPr/>
        </p:nvSpPr>
        <p:spPr bwMode="auto">
          <a:xfrm>
            <a:off x="345436" y="1877819"/>
            <a:ext cx="113823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0" indent="0" algn="just">
              <a:spcAft>
                <a:spcPts val="600"/>
              </a:spcAft>
            </a:pPr>
            <a:r>
              <a:rPr lang="sl-SI" sz="2800" dirty="0">
                <a:solidFill>
                  <a:schemeClr val="tx2"/>
                </a:solidFill>
                <a:latin typeface="Republika" panose="02000506040000020004" pitchFamily="2" charset="-18"/>
              </a:rPr>
              <a:t>Podpreti projekte, ki bodo z razvojem ali širitvijo svoje </a:t>
            </a:r>
            <a:r>
              <a:rPr lang="sl-SI" sz="2800" b="1" dirty="0">
                <a:solidFill>
                  <a:schemeClr val="tx2"/>
                </a:solidFill>
                <a:latin typeface="Republika" panose="02000506040000020004" pitchFamily="2" charset="-18"/>
              </a:rPr>
              <a:t>gospodarske dejavnosti</a:t>
            </a:r>
            <a:r>
              <a:rPr lang="sl-SI" sz="2800" dirty="0">
                <a:solidFill>
                  <a:schemeClr val="tx2"/>
                </a:solidFill>
                <a:latin typeface="Republika" panose="02000506040000020004" pitchFamily="2" charset="-18"/>
              </a:rPr>
              <a:t> v OPO povečali možnosti </a:t>
            </a:r>
            <a:r>
              <a:rPr lang="sl-SI" sz="2800" b="1" dirty="0">
                <a:solidFill>
                  <a:schemeClr val="tx2"/>
                </a:solidFill>
                <a:latin typeface="Republika" panose="02000506040000020004" pitchFamily="2" charset="-18"/>
              </a:rPr>
              <a:t>razvoja socialne ekonomije in zaposlovanja</a:t>
            </a:r>
            <a:r>
              <a:rPr lang="sl-SI" sz="2800" dirty="0">
                <a:solidFill>
                  <a:schemeClr val="tx2"/>
                </a:solidFill>
                <a:latin typeface="Republika" panose="02000506040000020004" pitchFamily="2" charset="-18"/>
              </a:rPr>
              <a:t> na izbranem območju ter prispevali k izboljšanju kakovosti bivanja, prometne dostopnosti, dostopnosti do storitev, gospodarskega stanja ali demografskega stanja v OPO </a:t>
            </a:r>
            <a:r>
              <a:rPr lang="sl-SI" sz="2800" b="1" dirty="0">
                <a:solidFill>
                  <a:schemeClr val="tx2"/>
                </a:solidFill>
                <a:latin typeface="Republika" panose="02000506040000020004" pitchFamily="2" charset="-18"/>
              </a:rPr>
              <a:t>z usmerjenostjo v trajno izvajanje v projektu razvite storitve oziroma ponudbe na trgu</a:t>
            </a:r>
            <a:r>
              <a:rPr lang="sl-SI" sz="2800" dirty="0">
                <a:solidFill>
                  <a:schemeClr val="tx2"/>
                </a:solidFill>
                <a:latin typeface="Republika" panose="02000506040000020004" pitchFamily="2" charset="-18"/>
              </a:rPr>
              <a:t>. </a:t>
            </a:r>
          </a:p>
        </p:txBody>
      </p:sp>
      <p:sp>
        <p:nvSpPr>
          <p:cNvPr id="12291" name="Naslov 1"/>
          <p:cNvSpPr>
            <a:spLocks noGrp="1"/>
          </p:cNvSpPr>
          <p:nvPr>
            <p:ph type="ctrTitle"/>
          </p:nvPr>
        </p:nvSpPr>
        <p:spPr bwMode="auto">
          <a:xfrm>
            <a:off x="485775" y="1003465"/>
            <a:ext cx="11609388" cy="6175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z="4000" dirty="0">
                <a:solidFill>
                  <a:srgbClr val="529DBA"/>
                </a:solidFill>
                <a:latin typeface="Republika" panose="02000506040000020004" pitchFamily="2" charset="-18"/>
              </a:rPr>
              <a:t>Cilj javnega razpisa</a:t>
            </a:r>
            <a:endParaRPr lang="en-AU" altLang="sl-SI" sz="4000" dirty="0">
              <a:solidFill>
                <a:srgbClr val="529DBA"/>
              </a:solidFill>
              <a:latin typeface="Republika" panose="02000506040000020004" pitchFamily="2" charset="-18"/>
            </a:endParaRPr>
          </a:p>
        </p:txBody>
      </p:sp>
    </p:spTree>
    <p:extLst>
      <p:ext uri="{BB962C8B-B14F-4D97-AF65-F5344CB8AC3E}">
        <p14:creationId xmlns:p14="http://schemas.microsoft.com/office/powerpoint/2010/main" val="720965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2" name="Pravokotnik 2"/>
          <p:cNvSpPr>
            <a:spLocks noChangeArrowheads="1"/>
          </p:cNvSpPr>
          <p:nvPr/>
        </p:nvSpPr>
        <p:spPr bwMode="auto">
          <a:xfrm>
            <a:off x="382855" y="2097513"/>
            <a:ext cx="11382375"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a:spcAft>
                <a:spcPts val="600"/>
              </a:spcAft>
              <a:buFont typeface="Arial" panose="020B0604020202020204" pitchFamily="34" charset="0"/>
              <a:buChar char="•"/>
            </a:pPr>
            <a:r>
              <a:rPr lang="sl-SI" sz="2400" b="1" dirty="0">
                <a:solidFill>
                  <a:schemeClr val="tx2"/>
                </a:solidFill>
                <a:latin typeface="Republika" panose="02000506040000020004" pitchFamily="2" charset="-18"/>
              </a:rPr>
              <a:t>krepitev sposobnosti </a:t>
            </a:r>
            <a:r>
              <a:rPr lang="sl-SI" sz="2400" dirty="0">
                <a:solidFill>
                  <a:schemeClr val="tx2"/>
                </a:solidFill>
                <a:latin typeface="Republika" panose="02000506040000020004" pitchFamily="2" charset="-18"/>
              </a:rPr>
              <a:t>subjektov socialne ekonomije </a:t>
            </a:r>
            <a:r>
              <a:rPr lang="sl-SI" sz="2400" b="1" dirty="0">
                <a:solidFill>
                  <a:schemeClr val="tx2"/>
                </a:solidFill>
                <a:latin typeface="Republika" panose="02000506040000020004" pitchFamily="2" charset="-18"/>
              </a:rPr>
              <a:t>za reševanje družbenih,   </a:t>
            </a:r>
            <a:r>
              <a:rPr lang="sl-SI" sz="2400" b="1" dirty="0" err="1">
                <a:solidFill>
                  <a:schemeClr val="tx2"/>
                </a:solidFill>
                <a:latin typeface="Republika" panose="02000506040000020004" pitchFamily="2" charset="-18"/>
              </a:rPr>
              <a:t>okoljskih</a:t>
            </a:r>
            <a:r>
              <a:rPr lang="sl-SI" sz="2400" b="1" dirty="0">
                <a:solidFill>
                  <a:schemeClr val="tx2"/>
                </a:solidFill>
                <a:latin typeface="Republika" panose="02000506040000020004" pitchFamily="2" charset="-18"/>
              </a:rPr>
              <a:t>, gospodarskih in drugih problemov</a:t>
            </a:r>
            <a:r>
              <a:rPr lang="sl-SI" sz="2400" dirty="0">
                <a:solidFill>
                  <a:schemeClr val="tx2"/>
                </a:solidFill>
                <a:latin typeface="Republika" panose="02000506040000020004" pitchFamily="2" charset="-18"/>
              </a:rPr>
              <a:t>,</a:t>
            </a:r>
          </a:p>
          <a:p>
            <a:pPr marL="342900" indent="-342900" algn="just">
              <a:spcAft>
                <a:spcPts val="600"/>
              </a:spcAft>
              <a:buFont typeface="Arial" panose="020B0604020202020204" pitchFamily="34" charset="0"/>
              <a:buChar char="•"/>
            </a:pPr>
            <a:r>
              <a:rPr lang="sl-SI" sz="2400" b="1" dirty="0">
                <a:solidFill>
                  <a:schemeClr val="tx2"/>
                </a:solidFill>
                <a:latin typeface="Republika" panose="02000506040000020004" pitchFamily="2" charset="-18"/>
              </a:rPr>
              <a:t>spodbujanje</a:t>
            </a:r>
            <a:r>
              <a:rPr lang="sl-SI" sz="2400" dirty="0">
                <a:solidFill>
                  <a:schemeClr val="tx2"/>
                </a:solidFill>
                <a:latin typeface="Republika" panose="02000506040000020004" pitchFamily="2" charset="-18"/>
              </a:rPr>
              <a:t> razvoja </a:t>
            </a:r>
            <a:r>
              <a:rPr lang="sl-SI" sz="2400" b="1" dirty="0">
                <a:solidFill>
                  <a:schemeClr val="tx2"/>
                </a:solidFill>
                <a:latin typeface="Republika" panose="02000506040000020004" pitchFamily="2" charset="-18"/>
              </a:rPr>
              <a:t>družbenih inovacij</a:t>
            </a:r>
            <a:r>
              <a:rPr lang="sl-SI" sz="2400" dirty="0">
                <a:solidFill>
                  <a:schemeClr val="tx2"/>
                </a:solidFill>
                <a:latin typeface="Republika" panose="02000506040000020004" pitchFamily="2" charset="-18"/>
              </a:rPr>
              <a:t>, </a:t>
            </a:r>
          </a:p>
          <a:p>
            <a:pPr marL="342900" indent="-342900" algn="just">
              <a:spcAft>
                <a:spcPts val="600"/>
              </a:spcAft>
              <a:buFont typeface="Arial" panose="020B0604020202020204" pitchFamily="34" charset="0"/>
              <a:buChar char="•"/>
            </a:pPr>
            <a:r>
              <a:rPr lang="sl-SI" sz="2400" b="1" dirty="0">
                <a:solidFill>
                  <a:schemeClr val="tx2"/>
                </a:solidFill>
                <a:latin typeface="Republika" panose="02000506040000020004" pitchFamily="2" charset="-18"/>
              </a:rPr>
              <a:t>zagotavljanje dodatne ponudbe </a:t>
            </a:r>
            <a:r>
              <a:rPr lang="sl-SI" sz="2400" dirty="0">
                <a:solidFill>
                  <a:schemeClr val="tx2"/>
                </a:solidFill>
                <a:latin typeface="Republika" panose="02000506040000020004" pitchFamily="2" charset="-18"/>
              </a:rPr>
              <a:t>blaga in/ali storitev v javnem interesu,</a:t>
            </a:r>
          </a:p>
          <a:p>
            <a:pPr marL="342900" indent="-342900" algn="just">
              <a:spcAft>
                <a:spcPts val="600"/>
              </a:spcAft>
              <a:buFont typeface="Arial" panose="020B0604020202020204" pitchFamily="34" charset="0"/>
              <a:buChar char="•"/>
            </a:pPr>
            <a:r>
              <a:rPr lang="sl-SI" sz="2400" b="1" dirty="0">
                <a:solidFill>
                  <a:schemeClr val="tx2"/>
                </a:solidFill>
                <a:latin typeface="Republika" panose="02000506040000020004" pitchFamily="2" charset="-18"/>
              </a:rPr>
              <a:t>razvoj</a:t>
            </a:r>
            <a:r>
              <a:rPr lang="sl-SI" sz="2400" dirty="0">
                <a:solidFill>
                  <a:schemeClr val="tx2"/>
                </a:solidFill>
                <a:latin typeface="Republika" panose="02000506040000020004" pitchFamily="2" charset="-18"/>
              </a:rPr>
              <a:t> novih </a:t>
            </a:r>
            <a:r>
              <a:rPr lang="sl-SI" sz="2400" b="1" dirty="0">
                <a:solidFill>
                  <a:schemeClr val="tx2"/>
                </a:solidFill>
                <a:latin typeface="Republika" panose="02000506040000020004" pitchFamily="2" charset="-18"/>
              </a:rPr>
              <a:t>možnosti zaposlovanja oziroma socialne vključenosti </a:t>
            </a:r>
            <a:r>
              <a:rPr lang="sl-SI" sz="2400" dirty="0">
                <a:solidFill>
                  <a:schemeClr val="tx2"/>
                </a:solidFill>
                <a:latin typeface="Republika" panose="02000506040000020004" pitchFamily="2" charset="-18"/>
              </a:rPr>
              <a:t>in reintegracije  ranljivih ciljnih skupin.</a:t>
            </a:r>
          </a:p>
          <a:p>
            <a:pPr marL="0" indent="0" algn="just">
              <a:spcAft>
                <a:spcPts val="600"/>
              </a:spcAft>
            </a:pPr>
            <a:endParaRPr lang="sl-SI" sz="2400" dirty="0">
              <a:solidFill>
                <a:schemeClr val="tx2"/>
              </a:solidFill>
              <a:latin typeface="Republika" panose="02000506040000020004" pitchFamily="2" charset="-18"/>
            </a:endParaRPr>
          </a:p>
          <a:p>
            <a:pPr marL="285750" lvl="1" indent="0" algn="just">
              <a:spcAft>
                <a:spcPts val="600"/>
              </a:spcAft>
            </a:pPr>
            <a:r>
              <a:rPr lang="sl-SI" sz="2400" i="1" dirty="0">
                <a:solidFill>
                  <a:schemeClr val="tx2"/>
                </a:solidFill>
                <a:latin typeface="Republika" panose="02000506040000020004" pitchFamily="2" charset="-18"/>
              </a:rPr>
              <a:t>Za doseganje ciljev javnega razpisa priporočamo, da ima prijavitelj ob podpisu pogodbe o sofinanciranju projekta vsaj enega zaposlenega za polni ali polovični delovni čas. </a:t>
            </a:r>
          </a:p>
        </p:txBody>
      </p:sp>
      <p:sp>
        <p:nvSpPr>
          <p:cNvPr id="12291" name="Naslov 1"/>
          <p:cNvSpPr>
            <a:spLocks noGrp="1"/>
          </p:cNvSpPr>
          <p:nvPr>
            <p:ph type="ctrTitle"/>
          </p:nvPr>
        </p:nvSpPr>
        <p:spPr bwMode="auto">
          <a:xfrm>
            <a:off x="396710" y="950067"/>
            <a:ext cx="11609388" cy="615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z="4000" dirty="0">
                <a:solidFill>
                  <a:srgbClr val="529DBA"/>
                </a:solidFill>
                <a:latin typeface="Republika" panose="02000506040000020004" pitchFamily="2" charset="-18"/>
              </a:rPr>
              <a:t>Splošni cilji javnega razpisa</a:t>
            </a:r>
            <a:endParaRPr lang="en-AU" altLang="sl-SI" sz="4000" dirty="0">
              <a:solidFill>
                <a:srgbClr val="529DBA"/>
              </a:solidFill>
              <a:latin typeface="Republika" panose="02000506040000020004" pitchFamily="2" charset="-18"/>
            </a:endParaRPr>
          </a:p>
        </p:txBody>
      </p:sp>
    </p:spTree>
    <p:extLst>
      <p:ext uri="{BB962C8B-B14F-4D97-AF65-F5344CB8AC3E}">
        <p14:creationId xmlns:p14="http://schemas.microsoft.com/office/powerpoint/2010/main" val="1966484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agram poteka: proces 5"/>
          <p:cNvSpPr/>
          <p:nvPr/>
        </p:nvSpPr>
        <p:spPr>
          <a:xfrm>
            <a:off x="599705" y="4025735"/>
            <a:ext cx="4144488" cy="1469317"/>
          </a:xfrm>
          <a:prstGeom prst="flowChartProcess">
            <a:avLst/>
          </a:prstGeom>
          <a:solidFill>
            <a:srgbClr val="529DBA">
              <a:alpha val="42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r>
              <a:rPr lang="sl-SI" dirty="0">
                <a:solidFill>
                  <a:schemeClr val="tx2"/>
                </a:solidFill>
              </a:rPr>
              <a:t>1. Kakovost bivanja</a:t>
            </a:r>
            <a:endParaRPr lang="en-US" dirty="0">
              <a:solidFill>
                <a:schemeClr val="tx2"/>
              </a:solidFill>
            </a:endParaRPr>
          </a:p>
          <a:p>
            <a:r>
              <a:rPr lang="sl-SI" dirty="0">
                <a:solidFill>
                  <a:schemeClr val="tx2"/>
                </a:solidFill>
              </a:rPr>
              <a:t>2. Prometna dostopnost</a:t>
            </a:r>
          </a:p>
          <a:p>
            <a:r>
              <a:rPr lang="sl-SI" dirty="0">
                <a:solidFill>
                  <a:schemeClr val="tx2"/>
                </a:solidFill>
              </a:rPr>
              <a:t>3. Dostopnost do storitev</a:t>
            </a:r>
          </a:p>
          <a:p>
            <a:r>
              <a:rPr lang="sl-SI" dirty="0">
                <a:solidFill>
                  <a:schemeClr val="tx2"/>
                </a:solidFill>
              </a:rPr>
              <a:t>4. Gospodarsko stanje</a:t>
            </a:r>
          </a:p>
          <a:p>
            <a:r>
              <a:rPr lang="sl-SI" dirty="0">
                <a:solidFill>
                  <a:schemeClr val="tx2"/>
                </a:solidFill>
              </a:rPr>
              <a:t>5. Demografsko stanje</a:t>
            </a:r>
            <a:endParaRPr lang="en-US" dirty="0">
              <a:solidFill>
                <a:schemeClr val="tx2"/>
              </a:solidFill>
            </a:endParaRPr>
          </a:p>
        </p:txBody>
      </p:sp>
      <p:sp>
        <p:nvSpPr>
          <p:cNvPr id="3" name="Pravokotnik 2"/>
          <p:cNvSpPr/>
          <p:nvPr/>
        </p:nvSpPr>
        <p:spPr>
          <a:xfrm>
            <a:off x="485775" y="2835875"/>
            <a:ext cx="10825471" cy="1400383"/>
          </a:xfrm>
          <a:prstGeom prst="rect">
            <a:avLst/>
          </a:prstGeom>
        </p:spPr>
        <p:txBody>
          <a:bodyPr wrap="square">
            <a:spAutoFit/>
          </a:bodyPr>
          <a:lstStyle/>
          <a:p>
            <a:pPr algn="just">
              <a:spcAft>
                <a:spcPts val="600"/>
              </a:spcAft>
            </a:pPr>
            <a:r>
              <a:rPr lang="sl-SI" sz="2000" dirty="0">
                <a:solidFill>
                  <a:schemeClr val="tx2"/>
                </a:solidFill>
                <a:latin typeface="Republika" panose="02000506040000020004" pitchFamily="2" charset="-18"/>
              </a:rPr>
              <a:t>Sofinanciranje </a:t>
            </a:r>
            <a:r>
              <a:rPr lang="sl-SI" sz="2000" b="1" dirty="0">
                <a:solidFill>
                  <a:schemeClr val="tx2"/>
                </a:solidFill>
                <a:latin typeface="Republika" panose="02000506040000020004" pitchFamily="2" charset="-18"/>
              </a:rPr>
              <a:t>predvidoma 10 projektov</a:t>
            </a:r>
            <a:r>
              <a:rPr lang="sl-SI" sz="2000" dirty="0">
                <a:solidFill>
                  <a:schemeClr val="tx2"/>
                </a:solidFill>
                <a:latin typeface="Republika" panose="02000506040000020004" pitchFamily="2" charset="-18"/>
              </a:rPr>
              <a:t>, ki bodo z </a:t>
            </a:r>
            <a:r>
              <a:rPr lang="sl-SI" sz="2000" b="1" dirty="0">
                <a:solidFill>
                  <a:schemeClr val="tx2"/>
                </a:solidFill>
                <a:latin typeface="Republika" panose="02000506040000020004" pitchFamily="2" charset="-18"/>
              </a:rPr>
              <a:t>razvojem ali širitvijo svoje gospodarske dejavnosti v OPO povečali možnosti razvoja socialne ekonomije in zaposlovanja </a:t>
            </a:r>
            <a:r>
              <a:rPr lang="sl-SI" sz="2000" dirty="0">
                <a:solidFill>
                  <a:schemeClr val="tx2"/>
                </a:solidFill>
                <a:latin typeface="Republika" panose="02000506040000020004" pitchFamily="2" charset="-18"/>
              </a:rPr>
              <a:t>na izbranem območju ter prispevali k izboljšanju stanja na enem izmed vsebinskih področij javnega razpisa.</a:t>
            </a:r>
          </a:p>
          <a:p>
            <a:pPr>
              <a:spcAft>
                <a:spcPts val="600"/>
              </a:spcAft>
            </a:pPr>
            <a:endParaRPr lang="en-GB" sz="2000" dirty="0">
              <a:solidFill>
                <a:schemeClr val="tx2"/>
              </a:solidFill>
              <a:latin typeface="Republika" panose="02000506040000020004" pitchFamily="2" charset="-18"/>
            </a:endParaRPr>
          </a:p>
        </p:txBody>
      </p:sp>
      <p:sp>
        <p:nvSpPr>
          <p:cNvPr id="12291" name="Naslov 1"/>
          <p:cNvSpPr>
            <a:spLocks noGrp="1"/>
          </p:cNvSpPr>
          <p:nvPr>
            <p:ph type="ctrTitle"/>
          </p:nvPr>
        </p:nvSpPr>
        <p:spPr bwMode="auto">
          <a:xfrm>
            <a:off x="485775" y="1235075"/>
            <a:ext cx="11609388" cy="203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dirty="0">
                <a:solidFill>
                  <a:srgbClr val="529DBA"/>
                </a:solidFill>
                <a:latin typeface="Republika" panose="02000506040000020004" pitchFamily="2" charset="-18"/>
              </a:rPr>
              <a:t>Predmet javnega razpisa in </a:t>
            </a:r>
            <a:r>
              <a:rPr lang="pl-PL" dirty="0">
                <a:solidFill>
                  <a:srgbClr val="529DBA"/>
                </a:solidFill>
                <a:latin typeface="Republika" panose="02000506040000020004" pitchFamily="2" charset="-18"/>
              </a:rPr>
              <a:t>področja izvajanja projektov po javnem razpisu</a:t>
            </a:r>
            <a:br>
              <a:rPr lang="pl-PL" dirty="0">
                <a:solidFill>
                  <a:srgbClr val="529DBA"/>
                </a:solidFill>
                <a:latin typeface="Republika" panose="02000506040000020004" pitchFamily="2" charset="-18"/>
              </a:rPr>
            </a:br>
            <a:endParaRPr lang="en-AU" altLang="sl-SI" dirty="0">
              <a:solidFill>
                <a:srgbClr val="529DBA"/>
              </a:solidFill>
              <a:latin typeface="Republika" panose="02000506040000020004" pitchFamily="2" charset="-18"/>
            </a:endParaRPr>
          </a:p>
        </p:txBody>
      </p:sp>
      <p:sp>
        <p:nvSpPr>
          <p:cNvPr id="5" name="Pravokotnik 4">
            <a:extLst>
              <a:ext uri="{FF2B5EF4-FFF2-40B4-BE49-F238E27FC236}">
                <a16:creationId xmlns:a16="http://schemas.microsoft.com/office/drawing/2014/main" id="{81D6844E-0D24-81BB-8D19-3C3024EDD454}"/>
              </a:ext>
            </a:extLst>
          </p:cNvPr>
          <p:cNvSpPr/>
          <p:nvPr/>
        </p:nvSpPr>
        <p:spPr>
          <a:xfrm>
            <a:off x="5126580" y="4190454"/>
            <a:ext cx="2244237" cy="1015663"/>
          </a:xfrm>
          <a:prstGeom prst="rect">
            <a:avLst/>
          </a:prstGeom>
        </p:spPr>
        <p:txBody>
          <a:bodyPr vert="horz" wrap="square">
            <a:spAutoFit/>
          </a:bodyPr>
          <a:lstStyle/>
          <a:p>
            <a:pPr>
              <a:spcAft>
                <a:spcPts val="600"/>
              </a:spcAft>
            </a:pPr>
            <a:r>
              <a:rPr lang="sl-SI" sz="2000" dirty="0">
                <a:solidFill>
                  <a:schemeClr val="tx2"/>
                </a:solidFill>
                <a:latin typeface="Republika" panose="02000506040000020004" pitchFamily="2" charset="-18"/>
              </a:rPr>
              <a:t>Področja izvajanja projektov po javnem razpisu</a:t>
            </a:r>
            <a:endParaRPr lang="en-GB" sz="2000" dirty="0">
              <a:solidFill>
                <a:schemeClr val="tx2"/>
              </a:solidFill>
              <a:latin typeface="Republika" panose="02000506040000020004" pitchFamily="2" charset="-18"/>
            </a:endParaRPr>
          </a:p>
        </p:txBody>
      </p:sp>
      <p:sp>
        <p:nvSpPr>
          <p:cNvPr id="2" name="Desni zaviti oklepaj 1">
            <a:extLst>
              <a:ext uri="{FF2B5EF4-FFF2-40B4-BE49-F238E27FC236}">
                <a16:creationId xmlns:a16="http://schemas.microsoft.com/office/drawing/2014/main" id="{1C38716F-1356-9A63-F235-40E621E79BF3}"/>
              </a:ext>
            </a:extLst>
          </p:cNvPr>
          <p:cNvSpPr/>
          <p:nvPr/>
        </p:nvSpPr>
        <p:spPr>
          <a:xfrm>
            <a:off x="4910448" y="4025735"/>
            <a:ext cx="45719" cy="154650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p>
        </p:txBody>
      </p:sp>
    </p:spTree>
    <p:extLst>
      <p:ext uri="{BB962C8B-B14F-4D97-AF65-F5344CB8AC3E}">
        <p14:creationId xmlns:p14="http://schemas.microsoft.com/office/powerpoint/2010/main" val="3636710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Slika 4" descr="Upravičeni prijavitelji - slika delavca na naslovni strani" title="Upravičeni prijavitelji - slika delavca na naslovni strani"/>
          <p:cNvPicPr>
            <a:picLocks noChangeAspect="1"/>
          </p:cNvPicPr>
          <p:nvPr/>
        </p:nvPicPr>
        <p:blipFill rotWithShape="1">
          <a:blip r:embed="rId2">
            <a:extLst>
              <a:ext uri="{28A0092B-C50C-407E-A947-70E740481C1C}">
                <a14:useLocalDpi xmlns:a14="http://schemas.microsoft.com/office/drawing/2010/main" val="0"/>
              </a:ext>
            </a:extLst>
          </a:blip>
          <a:srcRect/>
          <a:stretch/>
        </p:blipFill>
        <p:spPr bwMode="auto">
          <a:xfrm>
            <a:off x="4067227" y="0"/>
            <a:ext cx="812477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Slika 5" descr="Upravičeni upravitelji" title="Upravičeni upravitelj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Slika 1" descr="RS Ministrstvo za gospodarstvo, turizem in šport" title="RS Ministrstvo za gospodarstvo, turizem in šport"/>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780338" y="329759"/>
            <a:ext cx="2819400" cy="882143"/>
          </a:xfrm>
          <a:prstGeom prst="rect">
            <a:avLst/>
          </a:prstGeom>
        </p:spPr>
      </p:pic>
      <p:sp>
        <p:nvSpPr>
          <p:cNvPr id="9" name="Naslov 1"/>
          <p:cNvSpPr>
            <a:spLocks noGrp="1"/>
          </p:cNvSpPr>
          <p:nvPr>
            <p:ph type="ctrTitle"/>
          </p:nvPr>
        </p:nvSpPr>
        <p:spPr bwMode="auto">
          <a:xfrm>
            <a:off x="1093304" y="5440017"/>
            <a:ext cx="9506434" cy="8680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altLang="sl-SI" dirty="0">
                <a:solidFill>
                  <a:schemeClr val="bg1"/>
                </a:solidFill>
              </a:rPr>
              <a:t>Upravičeni prijavitelji</a:t>
            </a:r>
          </a:p>
        </p:txBody>
      </p:sp>
    </p:spTree>
    <p:extLst>
      <p:ext uri="{BB962C8B-B14F-4D97-AF65-F5344CB8AC3E}">
        <p14:creationId xmlns:p14="http://schemas.microsoft.com/office/powerpoint/2010/main" val="4223069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2" name="Pravokotnik 2"/>
          <p:cNvSpPr>
            <a:spLocks noChangeArrowheads="1"/>
          </p:cNvSpPr>
          <p:nvPr/>
        </p:nvSpPr>
        <p:spPr bwMode="auto">
          <a:xfrm>
            <a:off x="485775" y="2596277"/>
            <a:ext cx="11382375" cy="333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just">
              <a:spcAft>
                <a:spcPts val="600"/>
              </a:spcAft>
              <a:buFont typeface="Arial" panose="020B0604020202020204" pitchFamily="34" charset="0"/>
              <a:buChar char="•"/>
            </a:pPr>
            <a:r>
              <a:rPr lang="sl-SI" sz="2400" dirty="0">
                <a:solidFill>
                  <a:schemeClr val="tx2"/>
                </a:solidFill>
                <a:latin typeface="Republika" panose="02000506040000020004" pitchFamily="2" charset="-18"/>
              </a:rPr>
              <a:t>Registrirana </a:t>
            </a:r>
            <a:r>
              <a:rPr lang="sl-SI" sz="2400" b="1" dirty="0">
                <a:solidFill>
                  <a:schemeClr val="tx2"/>
                </a:solidFill>
                <a:latin typeface="Republika" panose="02000506040000020004" pitchFamily="2" charset="-18"/>
              </a:rPr>
              <a:t>socialna podjetja in zadruge</a:t>
            </a:r>
            <a:r>
              <a:rPr lang="sl-SI" sz="2400" dirty="0">
                <a:solidFill>
                  <a:schemeClr val="tx2"/>
                </a:solidFill>
                <a:latin typeface="Republika" panose="02000506040000020004" pitchFamily="2" charset="-18"/>
              </a:rPr>
              <a:t>, ki delujejo skladno z načeli socialne ekonomije oziroma podjetništva in imajo v ustanovitvenem aktu opredeljen nepridobiten značaj ter imajo sedež ali poslovno enoto v OPO.</a:t>
            </a:r>
          </a:p>
          <a:p>
            <a:pPr algn="just">
              <a:spcAft>
                <a:spcPts val="600"/>
              </a:spcAft>
              <a:buFont typeface="Arial" panose="020B0604020202020204" pitchFamily="34" charset="0"/>
              <a:buChar char="•"/>
            </a:pPr>
            <a:r>
              <a:rPr lang="sl-SI" sz="2400" dirty="0">
                <a:solidFill>
                  <a:schemeClr val="tx2"/>
                </a:solidFill>
                <a:latin typeface="Republika" panose="02000506040000020004" pitchFamily="2" charset="-18"/>
              </a:rPr>
              <a:t>Projekte izvajajo prijavitelji </a:t>
            </a:r>
            <a:r>
              <a:rPr lang="sl-SI" sz="2400" b="1" dirty="0">
                <a:solidFill>
                  <a:schemeClr val="tx2"/>
                </a:solidFill>
                <a:latin typeface="Republika" panose="02000506040000020004" pitchFamily="2" charset="-18"/>
              </a:rPr>
              <a:t>samostojno. </a:t>
            </a:r>
            <a:endParaRPr lang="sl-SI" sz="2400" dirty="0">
              <a:solidFill>
                <a:schemeClr val="tx2"/>
              </a:solidFill>
              <a:latin typeface="Republika" panose="02000506040000020004" pitchFamily="2" charset="-18"/>
            </a:endParaRPr>
          </a:p>
          <a:p>
            <a:pPr algn="just">
              <a:spcAft>
                <a:spcPts val="600"/>
              </a:spcAft>
              <a:buFont typeface="Arial" panose="020B0604020202020204" pitchFamily="34" charset="0"/>
              <a:buChar char="•"/>
            </a:pPr>
            <a:r>
              <a:rPr lang="sl-SI" sz="2400" dirty="0">
                <a:solidFill>
                  <a:schemeClr val="tx2"/>
                </a:solidFill>
                <a:latin typeface="Republika" panose="02000506040000020004" pitchFamily="2" charset="-18"/>
              </a:rPr>
              <a:t>Prijavitelj lahko odda največ </a:t>
            </a:r>
            <a:r>
              <a:rPr lang="sl-SI" sz="2400" b="1" dirty="0">
                <a:solidFill>
                  <a:schemeClr val="tx2"/>
                </a:solidFill>
                <a:latin typeface="Republika" panose="02000506040000020004" pitchFamily="2" charset="-18"/>
              </a:rPr>
              <a:t>eno vlogo. </a:t>
            </a:r>
            <a:r>
              <a:rPr lang="sl-SI" sz="2400" dirty="0">
                <a:solidFill>
                  <a:schemeClr val="tx2"/>
                </a:solidFill>
                <a:latin typeface="Republika" panose="02000506040000020004" pitchFamily="2" charset="-18"/>
              </a:rPr>
              <a:t>V vlogi označi le </a:t>
            </a:r>
            <a:r>
              <a:rPr lang="sl-SI" sz="2400" b="1" dirty="0">
                <a:solidFill>
                  <a:schemeClr val="tx2"/>
                </a:solidFill>
                <a:latin typeface="Republika" panose="02000506040000020004" pitchFamily="2" charset="-18"/>
              </a:rPr>
              <a:t>eno področje izvajanja projekta, </a:t>
            </a:r>
            <a:r>
              <a:rPr lang="sl-SI" sz="2400" dirty="0">
                <a:solidFill>
                  <a:schemeClr val="tx2"/>
                </a:solidFill>
                <a:latin typeface="Republika" panose="02000506040000020004" pitchFamily="2" charset="-18"/>
              </a:rPr>
              <a:t>tj. tisto področje na katerem bo učinek predvidenega projekta po pričakovanjih prijavitelja največji. </a:t>
            </a:r>
          </a:p>
          <a:p>
            <a:pPr algn="just">
              <a:spcAft>
                <a:spcPts val="600"/>
              </a:spcAft>
              <a:buFont typeface="Arial" panose="020B0604020202020204" pitchFamily="34" charset="0"/>
              <a:buChar char="•"/>
            </a:pPr>
            <a:endParaRPr lang="en-GB" sz="2800" dirty="0">
              <a:solidFill>
                <a:schemeClr val="tx2"/>
              </a:solidFill>
              <a:latin typeface="Republika" panose="02000506040000020004" pitchFamily="2" charset="-18"/>
            </a:endParaRPr>
          </a:p>
        </p:txBody>
      </p:sp>
      <p:sp>
        <p:nvSpPr>
          <p:cNvPr id="12291" name="Naslov 1"/>
          <p:cNvSpPr>
            <a:spLocks noGrp="1"/>
          </p:cNvSpPr>
          <p:nvPr>
            <p:ph type="ctrTitle"/>
          </p:nvPr>
        </p:nvSpPr>
        <p:spPr bwMode="auto">
          <a:xfrm>
            <a:off x="485775" y="1235075"/>
            <a:ext cx="11609388" cy="615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z="4000" dirty="0">
                <a:solidFill>
                  <a:srgbClr val="529DBA"/>
                </a:solidFill>
                <a:latin typeface="Republika" panose="02000506040000020004" pitchFamily="2" charset="-18"/>
              </a:rPr>
              <a:t>Upravičeni prijavitelji</a:t>
            </a:r>
            <a:endParaRPr lang="en-AU" altLang="sl-SI" sz="4000" dirty="0">
              <a:solidFill>
                <a:srgbClr val="529DBA"/>
              </a:solidFill>
              <a:latin typeface="Republika" panose="02000506040000020004" pitchFamily="2" charset="-18"/>
            </a:endParaRPr>
          </a:p>
        </p:txBody>
      </p:sp>
    </p:spTree>
    <p:extLst>
      <p:ext uri="{BB962C8B-B14F-4D97-AF65-F5344CB8AC3E}">
        <p14:creationId xmlns:p14="http://schemas.microsoft.com/office/powerpoint/2010/main" val="2140870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2" name="Pravokotnik 2"/>
          <p:cNvSpPr>
            <a:spLocks noChangeArrowheads="1"/>
          </p:cNvSpPr>
          <p:nvPr/>
        </p:nvSpPr>
        <p:spPr bwMode="auto">
          <a:xfrm>
            <a:off x="485775" y="2596277"/>
            <a:ext cx="11382375" cy="420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just">
              <a:spcAft>
                <a:spcPts val="600"/>
              </a:spcAft>
              <a:buFont typeface="Arial" panose="020B0604020202020204" pitchFamily="34" charset="0"/>
              <a:buChar char="•"/>
            </a:pPr>
            <a:r>
              <a:rPr lang="sl-SI" sz="2800" dirty="0">
                <a:solidFill>
                  <a:schemeClr val="tx2"/>
                </a:solidFill>
                <a:latin typeface="Republika" panose="02000506040000020004" pitchFamily="2" charset="-18"/>
              </a:rPr>
              <a:t>Prijavitelji morajo biti registrirani za opravljanje gospodarske dejavnosti najkasneje na dan oddaje vloge.</a:t>
            </a:r>
          </a:p>
          <a:p>
            <a:pPr algn="just">
              <a:spcAft>
                <a:spcPts val="600"/>
              </a:spcAft>
              <a:buFont typeface="Arial" panose="020B0604020202020204" pitchFamily="34" charset="0"/>
              <a:buChar char="•"/>
            </a:pPr>
            <a:r>
              <a:rPr lang="sl-SI" sz="2800" b="1" dirty="0">
                <a:solidFill>
                  <a:schemeClr val="tx2"/>
                </a:solidFill>
                <a:latin typeface="Republika" panose="02000506040000020004" pitchFamily="2" charset="-18"/>
              </a:rPr>
              <a:t>Ne morejo se prijaviti subjekti oziroma podjetja v javni lasti</a:t>
            </a:r>
            <a:r>
              <a:rPr lang="sl-SI" sz="2800" dirty="0">
                <a:solidFill>
                  <a:schemeClr val="tx2"/>
                </a:solidFill>
                <a:latin typeface="Republika" panose="02000506040000020004" pitchFamily="2" charset="-18"/>
              </a:rPr>
              <a:t>. (Za podjetje v javni lasti se štejejo podjetja, kjer ima država ali lokalna skupnost 25 % ali več kot 25 % kapitala ali glasovalnih pravic.) </a:t>
            </a:r>
          </a:p>
          <a:p>
            <a:pPr algn="just">
              <a:spcAft>
                <a:spcPts val="600"/>
              </a:spcAft>
              <a:buFont typeface="Arial" panose="020B0604020202020204" pitchFamily="34" charset="0"/>
              <a:buChar char="•"/>
            </a:pPr>
            <a:r>
              <a:rPr lang="sl-SI" sz="2800" dirty="0">
                <a:solidFill>
                  <a:schemeClr val="tx2"/>
                </a:solidFill>
                <a:latin typeface="Republika" panose="02000506040000020004" pitchFamily="2" charset="-18"/>
              </a:rPr>
              <a:t>Prijavitelj mora ohraniti sedež ali poslovno enoto in dejavnost podjetja v upravičenem območju še </a:t>
            </a:r>
            <a:r>
              <a:rPr lang="sl-SI" sz="2800" b="1" dirty="0">
                <a:solidFill>
                  <a:schemeClr val="tx2"/>
                </a:solidFill>
                <a:latin typeface="Republika" panose="02000506040000020004" pitchFamily="2" charset="-18"/>
              </a:rPr>
              <a:t>najmanj 3 leta </a:t>
            </a:r>
            <a:r>
              <a:rPr lang="sl-SI" sz="2800" dirty="0">
                <a:solidFill>
                  <a:schemeClr val="tx2"/>
                </a:solidFill>
                <a:latin typeface="Republika" panose="02000506040000020004" pitchFamily="2" charset="-18"/>
              </a:rPr>
              <a:t>po zadnjem izplačilu sredstev sofinanciranja po tem javnem razpisu. </a:t>
            </a:r>
          </a:p>
          <a:p>
            <a:pPr marL="0" indent="0">
              <a:spcAft>
                <a:spcPts val="600"/>
              </a:spcAft>
            </a:pPr>
            <a:endParaRPr lang="en-GB" sz="2800" dirty="0">
              <a:solidFill>
                <a:schemeClr val="tx2"/>
              </a:solidFill>
              <a:latin typeface="Republika" panose="02000506040000020004" pitchFamily="2" charset="-18"/>
            </a:endParaRPr>
          </a:p>
        </p:txBody>
      </p:sp>
      <p:sp>
        <p:nvSpPr>
          <p:cNvPr id="12291" name="Naslov 1"/>
          <p:cNvSpPr>
            <a:spLocks noGrp="1"/>
          </p:cNvSpPr>
          <p:nvPr>
            <p:ph type="ctrTitle"/>
          </p:nvPr>
        </p:nvSpPr>
        <p:spPr bwMode="auto">
          <a:xfrm>
            <a:off x="485775" y="1235075"/>
            <a:ext cx="11609388" cy="615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sl-SI" sz="4000" dirty="0">
                <a:solidFill>
                  <a:srgbClr val="529DBA"/>
                </a:solidFill>
                <a:latin typeface="Republika" panose="02000506040000020004" pitchFamily="2" charset="-18"/>
              </a:rPr>
              <a:t>Upravičeni prijavitelji</a:t>
            </a:r>
            <a:endParaRPr lang="en-AU" altLang="sl-SI" sz="4000" dirty="0">
              <a:solidFill>
                <a:srgbClr val="529DBA"/>
              </a:solidFill>
              <a:latin typeface="Republika" panose="02000506040000020004" pitchFamily="2" charset="-18"/>
            </a:endParaRPr>
          </a:p>
        </p:txBody>
      </p:sp>
    </p:spTree>
    <p:extLst>
      <p:ext uri="{BB962C8B-B14F-4D97-AF65-F5344CB8AC3E}">
        <p14:creationId xmlns:p14="http://schemas.microsoft.com/office/powerpoint/2010/main" val="3832343848"/>
      </p:ext>
    </p:extLst>
  </p:cSld>
  <p:clrMapOvr>
    <a:masterClrMapping/>
  </p:clrMapOvr>
</p:sld>
</file>

<file path=ppt/theme/theme1.xml><?xml version="1.0" encoding="utf-8"?>
<a:theme xmlns:a="http://schemas.openxmlformats.org/drawingml/2006/main" name="Custom Design">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ako narediti predstavitev" id="{C6FDF24A-5096-4A97-8CE1-471DA420A1CC}" vid="{A8F4278A-59BD-4B96-8F93-D1A9EEB0E0B2}"/>
    </a:ext>
  </a:extLst>
</a:theme>
</file>

<file path=ppt/theme/theme2.xml><?xml version="1.0" encoding="utf-8"?>
<a:theme xmlns:a="http://schemas.openxmlformats.org/drawingml/2006/main" name="MGRT tema">
  <a:themeElements>
    <a:clrScheme name="MGRT">
      <a:dk1>
        <a:srgbClr val="000000"/>
      </a:dk1>
      <a:lt1>
        <a:srgbClr val="FFFFFF"/>
      </a:lt1>
      <a:dk2>
        <a:srgbClr val="000000"/>
      </a:dk2>
      <a:lt2>
        <a:srgbClr val="FFFFFF"/>
      </a:lt2>
      <a:accent1>
        <a:srgbClr val="529DBA"/>
      </a:accent1>
      <a:accent2>
        <a:srgbClr val="3E7C94"/>
      </a:accent2>
      <a:accent3>
        <a:srgbClr val="1B495A"/>
      </a:accent3>
      <a:accent4>
        <a:srgbClr val="5C9A92"/>
      </a:accent4>
      <a:accent5>
        <a:srgbClr val="457A73"/>
      </a:accent5>
      <a:accent6>
        <a:srgbClr val="1F4843"/>
      </a:accent6>
      <a:hlink>
        <a:srgbClr val="529DBA"/>
      </a:hlink>
      <a:folHlink>
        <a:srgbClr val="3E7C94"/>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ako narediti predstavitev" id="{C6FDF24A-5096-4A97-8CE1-471DA420A1CC}" vid="{DFB428A8-F40A-4EBE-882D-7E6A03605645}"/>
    </a:ext>
  </a:extLst>
</a:theme>
</file>

<file path=ppt/theme/theme3.xml><?xml version="1.0" encoding="utf-8"?>
<a:theme xmlns:a="http://schemas.openxmlformats.org/drawingml/2006/main" name="1_Custom Design">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ako narediti predstavitev" id="{C6FDF24A-5096-4A97-8CE1-471DA420A1CC}" vid="{C5AFB2F4-7AC9-4CF5-B397-6D406559FFD7}"/>
    </a:ext>
  </a:extLst>
</a:theme>
</file>

<file path=ppt/theme/theme4.xml><?xml version="1.0" encoding="utf-8"?>
<a:theme xmlns:a="http://schemas.openxmlformats.org/drawingml/2006/main" name="2_Custom Design">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ako narediti predstavitev" id="{C6FDF24A-5096-4A97-8CE1-471DA420A1CC}" vid="{E968A18C-B521-44E1-8992-64A1ED4CEA01}"/>
    </a:ext>
  </a:extLst>
</a:theme>
</file>

<file path=ppt/theme/theme5.xml><?xml version="1.0" encoding="utf-8"?>
<a:theme xmlns:a="http://schemas.openxmlformats.org/drawingml/2006/main" name="Officeova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PREDLOGA - Kako narediti predstavitev</Template>
  <TotalTime>0</TotalTime>
  <Words>1519</Words>
  <Application>Microsoft Office PowerPoint</Application>
  <PresentationFormat>Širokozaslonsko</PresentationFormat>
  <Paragraphs>119</Paragraphs>
  <Slides>23</Slides>
  <Notes>18</Notes>
  <HiddenSlides>0</HiddenSlides>
  <MMClips>0</MMClips>
  <ScaleCrop>false</ScaleCrop>
  <HeadingPairs>
    <vt:vector size="6" baseType="variant">
      <vt:variant>
        <vt:lpstr>Uporabljene pisave</vt:lpstr>
      </vt:variant>
      <vt:variant>
        <vt:i4>4</vt:i4>
      </vt:variant>
      <vt:variant>
        <vt:lpstr>Tema</vt:lpstr>
      </vt:variant>
      <vt:variant>
        <vt:i4>4</vt:i4>
      </vt:variant>
      <vt:variant>
        <vt:lpstr>Naslovi diapozitivov</vt:lpstr>
      </vt:variant>
      <vt:variant>
        <vt:i4>23</vt:i4>
      </vt:variant>
    </vt:vector>
  </HeadingPairs>
  <TitlesOfParts>
    <vt:vector size="31" baseType="lpstr">
      <vt:lpstr>Republika</vt:lpstr>
      <vt:lpstr>Republica</vt:lpstr>
      <vt:lpstr>Arial</vt:lpstr>
      <vt:lpstr>Calibri</vt:lpstr>
      <vt:lpstr>Custom Design</vt:lpstr>
      <vt:lpstr>MGRT tema</vt:lpstr>
      <vt:lpstr>1_Custom Design</vt:lpstr>
      <vt:lpstr>2_Custom Design</vt:lpstr>
      <vt:lpstr>Delavnica za potencialne prijavitelje:  Javni razpis za spodbujanje zagona in razvoja dejavnosti socialnih podjetij in zadrug na obmejnih problemskih območjih</vt:lpstr>
      <vt:lpstr>Namen javnega razpisa</vt:lpstr>
      <vt:lpstr>Načela socialne ekonomije </vt:lpstr>
      <vt:lpstr>Cilj javnega razpisa</vt:lpstr>
      <vt:lpstr>Splošni cilji javnega razpisa</vt:lpstr>
      <vt:lpstr>Predmet javnega razpisa in področja izvajanja projektov po javnem razpisu </vt:lpstr>
      <vt:lpstr>Upravičeni prijavitelji</vt:lpstr>
      <vt:lpstr>Upravičeni prijavitelji</vt:lpstr>
      <vt:lpstr>Upravičeni prijavitelji</vt:lpstr>
      <vt:lpstr>Pogoji  javnega razpisa</vt:lpstr>
      <vt:lpstr>Pogoji za kandidiranje na javnem razpisu</vt:lpstr>
      <vt:lpstr>Kazalniki </vt:lpstr>
      <vt:lpstr>Kazalniki </vt:lpstr>
      <vt:lpstr>Poslovni načrt  </vt:lpstr>
      <vt:lpstr>Upravičeni in neupravičeni stroški</vt:lpstr>
      <vt:lpstr>Upravičeni in neupravičeni stroški</vt:lpstr>
      <vt:lpstr>Načrtovanje upravičenih stroškov projekta </vt:lpstr>
      <vt:lpstr>Upravičeni in neupravičeni stroški</vt:lpstr>
      <vt:lpstr>Upravičeni in neupravičeni stroški</vt:lpstr>
      <vt:lpstr>Finančni in časovni okvir</vt:lpstr>
      <vt:lpstr>Finančni okvir</vt:lpstr>
      <vt:lpstr>Časovni okvir</vt:lpstr>
      <vt:lpstr>V primeru  vprašanj smo  na voljo.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2023-05-22T11:30:47Z</dcterms:created>
  <dcterms:modified xsi:type="dcterms:W3CDTF">2024-04-25T08:13:27Z</dcterms:modified>
</cp:coreProperties>
</file>