
<file path=[Content_Types].xml><?xml version="1.0" encoding="utf-8"?>
<Types xmlns="http://schemas.openxmlformats.org/package/2006/content-types">
  <Default Extension="png" ContentType="image/png"/>
  <Default Extension="tmp"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4"/>
    <p:sldMasterId id="2147483668" r:id="rId5"/>
    <p:sldMasterId id="2147483672" r:id="rId6"/>
  </p:sldMasterIdLst>
  <p:notesMasterIdLst>
    <p:notesMasterId r:id="rId60"/>
  </p:notesMasterIdLst>
  <p:sldIdLst>
    <p:sldId id="269" r:id="rId7"/>
    <p:sldId id="316" r:id="rId8"/>
    <p:sldId id="271" r:id="rId9"/>
    <p:sldId id="272" r:id="rId10"/>
    <p:sldId id="273" r:id="rId11"/>
    <p:sldId id="274" r:id="rId12"/>
    <p:sldId id="275" r:id="rId13"/>
    <p:sldId id="276" r:id="rId14"/>
    <p:sldId id="277" r:id="rId15"/>
    <p:sldId id="278" r:id="rId16"/>
    <p:sldId id="279" r:id="rId17"/>
    <p:sldId id="280" r:id="rId18"/>
    <p:sldId id="281" r:id="rId19"/>
    <p:sldId id="282" r:id="rId20"/>
    <p:sldId id="283" r:id="rId21"/>
    <p:sldId id="325" r:id="rId22"/>
    <p:sldId id="284" r:id="rId23"/>
    <p:sldId id="285" r:id="rId24"/>
    <p:sldId id="286" r:id="rId25"/>
    <p:sldId id="327" r:id="rId26"/>
    <p:sldId id="326" r:id="rId27"/>
    <p:sldId id="287" r:id="rId28"/>
    <p:sldId id="288" r:id="rId29"/>
    <p:sldId id="289" r:id="rId30"/>
    <p:sldId id="317" r:id="rId31"/>
    <p:sldId id="318" r:id="rId32"/>
    <p:sldId id="291" r:id="rId33"/>
    <p:sldId id="292" r:id="rId34"/>
    <p:sldId id="319" r:id="rId35"/>
    <p:sldId id="293" r:id="rId36"/>
    <p:sldId id="320" r:id="rId37"/>
    <p:sldId id="321" r:id="rId38"/>
    <p:sldId id="294" r:id="rId39"/>
    <p:sldId id="295" r:id="rId40"/>
    <p:sldId id="296" r:id="rId41"/>
    <p:sldId id="297" r:id="rId42"/>
    <p:sldId id="298" r:id="rId43"/>
    <p:sldId id="299" r:id="rId44"/>
    <p:sldId id="300" r:id="rId45"/>
    <p:sldId id="301" r:id="rId46"/>
    <p:sldId id="323" r:id="rId47"/>
    <p:sldId id="324" r:id="rId48"/>
    <p:sldId id="303" r:id="rId49"/>
    <p:sldId id="309" r:id="rId50"/>
    <p:sldId id="310" r:id="rId51"/>
    <p:sldId id="314" r:id="rId52"/>
    <p:sldId id="304" r:id="rId53"/>
    <p:sldId id="311" r:id="rId54"/>
    <p:sldId id="264" r:id="rId55"/>
    <p:sldId id="305" r:id="rId56"/>
    <p:sldId id="306" r:id="rId57"/>
    <p:sldId id="307" r:id="rId58"/>
    <p:sldId id="308" r:id="rId59"/>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ECFD"/>
    <a:srgbClr val="F1E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664C69F-CAD3-414F-93B4-04BAA1D5EAD6}" v="580" dt="2021-01-10T11:10:51.9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94" autoAdjust="0"/>
    <p:restoredTop sz="75206" autoAdjust="0"/>
  </p:normalViewPr>
  <p:slideViewPr>
    <p:cSldViewPr snapToGrid="0">
      <p:cViewPr varScale="1">
        <p:scale>
          <a:sx n="52" d="100"/>
          <a:sy n="52" d="100"/>
        </p:scale>
        <p:origin x="121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61"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notesMaster" Target="notesMasters/notesMaster1.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C3FA78-4096-40CC-A936-B7E825556541}" type="datetimeFigureOut">
              <a:rPr lang="en-US" smtClean="0"/>
              <a:t>1/15/2021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4A0313-4BA9-425C-AEFA-FAA644109EE5}" type="slidenum">
              <a:rPr lang="en-US" smtClean="0"/>
              <a:t>‹#›</a:t>
            </a:fld>
            <a:endParaRPr lang="en-US"/>
          </a:p>
        </p:txBody>
      </p:sp>
    </p:spTree>
    <p:extLst>
      <p:ext uri="{BB962C8B-B14F-4D97-AF65-F5344CB8AC3E}">
        <p14:creationId xmlns:p14="http://schemas.microsoft.com/office/powerpoint/2010/main" val="61305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eurekanetwork.or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Slide Image Placeholder 1"/>
          <p:cNvSpPr>
            <a:spLocks noGrp="1" noRot="1" noChangeAspect="1"/>
          </p:cNvSpPr>
          <p:nvPr>
            <p:ph type="sldImg"/>
          </p:nvPr>
        </p:nvSpPr>
        <p:spPr bwMode="auto">
          <a:xfrm>
            <a:off x="2670175" y="509588"/>
            <a:ext cx="4532313" cy="2549525"/>
          </a:xfrm>
          <a:noFill/>
          <a:ln>
            <a:solidFill>
              <a:srgbClr val="000000"/>
            </a:solidFill>
            <a:miter lim="800000"/>
            <a:headEnd/>
            <a:tailEnd/>
          </a:ln>
        </p:spPr>
      </p:sp>
      <p:sp>
        <p:nvSpPr>
          <p:cNvPr id="8194" name="Notes Placeholder 2"/>
          <p:cNvSpPr>
            <a:spLocks noGrp="1"/>
          </p:cNvSpPr>
          <p:nvPr>
            <p:ph type="body" idx="1"/>
          </p:nvPr>
        </p:nvSpPr>
        <p:spPr bwMode="auto">
          <a:noFill/>
        </p:spPr>
        <p:txBody>
          <a:bodyPr wrap="square" numCol="1" anchor="t" anchorCtr="0" compatLnSpc="1">
            <a:prstTxWarp prst="textNoShape">
              <a:avLst/>
            </a:prstTxWarp>
          </a:bodyPr>
          <a:lstStyle/>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195"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8936F8C-D0DD-43F6-8480-BE0B27A151B7}" type="slidenum">
              <a:rPr lang="nl-NL">
                <a:cs typeface="Arial" charset="0"/>
              </a:rPr>
              <a:pPr fontAlgn="base">
                <a:spcBef>
                  <a:spcPct val="0"/>
                </a:spcBef>
                <a:spcAft>
                  <a:spcPct val="0"/>
                </a:spcAft>
              </a:pPr>
              <a:t>1</a:t>
            </a:fld>
            <a:endParaRPr lang="nl-NL">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If you click on the Menu, you will be able to visualize 9 different items. Let’s see them one by one. </a:t>
            </a:r>
          </a:p>
          <a:p>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10</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r>
              <a:rPr lang="fr-BE" dirty="0"/>
              <a:t>Under the </a:t>
            </a:r>
            <a:r>
              <a:rPr lang="fr-BE" dirty="0" err="1"/>
              <a:t>history</a:t>
            </a:r>
            <a:r>
              <a:rPr lang="fr-BE" dirty="0"/>
              <a:t> </a:t>
            </a:r>
            <a:r>
              <a:rPr lang="fr-BE" dirty="0" err="1"/>
              <a:t>you</a:t>
            </a:r>
            <a:r>
              <a:rPr lang="fr-BE" dirty="0"/>
              <a:t> can </a:t>
            </a:r>
            <a:r>
              <a:rPr lang="fr-BE" dirty="0" err="1"/>
              <a:t>find</a:t>
            </a:r>
            <a:r>
              <a:rPr lang="fr-BE" dirty="0"/>
              <a:t> the </a:t>
            </a:r>
            <a:r>
              <a:rPr lang="fr-BE" dirty="0" err="1"/>
              <a:t>previous</a:t>
            </a:r>
            <a:r>
              <a:rPr lang="fr-BE" dirty="0"/>
              <a:t> </a:t>
            </a:r>
            <a:r>
              <a:rPr lang="fr-BE" dirty="0" err="1"/>
              <a:t>saved</a:t>
            </a:r>
            <a:r>
              <a:rPr lang="fr-BE" dirty="0"/>
              <a:t> versions of </a:t>
            </a:r>
            <a:r>
              <a:rPr lang="fr-BE" dirty="0" err="1"/>
              <a:t>your</a:t>
            </a:r>
            <a:r>
              <a:rPr lang="fr-BE" dirty="0"/>
              <a:t> </a:t>
            </a:r>
            <a:r>
              <a:rPr lang="fr-BE" dirty="0" err="1"/>
              <a:t>project</a:t>
            </a:r>
            <a:r>
              <a:rPr lang="fr-BE" dirty="0"/>
              <a:t> applications. This </a:t>
            </a:r>
            <a:r>
              <a:rPr lang="fr-BE" dirty="0" err="1"/>
              <a:t>gives</a:t>
            </a:r>
            <a:r>
              <a:rPr lang="fr-BE" dirty="0"/>
              <a:t> </a:t>
            </a:r>
            <a:r>
              <a:rPr lang="fr-BE" dirty="0" err="1"/>
              <a:t>you</a:t>
            </a:r>
            <a:r>
              <a:rPr lang="fr-BE" dirty="0"/>
              <a:t> the </a:t>
            </a:r>
            <a:r>
              <a:rPr lang="fr-BE" dirty="0" err="1"/>
              <a:t>possibility</a:t>
            </a:r>
            <a:r>
              <a:rPr lang="fr-BE" dirty="0"/>
              <a:t> to have </a:t>
            </a:r>
            <a:r>
              <a:rPr lang="fr-BE" dirty="0" err="1"/>
              <a:t>access</a:t>
            </a:r>
            <a:r>
              <a:rPr lang="fr-BE" dirty="0"/>
              <a:t> a </a:t>
            </a:r>
            <a:r>
              <a:rPr lang="fr-BE" dirty="0" err="1"/>
              <a:t>previous</a:t>
            </a:r>
            <a:r>
              <a:rPr lang="fr-BE" dirty="0"/>
              <a:t> version of </a:t>
            </a:r>
            <a:r>
              <a:rPr lang="fr-BE" dirty="0" err="1"/>
              <a:t>your</a:t>
            </a:r>
            <a:r>
              <a:rPr lang="fr-BE" dirty="0"/>
              <a:t> application and make </a:t>
            </a:r>
            <a:r>
              <a:rPr lang="fr-BE" dirty="0" err="1"/>
              <a:t>edits</a:t>
            </a:r>
            <a:r>
              <a:rPr lang="fr-BE" dirty="0"/>
              <a:t>. </a:t>
            </a:r>
          </a:p>
          <a:p>
            <a:r>
              <a:rPr lang="fr-BE" dirty="0" err="1"/>
              <a:t>Each</a:t>
            </a:r>
            <a:r>
              <a:rPr lang="fr-BE" dirty="0"/>
              <a:t> version displays the date and the time of </a:t>
            </a:r>
            <a:r>
              <a:rPr lang="fr-BE" dirty="0" err="1"/>
              <a:t>when</a:t>
            </a:r>
            <a:r>
              <a:rPr lang="fr-BE" dirty="0"/>
              <a:t> </a:t>
            </a:r>
            <a:r>
              <a:rPr lang="fr-BE" dirty="0" err="1"/>
              <a:t>each</a:t>
            </a:r>
            <a:r>
              <a:rPr lang="fr-BE" dirty="0"/>
              <a:t> version </a:t>
            </a:r>
            <a:r>
              <a:rPr lang="fr-BE" dirty="0" err="1"/>
              <a:t>was</a:t>
            </a:r>
            <a:r>
              <a:rPr lang="fr-BE" dirty="0"/>
              <a:t> </a:t>
            </a:r>
            <a:r>
              <a:rPr lang="fr-BE" dirty="0" err="1"/>
              <a:t>saved</a:t>
            </a:r>
            <a:r>
              <a:rPr lang="fr-BE" dirty="0"/>
              <a:t>. </a:t>
            </a:r>
          </a:p>
          <a:p>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11</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indent="0" algn="l" defTabSz="457200" rtl="0" eaLnBrk="1" fontAlgn="base" latinLnBrk="0" hangingPunct="1">
              <a:lnSpc>
                <a:spcPct val="100000"/>
              </a:lnSpc>
              <a:spcBef>
                <a:spcPct val="30000"/>
              </a:spcBef>
              <a:spcAft>
                <a:spcPct val="0"/>
              </a:spcAft>
              <a:buClrTx/>
              <a:buSzTx/>
              <a:buFontTx/>
              <a:buNone/>
              <a:tabLst/>
              <a:defRPr/>
            </a:pPr>
            <a:r>
              <a:rPr lang="fr-BE" dirty="0"/>
              <a:t>The checklist </a:t>
            </a:r>
            <a:r>
              <a:rPr lang="fr-BE" dirty="0" err="1"/>
              <a:t>gives</a:t>
            </a:r>
            <a:r>
              <a:rPr lang="fr-BE" dirty="0"/>
              <a:t> </a:t>
            </a:r>
            <a:r>
              <a:rPr lang="fr-BE" dirty="0" err="1"/>
              <a:t>you</a:t>
            </a:r>
            <a:r>
              <a:rPr lang="fr-BE" dirty="0"/>
              <a:t> an </a:t>
            </a:r>
            <a:r>
              <a:rPr lang="fr-BE" dirty="0" err="1"/>
              <a:t>overview</a:t>
            </a:r>
            <a:r>
              <a:rPr lang="fr-BE" dirty="0"/>
              <a:t> of the sections </a:t>
            </a:r>
            <a:r>
              <a:rPr lang="fr-BE" dirty="0" err="1"/>
              <a:t>you</a:t>
            </a:r>
            <a:r>
              <a:rPr lang="fr-BE" dirty="0"/>
              <a:t> have </a:t>
            </a:r>
            <a:r>
              <a:rPr lang="fr-BE" dirty="0" err="1"/>
              <a:t>completed</a:t>
            </a:r>
            <a:r>
              <a:rPr lang="fr-BE" dirty="0"/>
              <a:t> and the </a:t>
            </a:r>
            <a:r>
              <a:rPr lang="fr-BE" dirty="0" err="1"/>
              <a:t>ones</a:t>
            </a:r>
            <a:r>
              <a:rPr lang="fr-BE" dirty="0"/>
              <a:t> </a:t>
            </a:r>
            <a:r>
              <a:rPr lang="fr-BE" dirty="0" err="1"/>
              <a:t>that</a:t>
            </a:r>
            <a:r>
              <a:rPr lang="fr-BE" dirty="0"/>
              <a:t>  </a:t>
            </a:r>
            <a:r>
              <a:rPr lang="fr-BE" dirty="0" err="1"/>
              <a:t>need</a:t>
            </a:r>
            <a:r>
              <a:rPr lang="fr-BE" dirty="0"/>
              <a:t> to </a:t>
            </a:r>
            <a:r>
              <a:rPr lang="fr-BE" dirty="0" err="1"/>
              <a:t>be</a:t>
            </a:r>
            <a:r>
              <a:rPr lang="fr-BE" dirty="0"/>
              <a:t> </a:t>
            </a:r>
            <a:r>
              <a:rPr lang="fr-BE" dirty="0" err="1"/>
              <a:t>completed</a:t>
            </a:r>
            <a:r>
              <a:rPr lang="fr-BE" dirty="0"/>
              <a:t>. This </a:t>
            </a:r>
            <a:r>
              <a:rPr lang="fr-BE" dirty="0" err="1"/>
              <a:t>will</a:t>
            </a:r>
            <a:r>
              <a:rPr lang="fr-BE" dirty="0"/>
              <a:t> help </a:t>
            </a:r>
            <a:r>
              <a:rPr lang="fr-BE" dirty="0" err="1"/>
              <a:t>you</a:t>
            </a:r>
            <a:r>
              <a:rPr lang="fr-BE" dirty="0"/>
              <a:t> to </a:t>
            </a:r>
            <a:r>
              <a:rPr lang="fr-BE" dirty="0" err="1"/>
              <a:t>keep</a:t>
            </a:r>
            <a:r>
              <a:rPr lang="fr-BE" dirty="0"/>
              <a:t> </a:t>
            </a:r>
            <a:r>
              <a:rPr lang="fr-BE" dirty="0" err="1"/>
              <a:t>tack</a:t>
            </a:r>
            <a:r>
              <a:rPr lang="fr-BE" dirty="0"/>
              <a:t> of </a:t>
            </a:r>
            <a:r>
              <a:rPr lang="fr-BE" dirty="0" err="1"/>
              <a:t>your</a:t>
            </a:r>
            <a:r>
              <a:rPr lang="fr-BE" dirty="0"/>
              <a:t> </a:t>
            </a:r>
            <a:r>
              <a:rPr lang="fr-BE" dirty="0" err="1"/>
              <a:t>progress</a:t>
            </a:r>
            <a:r>
              <a:rPr lang="fr-BE" dirty="0"/>
              <a:t>. The </a:t>
            </a:r>
            <a:r>
              <a:rPr lang="fr-BE" dirty="0" err="1"/>
              <a:t>complete</a:t>
            </a:r>
            <a:r>
              <a:rPr lang="fr-BE" dirty="0"/>
              <a:t> sections have a </a:t>
            </a:r>
            <a:r>
              <a:rPr lang="fr-BE" dirty="0" err="1"/>
              <a:t>checkmark</a:t>
            </a:r>
            <a:r>
              <a:rPr lang="fr-BE" dirty="0"/>
              <a:t> </a:t>
            </a:r>
            <a:r>
              <a:rPr lang="fr-BE" dirty="0" err="1"/>
              <a:t>next</a:t>
            </a:r>
            <a:r>
              <a:rPr lang="fr-BE" dirty="0"/>
              <a:t> to </a:t>
            </a:r>
            <a:r>
              <a:rPr lang="fr-BE" dirty="0" err="1"/>
              <a:t>them</a:t>
            </a:r>
            <a:r>
              <a:rPr lang="fr-BE" dirty="0"/>
              <a:t>.</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12</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r>
              <a:rPr lang="fr-BE" dirty="0" err="1"/>
              <a:t>Through</a:t>
            </a:r>
            <a:r>
              <a:rPr lang="fr-BE" dirty="0"/>
              <a:t> the </a:t>
            </a:r>
            <a:r>
              <a:rPr lang="fr-BE" dirty="0" err="1"/>
              <a:t>next</a:t>
            </a:r>
            <a:r>
              <a:rPr lang="fr-BE" dirty="0"/>
              <a:t> </a:t>
            </a:r>
            <a:r>
              <a:rPr lang="fr-BE" dirty="0" err="1"/>
              <a:t>feature</a:t>
            </a:r>
            <a:r>
              <a:rPr lang="fr-BE" dirty="0"/>
              <a:t> </a:t>
            </a:r>
            <a:r>
              <a:rPr lang="fr-BE" dirty="0" err="1"/>
              <a:t>you</a:t>
            </a:r>
            <a:r>
              <a:rPr lang="fr-BE" dirty="0"/>
              <a:t> can check </a:t>
            </a:r>
            <a:r>
              <a:rPr lang="fr-BE" dirty="0" err="1"/>
              <a:t>whether</a:t>
            </a:r>
            <a:r>
              <a:rPr lang="fr-BE" dirty="0"/>
              <a:t> the application </a:t>
            </a:r>
            <a:r>
              <a:rPr lang="fr-BE" dirty="0" err="1"/>
              <a:t>meets</a:t>
            </a:r>
            <a:r>
              <a:rPr lang="fr-BE" dirty="0"/>
              <a:t> </a:t>
            </a:r>
            <a:r>
              <a:rPr lang="fr-BE" dirty="0" err="1"/>
              <a:t>some</a:t>
            </a:r>
            <a:r>
              <a:rPr lang="fr-BE" dirty="0"/>
              <a:t> Eurostars </a:t>
            </a:r>
            <a:r>
              <a:rPr lang="fr-BE" dirty="0" err="1"/>
              <a:t>eligibiity</a:t>
            </a:r>
            <a:r>
              <a:rPr lang="fr-BE" dirty="0"/>
              <a:t> </a:t>
            </a:r>
            <a:r>
              <a:rPr lang="fr-BE" dirty="0" err="1"/>
              <a:t>criteria</a:t>
            </a:r>
            <a:r>
              <a:rPr lang="fr-BE" dirty="0"/>
              <a:t>. It </a:t>
            </a:r>
            <a:r>
              <a:rPr lang="fr-BE" dirty="0" err="1"/>
              <a:t>is</a:t>
            </a:r>
            <a:r>
              <a:rPr lang="fr-BE" dirty="0"/>
              <a:t> </a:t>
            </a:r>
            <a:r>
              <a:rPr lang="fr-BE" dirty="0" err="1"/>
              <a:t>just</a:t>
            </a:r>
            <a:r>
              <a:rPr lang="fr-BE" dirty="0"/>
              <a:t> a computer check, </a:t>
            </a:r>
            <a:r>
              <a:rPr lang="fr-BE" dirty="0" err="1"/>
              <a:t>intended</a:t>
            </a:r>
            <a:r>
              <a:rPr lang="fr-BE" dirty="0"/>
              <a:t> as a support to the </a:t>
            </a:r>
            <a:r>
              <a:rPr lang="fr-BE" dirty="0" err="1"/>
              <a:t>applicant</a:t>
            </a:r>
            <a:r>
              <a:rPr lang="fr-BE" dirty="0"/>
              <a:t>, </a:t>
            </a:r>
            <a:r>
              <a:rPr lang="fr-BE" dirty="0" err="1"/>
              <a:t>it</a:t>
            </a:r>
            <a:r>
              <a:rPr lang="fr-BE" dirty="0"/>
              <a:t> </a:t>
            </a:r>
            <a:r>
              <a:rPr lang="fr-BE" dirty="0" err="1"/>
              <a:t>does</a:t>
            </a:r>
            <a:r>
              <a:rPr lang="fr-BE" dirty="0"/>
              <a:t> not replace the </a:t>
            </a:r>
            <a:r>
              <a:rPr lang="fr-BE" dirty="0" err="1"/>
              <a:t>eligibity</a:t>
            </a:r>
            <a:r>
              <a:rPr lang="fr-BE" dirty="0"/>
              <a:t> check, </a:t>
            </a:r>
            <a:r>
              <a:rPr lang="fr-BE" dirty="0" err="1"/>
              <a:t>which</a:t>
            </a:r>
            <a:r>
              <a:rPr lang="fr-BE" dirty="0"/>
              <a:t> </a:t>
            </a:r>
            <a:r>
              <a:rPr lang="fr-BE" dirty="0" err="1"/>
              <a:t>is</a:t>
            </a:r>
            <a:r>
              <a:rPr lang="fr-BE" dirty="0"/>
              <a:t> </a:t>
            </a:r>
            <a:r>
              <a:rPr lang="fr-BE" dirty="0" err="1"/>
              <a:t>performed</a:t>
            </a:r>
            <a:r>
              <a:rPr lang="fr-BE" dirty="0"/>
              <a:t> </a:t>
            </a:r>
            <a:r>
              <a:rPr lang="fr-BE" dirty="0" err="1"/>
              <a:t>during</a:t>
            </a:r>
            <a:r>
              <a:rPr lang="fr-BE" dirty="0"/>
              <a:t> the </a:t>
            </a:r>
            <a:r>
              <a:rPr lang="fr-BE" dirty="0" err="1"/>
              <a:t>evaluation</a:t>
            </a:r>
            <a:r>
              <a:rPr lang="fr-BE" dirty="0"/>
              <a:t> phase. </a:t>
            </a:r>
          </a:p>
          <a:p>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13</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r>
              <a:rPr lang="en-US" sz="1200" dirty="0">
                <a:effectLst/>
                <a:latin typeface="Calibri" panose="020F0502020204030204" pitchFamily="34" charset="0"/>
                <a:ea typeface="Calibri" panose="020F0502020204030204" pitchFamily="34" charset="0"/>
                <a:cs typeface="Times New Roman" panose="02020603050405020304" pitchFamily="18" charset="0"/>
              </a:rPr>
              <a:t>Each project has to meet 13 eligibility criteria. 10 of them are international and 3 are national. Please check the eligibility guidelines on the Eureka’s website for more information. Through this button you can only visualize the 10 international eligibility criteria: a checkmark means you have fulfilled that criterion, an X means you haven’t, so you need to change some info in the application form. Two criteria cannot be electronically verified: E3 (- The project contains at least two independent participants) and E10 (- The project meets the EUREKA criteria and must have a civilian purpose), and they are highlighted in pink</a:t>
            </a:r>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14</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fr-BE" dirty="0"/>
              <a:t>At </a:t>
            </a:r>
            <a:r>
              <a:rPr lang="fr-BE" dirty="0" err="1"/>
              <a:t>any</a:t>
            </a:r>
            <a:r>
              <a:rPr lang="fr-BE" dirty="0"/>
              <a:t> point </a:t>
            </a:r>
            <a:r>
              <a:rPr lang="fr-BE" dirty="0" err="1"/>
              <a:t>you</a:t>
            </a:r>
            <a:r>
              <a:rPr lang="fr-BE" dirty="0"/>
              <a:t> can download a </a:t>
            </a:r>
            <a:r>
              <a:rPr lang="fr-BE" dirty="0" err="1"/>
              <a:t>pdf</a:t>
            </a:r>
            <a:r>
              <a:rPr lang="fr-BE" dirty="0"/>
              <a:t> </a:t>
            </a:r>
            <a:r>
              <a:rPr lang="fr-BE" dirty="0" err="1"/>
              <a:t>form</a:t>
            </a:r>
            <a:r>
              <a:rPr lang="fr-BE" dirty="0"/>
              <a:t> of </a:t>
            </a:r>
            <a:r>
              <a:rPr lang="fr-BE" dirty="0" err="1"/>
              <a:t>your</a:t>
            </a:r>
            <a:r>
              <a:rPr lang="fr-BE" dirty="0"/>
              <a:t> application by </a:t>
            </a:r>
            <a:r>
              <a:rPr lang="fr-BE" dirty="0" err="1"/>
              <a:t>using</a:t>
            </a:r>
            <a:r>
              <a:rPr lang="fr-BE" dirty="0"/>
              <a:t> the </a:t>
            </a:r>
            <a:r>
              <a:rPr lang="fr-BE" dirty="0" err="1"/>
              <a:t>print</a:t>
            </a:r>
            <a:r>
              <a:rPr lang="fr-BE" dirty="0"/>
              <a:t> </a:t>
            </a:r>
            <a:r>
              <a:rPr lang="fr-BE" dirty="0" err="1"/>
              <a:t>pdf</a:t>
            </a:r>
            <a:r>
              <a:rPr lang="fr-BE" dirty="0"/>
              <a:t> </a:t>
            </a:r>
            <a:r>
              <a:rPr lang="fr-BE" dirty="0" err="1"/>
              <a:t>button</a:t>
            </a:r>
            <a:r>
              <a:rPr lang="fr-BE" dirty="0"/>
              <a:t>.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15</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lvl="0" indent="0" algn="l" defTabSz="457200" rtl="0" eaLnBrk="1" fontAlgn="base" latinLnBrk="0" hangingPunct="1">
              <a:lnSpc>
                <a:spcPct val="100000"/>
              </a:lnSpc>
              <a:spcBef>
                <a:spcPct val="30000"/>
              </a:spcBef>
              <a:spcAft>
                <a:spcPct val="0"/>
              </a:spcAft>
              <a:buClrTx/>
              <a:buSzTx/>
              <a:buFontTx/>
              <a:buNone/>
              <a:tabLst/>
              <a:defRPr/>
            </a:pPr>
            <a:r>
              <a:rPr lang="fr-BE" dirty="0"/>
              <a:t>By </a:t>
            </a:r>
            <a:r>
              <a:rPr lang="fr-BE" dirty="0" err="1"/>
              <a:t>clicking</a:t>
            </a:r>
            <a:r>
              <a:rPr lang="fr-BE" dirty="0"/>
              <a:t> Zip </a:t>
            </a:r>
            <a:r>
              <a:rPr lang="fr-BE" dirty="0" err="1"/>
              <a:t>it</a:t>
            </a:r>
            <a:r>
              <a:rPr lang="fr-BE" dirty="0"/>
              <a:t> </a:t>
            </a:r>
            <a:r>
              <a:rPr lang="fr-BE" dirty="0" err="1"/>
              <a:t>you</a:t>
            </a:r>
            <a:r>
              <a:rPr lang="fr-BE" dirty="0"/>
              <a:t> can download a folder </a:t>
            </a:r>
            <a:r>
              <a:rPr lang="fr-BE" dirty="0" err="1"/>
              <a:t>with</a:t>
            </a:r>
            <a:r>
              <a:rPr lang="fr-BE" dirty="0"/>
              <a:t> the annexes </a:t>
            </a:r>
            <a:r>
              <a:rPr lang="fr-BE" dirty="0" err="1"/>
              <a:t>that</a:t>
            </a:r>
            <a:r>
              <a:rPr lang="fr-BE" dirty="0"/>
              <a:t> </a:t>
            </a:r>
            <a:r>
              <a:rPr lang="fr-BE" dirty="0" err="1"/>
              <a:t>you</a:t>
            </a:r>
            <a:r>
              <a:rPr lang="fr-BE" dirty="0"/>
              <a:t> have </a:t>
            </a:r>
            <a:r>
              <a:rPr lang="fr-BE" dirty="0" err="1"/>
              <a:t>included</a:t>
            </a:r>
            <a:r>
              <a:rPr lang="fr-BE" dirty="0"/>
              <a:t> in the application </a:t>
            </a:r>
            <a:r>
              <a:rPr lang="fr-BE" dirty="0" err="1"/>
              <a:t>form</a:t>
            </a:r>
            <a:r>
              <a:rPr lang="fr-BE" dirty="0"/>
              <a:t>.</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16</a:t>
            </a:fld>
            <a:endParaRPr lang="nl-NL"/>
          </a:p>
        </p:txBody>
      </p:sp>
    </p:spTree>
    <p:extLst>
      <p:ext uri="{BB962C8B-B14F-4D97-AF65-F5344CB8AC3E}">
        <p14:creationId xmlns:p14="http://schemas.microsoft.com/office/powerpoint/2010/main" val="3789791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r>
              <a:rPr lang="fr-BE" dirty="0"/>
              <a:t>An </a:t>
            </a:r>
            <a:r>
              <a:rPr lang="fr-BE" dirty="0" err="1"/>
              <a:t>importnat</a:t>
            </a:r>
            <a:r>
              <a:rPr lang="fr-BE" dirty="0"/>
              <a:t> </a:t>
            </a:r>
            <a:r>
              <a:rPr lang="fr-BE" dirty="0" err="1"/>
              <a:t>feature</a:t>
            </a:r>
            <a:r>
              <a:rPr lang="fr-BE" dirty="0"/>
              <a:t> of the online application </a:t>
            </a:r>
            <a:r>
              <a:rPr lang="fr-BE" dirty="0" err="1"/>
              <a:t>is</a:t>
            </a:r>
            <a:r>
              <a:rPr lang="fr-BE" dirty="0"/>
              <a:t> the export and import </a:t>
            </a:r>
            <a:r>
              <a:rPr lang="fr-BE" dirty="0" err="1"/>
              <a:t>function</a:t>
            </a:r>
            <a:r>
              <a:rPr lang="fr-BE" dirty="0"/>
              <a:t>. </a:t>
            </a:r>
          </a:p>
          <a:p>
            <a:endParaRPr lang="fr-BE" dirty="0"/>
          </a:p>
          <a:p>
            <a:r>
              <a:rPr lang="fr-BE" dirty="0"/>
              <a:t>By </a:t>
            </a:r>
            <a:r>
              <a:rPr lang="fr-BE" dirty="0" err="1"/>
              <a:t>clicking</a:t>
            </a:r>
            <a:r>
              <a:rPr lang="fr-BE" dirty="0"/>
              <a:t> the export </a:t>
            </a:r>
            <a:r>
              <a:rPr lang="fr-BE" dirty="0" err="1"/>
              <a:t>button</a:t>
            </a:r>
            <a:r>
              <a:rPr lang="fr-BE" dirty="0"/>
              <a:t>, an </a:t>
            </a:r>
            <a:r>
              <a:rPr lang="fr-BE" dirty="0" err="1"/>
              <a:t>encrypted</a:t>
            </a:r>
            <a:r>
              <a:rPr lang="fr-BE" dirty="0"/>
              <a:t> version of </a:t>
            </a:r>
            <a:r>
              <a:rPr lang="fr-BE" dirty="0" err="1"/>
              <a:t>your</a:t>
            </a:r>
            <a:r>
              <a:rPr lang="fr-BE" dirty="0"/>
              <a:t> </a:t>
            </a:r>
            <a:r>
              <a:rPr lang="fr-BE" dirty="0" err="1"/>
              <a:t>project</a:t>
            </a:r>
            <a:r>
              <a:rPr lang="fr-BE" dirty="0"/>
              <a:t> application </a:t>
            </a:r>
            <a:r>
              <a:rPr lang="fr-BE" dirty="0" err="1"/>
              <a:t>is</a:t>
            </a:r>
            <a:r>
              <a:rPr lang="fr-BE" dirty="0"/>
              <a:t> </a:t>
            </a:r>
            <a:r>
              <a:rPr lang="fr-BE" dirty="0" err="1"/>
              <a:t>created</a:t>
            </a:r>
            <a:r>
              <a:rPr lang="fr-BE" dirty="0"/>
              <a:t>. This version can </a:t>
            </a:r>
            <a:r>
              <a:rPr lang="fr-BE" dirty="0" err="1"/>
              <a:t>be</a:t>
            </a:r>
            <a:r>
              <a:rPr lang="fr-BE" dirty="0"/>
              <a:t> </a:t>
            </a:r>
            <a:r>
              <a:rPr lang="fr-BE" dirty="0" err="1"/>
              <a:t>saved</a:t>
            </a:r>
            <a:r>
              <a:rPr lang="fr-BE" dirty="0"/>
              <a:t> on </a:t>
            </a:r>
            <a:r>
              <a:rPr lang="fr-BE" dirty="0" err="1"/>
              <a:t>your</a:t>
            </a:r>
            <a:r>
              <a:rPr lang="fr-BE" dirty="0"/>
              <a:t> computer for </a:t>
            </a:r>
            <a:r>
              <a:rPr lang="fr-BE" dirty="0" err="1"/>
              <a:t>safety</a:t>
            </a:r>
            <a:r>
              <a:rPr lang="fr-BE" dirty="0"/>
              <a:t> </a:t>
            </a:r>
            <a:r>
              <a:rPr lang="fr-BE" dirty="0" err="1"/>
              <a:t>reasons</a:t>
            </a:r>
            <a:r>
              <a:rPr lang="fr-BE" dirty="0"/>
              <a:t>. In </a:t>
            </a:r>
            <a:r>
              <a:rPr lang="fr-BE" dirty="0" err="1"/>
              <a:t>order</a:t>
            </a:r>
            <a:r>
              <a:rPr lang="fr-BE" dirty="0"/>
              <a:t> to </a:t>
            </a:r>
            <a:r>
              <a:rPr lang="fr-BE" dirty="0" err="1"/>
              <a:t>visualize</a:t>
            </a:r>
            <a:r>
              <a:rPr lang="fr-BE" dirty="0"/>
              <a:t> the data in </a:t>
            </a:r>
            <a:r>
              <a:rPr lang="fr-BE" dirty="0" err="1"/>
              <a:t>it</a:t>
            </a:r>
            <a:r>
              <a:rPr lang="fr-BE" dirty="0"/>
              <a:t>, </a:t>
            </a:r>
            <a:r>
              <a:rPr lang="fr-BE" dirty="0" err="1"/>
              <a:t>you</a:t>
            </a:r>
            <a:r>
              <a:rPr lang="fr-BE" dirty="0"/>
              <a:t> </a:t>
            </a:r>
            <a:r>
              <a:rPr lang="fr-BE" dirty="0" err="1"/>
              <a:t>need</a:t>
            </a:r>
            <a:r>
              <a:rPr lang="fr-BE" dirty="0"/>
              <a:t> to import </a:t>
            </a:r>
            <a:r>
              <a:rPr lang="fr-BE" dirty="0" err="1"/>
              <a:t>it</a:t>
            </a:r>
            <a:r>
              <a:rPr lang="fr-BE" dirty="0"/>
              <a:t> </a:t>
            </a:r>
            <a:r>
              <a:rPr lang="fr-BE" dirty="0" err="1"/>
              <a:t>again</a:t>
            </a:r>
            <a:r>
              <a:rPr lang="fr-BE" dirty="0"/>
              <a:t> in the platform.</a:t>
            </a:r>
          </a:p>
          <a:p>
            <a:endParaRPr lang="fr-BE" dirty="0"/>
          </a:p>
          <a:p>
            <a:r>
              <a:rPr lang="fr-BE" dirty="0"/>
              <a:t>Once </a:t>
            </a:r>
            <a:r>
              <a:rPr lang="fr-BE" dirty="0" err="1"/>
              <a:t>you</a:t>
            </a:r>
            <a:r>
              <a:rPr lang="fr-BE" dirty="0"/>
              <a:t> click the export </a:t>
            </a:r>
            <a:r>
              <a:rPr lang="fr-BE" dirty="0" err="1"/>
              <a:t>function</a:t>
            </a:r>
            <a:r>
              <a:rPr lang="fr-BE" dirty="0"/>
              <a:t>, a </a:t>
            </a:r>
            <a:r>
              <a:rPr lang="fr-BE" dirty="0" err="1"/>
              <a:t>password</a:t>
            </a:r>
            <a:r>
              <a:rPr lang="fr-BE" dirty="0"/>
              <a:t> </a:t>
            </a:r>
            <a:r>
              <a:rPr lang="fr-BE" dirty="0" err="1"/>
              <a:t>will</a:t>
            </a:r>
            <a:r>
              <a:rPr lang="fr-BE" dirty="0"/>
              <a:t> </a:t>
            </a:r>
            <a:r>
              <a:rPr lang="fr-BE" dirty="0" err="1"/>
              <a:t>be</a:t>
            </a:r>
            <a:r>
              <a:rPr lang="fr-BE" dirty="0"/>
              <a:t> </a:t>
            </a:r>
            <a:r>
              <a:rPr lang="fr-BE" dirty="0" err="1"/>
              <a:t>asked</a:t>
            </a:r>
            <a:r>
              <a:rPr lang="fr-BE" dirty="0"/>
              <a:t> by the system. Once </a:t>
            </a:r>
            <a:r>
              <a:rPr lang="fr-BE" dirty="0" err="1"/>
              <a:t>you</a:t>
            </a:r>
            <a:r>
              <a:rPr lang="fr-BE" dirty="0"/>
              <a:t> insert </a:t>
            </a:r>
            <a:r>
              <a:rPr lang="fr-BE" dirty="0" err="1"/>
              <a:t>your</a:t>
            </a:r>
            <a:r>
              <a:rPr lang="fr-BE" dirty="0"/>
              <a:t> </a:t>
            </a:r>
            <a:r>
              <a:rPr lang="fr-BE" dirty="0" err="1"/>
              <a:t>password</a:t>
            </a:r>
            <a:r>
              <a:rPr lang="fr-BE" dirty="0"/>
              <a:t>, the file </a:t>
            </a:r>
            <a:r>
              <a:rPr lang="fr-BE" dirty="0" err="1"/>
              <a:t>will</a:t>
            </a:r>
            <a:r>
              <a:rPr lang="fr-BE" dirty="0"/>
              <a:t> </a:t>
            </a:r>
            <a:r>
              <a:rPr lang="fr-BE" dirty="0" err="1"/>
              <a:t>be</a:t>
            </a:r>
            <a:r>
              <a:rPr lang="fr-BE" dirty="0"/>
              <a:t> </a:t>
            </a:r>
            <a:r>
              <a:rPr lang="fr-BE" dirty="0" err="1"/>
              <a:t>downloaded</a:t>
            </a:r>
            <a:r>
              <a:rPr lang="fr-BE" dirty="0"/>
              <a:t> and </a:t>
            </a:r>
            <a:r>
              <a:rPr lang="fr-BE" dirty="0" err="1"/>
              <a:t>you</a:t>
            </a:r>
            <a:r>
              <a:rPr lang="fr-BE" dirty="0"/>
              <a:t> can </a:t>
            </a:r>
            <a:r>
              <a:rPr lang="fr-BE" dirty="0" err="1"/>
              <a:t>save</a:t>
            </a:r>
            <a:r>
              <a:rPr lang="fr-BE" dirty="0"/>
              <a:t> </a:t>
            </a:r>
            <a:r>
              <a:rPr lang="fr-BE" dirty="0" err="1"/>
              <a:t>it</a:t>
            </a:r>
            <a:r>
              <a:rPr lang="fr-BE" dirty="0"/>
              <a:t> in </a:t>
            </a:r>
            <a:r>
              <a:rPr lang="fr-BE" dirty="0" err="1"/>
              <a:t>your</a:t>
            </a:r>
            <a:r>
              <a:rPr lang="fr-BE" dirty="0"/>
              <a:t> computer.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17</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r>
              <a:rPr lang="fr-BE" dirty="0"/>
              <a:t>In </a:t>
            </a:r>
            <a:r>
              <a:rPr lang="fr-BE" dirty="0" err="1"/>
              <a:t>order</a:t>
            </a:r>
            <a:r>
              <a:rPr lang="fr-BE" dirty="0"/>
              <a:t> to </a:t>
            </a:r>
            <a:r>
              <a:rPr lang="fr-BE" dirty="0" err="1"/>
              <a:t>visualize</a:t>
            </a:r>
            <a:r>
              <a:rPr lang="fr-BE" dirty="0"/>
              <a:t> the data in the file, log in to the </a:t>
            </a:r>
            <a:r>
              <a:rPr lang="fr-BE" dirty="0" err="1"/>
              <a:t>submission</a:t>
            </a:r>
            <a:r>
              <a:rPr lang="fr-BE" dirty="0"/>
              <a:t> platform, click Import, and </a:t>
            </a:r>
            <a:r>
              <a:rPr lang="fr-BE" dirty="0" err="1"/>
              <a:t>upload</a:t>
            </a:r>
            <a:r>
              <a:rPr lang="fr-BE" dirty="0"/>
              <a:t> the file. </a:t>
            </a:r>
          </a:p>
          <a:p>
            <a:endParaRPr lang="fr-BE" dirty="0"/>
          </a:p>
          <a:p>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18</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r>
              <a:rPr lang="fr-BE" dirty="0"/>
              <a:t>You </a:t>
            </a:r>
            <a:r>
              <a:rPr lang="fr-BE" dirty="0" err="1"/>
              <a:t>press</a:t>
            </a:r>
            <a:r>
              <a:rPr lang="fr-BE" dirty="0"/>
              <a:t> Ok and </a:t>
            </a:r>
            <a:r>
              <a:rPr lang="fr-BE" dirty="0" err="1"/>
              <a:t>then</a:t>
            </a:r>
            <a:r>
              <a:rPr lang="fr-BE" dirty="0"/>
              <a:t> </a:t>
            </a:r>
            <a:r>
              <a:rPr lang="fr-BE" dirty="0" err="1"/>
              <a:t>you</a:t>
            </a:r>
            <a:r>
              <a:rPr lang="fr-BE" dirty="0"/>
              <a:t> enter </a:t>
            </a:r>
            <a:r>
              <a:rPr lang="fr-BE" dirty="0" err="1"/>
              <a:t>your</a:t>
            </a:r>
            <a:r>
              <a:rPr lang="fr-BE" dirty="0"/>
              <a:t> </a:t>
            </a:r>
            <a:r>
              <a:rPr lang="fr-BE" dirty="0" err="1"/>
              <a:t>password</a:t>
            </a:r>
            <a:r>
              <a:rPr lang="fr-BE" dirty="0"/>
              <a:t>. You </a:t>
            </a:r>
            <a:r>
              <a:rPr lang="fr-BE" dirty="0" err="1"/>
              <a:t>will</a:t>
            </a:r>
            <a:r>
              <a:rPr lang="fr-BE" dirty="0"/>
              <a:t> </a:t>
            </a:r>
            <a:r>
              <a:rPr lang="fr-BE" dirty="0" err="1"/>
              <a:t>then</a:t>
            </a:r>
            <a:r>
              <a:rPr lang="fr-BE" dirty="0"/>
              <a:t> </a:t>
            </a:r>
            <a:r>
              <a:rPr lang="fr-BE" dirty="0" err="1"/>
              <a:t>be</a:t>
            </a:r>
            <a:r>
              <a:rPr lang="fr-BE" dirty="0"/>
              <a:t> able to </a:t>
            </a:r>
            <a:r>
              <a:rPr lang="fr-BE" dirty="0" err="1"/>
              <a:t>see</a:t>
            </a:r>
            <a:r>
              <a:rPr lang="fr-BE" dirty="0"/>
              <a:t> the data in the application </a:t>
            </a:r>
            <a:r>
              <a:rPr lang="fr-BE" dirty="0" err="1"/>
              <a:t>form</a:t>
            </a:r>
            <a:r>
              <a:rPr lang="fr-BE" dirty="0"/>
              <a:t>. </a:t>
            </a:r>
          </a:p>
          <a:p>
            <a:endParaRPr lang="fr-BE" dirty="0"/>
          </a:p>
          <a:p>
            <a:r>
              <a:rPr lang="fr-BE" dirty="0"/>
              <a:t>You can import the file by </a:t>
            </a:r>
            <a:r>
              <a:rPr lang="fr-BE" dirty="0" err="1"/>
              <a:t>using</a:t>
            </a:r>
            <a:r>
              <a:rPr lang="fr-BE" dirty="0"/>
              <a:t> </a:t>
            </a:r>
            <a:r>
              <a:rPr lang="fr-BE" dirty="0" err="1"/>
              <a:t>your</a:t>
            </a:r>
            <a:r>
              <a:rPr lang="fr-BE" dirty="0"/>
              <a:t> </a:t>
            </a:r>
            <a:r>
              <a:rPr lang="fr-BE" dirty="0" err="1"/>
              <a:t>account</a:t>
            </a:r>
            <a:r>
              <a:rPr lang="fr-BE" dirty="0"/>
              <a:t> or </a:t>
            </a:r>
            <a:r>
              <a:rPr lang="fr-BE" dirty="0" err="1"/>
              <a:t>even</a:t>
            </a:r>
            <a:r>
              <a:rPr lang="fr-BE" dirty="0"/>
              <a:t> </a:t>
            </a:r>
            <a:r>
              <a:rPr lang="fr-BE" dirty="0" err="1"/>
              <a:t>another</a:t>
            </a:r>
            <a:r>
              <a:rPr lang="fr-BE" dirty="0"/>
              <a:t> </a:t>
            </a:r>
            <a:r>
              <a:rPr lang="fr-BE" dirty="0" err="1"/>
              <a:t>account</a:t>
            </a:r>
            <a:r>
              <a:rPr lang="fr-BE" dirty="0"/>
              <a:t>, and </a:t>
            </a:r>
            <a:r>
              <a:rPr lang="fr-BE" dirty="0" err="1"/>
              <a:t>whenever</a:t>
            </a:r>
            <a:r>
              <a:rPr lang="fr-BE" dirty="0"/>
              <a:t> </a:t>
            </a:r>
            <a:r>
              <a:rPr lang="fr-BE" dirty="0" err="1"/>
              <a:t>you</a:t>
            </a:r>
            <a:r>
              <a:rPr lang="fr-BE" dirty="0"/>
              <a:t> </a:t>
            </a:r>
            <a:r>
              <a:rPr lang="fr-BE" dirty="0" err="1"/>
              <a:t>want</a:t>
            </a:r>
            <a:r>
              <a:rPr lang="fr-BE" dirty="0"/>
              <a:t>, </a:t>
            </a:r>
            <a:r>
              <a:rPr lang="fr-BE" dirty="0" err="1"/>
              <a:t>also</a:t>
            </a:r>
            <a:r>
              <a:rPr lang="fr-BE" dirty="0"/>
              <a:t> </a:t>
            </a:r>
            <a:r>
              <a:rPr lang="fr-BE" dirty="0" err="1"/>
              <a:t>months</a:t>
            </a:r>
            <a:r>
              <a:rPr lang="fr-BE" dirty="0"/>
              <a:t> </a:t>
            </a:r>
            <a:r>
              <a:rPr lang="fr-BE" dirty="0" err="1"/>
              <a:t>after</a:t>
            </a:r>
            <a:r>
              <a:rPr lang="fr-BE" dirty="0"/>
              <a:t> the </a:t>
            </a:r>
            <a:r>
              <a:rPr lang="fr-BE" dirty="0" err="1"/>
              <a:t>submission</a:t>
            </a:r>
            <a:r>
              <a:rPr lang="fr-BE" dirty="0"/>
              <a:t>.</a:t>
            </a:r>
          </a:p>
          <a:p>
            <a:endParaRPr lang="fr-BE" dirty="0"/>
          </a:p>
          <a:p>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19</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84A0313-4BA9-425C-AEFA-FAA644109EE5}" type="slidenum">
              <a:rPr lang="en-US" smtClean="0"/>
              <a:t>2</a:t>
            </a:fld>
            <a:endParaRPr lang="en-US"/>
          </a:p>
        </p:txBody>
      </p:sp>
    </p:spTree>
    <p:extLst>
      <p:ext uri="{BB962C8B-B14F-4D97-AF65-F5344CB8AC3E}">
        <p14:creationId xmlns:p14="http://schemas.microsoft.com/office/powerpoint/2010/main" val="36279777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r>
              <a:rPr lang="fr-BE" dirty="0"/>
              <a:t>By </a:t>
            </a:r>
            <a:r>
              <a:rPr lang="fr-BE" dirty="0" err="1"/>
              <a:t>clicking</a:t>
            </a:r>
            <a:r>
              <a:rPr lang="fr-BE" dirty="0"/>
              <a:t> Close </a:t>
            </a:r>
            <a:r>
              <a:rPr lang="fr-BE" dirty="0" err="1"/>
              <a:t>this</a:t>
            </a:r>
            <a:r>
              <a:rPr lang="fr-BE" dirty="0"/>
              <a:t> </a:t>
            </a:r>
            <a:r>
              <a:rPr lang="fr-BE" dirty="0" err="1"/>
              <a:t>project</a:t>
            </a:r>
            <a:r>
              <a:rPr lang="fr-BE" dirty="0"/>
              <a:t> </a:t>
            </a:r>
            <a:r>
              <a:rPr lang="fr-BE" dirty="0" err="1"/>
              <a:t>you</a:t>
            </a:r>
            <a:r>
              <a:rPr lang="fr-BE" dirty="0"/>
              <a:t> can log out </a:t>
            </a:r>
            <a:r>
              <a:rPr lang="fr-BE" dirty="0" err="1"/>
              <a:t>from</a:t>
            </a:r>
            <a:r>
              <a:rPr lang="fr-BE" dirty="0"/>
              <a:t> the platform.</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20</a:t>
            </a:fld>
            <a:endParaRPr lang="nl-NL"/>
          </a:p>
        </p:txBody>
      </p:sp>
    </p:spTree>
    <p:extLst>
      <p:ext uri="{BB962C8B-B14F-4D97-AF65-F5344CB8AC3E}">
        <p14:creationId xmlns:p14="http://schemas.microsoft.com/office/powerpoint/2010/main" val="297297823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r>
              <a:rPr lang="fr-BE" dirty="0"/>
              <a:t>By </a:t>
            </a:r>
            <a:r>
              <a:rPr lang="fr-BE" dirty="0" err="1"/>
              <a:t>clicking</a:t>
            </a:r>
            <a:r>
              <a:rPr lang="fr-BE" dirty="0"/>
              <a:t> Close </a:t>
            </a:r>
            <a:r>
              <a:rPr lang="fr-BE" dirty="0" err="1"/>
              <a:t>this</a:t>
            </a:r>
            <a:r>
              <a:rPr lang="fr-BE" dirty="0"/>
              <a:t> </a:t>
            </a:r>
            <a:r>
              <a:rPr lang="fr-BE" dirty="0" err="1"/>
              <a:t>project</a:t>
            </a:r>
            <a:r>
              <a:rPr lang="fr-BE" dirty="0"/>
              <a:t> </a:t>
            </a:r>
            <a:r>
              <a:rPr lang="fr-BE" dirty="0" err="1"/>
              <a:t>you</a:t>
            </a:r>
            <a:r>
              <a:rPr lang="fr-BE" dirty="0"/>
              <a:t> can log out </a:t>
            </a:r>
            <a:r>
              <a:rPr lang="fr-BE" dirty="0" err="1"/>
              <a:t>from</a:t>
            </a:r>
            <a:r>
              <a:rPr lang="fr-BE" dirty="0"/>
              <a:t> the platform.</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21</a:t>
            </a:fld>
            <a:endParaRPr lang="nl-NL"/>
          </a:p>
        </p:txBody>
      </p:sp>
    </p:spTree>
    <p:extLst>
      <p:ext uri="{BB962C8B-B14F-4D97-AF65-F5344CB8AC3E}">
        <p14:creationId xmlns:p14="http://schemas.microsoft.com/office/powerpoint/2010/main" val="28461850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indent="0">
              <a:buNone/>
            </a:pPr>
            <a:r>
              <a:rPr lang="fr-BE" dirty="0"/>
              <a:t>The application </a:t>
            </a:r>
            <a:r>
              <a:rPr lang="fr-BE" dirty="0" err="1"/>
              <a:t>form</a:t>
            </a:r>
            <a:r>
              <a:rPr lang="fr-BE" dirty="0"/>
              <a:t> has 6 parts . </a:t>
            </a:r>
            <a:r>
              <a:rPr lang="fr-BE" dirty="0" err="1"/>
              <a:t>We</a:t>
            </a:r>
            <a:r>
              <a:rPr lang="fr-BE" dirty="0"/>
              <a:t> are </a:t>
            </a:r>
            <a:r>
              <a:rPr lang="fr-BE" dirty="0" err="1"/>
              <a:t>now</a:t>
            </a:r>
            <a:r>
              <a:rPr lang="fr-BE" dirty="0"/>
              <a:t> </a:t>
            </a:r>
            <a:r>
              <a:rPr lang="fr-BE" dirty="0" err="1"/>
              <a:t>going</a:t>
            </a:r>
            <a:r>
              <a:rPr lang="fr-BE" dirty="0"/>
              <a:t> to </a:t>
            </a:r>
            <a:r>
              <a:rPr lang="fr-BE" dirty="0" err="1"/>
              <a:t>see</a:t>
            </a:r>
            <a:r>
              <a:rPr lang="fr-BE" dirty="0"/>
              <a:t> </a:t>
            </a:r>
            <a:r>
              <a:rPr lang="fr-BE" dirty="0" err="1"/>
              <a:t>each</a:t>
            </a:r>
            <a:r>
              <a:rPr lang="fr-BE" dirty="0"/>
              <a:t> one of </a:t>
            </a:r>
            <a:r>
              <a:rPr lang="fr-BE" dirty="0" err="1"/>
              <a:t>them</a:t>
            </a:r>
            <a:r>
              <a:rPr lang="fr-BE" dirty="0"/>
              <a:t>, </a:t>
            </a:r>
            <a:r>
              <a:rPr lang="fr-BE" dirty="0" err="1"/>
              <a:t>starting</a:t>
            </a:r>
            <a:r>
              <a:rPr lang="fr-BE" dirty="0"/>
              <a:t> </a:t>
            </a:r>
            <a:r>
              <a:rPr lang="fr-BE" dirty="0" err="1"/>
              <a:t>from</a:t>
            </a:r>
            <a:r>
              <a:rPr lang="fr-BE" dirty="0"/>
              <a:t> the </a:t>
            </a:r>
            <a:r>
              <a:rPr lang="fr-BE" dirty="0" err="1"/>
              <a:t>project</a:t>
            </a:r>
            <a:r>
              <a:rPr lang="fr-BE" dirty="0"/>
              <a:t> </a:t>
            </a:r>
            <a:r>
              <a:rPr lang="fr-BE" dirty="0" err="1"/>
              <a:t>picth</a:t>
            </a:r>
            <a:r>
              <a:rPr lang="fr-BE" dirty="0"/>
              <a:t>.</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22</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In the </a:t>
            </a:r>
            <a:r>
              <a:rPr lang="fr-BE" dirty="0" err="1"/>
              <a:t>proejct</a:t>
            </a:r>
            <a:r>
              <a:rPr lang="fr-BE" dirty="0"/>
              <a:t> pitch </a:t>
            </a:r>
            <a:r>
              <a:rPr lang="fr-BE" dirty="0" err="1"/>
              <a:t>you</a:t>
            </a:r>
            <a:r>
              <a:rPr lang="fr-BE" dirty="0"/>
              <a:t> must </a:t>
            </a:r>
            <a:r>
              <a:rPr lang="fr-BE" dirty="0" err="1"/>
              <a:t>provide</a:t>
            </a:r>
            <a:r>
              <a:rPr lang="fr-BE" dirty="0"/>
              <a:t> </a:t>
            </a:r>
            <a:r>
              <a:rPr lang="fr-BE" dirty="0" err="1"/>
              <a:t>general</a:t>
            </a:r>
            <a:r>
              <a:rPr lang="fr-BE" dirty="0"/>
              <a:t> information about </a:t>
            </a:r>
            <a:r>
              <a:rPr lang="fr-BE" dirty="0" err="1"/>
              <a:t>your</a:t>
            </a:r>
            <a:r>
              <a:rPr lang="fr-BE" dirty="0"/>
              <a:t> </a:t>
            </a:r>
            <a:r>
              <a:rPr lang="fr-BE" dirty="0" err="1"/>
              <a:t>project</a:t>
            </a:r>
            <a:r>
              <a:rPr lang="fr-BE" dirty="0"/>
              <a:t>, </a:t>
            </a:r>
            <a:r>
              <a:rPr lang="fr-BE" dirty="0" err="1"/>
              <a:t>including</a:t>
            </a:r>
            <a:r>
              <a:rPr lang="fr-BE" dirty="0"/>
              <a:t> </a:t>
            </a:r>
            <a:r>
              <a:rPr lang="fr-BE" dirty="0" err="1"/>
              <a:t>its</a:t>
            </a:r>
            <a:r>
              <a:rPr lang="fr-BE" dirty="0"/>
              <a:t> </a:t>
            </a:r>
            <a:r>
              <a:rPr lang="fr-BE" dirty="0" err="1"/>
              <a:t>title</a:t>
            </a:r>
            <a:r>
              <a:rPr lang="fr-BE" dirty="0"/>
              <a:t>, </a:t>
            </a:r>
            <a:r>
              <a:rPr lang="fr-BE" dirty="0" err="1"/>
              <a:t>acronym</a:t>
            </a:r>
            <a:r>
              <a:rPr lang="fr-BE" dirty="0"/>
              <a:t>, </a:t>
            </a:r>
            <a:r>
              <a:rPr lang="fr-BE" dirty="0" err="1"/>
              <a:t>technology</a:t>
            </a:r>
            <a:r>
              <a:rPr lang="fr-BE" dirty="0"/>
              <a:t> and </a:t>
            </a:r>
            <a:r>
              <a:rPr lang="fr-BE" dirty="0" err="1"/>
              <a:t>market</a:t>
            </a:r>
            <a:r>
              <a:rPr lang="fr-BE" dirty="0"/>
              <a:t> areas. </a:t>
            </a:r>
            <a:r>
              <a:rPr lang="en-US" sz="1800" dirty="0">
                <a:effectLst/>
                <a:latin typeface="Calibri" panose="020F0502020204030204" pitchFamily="34" charset="0"/>
                <a:cs typeface="Times New Roman" panose="02020603050405020304" pitchFamily="18" charset="0"/>
              </a:rPr>
              <a:t>As </a:t>
            </a:r>
            <a:r>
              <a:rPr lang="en-US" sz="1800" dirty="0">
                <a:effectLst/>
                <a:latin typeface="Calibri" panose="020F0502020204030204" pitchFamily="34" charset="0"/>
                <a:ea typeface="Calibri" panose="020F0502020204030204" pitchFamily="34" charset="0"/>
                <a:cs typeface="Times New Roman" panose="02020603050405020304" pitchFamily="18" charset="0"/>
              </a:rPr>
              <a:t>you insert the acronym, this will be displayed in the black bar on the top of your screen.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Be aware of the character limit. Check the help box for guidance on how to complete the fields – the help boxes are indicated with a question mark.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last field of this page shows the Project Total Cost. This will be completed automatically once you have completed the cost sections in the part of the application form dedicated to the participants information – see next slides.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23</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the second part of the application you have to describe the business case.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Notice the checkmark next to Project Pitch in the black bar: the checkmark appears every time you complete a section of the application form. However, it does never appear for the sections Work Packages, Participants and Project Annexes.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24</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Pay special attention to question 13 – which is about the time when you will start the commercialization phase or clinical trials. One of Eurostars eligibility criteria states that market introduction or clinical trials must start within 24 months after the end of the project. If it takes you more than 24 months to start market introduction or clinical trials, the project will be ineligible. Note the warning message.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25</a:t>
            </a:fld>
            <a:endParaRPr lang="nl-NL"/>
          </a:p>
        </p:txBody>
      </p:sp>
    </p:spTree>
    <p:extLst>
      <p:ext uri="{BB962C8B-B14F-4D97-AF65-F5344CB8AC3E}">
        <p14:creationId xmlns:p14="http://schemas.microsoft.com/office/powerpoint/2010/main" val="24667161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Then you will have to describe your project. Here you will have to consider also the possible ethical and legal issues that your project might raise. It is strongly recommended to download the ethics issues table, complete it and attached it as a project annex (see Project Annexes section). You can download it from the submission platform, where you can also find a link to the Horizon 2020 guidelines on how to use the table.</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26</a:t>
            </a:fld>
            <a:endParaRPr lang="nl-NL"/>
          </a:p>
        </p:txBody>
      </p:sp>
    </p:spTree>
    <p:extLst>
      <p:ext uri="{BB962C8B-B14F-4D97-AF65-F5344CB8AC3E}">
        <p14:creationId xmlns:p14="http://schemas.microsoft.com/office/powerpoint/2010/main" val="2476097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Let’s move to the section Work Packages. Here sometimes applicants get confused on how to use this section but it’s simple. When you click on Work Packages you will see a dropdown menu with the work packages overview and then the button “Add a WP”. If you click Add a WP, you will create WP 1 and you will see immediately the fields to complete for this work package (work package name, summary, start time, duration etc.). You can always create new WPs and delete them, if you need to, by using the red button on the right. </a:t>
            </a:r>
          </a:p>
          <a:p>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27</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need to complete also the fields in the WP Overview, that is start date of the project and project duration. </a:t>
            </a:r>
            <a:r>
              <a:rPr lang="en-US" sz="1800" b="0" i="0" dirty="0">
                <a:solidFill>
                  <a:srgbClr val="000099"/>
                </a:solidFill>
                <a:effectLst/>
                <a:latin typeface="abel_proregular"/>
              </a:rPr>
              <a:t>The start date of the project may not be prior to the submission deadline. Should the start date be prior to the specified date, you may be ineligible to receive financial support.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0" i="0" dirty="0">
              <a:solidFill>
                <a:srgbClr val="000099"/>
              </a:solidFill>
              <a:effectLst/>
              <a:latin typeface="abel_proregular"/>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dirty="0">
                <a:solidFill>
                  <a:srgbClr val="000099"/>
                </a:solidFill>
                <a:effectLst/>
                <a:latin typeface="abel_proregular"/>
                <a:ea typeface="Calibri" panose="020F0502020204030204" pitchFamily="34" charset="0"/>
                <a:cs typeface="Times New Roman" panose="02020603050405020304" pitchFamily="18" charset="0"/>
              </a:rPr>
              <a:t>Also r</a:t>
            </a:r>
            <a:r>
              <a:rPr lang="en-US" sz="1800" dirty="0">
                <a:effectLst/>
                <a:latin typeface="Calibri" panose="020F0502020204030204" pitchFamily="34" charset="0"/>
                <a:ea typeface="Calibri" panose="020F0502020204030204" pitchFamily="34" charset="0"/>
                <a:cs typeface="Times New Roman" panose="02020603050405020304" pitchFamily="18" charset="0"/>
              </a:rPr>
              <a:t>emember that a Eurostars project cannot last more than 36 months (this is another eligibility criterion). The platform won’t allow you to select more than 36 months. </a:t>
            </a:r>
          </a:p>
          <a:p>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The work package cost table is not filled in manually at this stage; it will automatically update itself as you insert cost information in the section dedicated to the participants. </a:t>
            </a:r>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28</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The participant section works with the same logic as the work packages section: you can add as many participants as there are in the project. </a:t>
            </a:r>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29</a:t>
            </a:fld>
            <a:endParaRPr lang="nl-NL"/>
          </a:p>
        </p:txBody>
      </p:sp>
    </p:spTree>
    <p:extLst>
      <p:ext uri="{BB962C8B-B14F-4D97-AF65-F5344CB8AC3E}">
        <p14:creationId xmlns:p14="http://schemas.microsoft.com/office/powerpoint/2010/main" val="1876775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Applying for Eurostars is easy.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first important thing is to contact your National Project Coordinator, even before you start completing your application form. It is important to contact your NPC because they can support you during the application phase, and they will give you information about national eligibility criteria and funding rules. Remember that Eurostars has some eligibility criteria which apply to every organization, independently on their nationality, but that countries might also set some additional eligibility criteria at national level. Also remember that Eurostars applies a decentralized funding process, meaning that each participant receives funds from their own country. Each country has its own funding rules (ex. some countries fund only certain types of organizations). It is thus important that you contact the NPCs, to be aware of all the criteria and rules, and apply successfully.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second step is to register to our website and create your account. Check the eligibility guidelines and guidelines on how to complete the application form, which can be found on the Eureka’s website.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Then you complete your online application form, you upload all the annexes and submit the proposal.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3</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r>
              <a:rPr lang="fr-BE" dirty="0" err="1"/>
              <a:t>Every</a:t>
            </a:r>
            <a:r>
              <a:rPr lang="fr-BE" dirty="0"/>
              <a:t> time </a:t>
            </a:r>
            <a:r>
              <a:rPr lang="fr-BE" dirty="0" err="1"/>
              <a:t>you</a:t>
            </a:r>
            <a:r>
              <a:rPr lang="fr-BE" dirty="0"/>
              <a:t> </a:t>
            </a:r>
            <a:r>
              <a:rPr lang="fr-BE" dirty="0" err="1"/>
              <a:t>add</a:t>
            </a:r>
            <a:r>
              <a:rPr lang="fr-BE" dirty="0"/>
              <a:t> a participant, </a:t>
            </a:r>
            <a:r>
              <a:rPr lang="fr-BE" dirty="0" err="1"/>
              <a:t>this</a:t>
            </a:r>
            <a:r>
              <a:rPr lang="fr-BE" dirty="0"/>
              <a:t> </a:t>
            </a:r>
            <a:r>
              <a:rPr lang="fr-BE" dirty="0" err="1"/>
              <a:t>appear</a:t>
            </a:r>
            <a:r>
              <a:rPr lang="fr-BE" dirty="0"/>
              <a:t> in the scroll down menu.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30</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To remove a participant, go to Consortium Overview  and use the red button.</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31</a:t>
            </a:fld>
            <a:endParaRPr lang="nl-NL"/>
          </a:p>
        </p:txBody>
      </p:sp>
    </p:spTree>
    <p:extLst>
      <p:ext uri="{BB962C8B-B14F-4D97-AF65-F5344CB8AC3E}">
        <p14:creationId xmlns:p14="http://schemas.microsoft.com/office/powerpoint/2010/main" val="261209981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the consortium overview, remember to specify the role of each participant in the project - who is the main partner and who is/are the partners. Remember that the main pax must be R&amp;D SME otherwise the project is not eligible.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32</a:t>
            </a:fld>
            <a:endParaRPr lang="nl-NL"/>
          </a:p>
        </p:txBody>
      </p:sp>
    </p:spTree>
    <p:extLst>
      <p:ext uri="{BB962C8B-B14F-4D97-AF65-F5344CB8AC3E}">
        <p14:creationId xmlns:p14="http://schemas.microsoft.com/office/powerpoint/2010/main" val="10549818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Per each participant, you will need to provide specific information.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33</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the second tab, Your Company, you must provide information on the type of organization. If you are an SME, you will have to specify if you are an autonomous, linked or partner SME and whether you are an R&amp;D-performing SME. You need to refer to the definition of SME provided by the European Commission – you can easily find this definition online, and a link is also provided on this slide. For the definition of R&amp;D SME, you should instead check the Eligibility guidelines, on Eureka’s website – the link is provided on the slide.</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also need to complete questions P31 to P39. Depending on the type of organization, you may provide different information here. For example, organizations that are 100% publicly funded may not need to complete these fields. Check our guidelines and call your NPCs to know exactly what information you need to provide here. If you are a startup, you still have to complete the financial information; do not write 0 (zero), or the project will be ineligible! You need to provide forecast values. Contact your NPC to know more about this. Also, some countries apply specific rules for startups, and they might ask you to provide additional information.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34</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Per each participant, you need to provide information on the costs of their activities per work package.</a:t>
            </a:r>
          </a:p>
          <a:p>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35</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Finally, you will have to upload the financial annexes. Before, check the guidelines on how to complete the application form on Eureka’s website and contact your NPC in order to know which financial reports you need to upload and if any other documents are needed. Only organizations that are 100% publicly financed may not need to upload the financial annexes. Startups must provide a business plan.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annexes must be combined and uploaded as 1 single document with max size of 50mb. The financial annexes can be in your national language.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36</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next and final section of the application form is the project annexes, where you have to upload all the project annexes combined in one PDF document with maximum size of 50 Mb. Only in English. It can have for example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gantt</a:t>
            </a:r>
            <a:r>
              <a:rPr lang="en-US" sz="1800" dirty="0">
                <a:effectLst/>
                <a:latin typeface="Calibri" panose="020F0502020204030204" pitchFamily="34" charset="0"/>
                <a:ea typeface="Calibri" panose="020F0502020204030204" pitchFamily="34" charset="0"/>
                <a:cs typeface="Times New Roman" panose="02020603050405020304" pitchFamily="18" charset="0"/>
              </a:rPr>
              <a:t> charts or some graphics of your project. </a:t>
            </a:r>
          </a:p>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Do not upload too many information as annex, select the ones that you consider more important. The evaluators have a limited time to assess each applications and they won’t be able to read long annexes.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37</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Regularly press the Save Draft button, it’s the blue button on the top right corner. For security reason, the platform will log you out automatically after 30 minutes of inactivity, so make sure you regularly save your changes. If you saved successfully, a message appears with date, time, and number of the saved version.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38</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Once your application is ready, you can submit it by clicking the yellow button.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If some questions are not complete, the platform will display this error message, informing you on which question still needs to be filled in. You can go back to that question, complete it and then submit again.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39</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order to register, make sure you use Google Chrome as browser, otherwise you won’t be able to see some parts of the application form. If you forget about this, don’t worry, because whenever you log in to the submission platform to work on your proposal, the platform will remind you of that.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How to register? Go to Eureka’s website at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www.eurekanetwork.org</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 On the top menu, click “Open calls” and select “Eurostars call for projects.” You will land on a page with all the information about the Eurostars call. When you are ready to register, click on the button “Apply” at the bottom of the page.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4</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Once you submit the proposal, this screen appears, asking you to review the data entered in the form and perform the computer eligibility check. After you have checked everything, you can finalize the submission by clicking on the button. </a:t>
            </a:r>
          </a:p>
          <a:p>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40</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Calibri" panose="020F0502020204030204" pitchFamily="34" charset="0"/>
                <a:cs typeface="Times New Roman" panose="02020603050405020304" pitchFamily="18" charset="0"/>
              </a:rPr>
              <a:t>Then, a second pop up message asks you to confirm the submission and gives you again the possibility to review the application – remember that once the application form is submitted, you won’t be able to make changes to it. You can then confirm the submission…</a:t>
            </a:r>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41</a:t>
            </a:fld>
            <a:endParaRPr lang="nl-NL"/>
          </a:p>
        </p:txBody>
      </p:sp>
    </p:spTree>
    <p:extLst>
      <p:ext uri="{BB962C8B-B14F-4D97-AF65-F5344CB8AC3E}">
        <p14:creationId xmlns:p14="http://schemas.microsoft.com/office/powerpoint/2010/main" val="33091071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…and </a:t>
            </a:r>
            <a:r>
              <a:rPr lang="fr-BE" dirty="0" err="1"/>
              <a:t>this</a:t>
            </a:r>
            <a:r>
              <a:rPr lang="fr-BE" dirty="0"/>
              <a:t> message </a:t>
            </a:r>
            <a:r>
              <a:rPr lang="fr-BE" dirty="0" err="1"/>
              <a:t>appears</a:t>
            </a:r>
            <a:r>
              <a:rPr lang="en-US" sz="1800" dirty="0">
                <a:effectLst/>
                <a:latin typeface="Calibri" panose="020F0502020204030204" pitchFamily="34" charset="0"/>
                <a:ea typeface="Calibri" panose="020F0502020204030204" pitchFamily="34" charset="0"/>
                <a:cs typeface="Times New Roman" panose="02020603050405020304" pitchFamily="18" charset="0"/>
              </a:rPr>
              <a:t>, informing you that your application is being process by the system. </a:t>
            </a:r>
          </a:p>
          <a:p>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42</a:t>
            </a:fld>
            <a:endParaRPr lang="nl-NL"/>
          </a:p>
        </p:txBody>
      </p:sp>
    </p:spTree>
    <p:extLst>
      <p:ext uri="{BB962C8B-B14F-4D97-AF65-F5344CB8AC3E}">
        <p14:creationId xmlns:p14="http://schemas.microsoft.com/office/powerpoint/2010/main" val="30696648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If the submission is successful, you will receive a confirmation email with the project reference number, day and time of the submission, and project ID. If you don’t receive a confirmation message within an hour of your submission, please contact us.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same confirmation email will be received by the ESE and the NFBs.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In this email, you are reminded of the next steps to complete your submission: each participant in the consortium must log in to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myEureka</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upload one or two documents, depending on the type of organization (see next slides). You have seven days to submit the documents.</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43</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Each partner of the consortium will receive an invitation email to create an account on the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myEureka</a:t>
            </a:r>
            <a:r>
              <a:rPr lang="en-US" sz="1800" dirty="0">
                <a:effectLst/>
                <a:latin typeface="Calibri" panose="020F0502020204030204" pitchFamily="34" charset="0"/>
                <a:ea typeface="Calibri" panose="020F0502020204030204" pitchFamily="34" charset="0"/>
                <a:cs typeface="Times New Roman" panose="02020603050405020304" pitchFamily="18" charset="0"/>
              </a:rPr>
              <a:t> platform and complete the Commitment and Signature form and, in case of SMEs, also the SME declaration.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email inviting the partner to log in to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myEureka</a:t>
            </a:r>
            <a:r>
              <a:rPr lang="en-US" sz="1800" dirty="0">
                <a:effectLst/>
                <a:latin typeface="Calibri" panose="020F0502020204030204" pitchFamily="34" charset="0"/>
                <a:ea typeface="Calibri" panose="020F0502020204030204" pitchFamily="34" charset="0"/>
                <a:cs typeface="Times New Roman" panose="02020603050405020304" pitchFamily="18" charset="0"/>
              </a:rPr>
              <a:t> is sent to the email address provided for the partner in the application, so make sure that for each partner of the consortium you provide the correct email address, otherwise they won’t receive the invitation email. If the contact details are wrong or have changed, don’t waste time and inform the Eureka Secretariat immediately! </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Each partner logs in to </a:t>
            </a:r>
            <a:r>
              <a:rPr lang="en-US" sz="1800" dirty="0" err="1">
                <a:effectLst/>
                <a:latin typeface="Calibri" panose="020F0502020204030204" pitchFamily="34" charset="0"/>
                <a:ea typeface="Calibri" panose="020F0502020204030204" pitchFamily="34" charset="0"/>
                <a:cs typeface="Times New Roman" panose="02020603050405020304" pitchFamily="18" charset="0"/>
              </a:rPr>
              <a:t>myEureka</a:t>
            </a:r>
            <a:r>
              <a:rPr lang="en-US" sz="1800" dirty="0">
                <a:effectLst/>
                <a:latin typeface="Calibri" panose="020F0502020204030204" pitchFamily="34" charset="0"/>
                <a:ea typeface="Calibri" panose="020F0502020204030204" pitchFamily="34" charset="0"/>
                <a:cs typeface="Times New Roman" panose="02020603050405020304" pitchFamily="18" charset="0"/>
              </a:rPr>
              <a:t> and submits the forms. You have 7 days to do this. Failure to deliver all the documents will lead to your project being declared as incomplete and being removed from the process. </a:t>
            </a:r>
          </a:p>
          <a:p>
            <a:pPr marL="0" marR="0" indent="0" algn="l" defTabSz="457200" rtl="0" eaLnBrk="1" fontAlgn="base" latinLnBrk="0" hangingPunct="1">
              <a:lnSpc>
                <a:spcPct val="100000"/>
              </a:lnSpc>
              <a:spcBef>
                <a:spcPct val="30000"/>
              </a:spcBef>
              <a:spcAft>
                <a:spcPct val="0"/>
              </a:spcAft>
              <a:buClrTx/>
              <a:buSzTx/>
              <a:buFontTx/>
              <a:buNone/>
              <a:tabLst/>
              <a:defRPr/>
            </a:pPr>
            <a:endParaRPr lang="fr-BE" b="0" dirty="0"/>
          </a:p>
          <a:p>
            <a:pPr marL="0" marR="0" indent="0" algn="l" defTabSz="457200" rtl="0" eaLnBrk="1" fontAlgn="base" latinLnBrk="0" hangingPunct="1">
              <a:lnSpc>
                <a:spcPct val="100000"/>
              </a:lnSpc>
              <a:spcBef>
                <a:spcPct val="30000"/>
              </a:spcBef>
              <a:spcAft>
                <a:spcPct val="0"/>
              </a:spcAft>
              <a:buClrTx/>
              <a:buSzTx/>
              <a:buFontTx/>
              <a:buNone/>
              <a:tabLst/>
              <a:defRPr/>
            </a:pPr>
            <a:endParaRPr lang="fr-BE" b="0"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44</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Some applicants struggle with the download of the C&amp;S form, that’s why before filling it in, you should read our guidelines that show step by step how to download this form. The guidelines are on this link.</a:t>
            </a:r>
          </a:p>
          <a:p>
            <a:pPr marL="0" marR="0" indent="0" algn="l" defTabSz="457200" rtl="0" eaLnBrk="1" fontAlgn="base" latinLnBrk="0" hangingPunct="1">
              <a:lnSpc>
                <a:spcPct val="100000"/>
              </a:lnSpc>
              <a:spcBef>
                <a:spcPct val="30000"/>
              </a:spcBef>
              <a:spcAft>
                <a:spcPct val="0"/>
              </a:spcAft>
              <a:buClrTx/>
              <a:buSzTx/>
              <a:buFontTx/>
              <a:buNone/>
              <a:tabLst/>
              <a:defRPr/>
            </a:pPr>
            <a:r>
              <a:rPr lang="fr-BE" b="0" dirty="0"/>
              <a:t>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9C9488-A18B-4FF6-A5F5-45C33EDA3037}"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8062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This is instead the SME declaration. This form can be already downloaded from the Eureka’s website, if you already want to take a look at it. In order to complete it, you should read the SME definition that was formulated by the European Commission. It’s a document that you can easily find online, the link is also included in this slide. The doc explains what an SME is, and the three types of SME (autonomous, partner and linked). This information is the same you need when completing your application form.</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If you need assistance on how to complete this document, contact your NPC.</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9C9488-A18B-4FF6-A5F5-45C33EDA3037}"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321197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r>
              <a:rPr lang="fr-BE" dirty="0"/>
              <a:t>So to wrap up, </a:t>
            </a:r>
            <a:r>
              <a:rPr lang="fr-BE" dirty="0" err="1"/>
              <a:t>here</a:t>
            </a:r>
            <a:r>
              <a:rPr lang="fr-BE" dirty="0"/>
              <a:t> </a:t>
            </a:r>
            <a:r>
              <a:rPr lang="fr-BE" dirty="0" err="1"/>
              <a:t>is</a:t>
            </a:r>
            <a:r>
              <a:rPr lang="fr-BE" dirty="0"/>
              <a:t> a to do </a:t>
            </a:r>
            <a:r>
              <a:rPr lang="fr-BE" dirty="0" err="1"/>
              <a:t>list</a:t>
            </a:r>
            <a:r>
              <a:rPr lang="fr-BE" dirty="0"/>
              <a:t>. </a:t>
            </a:r>
          </a:p>
          <a:p>
            <a:endParaRPr lang="fr-BE" dirty="0"/>
          </a:p>
          <a:p>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47</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r>
              <a:rPr lang="en-US" noProof="0" dirty="0"/>
              <a:t>Here’s a recap and some additional information.</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48</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for your attention. </a:t>
            </a:r>
          </a:p>
          <a:p>
            <a:endParaRPr lang="en-US" dirty="0"/>
          </a:p>
          <a:p>
            <a:r>
              <a:rPr lang="en-US" dirty="0"/>
              <a:t>In the next slides, you can read a list of factors for success. Check them before you start completing your application. Check also what our experts look at when they evaluate your proposal, here’s </a:t>
            </a:r>
            <a:r>
              <a:rPr lang="en-US"/>
              <a:t>the link: </a:t>
            </a:r>
            <a:r>
              <a:rPr lang="en-US" dirty="0"/>
              <a:t>https://www.eurekanetwork.org/programmes/Guidelines%20for%20evaluation%20applicants.pdf?language_id=1 </a:t>
            </a:r>
          </a:p>
        </p:txBody>
      </p:sp>
      <p:sp>
        <p:nvSpPr>
          <p:cNvPr id="4" name="Slide Number Placeholder 3"/>
          <p:cNvSpPr>
            <a:spLocks noGrp="1"/>
          </p:cNvSpPr>
          <p:nvPr>
            <p:ph type="sldNum" sz="quarter" idx="5"/>
          </p:nvPr>
        </p:nvSpPr>
        <p:spPr/>
        <p:txBody>
          <a:bodyPr/>
          <a:lstStyle/>
          <a:p>
            <a:fld id="{A84A0313-4BA9-425C-AEFA-FAA644109EE5}" type="slidenum">
              <a:rPr lang="en-US" smtClean="0"/>
              <a:t>49</a:t>
            </a:fld>
            <a:endParaRPr lang="en-US"/>
          </a:p>
        </p:txBody>
      </p:sp>
    </p:spTree>
    <p:extLst>
      <p:ext uri="{BB962C8B-B14F-4D97-AF65-F5344CB8AC3E}">
        <p14:creationId xmlns:p14="http://schemas.microsoft.com/office/powerpoint/2010/main" val="3084400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 will then be able to see this registration page. Simply complete the information requested here: information about yourself, your organization, your role in the project, a short summary of the project, including its the technological area, and information about the project participants. Once you click Register, you will receive an automatic email with a temporary password and a link. You need to click on that link in order to complete your registration.</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5</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fld id="{6E5A3AD5-1274-FC46-8DCA-74F2CA2CEE6B}" type="slidenum">
              <a:rPr lang="en-GB" smtClean="0"/>
              <a:t>50</a:t>
            </a:fld>
            <a:endParaRPr lang="en-GB"/>
          </a:p>
        </p:txBody>
      </p:sp>
    </p:spTree>
    <p:extLst>
      <p:ext uri="{BB962C8B-B14F-4D97-AF65-F5344CB8AC3E}">
        <p14:creationId xmlns:p14="http://schemas.microsoft.com/office/powerpoint/2010/main" val="374756235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51</a:t>
            </a:fld>
            <a:endParaRPr lang="nl-NL"/>
          </a:p>
        </p:txBody>
      </p:sp>
    </p:spTree>
    <p:extLst>
      <p:ext uri="{BB962C8B-B14F-4D97-AF65-F5344CB8AC3E}">
        <p14:creationId xmlns:p14="http://schemas.microsoft.com/office/powerpoint/2010/main" val="2095567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indent="0">
              <a:buFont typeface="Wingdings" panose="05000000000000000000" pitchFamily="2" charset="2"/>
              <a:buNone/>
            </a:pPr>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52</a:t>
            </a:fld>
            <a:endParaRPr lang="nl-NL"/>
          </a:p>
        </p:txBody>
      </p:sp>
    </p:spTree>
    <p:extLst>
      <p:ext uri="{BB962C8B-B14F-4D97-AF65-F5344CB8AC3E}">
        <p14:creationId xmlns:p14="http://schemas.microsoft.com/office/powerpoint/2010/main" val="251129402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indent="0">
              <a:buFont typeface="Wingdings" panose="05000000000000000000" pitchFamily="2" charset="2"/>
              <a:buNone/>
            </a:pPr>
            <a:endParaRPr lang="en-US"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53</a:t>
            </a:fld>
            <a:endParaRPr lang="nl-NL"/>
          </a:p>
        </p:txBody>
      </p:sp>
    </p:spTree>
    <p:extLst>
      <p:ext uri="{BB962C8B-B14F-4D97-AF65-F5344CB8AC3E}">
        <p14:creationId xmlns:p14="http://schemas.microsoft.com/office/powerpoint/2010/main" val="2511294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Once you click on the link, you land on this page, where you are asked to choose a new password. Choose the new password and click Confirm. You will be automatically logged in to the submission platform.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a:effectLst/>
                <a:latin typeface="Calibri" panose="020F0502020204030204" pitchFamily="34" charset="0"/>
                <a:ea typeface="Calibri" panose="020F0502020204030204" pitchFamily="34" charset="0"/>
                <a:cs typeface="Times New Roman" panose="02020603050405020304" pitchFamily="18" charset="0"/>
              </a:rPr>
              <a:t>After </a:t>
            </a:r>
            <a:r>
              <a:rPr lang="en-US" sz="1800" dirty="0">
                <a:effectLst/>
                <a:latin typeface="Calibri" panose="020F0502020204030204" pitchFamily="34" charset="0"/>
                <a:ea typeface="Calibri" panose="020F0502020204030204" pitchFamily="34" charset="0"/>
                <a:cs typeface="Times New Roman" panose="02020603050405020304" pitchFamily="18" charset="0"/>
              </a:rPr>
              <a:t>you have completed your registration, you receive an automatic email informing you that the registration was successful. </a:t>
            </a:r>
          </a:p>
          <a:p>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6</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Your national project coordinators, too, receive an automatic email informing them about the new registration. Please be aware that the information you have inserted in order to register on the website will not be used to evaluate your proposal; it is just used for information purposes. Don’t worry if you have made a mistake in the data provided to register (ex. you have said that the technological area of the project is semiconductors, but it is agriculture, or you have said that you are a large company instead of an SME). The only information used to assess your application is the one you provide in your application form, so this one must be correct.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7</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After the first access, you can log in again to the submission platform by going to the Eureka’s website and clicking on Access my project space &gt; Submit your Eurostars project. </a:t>
            </a:r>
          </a:p>
          <a:p>
            <a:endParaRPr lang="fr-BE" dirty="0"/>
          </a:p>
          <a:p>
            <a:endParaRPr lang="fr-BE" dirty="0"/>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8</a:t>
            </a:fld>
            <a:endParaRPr lang="nl-NL"/>
          </a:p>
        </p:txBody>
      </p:sp>
    </p:spTree>
    <p:extLst>
      <p:ext uri="{BB962C8B-B14F-4D97-AF65-F5344CB8AC3E}">
        <p14:creationId xmlns:p14="http://schemas.microsoft.com/office/powerpoint/2010/main" val="1907252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70175" y="509588"/>
            <a:ext cx="4532313" cy="2549525"/>
          </a:xfrm>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Once you are logged in, you will immediately see the application form. Remember that the application form must be completed in English, we do not accept any other language.</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All the parts of the online application form can be seen on the bar, on top of the screen. Next to the Menu, you can see the project pitch, business case, project description, work packages, participants, and project annexes. Also, you can always save your work by using the save draft blue button, on the top right of the screen. Always save your changes – after 30 minutes of inactivity you are logged out from the platform and any unsaved change will be lost.</a:t>
            </a:r>
          </a:p>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If you click the button “Check Eligibility” you can perform an automatic check of the eligibility of your proposal – more details in the next slides. The yellow button is to submit the proposal once this is ready. Please notice that the button to submit the proposal will be enabled on the 13</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dirty="0">
                <a:effectLst/>
                <a:latin typeface="Calibri" panose="020F0502020204030204" pitchFamily="34" charset="0"/>
                <a:ea typeface="Calibri" panose="020F0502020204030204" pitchFamily="34" charset="0"/>
                <a:cs typeface="Times New Roman" panose="02020603050405020304" pitchFamily="18" charset="0"/>
              </a:rPr>
              <a:t> January, so you will be able to submit your proposals only from the 13</a:t>
            </a:r>
            <a:r>
              <a:rPr lang="en-US" sz="18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1800" dirty="0">
                <a:effectLst/>
                <a:latin typeface="Calibri" panose="020F0502020204030204" pitchFamily="34" charset="0"/>
                <a:ea typeface="Calibri" panose="020F0502020204030204" pitchFamily="34" charset="0"/>
                <a:cs typeface="Times New Roman" panose="02020603050405020304" pitchFamily="18" charset="0"/>
              </a:rPr>
              <a:t> January. All the registrants will be informed as soon as the button is enabled. </a:t>
            </a:r>
          </a:p>
        </p:txBody>
      </p:sp>
      <p:sp>
        <p:nvSpPr>
          <p:cNvPr id="4" name="Slide Number Placeholder 3"/>
          <p:cNvSpPr>
            <a:spLocks noGrp="1"/>
          </p:cNvSpPr>
          <p:nvPr>
            <p:ph type="sldNum" sz="quarter" idx="10"/>
          </p:nvPr>
        </p:nvSpPr>
        <p:spPr/>
        <p:txBody>
          <a:bodyPr/>
          <a:lstStyle/>
          <a:p>
            <a:pPr>
              <a:defRPr/>
            </a:pPr>
            <a:fld id="{389C9488-A18B-4FF6-A5F5-45C33EDA3037}" type="slidenum">
              <a:rPr lang="nl-NL" smtClean="0"/>
              <a:pPr>
                <a:defRPr/>
              </a:pPr>
              <a:t>9</a:t>
            </a:fld>
            <a:endParaRPr lang="nl-NL"/>
          </a:p>
        </p:txBody>
      </p:sp>
    </p:spTree>
    <p:extLst>
      <p:ext uri="{BB962C8B-B14F-4D97-AF65-F5344CB8AC3E}">
        <p14:creationId xmlns:p14="http://schemas.microsoft.com/office/powerpoint/2010/main" val="19072529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emf"/><Relationship Id="rId1" Type="http://schemas.openxmlformats.org/officeDocument/2006/relationships/slideMaster" Target="../slideMasters/slideMaster2.xml"/><Relationship Id="rId5" Type="http://schemas.openxmlformats.org/officeDocument/2006/relationships/image" Target="../media/image10.emf"/><Relationship Id="rId4" Type="http://schemas.openxmlformats.org/officeDocument/2006/relationships/image" Target="../media/image2.sv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emf"/><Relationship Id="rId1" Type="http://schemas.openxmlformats.org/officeDocument/2006/relationships/slideMaster" Target="../slideMasters/slideMaster2.xml"/><Relationship Id="rId5" Type="http://schemas.openxmlformats.org/officeDocument/2006/relationships/image" Target="../media/image12.emf"/><Relationship Id="rId4" Type="http://schemas.openxmlformats.org/officeDocument/2006/relationships/image" Target="../media/image2.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emf"/><Relationship Id="rId1" Type="http://schemas.openxmlformats.org/officeDocument/2006/relationships/slideMaster" Target="../slideMasters/slideMaster2.xml"/><Relationship Id="rId5" Type="http://schemas.openxmlformats.org/officeDocument/2006/relationships/image" Target="../media/image14.emf"/><Relationship Id="rId4" Type="http://schemas.openxmlformats.org/officeDocument/2006/relationships/image" Target="../media/image2.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emf"/><Relationship Id="rId1" Type="http://schemas.openxmlformats.org/officeDocument/2006/relationships/slideMaster" Target="../slideMasters/slideMaster2.xml"/><Relationship Id="rId5" Type="http://schemas.openxmlformats.org/officeDocument/2006/relationships/image" Target="../media/image16.emf"/><Relationship Id="rId4" Type="http://schemas.openxmlformats.org/officeDocument/2006/relationships/image" Target="../media/image2.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emf"/><Relationship Id="rId1" Type="http://schemas.openxmlformats.org/officeDocument/2006/relationships/slideMaster" Target="../slideMasters/slideMaster2.xml"/><Relationship Id="rId5" Type="http://schemas.openxmlformats.org/officeDocument/2006/relationships/image" Target="../media/image18.emf"/><Relationship Id="rId4" Type="http://schemas.openxmlformats.org/officeDocument/2006/relationships/image" Target="../media/image2.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8E8E23-8C7E-4840-8731-9B402C49C17F}"/>
              </a:ext>
            </a:extLst>
          </p:cNvPr>
          <p:cNvSpPr/>
          <p:nvPr userDrawn="1"/>
        </p:nvSpPr>
        <p:spPr>
          <a:xfrm>
            <a:off x="524656" y="5756223"/>
            <a:ext cx="1669951" cy="749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8" name="Oval 27">
            <a:extLst>
              <a:ext uri="{FF2B5EF4-FFF2-40B4-BE49-F238E27FC236}">
                <a16:creationId xmlns:a16="http://schemas.microsoft.com/office/drawing/2014/main" id="{74CA03B6-AEC4-B84F-8692-0917029FCCFF}"/>
              </a:ext>
            </a:extLst>
          </p:cNvPr>
          <p:cNvSpPr>
            <a:spLocks noChangeAspect="1"/>
          </p:cNvSpPr>
          <p:nvPr userDrawn="1"/>
        </p:nvSpPr>
        <p:spPr>
          <a:xfrm>
            <a:off x="-2194608" y="-2194608"/>
            <a:ext cx="4389215" cy="4389215"/>
          </a:xfrm>
          <a:prstGeom prst="ellipse">
            <a:avLst/>
          </a:prstGeom>
          <a:noFill/>
          <a:ln w="1016000">
            <a:solidFill>
              <a:schemeClr val="tx2"/>
            </a:solidFill>
            <a:extLst>
              <a:ext uri="{C807C97D-BFC1-408E-A445-0C87EB9F89A2}">
                <ask:lineSketchStyleProps xmlns:ask="http://schemas.microsoft.com/office/drawing/2018/sketchyshapes" xmlns="" sd="1219033472">
                  <a:custGeom>
                    <a:avLst/>
                    <a:gdLst>
                      <a:gd name="connsiteX0" fmla="*/ 0 w 5282171"/>
                      <a:gd name="connsiteY0" fmla="*/ 2641086 h 5282171"/>
                      <a:gd name="connsiteX1" fmla="*/ 2641086 w 5282171"/>
                      <a:gd name="connsiteY1" fmla="*/ 0 h 5282171"/>
                      <a:gd name="connsiteX2" fmla="*/ 5282172 w 5282171"/>
                      <a:gd name="connsiteY2" fmla="*/ 2641086 h 5282171"/>
                      <a:gd name="connsiteX3" fmla="*/ 2641086 w 5282171"/>
                      <a:gd name="connsiteY3" fmla="*/ 5282172 h 5282171"/>
                      <a:gd name="connsiteX4" fmla="*/ 0 w 5282171"/>
                      <a:gd name="connsiteY4" fmla="*/ 2641086 h 5282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2171" h="5282171" extrusionOk="0">
                        <a:moveTo>
                          <a:pt x="0" y="2641086"/>
                        </a:moveTo>
                        <a:cubicBezTo>
                          <a:pt x="-126175" y="1104626"/>
                          <a:pt x="927613" y="95646"/>
                          <a:pt x="2641086" y="0"/>
                        </a:cubicBezTo>
                        <a:cubicBezTo>
                          <a:pt x="4163308" y="13387"/>
                          <a:pt x="5140877" y="1186947"/>
                          <a:pt x="5282172" y="2641086"/>
                        </a:cubicBezTo>
                        <a:cubicBezTo>
                          <a:pt x="5145305" y="4233376"/>
                          <a:pt x="4084082" y="5368594"/>
                          <a:pt x="2641086" y="5282172"/>
                        </a:cubicBezTo>
                        <a:cubicBezTo>
                          <a:pt x="1060388" y="5215387"/>
                          <a:pt x="35708" y="4116780"/>
                          <a:pt x="0" y="264108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30" name="Oval 29">
            <a:extLst>
              <a:ext uri="{FF2B5EF4-FFF2-40B4-BE49-F238E27FC236}">
                <a16:creationId xmlns:a16="http://schemas.microsoft.com/office/drawing/2014/main" id="{C7B75A12-8C7B-3F4F-9E4A-891F27E22C85}"/>
              </a:ext>
            </a:extLst>
          </p:cNvPr>
          <p:cNvSpPr>
            <a:spLocks noChangeAspect="1"/>
          </p:cNvSpPr>
          <p:nvPr userDrawn="1"/>
        </p:nvSpPr>
        <p:spPr>
          <a:xfrm rot="10800000">
            <a:off x="10355181" y="2459270"/>
            <a:ext cx="3673638" cy="3673638"/>
          </a:xfrm>
          <a:prstGeom prst="ellipse">
            <a:avLst/>
          </a:prstGeom>
          <a:noFill/>
          <a:ln w="889000">
            <a:solidFill>
              <a:schemeClr val="tx2"/>
            </a:solidFill>
            <a:extLst>
              <a:ext uri="{C807C97D-BFC1-408E-A445-0C87EB9F89A2}">
                <ask:lineSketchStyleProps xmlns:ask="http://schemas.microsoft.com/office/drawing/2018/sketchyshapes" xmlns="" sd="1219033472">
                  <a:custGeom>
                    <a:avLst/>
                    <a:gdLst>
                      <a:gd name="connsiteX0" fmla="*/ 0 w 5282171"/>
                      <a:gd name="connsiteY0" fmla="*/ 2641086 h 5282171"/>
                      <a:gd name="connsiteX1" fmla="*/ 2641086 w 5282171"/>
                      <a:gd name="connsiteY1" fmla="*/ 0 h 5282171"/>
                      <a:gd name="connsiteX2" fmla="*/ 5282172 w 5282171"/>
                      <a:gd name="connsiteY2" fmla="*/ 2641086 h 5282171"/>
                      <a:gd name="connsiteX3" fmla="*/ 2641086 w 5282171"/>
                      <a:gd name="connsiteY3" fmla="*/ 5282172 h 5282171"/>
                      <a:gd name="connsiteX4" fmla="*/ 0 w 5282171"/>
                      <a:gd name="connsiteY4" fmla="*/ 2641086 h 5282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2171" h="5282171" extrusionOk="0">
                        <a:moveTo>
                          <a:pt x="0" y="2641086"/>
                        </a:moveTo>
                        <a:cubicBezTo>
                          <a:pt x="-126175" y="1104626"/>
                          <a:pt x="927613" y="95646"/>
                          <a:pt x="2641086" y="0"/>
                        </a:cubicBezTo>
                        <a:cubicBezTo>
                          <a:pt x="4163308" y="13387"/>
                          <a:pt x="5140877" y="1186947"/>
                          <a:pt x="5282172" y="2641086"/>
                        </a:cubicBezTo>
                        <a:cubicBezTo>
                          <a:pt x="5145305" y="4233376"/>
                          <a:pt x="4084082" y="5368594"/>
                          <a:pt x="2641086" y="5282172"/>
                        </a:cubicBezTo>
                        <a:cubicBezTo>
                          <a:pt x="1060388" y="5215387"/>
                          <a:pt x="35708" y="4116780"/>
                          <a:pt x="0" y="264108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 name="Title 1">
            <a:extLst>
              <a:ext uri="{FF2B5EF4-FFF2-40B4-BE49-F238E27FC236}">
                <a16:creationId xmlns:a16="http://schemas.microsoft.com/office/drawing/2014/main" id="{8DA9EBC4-9A72-0448-B88A-99DDCD61A21F}"/>
              </a:ext>
            </a:extLst>
          </p:cNvPr>
          <p:cNvSpPr>
            <a:spLocks noGrp="1"/>
          </p:cNvSpPr>
          <p:nvPr>
            <p:ph type="title" hasCustomPrompt="1"/>
          </p:nvPr>
        </p:nvSpPr>
        <p:spPr>
          <a:xfrm>
            <a:off x="1346199" y="2738610"/>
            <a:ext cx="6058941" cy="1843325"/>
          </a:xfrm>
          <a:prstGeom prst="rect">
            <a:avLst/>
          </a:prstGeom>
        </p:spPr>
        <p:txBody>
          <a:bodyPr/>
          <a:lstStyle>
            <a:lvl1pPr>
              <a:lnSpc>
                <a:spcPts val="5500"/>
              </a:lnSpc>
              <a:defRPr sz="6000" b="1">
                <a:solidFill>
                  <a:schemeClr val="accent1"/>
                </a:solidFill>
                <a:latin typeface="Nunito Sans" pitchFamily="2" charset="77"/>
              </a:defRPr>
            </a:lvl1pPr>
          </a:lstStyle>
          <a:p>
            <a:r>
              <a:rPr lang="en-GB"/>
              <a:t>Click to write </a:t>
            </a:r>
            <a:br>
              <a:rPr lang="en-GB"/>
            </a:br>
            <a:r>
              <a:rPr lang="en-GB"/>
              <a:t>a title</a:t>
            </a:r>
            <a:endParaRPr lang="en-BE"/>
          </a:p>
        </p:txBody>
      </p:sp>
      <p:pic>
        <p:nvPicPr>
          <p:cNvPr id="35" name="Graphic 34">
            <a:extLst>
              <a:ext uri="{FF2B5EF4-FFF2-40B4-BE49-F238E27FC236}">
                <a16:creationId xmlns:a16="http://schemas.microsoft.com/office/drawing/2014/main" id="{C9504761-40CF-504D-977B-AC94B2CC8345}"/>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34778" y="997650"/>
            <a:ext cx="3152409" cy="1133343"/>
          </a:xfrm>
          <a:prstGeom prst="rect">
            <a:avLst/>
          </a:prstGeom>
        </p:spPr>
      </p:pic>
    </p:spTree>
    <p:extLst>
      <p:ext uri="{BB962C8B-B14F-4D97-AF65-F5344CB8AC3E}">
        <p14:creationId xmlns:p14="http://schemas.microsoft.com/office/powerpoint/2010/main" val="42248374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utoRev="1" fill="hold" grpId="0" nodeType="withEffect">
                                  <p:stCondLst>
                                    <p:cond delay="0"/>
                                  </p:stCondLst>
                                  <p:childTnLst>
                                    <p:animMotion origin="layout" path="M 0 0 L 0 1 " pathEditMode="relative" rAng="0" ptsTypes="AA">
                                      <p:cBhvr>
                                        <p:cTn id="6" dur="40000" fill="hold"/>
                                        <p:tgtEl>
                                          <p:spTgt spid="28"/>
                                        </p:tgtEl>
                                        <p:attrNameLst>
                                          <p:attrName>ppt_x</p:attrName>
                                          <p:attrName>ppt_y</p:attrName>
                                        </p:attrNameLst>
                                      </p:cBhvr>
                                      <p:rCtr x="0" y="50000"/>
                                    </p:animMotion>
                                  </p:childTnLst>
                                </p:cTn>
                              </p:par>
                              <p:par>
                                <p:cTn id="7" presetID="42" presetClass="path" presetSubtype="0" repeatCount="indefinite" autoRev="1" fill="hold" grpId="0" nodeType="withEffect">
                                  <p:stCondLst>
                                    <p:cond delay="0"/>
                                  </p:stCondLst>
                                  <p:childTnLst>
                                    <p:animMotion origin="layout" path="M 0 0.01319 L 0 -0.70949 " pathEditMode="relative" rAng="0" ptsTypes="AA">
                                      <p:cBhvr>
                                        <p:cTn id="8" dur="40000" fill="hold"/>
                                        <p:tgtEl>
                                          <p:spTgt spid="30"/>
                                        </p:tgtEl>
                                        <p:attrNameLst>
                                          <p:attrName>ppt_x</p:attrName>
                                          <p:attrName>ppt_y</p:attrName>
                                        </p:attrNameLst>
                                      </p:cBhvr>
                                      <p:rCtr x="0" y="-3613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full screen">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F26F9DC8-528A-D043-AE94-F0F01892E7BE}"/>
              </a:ext>
            </a:extLst>
          </p:cNvPr>
          <p:cNvSpPr>
            <a:spLocks noGrp="1"/>
          </p:cNvSpPr>
          <p:nvPr>
            <p:ph type="pic" sz="quarter" idx="11"/>
          </p:nvPr>
        </p:nvSpPr>
        <p:spPr>
          <a:xfrm>
            <a:off x="0" y="0"/>
            <a:ext cx="12192000" cy="6858000"/>
          </a:xfrm>
          <a:prstGeom prst="rect">
            <a:avLst/>
          </a:prstGeom>
        </p:spPr>
        <p:txBody>
          <a:bodyPr/>
          <a:lstStyle>
            <a:lvl1pPr>
              <a:defRPr sz="1800">
                <a:latin typeface="Minion Pro" panose="02040503050306020203" pitchFamily="18" charset="0"/>
              </a:defRPr>
            </a:lvl1pPr>
          </a:lstStyle>
          <a:p>
            <a:endParaRPr lang="en-BE"/>
          </a:p>
        </p:txBody>
      </p:sp>
      <p:sp>
        <p:nvSpPr>
          <p:cNvPr id="3" name="Date Placeholder 2">
            <a:extLst>
              <a:ext uri="{FF2B5EF4-FFF2-40B4-BE49-F238E27FC236}">
                <a16:creationId xmlns:a16="http://schemas.microsoft.com/office/drawing/2014/main" id="{417E2923-DC6F-0943-8EB8-1026F73F9C91}"/>
              </a:ext>
            </a:extLst>
          </p:cNvPr>
          <p:cNvSpPr>
            <a:spLocks noGrp="1"/>
          </p:cNvSpPr>
          <p:nvPr>
            <p:ph type="dt" sz="half" idx="10"/>
          </p:nvPr>
        </p:nvSpPr>
        <p:spPr/>
        <p:txBody>
          <a:bodyPr/>
          <a:lstStyle/>
          <a:p>
            <a:r>
              <a:rPr lang="en-BE"/>
              <a:t>Write a footer text (optional)</a:t>
            </a:r>
          </a:p>
        </p:txBody>
      </p:sp>
      <p:sp>
        <p:nvSpPr>
          <p:cNvPr id="8" name="SmartArt Placeholder 7">
            <a:extLst>
              <a:ext uri="{FF2B5EF4-FFF2-40B4-BE49-F238E27FC236}">
                <a16:creationId xmlns:a16="http://schemas.microsoft.com/office/drawing/2014/main" id="{A2F2E036-182D-4849-8D32-530FF4321333}"/>
              </a:ext>
            </a:extLst>
          </p:cNvPr>
          <p:cNvSpPr>
            <a:spLocks noGrp="1"/>
          </p:cNvSpPr>
          <p:nvPr>
            <p:ph type="dgm" sz="quarter" idx="12"/>
          </p:nvPr>
        </p:nvSpPr>
        <p:spPr>
          <a:xfrm>
            <a:off x="8890000" y="3556000"/>
            <a:ext cx="6604000" cy="6604000"/>
          </a:xfrm>
          <a:prstGeom prst="ellipse">
            <a:avLst/>
          </a:prstGeom>
          <a:noFill/>
          <a:ln w="1016000">
            <a:solidFill>
              <a:schemeClr val="accent1"/>
            </a:solidFill>
          </a:ln>
        </p:spPr>
        <p:txBody>
          <a:bodyPr anchor="b" anchorCtr="0"/>
          <a:lstStyle>
            <a:lvl1pPr marL="0" indent="0">
              <a:buNone/>
              <a:defRPr sz="500"/>
            </a:lvl1pPr>
          </a:lstStyle>
          <a:p>
            <a:endParaRPr lang="en-BE"/>
          </a:p>
        </p:txBody>
      </p:sp>
    </p:spTree>
    <p:extLst>
      <p:ext uri="{BB962C8B-B14F-4D97-AF65-F5344CB8AC3E}">
        <p14:creationId xmlns:p14="http://schemas.microsoft.com/office/powerpoint/2010/main" val="27654347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8E8E23-8C7E-4840-8731-9B402C49C17F}"/>
              </a:ext>
            </a:extLst>
          </p:cNvPr>
          <p:cNvSpPr/>
          <p:nvPr userDrawn="1"/>
        </p:nvSpPr>
        <p:spPr>
          <a:xfrm>
            <a:off x="524656" y="5756223"/>
            <a:ext cx="1669951" cy="749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28" name="Oval 27">
            <a:extLst>
              <a:ext uri="{FF2B5EF4-FFF2-40B4-BE49-F238E27FC236}">
                <a16:creationId xmlns:a16="http://schemas.microsoft.com/office/drawing/2014/main" id="{74CA03B6-AEC4-B84F-8692-0917029FCCFF}"/>
              </a:ext>
            </a:extLst>
          </p:cNvPr>
          <p:cNvSpPr>
            <a:spLocks noChangeAspect="1"/>
          </p:cNvSpPr>
          <p:nvPr userDrawn="1"/>
        </p:nvSpPr>
        <p:spPr>
          <a:xfrm>
            <a:off x="-2194608" y="-2194608"/>
            <a:ext cx="4389215" cy="4389215"/>
          </a:xfrm>
          <a:prstGeom prst="ellipse">
            <a:avLst/>
          </a:prstGeom>
          <a:noFill/>
          <a:ln w="1016000">
            <a:solidFill>
              <a:schemeClr val="tx2"/>
            </a:solidFill>
            <a:extLst>
              <a:ext uri="{C807C97D-BFC1-408E-A445-0C87EB9F89A2}">
                <ask:lineSketchStyleProps xmlns:ask="http://schemas.microsoft.com/office/drawing/2018/sketchyshapes" xmlns="" sd="1219033472">
                  <a:custGeom>
                    <a:avLst/>
                    <a:gdLst>
                      <a:gd name="connsiteX0" fmla="*/ 0 w 5282171"/>
                      <a:gd name="connsiteY0" fmla="*/ 2641086 h 5282171"/>
                      <a:gd name="connsiteX1" fmla="*/ 2641086 w 5282171"/>
                      <a:gd name="connsiteY1" fmla="*/ 0 h 5282171"/>
                      <a:gd name="connsiteX2" fmla="*/ 5282172 w 5282171"/>
                      <a:gd name="connsiteY2" fmla="*/ 2641086 h 5282171"/>
                      <a:gd name="connsiteX3" fmla="*/ 2641086 w 5282171"/>
                      <a:gd name="connsiteY3" fmla="*/ 5282172 h 5282171"/>
                      <a:gd name="connsiteX4" fmla="*/ 0 w 5282171"/>
                      <a:gd name="connsiteY4" fmla="*/ 2641086 h 5282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2171" h="5282171" extrusionOk="0">
                        <a:moveTo>
                          <a:pt x="0" y="2641086"/>
                        </a:moveTo>
                        <a:cubicBezTo>
                          <a:pt x="-126175" y="1104626"/>
                          <a:pt x="927613" y="95646"/>
                          <a:pt x="2641086" y="0"/>
                        </a:cubicBezTo>
                        <a:cubicBezTo>
                          <a:pt x="4163308" y="13387"/>
                          <a:pt x="5140877" y="1186947"/>
                          <a:pt x="5282172" y="2641086"/>
                        </a:cubicBezTo>
                        <a:cubicBezTo>
                          <a:pt x="5145305" y="4233376"/>
                          <a:pt x="4084082" y="5368594"/>
                          <a:pt x="2641086" y="5282172"/>
                        </a:cubicBezTo>
                        <a:cubicBezTo>
                          <a:pt x="1060388" y="5215387"/>
                          <a:pt x="35708" y="4116780"/>
                          <a:pt x="0" y="264108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30" name="Oval 29">
            <a:extLst>
              <a:ext uri="{FF2B5EF4-FFF2-40B4-BE49-F238E27FC236}">
                <a16:creationId xmlns:a16="http://schemas.microsoft.com/office/drawing/2014/main" id="{C7B75A12-8C7B-3F4F-9E4A-891F27E22C85}"/>
              </a:ext>
            </a:extLst>
          </p:cNvPr>
          <p:cNvSpPr>
            <a:spLocks noChangeAspect="1"/>
          </p:cNvSpPr>
          <p:nvPr userDrawn="1"/>
        </p:nvSpPr>
        <p:spPr>
          <a:xfrm rot="10800000">
            <a:off x="10355181" y="2459270"/>
            <a:ext cx="3673638" cy="3673638"/>
          </a:xfrm>
          <a:prstGeom prst="ellipse">
            <a:avLst/>
          </a:prstGeom>
          <a:noFill/>
          <a:ln w="889000">
            <a:solidFill>
              <a:schemeClr val="tx2"/>
            </a:solidFill>
            <a:extLst>
              <a:ext uri="{C807C97D-BFC1-408E-A445-0C87EB9F89A2}">
                <ask:lineSketchStyleProps xmlns:ask="http://schemas.microsoft.com/office/drawing/2018/sketchyshapes" xmlns="" sd="1219033472">
                  <a:custGeom>
                    <a:avLst/>
                    <a:gdLst>
                      <a:gd name="connsiteX0" fmla="*/ 0 w 5282171"/>
                      <a:gd name="connsiteY0" fmla="*/ 2641086 h 5282171"/>
                      <a:gd name="connsiteX1" fmla="*/ 2641086 w 5282171"/>
                      <a:gd name="connsiteY1" fmla="*/ 0 h 5282171"/>
                      <a:gd name="connsiteX2" fmla="*/ 5282172 w 5282171"/>
                      <a:gd name="connsiteY2" fmla="*/ 2641086 h 5282171"/>
                      <a:gd name="connsiteX3" fmla="*/ 2641086 w 5282171"/>
                      <a:gd name="connsiteY3" fmla="*/ 5282172 h 5282171"/>
                      <a:gd name="connsiteX4" fmla="*/ 0 w 5282171"/>
                      <a:gd name="connsiteY4" fmla="*/ 2641086 h 5282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2171" h="5282171" extrusionOk="0">
                        <a:moveTo>
                          <a:pt x="0" y="2641086"/>
                        </a:moveTo>
                        <a:cubicBezTo>
                          <a:pt x="-126175" y="1104626"/>
                          <a:pt x="927613" y="95646"/>
                          <a:pt x="2641086" y="0"/>
                        </a:cubicBezTo>
                        <a:cubicBezTo>
                          <a:pt x="4163308" y="13387"/>
                          <a:pt x="5140877" y="1186947"/>
                          <a:pt x="5282172" y="2641086"/>
                        </a:cubicBezTo>
                        <a:cubicBezTo>
                          <a:pt x="5145305" y="4233376"/>
                          <a:pt x="4084082" y="5368594"/>
                          <a:pt x="2641086" y="5282172"/>
                        </a:cubicBezTo>
                        <a:cubicBezTo>
                          <a:pt x="1060388" y="5215387"/>
                          <a:pt x="35708" y="4116780"/>
                          <a:pt x="0" y="264108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35" name="Graphic 34">
            <a:extLst>
              <a:ext uri="{FF2B5EF4-FFF2-40B4-BE49-F238E27FC236}">
                <a16:creationId xmlns:a16="http://schemas.microsoft.com/office/drawing/2014/main" id="{C9504761-40CF-504D-977B-AC94B2CC8345}"/>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34778" y="723034"/>
            <a:ext cx="3903344" cy="1403317"/>
          </a:xfrm>
          <a:prstGeom prst="rect">
            <a:avLst/>
          </a:prstGeom>
        </p:spPr>
      </p:pic>
      <p:sp>
        <p:nvSpPr>
          <p:cNvPr id="5" name="TextBox 4">
            <a:extLst>
              <a:ext uri="{FF2B5EF4-FFF2-40B4-BE49-F238E27FC236}">
                <a16:creationId xmlns:a16="http://schemas.microsoft.com/office/drawing/2014/main" id="{5BBA643F-835B-AF46-91A5-E781A55212BA}"/>
              </a:ext>
            </a:extLst>
          </p:cNvPr>
          <p:cNvSpPr txBox="1"/>
          <p:nvPr userDrawn="1"/>
        </p:nvSpPr>
        <p:spPr>
          <a:xfrm>
            <a:off x="1346199" y="2738610"/>
            <a:ext cx="6058941" cy="1557478"/>
          </a:xfrm>
          <a:prstGeom prst="rect">
            <a:avLst/>
          </a:prstGeom>
          <a:noFill/>
        </p:spPr>
        <p:txBody>
          <a:bodyPr wrap="square" rtlCol="0">
            <a:spAutoFit/>
          </a:bodyPr>
          <a:lstStyle/>
          <a:p>
            <a:pPr>
              <a:lnSpc>
                <a:spcPts val="5500"/>
              </a:lnSpc>
            </a:pPr>
            <a:r>
              <a:rPr lang="en-GB" sz="6000" b="1">
                <a:solidFill>
                  <a:schemeClr val="accent1"/>
                </a:solidFill>
                <a:latin typeface="Nunito Sans" pitchFamily="2" charset="77"/>
              </a:rPr>
              <a:t>Thank you for your attention!</a:t>
            </a:r>
            <a:endParaRPr lang="en-BE" sz="6000" b="1">
              <a:solidFill>
                <a:schemeClr val="accent1"/>
              </a:solidFill>
              <a:latin typeface="Nunito Sans" pitchFamily="2" charset="77"/>
            </a:endParaRPr>
          </a:p>
        </p:txBody>
      </p:sp>
      <p:pic>
        <p:nvPicPr>
          <p:cNvPr id="6" name="Picture 5">
            <a:extLst>
              <a:ext uri="{FF2B5EF4-FFF2-40B4-BE49-F238E27FC236}">
                <a16:creationId xmlns:a16="http://schemas.microsoft.com/office/drawing/2014/main" id="{8EEF0193-1C12-E247-9A19-5A37B3CA0D91}"/>
              </a:ext>
            </a:extLst>
          </p:cNvPr>
          <p:cNvPicPr>
            <a:picLocks noChangeAspect="1"/>
          </p:cNvPicPr>
          <p:nvPr userDrawn="1"/>
        </p:nvPicPr>
        <p:blipFill>
          <a:blip r:embed="rId4"/>
          <a:stretch>
            <a:fillRect/>
          </a:stretch>
        </p:blipFill>
        <p:spPr>
          <a:xfrm>
            <a:off x="8844197" y="5112249"/>
            <a:ext cx="2653259" cy="959796"/>
          </a:xfrm>
          <a:prstGeom prst="rect">
            <a:avLst/>
          </a:prstGeom>
        </p:spPr>
      </p:pic>
    </p:spTree>
    <p:extLst>
      <p:ext uri="{BB962C8B-B14F-4D97-AF65-F5344CB8AC3E}">
        <p14:creationId xmlns:p14="http://schemas.microsoft.com/office/powerpoint/2010/main" val="30891229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utoRev="1" fill="hold" grpId="0" nodeType="withEffect">
                                  <p:stCondLst>
                                    <p:cond delay="0"/>
                                  </p:stCondLst>
                                  <p:childTnLst>
                                    <p:animMotion origin="layout" path="M 0 0 L 0 1 " pathEditMode="relative" rAng="0" ptsTypes="AA">
                                      <p:cBhvr>
                                        <p:cTn id="6" dur="40000" fill="hold"/>
                                        <p:tgtEl>
                                          <p:spTgt spid="28"/>
                                        </p:tgtEl>
                                        <p:attrNameLst>
                                          <p:attrName>ppt_x</p:attrName>
                                          <p:attrName>ppt_y</p:attrName>
                                        </p:attrNameLst>
                                      </p:cBhvr>
                                      <p:rCtr x="0" y="50000"/>
                                    </p:animMotion>
                                  </p:childTnLst>
                                </p:cTn>
                              </p:par>
                              <p:par>
                                <p:cTn id="7" presetID="42" presetClass="path" presetSubtype="0" repeatCount="indefinite" autoRev="1" fill="hold" grpId="0" nodeType="withEffect">
                                  <p:stCondLst>
                                    <p:cond delay="0"/>
                                  </p:stCondLst>
                                  <p:childTnLst>
                                    <p:animMotion origin="layout" path="M 0 0.01319 L 0 -0.70949 " pathEditMode="relative" rAng="0" ptsTypes="AA">
                                      <p:cBhvr>
                                        <p:cTn id="8" dur="40000" fill="hold"/>
                                        <p:tgtEl>
                                          <p:spTgt spid="30"/>
                                        </p:tgtEl>
                                        <p:attrNameLst>
                                          <p:attrName>ppt_x</p:attrName>
                                          <p:attrName>ppt_y</p:attrName>
                                        </p:attrNameLst>
                                      </p:cBhvr>
                                      <p:rCtr x="0" y="-3613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30"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urostars">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D3B6524-034B-D642-9F5E-095BC055713D}"/>
              </a:ext>
            </a:extLst>
          </p:cNvPr>
          <p:cNvPicPr>
            <a:picLocks noChangeAspect="1"/>
          </p:cNvPicPr>
          <p:nvPr userDrawn="1"/>
        </p:nvPicPr>
        <p:blipFill>
          <a:blip r:embed="rId2"/>
          <a:stretch>
            <a:fillRect/>
          </a:stretch>
        </p:blipFill>
        <p:spPr>
          <a:xfrm>
            <a:off x="9868524" y="2008682"/>
            <a:ext cx="4646952" cy="4646952"/>
          </a:xfrm>
          <a:prstGeom prst="rect">
            <a:avLst/>
          </a:prstGeom>
        </p:spPr>
      </p:pic>
      <p:pic>
        <p:nvPicPr>
          <p:cNvPr id="10" name="Picture 9">
            <a:extLst>
              <a:ext uri="{FF2B5EF4-FFF2-40B4-BE49-F238E27FC236}">
                <a16:creationId xmlns:a16="http://schemas.microsoft.com/office/drawing/2014/main" id="{ED74F608-4516-9E45-A8E1-9386F05F8532}"/>
              </a:ext>
            </a:extLst>
          </p:cNvPr>
          <p:cNvPicPr>
            <a:picLocks noChangeAspect="1"/>
          </p:cNvPicPr>
          <p:nvPr userDrawn="1"/>
        </p:nvPicPr>
        <p:blipFill>
          <a:blip r:embed="rId2"/>
          <a:stretch>
            <a:fillRect/>
          </a:stretch>
        </p:blipFill>
        <p:spPr>
          <a:xfrm>
            <a:off x="-2277884" y="-1744825"/>
            <a:ext cx="5710016" cy="5710016"/>
          </a:xfrm>
          <a:prstGeom prst="rect">
            <a:avLst/>
          </a:prstGeom>
        </p:spPr>
      </p:pic>
      <p:sp>
        <p:nvSpPr>
          <p:cNvPr id="2" name="TextBox 1">
            <a:extLst>
              <a:ext uri="{FF2B5EF4-FFF2-40B4-BE49-F238E27FC236}">
                <a16:creationId xmlns:a16="http://schemas.microsoft.com/office/drawing/2014/main" id="{5A53DACC-89FD-A44F-9A82-3795FF406A07}"/>
              </a:ext>
            </a:extLst>
          </p:cNvPr>
          <p:cNvSpPr txBox="1"/>
          <p:nvPr userDrawn="1"/>
        </p:nvSpPr>
        <p:spPr>
          <a:xfrm>
            <a:off x="649638" y="1662686"/>
            <a:ext cx="6563962" cy="3416320"/>
          </a:xfrm>
          <a:prstGeom prst="rect">
            <a:avLst/>
          </a:prstGeom>
          <a:noFill/>
        </p:spPr>
        <p:txBody>
          <a:bodyPr wrap="square" rtlCol="0">
            <a:spAutoFit/>
          </a:bodyPr>
          <a:lstStyle/>
          <a:p>
            <a:r>
              <a:rPr lang="en-GB" sz="4800" b="1" kern="1200">
                <a:solidFill>
                  <a:schemeClr val="accent3"/>
                </a:solidFill>
                <a:effectLst/>
                <a:latin typeface="Nunito Sans" pitchFamily="2" charset="77"/>
                <a:ea typeface="+mn-ea"/>
                <a:cs typeface="+mn-cs"/>
              </a:rPr>
              <a:t>“If we knew what it was we were doing, </a:t>
            </a:r>
            <a:br>
              <a:rPr lang="en-GB" sz="4800" b="1" kern="1200">
                <a:solidFill>
                  <a:schemeClr val="accent3"/>
                </a:solidFill>
                <a:effectLst/>
                <a:latin typeface="Nunito Sans" pitchFamily="2" charset="77"/>
                <a:ea typeface="+mn-ea"/>
                <a:cs typeface="+mn-cs"/>
              </a:rPr>
            </a:br>
            <a:r>
              <a:rPr lang="en-GB" sz="4800" b="1" kern="1200">
                <a:solidFill>
                  <a:schemeClr val="accent3"/>
                </a:solidFill>
                <a:effectLst/>
                <a:latin typeface="Nunito Sans" pitchFamily="2" charset="77"/>
                <a:ea typeface="+mn-ea"/>
                <a:cs typeface="+mn-cs"/>
              </a:rPr>
              <a:t>it would not be called research, would it?” </a:t>
            </a:r>
            <a:endParaRPr lang="en-GB" sz="4800" kern="1200">
              <a:solidFill>
                <a:schemeClr val="accent3"/>
              </a:solidFill>
              <a:effectLst/>
              <a:latin typeface="Nunito Sans" pitchFamily="2" charset="77"/>
              <a:ea typeface="+mn-ea"/>
              <a:cs typeface="+mn-cs"/>
            </a:endParaRPr>
          </a:p>
          <a:p>
            <a:r>
              <a:rPr lang="en-GB" sz="2400" kern="1200">
                <a:solidFill>
                  <a:schemeClr val="tx1"/>
                </a:solidFill>
                <a:effectLst/>
                <a:latin typeface="Inconsolata" pitchFamily="49" charset="77"/>
                <a:ea typeface="+mn-ea"/>
                <a:cs typeface="+mn-cs"/>
              </a:rPr>
              <a:t>Albert Einstein </a:t>
            </a:r>
          </a:p>
        </p:txBody>
      </p:sp>
      <p:pic>
        <p:nvPicPr>
          <p:cNvPr id="6" name="Graphic 5">
            <a:extLst>
              <a:ext uri="{FF2B5EF4-FFF2-40B4-BE49-F238E27FC236}">
                <a16:creationId xmlns:a16="http://schemas.microsoft.com/office/drawing/2014/main" id="{F520AE0B-6B75-1041-B6E6-F4952B3C0C5F}"/>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488036" y="5823489"/>
            <a:ext cx="1678214" cy="618841"/>
          </a:xfrm>
          <a:prstGeom prst="rect">
            <a:avLst/>
          </a:prstGeom>
        </p:spPr>
      </p:pic>
      <p:pic>
        <p:nvPicPr>
          <p:cNvPr id="8" name="Picture 7">
            <a:extLst>
              <a:ext uri="{FF2B5EF4-FFF2-40B4-BE49-F238E27FC236}">
                <a16:creationId xmlns:a16="http://schemas.microsoft.com/office/drawing/2014/main" id="{5634D5B7-6C67-2740-A70E-FE0A08931441}"/>
              </a:ext>
            </a:extLst>
          </p:cNvPr>
          <p:cNvPicPr>
            <a:picLocks noChangeAspect="1"/>
          </p:cNvPicPr>
          <p:nvPr userDrawn="1"/>
        </p:nvPicPr>
        <p:blipFill>
          <a:blip r:embed="rId5"/>
          <a:stretch>
            <a:fillRect/>
          </a:stretch>
        </p:blipFill>
        <p:spPr>
          <a:xfrm>
            <a:off x="9537072" y="574853"/>
            <a:ext cx="1983519" cy="239391"/>
          </a:xfrm>
          <a:prstGeom prst="rect">
            <a:avLst/>
          </a:prstGeom>
        </p:spPr>
      </p:pic>
    </p:spTree>
    <p:extLst>
      <p:ext uri="{BB962C8B-B14F-4D97-AF65-F5344CB8AC3E}">
        <p14:creationId xmlns:p14="http://schemas.microsoft.com/office/powerpoint/2010/main" val="280816572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utoRev="1" fill="hold" nodeType="withEffect">
                                  <p:stCondLst>
                                    <p:cond delay="0"/>
                                  </p:stCondLst>
                                  <p:childTnLst>
                                    <p:animMotion origin="layout" path="M 4.375E-6 0.02361 L 4.375E-6 0.70486 " pathEditMode="relative" rAng="0" ptsTypes="AA">
                                      <p:cBhvr>
                                        <p:cTn id="6" dur="40000" fill="hold"/>
                                        <p:tgtEl>
                                          <p:spTgt spid="10"/>
                                        </p:tgtEl>
                                        <p:attrNameLst>
                                          <p:attrName>ppt_x</p:attrName>
                                          <p:attrName>ppt_y</p:attrName>
                                        </p:attrNameLst>
                                      </p:cBhvr>
                                      <p:rCtr x="0" y="34051"/>
                                    </p:animMotion>
                                  </p:childTnLst>
                                </p:cTn>
                              </p:par>
                              <p:par>
                                <p:cTn id="7" presetID="42" presetClass="path" presetSubtype="0" repeatCount="indefinite" autoRev="1" fill="hold" nodeType="withEffect">
                                  <p:stCondLst>
                                    <p:cond delay="0"/>
                                  </p:stCondLst>
                                  <p:childTnLst>
                                    <p:animMotion origin="layout" path="M 0 0.02361 L 0 -0.82176 " pathEditMode="relative" rAng="0" ptsTypes="AA">
                                      <p:cBhvr>
                                        <p:cTn id="8" dur="40000" fill="hold"/>
                                        <p:tgtEl>
                                          <p:spTgt spid="11"/>
                                        </p:tgtEl>
                                        <p:attrNameLst>
                                          <p:attrName>ppt_x</p:attrName>
                                          <p:attrName>ppt_y</p:attrName>
                                        </p:attrNameLst>
                                      </p:cBhvr>
                                      <p:rCtr x="0" y="-422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Network project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BD1A37E-6294-084D-90D2-2586F8C57452}"/>
              </a:ext>
            </a:extLst>
          </p:cNvPr>
          <p:cNvPicPr>
            <a:picLocks noChangeAspect="1"/>
          </p:cNvPicPr>
          <p:nvPr userDrawn="1"/>
        </p:nvPicPr>
        <p:blipFill>
          <a:blip r:embed="rId2"/>
          <a:stretch>
            <a:fillRect/>
          </a:stretch>
        </p:blipFill>
        <p:spPr>
          <a:xfrm>
            <a:off x="9868524" y="2008682"/>
            <a:ext cx="4646952" cy="4646952"/>
          </a:xfrm>
          <a:prstGeom prst="rect">
            <a:avLst/>
          </a:prstGeom>
        </p:spPr>
      </p:pic>
      <p:pic>
        <p:nvPicPr>
          <p:cNvPr id="14" name="Picture 13">
            <a:extLst>
              <a:ext uri="{FF2B5EF4-FFF2-40B4-BE49-F238E27FC236}">
                <a16:creationId xmlns:a16="http://schemas.microsoft.com/office/drawing/2014/main" id="{F6217DB5-B911-E044-93FA-AB75794B2331}"/>
              </a:ext>
            </a:extLst>
          </p:cNvPr>
          <p:cNvPicPr>
            <a:picLocks noChangeAspect="1"/>
          </p:cNvPicPr>
          <p:nvPr userDrawn="1"/>
        </p:nvPicPr>
        <p:blipFill>
          <a:blip r:embed="rId2"/>
          <a:stretch>
            <a:fillRect/>
          </a:stretch>
        </p:blipFill>
        <p:spPr>
          <a:xfrm>
            <a:off x="-2277884" y="-1744825"/>
            <a:ext cx="5710016" cy="5710016"/>
          </a:xfrm>
          <a:prstGeom prst="rect">
            <a:avLst/>
          </a:prstGeom>
        </p:spPr>
      </p:pic>
      <p:sp>
        <p:nvSpPr>
          <p:cNvPr id="2" name="TextBox 1">
            <a:extLst>
              <a:ext uri="{FF2B5EF4-FFF2-40B4-BE49-F238E27FC236}">
                <a16:creationId xmlns:a16="http://schemas.microsoft.com/office/drawing/2014/main" id="{5A53DACC-89FD-A44F-9A82-3795FF406A07}"/>
              </a:ext>
            </a:extLst>
          </p:cNvPr>
          <p:cNvSpPr txBox="1"/>
          <p:nvPr userDrawn="1"/>
        </p:nvSpPr>
        <p:spPr>
          <a:xfrm>
            <a:off x="649638" y="1662686"/>
            <a:ext cx="4180562" cy="267765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b="1" kern="1200">
                <a:solidFill>
                  <a:schemeClr val="accent2"/>
                </a:solidFill>
                <a:effectLst/>
                <a:latin typeface="Nunito Sans" pitchFamily="2" charset="77"/>
                <a:ea typeface="+mn-ea"/>
                <a:cs typeface="+mn-cs"/>
              </a:rPr>
              <a:t>“It takes two flints to make a fire.”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a:solidFill>
                  <a:schemeClr val="tx1"/>
                </a:solidFill>
                <a:effectLst/>
                <a:latin typeface="Inconsolata" pitchFamily="49" charset="77"/>
                <a:ea typeface="+mn-ea"/>
                <a:cs typeface="+mn-cs"/>
              </a:rPr>
              <a:t>Louisa May Alcott</a:t>
            </a:r>
          </a:p>
        </p:txBody>
      </p:sp>
      <p:pic>
        <p:nvPicPr>
          <p:cNvPr id="6" name="Graphic 5">
            <a:extLst>
              <a:ext uri="{FF2B5EF4-FFF2-40B4-BE49-F238E27FC236}">
                <a16:creationId xmlns:a16="http://schemas.microsoft.com/office/drawing/2014/main" id="{F520AE0B-6B75-1041-B6E6-F4952B3C0C5F}"/>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488036" y="5823489"/>
            <a:ext cx="1678214" cy="618841"/>
          </a:xfrm>
          <a:prstGeom prst="rect">
            <a:avLst/>
          </a:prstGeom>
        </p:spPr>
      </p:pic>
      <p:pic>
        <p:nvPicPr>
          <p:cNvPr id="4" name="Picture 3">
            <a:extLst>
              <a:ext uri="{FF2B5EF4-FFF2-40B4-BE49-F238E27FC236}">
                <a16:creationId xmlns:a16="http://schemas.microsoft.com/office/drawing/2014/main" id="{41D6E26E-856C-E34C-9B21-CE4D4C9FF94F}"/>
              </a:ext>
            </a:extLst>
          </p:cNvPr>
          <p:cNvPicPr>
            <a:picLocks noChangeAspect="1"/>
          </p:cNvPicPr>
          <p:nvPr userDrawn="1"/>
        </p:nvPicPr>
        <p:blipFill>
          <a:blip r:embed="rId5"/>
          <a:stretch>
            <a:fillRect/>
          </a:stretch>
        </p:blipFill>
        <p:spPr>
          <a:xfrm>
            <a:off x="8249188" y="559849"/>
            <a:ext cx="3271403" cy="309922"/>
          </a:xfrm>
          <a:prstGeom prst="rect">
            <a:avLst/>
          </a:prstGeom>
        </p:spPr>
      </p:pic>
    </p:spTree>
    <p:extLst>
      <p:ext uri="{BB962C8B-B14F-4D97-AF65-F5344CB8AC3E}">
        <p14:creationId xmlns:p14="http://schemas.microsoft.com/office/powerpoint/2010/main" val="36389452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utoRev="1" fill="hold" nodeType="withEffect">
                                  <p:stCondLst>
                                    <p:cond delay="0"/>
                                  </p:stCondLst>
                                  <p:childTnLst>
                                    <p:animMotion origin="layout" path="M 4.375E-6 0.05601 L 4.375E-6 0.71203 " pathEditMode="relative" rAng="0" ptsTypes="AA">
                                      <p:cBhvr>
                                        <p:cTn id="6" dur="40000" fill="hold"/>
                                        <p:tgtEl>
                                          <p:spTgt spid="14"/>
                                        </p:tgtEl>
                                        <p:attrNameLst>
                                          <p:attrName>ppt_x</p:attrName>
                                          <p:attrName>ppt_y</p:attrName>
                                        </p:attrNameLst>
                                      </p:cBhvr>
                                      <p:rCtr x="0" y="32801"/>
                                    </p:animMotion>
                                  </p:childTnLst>
                                </p:cTn>
                              </p:par>
                              <p:par>
                                <p:cTn id="7" presetID="42" presetClass="path" presetSubtype="0" repeatCount="indefinite" autoRev="1" fill="hold" nodeType="withEffect">
                                  <p:stCondLst>
                                    <p:cond delay="0"/>
                                  </p:stCondLst>
                                  <p:childTnLst>
                                    <p:animMotion origin="layout" path="M 0 0.05602 L 0 -0.80509 " pathEditMode="relative" rAng="0" ptsTypes="AA">
                                      <p:cBhvr>
                                        <p:cTn id="8" dur="40000" fill="hold"/>
                                        <p:tgtEl>
                                          <p:spTgt spid="8"/>
                                        </p:tgtEl>
                                        <p:attrNameLst>
                                          <p:attrName>ppt_x</p:attrName>
                                          <p:attrName>ppt_y</p:attrName>
                                        </p:attrNameLst>
                                      </p:cBhvr>
                                      <p:rCtr x="0" y="-430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luster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2CB1F4F-8520-4D4F-9F61-0B6DFFF1A4A3}"/>
              </a:ext>
            </a:extLst>
          </p:cNvPr>
          <p:cNvPicPr>
            <a:picLocks noChangeAspect="1"/>
          </p:cNvPicPr>
          <p:nvPr userDrawn="1"/>
        </p:nvPicPr>
        <p:blipFill>
          <a:blip r:embed="rId2"/>
          <a:stretch>
            <a:fillRect/>
          </a:stretch>
        </p:blipFill>
        <p:spPr>
          <a:xfrm>
            <a:off x="9868524" y="2008682"/>
            <a:ext cx="4646952" cy="4646952"/>
          </a:xfrm>
          <a:prstGeom prst="rect">
            <a:avLst/>
          </a:prstGeom>
        </p:spPr>
      </p:pic>
      <p:pic>
        <p:nvPicPr>
          <p:cNvPr id="11" name="Picture 10">
            <a:extLst>
              <a:ext uri="{FF2B5EF4-FFF2-40B4-BE49-F238E27FC236}">
                <a16:creationId xmlns:a16="http://schemas.microsoft.com/office/drawing/2014/main" id="{E42C7336-5B7A-BE42-B6E5-3DA404580A5A}"/>
              </a:ext>
            </a:extLst>
          </p:cNvPr>
          <p:cNvPicPr>
            <a:picLocks noChangeAspect="1"/>
          </p:cNvPicPr>
          <p:nvPr userDrawn="1"/>
        </p:nvPicPr>
        <p:blipFill>
          <a:blip r:embed="rId2"/>
          <a:stretch>
            <a:fillRect/>
          </a:stretch>
        </p:blipFill>
        <p:spPr>
          <a:xfrm>
            <a:off x="-2277884" y="-1744825"/>
            <a:ext cx="5716800" cy="5716800"/>
          </a:xfrm>
          <a:prstGeom prst="rect">
            <a:avLst/>
          </a:prstGeom>
        </p:spPr>
      </p:pic>
      <p:sp>
        <p:nvSpPr>
          <p:cNvPr id="2" name="TextBox 1">
            <a:extLst>
              <a:ext uri="{FF2B5EF4-FFF2-40B4-BE49-F238E27FC236}">
                <a16:creationId xmlns:a16="http://schemas.microsoft.com/office/drawing/2014/main" id="{5A53DACC-89FD-A44F-9A82-3795FF406A07}"/>
              </a:ext>
            </a:extLst>
          </p:cNvPr>
          <p:cNvSpPr txBox="1"/>
          <p:nvPr userDrawn="1"/>
        </p:nvSpPr>
        <p:spPr>
          <a:xfrm>
            <a:off x="649638" y="1662686"/>
            <a:ext cx="5141562"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4800" b="1" kern="1200">
                <a:solidFill>
                  <a:schemeClr val="accent4"/>
                </a:solidFill>
                <a:effectLst/>
                <a:latin typeface="Nunito Sans" pitchFamily="2" charset="77"/>
                <a:ea typeface="+mn-ea"/>
                <a:cs typeface="+mn-cs"/>
              </a:rPr>
              <a:t>“If you want to go fast, go alone. </a:t>
            </a:r>
            <a:br>
              <a:rPr lang="en-GB" sz="4800" b="1" kern="1200">
                <a:solidFill>
                  <a:schemeClr val="accent4"/>
                </a:solidFill>
                <a:effectLst/>
                <a:latin typeface="Nunito Sans" pitchFamily="2" charset="77"/>
                <a:ea typeface="+mn-ea"/>
                <a:cs typeface="+mn-cs"/>
              </a:rPr>
            </a:br>
            <a:r>
              <a:rPr lang="en-GB" sz="4800" b="1" kern="1200">
                <a:solidFill>
                  <a:schemeClr val="accent4"/>
                </a:solidFill>
                <a:effectLst/>
                <a:latin typeface="Nunito Sans" pitchFamily="2" charset="77"/>
                <a:ea typeface="+mn-ea"/>
                <a:cs typeface="+mn-cs"/>
              </a:rPr>
              <a:t>If you want to go far, go together.”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a:solidFill>
                  <a:schemeClr val="tx1"/>
                </a:solidFill>
                <a:effectLst/>
                <a:latin typeface="Inconsolata" pitchFamily="49" charset="77"/>
                <a:ea typeface="+mn-ea"/>
                <a:cs typeface="+mn-cs"/>
              </a:rPr>
              <a:t>African proverb</a:t>
            </a:r>
          </a:p>
        </p:txBody>
      </p:sp>
      <p:pic>
        <p:nvPicPr>
          <p:cNvPr id="6" name="Graphic 5">
            <a:extLst>
              <a:ext uri="{FF2B5EF4-FFF2-40B4-BE49-F238E27FC236}">
                <a16:creationId xmlns:a16="http://schemas.microsoft.com/office/drawing/2014/main" id="{F520AE0B-6B75-1041-B6E6-F4952B3C0C5F}"/>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488036" y="5823489"/>
            <a:ext cx="1678214" cy="618841"/>
          </a:xfrm>
          <a:prstGeom prst="rect">
            <a:avLst/>
          </a:prstGeom>
        </p:spPr>
      </p:pic>
      <p:pic>
        <p:nvPicPr>
          <p:cNvPr id="3" name="Picture 2">
            <a:extLst>
              <a:ext uri="{FF2B5EF4-FFF2-40B4-BE49-F238E27FC236}">
                <a16:creationId xmlns:a16="http://schemas.microsoft.com/office/drawing/2014/main" id="{BED43443-2A36-1942-B228-EA7AA9E04C71}"/>
              </a:ext>
            </a:extLst>
          </p:cNvPr>
          <p:cNvPicPr>
            <a:picLocks noChangeAspect="1"/>
          </p:cNvPicPr>
          <p:nvPr userDrawn="1"/>
        </p:nvPicPr>
        <p:blipFill>
          <a:blip r:embed="rId5"/>
          <a:stretch>
            <a:fillRect/>
          </a:stretch>
        </p:blipFill>
        <p:spPr>
          <a:xfrm>
            <a:off x="9686255" y="570009"/>
            <a:ext cx="1836601" cy="242570"/>
          </a:xfrm>
          <a:prstGeom prst="rect">
            <a:avLst/>
          </a:prstGeom>
        </p:spPr>
      </p:pic>
    </p:spTree>
    <p:extLst>
      <p:ext uri="{BB962C8B-B14F-4D97-AF65-F5344CB8AC3E}">
        <p14:creationId xmlns:p14="http://schemas.microsoft.com/office/powerpoint/2010/main" val="274917740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utoRev="1" fill="hold" nodeType="withEffect">
                                  <p:stCondLst>
                                    <p:cond delay="0"/>
                                  </p:stCondLst>
                                  <p:childTnLst>
                                    <p:animMotion origin="layout" path="M 3.95833E-6 1.48148E-6 L 3.95833E-6 0.70741 " pathEditMode="relative" rAng="0" ptsTypes="AA">
                                      <p:cBhvr>
                                        <p:cTn id="6" dur="40000" fill="hold"/>
                                        <p:tgtEl>
                                          <p:spTgt spid="11"/>
                                        </p:tgtEl>
                                        <p:attrNameLst>
                                          <p:attrName>ppt_x</p:attrName>
                                          <p:attrName>ppt_y</p:attrName>
                                        </p:attrNameLst>
                                      </p:cBhvr>
                                      <p:rCtr x="0" y="35370"/>
                                    </p:animMotion>
                                  </p:childTnLst>
                                </p:cTn>
                              </p:par>
                              <p:par>
                                <p:cTn id="7" presetID="42" presetClass="path" presetSubtype="0" repeatCount="indefinite" autoRev="1" fill="hold" nodeType="withEffect">
                                  <p:stCondLst>
                                    <p:cond delay="0"/>
                                  </p:stCondLst>
                                  <p:childTnLst>
                                    <p:animMotion origin="layout" path="M 0 -2.96296E-6 L 0 -0.83495 " pathEditMode="relative" rAng="0" ptsTypes="AA">
                                      <p:cBhvr>
                                        <p:cTn id="8" dur="40000" fill="hold"/>
                                        <p:tgtEl>
                                          <p:spTgt spid="8"/>
                                        </p:tgtEl>
                                        <p:attrNameLst>
                                          <p:attrName>ppt_x</p:attrName>
                                          <p:attrName>ppt_y</p:attrName>
                                        </p:attrNameLst>
                                      </p:cBhvr>
                                      <p:rCtr x="0" y="-4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vestHoriz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66E9591-091E-3649-AA4D-5BE274204E24}"/>
              </a:ext>
            </a:extLst>
          </p:cNvPr>
          <p:cNvPicPr>
            <a:picLocks noChangeAspect="1"/>
          </p:cNvPicPr>
          <p:nvPr userDrawn="1"/>
        </p:nvPicPr>
        <p:blipFill>
          <a:blip r:embed="rId2"/>
          <a:stretch>
            <a:fillRect/>
          </a:stretch>
        </p:blipFill>
        <p:spPr>
          <a:xfrm>
            <a:off x="9860776" y="2000934"/>
            <a:ext cx="4654700" cy="4654700"/>
          </a:xfrm>
          <a:prstGeom prst="rect">
            <a:avLst/>
          </a:prstGeom>
        </p:spPr>
      </p:pic>
      <p:pic>
        <p:nvPicPr>
          <p:cNvPr id="12" name="Picture 11">
            <a:extLst>
              <a:ext uri="{FF2B5EF4-FFF2-40B4-BE49-F238E27FC236}">
                <a16:creationId xmlns:a16="http://schemas.microsoft.com/office/drawing/2014/main" id="{C0D8A432-B8A7-3145-90A3-2D094C4FA455}"/>
              </a:ext>
            </a:extLst>
          </p:cNvPr>
          <p:cNvPicPr>
            <a:picLocks noChangeAspect="1"/>
          </p:cNvPicPr>
          <p:nvPr userDrawn="1"/>
        </p:nvPicPr>
        <p:blipFill>
          <a:blip r:embed="rId2"/>
          <a:stretch>
            <a:fillRect/>
          </a:stretch>
        </p:blipFill>
        <p:spPr>
          <a:xfrm>
            <a:off x="-2277884" y="-1744825"/>
            <a:ext cx="5716800" cy="5716800"/>
          </a:xfrm>
          <a:prstGeom prst="rect">
            <a:avLst/>
          </a:prstGeom>
        </p:spPr>
      </p:pic>
      <p:sp>
        <p:nvSpPr>
          <p:cNvPr id="2" name="TextBox 1">
            <a:extLst>
              <a:ext uri="{FF2B5EF4-FFF2-40B4-BE49-F238E27FC236}">
                <a16:creationId xmlns:a16="http://schemas.microsoft.com/office/drawing/2014/main" id="{5A53DACC-89FD-A44F-9A82-3795FF406A07}"/>
              </a:ext>
            </a:extLst>
          </p:cNvPr>
          <p:cNvSpPr txBox="1"/>
          <p:nvPr userDrawn="1"/>
        </p:nvSpPr>
        <p:spPr>
          <a:xfrm>
            <a:off x="649638" y="1662686"/>
            <a:ext cx="6320122" cy="3416320"/>
          </a:xfrm>
          <a:prstGeom prst="rect">
            <a:avLst/>
          </a:prstGeom>
          <a:noFill/>
        </p:spPr>
        <p:txBody>
          <a:bodyPr wrap="square" rtlCol="0">
            <a:spAutoFit/>
          </a:bodyPr>
          <a:lstStyle/>
          <a:p>
            <a:r>
              <a:rPr lang="en-GB" sz="4800" b="1" kern="1200">
                <a:solidFill>
                  <a:schemeClr val="accent1"/>
                </a:solidFill>
                <a:effectLst/>
                <a:latin typeface="Nunito Sans" pitchFamily="2" charset="77"/>
                <a:ea typeface="+mn-ea"/>
                <a:cs typeface="+mn-cs"/>
              </a:rPr>
              <a:t>“Only those who will risk going too far can possibly find out how far they can go.”</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a:solidFill>
                  <a:schemeClr val="tx1"/>
                </a:solidFill>
                <a:effectLst/>
                <a:latin typeface="Inconsolata" pitchFamily="49" charset="77"/>
                <a:ea typeface="+mn-ea"/>
                <a:cs typeface="+mn-cs"/>
              </a:rPr>
              <a:t>T.S. Eliot</a:t>
            </a:r>
          </a:p>
        </p:txBody>
      </p:sp>
      <p:pic>
        <p:nvPicPr>
          <p:cNvPr id="6" name="Graphic 5">
            <a:extLst>
              <a:ext uri="{FF2B5EF4-FFF2-40B4-BE49-F238E27FC236}">
                <a16:creationId xmlns:a16="http://schemas.microsoft.com/office/drawing/2014/main" id="{F520AE0B-6B75-1041-B6E6-F4952B3C0C5F}"/>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488036" y="5823489"/>
            <a:ext cx="1678214" cy="618841"/>
          </a:xfrm>
          <a:prstGeom prst="rect">
            <a:avLst/>
          </a:prstGeom>
        </p:spPr>
      </p:pic>
      <p:pic>
        <p:nvPicPr>
          <p:cNvPr id="4" name="Picture 3">
            <a:extLst>
              <a:ext uri="{FF2B5EF4-FFF2-40B4-BE49-F238E27FC236}">
                <a16:creationId xmlns:a16="http://schemas.microsoft.com/office/drawing/2014/main" id="{7F1B9969-BDFC-FE4A-BF0E-12A235200A7E}"/>
              </a:ext>
            </a:extLst>
          </p:cNvPr>
          <p:cNvPicPr>
            <a:picLocks noChangeAspect="1"/>
          </p:cNvPicPr>
          <p:nvPr userDrawn="1"/>
        </p:nvPicPr>
        <p:blipFill>
          <a:blip r:embed="rId5"/>
          <a:stretch>
            <a:fillRect/>
          </a:stretch>
        </p:blipFill>
        <p:spPr>
          <a:xfrm>
            <a:off x="8731248" y="565221"/>
            <a:ext cx="2791608" cy="247358"/>
          </a:xfrm>
          <a:prstGeom prst="rect">
            <a:avLst/>
          </a:prstGeom>
        </p:spPr>
      </p:pic>
    </p:spTree>
    <p:extLst>
      <p:ext uri="{BB962C8B-B14F-4D97-AF65-F5344CB8AC3E}">
        <p14:creationId xmlns:p14="http://schemas.microsoft.com/office/powerpoint/2010/main" val="16705545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utoRev="1" fill="hold" nodeType="withEffect">
                                  <p:stCondLst>
                                    <p:cond delay="0"/>
                                  </p:stCondLst>
                                  <p:childTnLst>
                                    <p:animMotion origin="layout" path="M 3.95833E-6 1.48148E-6 L 3.95833E-6 0.70741 " pathEditMode="relative" rAng="0" ptsTypes="AA">
                                      <p:cBhvr>
                                        <p:cTn id="6" dur="40000" fill="hold"/>
                                        <p:tgtEl>
                                          <p:spTgt spid="12"/>
                                        </p:tgtEl>
                                        <p:attrNameLst>
                                          <p:attrName>ppt_x</p:attrName>
                                          <p:attrName>ppt_y</p:attrName>
                                        </p:attrNameLst>
                                      </p:cBhvr>
                                      <p:rCtr x="0" y="35370"/>
                                    </p:animMotion>
                                  </p:childTnLst>
                                </p:cTn>
                              </p:par>
                              <p:par>
                                <p:cTn id="7" presetID="42" presetClass="path" presetSubtype="0" repeatCount="indefinite" autoRev="1" fill="hold" nodeType="withEffect">
                                  <p:stCondLst>
                                    <p:cond delay="0"/>
                                  </p:stCondLst>
                                  <p:childTnLst>
                                    <p:animMotion origin="layout" path="M 4.16667E-7 1.48148E-6 L 4.16667E-7 -0.83357 " pathEditMode="relative" rAng="0" ptsTypes="AA">
                                      <p:cBhvr>
                                        <p:cTn id="8" dur="40000" fill="hold"/>
                                        <p:tgtEl>
                                          <p:spTgt spid="8"/>
                                        </p:tgtEl>
                                        <p:attrNameLst>
                                          <p:attrName>ppt_x</p:attrName>
                                          <p:attrName>ppt_y</p:attrName>
                                        </p:attrNameLst>
                                      </p:cBhvr>
                                      <p:rCtr x="0" y="-4169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lobalstars">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B976944-9635-C44B-95D6-C91145F8DF55}"/>
              </a:ext>
            </a:extLst>
          </p:cNvPr>
          <p:cNvPicPr>
            <a:picLocks noChangeAspect="1"/>
          </p:cNvPicPr>
          <p:nvPr userDrawn="1"/>
        </p:nvPicPr>
        <p:blipFill>
          <a:blip r:embed="rId2"/>
          <a:stretch>
            <a:fillRect/>
          </a:stretch>
        </p:blipFill>
        <p:spPr>
          <a:xfrm>
            <a:off x="9885153" y="1985822"/>
            <a:ext cx="4646952" cy="4646952"/>
          </a:xfrm>
          <a:prstGeom prst="rect">
            <a:avLst/>
          </a:prstGeom>
        </p:spPr>
      </p:pic>
      <p:pic>
        <p:nvPicPr>
          <p:cNvPr id="9" name="Picture 8">
            <a:extLst>
              <a:ext uri="{FF2B5EF4-FFF2-40B4-BE49-F238E27FC236}">
                <a16:creationId xmlns:a16="http://schemas.microsoft.com/office/drawing/2014/main" id="{029D2A8D-C45C-E847-854D-8A56BE3573D9}"/>
              </a:ext>
            </a:extLst>
          </p:cNvPr>
          <p:cNvPicPr>
            <a:picLocks noChangeAspect="1"/>
          </p:cNvPicPr>
          <p:nvPr userDrawn="1"/>
        </p:nvPicPr>
        <p:blipFill>
          <a:blip r:embed="rId2"/>
          <a:stretch>
            <a:fillRect/>
          </a:stretch>
        </p:blipFill>
        <p:spPr>
          <a:xfrm>
            <a:off x="-2276367" y="-1741450"/>
            <a:ext cx="5716800" cy="5716800"/>
          </a:xfrm>
          <a:prstGeom prst="rect">
            <a:avLst/>
          </a:prstGeom>
        </p:spPr>
      </p:pic>
      <p:sp>
        <p:nvSpPr>
          <p:cNvPr id="2" name="TextBox 1">
            <a:extLst>
              <a:ext uri="{FF2B5EF4-FFF2-40B4-BE49-F238E27FC236}">
                <a16:creationId xmlns:a16="http://schemas.microsoft.com/office/drawing/2014/main" id="{5A53DACC-89FD-A44F-9A82-3795FF406A07}"/>
              </a:ext>
            </a:extLst>
          </p:cNvPr>
          <p:cNvSpPr txBox="1"/>
          <p:nvPr userDrawn="1"/>
        </p:nvSpPr>
        <p:spPr>
          <a:xfrm>
            <a:off x="649638" y="1662686"/>
            <a:ext cx="5812122" cy="2677656"/>
          </a:xfrm>
          <a:prstGeom prst="rect">
            <a:avLst/>
          </a:prstGeom>
          <a:noFill/>
        </p:spPr>
        <p:txBody>
          <a:bodyPr wrap="square" rtlCol="0">
            <a:spAutoFit/>
          </a:bodyPr>
          <a:lstStyle/>
          <a:p>
            <a:r>
              <a:rPr lang="en-GB" sz="4800" b="1" kern="1200">
                <a:solidFill>
                  <a:schemeClr val="accent5"/>
                </a:solidFill>
                <a:effectLst/>
                <a:latin typeface="Nunito Sans" pitchFamily="2" charset="77"/>
                <a:ea typeface="+mn-ea"/>
                <a:cs typeface="+mn-cs"/>
              </a:rPr>
              <a:t>“Every step we take on earth brings us to a new world.”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2400" kern="1200">
                <a:solidFill>
                  <a:schemeClr val="tx1"/>
                </a:solidFill>
                <a:effectLst/>
                <a:latin typeface="Inconsolata" pitchFamily="49" charset="77"/>
                <a:ea typeface="+mn-ea"/>
                <a:cs typeface="+mn-cs"/>
              </a:rPr>
              <a:t>Federico García Lorca</a:t>
            </a:r>
          </a:p>
        </p:txBody>
      </p:sp>
      <p:pic>
        <p:nvPicPr>
          <p:cNvPr id="6" name="Graphic 5">
            <a:extLst>
              <a:ext uri="{FF2B5EF4-FFF2-40B4-BE49-F238E27FC236}">
                <a16:creationId xmlns:a16="http://schemas.microsoft.com/office/drawing/2014/main" id="{F520AE0B-6B75-1041-B6E6-F4952B3C0C5F}"/>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488036" y="5823489"/>
            <a:ext cx="1678214" cy="618841"/>
          </a:xfrm>
          <a:prstGeom prst="rect">
            <a:avLst/>
          </a:prstGeom>
        </p:spPr>
      </p:pic>
      <p:pic>
        <p:nvPicPr>
          <p:cNvPr id="8" name="Picture 7">
            <a:extLst>
              <a:ext uri="{FF2B5EF4-FFF2-40B4-BE49-F238E27FC236}">
                <a16:creationId xmlns:a16="http://schemas.microsoft.com/office/drawing/2014/main" id="{192C4769-93E9-7948-9F49-13FBB4FBBDA2}"/>
              </a:ext>
            </a:extLst>
          </p:cNvPr>
          <p:cNvPicPr>
            <a:picLocks noChangeAspect="1"/>
          </p:cNvPicPr>
          <p:nvPr userDrawn="1"/>
        </p:nvPicPr>
        <p:blipFill>
          <a:blip r:embed="rId5"/>
          <a:stretch>
            <a:fillRect/>
          </a:stretch>
        </p:blipFill>
        <p:spPr>
          <a:xfrm>
            <a:off x="9131809" y="570009"/>
            <a:ext cx="2391047" cy="242570"/>
          </a:xfrm>
          <a:prstGeom prst="rect">
            <a:avLst/>
          </a:prstGeom>
        </p:spPr>
      </p:pic>
    </p:spTree>
    <p:extLst>
      <p:ext uri="{BB962C8B-B14F-4D97-AF65-F5344CB8AC3E}">
        <p14:creationId xmlns:p14="http://schemas.microsoft.com/office/powerpoint/2010/main" val="41094550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utoRev="1" fill="hold" nodeType="withEffect">
                                  <p:stCondLst>
                                    <p:cond delay="0"/>
                                  </p:stCondLst>
                                  <p:childTnLst>
                                    <p:animMotion origin="layout" path="M 3.75E-6 -1.48148E-6 L 3.75E-6 0.70996 " pathEditMode="relative" rAng="0" ptsTypes="AA">
                                      <p:cBhvr>
                                        <p:cTn id="6" dur="40000" fill="hold"/>
                                        <p:tgtEl>
                                          <p:spTgt spid="9"/>
                                        </p:tgtEl>
                                        <p:attrNameLst>
                                          <p:attrName>ppt_x</p:attrName>
                                          <p:attrName>ppt_y</p:attrName>
                                        </p:attrNameLst>
                                      </p:cBhvr>
                                      <p:rCtr x="0" y="35486"/>
                                    </p:animMotion>
                                  </p:childTnLst>
                                </p:cTn>
                              </p:par>
                              <p:par>
                                <p:cTn id="7" presetID="42" presetClass="path" presetSubtype="0" repeatCount="indefinite" autoRev="1" fill="hold" nodeType="withEffect">
                                  <p:stCondLst>
                                    <p:cond delay="0"/>
                                  </p:stCondLst>
                                  <p:childTnLst>
                                    <p:animMotion origin="layout" path="M -2.08333E-6 -7.40741E-7 L -2.08333E-6 -0.84167 " pathEditMode="relative" rAng="0" ptsTypes="AA">
                                      <p:cBhvr>
                                        <p:cTn id="8" dur="40000" fill="hold"/>
                                        <p:tgtEl>
                                          <p:spTgt spid="10"/>
                                        </p:tgtEl>
                                        <p:attrNameLst>
                                          <p:attrName>ppt_x</p:attrName>
                                          <p:attrName>ppt_y</p:attrName>
                                        </p:attrNameLst>
                                      </p:cBhvr>
                                      <p:rCtr x="0" y="-4208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ver page with images">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stretch>
            <a:fillRect/>
          </a:stretch>
        </p:blipFill>
        <p:spPr>
          <a:xfrm>
            <a:off x="-13547" y="1"/>
            <a:ext cx="9168000" cy="6876000"/>
          </a:xfrm>
          <a:prstGeom prst="rect">
            <a:avLst/>
          </a:prstGeom>
        </p:spPr>
      </p:pic>
      <p:sp>
        <p:nvSpPr>
          <p:cNvPr id="22" name="Picture Placeholder 21"/>
          <p:cNvSpPr>
            <a:spLocks noGrp="1" noChangeAspect="1"/>
          </p:cNvSpPr>
          <p:nvPr>
            <p:ph type="pic" sz="quarter" idx="12" hasCustomPrompt="1"/>
          </p:nvPr>
        </p:nvSpPr>
        <p:spPr>
          <a:xfrm>
            <a:off x="-13731" y="2431954"/>
            <a:ext cx="10086457" cy="4441344"/>
          </a:xfrm>
          <a:custGeom>
            <a:avLst/>
            <a:gdLst>
              <a:gd name="connsiteX0" fmla="*/ 0 w 4445000"/>
              <a:gd name="connsiteY0" fmla="*/ 4445000 h 4445000"/>
              <a:gd name="connsiteX1" fmla="*/ 1111250 w 4445000"/>
              <a:gd name="connsiteY1" fmla="*/ 0 h 4445000"/>
              <a:gd name="connsiteX2" fmla="*/ 4445000 w 4445000"/>
              <a:gd name="connsiteY2" fmla="*/ 0 h 4445000"/>
              <a:gd name="connsiteX3" fmla="*/ 3333750 w 4445000"/>
              <a:gd name="connsiteY3" fmla="*/ 4445000 h 4445000"/>
              <a:gd name="connsiteX4" fmla="*/ 0 w 4445000"/>
              <a:gd name="connsiteY4" fmla="*/ 4445000 h 4445000"/>
              <a:gd name="connsiteX0" fmla="*/ 0 w 6178550"/>
              <a:gd name="connsiteY0" fmla="*/ 4445000 h 4455160"/>
              <a:gd name="connsiteX1" fmla="*/ 1111250 w 6178550"/>
              <a:gd name="connsiteY1" fmla="*/ 0 h 4455160"/>
              <a:gd name="connsiteX2" fmla="*/ 4445000 w 6178550"/>
              <a:gd name="connsiteY2" fmla="*/ 0 h 4455160"/>
              <a:gd name="connsiteX3" fmla="*/ 6178550 w 6178550"/>
              <a:gd name="connsiteY3" fmla="*/ 4455160 h 4455160"/>
              <a:gd name="connsiteX4" fmla="*/ 0 w 6178550"/>
              <a:gd name="connsiteY4" fmla="*/ 4445000 h 4455160"/>
              <a:gd name="connsiteX0" fmla="*/ 0 w 7614920"/>
              <a:gd name="connsiteY0" fmla="*/ 4445000 h 4455160"/>
              <a:gd name="connsiteX1" fmla="*/ 1111250 w 7614920"/>
              <a:gd name="connsiteY1" fmla="*/ 0 h 4455160"/>
              <a:gd name="connsiteX2" fmla="*/ 7614920 w 7614920"/>
              <a:gd name="connsiteY2" fmla="*/ 3017520 h 4455160"/>
              <a:gd name="connsiteX3" fmla="*/ 6178550 w 7614920"/>
              <a:gd name="connsiteY3" fmla="*/ 4455160 h 4455160"/>
              <a:gd name="connsiteX4" fmla="*/ 0 w 7614920"/>
              <a:gd name="connsiteY4" fmla="*/ 4445000 h 4455160"/>
              <a:gd name="connsiteX0" fmla="*/ 0 w 7614920"/>
              <a:gd name="connsiteY0" fmla="*/ 4505960 h 4516120"/>
              <a:gd name="connsiteX1" fmla="*/ 4484370 w 7614920"/>
              <a:gd name="connsiteY1" fmla="*/ 0 h 4516120"/>
              <a:gd name="connsiteX2" fmla="*/ 7614920 w 7614920"/>
              <a:gd name="connsiteY2" fmla="*/ 3078480 h 4516120"/>
              <a:gd name="connsiteX3" fmla="*/ 6178550 w 7614920"/>
              <a:gd name="connsiteY3" fmla="*/ 4516120 h 4516120"/>
              <a:gd name="connsiteX4" fmla="*/ 0 w 7614920"/>
              <a:gd name="connsiteY4" fmla="*/ 4505960 h 4516120"/>
              <a:gd name="connsiteX0" fmla="*/ 0 w 7614920"/>
              <a:gd name="connsiteY0" fmla="*/ 4519690 h 4529850"/>
              <a:gd name="connsiteX1" fmla="*/ 4477505 w 7614920"/>
              <a:gd name="connsiteY1" fmla="*/ 0 h 4529850"/>
              <a:gd name="connsiteX2" fmla="*/ 7614920 w 7614920"/>
              <a:gd name="connsiteY2" fmla="*/ 3092210 h 4529850"/>
              <a:gd name="connsiteX3" fmla="*/ 6178550 w 7614920"/>
              <a:gd name="connsiteY3" fmla="*/ 4529850 h 4529850"/>
              <a:gd name="connsiteX4" fmla="*/ 0 w 7614920"/>
              <a:gd name="connsiteY4" fmla="*/ 4519690 h 4529850"/>
              <a:gd name="connsiteX0" fmla="*/ 0 w 7587461"/>
              <a:gd name="connsiteY0" fmla="*/ 4519690 h 4529850"/>
              <a:gd name="connsiteX1" fmla="*/ 4477505 w 7587461"/>
              <a:gd name="connsiteY1" fmla="*/ 0 h 4529850"/>
              <a:gd name="connsiteX2" fmla="*/ 7587461 w 7587461"/>
              <a:gd name="connsiteY2" fmla="*/ 3119670 h 4529850"/>
              <a:gd name="connsiteX3" fmla="*/ 6178550 w 7587461"/>
              <a:gd name="connsiteY3" fmla="*/ 4529850 h 4529850"/>
              <a:gd name="connsiteX4" fmla="*/ 0 w 7587461"/>
              <a:gd name="connsiteY4" fmla="*/ 4519690 h 4529850"/>
              <a:gd name="connsiteX0" fmla="*/ 0 w 7587461"/>
              <a:gd name="connsiteY0" fmla="*/ 4509530 h 4519690"/>
              <a:gd name="connsiteX1" fmla="*/ 4457185 w 7587461"/>
              <a:gd name="connsiteY1" fmla="*/ 0 h 4519690"/>
              <a:gd name="connsiteX2" fmla="*/ 7587461 w 7587461"/>
              <a:gd name="connsiteY2" fmla="*/ 3109510 h 4519690"/>
              <a:gd name="connsiteX3" fmla="*/ 6178550 w 7587461"/>
              <a:gd name="connsiteY3" fmla="*/ 4519690 h 4519690"/>
              <a:gd name="connsiteX4" fmla="*/ 0 w 7587461"/>
              <a:gd name="connsiteY4" fmla="*/ 4509530 h 4519690"/>
              <a:gd name="connsiteX0" fmla="*/ 0 w 7512755"/>
              <a:gd name="connsiteY0" fmla="*/ 4457236 h 4519690"/>
              <a:gd name="connsiteX1" fmla="*/ 4382479 w 7512755"/>
              <a:gd name="connsiteY1" fmla="*/ 0 h 4519690"/>
              <a:gd name="connsiteX2" fmla="*/ 7512755 w 7512755"/>
              <a:gd name="connsiteY2" fmla="*/ 3109510 h 4519690"/>
              <a:gd name="connsiteX3" fmla="*/ 6103844 w 7512755"/>
              <a:gd name="connsiteY3" fmla="*/ 4519690 h 4519690"/>
              <a:gd name="connsiteX4" fmla="*/ 0 w 7512755"/>
              <a:gd name="connsiteY4" fmla="*/ 4457236 h 4519690"/>
              <a:gd name="connsiteX0" fmla="*/ 0 w 7512755"/>
              <a:gd name="connsiteY0" fmla="*/ 4419136 h 4481590"/>
              <a:gd name="connsiteX1" fmla="*/ 4417404 w 7512755"/>
              <a:gd name="connsiteY1" fmla="*/ 0 h 4481590"/>
              <a:gd name="connsiteX2" fmla="*/ 7512755 w 7512755"/>
              <a:gd name="connsiteY2" fmla="*/ 3071410 h 4481590"/>
              <a:gd name="connsiteX3" fmla="*/ 6103844 w 7512755"/>
              <a:gd name="connsiteY3" fmla="*/ 4481590 h 4481590"/>
              <a:gd name="connsiteX4" fmla="*/ 0 w 7512755"/>
              <a:gd name="connsiteY4" fmla="*/ 4419136 h 4481590"/>
              <a:gd name="connsiteX0" fmla="*/ 0 w 7512755"/>
              <a:gd name="connsiteY0" fmla="*/ 4450886 h 4513340"/>
              <a:gd name="connsiteX1" fmla="*/ 4392004 w 7512755"/>
              <a:gd name="connsiteY1" fmla="*/ 0 h 4513340"/>
              <a:gd name="connsiteX2" fmla="*/ 7512755 w 7512755"/>
              <a:gd name="connsiteY2" fmla="*/ 3103160 h 4513340"/>
              <a:gd name="connsiteX3" fmla="*/ 6103844 w 7512755"/>
              <a:gd name="connsiteY3" fmla="*/ 4513340 h 4513340"/>
              <a:gd name="connsiteX4" fmla="*/ 0 w 7512755"/>
              <a:gd name="connsiteY4" fmla="*/ 4450886 h 4513340"/>
              <a:gd name="connsiteX0" fmla="*/ 0 w 7547680"/>
              <a:gd name="connsiteY0" fmla="*/ 4425486 h 4513340"/>
              <a:gd name="connsiteX1" fmla="*/ 4426929 w 7547680"/>
              <a:gd name="connsiteY1" fmla="*/ 0 h 4513340"/>
              <a:gd name="connsiteX2" fmla="*/ 7547680 w 7547680"/>
              <a:gd name="connsiteY2" fmla="*/ 3103160 h 4513340"/>
              <a:gd name="connsiteX3" fmla="*/ 6138769 w 7547680"/>
              <a:gd name="connsiteY3" fmla="*/ 4513340 h 4513340"/>
              <a:gd name="connsiteX4" fmla="*/ 0 w 7547680"/>
              <a:gd name="connsiteY4" fmla="*/ 4425486 h 4513340"/>
              <a:gd name="connsiteX0" fmla="*/ 0 w 7547680"/>
              <a:gd name="connsiteY0" fmla="*/ 4425486 h 4427615"/>
              <a:gd name="connsiteX1" fmla="*/ 4426929 w 7547680"/>
              <a:gd name="connsiteY1" fmla="*/ 0 h 4427615"/>
              <a:gd name="connsiteX2" fmla="*/ 7547680 w 7547680"/>
              <a:gd name="connsiteY2" fmla="*/ 3103160 h 4427615"/>
              <a:gd name="connsiteX3" fmla="*/ 6211794 w 7547680"/>
              <a:gd name="connsiteY3" fmla="*/ 4427615 h 4427615"/>
              <a:gd name="connsiteX4" fmla="*/ 0 w 7547680"/>
              <a:gd name="connsiteY4" fmla="*/ 4425486 h 4427615"/>
              <a:gd name="connsiteX0" fmla="*/ 0 w 7557978"/>
              <a:gd name="connsiteY0" fmla="*/ 4435784 h 4435784"/>
              <a:gd name="connsiteX1" fmla="*/ 4437227 w 7557978"/>
              <a:gd name="connsiteY1" fmla="*/ 0 h 4435784"/>
              <a:gd name="connsiteX2" fmla="*/ 7557978 w 7557978"/>
              <a:gd name="connsiteY2" fmla="*/ 3103160 h 4435784"/>
              <a:gd name="connsiteX3" fmla="*/ 6222092 w 7557978"/>
              <a:gd name="connsiteY3" fmla="*/ 4427615 h 4435784"/>
              <a:gd name="connsiteX4" fmla="*/ 0 w 7557978"/>
              <a:gd name="connsiteY4" fmla="*/ 4435784 h 4435784"/>
              <a:gd name="connsiteX0" fmla="*/ 0 w 7557978"/>
              <a:gd name="connsiteY0" fmla="*/ 4435784 h 4441344"/>
              <a:gd name="connsiteX1" fmla="*/ 4437227 w 7557978"/>
              <a:gd name="connsiteY1" fmla="*/ 0 h 4441344"/>
              <a:gd name="connsiteX2" fmla="*/ 7557978 w 7557978"/>
              <a:gd name="connsiteY2" fmla="*/ 3103160 h 4441344"/>
              <a:gd name="connsiteX3" fmla="*/ 6211794 w 7557978"/>
              <a:gd name="connsiteY3" fmla="*/ 4441344 h 4441344"/>
              <a:gd name="connsiteX4" fmla="*/ 0 w 7557978"/>
              <a:gd name="connsiteY4" fmla="*/ 4435784 h 4441344"/>
              <a:gd name="connsiteX0" fmla="*/ 0 w 7564843"/>
              <a:gd name="connsiteY0" fmla="*/ 4435784 h 4441344"/>
              <a:gd name="connsiteX1" fmla="*/ 4437227 w 7564843"/>
              <a:gd name="connsiteY1" fmla="*/ 0 h 4441344"/>
              <a:gd name="connsiteX2" fmla="*/ 7564843 w 7564843"/>
              <a:gd name="connsiteY2" fmla="*/ 3099728 h 4441344"/>
              <a:gd name="connsiteX3" fmla="*/ 6211794 w 7564843"/>
              <a:gd name="connsiteY3" fmla="*/ 4441344 h 4441344"/>
              <a:gd name="connsiteX4" fmla="*/ 0 w 7564843"/>
              <a:gd name="connsiteY4" fmla="*/ 4435784 h 4441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4843" h="4441344">
                <a:moveTo>
                  <a:pt x="0" y="4435784"/>
                </a:moveTo>
                <a:lnTo>
                  <a:pt x="4437227" y="0"/>
                </a:lnTo>
                <a:lnTo>
                  <a:pt x="7564843" y="3099728"/>
                </a:lnTo>
                <a:lnTo>
                  <a:pt x="6211794" y="4441344"/>
                </a:lnTo>
                <a:lnTo>
                  <a:pt x="0" y="4435784"/>
                </a:lnTo>
                <a:close/>
              </a:path>
            </a:pathLst>
          </a:custGeom>
        </p:spPr>
        <p:txBody>
          <a:bodyPr vert="horz"/>
          <a:lstStyle>
            <a:lvl1pPr marL="0" indent="0" algn="ctr">
              <a:lnSpc>
                <a:spcPct val="200000"/>
              </a:lnSpc>
              <a:buNone/>
              <a:defRPr baseline="0"/>
            </a:lvl1pPr>
          </a:lstStyle>
          <a:p>
            <a:r>
              <a:rPr lang="ta-IN"/>
              <a:t>                                                                                                                                         Picture</a:t>
            </a:r>
          </a:p>
          <a:p>
            <a:endParaRPr lang="en-US"/>
          </a:p>
        </p:txBody>
      </p:sp>
      <p:sp>
        <p:nvSpPr>
          <p:cNvPr id="11" name="Regular Pentagon 10"/>
          <p:cNvSpPr/>
          <p:nvPr userDrawn="1"/>
        </p:nvSpPr>
        <p:spPr>
          <a:xfrm>
            <a:off x="5938864" y="-1"/>
            <a:ext cx="6253136" cy="5466071"/>
          </a:xfrm>
          <a:custGeom>
            <a:avLst/>
            <a:gdLst/>
            <a:ahLst/>
            <a:cxnLst/>
            <a:rect l="l" t="t" r="r" b="b"/>
            <a:pathLst>
              <a:path w="4689852" h="5466071">
                <a:moveTo>
                  <a:pt x="2405606" y="0"/>
                </a:moveTo>
                <a:lnTo>
                  <a:pt x="4689852" y="0"/>
                </a:lnTo>
                <a:lnTo>
                  <a:pt x="4689852" y="4087049"/>
                </a:lnTo>
                <a:lnTo>
                  <a:pt x="3155566" y="5466071"/>
                </a:lnTo>
                <a:lnTo>
                  <a:pt x="0" y="2341389"/>
                </a:lnTo>
                <a:close/>
              </a:path>
            </a:pathLst>
          </a:cu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latin typeface="Arial"/>
            </a:endParaRPr>
          </a:p>
        </p:txBody>
      </p:sp>
      <p:sp>
        <p:nvSpPr>
          <p:cNvPr id="3" name="Picture Placeholder 2"/>
          <p:cNvSpPr>
            <a:spLocks noGrp="1"/>
          </p:cNvSpPr>
          <p:nvPr>
            <p:ph type="pic" sz="quarter" idx="13" hasCustomPrompt="1"/>
          </p:nvPr>
        </p:nvSpPr>
        <p:spPr>
          <a:xfrm>
            <a:off x="-13732" y="0"/>
            <a:ext cx="2905083" cy="2178812"/>
          </a:xfrm>
          <a:custGeom>
            <a:avLst/>
            <a:gdLst/>
            <a:ahLst/>
            <a:cxnLst/>
            <a:rect l="l" t="t" r="r" b="b"/>
            <a:pathLst>
              <a:path w="2168514" h="2168514">
                <a:moveTo>
                  <a:pt x="0" y="0"/>
                </a:moveTo>
                <a:lnTo>
                  <a:pt x="2168514" y="0"/>
                </a:lnTo>
                <a:lnTo>
                  <a:pt x="0" y="2168514"/>
                </a:lnTo>
                <a:close/>
              </a:path>
            </a:pathLst>
          </a:custGeom>
        </p:spPr>
        <p:txBody>
          <a:bodyPr vert="horz"/>
          <a:lstStyle>
            <a:lvl1pPr marL="0" indent="0">
              <a:buNone/>
              <a:defRPr/>
            </a:lvl1pPr>
          </a:lstStyle>
          <a:p>
            <a:r>
              <a:rPr lang="ta-IN"/>
              <a:t>   Picture</a:t>
            </a:r>
            <a:endParaRPr lang="en-US"/>
          </a:p>
        </p:txBody>
      </p:sp>
      <p:sp>
        <p:nvSpPr>
          <p:cNvPr id="6" name="Picture Placeholder 5"/>
          <p:cNvSpPr>
            <a:spLocks noGrp="1"/>
          </p:cNvSpPr>
          <p:nvPr>
            <p:ph type="pic" sz="quarter" idx="14" hasCustomPrompt="1"/>
          </p:nvPr>
        </p:nvSpPr>
        <p:spPr>
          <a:xfrm>
            <a:off x="5897956" y="1"/>
            <a:ext cx="6306933" cy="5534228"/>
          </a:xfrm>
          <a:custGeom>
            <a:avLst/>
            <a:gdLst>
              <a:gd name="connsiteX0" fmla="*/ 2430959 w 4723710"/>
              <a:gd name="connsiteY0" fmla="*/ 0 h 5534228"/>
              <a:gd name="connsiteX1" fmla="*/ 4720535 w 4723710"/>
              <a:gd name="connsiteY1" fmla="*/ 0 h 5534228"/>
              <a:gd name="connsiteX2" fmla="*/ 4723710 w 4723710"/>
              <a:gd name="connsiteY2" fmla="*/ 3913471 h 5534228"/>
              <a:gd name="connsiteX3" fmla="*/ 3128421 w 4723710"/>
              <a:gd name="connsiteY3" fmla="*/ 5534228 h 5534228"/>
              <a:gd name="connsiteX4" fmla="*/ 0 w 4723710"/>
              <a:gd name="connsiteY4" fmla="*/ 2433408 h 5534228"/>
              <a:gd name="connsiteX5" fmla="*/ 2430959 w 4723710"/>
              <a:gd name="connsiteY5" fmla="*/ 0 h 5534228"/>
              <a:gd name="connsiteX0" fmla="*/ 2430959 w 4724015"/>
              <a:gd name="connsiteY0" fmla="*/ 0 h 5534228"/>
              <a:gd name="connsiteX1" fmla="*/ 4723710 w 4724015"/>
              <a:gd name="connsiteY1" fmla="*/ 0 h 5534228"/>
              <a:gd name="connsiteX2" fmla="*/ 4723710 w 4724015"/>
              <a:gd name="connsiteY2" fmla="*/ 3913471 h 5534228"/>
              <a:gd name="connsiteX3" fmla="*/ 3128421 w 4724015"/>
              <a:gd name="connsiteY3" fmla="*/ 5534228 h 5534228"/>
              <a:gd name="connsiteX4" fmla="*/ 0 w 4724015"/>
              <a:gd name="connsiteY4" fmla="*/ 2433408 h 5534228"/>
              <a:gd name="connsiteX5" fmla="*/ 2430959 w 4724015"/>
              <a:gd name="connsiteY5" fmla="*/ 0 h 5534228"/>
              <a:gd name="connsiteX0" fmla="*/ 2430959 w 4726885"/>
              <a:gd name="connsiteY0" fmla="*/ 0 h 5534228"/>
              <a:gd name="connsiteX1" fmla="*/ 4723710 w 4726885"/>
              <a:gd name="connsiteY1" fmla="*/ 0 h 5534228"/>
              <a:gd name="connsiteX2" fmla="*/ 4726885 w 4726885"/>
              <a:gd name="connsiteY2" fmla="*/ 3916646 h 5534228"/>
              <a:gd name="connsiteX3" fmla="*/ 3128421 w 4726885"/>
              <a:gd name="connsiteY3" fmla="*/ 5534228 h 5534228"/>
              <a:gd name="connsiteX4" fmla="*/ 0 w 4726885"/>
              <a:gd name="connsiteY4" fmla="*/ 2433408 h 5534228"/>
              <a:gd name="connsiteX5" fmla="*/ 2430959 w 4726885"/>
              <a:gd name="connsiteY5" fmla="*/ 0 h 5534228"/>
              <a:gd name="connsiteX0" fmla="*/ 2430959 w 4730200"/>
              <a:gd name="connsiteY0" fmla="*/ 0 h 5534228"/>
              <a:gd name="connsiteX1" fmla="*/ 4730060 w 4730200"/>
              <a:gd name="connsiteY1" fmla="*/ 0 h 5534228"/>
              <a:gd name="connsiteX2" fmla="*/ 4726885 w 4730200"/>
              <a:gd name="connsiteY2" fmla="*/ 3916646 h 5534228"/>
              <a:gd name="connsiteX3" fmla="*/ 3128421 w 4730200"/>
              <a:gd name="connsiteY3" fmla="*/ 5534228 h 5534228"/>
              <a:gd name="connsiteX4" fmla="*/ 0 w 4730200"/>
              <a:gd name="connsiteY4" fmla="*/ 2433408 h 5534228"/>
              <a:gd name="connsiteX5" fmla="*/ 2430959 w 4730200"/>
              <a:gd name="connsiteY5" fmla="*/ 0 h 5534228"/>
              <a:gd name="connsiteX0" fmla="*/ 2405559 w 4704800"/>
              <a:gd name="connsiteY0" fmla="*/ 0 h 5534228"/>
              <a:gd name="connsiteX1" fmla="*/ 4704660 w 4704800"/>
              <a:gd name="connsiteY1" fmla="*/ 0 h 5534228"/>
              <a:gd name="connsiteX2" fmla="*/ 4701485 w 4704800"/>
              <a:gd name="connsiteY2" fmla="*/ 3916646 h 5534228"/>
              <a:gd name="connsiteX3" fmla="*/ 3103021 w 4704800"/>
              <a:gd name="connsiteY3" fmla="*/ 5534228 h 5534228"/>
              <a:gd name="connsiteX4" fmla="*/ 0 w 4704800"/>
              <a:gd name="connsiteY4" fmla="*/ 2411183 h 5534228"/>
              <a:gd name="connsiteX5" fmla="*/ 2405559 w 4704800"/>
              <a:gd name="connsiteY5" fmla="*/ 0 h 5534228"/>
              <a:gd name="connsiteX0" fmla="*/ 2430959 w 4730200"/>
              <a:gd name="connsiteY0" fmla="*/ 0 h 5534228"/>
              <a:gd name="connsiteX1" fmla="*/ 4730060 w 4730200"/>
              <a:gd name="connsiteY1" fmla="*/ 0 h 5534228"/>
              <a:gd name="connsiteX2" fmla="*/ 4726885 w 4730200"/>
              <a:gd name="connsiteY2" fmla="*/ 3916646 h 5534228"/>
              <a:gd name="connsiteX3" fmla="*/ 3128421 w 4730200"/>
              <a:gd name="connsiteY3" fmla="*/ 5534228 h 5534228"/>
              <a:gd name="connsiteX4" fmla="*/ 0 w 4730200"/>
              <a:gd name="connsiteY4" fmla="*/ 2436583 h 5534228"/>
              <a:gd name="connsiteX5" fmla="*/ 2430959 w 4730200"/>
              <a:gd name="connsiteY5" fmla="*/ 0 h 5534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30200" h="5534228">
                <a:moveTo>
                  <a:pt x="2430959" y="0"/>
                </a:moveTo>
                <a:lnTo>
                  <a:pt x="4730060" y="0"/>
                </a:lnTo>
                <a:cubicBezTo>
                  <a:pt x="4731118" y="1304490"/>
                  <a:pt x="4725827" y="2612156"/>
                  <a:pt x="4726885" y="3916646"/>
                </a:cubicBezTo>
                <a:lnTo>
                  <a:pt x="3128421" y="5534228"/>
                </a:lnTo>
                <a:lnTo>
                  <a:pt x="0" y="2436583"/>
                </a:lnTo>
                <a:lnTo>
                  <a:pt x="2430959" y="0"/>
                </a:lnTo>
                <a:close/>
              </a:path>
            </a:pathLst>
          </a:custGeom>
        </p:spPr>
        <p:txBody>
          <a:bodyPr vert="horz"/>
          <a:lstStyle>
            <a:lvl1pPr marL="0" indent="0" algn="ctr">
              <a:lnSpc>
                <a:spcPct val="250000"/>
              </a:lnSpc>
              <a:buNone/>
              <a:defRPr/>
            </a:lvl1pPr>
          </a:lstStyle>
          <a:p>
            <a:r>
              <a:rPr lang="ta-IN"/>
              <a:t>                               Picture</a:t>
            </a:r>
            <a:endParaRPr lang="en-US"/>
          </a:p>
        </p:txBody>
      </p:sp>
      <p:pic>
        <p:nvPicPr>
          <p:cNvPr id="8" name="Picture 7"/>
          <p:cNvPicPr>
            <a:picLocks noChangeAspect="1"/>
          </p:cNvPicPr>
          <p:nvPr userDrawn="1"/>
        </p:nvPicPr>
        <p:blipFill>
          <a:blip r:embed="rId3"/>
          <a:stretch>
            <a:fillRect/>
          </a:stretch>
        </p:blipFill>
        <p:spPr>
          <a:xfrm>
            <a:off x="8256767" y="3913294"/>
            <a:ext cx="3939821" cy="2954866"/>
          </a:xfrm>
          <a:prstGeom prst="rect">
            <a:avLst/>
          </a:prstGeom>
        </p:spPr>
      </p:pic>
    </p:spTree>
    <p:extLst>
      <p:ext uri="{BB962C8B-B14F-4D97-AF65-F5344CB8AC3E}">
        <p14:creationId xmlns:p14="http://schemas.microsoft.com/office/powerpoint/2010/main" val="4697658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a:xfrm>
            <a:off x="105833" y="80963"/>
            <a:ext cx="10981267" cy="571500"/>
          </a:xfrm>
          <a:prstGeom prst="rect">
            <a:avLst/>
          </a:prstGeom>
        </p:spPr>
        <p:txBody>
          <a:bodyPr/>
          <a:lstStyle/>
          <a:p>
            <a:r>
              <a:rPr lang="nl-BE"/>
              <a:t>Titelstijl van model bewerken</a:t>
            </a:r>
            <a:endParaRPr lang="nl-NL"/>
          </a:p>
        </p:txBody>
      </p:sp>
      <p:sp>
        <p:nvSpPr>
          <p:cNvPr id="3" name="Tijdelijke aanduiding voor inhoud 2"/>
          <p:cNvSpPr>
            <a:spLocks noGrp="1"/>
          </p:cNvSpPr>
          <p:nvPr>
            <p:ph idx="1"/>
          </p:nvPr>
        </p:nvSpPr>
        <p:spPr>
          <a:xfrm>
            <a:off x="105838" y="1352551"/>
            <a:ext cx="11146367" cy="4248151"/>
          </a:xfrm>
          <a:prstGeom prst="rect">
            <a:avLst/>
          </a:prstGeom>
        </p:spPr>
        <p:txBody>
          <a:bodyPr/>
          <a:lstStyle>
            <a:lvl1pPr>
              <a:defRPr>
                <a:latin typeface="Arial"/>
                <a:cs typeface="Arial"/>
              </a:defRPr>
            </a:lvl1pPr>
            <a:lvl2pPr>
              <a:defRPr>
                <a:solidFill>
                  <a:schemeClr val="tx1">
                    <a:lumMod val="50000"/>
                    <a:lumOff val="50000"/>
                  </a:schemeClr>
                </a:solidFill>
                <a:latin typeface="Arial"/>
                <a:cs typeface="Arial"/>
              </a:defRPr>
            </a:lvl2pPr>
            <a:lvl3pPr>
              <a:defRPr>
                <a:solidFill>
                  <a:schemeClr val="tx1">
                    <a:lumMod val="50000"/>
                    <a:lumOff val="50000"/>
                  </a:schemeClr>
                </a:solidFill>
                <a:latin typeface="Arial"/>
                <a:cs typeface="Arial"/>
              </a:defRPr>
            </a:lvl3pPr>
            <a:lvl4pPr>
              <a:defRPr>
                <a:solidFill>
                  <a:schemeClr val="tx1">
                    <a:lumMod val="50000"/>
                    <a:lumOff val="50000"/>
                  </a:schemeClr>
                </a:solidFill>
                <a:latin typeface="Arial"/>
                <a:cs typeface="Arial"/>
              </a:defRPr>
            </a:lvl4pPr>
            <a:lvl5pPr>
              <a:defRPr>
                <a:solidFill>
                  <a:schemeClr val="tx1">
                    <a:lumMod val="50000"/>
                    <a:lumOff val="50000"/>
                  </a:schemeClr>
                </a:solidFill>
                <a:latin typeface="Arial"/>
                <a:cs typeface="Arial"/>
              </a:defRPr>
            </a:lvl5pPr>
          </a:lstStyle>
          <a:p>
            <a:pPr lvl="0"/>
            <a:r>
              <a:rPr lang="nl-BE" dirty="0"/>
              <a:t>Klik om de tekststijl van het model te bewerken</a:t>
            </a:r>
          </a:p>
          <a:p>
            <a:pPr lvl="1"/>
            <a:r>
              <a:rPr lang="nl-BE" dirty="0"/>
              <a:t>Tweede niveau</a:t>
            </a:r>
          </a:p>
          <a:p>
            <a:pPr lvl="2"/>
            <a:r>
              <a:rPr lang="nl-BE" dirty="0"/>
              <a:t>Derde niveau</a:t>
            </a:r>
          </a:p>
          <a:p>
            <a:pPr lvl="3"/>
            <a:r>
              <a:rPr lang="nl-BE" dirty="0"/>
              <a:t>Vierde niveau</a:t>
            </a:r>
          </a:p>
          <a:p>
            <a:pPr lvl="4"/>
            <a:r>
              <a:rPr lang="nl-BE" dirty="0"/>
              <a:t>Vijfde niveau</a:t>
            </a:r>
            <a:endParaRPr lang="nl-NL" dirty="0"/>
          </a:p>
        </p:txBody>
      </p:sp>
      <p:sp>
        <p:nvSpPr>
          <p:cNvPr id="4" name="Tijdelijke aanduiding voor dianummer 5"/>
          <p:cNvSpPr>
            <a:spLocks noGrp="1"/>
          </p:cNvSpPr>
          <p:nvPr>
            <p:ph type="sldNum" sz="quarter" idx="10"/>
          </p:nvPr>
        </p:nvSpPr>
        <p:spPr>
          <a:xfrm>
            <a:off x="11252200" y="6380165"/>
            <a:ext cx="753533" cy="365125"/>
          </a:xfrm>
          <a:prstGeom prst="rect">
            <a:avLst/>
          </a:prstGeom>
        </p:spPr>
        <p:txBody>
          <a:bodyPr/>
          <a:lstStyle>
            <a:lvl1pPr>
              <a:defRPr/>
            </a:lvl1pPr>
          </a:lstStyle>
          <a:p>
            <a:pPr>
              <a:defRPr/>
            </a:pPr>
            <a:fld id="{92B1036F-8280-4A74-AB1F-F107B8038456}" type="slidenum">
              <a:rPr lang="nl-NL"/>
              <a:pPr>
                <a:defRPr/>
              </a:pPr>
              <a:t>‹#›</a:t>
            </a:fld>
            <a:endParaRPr lang="nl-NL"/>
          </a:p>
        </p:txBody>
      </p:sp>
    </p:spTree>
    <p:extLst>
      <p:ext uri="{BB962C8B-B14F-4D97-AF65-F5344CB8AC3E}">
        <p14:creationId xmlns:p14="http://schemas.microsoft.com/office/powerpoint/2010/main" val="11498916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5 years stamp">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F8E8E23-8C7E-4840-8731-9B402C49C17F}"/>
              </a:ext>
            </a:extLst>
          </p:cNvPr>
          <p:cNvSpPr/>
          <p:nvPr userDrawn="1"/>
        </p:nvSpPr>
        <p:spPr>
          <a:xfrm>
            <a:off x="524656" y="5756223"/>
            <a:ext cx="1669951" cy="7495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4" name="Picture 3" descr="A close up of a logo&#10;&#10;Description automatically generated">
            <a:extLst>
              <a:ext uri="{FF2B5EF4-FFF2-40B4-BE49-F238E27FC236}">
                <a16:creationId xmlns:a16="http://schemas.microsoft.com/office/drawing/2014/main" id="{2C4DF559-29D8-074D-B66B-AC036FA93156}"/>
              </a:ext>
            </a:extLst>
          </p:cNvPr>
          <p:cNvPicPr>
            <a:picLocks noChangeAspect="1"/>
          </p:cNvPicPr>
          <p:nvPr userDrawn="1"/>
        </p:nvPicPr>
        <p:blipFill>
          <a:blip r:embed="rId2"/>
          <a:stretch>
            <a:fillRect/>
          </a:stretch>
        </p:blipFill>
        <p:spPr>
          <a:xfrm>
            <a:off x="3579111" y="837159"/>
            <a:ext cx="4434174" cy="4434174"/>
          </a:xfrm>
          <a:prstGeom prst="rect">
            <a:avLst/>
          </a:prstGeom>
        </p:spPr>
      </p:pic>
    </p:spTree>
    <p:extLst>
      <p:ext uri="{BB962C8B-B14F-4D97-AF65-F5344CB8AC3E}">
        <p14:creationId xmlns:p14="http://schemas.microsoft.com/office/powerpoint/2010/main" val="3350799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08800-7F80-4345-A298-7B319D2AA2FC}"/>
              </a:ext>
            </a:extLst>
          </p:cNvPr>
          <p:cNvSpPr>
            <a:spLocks noGrp="1"/>
          </p:cNvSpPr>
          <p:nvPr>
            <p:ph type="ctrTitle" hasCustomPrompt="1"/>
          </p:nvPr>
        </p:nvSpPr>
        <p:spPr>
          <a:xfrm>
            <a:off x="1282444" y="911074"/>
            <a:ext cx="7592338" cy="608808"/>
          </a:xfrm>
          <a:prstGeom prst="rect">
            <a:avLst/>
          </a:prstGeom>
        </p:spPr>
        <p:txBody>
          <a:bodyPr lIns="0" tIns="0" rIns="0" bIns="0" anchor="t" anchorCtr="0"/>
          <a:lstStyle>
            <a:lvl1pPr algn="l">
              <a:defRPr sz="4400" b="1" i="0">
                <a:solidFill>
                  <a:schemeClr val="accent1"/>
                </a:solidFill>
                <a:latin typeface="Nunito Sans" pitchFamily="2" charset="77"/>
              </a:defRPr>
            </a:lvl1pPr>
          </a:lstStyle>
          <a:p>
            <a:r>
              <a:rPr lang="en-GB"/>
              <a:t>Click to write a title</a:t>
            </a:r>
            <a:endParaRPr lang="en-BE"/>
          </a:p>
        </p:txBody>
      </p:sp>
      <p:sp>
        <p:nvSpPr>
          <p:cNvPr id="3" name="Subtitle 2">
            <a:extLst>
              <a:ext uri="{FF2B5EF4-FFF2-40B4-BE49-F238E27FC236}">
                <a16:creationId xmlns:a16="http://schemas.microsoft.com/office/drawing/2014/main" id="{74C3FEDA-2813-F542-9623-A604C6CD557A}"/>
              </a:ext>
            </a:extLst>
          </p:cNvPr>
          <p:cNvSpPr>
            <a:spLocks noGrp="1"/>
          </p:cNvSpPr>
          <p:nvPr>
            <p:ph type="subTitle" idx="1" hasCustomPrompt="1"/>
          </p:nvPr>
        </p:nvSpPr>
        <p:spPr>
          <a:xfrm>
            <a:off x="1282444" y="1676658"/>
            <a:ext cx="7592338" cy="608808"/>
          </a:xfrm>
          <a:prstGeom prst="rect">
            <a:avLst/>
          </a:prstGeom>
        </p:spPr>
        <p:txBody>
          <a:bodyPr lIns="0" tIns="0" rIns="0" bIns="0"/>
          <a:lstStyle>
            <a:lvl1pPr marL="0" indent="0" algn="l">
              <a:buNone/>
              <a:defRPr sz="2300" b="1">
                <a:latin typeface="Inconsolata" pitchFamily="49"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write a subtitle (optional)</a:t>
            </a:r>
            <a:endParaRPr lang="en-BE"/>
          </a:p>
        </p:txBody>
      </p:sp>
      <p:sp>
        <p:nvSpPr>
          <p:cNvPr id="8" name="Content Placeholder 7">
            <a:extLst>
              <a:ext uri="{FF2B5EF4-FFF2-40B4-BE49-F238E27FC236}">
                <a16:creationId xmlns:a16="http://schemas.microsoft.com/office/drawing/2014/main" id="{5330998E-EFFF-E848-9DB3-CFCF1537BD3A}"/>
              </a:ext>
            </a:extLst>
          </p:cNvPr>
          <p:cNvSpPr>
            <a:spLocks noGrp="1"/>
          </p:cNvSpPr>
          <p:nvPr>
            <p:ph sz="quarter" idx="13" hasCustomPrompt="1"/>
          </p:nvPr>
        </p:nvSpPr>
        <p:spPr>
          <a:xfrm>
            <a:off x="1282443" y="2442242"/>
            <a:ext cx="7591733" cy="3165324"/>
          </a:xfrm>
          <a:prstGeom prst="rect">
            <a:avLst/>
          </a:prstGeom>
        </p:spPr>
        <p:txBody>
          <a:bodyPr lIns="0" tIns="0" rIns="0" bIns="0"/>
          <a:lstStyle>
            <a:lvl1pPr marL="228600" indent="-228600">
              <a:buFontTx/>
              <a:buBlip>
                <a:blip r:embed="rId2"/>
              </a:buBlip>
              <a:defRPr sz="2400">
                <a:latin typeface="Minion Pro" panose="02040503050306020203" pitchFamily="18" charset="0"/>
              </a:defRPr>
            </a:lvl1pPr>
            <a:lvl2pPr>
              <a:defRPr>
                <a:latin typeface="Minion Pro" panose="02040503050306020203" pitchFamily="18" charset="0"/>
              </a:defRPr>
            </a:lvl2pPr>
            <a:lvl3pPr>
              <a:defRPr>
                <a:latin typeface="Minion Pro" panose="02040503050306020203" pitchFamily="18" charset="0"/>
              </a:defRPr>
            </a:lvl3pPr>
            <a:lvl4pPr>
              <a:defRPr>
                <a:latin typeface="Minion Pro" panose="02040503050306020203" pitchFamily="18" charset="0"/>
              </a:defRPr>
            </a:lvl4pPr>
            <a:lvl5pPr>
              <a:defRPr>
                <a:latin typeface="Minion Pro" panose="02040503050306020203" pitchFamily="18" charset="0"/>
              </a:defRPr>
            </a:lvl5pPr>
          </a:lstStyle>
          <a:p>
            <a:pPr lvl="0"/>
            <a:r>
              <a:rPr lang="en-GB"/>
              <a:t>Click to write a first bullet</a:t>
            </a:r>
          </a:p>
        </p:txBody>
      </p:sp>
      <p:sp>
        <p:nvSpPr>
          <p:cNvPr id="11" name="Date Placeholder 3">
            <a:extLst>
              <a:ext uri="{FF2B5EF4-FFF2-40B4-BE49-F238E27FC236}">
                <a16:creationId xmlns:a16="http://schemas.microsoft.com/office/drawing/2014/main" id="{1E59089E-37D3-2C41-A958-568871FD2D2E}"/>
              </a:ext>
            </a:extLst>
          </p:cNvPr>
          <p:cNvSpPr>
            <a:spLocks noGrp="1"/>
          </p:cNvSpPr>
          <p:nvPr>
            <p:ph type="dt" sz="half" idx="2"/>
          </p:nvPr>
        </p:nvSpPr>
        <p:spPr>
          <a:xfrm>
            <a:off x="7728178" y="5944420"/>
            <a:ext cx="3975786" cy="376977"/>
          </a:xfrm>
          <a:prstGeom prst="rect">
            <a:avLst/>
          </a:prstGeom>
        </p:spPr>
        <p:txBody>
          <a:bodyPr lIns="0" tIns="0" rIns="0" bIns="0" anchor="ctr" anchorCtr="0"/>
          <a:lstStyle>
            <a:lvl1pPr algn="r">
              <a:defRPr sz="1400">
                <a:solidFill>
                  <a:schemeClr val="tx1"/>
                </a:solidFill>
                <a:latin typeface="Minion Pro" panose="02040503050306020203" pitchFamily="18" charset="0"/>
              </a:defRPr>
            </a:lvl1pPr>
          </a:lstStyle>
          <a:p>
            <a:r>
              <a:rPr lang="en-BE"/>
              <a:t>Write a footer text (optional)</a:t>
            </a:r>
          </a:p>
        </p:txBody>
      </p:sp>
      <p:sp>
        <p:nvSpPr>
          <p:cNvPr id="13" name="Oval 12">
            <a:extLst>
              <a:ext uri="{FF2B5EF4-FFF2-40B4-BE49-F238E27FC236}">
                <a16:creationId xmlns:a16="http://schemas.microsoft.com/office/drawing/2014/main" id="{4DA66B5F-AE5B-1C4F-890A-1F9DDA0F7D58}"/>
              </a:ext>
            </a:extLst>
          </p:cNvPr>
          <p:cNvSpPr>
            <a:spLocks noChangeAspect="1"/>
          </p:cNvSpPr>
          <p:nvPr userDrawn="1"/>
        </p:nvSpPr>
        <p:spPr>
          <a:xfrm>
            <a:off x="9997392" y="883110"/>
            <a:ext cx="4389215" cy="4389215"/>
          </a:xfrm>
          <a:prstGeom prst="ellipse">
            <a:avLst/>
          </a:prstGeom>
          <a:noFill/>
          <a:ln w="1016000">
            <a:solidFill>
              <a:schemeClr val="tx2"/>
            </a:solidFill>
            <a:extLst>
              <a:ext uri="{C807C97D-BFC1-408E-A445-0C87EB9F89A2}">
                <ask:lineSketchStyleProps xmlns:ask="http://schemas.microsoft.com/office/drawing/2018/sketchyshapes" xmlns="" sd="1219033472">
                  <a:custGeom>
                    <a:avLst/>
                    <a:gdLst>
                      <a:gd name="connsiteX0" fmla="*/ 0 w 5282171"/>
                      <a:gd name="connsiteY0" fmla="*/ 2641086 h 5282171"/>
                      <a:gd name="connsiteX1" fmla="*/ 2641086 w 5282171"/>
                      <a:gd name="connsiteY1" fmla="*/ 0 h 5282171"/>
                      <a:gd name="connsiteX2" fmla="*/ 5282172 w 5282171"/>
                      <a:gd name="connsiteY2" fmla="*/ 2641086 h 5282171"/>
                      <a:gd name="connsiteX3" fmla="*/ 2641086 w 5282171"/>
                      <a:gd name="connsiteY3" fmla="*/ 5282172 h 5282171"/>
                      <a:gd name="connsiteX4" fmla="*/ 0 w 5282171"/>
                      <a:gd name="connsiteY4" fmla="*/ 2641086 h 5282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2171" h="5282171" extrusionOk="0">
                        <a:moveTo>
                          <a:pt x="0" y="2641086"/>
                        </a:moveTo>
                        <a:cubicBezTo>
                          <a:pt x="-126175" y="1104626"/>
                          <a:pt x="927613" y="95646"/>
                          <a:pt x="2641086" y="0"/>
                        </a:cubicBezTo>
                        <a:cubicBezTo>
                          <a:pt x="4163308" y="13387"/>
                          <a:pt x="5140877" y="1186947"/>
                          <a:pt x="5282172" y="2641086"/>
                        </a:cubicBezTo>
                        <a:cubicBezTo>
                          <a:pt x="5145305" y="4233376"/>
                          <a:pt x="4084082" y="5368594"/>
                          <a:pt x="2641086" y="5282172"/>
                        </a:cubicBezTo>
                        <a:cubicBezTo>
                          <a:pt x="1060388" y="5215387"/>
                          <a:pt x="35708" y="4116780"/>
                          <a:pt x="0" y="264108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34012886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ultiple pictures">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E5E7F85D-4647-194B-83BE-48422B18148C}"/>
              </a:ext>
            </a:extLst>
          </p:cNvPr>
          <p:cNvPicPr>
            <a:picLocks noChangeAspect="1"/>
          </p:cNvPicPr>
          <p:nvPr userDrawn="1"/>
        </p:nvPicPr>
        <p:blipFill>
          <a:blip r:embed="rId2"/>
          <a:stretch>
            <a:fillRect/>
          </a:stretch>
        </p:blipFill>
        <p:spPr>
          <a:xfrm>
            <a:off x="8371436" y="2089940"/>
            <a:ext cx="2160000" cy="2160000"/>
          </a:xfrm>
          <a:prstGeom prst="rect">
            <a:avLst/>
          </a:prstGeom>
        </p:spPr>
      </p:pic>
      <p:pic>
        <p:nvPicPr>
          <p:cNvPr id="10" name="Picture 9">
            <a:extLst>
              <a:ext uri="{FF2B5EF4-FFF2-40B4-BE49-F238E27FC236}">
                <a16:creationId xmlns:a16="http://schemas.microsoft.com/office/drawing/2014/main" id="{89BCA0B0-B31D-F14B-9C22-E786EC354305}"/>
              </a:ext>
            </a:extLst>
          </p:cNvPr>
          <p:cNvPicPr>
            <a:picLocks noChangeAspect="1"/>
          </p:cNvPicPr>
          <p:nvPr userDrawn="1"/>
        </p:nvPicPr>
        <p:blipFill>
          <a:blip r:embed="rId3"/>
          <a:stretch>
            <a:fillRect/>
          </a:stretch>
        </p:blipFill>
        <p:spPr>
          <a:xfrm>
            <a:off x="4826725" y="2089940"/>
            <a:ext cx="2160000" cy="2160000"/>
          </a:xfrm>
          <a:prstGeom prst="rect">
            <a:avLst/>
          </a:prstGeom>
        </p:spPr>
      </p:pic>
      <p:pic>
        <p:nvPicPr>
          <p:cNvPr id="7" name="Picture 6">
            <a:extLst>
              <a:ext uri="{FF2B5EF4-FFF2-40B4-BE49-F238E27FC236}">
                <a16:creationId xmlns:a16="http://schemas.microsoft.com/office/drawing/2014/main" id="{BC9272B2-9C14-B74E-980D-8D7B89C12C7B}"/>
              </a:ext>
            </a:extLst>
          </p:cNvPr>
          <p:cNvPicPr>
            <a:picLocks noChangeAspect="1"/>
          </p:cNvPicPr>
          <p:nvPr userDrawn="1"/>
        </p:nvPicPr>
        <p:blipFill>
          <a:blip r:embed="rId4"/>
          <a:stretch>
            <a:fillRect/>
          </a:stretch>
        </p:blipFill>
        <p:spPr>
          <a:xfrm>
            <a:off x="1282014" y="2089940"/>
            <a:ext cx="2160000" cy="2160000"/>
          </a:xfrm>
          <a:prstGeom prst="rect">
            <a:avLst/>
          </a:prstGeom>
        </p:spPr>
      </p:pic>
      <p:sp>
        <p:nvSpPr>
          <p:cNvPr id="2" name="Title 1">
            <a:extLst>
              <a:ext uri="{FF2B5EF4-FFF2-40B4-BE49-F238E27FC236}">
                <a16:creationId xmlns:a16="http://schemas.microsoft.com/office/drawing/2014/main" id="{CAB08800-7F80-4345-A298-7B319D2AA2FC}"/>
              </a:ext>
            </a:extLst>
          </p:cNvPr>
          <p:cNvSpPr>
            <a:spLocks noGrp="1"/>
          </p:cNvSpPr>
          <p:nvPr>
            <p:ph type="ctrTitle" hasCustomPrompt="1"/>
          </p:nvPr>
        </p:nvSpPr>
        <p:spPr>
          <a:xfrm>
            <a:off x="1282014" y="911074"/>
            <a:ext cx="5396802" cy="608808"/>
          </a:xfrm>
          <a:prstGeom prst="rect">
            <a:avLst/>
          </a:prstGeom>
        </p:spPr>
        <p:txBody>
          <a:bodyPr lIns="0" tIns="0" rIns="0" bIns="0" anchor="t" anchorCtr="0"/>
          <a:lstStyle>
            <a:lvl1pPr algn="l">
              <a:defRPr sz="4400" b="1" i="0">
                <a:solidFill>
                  <a:schemeClr val="tx1"/>
                </a:solidFill>
                <a:latin typeface="Nunito Sans" pitchFamily="2" charset="77"/>
              </a:defRPr>
            </a:lvl1pPr>
          </a:lstStyle>
          <a:p>
            <a:r>
              <a:rPr lang="en-GB"/>
              <a:t>Click to write a title</a:t>
            </a:r>
            <a:endParaRPr lang="en-BE"/>
          </a:p>
        </p:txBody>
      </p:sp>
      <p:sp>
        <p:nvSpPr>
          <p:cNvPr id="3" name="Subtitle 2">
            <a:extLst>
              <a:ext uri="{FF2B5EF4-FFF2-40B4-BE49-F238E27FC236}">
                <a16:creationId xmlns:a16="http://schemas.microsoft.com/office/drawing/2014/main" id="{74C3FEDA-2813-F542-9623-A604C6CD557A}"/>
              </a:ext>
            </a:extLst>
          </p:cNvPr>
          <p:cNvSpPr>
            <a:spLocks noGrp="1"/>
          </p:cNvSpPr>
          <p:nvPr>
            <p:ph type="subTitle" idx="1" hasCustomPrompt="1"/>
          </p:nvPr>
        </p:nvSpPr>
        <p:spPr>
          <a:xfrm>
            <a:off x="1752501" y="4746430"/>
            <a:ext cx="2114329" cy="608808"/>
          </a:xfrm>
          <a:prstGeom prst="rect">
            <a:avLst/>
          </a:prstGeom>
        </p:spPr>
        <p:txBody>
          <a:bodyPr lIns="0" tIns="0" rIns="0" bIns="0"/>
          <a:lstStyle>
            <a:lvl1pPr marL="0" indent="0" algn="l">
              <a:buNone/>
              <a:defRPr sz="1800" b="0">
                <a:latin typeface="Inconsolata" pitchFamily="49"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WRITE A SUBTITLE</a:t>
            </a:r>
            <a:endParaRPr lang="en-BE"/>
          </a:p>
        </p:txBody>
      </p:sp>
      <p:sp>
        <p:nvSpPr>
          <p:cNvPr id="11" name="Date Placeholder 3">
            <a:extLst>
              <a:ext uri="{FF2B5EF4-FFF2-40B4-BE49-F238E27FC236}">
                <a16:creationId xmlns:a16="http://schemas.microsoft.com/office/drawing/2014/main" id="{1E59089E-37D3-2C41-A958-568871FD2D2E}"/>
              </a:ext>
            </a:extLst>
          </p:cNvPr>
          <p:cNvSpPr>
            <a:spLocks noGrp="1"/>
          </p:cNvSpPr>
          <p:nvPr>
            <p:ph type="dt" sz="half" idx="2"/>
          </p:nvPr>
        </p:nvSpPr>
        <p:spPr>
          <a:xfrm>
            <a:off x="7728178" y="5944420"/>
            <a:ext cx="3975786" cy="376977"/>
          </a:xfrm>
          <a:prstGeom prst="rect">
            <a:avLst/>
          </a:prstGeom>
        </p:spPr>
        <p:txBody>
          <a:bodyPr lIns="0" tIns="0" rIns="0" bIns="0" anchor="ctr" anchorCtr="0"/>
          <a:lstStyle>
            <a:lvl1pPr algn="r">
              <a:defRPr sz="1400">
                <a:solidFill>
                  <a:schemeClr val="tx1"/>
                </a:solidFill>
                <a:latin typeface="Minion Pro" panose="02040503050306020203" pitchFamily="18" charset="0"/>
              </a:defRPr>
            </a:lvl1pPr>
          </a:lstStyle>
          <a:p>
            <a:r>
              <a:rPr lang="en-BE"/>
              <a:t>Write a footer text (optional)</a:t>
            </a:r>
          </a:p>
        </p:txBody>
      </p:sp>
      <p:sp>
        <p:nvSpPr>
          <p:cNvPr id="5" name="Picture Placeholder 4">
            <a:extLst>
              <a:ext uri="{FF2B5EF4-FFF2-40B4-BE49-F238E27FC236}">
                <a16:creationId xmlns:a16="http://schemas.microsoft.com/office/drawing/2014/main" id="{137B877E-3D9A-254D-B7A0-B293488113D0}"/>
              </a:ext>
            </a:extLst>
          </p:cNvPr>
          <p:cNvSpPr>
            <a:spLocks noGrp="1" noChangeAspect="1"/>
          </p:cNvSpPr>
          <p:nvPr>
            <p:ph type="pic" sz="quarter" idx="10" hasCustomPrompt="1"/>
          </p:nvPr>
        </p:nvSpPr>
        <p:spPr>
          <a:xfrm>
            <a:off x="1708373" y="2318544"/>
            <a:ext cx="2158457" cy="2160000"/>
          </a:xfrm>
          <a:prstGeom prst="rect">
            <a:avLst/>
          </a:prstGeom>
          <a:solidFill>
            <a:schemeClr val="bg2"/>
          </a:solidFill>
        </p:spPr>
        <p:txBody>
          <a:bodyPr/>
          <a:lstStyle>
            <a:lvl1pPr marL="0" indent="0">
              <a:buNone/>
              <a:defRPr sz="1600">
                <a:latin typeface="Minion Pro" panose="02040503050306020203" pitchFamily="18" charset="0"/>
              </a:defRPr>
            </a:lvl1pPr>
          </a:lstStyle>
          <a:p>
            <a:r>
              <a:rPr lang="en-BE"/>
              <a:t>Click to insert a picture</a:t>
            </a:r>
          </a:p>
        </p:txBody>
      </p:sp>
      <p:sp>
        <p:nvSpPr>
          <p:cNvPr id="15" name="Picture Placeholder 4">
            <a:extLst>
              <a:ext uri="{FF2B5EF4-FFF2-40B4-BE49-F238E27FC236}">
                <a16:creationId xmlns:a16="http://schemas.microsoft.com/office/drawing/2014/main" id="{52292337-C27B-054E-93A4-494250CEBF65}"/>
              </a:ext>
            </a:extLst>
          </p:cNvPr>
          <p:cNvSpPr>
            <a:spLocks noGrp="1" noChangeAspect="1"/>
          </p:cNvSpPr>
          <p:nvPr>
            <p:ph type="pic" sz="quarter" idx="11" hasCustomPrompt="1"/>
          </p:nvPr>
        </p:nvSpPr>
        <p:spPr>
          <a:xfrm>
            <a:off x="5253084" y="2318544"/>
            <a:ext cx="2158457" cy="2160000"/>
          </a:xfrm>
          <a:prstGeom prst="rect">
            <a:avLst/>
          </a:prstGeom>
          <a:solidFill>
            <a:schemeClr val="bg2"/>
          </a:solidFill>
        </p:spPr>
        <p:txBody>
          <a:bodyPr/>
          <a:lstStyle>
            <a:lvl1pPr marL="0" indent="0">
              <a:buNone/>
              <a:defRPr sz="1600">
                <a:latin typeface="Minion Pro" panose="02040503050306020203" pitchFamily="18" charset="0"/>
              </a:defRPr>
            </a:lvl1pPr>
          </a:lstStyle>
          <a:p>
            <a:r>
              <a:rPr lang="en-BE"/>
              <a:t>Click to insert a picture</a:t>
            </a:r>
          </a:p>
        </p:txBody>
      </p:sp>
      <p:sp>
        <p:nvSpPr>
          <p:cNvPr id="18" name="Picture Placeholder 4">
            <a:extLst>
              <a:ext uri="{FF2B5EF4-FFF2-40B4-BE49-F238E27FC236}">
                <a16:creationId xmlns:a16="http://schemas.microsoft.com/office/drawing/2014/main" id="{9E55EFEC-AAF5-924C-A913-963E305746A0}"/>
              </a:ext>
            </a:extLst>
          </p:cNvPr>
          <p:cNvSpPr>
            <a:spLocks noGrp="1" noChangeAspect="1"/>
          </p:cNvSpPr>
          <p:nvPr>
            <p:ph type="pic" sz="quarter" idx="12" hasCustomPrompt="1"/>
          </p:nvPr>
        </p:nvSpPr>
        <p:spPr>
          <a:xfrm>
            <a:off x="8797795" y="2318544"/>
            <a:ext cx="2158457" cy="2160000"/>
          </a:xfrm>
          <a:prstGeom prst="rect">
            <a:avLst/>
          </a:prstGeom>
          <a:solidFill>
            <a:schemeClr val="bg2"/>
          </a:solidFill>
        </p:spPr>
        <p:txBody>
          <a:bodyPr/>
          <a:lstStyle>
            <a:lvl1pPr marL="0" indent="0">
              <a:buNone/>
              <a:defRPr sz="1600">
                <a:latin typeface="Minion Pro" panose="02040503050306020203" pitchFamily="18" charset="0"/>
              </a:defRPr>
            </a:lvl1pPr>
          </a:lstStyle>
          <a:p>
            <a:r>
              <a:rPr lang="en-BE"/>
              <a:t>Click to insert a picture</a:t>
            </a:r>
          </a:p>
        </p:txBody>
      </p:sp>
      <p:sp>
        <p:nvSpPr>
          <p:cNvPr id="21" name="Text Placeholder 20">
            <a:extLst>
              <a:ext uri="{FF2B5EF4-FFF2-40B4-BE49-F238E27FC236}">
                <a16:creationId xmlns:a16="http://schemas.microsoft.com/office/drawing/2014/main" id="{B4A1CBE2-A106-CF4E-BD9E-F26F3206766A}"/>
              </a:ext>
            </a:extLst>
          </p:cNvPr>
          <p:cNvSpPr>
            <a:spLocks noGrp="1"/>
          </p:cNvSpPr>
          <p:nvPr>
            <p:ph type="body" sz="quarter" idx="13" hasCustomPrompt="1"/>
          </p:nvPr>
        </p:nvSpPr>
        <p:spPr>
          <a:xfrm>
            <a:off x="5253084" y="4746625"/>
            <a:ext cx="2014537" cy="608013"/>
          </a:xfrm>
          <a:prstGeom prst="rect">
            <a:avLst/>
          </a:prstGeom>
        </p:spPr>
        <p:txBody>
          <a:bodyPr lIns="0" tIns="0" rIns="0" bIns="0"/>
          <a:lstStyle>
            <a:lvl1pPr marL="0" indent="0">
              <a:buNone/>
              <a:defRPr sz="1800">
                <a:latin typeface="Inconsolata" pitchFamily="49" charset="77"/>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CLICK TO WRITE A SUBTITLE</a:t>
            </a:r>
            <a:endParaRPr lang="en-BE"/>
          </a:p>
        </p:txBody>
      </p:sp>
      <p:sp>
        <p:nvSpPr>
          <p:cNvPr id="22" name="Text Placeholder 20">
            <a:extLst>
              <a:ext uri="{FF2B5EF4-FFF2-40B4-BE49-F238E27FC236}">
                <a16:creationId xmlns:a16="http://schemas.microsoft.com/office/drawing/2014/main" id="{B379C738-FB89-C946-B12B-A50E70E5BAAE}"/>
              </a:ext>
            </a:extLst>
          </p:cNvPr>
          <p:cNvSpPr>
            <a:spLocks noGrp="1"/>
          </p:cNvSpPr>
          <p:nvPr>
            <p:ph type="body" sz="quarter" idx="14" hasCustomPrompt="1"/>
          </p:nvPr>
        </p:nvSpPr>
        <p:spPr>
          <a:xfrm>
            <a:off x="8797795" y="4746430"/>
            <a:ext cx="2014537" cy="608013"/>
          </a:xfrm>
          <a:prstGeom prst="rect">
            <a:avLst/>
          </a:prstGeom>
        </p:spPr>
        <p:txBody>
          <a:bodyPr lIns="0" tIns="0" rIns="0" bIns="0"/>
          <a:lstStyle>
            <a:lvl1pPr marL="0" indent="0">
              <a:buNone/>
              <a:defRPr sz="1800">
                <a:latin typeface="Inconsolata" pitchFamily="49" charset="77"/>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CLICK TO WRITE A SUBTITLE</a:t>
            </a:r>
            <a:endParaRPr lang="en-BE"/>
          </a:p>
        </p:txBody>
      </p:sp>
    </p:spTree>
    <p:extLst>
      <p:ext uri="{BB962C8B-B14F-4D97-AF65-F5344CB8AC3E}">
        <p14:creationId xmlns:p14="http://schemas.microsoft.com/office/powerpoint/2010/main" val="1701178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umbers &amp; fac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08800-7F80-4345-A298-7B319D2AA2FC}"/>
              </a:ext>
            </a:extLst>
          </p:cNvPr>
          <p:cNvSpPr>
            <a:spLocks noGrp="1"/>
          </p:cNvSpPr>
          <p:nvPr>
            <p:ph type="ctrTitle" hasCustomPrompt="1"/>
          </p:nvPr>
        </p:nvSpPr>
        <p:spPr>
          <a:xfrm>
            <a:off x="1282014" y="911074"/>
            <a:ext cx="5396802" cy="608808"/>
          </a:xfrm>
          <a:prstGeom prst="rect">
            <a:avLst/>
          </a:prstGeom>
        </p:spPr>
        <p:txBody>
          <a:bodyPr lIns="0" tIns="0" rIns="0" bIns="0" anchor="t" anchorCtr="0"/>
          <a:lstStyle>
            <a:lvl1pPr algn="l">
              <a:defRPr sz="4400" b="1" i="0">
                <a:solidFill>
                  <a:schemeClr val="tx1"/>
                </a:solidFill>
                <a:latin typeface="Nunito Sans" pitchFamily="2" charset="77"/>
              </a:defRPr>
            </a:lvl1pPr>
          </a:lstStyle>
          <a:p>
            <a:r>
              <a:rPr lang="en-GB"/>
              <a:t>Click to write a title</a:t>
            </a:r>
            <a:endParaRPr lang="en-BE"/>
          </a:p>
        </p:txBody>
      </p:sp>
      <p:sp>
        <p:nvSpPr>
          <p:cNvPr id="3" name="Subtitle 2">
            <a:extLst>
              <a:ext uri="{FF2B5EF4-FFF2-40B4-BE49-F238E27FC236}">
                <a16:creationId xmlns:a16="http://schemas.microsoft.com/office/drawing/2014/main" id="{74C3FEDA-2813-F542-9623-A604C6CD557A}"/>
              </a:ext>
            </a:extLst>
          </p:cNvPr>
          <p:cNvSpPr>
            <a:spLocks noGrp="1"/>
          </p:cNvSpPr>
          <p:nvPr>
            <p:ph type="subTitle" idx="1" hasCustomPrompt="1"/>
          </p:nvPr>
        </p:nvSpPr>
        <p:spPr>
          <a:xfrm>
            <a:off x="1282014" y="1921443"/>
            <a:ext cx="2114329" cy="453426"/>
          </a:xfrm>
          <a:prstGeom prst="rect">
            <a:avLst/>
          </a:prstGeom>
        </p:spPr>
        <p:txBody>
          <a:bodyPr lIns="0" tIns="0" rIns="0" bIns="0"/>
          <a:lstStyle>
            <a:lvl1pPr marL="0" indent="0" algn="l">
              <a:buNone/>
              <a:defRPr sz="2400" b="1">
                <a:solidFill>
                  <a:schemeClr val="accent1"/>
                </a:solidFill>
                <a:latin typeface="Inconsolata" pitchFamily="49"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80%</a:t>
            </a:r>
            <a:endParaRPr lang="en-BE"/>
          </a:p>
        </p:txBody>
      </p:sp>
      <p:sp>
        <p:nvSpPr>
          <p:cNvPr id="11" name="Date Placeholder 3">
            <a:extLst>
              <a:ext uri="{FF2B5EF4-FFF2-40B4-BE49-F238E27FC236}">
                <a16:creationId xmlns:a16="http://schemas.microsoft.com/office/drawing/2014/main" id="{1E59089E-37D3-2C41-A958-568871FD2D2E}"/>
              </a:ext>
            </a:extLst>
          </p:cNvPr>
          <p:cNvSpPr>
            <a:spLocks noGrp="1"/>
          </p:cNvSpPr>
          <p:nvPr>
            <p:ph type="dt" sz="half" idx="2"/>
          </p:nvPr>
        </p:nvSpPr>
        <p:spPr>
          <a:xfrm>
            <a:off x="7728178" y="5944420"/>
            <a:ext cx="3975786" cy="376977"/>
          </a:xfrm>
          <a:prstGeom prst="rect">
            <a:avLst/>
          </a:prstGeom>
        </p:spPr>
        <p:txBody>
          <a:bodyPr lIns="0" tIns="0" rIns="0" bIns="0" anchor="ctr" anchorCtr="0"/>
          <a:lstStyle>
            <a:lvl1pPr algn="r">
              <a:defRPr sz="1400">
                <a:solidFill>
                  <a:schemeClr val="tx1"/>
                </a:solidFill>
                <a:latin typeface="Minion Pro" panose="02040503050306020203" pitchFamily="18" charset="0"/>
              </a:defRPr>
            </a:lvl1pPr>
          </a:lstStyle>
          <a:p>
            <a:r>
              <a:rPr lang="en-BE"/>
              <a:t>Write a footer text (optional)</a:t>
            </a:r>
          </a:p>
        </p:txBody>
      </p:sp>
      <p:sp>
        <p:nvSpPr>
          <p:cNvPr id="21" name="Text Placeholder 20">
            <a:extLst>
              <a:ext uri="{FF2B5EF4-FFF2-40B4-BE49-F238E27FC236}">
                <a16:creationId xmlns:a16="http://schemas.microsoft.com/office/drawing/2014/main" id="{B4A1CBE2-A106-CF4E-BD9E-F26F3206766A}"/>
              </a:ext>
            </a:extLst>
          </p:cNvPr>
          <p:cNvSpPr>
            <a:spLocks noGrp="1"/>
          </p:cNvSpPr>
          <p:nvPr>
            <p:ph type="body" sz="quarter" idx="13" hasCustomPrompt="1"/>
          </p:nvPr>
        </p:nvSpPr>
        <p:spPr>
          <a:xfrm>
            <a:off x="1282014" y="2374870"/>
            <a:ext cx="2114329" cy="1054130"/>
          </a:xfrm>
          <a:prstGeom prst="rect">
            <a:avLst/>
          </a:prstGeom>
        </p:spPr>
        <p:txBody>
          <a:bodyPr lIns="0" tIns="0" rIns="0" bIns="0"/>
          <a:lstStyle>
            <a:lvl1pPr marL="0" indent="0">
              <a:buNone/>
              <a:defRPr sz="1600">
                <a:latin typeface="Minion Pro" panose="02040503050306020203" pitchFamily="18" charset="0"/>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Write some text and edit the number above.</a:t>
            </a:r>
            <a:endParaRPr lang="en-BE"/>
          </a:p>
        </p:txBody>
      </p:sp>
      <p:sp>
        <p:nvSpPr>
          <p:cNvPr id="14" name="Text Placeholder 20">
            <a:extLst>
              <a:ext uri="{FF2B5EF4-FFF2-40B4-BE49-F238E27FC236}">
                <a16:creationId xmlns:a16="http://schemas.microsoft.com/office/drawing/2014/main" id="{7365AC4F-060D-6943-9237-E7E5DF9BBBAC}"/>
              </a:ext>
            </a:extLst>
          </p:cNvPr>
          <p:cNvSpPr>
            <a:spLocks noGrp="1"/>
          </p:cNvSpPr>
          <p:nvPr>
            <p:ph type="body" sz="quarter" idx="14" hasCustomPrompt="1"/>
          </p:nvPr>
        </p:nvSpPr>
        <p:spPr>
          <a:xfrm>
            <a:off x="3878458" y="2374870"/>
            <a:ext cx="2114329" cy="1054130"/>
          </a:xfrm>
          <a:prstGeom prst="rect">
            <a:avLst/>
          </a:prstGeom>
        </p:spPr>
        <p:txBody>
          <a:bodyPr lIns="0" tIns="0" rIns="0" bIns="0"/>
          <a:lstStyle>
            <a:lvl1pPr marL="0" indent="0">
              <a:buNone/>
              <a:defRPr sz="1600">
                <a:latin typeface="Minion Pro" panose="02040503050306020203" pitchFamily="18" charset="0"/>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Write some text and edit the number above.</a:t>
            </a:r>
            <a:endParaRPr lang="en-BE"/>
          </a:p>
        </p:txBody>
      </p:sp>
      <p:sp>
        <p:nvSpPr>
          <p:cNvPr id="17" name="Text Placeholder 20">
            <a:extLst>
              <a:ext uri="{FF2B5EF4-FFF2-40B4-BE49-F238E27FC236}">
                <a16:creationId xmlns:a16="http://schemas.microsoft.com/office/drawing/2014/main" id="{DA0A850F-62A6-AA43-B5C6-23672088CD69}"/>
              </a:ext>
            </a:extLst>
          </p:cNvPr>
          <p:cNvSpPr>
            <a:spLocks noGrp="1"/>
          </p:cNvSpPr>
          <p:nvPr>
            <p:ph type="body" sz="quarter" idx="15" hasCustomPrompt="1"/>
          </p:nvPr>
        </p:nvSpPr>
        <p:spPr>
          <a:xfrm>
            <a:off x="3878458" y="1921444"/>
            <a:ext cx="2114329" cy="45342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lang="en-BE" sz="2400" b="1" kern="1200">
                <a:solidFill>
                  <a:schemeClr val="accent1"/>
                </a:solidFill>
                <a:latin typeface="Inconsolata" pitchFamily="49" charset="77"/>
                <a:ea typeface="+mn-ea"/>
                <a:cs typeface="+mn-cs"/>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€1.300.000</a:t>
            </a:r>
            <a:endParaRPr lang="en-BE"/>
          </a:p>
        </p:txBody>
      </p:sp>
      <p:sp>
        <p:nvSpPr>
          <p:cNvPr id="19" name="Text Placeholder 20">
            <a:extLst>
              <a:ext uri="{FF2B5EF4-FFF2-40B4-BE49-F238E27FC236}">
                <a16:creationId xmlns:a16="http://schemas.microsoft.com/office/drawing/2014/main" id="{669EA7B4-71A4-A841-A304-62BAC0D0CB08}"/>
              </a:ext>
            </a:extLst>
          </p:cNvPr>
          <p:cNvSpPr>
            <a:spLocks noGrp="1"/>
          </p:cNvSpPr>
          <p:nvPr>
            <p:ph type="body" sz="quarter" idx="16" hasCustomPrompt="1"/>
          </p:nvPr>
        </p:nvSpPr>
        <p:spPr>
          <a:xfrm>
            <a:off x="6474902" y="2374869"/>
            <a:ext cx="2114329" cy="1054130"/>
          </a:xfrm>
          <a:prstGeom prst="rect">
            <a:avLst/>
          </a:prstGeom>
        </p:spPr>
        <p:txBody>
          <a:bodyPr lIns="0" tIns="0" rIns="0" bIns="0"/>
          <a:lstStyle>
            <a:lvl1pPr marL="0" indent="0">
              <a:buNone/>
              <a:defRPr sz="1600">
                <a:latin typeface="Minion Pro" panose="02040503050306020203" pitchFamily="18" charset="0"/>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Write some text and edit the number above.</a:t>
            </a:r>
            <a:endParaRPr lang="en-BE"/>
          </a:p>
        </p:txBody>
      </p:sp>
      <p:sp>
        <p:nvSpPr>
          <p:cNvPr id="20" name="Text Placeholder 20">
            <a:extLst>
              <a:ext uri="{FF2B5EF4-FFF2-40B4-BE49-F238E27FC236}">
                <a16:creationId xmlns:a16="http://schemas.microsoft.com/office/drawing/2014/main" id="{E2796B71-42C8-6840-A76A-AB6BBB9DA694}"/>
              </a:ext>
            </a:extLst>
          </p:cNvPr>
          <p:cNvSpPr>
            <a:spLocks noGrp="1"/>
          </p:cNvSpPr>
          <p:nvPr>
            <p:ph type="body" sz="quarter" idx="17" hasCustomPrompt="1"/>
          </p:nvPr>
        </p:nvSpPr>
        <p:spPr>
          <a:xfrm>
            <a:off x="6474902" y="1921443"/>
            <a:ext cx="2114329" cy="45342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lang="en-BE" sz="2400" b="1" kern="1200">
                <a:solidFill>
                  <a:schemeClr val="accent1"/>
                </a:solidFill>
                <a:latin typeface="Inconsolata" pitchFamily="49" charset="77"/>
                <a:ea typeface="+mn-ea"/>
                <a:cs typeface="+mn-cs"/>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25%</a:t>
            </a:r>
            <a:endParaRPr lang="en-BE"/>
          </a:p>
        </p:txBody>
      </p:sp>
      <p:sp>
        <p:nvSpPr>
          <p:cNvPr id="24" name="Text Placeholder 20">
            <a:extLst>
              <a:ext uri="{FF2B5EF4-FFF2-40B4-BE49-F238E27FC236}">
                <a16:creationId xmlns:a16="http://schemas.microsoft.com/office/drawing/2014/main" id="{2DA29F55-5B10-DC46-B84F-221791824BA5}"/>
              </a:ext>
            </a:extLst>
          </p:cNvPr>
          <p:cNvSpPr>
            <a:spLocks noGrp="1"/>
          </p:cNvSpPr>
          <p:nvPr>
            <p:ph type="body" sz="quarter" idx="18" hasCustomPrompt="1"/>
          </p:nvPr>
        </p:nvSpPr>
        <p:spPr>
          <a:xfrm>
            <a:off x="9071346" y="2374869"/>
            <a:ext cx="2114329" cy="1054130"/>
          </a:xfrm>
          <a:prstGeom prst="rect">
            <a:avLst/>
          </a:prstGeom>
        </p:spPr>
        <p:txBody>
          <a:bodyPr lIns="0" tIns="0" rIns="0" bIns="0"/>
          <a:lstStyle>
            <a:lvl1pPr marL="0" indent="0">
              <a:buNone/>
              <a:defRPr sz="1600">
                <a:latin typeface="Minion Pro" panose="02040503050306020203" pitchFamily="18" charset="0"/>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Write some text and edit the number above.</a:t>
            </a:r>
            <a:endParaRPr lang="en-BE"/>
          </a:p>
        </p:txBody>
      </p:sp>
      <p:sp>
        <p:nvSpPr>
          <p:cNvPr id="25" name="Text Placeholder 20">
            <a:extLst>
              <a:ext uri="{FF2B5EF4-FFF2-40B4-BE49-F238E27FC236}">
                <a16:creationId xmlns:a16="http://schemas.microsoft.com/office/drawing/2014/main" id="{921F8C00-DC72-B349-A63A-6F16CA7A59CC}"/>
              </a:ext>
            </a:extLst>
          </p:cNvPr>
          <p:cNvSpPr>
            <a:spLocks noGrp="1"/>
          </p:cNvSpPr>
          <p:nvPr>
            <p:ph type="body" sz="quarter" idx="19" hasCustomPrompt="1"/>
          </p:nvPr>
        </p:nvSpPr>
        <p:spPr>
          <a:xfrm>
            <a:off x="9071346" y="1921443"/>
            <a:ext cx="2114329" cy="45342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lang="en-BE" sz="2400" b="1" kern="1200">
                <a:solidFill>
                  <a:schemeClr val="accent1"/>
                </a:solidFill>
                <a:latin typeface="Inconsolata" pitchFamily="49" charset="77"/>
                <a:ea typeface="+mn-ea"/>
                <a:cs typeface="+mn-cs"/>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€1.15 billion</a:t>
            </a:r>
            <a:endParaRPr lang="en-BE"/>
          </a:p>
        </p:txBody>
      </p:sp>
      <p:sp>
        <p:nvSpPr>
          <p:cNvPr id="27" name="Text Placeholder 20">
            <a:extLst>
              <a:ext uri="{FF2B5EF4-FFF2-40B4-BE49-F238E27FC236}">
                <a16:creationId xmlns:a16="http://schemas.microsoft.com/office/drawing/2014/main" id="{D18C69EF-4A73-A740-B4FD-F0725510F985}"/>
              </a:ext>
            </a:extLst>
          </p:cNvPr>
          <p:cNvSpPr>
            <a:spLocks noGrp="1"/>
          </p:cNvSpPr>
          <p:nvPr>
            <p:ph type="body" sz="quarter" idx="20" hasCustomPrompt="1"/>
          </p:nvPr>
        </p:nvSpPr>
        <p:spPr>
          <a:xfrm>
            <a:off x="1282014" y="4262017"/>
            <a:ext cx="2114329" cy="1054130"/>
          </a:xfrm>
          <a:prstGeom prst="rect">
            <a:avLst/>
          </a:prstGeom>
        </p:spPr>
        <p:txBody>
          <a:bodyPr lIns="0" tIns="0" rIns="0" bIns="0"/>
          <a:lstStyle>
            <a:lvl1pPr marL="0" indent="0">
              <a:buNone/>
              <a:defRPr sz="1600">
                <a:latin typeface="Minion Pro" panose="02040503050306020203" pitchFamily="18" charset="0"/>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Write some text and edit the number above.</a:t>
            </a:r>
            <a:endParaRPr lang="en-BE"/>
          </a:p>
        </p:txBody>
      </p:sp>
      <p:sp>
        <p:nvSpPr>
          <p:cNvPr id="28" name="Text Placeholder 20">
            <a:extLst>
              <a:ext uri="{FF2B5EF4-FFF2-40B4-BE49-F238E27FC236}">
                <a16:creationId xmlns:a16="http://schemas.microsoft.com/office/drawing/2014/main" id="{12ADC803-52F8-BD48-9B2F-694983E58CE9}"/>
              </a:ext>
            </a:extLst>
          </p:cNvPr>
          <p:cNvSpPr>
            <a:spLocks noGrp="1"/>
          </p:cNvSpPr>
          <p:nvPr>
            <p:ph type="body" sz="quarter" idx="21" hasCustomPrompt="1"/>
          </p:nvPr>
        </p:nvSpPr>
        <p:spPr>
          <a:xfrm>
            <a:off x="3878458" y="4262017"/>
            <a:ext cx="2114329" cy="1054130"/>
          </a:xfrm>
          <a:prstGeom prst="rect">
            <a:avLst/>
          </a:prstGeom>
        </p:spPr>
        <p:txBody>
          <a:bodyPr lIns="0" tIns="0" rIns="0" bIns="0"/>
          <a:lstStyle>
            <a:lvl1pPr marL="0" indent="0">
              <a:buNone/>
              <a:defRPr sz="1600">
                <a:latin typeface="Minion Pro" panose="02040503050306020203" pitchFamily="18" charset="0"/>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Write some text and edit the number above.</a:t>
            </a:r>
            <a:endParaRPr lang="en-BE"/>
          </a:p>
        </p:txBody>
      </p:sp>
      <p:sp>
        <p:nvSpPr>
          <p:cNvPr id="29" name="Text Placeholder 20">
            <a:extLst>
              <a:ext uri="{FF2B5EF4-FFF2-40B4-BE49-F238E27FC236}">
                <a16:creationId xmlns:a16="http://schemas.microsoft.com/office/drawing/2014/main" id="{57264C08-BFE2-D641-997C-AA146068DD47}"/>
              </a:ext>
            </a:extLst>
          </p:cNvPr>
          <p:cNvSpPr>
            <a:spLocks noGrp="1"/>
          </p:cNvSpPr>
          <p:nvPr>
            <p:ph type="body" sz="quarter" idx="22" hasCustomPrompt="1"/>
          </p:nvPr>
        </p:nvSpPr>
        <p:spPr>
          <a:xfrm>
            <a:off x="3878458" y="3808591"/>
            <a:ext cx="2114329" cy="45342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lang="en-BE" sz="2400" b="1" kern="1200">
                <a:solidFill>
                  <a:schemeClr val="accent1"/>
                </a:solidFill>
                <a:latin typeface="Inconsolata" pitchFamily="49" charset="77"/>
                <a:ea typeface="+mn-ea"/>
                <a:cs typeface="+mn-cs"/>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23.000</a:t>
            </a:r>
            <a:endParaRPr lang="en-BE"/>
          </a:p>
        </p:txBody>
      </p:sp>
      <p:sp>
        <p:nvSpPr>
          <p:cNvPr id="30" name="Text Placeholder 20">
            <a:extLst>
              <a:ext uri="{FF2B5EF4-FFF2-40B4-BE49-F238E27FC236}">
                <a16:creationId xmlns:a16="http://schemas.microsoft.com/office/drawing/2014/main" id="{4F3A9142-9107-5C4E-BA5B-9F13351EC648}"/>
              </a:ext>
            </a:extLst>
          </p:cNvPr>
          <p:cNvSpPr>
            <a:spLocks noGrp="1"/>
          </p:cNvSpPr>
          <p:nvPr>
            <p:ph type="body" sz="quarter" idx="23" hasCustomPrompt="1"/>
          </p:nvPr>
        </p:nvSpPr>
        <p:spPr>
          <a:xfrm>
            <a:off x="6474902" y="4262016"/>
            <a:ext cx="2114329" cy="1054130"/>
          </a:xfrm>
          <a:prstGeom prst="rect">
            <a:avLst/>
          </a:prstGeom>
        </p:spPr>
        <p:txBody>
          <a:bodyPr lIns="0" tIns="0" rIns="0" bIns="0"/>
          <a:lstStyle>
            <a:lvl1pPr marL="0" indent="0">
              <a:buNone/>
              <a:defRPr sz="1600">
                <a:latin typeface="Minion Pro" panose="02040503050306020203" pitchFamily="18" charset="0"/>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Write some text and edit the number above.</a:t>
            </a:r>
            <a:endParaRPr lang="en-BE"/>
          </a:p>
        </p:txBody>
      </p:sp>
      <p:sp>
        <p:nvSpPr>
          <p:cNvPr id="31" name="Text Placeholder 20">
            <a:extLst>
              <a:ext uri="{FF2B5EF4-FFF2-40B4-BE49-F238E27FC236}">
                <a16:creationId xmlns:a16="http://schemas.microsoft.com/office/drawing/2014/main" id="{1DA492A1-C1F4-9340-B12D-1402AFBCA110}"/>
              </a:ext>
            </a:extLst>
          </p:cNvPr>
          <p:cNvSpPr>
            <a:spLocks noGrp="1"/>
          </p:cNvSpPr>
          <p:nvPr>
            <p:ph type="body" sz="quarter" idx="24" hasCustomPrompt="1"/>
          </p:nvPr>
        </p:nvSpPr>
        <p:spPr>
          <a:xfrm>
            <a:off x="6474902" y="3808590"/>
            <a:ext cx="2114329" cy="45342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lang="en-BE" sz="2400" b="1" kern="1200">
                <a:solidFill>
                  <a:schemeClr val="accent1"/>
                </a:solidFill>
                <a:latin typeface="Inconsolata" pitchFamily="49" charset="77"/>
                <a:ea typeface="+mn-ea"/>
                <a:cs typeface="+mn-cs"/>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40</a:t>
            </a:r>
            <a:endParaRPr lang="en-BE"/>
          </a:p>
        </p:txBody>
      </p:sp>
      <p:sp>
        <p:nvSpPr>
          <p:cNvPr id="32" name="Text Placeholder 20">
            <a:extLst>
              <a:ext uri="{FF2B5EF4-FFF2-40B4-BE49-F238E27FC236}">
                <a16:creationId xmlns:a16="http://schemas.microsoft.com/office/drawing/2014/main" id="{516E4CE1-A869-D149-A88C-10CEA53FD12F}"/>
              </a:ext>
            </a:extLst>
          </p:cNvPr>
          <p:cNvSpPr>
            <a:spLocks noGrp="1"/>
          </p:cNvSpPr>
          <p:nvPr>
            <p:ph type="body" sz="quarter" idx="25" hasCustomPrompt="1"/>
          </p:nvPr>
        </p:nvSpPr>
        <p:spPr>
          <a:xfrm>
            <a:off x="9071346" y="4262016"/>
            <a:ext cx="2114329" cy="1054130"/>
          </a:xfrm>
          <a:prstGeom prst="rect">
            <a:avLst/>
          </a:prstGeom>
        </p:spPr>
        <p:txBody>
          <a:bodyPr lIns="0" tIns="0" rIns="0" bIns="0"/>
          <a:lstStyle>
            <a:lvl1pPr marL="0" indent="0">
              <a:buNone/>
              <a:defRPr sz="1600">
                <a:latin typeface="Minion Pro" panose="02040503050306020203" pitchFamily="18" charset="0"/>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Write some text and edit the number above.</a:t>
            </a:r>
            <a:endParaRPr lang="en-BE"/>
          </a:p>
        </p:txBody>
      </p:sp>
      <p:sp>
        <p:nvSpPr>
          <p:cNvPr id="33" name="Text Placeholder 20">
            <a:extLst>
              <a:ext uri="{FF2B5EF4-FFF2-40B4-BE49-F238E27FC236}">
                <a16:creationId xmlns:a16="http://schemas.microsoft.com/office/drawing/2014/main" id="{E781F272-50C7-CE47-A9C6-53C2FD2C6CAC}"/>
              </a:ext>
            </a:extLst>
          </p:cNvPr>
          <p:cNvSpPr>
            <a:spLocks noGrp="1"/>
          </p:cNvSpPr>
          <p:nvPr>
            <p:ph type="body" sz="quarter" idx="26" hasCustomPrompt="1"/>
          </p:nvPr>
        </p:nvSpPr>
        <p:spPr>
          <a:xfrm>
            <a:off x="9071346" y="3808590"/>
            <a:ext cx="2114329" cy="45342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lang="en-BE" sz="2400" b="1" kern="1200">
                <a:solidFill>
                  <a:schemeClr val="accent1"/>
                </a:solidFill>
                <a:latin typeface="Inconsolata" pitchFamily="49" charset="77"/>
                <a:ea typeface="+mn-ea"/>
                <a:cs typeface="+mn-cs"/>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1985</a:t>
            </a:r>
            <a:endParaRPr lang="en-BE"/>
          </a:p>
        </p:txBody>
      </p:sp>
      <p:sp>
        <p:nvSpPr>
          <p:cNvPr id="34" name="Text Placeholder 20">
            <a:extLst>
              <a:ext uri="{FF2B5EF4-FFF2-40B4-BE49-F238E27FC236}">
                <a16:creationId xmlns:a16="http://schemas.microsoft.com/office/drawing/2014/main" id="{F8063C6D-3A0C-1A4A-BCD7-B38F161A429C}"/>
              </a:ext>
            </a:extLst>
          </p:cNvPr>
          <p:cNvSpPr>
            <a:spLocks noGrp="1"/>
          </p:cNvSpPr>
          <p:nvPr>
            <p:ph type="body" sz="quarter" idx="27" hasCustomPrompt="1"/>
          </p:nvPr>
        </p:nvSpPr>
        <p:spPr>
          <a:xfrm>
            <a:off x="1282014" y="3808591"/>
            <a:ext cx="2114329" cy="453426"/>
          </a:xfrm>
          <a:prstGeom prst="rect">
            <a:avLst/>
          </a:prstGeom>
        </p:spPr>
        <p:txBody>
          <a:bodyPr lIns="0" tIns="0" rIns="0" bIns="0"/>
          <a:lstStyle>
            <a:lvl1pPr marL="0" indent="0" algn="l" defTabSz="914400" rtl="0" eaLnBrk="1" latinLnBrk="0" hangingPunct="1">
              <a:lnSpc>
                <a:spcPct val="90000"/>
              </a:lnSpc>
              <a:spcBef>
                <a:spcPts val="1000"/>
              </a:spcBef>
              <a:buFont typeface="Arial" panose="020B0604020202020204" pitchFamily="34" charset="0"/>
              <a:buNone/>
              <a:defRPr lang="en-BE" sz="2400" b="1" kern="1200">
                <a:solidFill>
                  <a:schemeClr val="accent1"/>
                </a:solidFill>
                <a:latin typeface="Inconsolata" pitchFamily="49" charset="77"/>
                <a:ea typeface="+mn-ea"/>
                <a:cs typeface="+mn-cs"/>
              </a:defRPr>
            </a:lvl1pPr>
            <a:lvl2pPr marL="457200" indent="0">
              <a:buNone/>
              <a:defRPr sz="1800">
                <a:latin typeface="Inconsolata" pitchFamily="49" charset="77"/>
              </a:defRPr>
            </a:lvl2pPr>
            <a:lvl3pPr marL="914400" indent="0">
              <a:buNone/>
              <a:defRPr sz="1600">
                <a:latin typeface="Inconsolata" pitchFamily="49" charset="77"/>
              </a:defRPr>
            </a:lvl3pPr>
            <a:lvl4pPr marL="1371600" indent="0">
              <a:buNone/>
              <a:defRPr sz="1400">
                <a:latin typeface="Inconsolata" pitchFamily="49" charset="77"/>
              </a:defRPr>
            </a:lvl4pPr>
            <a:lvl5pPr marL="1828800" indent="0">
              <a:buNone/>
              <a:defRPr sz="1400">
                <a:latin typeface="Inconsolata" pitchFamily="49" charset="77"/>
              </a:defRPr>
            </a:lvl5pPr>
          </a:lstStyle>
          <a:p>
            <a:pPr lvl="0"/>
            <a:r>
              <a:rPr lang="en-GB"/>
              <a:t>2020</a:t>
            </a:r>
            <a:endParaRPr lang="en-BE"/>
          </a:p>
        </p:txBody>
      </p:sp>
    </p:spTree>
    <p:extLst>
      <p:ext uri="{BB962C8B-B14F-4D97-AF65-F5344CB8AC3E}">
        <p14:creationId xmlns:p14="http://schemas.microsoft.com/office/powerpoint/2010/main" val="40158989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08800-7F80-4345-A298-7B319D2AA2FC}"/>
              </a:ext>
            </a:extLst>
          </p:cNvPr>
          <p:cNvSpPr>
            <a:spLocks noGrp="1"/>
          </p:cNvSpPr>
          <p:nvPr>
            <p:ph type="ctrTitle" hasCustomPrompt="1"/>
          </p:nvPr>
        </p:nvSpPr>
        <p:spPr>
          <a:xfrm>
            <a:off x="1282444" y="911074"/>
            <a:ext cx="5396802" cy="608808"/>
          </a:xfrm>
          <a:prstGeom prst="rect">
            <a:avLst/>
          </a:prstGeom>
        </p:spPr>
        <p:txBody>
          <a:bodyPr lIns="0" tIns="0" rIns="0" bIns="0" anchor="t" anchorCtr="0"/>
          <a:lstStyle>
            <a:lvl1pPr algn="l">
              <a:defRPr sz="4400" b="1" i="0">
                <a:solidFill>
                  <a:schemeClr val="accent1"/>
                </a:solidFill>
                <a:latin typeface="Nunito Sans" pitchFamily="2" charset="77"/>
              </a:defRPr>
            </a:lvl1pPr>
          </a:lstStyle>
          <a:p>
            <a:r>
              <a:rPr lang="en-GB"/>
              <a:t>Click to write a title</a:t>
            </a:r>
            <a:endParaRPr lang="en-BE"/>
          </a:p>
        </p:txBody>
      </p:sp>
      <p:sp>
        <p:nvSpPr>
          <p:cNvPr id="11" name="Date Placeholder 3">
            <a:extLst>
              <a:ext uri="{FF2B5EF4-FFF2-40B4-BE49-F238E27FC236}">
                <a16:creationId xmlns:a16="http://schemas.microsoft.com/office/drawing/2014/main" id="{1E59089E-37D3-2C41-A958-568871FD2D2E}"/>
              </a:ext>
            </a:extLst>
          </p:cNvPr>
          <p:cNvSpPr>
            <a:spLocks noGrp="1"/>
          </p:cNvSpPr>
          <p:nvPr>
            <p:ph type="dt" sz="half" idx="2"/>
          </p:nvPr>
        </p:nvSpPr>
        <p:spPr>
          <a:xfrm>
            <a:off x="7728178" y="5944420"/>
            <a:ext cx="3975786" cy="376977"/>
          </a:xfrm>
          <a:prstGeom prst="rect">
            <a:avLst/>
          </a:prstGeom>
        </p:spPr>
        <p:txBody>
          <a:bodyPr lIns="0" tIns="0" rIns="0" bIns="0" anchor="ctr" anchorCtr="0"/>
          <a:lstStyle>
            <a:lvl1pPr algn="r">
              <a:defRPr sz="1400">
                <a:solidFill>
                  <a:schemeClr val="tx1"/>
                </a:solidFill>
                <a:latin typeface="Minion Pro" panose="02040503050306020203" pitchFamily="18" charset="0"/>
              </a:defRPr>
            </a:lvl1pPr>
          </a:lstStyle>
          <a:p>
            <a:r>
              <a:rPr lang="en-BE"/>
              <a:t>Write a footer text (optional)</a:t>
            </a:r>
          </a:p>
        </p:txBody>
      </p:sp>
      <p:sp>
        <p:nvSpPr>
          <p:cNvPr id="13" name="Oval 12">
            <a:extLst>
              <a:ext uri="{FF2B5EF4-FFF2-40B4-BE49-F238E27FC236}">
                <a16:creationId xmlns:a16="http://schemas.microsoft.com/office/drawing/2014/main" id="{4DA66B5F-AE5B-1C4F-890A-1F9DDA0F7D58}"/>
              </a:ext>
            </a:extLst>
          </p:cNvPr>
          <p:cNvSpPr>
            <a:spLocks noChangeAspect="1"/>
          </p:cNvSpPr>
          <p:nvPr userDrawn="1"/>
        </p:nvSpPr>
        <p:spPr>
          <a:xfrm>
            <a:off x="9997392" y="883110"/>
            <a:ext cx="4389215" cy="4389215"/>
          </a:xfrm>
          <a:prstGeom prst="ellipse">
            <a:avLst/>
          </a:prstGeom>
          <a:noFill/>
          <a:ln w="1016000">
            <a:solidFill>
              <a:schemeClr val="tx2"/>
            </a:solidFill>
            <a:extLst>
              <a:ext uri="{C807C97D-BFC1-408E-A445-0C87EB9F89A2}">
                <ask:lineSketchStyleProps xmlns:ask="http://schemas.microsoft.com/office/drawing/2018/sketchyshapes" xmlns="" sd="1219033472">
                  <a:custGeom>
                    <a:avLst/>
                    <a:gdLst>
                      <a:gd name="connsiteX0" fmla="*/ 0 w 5282171"/>
                      <a:gd name="connsiteY0" fmla="*/ 2641086 h 5282171"/>
                      <a:gd name="connsiteX1" fmla="*/ 2641086 w 5282171"/>
                      <a:gd name="connsiteY1" fmla="*/ 0 h 5282171"/>
                      <a:gd name="connsiteX2" fmla="*/ 5282172 w 5282171"/>
                      <a:gd name="connsiteY2" fmla="*/ 2641086 h 5282171"/>
                      <a:gd name="connsiteX3" fmla="*/ 2641086 w 5282171"/>
                      <a:gd name="connsiteY3" fmla="*/ 5282172 h 5282171"/>
                      <a:gd name="connsiteX4" fmla="*/ 0 w 5282171"/>
                      <a:gd name="connsiteY4" fmla="*/ 2641086 h 528217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82171" h="5282171" extrusionOk="0">
                        <a:moveTo>
                          <a:pt x="0" y="2641086"/>
                        </a:moveTo>
                        <a:cubicBezTo>
                          <a:pt x="-126175" y="1104626"/>
                          <a:pt x="927613" y="95646"/>
                          <a:pt x="2641086" y="0"/>
                        </a:cubicBezTo>
                        <a:cubicBezTo>
                          <a:pt x="4163308" y="13387"/>
                          <a:pt x="5140877" y="1186947"/>
                          <a:pt x="5282172" y="2641086"/>
                        </a:cubicBezTo>
                        <a:cubicBezTo>
                          <a:pt x="5145305" y="4233376"/>
                          <a:pt x="4084082" y="5368594"/>
                          <a:pt x="2641086" y="5282172"/>
                        </a:cubicBezTo>
                        <a:cubicBezTo>
                          <a:pt x="1060388" y="5215387"/>
                          <a:pt x="35708" y="4116780"/>
                          <a:pt x="0" y="2641086"/>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Tree>
    <p:extLst>
      <p:ext uri="{BB962C8B-B14F-4D97-AF65-F5344CB8AC3E}">
        <p14:creationId xmlns:p14="http://schemas.microsoft.com/office/powerpoint/2010/main" val="25119622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DCB9B0-16FE-5646-865B-759DF8D04119}"/>
              </a:ext>
            </a:extLst>
          </p:cNvPr>
          <p:cNvPicPr>
            <a:picLocks noChangeAspect="1"/>
          </p:cNvPicPr>
          <p:nvPr userDrawn="1"/>
        </p:nvPicPr>
        <p:blipFill>
          <a:blip r:embed="rId2"/>
          <a:stretch>
            <a:fillRect/>
          </a:stretch>
        </p:blipFill>
        <p:spPr>
          <a:xfrm>
            <a:off x="1282444" y="1674124"/>
            <a:ext cx="2880000" cy="2880000"/>
          </a:xfrm>
          <a:prstGeom prst="rect">
            <a:avLst/>
          </a:prstGeom>
        </p:spPr>
      </p:pic>
      <p:sp>
        <p:nvSpPr>
          <p:cNvPr id="3" name="Subtitle 2">
            <a:extLst>
              <a:ext uri="{FF2B5EF4-FFF2-40B4-BE49-F238E27FC236}">
                <a16:creationId xmlns:a16="http://schemas.microsoft.com/office/drawing/2014/main" id="{74C3FEDA-2813-F542-9623-A604C6CD557A}"/>
              </a:ext>
            </a:extLst>
          </p:cNvPr>
          <p:cNvSpPr>
            <a:spLocks noGrp="1"/>
          </p:cNvSpPr>
          <p:nvPr>
            <p:ph type="subTitle" idx="1" hasCustomPrompt="1"/>
          </p:nvPr>
        </p:nvSpPr>
        <p:spPr>
          <a:xfrm>
            <a:off x="5318953" y="1957038"/>
            <a:ext cx="4238255" cy="746808"/>
          </a:xfrm>
          <a:prstGeom prst="rect">
            <a:avLst/>
          </a:prstGeom>
        </p:spPr>
        <p:txBody>
          <a:bodyPr lIns="0" tIns="0" rIns="0" bIns="0"/>
          <a:lstStyle>
            <a:lvl1pPr marL="0" indent="0" algn="l">
              <a:buNone/>
              <a:defRPr sz="2300" b="0">
                <a:solidFill>
                  <a:schemeClr val="accent1"/>
                </a:solidFill>
                <a:latin typeface="Inconsolata" pitchFamily="49"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WRITE A SUBTITLE</a:t>
            </a:r>
            <a:endParaRPr lang="en-BE"/>
          </a:p>
        </p:txBody>
      </p:sp>
      <p:sp>
        <p:nvSpPr>
          <p:cNvPr id="11" name="Date Placeholder 3">
            <a:extLst>
              <a:ext uri="{FF2B5EF4-FFF2-40B4-BE49-F238E27FC236}">
                <a16:creationId xmlns:a16="http://schemas.microsoft.com/office/drawing/2014/main" id="{1E59089E-37D3-2C41-A958-568871FD2D2E}"/>
              </a:ext>
            </a:extLst>
          </p:cNvPr>
          <p:cNvSpPr>
            <a:spLocks noGrp="1"/>
          </p:cNvSpPr>
          <p:nvPr>
            <p:ph type="dt" sz="half" idx="2"/>
          </p:nvPr>
        </p:nvSpPr>
        <p:spPr>
          <a:xfrm>
            <a:off x="7728178" y="5944420"/>
            <a:ext cx="3975786" cy="376977"/>
          </a:xfrm>
          <a:prstGeom prst="rect">
            <a:avLst/>
          </a:prstGeom>
        </p:spPr>
        <p:txBody>
          <a:bodyPr lIns="0" tIns="0" rIns="0" bIns="0" anchor="ctr" anchorCtr="0"/>
          <a:lstStyle>
            <a:lvl1pPr algn="r">
              <a:defRPr sz="1400">
                <a:solidFill>
                  <a:schemeClr val="tx1"/>
                </a:solidFill>
                <a:latin typeface="Minion Pro" panose="02040503050306020203" pitchFamily="18" charset="0"/>
              </a:defRPr>
            </a:lvl1pPr>
          </a:lstStyle>
          <a:p>
            <a:r>
              <a:rPr lang="en-BE"/>
              <a:t>Write a footer text (optional)</a:t>
            </a:r>
          </a:p>
        </p:txBody>
      </p:sp>
      <p:sp>
        <p:nvSpPr>
          <p:cNvPr id="5" name="Text Placeholder 4">
            <a:extLst>
              <a:ext uri="{FF2B5EF4-FFF2-40B4-BE49-F238E27FC236}">
                <a16:creationId xmlns:a16="http://schemas.microsoft.com/office/drawing/2014/main" id="{18423915-EA26-3D4F-B2ED-C8AEBBE972B1}"/>
              </a:ext>
            </a:extLst>
          </p:cNvPr>
          <p:cNvSpPr>
            <a:spLocks noGrp="1"/>
          </p:cNvSpPr>
          <p:nvPr>
            <p:ph type="body" sz="quarter" idx="14" hasCustomPrompt="1"/>
          </p:nvPr>
        </p:nvSpPr>
        <p:spPr>
          <a:xfrm>
            <a:off x="5318953" y="2968052"/>
            <a:ext cx="4238254" cy="1868986"/>
          </a:xfrm>
          <a:prstGeom prst="rect">
            <a:avLst/>
          </a:prstGeom>
        </p:spPr>
        <p:txBody>
          <a:bodyPr lIns="0" tIns="0" rIns="0" bIns="0"/>
          <a:lstStyle>
            <a:lvl1pPr marL="0" indent="0">
              <a:buNone/>
              <a:defRPr sz="1800">
                <a:latin typeface="Minion Pro" panose="02040503050306020203" pitchFamily="18" charset="0"/>
              </a:defRPr>
            </a:lvl1pPr>
            <a:lvl2pPr marL="457200" indent="0">
              <a:buNone/>
              <a:defRPr>
                <a:latin typeface="Minion Pro" panose="02040503050306020203" pitchFamily="18" charset="0"/>
              </a:defRPr>
            </a:lvl2pPr>
            <a:lvl3pPr marL="914400" indent="0">
              <a:buNone/>
              <a:defRPr>
                <a:latin typeface="Minion Pro" panose="02040503050306020203" pitchFamily="18" charset="0"/>
              </a:defRPr>
            </a:lvl3pPr>
            <a:lvl4pPr marL="1371600" indent="0">
              <a:buNone/>
              <a:defRPr>
                <a:latin typeface="Minion Pro" panose="02040503050306020203" pitchFamily="18" charset="0"/>
              </a:defRPr>
            </a:lvl4pPr>
            <a:lvl5pPr marL="1828800" indent="0">
              <a:buNone/>
              <a:defRPr>
                <a:latin typeface="Minion Pro" panose="02040503050306020203" pitchFamily="18" charset="0"/>
              </a:defRPr>
            </a:lvl5pPr>
          </a:lstStyle>
          <a:p>
            <a:pPr lvl="0"/>
            <a:r>
              <a:rPr lang="en-GB"/>
              <a:t>Click to write a short text or an awesome quote.</a:t>
            </a:r>
            <a:endParaRPr lang="en-BE"/>
          </a:p>
        </p:txBody>
      </p:sp>
      <p:sp>
        <p:nvSpPr>
          <p:cNvPr id="7" name="Picture Placeholder 6">
            <a:extLst>
              <a:ext uri="{FF2B5EF4-FFF2-40B4-BE49-F238E27FC236}">
                <a16:creationId xmlns:a16="http://schemas.microsoft.com/office/drawing/2014/main" id="{3D034F98-1537-BE48-B260-E60E7360DAA3}"/>
              </a:ext>
            </a:extLst>
          </p:cNvPr>
          <p:cNvSpPr>
            <a:spLocks noGrp="1" noChangeAspect="1"/>
          </p:cNvSpPr>
          <p:nvPr>
            <p:ph type="pic" sz="quarter" idx="15" hasCustomPrompt="1"/>
          </p:nvPr>
        </p:nvSpPr>
        <p:spPr>
          <a:xfrm>
            <a:off x="1858184" y="1957038"/>
            <a:ext cx="2881465" cy="2880000"/>
          </a:xfrm>
          <a:prstGeom prst="rect">
            <a:avLst/>
          </a:prstGeom>
          <a:solidFill>
            <a:schemeClr val="bg2"/>
          </a:solidFill>
        </p:spPr>
        <p:txBody>
          <a:bodyPr/>
          <a:lstStyle>
            <a:lvl1pPr marL="0" indent="0">
              <a:buNone/>
              <a:defRPr sz="1600">
                <a:latin typeface="Minion Pro" panose="02040503050306020203" pitchFamily="18" charset="0"/>
              </a:defRPr>
            </a:lvl1pPr>
          </a:lstStyle>
          <a:p>
            <a:r>
              <a:rPr lang="en-BE"/>
              <a:t>Click to insert a picture</a:t>
            </a:r>
          </a:p>
        </p:txBody>
      </p:sp>
    </p:spTree>
    <p:extLst>
      <p:ext uri="{BB962C8B-B14F-4D97-AF65-F5344CB8AC3E}">
        <p14:creationId xmlns:p14="http://schemas.microsoft.com/office/powerpoint/2010/main" val="6084834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11" name="Date Placeholder 3">
            <a:extLst>
              <a:ext uri="{FF2B5EF4-FFF2-40B4-BE49-F238E27FC236}">
                <a16:creationId xmlns:a16="http://schemas.microsoft.com/office/drawing/2014/main" id="{1E59089E-37D3-2C41-A958-568871FD2D2E}"/>
              </a:ext>
            </a:extLst>
          </p:cNvPr>
          <p:cNvSpPr>
            <a:spLocks noGrp="1"/>
          </p:cNvSpPr>
          <p:nvPr>
            <p:ph type="dt" sz="half" idx="2"/>
          </p:nvPr>
        </p:nvSpPr>
        <p:spPr>
          <a:xfrm>
            <a:off x="7728178" y="5944420"/>
            <a:ext cx="3975786" cy="376977"/>
          </a:xfrm>
          <a:prstGeom prst="rect">
            <a:avLst/>
          </a:prstGeom>
        </p:spPr>
        <p:txBody>
          <a:bodyPr lIns="0" tIns="0" rIns="0" bIns="0" anchor="ctr" anchorCtr="0"/>
          <a:lstStyle>
            <a:lvl1pPr algn="r">
              <a:defRPr sz="1400">
                <a:solidFill>
                  <a:schemeClr val="tx1"/>
                </a:solidFill>
                <a:latin typeface="Minion Pro" panose="02040503050306020203" pitchFamily="18" charset="0"/>
              </a:defRPr>
            </a:lvl1pPr>
          </a:lstStyle>
          <a:p>
            <a:r>
              <a:rPr lang="en-BE"/>
              <a:t>Write a footer text (optional)</a:t>
            </a:r>
          </a:p>
        </p:txBody>
      </p:sp>
      <p:pic>
        <p:nvPicPr>
          <p:cNvPr id="8" name="Picture 7">
            <a:extLst>
              <a:ext uri="{FF2B5EF4-FFF2-40B4-BE49-F238E27FC236}">
                <a16:creationId xmlns:a16="http://schemas.microsoft.com/office/drawing/2014/main" id="{179E8807-DA58-1148-8EDD-A7FCBDC446B4}"/>
              </a:ext>
            </a:extLst>
          </p:cNvPr>
          <p:cNvPicPr>
            <a:picLocks noChangeAspect="1"/>
          </p:cNvPicPr>
          <p:nvPr userDrawn="1"/>
        </p:nvPicPr>
        <p:blipFill>
          <a:blip r:embed="rId2"/>
          <a:stretch>
            <a:fillRect/>
          </a:stretch>
        </p:blipFill>
        <p:spPr>
          <a:xfrm>
            <a:off x="1282444" y="1674124"/>
            <a:ext cx="2880000" cy="2880000"/>
          </a:xfrm>
          <a:prstGeom prst="rect">
            <a:avLst/>
          </a:prstGeom>
        </p:spPr>
      </p:pic>
      <p:sp>
        <p:nvSpPr>
          <p:cNvPr id="10" name="Text Placeholder 4">
            <a:extLst>
              <a:ext uri="{FF2B5EF4-FFF2-40B4-BE49-F238E27FC236}">
                <a16:creationId xmlns:a16="http://schemas.microsoft.com/office/drawing/2014/main" id="{C7D3474E-9817-3E43-B145-11937E601CB1}"/>
              </a:ext>
            </a:extLst>
          </p:cNvPr>
          <p:cNvSpPr>
            <a:spLocks noGrp="1"/>
          </p:cNvSpPr>
          <p:nvPr>
            <p:ph type="body" sz="quarter" idx="14" hasCustomPrompt="1"/>
          </p:nvPr>
        </p:nvSpPr>
        <p:spPr>
          <a:xfrm>
            <a:off x="5318953" y="1957038"/>
            <a:ext cx="4659934" cy="2880000"/>
          </a:xfrm>
          <a:prstGeom prst="rect">
            <a:avLst/>
          </a:prstGeom>
        </p:spPr>
        <p:txBody>
          <a:bodyPr lIns="0" tIns="0" rIns="0" bIns="0"/>
          <a:lstStyle>
            <a:lvl1pPr marL="0" indent="0">
              <a:buNone/>
              <a:defRPr sz="2400">
                <a:latin typeface="Minion Pro" panose="02040503050306020203" pitchFamily="18" charset="0"/>
              </a:defRPr>
            </a:lvl1pPr>
            <a:lvl2pPr marL="457200" indent="0">
              <a:buNone/>
              <a:defRPr>
                <a:latin typeface="Minion Pro" panose="02040503050306020203" pitchFamily="18" charset="0"/>
              </a:defRPr>
            </a:lvl2pPr>
            <a:lvl3pPr marL="914400" indent="0">
              <a:buNone/>
              <a:defRPr>
                <a:latin typeface="Minion Pro" panose="02040503050306020203" pitchFamily="18" charset="0"/>
              </a:defRPr>
            </a:lvl3pPr>
            <a:lvl4pPr marL="1371600" indent="0">
              <a:buNone/>
              <a:defRPr>
                <a:latin typeface="Minion Pro" panose="02040503050306020203" pitchFamily="18" charset="0"/>
              </a:defRPr>
            </a:lvl4pPr>
            <a:lvl5pPr marL="1828800" indent="0">
              <a:buNone/>
              <a:defRPr>
                <a:latin typeface="Minion Pro" panose="02040503050306020203" pitchFamily="18" charset="0"/>
              </a:defRPr>
            </a:lvl5pPr>
          </a:lstStyle>
          <a:p>
            <a:pPr lvl="0"/>
            <a:r>
              <a:rPr lang="en-GB"/>
              <a:t>Click to write a pull-quote and text.</a:t>
            </a:r>
            <a:endParaRPr lang="en-BE"/>
          </a:p>
        </p:txBody>
      </p:sp>
      <p:sp>
        <p:nvSpPr>
          <p:cNvPr id="13" name="Picture Placeholder 6">
            <a:extLst>
              <a:ext uri="{FF2B5EF4-FFF2-40B4-BE49-F238E27FC236}">
                <a16:creationId xmlns:a16="http://schemas.microsoft.com/office/drawing/2014/main" id="{69D5F33F-63A1-154A-B3EE-AA5684F5893F}"/>
              </a:ext>
            </a:extLst>
          </p:cNvPr>
          <p:cNvSpPr>
            <a:spLocks noGrp="1" noChangeAspect="1"/>
          </p:cNvSpPr>
          <p:nvPr>
            <p:ph type="pic" sz="quarter" idx="15" hasCustomPrompt="1"/>
          </p:nvPr>
        </p:nvSpPr>
        <p:spPr>
          <a:xfrm>
            <a:off x="1858184" y="1957038"/>
            <a:ext cx="2881465" cy="2880000"/>
          </a:xfrm>
          <a:prstGeom prst="rect">
            <a:avLst/>
          </a:prstGeom>
          <a:solidFill>
            <a:schemeClr val="bg2"/>
          </a:solidFill>
        </p:spPr>
        <p:txBody>
          <a:bodyPr/>
          <a:lstStyle>
            <a:lvl1pPr marL="0" indent="0">
              <a:buNone/>
              <a:defRPr sz="1600">
                <a:latin typeface="Minion Pro" panose="02040503050306020203" pitchFamily="18" charset="0"/>
              </a:defRPr>
            </a:lvl1pPr>
          </a:lstStyle>
          <a:p>
            <a:r>
              <a:rPr lang="en-BE"/>
              <a:t>Click to insert a picture</a:t>
            </a:r>
          </a:p>
        </p:txBody>
      </p:sp>
      <p:sp>
        <p:nvSpPr>
          <p:cNvPr id="16" name="Title 1">
            <a:extLst>
              <a:ext uri="{FF2B5EF4-FFF2-40B4-BE49-F238E27FC236}">
                <a16:creationId xmlns:a16="http://schemas.microsoft.com/office/drawing/2014/main" id="{9A7C1EEB-83D6-A844-80EB-22CAF2796BD3}"/>
              </a:ext>
            </a:extLst>
          </p:cNvPr>
          <p:cNvSpPr>
            <a:spLocks noGrp="1"/>
          </p:cNvSpPr>
          <p:nvPr>
            <p:ph type="ctrTitle" hasCustomPrompt="1"/>
          </p:nvPr>
        </p:nvSpPr>
        <p:spPr>
          <a:xfrm>
            <a:off x="1282444" y="911074"/>
            <a:ext cx="5396802" cy="608808"/>
          </a:xfrm>
          <a:prstGeom prst="rect">
            <a:avLst/>
          </a:prstGeom>
        </p:spPr>
        <p:txBody>
          <a:bodyPr lIns="0" tIns="0" rIns="0" bIns="0" anchor="t" anchorCtr="0"/>
          <a:lstStyle>
            <a:lvl1pPr algn="l">
              <a:defRPr sz="4400" b="1" i="0">
                <a:solidFill>
                  <a:schemeClr val="accent1"/>
                </a:solidFill>
                <a:latin typeface="Nunito Sans" pitchFamily="2" charset="77"/>
              </a:defRPr>
            </a:lvl1pPr>
          </a:lstStyle>
          <a:p>
            <a:r>
              <a:rPr lang="en-GB"/>
              <a:t>Click to write a title</a:t>
            </a:r>
            <a:endParaRPr lang="en-BE"/>
          </a:p>
        </p:txBody>
      </p:sp>
    </p:spTree>
    <p:extLst>
      <p:ext uri="{BB962C8B-B14F-4D97-AF65-F5344CB8AC3E}">
        <p14:creationId xmlns:p14="http://schemas.microsoft.com/office/powerpoint/2010/main" val="42319430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417E2923-DC6F-0943-8EB8-1026F73F9C91}"/>
              </a:ext>
            </a:extLst>
          </p:cNvPr>
          <p:cNvSpPr>
            <a:spLocks noGrp="1"/>
          </p:cNvSpPr>
          <p:nvPr>
            <p:ph type="dt" sz="half" idx="10"/>
          </p:nvPr>
        </p:nvSpPr>
        <p:spPr/>
        <p:txBody>
          <a:bodyPr/>
          <a:lstStyle/>
          <a:p>
            <a:r>
              <a:rPr lang="en-BE"/>
              <a:t>Write a footer text (optional)</a:t>
            </a:r>
          </a:p>
        </p:txBody>
      </p:sp>
    </p:spTree>
    <p:extLst>
      <p:ext uri="{BB962C8B-B14F-4D97-AF65-F5344CB8AC3E}">
        <p14:creationId xmlns:p14="http://schemas.microsoft.com/office/powerpoint/2010/main" val="15742871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slideLayout" Target="../slideLayouts/slideLayout14.xml"/><Relationship Id="rId7"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Date Placeholder 3">
            <a:extLst>
              <a:ext uri="{FF2B5EF4-FFF2-40B4-BE49-F238E27FC236}">
                <a16:creationId xmlns:a16="http://schemas.microsoft.com/office/drawing/2014/main" id="{E5366E31-CAA8-6648-A7AB-1CBC460D6189}"/>
              </a:ext>
            </a:extLst>
          </p:cNvPr>
          <p:cNvSpPr>
            <a:spLocks noGrp="1"/>
          </p:cNvSpPr>
          <p:nvPr>
            <p:ph type="dt" sz="half" idx="2"/>
          </p:nvPr>
        </p:nvSpPr>
        <p:spPr>
          <a:xfrm>
            <a:off x="7728178" y="5944420"/>
            <a:ext cx="3975786" cy="376977"/>
          </a:xfrm>
          <a:prstGeom prst="rect">
            <a:avLst/>
          </a:prstGeom>
        </p:spPr>
        <p:txBody>
          <a:bodyPr lIns="0" tIns="0" rIns="0" bIns="0" anchor="ctr" anchorCtr="0"/>
          <a:lstStyle>
            <a:lvl1pPr algn="r">
              <a:defRPr sz="1400">
                <a:solidFill>
                  <a:schemeClr val="tx1"/>
                </a:solidFill>
                <a:latin typeface="Minion Pro" panose="02040503050306020203" pitchFamily="18" charset="0"/>
              </a:defRPr>
            </a:lvl1pPr>
          </a:lstStyle>
          <a:p>
            <a:r>
              <a:rPr lang="en-BE"/>
              <a:t>Write a footer text (optional)</a:t>
            </a:r>
          </a:p>
        </p:txBody>
      </p:sp>
      <p:pic>
        <p:nvPicPr>
          <p:cNvPr id="13" name="Graphic 12">
            <a:extLst>
              <a:ext uri="{FF2B5EF4-FFF2-40B4-BE49-F238E27FC236}">
                <a16:creationId xmlns:a16="http://schemas.microsoft.com/office/drawing/2014/main" id="{039E5B60-3806-AC47-A9F0-D13CAF1E3E2E}"/>
              </a:ext>
            </a:extLst>
          </p:cNvPr>
          <p:cNvPicPr>
            <a:picLocks noChangeAspect="1"/>
          </p:cNvPicPr>
          <p:nvPr userDrawn="1"/>
        </p:nvPicPr>
        <p:blipFill>
          <a:blip r:embed="rId13">
            <a:extLst>
              <a:ext uri="{96DAC541-7B7A-43D3-8B79-37D633B846F1}">
                <asvg:svgBlip xmlns:asvg="http://schemas.microsoft.com/office/drawing/2016/SVG/main" xmlns="" r:embed="rId14"/>
              </a:ext>
            </a:extLst>
          </a:blip>
          <a:stretch>
            <a:fillRect/>
          </a:stretch>
        </p:blipFill>
        <p:spPr>
          <a:xfrm>
            <a:off x="488036" y="5823489"/>
            <a:ext cx="1678214" cy="618841"/>
          </a:xfrm>
          <a:prstGeom prst="rect">
            <a:avLst/>
          </a:prstGeom>
        </p:spPr>
      </p:pic>
    </p:spTree>
    <p:extLst>
      <p:ext uri="{BB962C8B-B14F-4D97-AF65-F5344CB8AC3E}">
        <p14:creationId xmlns:p14="http://schemas.microsoft.com/office/powerpoint/2010/main" val="949969546"/>
      </p:ext>
    </p:extLst>
  </p:cSld>
  <p:clrMap bg1="lt1" tx1="dk1" bg2="lt2" tx2="dk2" accent1="accent1" accent2="accent2" accent3="accent3" accent4="accent4" accent5="accent5" accent6="accent6" hlink="hlink" folHlink="folHlink"/>
  <p:sldLayoutIdLst>
    <p:sldLayoutId id="2147483665" r:id="rId1"/>
    <p:sldLayoutId id="2147483686" r:id="rId2"/>
    <p:sldLayoutId id="2147483688" r:id="rId3"/>
    <p:sldLayoutId id="2147483661" r:id="rId4"/>
    <p:sldLayoutId id="2147483666" r:id="rId5"/>
    <p:sldLayoutId id="2147483670" r:id="rId6"/>
    <p:sldLayoutId id="2147483662" r:id="rId7"/>
    <p:sldLayoutId id="2147483663" r:id="rId8"/>
    <p:sldLayoutId id="2147483667" r:id="rId9"/>
    <p:sldLayoutId id="2147483664"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3A500036-8332-A645-8631-D94D8473C3B6}"/>
              </a:ext>
            </a:extLst>
          </p:cNvPr>
          <p:cNvPicPr>
            <a:picLocks noChangeAspect="1"/>
          </p:cNvPicPr>
          <p:nvPr userDrawn="1"/>
        </p:nvPicPr>
        <p:blipFill>
          <a:blip r:embed="rId7">
            <a:extLst>
              <a:ext uri="{96DAC541-7B7A-43D3-8B79-37D633B846F1}">
                <asvg:svgBlip xmlns:asvg="http://schemas.microsoft.com/office/drawing/2016/SVG/main" xmlns="" r:embed="rId8"/>
              </a:ext>
            </a:extLst>
          </a:blip>
          <a:stretch>
            <a:fillRect/>
          </a:stretch>
        </p:blipFill>
        <p:spPr>
          <a:xfrm>
            <a:off x="488036" y="5823489"/>
            <a:ext cx="1678214" cy="618841"/>
          </a:xfrm>
          <a:prstGeom prst="rect">
            <a:avLst/>
          </a:prstGeom>
        </p:spPr>
      </p:pic>
    </p:spTree>
    <p:extLst>
      <p:ext uri="{BB962C8B-B14F-4D97-AF65-F5344CB8AC3E}">
        <p14:creationId xmlns:p14="http://schemas.microsoft.com/office/powerpoint/2010/main" val="883119779"/>
      </p:ext>
    </p:extLst>
  </p:cSld>
  <p:clrMap bg1="lt1" tx1="dk1" bg2="lt2" tx2="dk2" accent1="accent1" accent2="accent2" accent3="accent3" accent4="accent4" accent5="accent5" accent6="accent6" hlink="hlink" folHlink="folHlink"/>
  <p:sldLayoutIdLst>
    <p:sldLayoutId id="2147483669" r:id="rId1"/>
    <p:sldLayoutId id="2147483673" r:id="rId2"/>
    <p:sldLayoutId id="2147483674" r:id="rId3"/>
    <p:sldLayoutId id="2147483675" r:id="rId4"/>
    <p:sldLayoutId id="2147483676"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3158238"/>
      </p:ext>
    </p:extLst>
  </p:cSld>
  <p:clrMap bg1="lt1" tx1="dk1" bg2="lt2" tx2="dk2" accent1="accent1" accent2="accent2" accent3="accent3" accent4="accent4" accent5="accent5" accent6="accent6" hlink="hlink" folHlink="folHlink"/>
  <p:sldLayoutIdLst>
    <p:sldLayoutId id="2147483684" r:id="rId1"/>
    <p:sldLayoutId id="2147483685"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1.tmp"/><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3.tmp"/><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6.tmp"/><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37.tmp"/><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8.tmp"/><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mailto:applications@eurostars-eureka.eu"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www.eurekanetwork.org/open-calls/eurostars-feb2021"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hyperlink" Target="https://www.eurekanetwork.org/programmes/Eurostars%20ethics%20issues%20table.docx?language_id=1"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27.xml"/><Relationship Id="rId1" Type="http://schemas.openxmlformats.org/officeDocument/2006/relationships/slideLayout" Target="../slideLayouts/slideLayout6.xml"/><Relationship Id="rId5" Type="http://schemas.openxmlformats.org/officeDocument/2006/relationships/image" Target="../media/image45.png"/><Relationship Id="rId4" Type="http://schemas.openxmlformats.org/officeDocument/2006/relationships/image" Target="../media/image44.png"/></Relationships>
</file>

<file path=ppt/slides/_rels/slide28.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4.xml"/><Relationship Id="rId1" Type="http://schemas.openxmlformats.org/officeDocument/2006/relationships/slideLayout" Target="../slideLayouts/slideLayout6.xml"/><Relationship Id="rId5" Type="http://schemas.openxmlformats.org/officeDocument/2006/relationships/hyperlink" Target="https://www.eurekanetwork.org/programmes/Eurostars%20Eligibility%20Guidelines.pdf?language_id=1" TargetMode="External"/><Relationship Id="rId4" Type="http://schemas.openxmlformats.org/officeDocument/2006/relationships/hyperlink" Target="https://ec.europa.eu/growth/smes/sme-definition_en"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55.jpg"/></Relationships>
</file>

<file path=ppt/slides/_rels/slide37.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58.jpg"/><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42.xml"/><Relationship Id="rId1" Type="http://schemas.openxmlformats.org/officeDocument/2006/relationships/slideLayout" Target="../slideLayouts/slideLayout6.xml"/><Relationship Id="rId4" Type="http://schemas.openxmlformats.org/officeDocument/2006/relationships/image" Target="../media/image62.png"/></Relationships>
</file>

<file path=ppt/slides/_rels/slide4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5.xml"/><Relationship Id="rId1" Type="http://schemas.openxmlformats.org/officeDocument/2006/relationships/slideLayout" Target="../slideLayouts/slideLayout6.xml"/><Relationship Id="rId4" Type="http://schemas.openxmlformats.org/officeDocument/2006/relationships/hyperlink" Target="https://www.eurekanetwork.org/programmes/Guidelines%20for%20CS%20form.pdf?language_id=1"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6.xml"/><Relationship Id="rId1" Type="http://schemas.openxmlformats.org/officeDocument/2006/relationships/slideLayout" Target="../slideLayouts/slideLayout6.xml"/><Relationship Id="rId5" Type="http://schemas.openxmlformats.org/officeDocument/2006/relationships/hyperlink" Target="https://eur-lex.europa.eu/LexUriServ/LexUriServ.do?uri=OJ:C:2003:118:0005:0015:EN:PDF" TargetMode="External"/><Relationship Id="rId4" Type="http://schemas.openxmlformats.org/officeDocument/2006/relationships/hyperlink" Target="https://ec.europa.eu/growth/smes/sme-definition_en" TargetMode="Externa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25.tmp"/><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kstvak 4"/>
          <p:cNvSpPr txBox="1">
            <a:spLocks noChangeArrowheads="1"/>
          </p:cNvSpPr>
          <p:nvPr/>
        </p:nvSpPr>
        <p:spPr bwMode="auto">
          <a:xfrm>
            <a:off x="2999653" y="2901025"/>
            <a:ext cx="6638925" cy="892552"/>
          </a:xfrm>
          <a:prstGeom prst="rect">
            <a:avLst/>
          </a:prstGeom>
          <a:noFill/>
          <a:ln w="9525">
            <a:noFill/>
            <a:miter lim="800000"/>
            <a:headEnd/>
            <a:tailEnd/>
          </a:ln>
        </p:spPr>
        <p:txBody>
          <a:bodyPr wrap="square">
            <a:spAutoFit/>
          </a:bodyPr>
          <a:lstStyle/>
          <a:p>
            <a:pPr algn="r"/>
            <a:r>
              <a:rPr lang="en-GB" sz="2400" b="1" dirty="0">
                <a:solidFill>
                  <a:srgbClr val="558ED5"/>
                </a:solidFill>
                <a:latin typeface="Nunito Sans" panose="00000500000000000000" pitchFamily="2" charset="0"/>
                <a:cs typeface="Tahoma" pitchFamily="34" charset="0"/>
              </a:rPr>
              <a:t>WEBINAR, 12.01.2021</a:t>
            </a:r>
          </a:p>
          <a:p>
            <a:pPr algn="r"/>
            <a:r>
              <a:rPr lang="en-US" sz="2400" dirty="0">
                <a:solidFill>
                  <a:srgbClr val="1F497D">
                    <a:lumMod val="60000"/>
                    <a:lumOff val="40000"/>
                  </a:srgbClr>
                </a:solidFill>
                <a:latin typeface="Nunito Sans" panose="00000500000000000000" pitchFamily="2" charset="0"/>
                <a:ea typeface="Tahoma" panose="020B0604030504040204" pitchFamily="34" charset="0"/>
                <a:cs typeface="Arial" panose="020B0604020202020204" pitchFamily="34" charset="0"/>
              </a:rPr>
              <a:t>HOW TO SUBMIT AN APPLICATION</a:t>
            </a:r>
            <a:r>
              <a:rPr lang="en-GB" sz="2800" dirty="0">
                <a:solidFill>
                  <a:srgbClr val="1F497D">
                    <a:lumMod val="60000"/>
                    <a:lumOff val="40000"/>
                  </a:srgbClr>
                </a:solidFill>
                <a:latin typeface="Nunito Sans" panose="00000500000000000000" pitchFamily="2" charset="0"/>
                <a:ea typeface="Tahoma" panose="020B0604030504040204" pitchFamily="34" charset="0"/>
                <a:cs typeface="Arial" panose="020B0604020202020204" pitchFamily="34" charset="0"/>
              </a:rPr>
              <a:t> </a:t>
            </a:r>
            <a:endParaRPr lang="en-US" sz="2800" dirty="0">
              <a:solidFill>
                <a:srgbClr val="1F497D">
                  <a:lumMod val="60000"/>
                  <a:lumOff val="40000"/>
                </a:srgbClr>
              </a:solidFill>
              <a:latin typeface="Nunito Sans" panose="00000500000000000000" pitchFamily="2" charset="0"/>
              <a:ea typeface="Tahoma" panose="020B0604030504040204" pitchFamily="34" charset="0"/>
              <a:cs typeface="Arial" panose="020B0604020202020204" pitchFamily="34" charset="0"/>
            </a:endParaRPr>
          </a:p>
        </p:txBody>
      </p:sp>
      <p:sp>
        <p:nvSpPr>
          <p:cNvPr id="6" name="Tekstvak 5"/>
          <p:cNvSpPr txBox="1"/>
          <p:nvPr/>
        </p:nvSpPr>
        <p:spPr>
          <a:xfrm>
            <a:off x="3260036" y="3757180"/>
            <a:ext cx="6378544" cy="1015663"/>
          </a:xfrm>
          <a:prstGeom prst="rect">
            <a:avLst/>
          </a:prstGeom>
          <a:noFill/>
        </p:spPr>
        <p:txBody>
          <a:bodyPr wrap="square">
            <a:spAutoFit/>
          </a:bodyPr>
          <a:lstStyle/>
          <a:p>
            <a:pPr algn="r"/>
            <a:endParaRPr lang="en-GB" sz="1600" dirty="0">
              <a:solidFill>
                <a:srgbClr val="558ED5"/>
              </a:solidFill>
              <a:cs typeface="Tahoma" pitchFamily="34" charset="0"/>
            </a:endParaRPr>
          </a:p>
          <a:p>
            <a:pPr algn="r"/>
            <a:r>
              <a:rPr lang="en-GB" sz="2200" dirty="0">
                <a:solidFill>
                  <a:srgbClr val="0C2665"/>
                </a:solidFill>
                <a:latin typeface="Nunito Sans" panose="00000500000000000000" pitchFamily="2" charset="0"/>
                <a:cs typeface="Tahoma" pitchFamily="34" charset="0"/>
              </a:rPr>
              <a:t>Federica Vitale</a:t>
            </a:r>
          </a:p>
          <a:p>
            <a:pPr algn="r"/>
            <a:r>
              <a:rPr lang="en-US" sz="2200" dirty="0">
                <a:solidFill>
                  <a:srgbClr val="0C2665"/>
                </a:solidFill>
                <a:latin typeface="Nunito Sans" panose="00000500000000000000" pitchFamily="2" charset="0"/>
                <a:cs typeface="Tahoma" pitchFamily="34" charset="0"/>
              </a:rPr>
              <a:t>Eurostars </a:t>
            </a:r>
            <a:r>
              <a:rPr lang="en-US" sz="2200" dirty="0" err="1">
                <a:solidFill>
                  <a:srgbClr val="0C2665"/>
                </a:solidFill>
                <a:latin typeface="Nunito Sans" panose="00000500000000000000" pitchFamily="2" charset="0"/>
                <a:cs typeface="Tahoma" pitchFamily="34" charset="0"/>
              </a:rPr>
              <a:t>Programme</a:t>
            </a:r>
            <a:r>
              <a:rPr lang="en-US" sz="2200" dirty="0">
                <a:solidFill>
                  <a:srgbClr val="0C2665"/>
                </a:solidFill>
                <a:latin typeface="Nunito Sans" panose="00000500000000000000" pitchFamily="2" charset="0"/>
                <a:cs typeface="Tahoma" pitchFamily="34" charset="0"/>
              </a:rPr>
              <a:t> Management Officer</a:t>
            </a:r>
            <a:endParaRPr lang="en-GB" sz="2200" dirty="0">
              <a:solidFill>
                <a:srgbClr val="0C2665"/>
              </a:solidFill>
              <a:latin typeface="Nunito Sans" panose="00000500000000000000" pitchFamily="2" charset="0"/>
              <a:cs typeface="Tahoma" pitchFamily="34" charset="0"/>
            </a:endParaRPr>
          </a:p>
        </p:txBody>
      </p:sp>
      <p:sp>
        <p:nvSpPr>
          <p:cNvPr id="5" name="TextBox 4"/>
          <p:cNvSpPr txBox="1"/>
          <p:nvPr/>
        </p:nvSpPr>
        <p:spPr>
          <a:xfrm>
            <a:off x="5940136" y="5216026"/>
            <a:ext cx="3698442" cy="646331"/>
          </a:xfrm>
          <a:prstGeom prst="rect">
            <a:avLst/>
          </a:prstGeom>
          <a:noFill/>
        </p:spPr>
        <p:txBody>
          <a:bodyPr wrap="square" rtlCol="0">
            <a:spAutoFit/>
          </a:bodyPr>
          <a:lstStyle/>
          <a:p>
            <a:pPr algn="r"/>
            <a:endParaRPr lang="en-GB" sz="1800" dirty="0">
              <a:solidFill>
                <a:srgbClr val="0C2665"/>
              </a:solidFill>
              <a:latin typeface="Arial" panose="020B0604020202020204" pitchFamily="34" charset="0"/>
              <a:ea typeface="Tahoma" panose="020B0604030504040204" pitchFamily="34" charset="0"/>
              <a:cs typeface="Arial" panose="020B0604020202020204" pitchFamily="34" charset="0"/>
            </a:endParaRPr>
          </a:p>
          <a:p>
            <a:pPr algn="r"/>
            <a:endParaRPr lang="en-US" sz="1800" dirty="0">
              <a:solidFill>
                <a:srgbClr val="0C2665"/>
              </a:solidFill>
              <a:latin typeface="Arial" panose="020B0604020202020204" pitchFamily="34" charset="0"/>
              <a:ea typeface="Tahoma" panose="020B0604030504040204" pitchFamily="34" charset="0"/>
              <a:cs typeface="Arial" panose="020B0604020202020204" pitchFamily="34" charset="0"/>
            </a:endParaRPr>
          </a:p>
        </p:txBody>
      </p:sp>
      <p:sp>
        <p:nvSpPr>
          <p:cNvPr id="7" name="TextBox 6"/>
          <p:cNvSpPr txBox="1"/>
          <p:nvPr/>
        </p:nvSpPr>
        <p:spPr>
          <a:xfrm>
            <a:off x="4591456" y="5206248"/>
            <a:ext cx="4997774" cy="984885"/>
          </a:xfrm>
          <a:prstGeom prst="rect">
            <a:avLst/>
          </a:prstGeom>
          <a:noFill/>
        </p:spPr>
        <p:txBody>
          <a:bodyPr wrap="square" rtlCol="0">
            <a:spAutoFit/>
          </a:bodyPr>
          <a:lstStyle/>
          <a:p>
            <a:pPr algn="r"/>
            <a:r>
              <a:rPr lang="en-GB" sz="2000" dirty="0">
                <a:solidFill>
                  <a:srgbClr val="0C2665"/>
                </a:solidFill>
                <a:latin typeface="Nunito Sans" panose="00000500000000000000" pitchFamily="2" charset="0"/>
                <a:ea typeface="Tahoma" panose="020B0604030504040204" pitchFamily="34" charset="0"/>
                <a:cs typeface="Arial" panose="020B0604020202020204" pitchFamily="34" charset="0"/>
              </a:rPr>
              <a:t>Submission deadline: 4</a:t>
            </a:r>
            <a:r>
              <a:rPr lang="en-GB" sz="2000" baseline="30000" dirty="0">
                <a:solidFill>
                  <a:srgbClr val="0C2665"/>
                </a:solidFill>
                <a:latin typeface="Nunito Sans" panose="00000500000000000000" pitchFamily="2" charset="0"/>
                <a:ea typeface="Tahoma" panose="020B0604030504040204" pitchFamily="34" charset="0"/>
                <a:cs typeface="Arial" panose="020B0604020202020204" pitchFamily="34" charset="0"/>
              </a:rPr>
              <a:t>th</a:t>
            </a:r>
            <a:r>
              <a:rPr lang="en-GB" sz="2000" dirty="0">
                <a:solidFill>
                  <a:srgbClr val="0C2665"/>
                </a:solidFill>
                <a:latin typeface="Nunito Sans" panose="00000500000000000000" pitchFamily="2" charset="0"/>
                <a:ea typeface="Tahoma" panose="020B0604030504040204" pitchFamily="34" charset="0"/>
                <a:cs typeface="Arial" panose="020B0604020202020204" pitchFamily="34" charset="0"/>
              </a:rPr>
              <a:t> February 2021, 8PM (Brussels time)</a:t>
            </a:r>
          </a:p>
          <a:p>
            <a:pPr algn="r"/>
            <a:endParaRPr lang="en-GB" dirty="0">
              <a:solidFill>
                <a:srgbClr val="0C2665"/>
              </a:solidFill>
              <a:latin typeface="Nunito Sans" panose="00000500000000000000" pitchFamily="2" charset="0"/>
              <a:ea typeface="Tahoma" panose="020B0604030504040204" pitchFamily="34" charset="0"/>
              <a:cs typeface="Arial" panose="020B0604020202020204" pitchFamily="34" charset="0"/>
            </a:endParaRPr>
          </a:p>
        </p:txBody>
      </p:sp>
      <p:sp>
        <p:nvSpPr>
          <p:cNvPr id="2" name="Title 1">
            <a:extLst>
              <a:ext uri="{FF2B5EF4-FFF2-40B4-BE49-F238E27FC236}">
                <a16:creationId xmlns:a16="http://schemas.microsoft.com/office/drawing/2014/main" id="{B62135E6-E9FC-4E41-A32D-0831866078E4}"/>
              </a:ext>
            </a:extLst>
          </p:cNvPr>
          <p:cNvSpPr>
            <a:spLocks noGrp="1"/>
          </p:cNvSpPr>
          <p:nvPr>
            <p:ph type="title"/>
          </p:nvPr>
        </p:nvSpPr>
        <p:spPr>
          <a:xfrm>
            <a:off x="5424635" y="2043332"/>
            <a:ext cx="4213943" cy="690390"/>
          </a:xfrm>
        </p:spPr>
        <p:txBody>
          <a:bodyPr/>
          <a:lstStyle/>
          <a:p>
            <a:r>
              <a:rPr lang="en-US" dirty="0"/>
              <a:t>Eurostars 2</a:t>
            </a:r>
          </a:p>
        </p:txBody>
      </p:sp>
    </p:spTree>
    <p:extLst>
      <p:ext uri="{BB962C8B-B14F-4D97-AF65-F5344CB8AC3E}">
        <p14:creationId xmlns:p14="http://schemas.microsoft.com/office/powerpoint/2010/main" val="546189699"/>
      </p:ext>
    </p:extLst>
  </p:cSld>
  <p:clrMapOvr>
    <a:masterClrMapping/>
  </p:clrMapOvr>
  <p:transition spd="slow"/>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3622" y="1097511"/>
            <a:ext cx="8744755" cy="4613640"/>
          </a:xfrm>
          <a:prstGeom prst="rect">
            <a:avLst/>
          </a:prstGeom>
          <a:ln>
            <a:solidFill>
              <a:schemeClr val="bg2">
                <a:lumMod val="90000"/>
              </a:schemeClr>
            </a:solidFill>
          </a:ln>
        </p:spPr>
      </p:pic>
      <p:sp>
        <p:nvSpPr>
          <p:cNvPr id="12" name="Rectângulo arredondado 11"/>
          <p:cNvSpPr/>
          <p:nvPr/>
        </p:nvSpPr>
        <p:spPr>
          <a:xfrm>
            <a:off x="1801075" y="1131621"/>
            <a:ext cx="414880" cy="248992"/>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2" name="Title 1"/>
          <p:cNvSpPr>
            <a:spLocks noGrp="1"/>
          </p:cNvSpPr>
          <p:nvPr>
            <p:ph type="ctrTitle"/>
          </p:nvPr>
        </p:nvSpPr>
        <p:spPr>
          <a:xfrm>
            <a:off x="274320" y="365760"/>
            <a:ext cx="5396802" cy="608808"/>
          </a:xfrm>
        </p:spPr>
        <p:txBody>
          <a:bodyPr/>
          <a:lstStyle/>
          <a:p>
            <a:r>
              <a:rPr lang="en-US" sz="3000" dirty="0"/>
              <a:t>PAF- Menu</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10</a:t>
            </a:fld>
            <a:endParaRPr lang="en-US" dirty="0">
              <a:solidFill>
                <a:srgbClr val="C1C1C1"/>
              </a:solidFill>
            </a:endParaRPr>
          </a:p>
        </p:txBody>
      </p:sp>
    </p:spTree>
    <p:extLst>
      <p:ext uri="{BB962C8B-B14F-4D97-AF65-F5344CB8AC3E}">
        <p14:creationId xmlns:p14="http://schemas.microsoft.com/office/powerpoint/2010/main" val="2154814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lstStyle/>
          <a:p>
            <a:r>
              <a:rPr lang="en-US" sz="3000" dirty="0"/>
              <a:t>PAF- History</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11</a:t>
            </a:fld>
            <a:endParaRPr lang="en-US" dirty="0">
              <a:solidFill>
                <a:srgbClr val="C1C1C1"/>
              </a:solidFill>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4491" y="1057275"/>
            <a:ext cx="8822547" cy="4743450"/>
          </a:xfrm>
          <a:prstGeom prst="rect">
            <a:avLst/>
          </a:prstGeom>
          <a:ln>
            <a:solidFill>
              <a:schemeClr val="bg2">
                <a:lumMod val="90000"/>
              </a:schemeClr>
            </a:solidFill>
          </a:ln>
        </p:spPr>
      </p:pic>
      <p:sp>
        <p:nvSpPr>
          <p:cNvPr id="12" name="Rectângulo arredondado 11"/>
          <p:cNvSpPr/>
          <p:nvPr/>
        </p:nvSpPr>
        <p:spPr>
          <a:xfrm>
            <a:off x="4886740" y="2303858"/>
            <a:ext cx="1209025" cy="124496"/>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7" name="Oval 6"/>
          <p:cNvSpPr/>
          <p:nvPr/>
        </p:nvSpPr>
        <p:spPr>
          <a:xfrm>
            <a:off x="5294275" y="4497891"/>
            <a:ext cx="185826" cy="190500"/>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Tree>
    <p:extLst>
      <p:ext uri="{BB962C8B-B14F-4D97-AF65-F5344CB8AC3E}">
        <p14:creationId xmlns:p14="http://schemas.microsoft.com/office/powerpoint/2010/main" val="23705895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lstStyle/>
          <a:p>
            <a:r>
              <a:rPr lang="en-US" sz="3000" dirty="0"/>
              <a:t>PAF- Checklist</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12</a:t>
            </a:fld>
            <a:endParaRPr lang="en-US" dirty="0">
              <a:solidFill>
                <a:srgbClr val="C1C1C1"/>
              </a:solidFill>
            </a:endParaRPr>
          </a:p>
        </p:txBody>
      </p:sp>
      <p:sp>
        <p:nvSpPr>
          <p:cNvPr id="12" name="Rectângulo arredondado 11"/>
          <p:cNvSpPr/>
          <p:nvPr/>
        </p:nvSpPr>
        <p:spPr>
          <a:xfrm>
            <a:off x="4886740" y="2267762"/>
            <a:ext cx="1209025" cy="124496"/>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7" name="Oval 6"/>
          <p:cNvSpPr/>
          <p:nvPr/>
        </p:nvSpPr>
        <p:spPr>
          <a:xfrm>
            <a:off x="5295900" y="4810125"/>
            <a:ext cx="185826" cy="190500"/>
          </a:xfrm>
          <a:prstGeom prst="ellipse">
            <a:avLst/>
          </a:prstGeom>
          <a:noFill/>
          <a:ln w="28575">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pic>
        <p:nvPicPr>
          <p:cNvPr id="9" name="Picture 1" descr="Screen Clipping"/>
          <p:cNvPicPr>
            <a:picLocks/>
          </p:cNvPicPr>
          <p:nvPr/>
        </p:nvPicPr>
        <p:blipFill>
          <a:blip r:embed="rId3">
            <a:extLst>
              <a:ext uri="{28A0092B-C50C-407E-A947-70E740481C1C}">
                <a14:useLocalDpi xmlns:a14="http://schemas.microsoft.com/office/drawing/2010/main" val="0"/>
              </a:ext>
            </a:extLst>
          </a:blip>
          <a:stretch>
            <a:fillRect/>
          </a:stretch>
        </p:blipFill>
        <p:spPr>
          <a:xfrm>
            <a:off x="1684492" y="1085850"/>
            <a:ext cx="8822546" cy="4686300"/>
          </a:xfrm>
          <a:prstGeom prst="rect">
            <a:avLst/>
          </a:prstGeom>
          <a:ln>
            <a:solidFill>
              <a:schemeClr val="bg2">
                <a:lumMod val="90000"/>
              </a:schemeClr>
            </a:solidFill>
          </a:ln>
        </p:spPr>
      </p:pic>
    </p:spTree>
    <p:extLst>
      <p:ext uri="{BB962C8B-B14F-4D97-AF65-F5344CB8AC3E}">
        <p14:creationId xmlns:p14="http://schemas.microsoft.com/office/powerpoint/2010/main" val="2249420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49897" y="1062347"/>
            <a:ext cx="8779185" cy="4733306"/>
          </a:xfrm>
          <a:prstGeom prst="rect">
            <a:avLst/>
          </a:prstGeom>
          <a:ln>
            <a:solidFill>
              <a:schemeClr val="bg2">
                <a:lumMod val="90000"/>
              </a:schemeClr>
            </a:solidFill>
          </a:ln>
        </p:spPr>
      </p:pic>
      <p:sp>
        <p:nvSpPr>
          <p:cNvPr id="5" name="Title 4">
            <a:extLst>
              <a:ext uri="{FF2B5EF4-FFF2-40B4-BE49-F238E27FC236}">
                <a16:creationId xmlns:a16="http://schemas.microsoft.com/office/drawing/2014/main" id="{1EA72B95-240C-485C-9922-E0DB993A4A36}"/>
              </a:ext>
            </a:extLst>
          </p:cNvPr>
          <p:cNvSpPr>
            <a:spLocks noGrp="1"/>
          </p:cNvSpPr>
          <p:nvPr>
            <p:ph type="ctrTitle"/>
          </p:nvPr>
        </p:nvSpPr>
        <p:spPr>
          <a:xfrm>
            <a:off x="274320" y="365760"/>
            <a:ext cx="6318507" cy="608808"/>
          </a:xfrm>
        </p:spPr>
        <p:txBody>
          <a:bodyPr/>
          <a:lstStyle/>
          <a:p>
            <a:r>
              <a:rPr lang="en-US" sz="3000" dirty="0"/>
              <a:t>PAF – Eligibility Check</a:t>
            </a:r>
            <a:r>
              <a:rPr lang="fr-BE" sz="4400" dirty="0"/>
              <a:t/>
            </a:r>
            <a:br>
              <a:rPr lang="fr-BE" sz="4400" dirty="0"/>
            </a:br>
            <a:endParaRPr lang="en-US"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13</a:t>
            </a:fld>
            <a:endParaRPr lang="en-US" dirty="0">
              <a:solidFill>
                <a:srgbClr val="C1C1C1"/>
              </a:solidFill>
            </a:endParaRPr>
          </a:p>
        </p:txBody>
      </p:sp>
      <p:sp>
        <p:nvSpPr>
          <p:cNvPr id="12" name="Rectângulo arredondado 11"/>
          <p:cNvSpPr/>
          <p:nvPr/>
        </p:nvSpPr>
        <p:spPr>
          <a:xfrm>
            <a:off x="2009033" y="1662615"/>
            <a:ext cx="711124" cy="23413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0" name="Rectângulo arredondado 9"/>
          <p:cNvSpPr/>
          <p:nvPr/>
        </p:nvSpPr>
        <p:spPr>
          <a:xfrm>
            <a:off x="9521006" y="1081590"/>
            <a:ext cx="504826" cy="23413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4" name="Rectângulo arredondado 13"/>
          <p:cNvSpPr/>
          <p:nvPr/>
        </p:nvSpPr>
        <p:spPr>
          <a:xfrm>
            <a:off x="3501206" y="1508463"/>
            <a:ext cx="5887523" cy="550216"/>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5" name="Rectangle 48"/>
          <p:cNvSpPr/>
          <p:nvPr/>
        </p:nvSpPr>
        <p:spPr>
          <a:xfrm>
            <a:off x="3769006" y="1645541"/>
            <a:ext cx="5421751" cy="246221"/>
          </a:xfrm>
          <a:prstGeom prst="rect">
            <a:avLst/>
          </a:prstGeom>
          <a:noFill/>
        </p:spPr>
        <p:txBody>
          <a:bodyPr wrap="square" lIns="0" tIns="0" rIns="0" bIns="0">
            <a:spAutoFit/>
          </a:bodyPr>
          <a:lstStyle/>
          <a:p>
            <a:pPr>
              <a:buClr>
                <a:schemeClr val="accent1"/>
              </a:buClr>
            </a:pPr>
            <a:r>
              <a:rPr lang="en-GB" sz="1600" b="1" dirty="0">
                <a:solidFill>
                  <a:srgbClr val="0A2466"/>
                </a:solidFill>
                <a:latin typeface="Nunito Sans" panose="00000500000000000000" pitchFamily="2" charset="0"/>
                <a:cs typeface="Arial"/>
              </a:rPr>
              <a:t>Click here anytime to check the eligibility of the project</a:t>
            </a:r>
            <a:endParaRPr lang="en-GB" sz="1600" dirty="0">
              <a:solidFill>
                <a:srgbClr val="0A2466"/>
              </a:solidFill>
              <a:latin typeface="Nunito Sans" panose="00000500000000000000" pitchFamily="2" charset="0"/>
              <a:cs typeface="Arial"/>
            </a:endParaRPr>
          </a:p>
        </p:txBody>
      </p:sp>
      <p:cxnSp>
        <p:nvCxnSpPr>
          <p:cNvPr id="6" name="Conexão recta unidireccional 5"/>
          <p:cNvCxnSpPr>
            <a:stCxn id="14" idx="1"/>
            <a:endCxn id="12" idx="3"/>
          </p:cNvCxnSpPr>
          <p:nvPr/>
        </p:nvCxnSpPr>
        <p:spPr>
          <a:xfrm flipH="1" flipV="1">
            <a:off x="2720157" y="1779685"/>
            <a:ext cx="781048" cy="3887"/>
          </a:xfrm>
          <a:prstGeom prst="straightConnector1">
            <a:avLst/>
          </a:prstGeom>
          <a:ln>
            <a:solidFill>
              <a:srgbClr val="FFC000"/>
            </a:solidFill>
            <a:tailEnd type="arrow"/>
          </a:ln>
        </p:spPr>
        <p:style>
          <a:lnRef idx="2">
            <a:schemeClr val="accent1"/>
          </a:lnRef>
          <a:fillRef idx="0">
            <a:schemeClr val="accent1"/>
          </a:fillRef>
          <a:effectRef idx="1">
            <a:schemeClr val="accent1"/>
          </a:effectRef>
          <a:fontRef idx="minor">
            <a:schemeClr val="tx1"/>
          </a:fontRef>
        </p:style>
      </p:cxnSp>
      <p:cxnSp>
        <p:nvCxnSpPr>
          <p:cNvPr id="16" name="Conexão em ângulos rectos 15"/>
          <p:cNvCxnSpPr>
            <a:stCxn id="14" idx="3"/>
            <a:endCxn id="10" idx="2"/>
          </p:cNvCxnSpPr>
          <p:nvPr/>
        </p:nvCxnSpPr>
        <p:spPr>
          <a:xfrm flipV="1">
            <a:off x="9388729" y="1315729"/>
            <a:ext cx="384691" cy="467843"/>
          </a:xfrm>
          <a:prstGeom prst="bentConnector2">
            <a:avLst/>
          </a:prstGeom>
          <a:ln>
            <a:solidFill>
              <a:srgbClr val="FFC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49179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8345" y="1150374"/>
            <a:ext cx="8815310" cy="4656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14</a:t>
            </a:fld>
            <a:endParaRPr lang="en-US" dirty="0">
              <a:solidFill>
                <a:srgbClr val="C1C1C1"/>
              </a:solidFill>
            </a:endParaRPr>
          </a:p>
        </p:txBody>
      </p:sp>
      <p:grpSp>
        <p:nvGrpSpPr>
          <p:cNvPr id="5" name="Grupo 4"/>
          <p:cNvGrpSpPr/>
          <p:nvPr/>
        </p:nvGrpSpPr>
        <p:grpSpPr>
          <a:xfrm>
            <a:off x="3324223" y="5257072"/>
            <a:ext cx="5887523" cy="550216"/>
            <a:chOff x="1800224" y="1846910"/>
            <a:chExt cx="5887523" cy="550216"/>
          </a:xfrm>
        </p:grpSpPr>
        <p:sp>
          <p:nvSpPr>
            <p:cNvPr id="17" name="Rectângulo arredondado 16"/>
            <p:cNvSpPr/>
            <p:nvPr/>
          </p:nvSpPr>
          <p:spPr>
            <a:xfrm>
              <a:off x="1800224" y="1846910"/>
              <a:ext cx="5887523" cy="550216"/>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8" name="Rectangle 48"/>
            <p:cNvSpPr/>
            <p:nvPr/>
          </p:nvSpPr>
          <p:spPr>
            <a:xfrm>
              <a:off x="2068024" y="1983987"/>
              <a:ext cx="5421751" cy="246221"/>
            </a:xfrm>
            <a:prstGeom prst="rect">
              <a:avLst/>
            </a:prstGeom>
            <a:noFill/>
          </p:spPr>
          <p:txBody>
            <a:bodyPr wrap="square" lIns="0" tIns="0" rIns="0" bIns="0">
              <a:spAutoFit/>
            </a:bodyPr>
            <a:lstStyle/>
            <a:p>
              <a:pPr>
                <a:buClr>
                  <a:schemeClr val="accent1"/>
                </a:buClr>
              </a:pPr>
              <a:r>
                <a:rPr lang="en-GB" sz="1600" b="1" dirty="0">
                  <a:solidFill>
                    <a:srgbClr val="0A2466"/>
                  </a:solidFill>
                  <a:latin typeface="Nunito Sans" panose="00000500000000000000" pitchFamily="2" charset="0"/>
                  <a:cs typeface="Arial"/>
                </a:rPr>
                <a:t>Criteria E3 and E10 cannot be electronically verified</a:t>
              </a:r>
              <a:endParaRPr lang="en-GB" sz="1600" dirty="0">
                <a:solidFill>
                  <a:srgbClr val="0A2466"/>
                </a:solidFill>
                <a:latin typeface="Nunito Sans" panose="00000500000000000000" pitchFamily="2" charset="0"/>
                <a:cs typeface="Arial"/>
              </a:endParaRPr>
            </a:p>
          </p:txBody>
        </p:sp>
      </p:grpSp>
      <p:sp>
        <p:nvSpPr>
          <p:cNvPr id="6" name="Title 5">
            <a:extLst>
              <a:ext uri="{FF2B5EF4-FFF2-40B4-BE49-F238E27FC236}">
                <a16:creationId xmlns:a16="http://schemas.microsoft.com/office/drawing/2014/main" id="{3531B77C-08AB-4939-BC50-91584014F414}"/>
              </a:ext>
            </a:extLst>
          </p:cNvPr>
          <p:cNvSpPr>
            <a:spLocks noGrp="1"/>
          </p:cNvSpPr>
          <p:nvPr>
            <p:ph type="ctrTitle"/>
          </p:nvPr>
        </p:nvSpPr>
        <p:spPr>
          <a:xfrm>
            <a:off x="274320" y="365760"/>
            <a:ext cx="6106498" cy="608808"/>
          </a:xfrm>
        </p:spPr>
        <p:txBody>
          <a:bodyPr/>
          <a:lstStyle/>
          <a:p>
            <a:r>
              <a:rPr lang="en-US" sz="3000" dirty="0"/>
              <a:t>PAF – Eligibility Check</a:t>
            </a:r>
          </a:p>
        </p:txBody>
      </p:sp>
    </p:spTree>
    <p:extLst>
      <p:ext uri="{BB962C8B-B14F-4D97-AF65-F5344CB8AC3E}">
        <p14:creationId xmlns:p14="http://schemas.microsoft.com/office/powerpoint/2010/main" val="2851632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6" descr="Screen Clipping"/>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2532220" y="1202125"/>
            <a:ext cx="8822546" cy="4676774"/>
          </a:xfrm>
          <a:prstGeom prst="rect">
            <a:avLst/>
          </a:prstGeom>
          <a:ln>
            <a:solidFill>
              <a:schemeClr val="bg2">
                <a:lumMod val="90000"/>
              </a:schemeClr>
            </a:solidFill>
          </a:ln>
        </p:spPr>
      </p:pic>
      <p:sp>
        <p:nvSpPr>
          <p:cNvPr id="2" name="Title 1"/>
          <p:cNvSpPr>
            <a:spLocks noGrp="1"/>
          </p:cNvSpPr>
          <p:nvPr>
            <p:ph type="ctrTitle"/>
          </p:nvPr>
        </p:nvSpPr>
        <p:spPr>
          <a:xfrm>
            <a:off x="274320" y="365760"/>
            <a:ext cx="5396802" cy="608808"/>
          </a:xfrm>
        </p:spPr>
        <p:txBody>
          <a:bodyPr>
            <a:normAutofit/>
          </a:bodyPr>
          <a:lstStyle/>
          <a:p>
            <a:r>
              <a:rPr lang="en-US" sz="3000" dirty="0"/>
              <a:t>PAF – Print as PDF</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15</a:t>
            </a:fld>
            <a:endParaRPr lang="en-US" dirty="0">
              <a:solidFill>
                <a:srgbClr val="C1C1C1"/>
              </a:solidFill>
            </a:endParaRPr>
          </a:p>
        </p:txBody>
      </p:sp>
      <p:sp>
        <p:nvSpPr>
          <p:cNvPr id="15" name="Rectângulo arredondado 14"/>
          <p:cNvSpPr/>
          <p:nvPr/>
        </p:nvSpPr>
        <p:spPr>
          <a:xfrm>
            <a:off x="4272507" y="1154500"/>
            <a:ext cx="977823" cy="22143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2221" y="5608281"/>
            <a:ext cx="8747435" cy="2706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 name="Rectângulo arredondado 18"/>
          <p:cNvSpPr/>
          <p:nvPr/>
        </p:nvSpPr>
        <p:spPr>
          <a:xfrm>
            <a:off x="2532221" y="5608281"/>
            <a:ext cx="1356035" cy="27061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pic>
        <p:nvPicPr>
          <p:cNvPr id="8" name="Picture 7" descr="Graphical user interface, application&#10;&#10;Description automatically generated">
            <a:extLst>
              <a:ext uri="{FF2B5EF4-FFF2-40B4-BE49-F238E27FC236}">
                <a16:creationId xmlns:a16="http://schemas.microsoft.com/office/drawing/2014/main" id="{0B943439-EA95-4AFD-B120-DD2BAA330B63}"/>
              </a:ext>
            </a:extLst>
          </p:cNvPr>
          <p:cNvPicPr>
            <a:picLocks noChangeAspect="1"/>
          </p:cNvPicPr>
          <p:nvPr/>
        </p:nvPicPr>
        <p:blipFill rotWithShape="1">
          <a:blip r:embed="rId5"/>
          <a:srcRect l="-1" t="-1" r="82600" b="49991"/>
          <a:stretch/>
        </p:blipFill>
        <p:spPr>
          <a:xfrm>
            <a:off x="274320" y="974568"/>
            <a:ext cx="2176684" cy="3518921"/>
          </a:xfrm>
          <a:prstGeom prst="rect">
            <a:avLst/>
          </a:prstGeom>
          <a:ln>
            <a:solidFill>
              <a:schemeClr val="bg2">
                <a:lumMod val="90000"/>
              </a:schemeClr>
            </a:solidFill>
          </a:ln>
        </p:spPr>
      </p:pic>
      <p:sp>
        <p:nvSpPr>
          <p:cNvPr id="9" name="Rectângulo arredondado 14">
            <a:extLst>
              <a:ext uri="{FF2B5EF4-FFF2-40B4-BE49-F238E27FC236}">
                <a16:creationId xmlns:a16="http://schemas.microsoft.com/office/drawing/2014/main" id="{C6F1B1C1-736B-4040-9E21-7207B3DA7F29}"/>
              </a:ext>
            </a:extLst>
          </p:cNvPr>
          <p:cNvSpPr/>
          <p:nvPr/>
        </p:nvSpPr>
        <p:spPr>
          <a:xfrm>
            <a:off x="624468" y="2687444"/>
            <a:ext cx="635620" cy="207757"/>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Tree>
    <p:extLst>
      <p:ext uri="{BB962C8B-B14F-4D97-AF65-F5344CB8AC3E}">
        <p14:creationId xmlns:p14="http://schemas.microsoft.com/office/powerpoint/2010/main" val="108614531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normAutofit/>
          </a:bodyPr>
          <a:lstStyle/>
          <a:p>
            <a:r>
              <a:rPr lang="en-US" sz="3000" dirty="0"/>
              <a:t>PAF – Zip it </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16</a:t>
            </a:fld>
            <a:endParaRPr lang="en-US" dirty="0">
              <a:solidFill>
                <a:srgbClr val="C1C1C1"/>
              </a:solidFill>
            </a:endParaRPr>
          </a:p>
        </p:txBody>
      </p:sp>
      <p:pic>
        <p:nvPicPr>
          <p:cNvPr id="5" name="Picture 4" descr="Graphical user interface, application&#10;&#10;Description automatically generated">
            <a:extLst>
              <a:ext uri="{FF2B5EF4-FFF2-40B4-BE49-F238E27FC236}">
                <a16:creationId xmlns:a16="http://schemas.microsoft.com/office/drawing/2014/main" id="{4B637573-105A-4741-8AD3-FF214D07AB52}"/>
              </a:ext>
            </a:extLst>
          </p:cNvPr>
          <p:cNvPicPr>
            <a:picLocks noChangeAspect="1"/>
          </p:cNvPicPr>
          <p:nvPr/>
        </p:nvPicPr>
        <p:blipFill rotWithShape="1">
          <a:blip r:embed="rId3"/>
          <a:srcRect l="-1" t="-1" r="57836" b="27155"/>
          <a:stretch/>
        </p:blipFill>
        <p:spPr>
          <a:xfrm>
            <a:off x="3265111" y="729694"/>
            <a:ext cx="5274527" cy="5125787"/>
          </a:xfrm>
          <a:prstGeom prst="rect">
            <a:avLst/>
          </a:prstGeom>
          <a:ln>
            <a:solidFill>
              <a:schemeClr val="bg2">
                <a:lumMod val="90000"/>
              </a:schemeClr>
            </a:solidFill>
          </a:ln>
        </p:spPr>
      </p:pic>
      <p:sp>
        <p:nvSpPr>
          <p:cNvPr id="6" name="Rectângulo arredondado 11">
            <a:extLst>
              <a:ext uri="{FF2B5EF4-FFF2-40B4-BE49-F238E27FC236}">
                <a16:creationId xmlns:a16="http://schemas.microsoft.com/office/drawing/2014/main" id="{884F9B2F-8091-4E40-8A3C-F5BC0828A79A}"/>
              </a:ext>
            </a:extLst>
          </p:cNvPr>
          <p:cNvSpPr/>
          <p:nvPr/>
        </p:nvSpPr>
        <p:spPr>
          <a:xfrm>
            <a:off x="3514447" y="2620536"/>
            <a:ext cx="533446" cy="179465"/>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Tree>
    <p:extLst>
      <p:ext uri="{BB962C8B-B14F-4D97-AF65-F5344CB8AC3E}">
        <p14:creationId xmlns:p14="http://schemas.microsoft.com/office/powerpoint/2010/main" val="1045324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9" descr="Screen Clipping"/>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740961" y="974568"/>
            <a:ext cx="8710078" cy="4744068"/>
          </a:xfrm>
          <a:prstGeom prst="rect">
            <a:avLst/>
          </a:prstGeom>
          <a:ln>
            <a:solidFill>
              <a:schemeClr val="bg2">
                <a:lumMod val="90000"/>
              </a:schemeClr>
            </a:solidFill>
          </a:ln>
        </p:spPr>
      </p:pic>
      <p:sp>
        <p:nvSpPr>
          <p:cNvPr id="2" name="Title 1"/>
          <p:cNvSpPr>
            <a:spLocks noGrp="1"/>
          </p:cNvSpPr>
          <p:nvPr>
            <p:ph type="ctrTitle"/>
          </p:nvPr>
        </p:nvSpPr>
        <p:spPr>
          <a:xfrm>
            <a:off x="274320" y="365760"/>
            <a:ext cx="5396802" cy="608808"/>
          </a:xfrm>
        </p:spPr>
        <p:txBody>
          <a:bodyPr>
            <a:normAutofit/>
          </a:bodyPr>
          <a:lstStyle/>
          <a:p>
            <a:r>
              <a:rPr lang="en-US" sz="3000" dirty="0"/>
              <a:t>PAF – Export</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17</a:t>
            </a:fld>
            <a:endParaRPr lang="en-US" dirty="0">
              <a:solidFill>
                <a:srgbClr val="C1C1C1"/>
              </a:solidFill>
            </a:endParaRPr>
          </a:p>
        </p:txBody>
      </p:sp>
    </p:spTree>
    <p:extLst>
      <p:ext uri="{BB962C8B-B14F-4D97-AF65-F5344CB8AC3E}">
        <p14:creationId xmlns:p14="http://schemas.microsoft.com/office/powerpoint/2010/main" val="37455080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normAutofit/>
          </a:bodyPr>
          <a:lstStyle/>
          <a:p>
            <a:r>
              <a:rPr lang="en-US" sz="3000" dirty="0"/>
              <a:t>PAF – Import</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18</a:t>
            </a:fld>
            <a:endParaRPr lang="en-US" dirty="0">
              <a:solidFill>
                <a:srgbClr val="C1C1C1"/>
              </a:solidFill>
            </a:endParaRPr>
          </a:p>
        </p:txBody>
      </p:sp>
      <p:pic>
        <p:nvPicPr>
          <p:cNvPr id="7" name="Picture 3" descr="Screen Clipping"/>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1684727" y="1036122"/>
            <a:ext cx="8822546" cy="4785756"/>
          </a:xfrm>
          <a:prstGeom prst="rect">
            <a:avLst/>
          </a:prstGeom>
        </p:spPr>
      </p:pic>
      <p:sp>
        <p:nvSpPr>
          <p:cNvPr id="8" name="Rectângulo arredondado 7"/>
          <p:cNvSpPr/>
          <p:nvPr/>
        </p:nvSpPr>
        <p:spPr>
          <a:xfrm>
            <a:off x="4492769" y="3039877"/>
            <a:ext cx="3004457" cy="2390115"/>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9" name="Rectângulo arredondado 8"/>
          <p:cNvSpPr/>
          <p:nvPr/>
        </p:nvSpPr>
        <p:spPr>
          <a:xfrm>
            <a:off x="4920280" y="1733590"/>
            <a:ext cx="904773" cy="27061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cxnSp>
        <p:nvCxnSpPr>
          <p:cNvPr id="5" name="Conexão recta unidireccional 4"/>
          <p:cNvCxnSpPr/>
          <p:nvPr/>
        </p:nvCxnSpPr>
        <p:spPr>
          <a:xfrm>
            <a:off x="5372665" y="2004208"/>
            <a:ext cx="0" cy="1035668"/>
          </a:xfrm>
          <a:prstGeom prst="straightConnector1">
            <a:avLst/>
          </a:prstGeom>
          <a:ln>
            <a:solidFill>
              <a:srgbClr val="FFC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051719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Screen Clipping"/>
          <p:cNvPicPr>
            <a:picLocks/>
          </p:cNvPicPr>
          <p:nvPr/>
        </p:nvPicPr>
        <p:blipFill>
          <a:blip r:embed="rId3">
            <a:extLst>
              <a:ext uri="{28A0092B-C50C-407E-A947-70E740481C1C}">
                <a14:useLocalDpi xmlns:a14="http://schemas.microsoft.com/office/drawing/2010/main" val="0"/>
              </a:ext>
            </a:extLst>
          </a:blip>
          <a:stretch>
            <a:fillRect/>
          </a:stretch>
        </p:blipFill>
        <p:spPr>
          <a:xfrm>
            <a:off x="1684727" y="1077686"/>
            <a:ext cx="8822546" cy="4702628"/>
          </a:xfrm>
          <a:prstGeom prst="rect">
            <a:avLst/>
          </a:prstGeom>
        </p:spPr>
      </p:pic>
      <p:sp>
        <p:nvSpPr>
          <p:cNvPr id="2" name="Title 1"/>
          <p:cNvSpPr>
            <a:spLocks noGrp="1"/>
          </p:cNvSpPr>
          <p:nvPr>
            <p:ph type="ctrTitle"/>
          </p:nvPr>
        </p:nvSpPr>
        <p:spPr>
          <a:xfrm>
            <a:off x="274320" y="365760"/>
            <a:ext cx="5396802" cy="608808"/>
          </a:xfrm>
        </p:spPr>
        <p:txBody>
          <a:bodyPr>
            <a:normAutofit/>
          </a:bodyPr>
          <a:lstStyle/>
          <a:p>
            <a:r>
              <a:rPr lang="en-US" sz="3000" dirty="0"/>
              <a:t>PAF – Import</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19</a:t>
            </a:fld>
            <a:endParaRPr lang="en-US" dirty="0">
              <a:solidFill>
                <a:srgbClr val="C1C1C1"/>
              </a:solidFill>
            </a:endParaRPr>
          </a:p>
        </p:txBody>
      </p:sp>
      <p:sp>
        <p:nvSpPr>
          <p:cNvPr id="9" name="Rectângulo arredondado 8"/>
          <p:cNvSpPr/>
          <p:nvPr/>
        </p:nvSpPr>
        <p:spPr>
          <a:xfrm>
            <a:off x="4587780" y="1549527"/>
            <a:ext cx="593758" cy="27061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grpSp>
        <p:nvGrpSpPr>
          <p:cNvPr id="11" name="Grupo 10"/>
          <p:cNvGrpSpPr/>
          <p:nvPr/>
        </p:nvGrpSpPr>
        <p:grpSpPr>
          <a:xfrm>
            <a:off x="3158283" y="3242137"/>
            <a:ext cx="5887523" cy="550216"/>
            <a:chOff x="1800224" y="1846910"/>
            <a:chExt cx="5887523" cy="550216"/>
          </a:xfrm>
        </p:grpSpPr>
        <p:sp>
          <p:nvSpPr>
            <p:cNvPr id="12" name="Rectângulo arredondado 11"/>
            <p:cNvSpPr/>
            <p:nvPr/>
          </p:nvSpPr>
          <p:spPr>
            <a:xfrm>
              <a:off x="1800224" y="1846910"/>
              <a:ext cx="5887523" cy="550216"/>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latin typeface="Nunito Sans" panose="00000500000000000000" pitchFamily="2" charset="0"/>
              </a:endParaRPr>
            </a:p>
          </p:txBody>
        </p:sp>
        <p:sp>
          <p:nvSpPr>
            <p:cNvPr id="13" name="Rectangle 48"/>
            <p:cNvSpPr/>
            <p:nvPr/>
          </p:nvSpPr>
          <p:spPr>
            <a:xfrm>
              <a:off x="2068024" y="1983987"/>
              <a:ext cx="5421751" cy="246221"/>
            </a:xfrm>
            <a:prstGeom prst="rect">
              <a:avLst/>
            </a:prstGeom>
            <a:noFill/>
          </p:spPr>
          <p:txBody>
            <a:bodyPr wrap="square" lIns="0" tIns="0" rIns="0" bIns="0">
              <a:spAutoFit/>
            </a:bodyPr>
            <a:lstStyle/>
            <a:p>
              <a:pPr>
                <a:buClr>
                  <a:schemeClr val="accent1"/>
                </a:buClr>
              </a:pPr>
              <a:r>
                <a:rPr lang="en-GB" sz="1600" b="1" dirty="0">
                  <a:solidFill>
                    <a:srgbClr val="0A2466"/>
                  </a:solidFill>
                  <a:latin typeface="Nunito Sans" panose="00000500000000000000" pitchFamily="2" charset="0"/>
                  <a:cs typeface="Arial"/>
                </a:rPr>
                <a:t>Enter password created to download the “Export” file</a:t>
              </a:r>
              <a:endParaRPr lang="en-GB" sz="1600" dirty="0">
                <a:solidFill>
                  <a:srgbClr val="0A2466"/>
                </a:solidFill>
                <a:latin typeface="Nunito Sans" panose="00000500000000000000" pitchFamily="2" charset="0"/>
                <a:cs typeface="Arial"/>
              </a:endParaRPr>
            </a:p>
          </p:txBody>
        </p:sp>
      </p:grpSp>
      <p:cxnSp>
        <p:nvCxnSpPr>
          <p:cNvPr id="6" name="Conexão recta unidireccional 5"/>
          <p:cNvCxnSpPr/>
          <p:nvPr/>
        </p:nvCxnSpPr>
        <p:spPr>
          <a:xfrm flipV="1">
            <a:off x="4884659" y="1820145"/>
            <a:ext cx="0" cy="1421992"/>
          </a:xfrm>
          <a:prstGeom prst="straightConnector1">
            <a:avLst/>
          </a:prstGeom>
          <a:ln>
            <a:solidFill>
              <a:srgbClr val="FFC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308980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07242-EFF8-4A97-AA25-E95FA41A2D3D}"/>
              </a:ext>
            </a:extLst>
          </p:cNvPr>
          <p:cNvSpPr>
            <a:spLocks noGrp="1"/>
          </p:cNvSpPr>
          <p:nvPr>
            <p:ph type="title"/>
          </p:nvPr>
        </p:nvSpPr>
        <p:spPr>
          <a:xfrm>
            <a:off x="897774" y="2738610"/>
            <a:ext cx="11105804" cy="3229927"/>
          </a:xfrm>
        </p:spPr>
        <p:txBody>
          <a:bodyPr/>
          <a:lstStyle/>
          <a:p>
            <a:r>
              <a:rPr lang="en-US" sz="3000" dirty="0"/>
              <a:t>Questions to </a:t>
            </a:r>
            <a:r>
              <a:rPr lang="en-US" sz="3000" dirty="0">
                <a:hlinkClick r:id="rId3"/>
              </a:rPr>
              <a:t>applications@eurostars-eureka.eu</a:t>
            </a:r>
            <a:r>
              <a:rPr lang="en-US" sz="3000" dirty="0"/>
              <a:t> </a:t>
            </a:r>
            <a:br>
              <a:rPr lang="en-US" sz="3000" dirty="0"/>
            </a:br>
            <a:r>
              <a:rPr lang="en-US" sz="3000" dirty="0"/>
              <a:t>Call information: </a:t>
            </a:r>
            <a:r>
              <a:rPr lang="en-US" sz="3000" dirty="0">
                <a:hlinkClick r:id="rId4"/>
              </a:rPr>
              <a:t>https://www.eurekanetwork.org/open-calls/eurostars-feb2021</a:t>
            </a:r>
            <a:r>
              <a:rPr lang="en-US" sz="3000" dirty="0"/>
              <a:t> </a:t>
            </a:r>
            <a:br>
              <a:rPr lang="en-US" sz="3000" dirty="0"/>
            </a:br>
            <a:endParaRPr lang="en-US" sz="3000" dirty="0">
              <a:solidFill>
                <a:schemeClr val="accent3"/>
              </a:solidFill>
            </a:endParaRPr>
          </a:p>
        </p:txBody>
      </p:sp>
    </p:spTree>
    <p:extLst>
      <p:ext uri="{BB962C8B-B14F-4D97-AF65-F5344CB8AC3E}">
        <p14:creationId xmlns:p14="http://schemas.microsoft.com/office/powerpoint/2010/main" val="666457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normAutofit/>
          </a:bodyPr>
          <a:lstStyle/>
          <a:p>
            <a:r>
              <a:rPr lang="en-US" sz="3000" dirty="0"/>
              <a:t>PAF – Guidelines</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20</a:t>
            </a:fld>
            <a:endParaRPr lang="en-US" dirty="0">
              <a:solidFill>
                <a:srgbClr val="C1C1C1"/>
              </a:solidFill>
            </a:endParaRPr>
          </a:p>
        </p:txBody>
      </p:sp>
      <p:pic>
        <p:nvPicPr>
          <p:cNvPr id="5" name="Picture 4" descr="Graphical user interface, application&#10;&#10;Description automatically generated">
            <a:extLst>
              <a:ext uri="{FF2B5EF4-FFF2-40B4-BE49-F238E27FC236}">
                <a16:creationId xmlns:a16="http://schemas.microsoft.com/office/drawing/2014/main" id="{CA0234F8-B2C1-45F4-8D03-F97D6DDF0CBD}"/>
              </a:ext>
            </a:extLst>
          </p:cNvPr>
          <p:cNvPicPr>
            <a:picLocks noChangeAspect="1"/>
          </p:cNvPicPr>
          <p:nvPr/>
        </p:nvPicPr>
        <p:blipFill rotWithShape="1">
          <a:blip r:embed="rId3"/>
          <a:srcRect l="-1" t="-1" r="57836" b="27155"/>
          <a:stretch/>
        </p:blipFill>
        <p:spPr>
          <a:xfrm>
            <a:off x="3525642" y="974568"/>
            <a:ext cx="5396801" cy="5244613"/>
          </a:xfrm>
          <a:prstGeom prst="rect">
            <a:avLst/>
          </a:prstGeom>
        </p:spPr>
      </p:pic>
      <p:sp>
        <p:nvSpPr>
          <p:cNvPr id="6" name="Rectângulo arredondado 11">
            <a:extLst>
              <a:ext uri="{FF2B5EF4-FFF2-40B4-BE49-F238E27FC236}">
                <a16:creationId xmlns:a16="http://schemas.microsoft.com/office/drawing/2014/main" id="{54AF5A7D-ADDE-42B3-A5B5-CD5F5B20993E}"/>
              </a:ext>
            </a:extLst>
          </p:cNvPr>
          <p:cNvSpPr/>
          <p:nvPr/>
        </p:nvSpPr>
        <p:spPr>
          <a:xfrm>
            <a:off x="3860136" y="3429000"/>
            <a:ext cx="586358" cy="194273"/>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Tree>
    <p:extLst>
      <p:ext uri="{BB962C8B-B14F-4D97-AF65-F5344CB8AC3E}">
        <p14:creationId xmlns:p14="http://schemas.microsoft.com/office/powerpoint/2010/main" val="34041031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normAutofit/>
          </a:bodyPr>
          <a:lstStyle/>
          <a:p>
            <a:r>
              <a:rPr lang="en-US" sz="3000" dirty="0"/>
              <a:t>PAF – Close this project</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21</a:t>
            </a:fld>
            <a:endParaRPr lang="en-US" dirty="0">
              <a:solidFill>
                <a:srgbClr val="C1C1C1"/>
              </a:solidFill>
            </a:endParaRPr>
          </a:p>
        </p:txBody>
      </p:sp>
      <p:pic>
        <p:nvPicPr>
          <p:cNvPr id="5" name="Picture 4" descr="Graphical user interface, application&#10;&#10;Description automatically generated">
            <a:extLst>
              <a:ext uri="{FF2B5EF4-FFF2-40B4-BE49-F238E27FC236}">
                <a16:creationId xmlns:a16="http://schemas.microsoft.com/office/drawing/2014/main" id="{CA0234F8-B2C1-45F4-8D03-F97D6DDF0CBD}"/>
              </a:ext>
            </a:extLst>
          </p:cNvPr>
          <p:cNvPicPr>
            <a:picLocks noChangeAspect="1"/>
          </p:cNvPicPr>
          <p:nvPr/>
        </p:nvPicPr>
        <p:blipFill rotWithShape="1">
          <a:blip r:embed="rId3"/>
          <a:srcRect l="-1" t="-1" r="57836" b="27155"/>
          <a:stretch/>
        </p:blipFill>
        <p:spPr>
          <a:xfrm>
            <a:off x="3525642" y="974568"/>
            <a:ext cx="5396801" cy="5244613"/>
          </a:xfrm>
          <a:prstGeom prst="rect">
            <a:avLst/>
          </a:prstGeom>
        </p:spPr>
      </p:pic>
      <p:sp>
        <p:nvSpPr>
          <p:cNvPr id="6" name="Rectângulo arredondado 11">
            <a:extLst>
              <a:ext uri="{FF2B5EF4-FFF2-40B4-BE49-F238E27FC236}">
                <a16:creationId xmlns:a16="http://schemas.microsoft.com/office/drawing/2014/main" id="{54AF5A7D-ADDE-42B3-A5B5-CD5F5B20993E}"/>
              </a:ext>
            </a:extLst>
          </p:cNvPr>
          <p:cNvSpPr/>
          <p:nvPr/>
        </p:nvSpPr>
        <p:spPr>
          <a:xfrm>
            <a:off x="3860136" y="3635298"/>
            <a:ext cx="879132" cy="16726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Tree>
    <p:extLst>
      <p:ext uri="{BB962C8B-B14F-4D97-AF65-F5344CB8AC3E}">
        <p14:creationId xmlns:p14="http://schemas.microsoft.com/office/powerpoint/2010/main" val="39741508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lstStyle/>
          <a:p>
            <a:r>
              <a:rPr lang="en-US" sz="3000" dirty="0"/>
              <a:t>PAF – Content</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22</a:t>
            </a:fld>
            <a:endParaRPr lang="en-US" dirty="0">
              <a:solidFill>
                <a:srgbClr val="C1C1C1"/>
              </a:solidFill>
            </a:endParaRPr>
          </a:p>
        </p:txBody>
      </p:sp>
      <p:sp>
        <p:nvSpPr>
          <p:cNvPr id="10" name="Content Placeholder 2"/>
          <p:cNvSpPr>
            <a:spLocks noGrp="1"/>
          </p:cNvSpPr>
          <p:nvPr>
            <p:ph idx="4294967295"/>
          </p:nvPr>
        </p:nvSpPr>
        <p:spPr>
          <a:xfrm>
            <a:off x="2972721" y="1569919"/>
            <a:ext cx="4091755" cy="3124911"/>
          </a:xfrm>
          <a:prstGeom prst="rect">
            <a:avLst/>
          </a:prstGeom>
        </p:spPr>
        <p:txBody>
          <a:bodyPr>
            <a:normAutofit/>
          </a:bodyPr>
          <a:lstStyle/>
          <a:p>
            <a:pPr marL="514350" indent="-514350">
              <a:buFont typeface="+mj-lt"/>
              <a:buAutoNum type="arabicPeriod"/>
            </a:pPr>
            <a:r>
              <a:rPr lang="en-US" sz="2800" b="1" dirty="0">
                <a:solidFill>
                  <a:srgbClr val="013A81"/>
                </a:solidFill>
                <a:latin typeface="Nunito Sans" panose="00000500000000000000" pitchFamily="2" charset="0"/>
                <a:ea typeface="MS PGothic" pitchFamily="34" charset="-128"/>
                <a:cs typeface="Arial" charset="0"/>
                <a:sym typeface="Arial" charset="0"/>
              </a:rPr>
              <a:t>Project Pitch</a:t>
            </a:r>
            <a:endParaRPr lang="en-US" sz="2800" dirty="0">
              <a:solidFill>
                <a:srgbClr val="013A81"/>
              </a:solidFill>
              <a:latin typeface="Nunito Sans" panose="00000500000000000000" pitchFamily="2" charset="0"/>
              <a:ea typeface="MS PGothic" pitchFamily="34" charset="-128"/>
              <a:cs typeface="Arial" charset="0"/>
              <a:sym typeface="Arial" charset="0"/>
            </a:endParaRPr>
          </a:p>
          <a:p>
            <a:pPr marL="514350" indent="-514350">
              <a:buFont typeface="+mj-lt"/>
              <a:buAutoNum type="arabicPeriod"/>
            </a:pPr>
            <a:r>
              <a:rPr lang="en-US" sz="2800" b="1" dirty="0">
                <a:solidFill>
                  <a:srgbClr val="013A81"/>
                </a:solidFill>
                <a:latin typeface="Nunito Sans" panose="00000500000000000000" pitchFamily="2" charset="0"/>
                <a:ea typeface="MS PGothic" pitchFamily="34" charset="-128"/>
                <a:cs typeface="Arial" charset="0"/>
                <a:sym typeface="Arial" charset="0"/>
              </a:rPr>
              <a:t>Business case</a:t>
            </a:r>
            <a:endParaRPr lang="en-US" sz="2800" dirty="0">
              <a:solidFill>
                <a:srgbClr val="013A81"/>
              </a:solidFill>
              <a:latin typeface="Nunito Sans" panose="00000500000000000000" pitchFamily="2" charset="0"/>
              <a:ea typeface="MS PGothic" pitchFamily="34" charset="-128"/>
              <a:cs typeface="Arial" charset="0"/>
              <a:sym typeface="Arial" charset="0"/>
            </a:endParaRPr>
          </a:p>
          <a:p>
            <a:pPr marL="514350" indent="-514350">
              <a:buFont typeface="+mj-lt"/>
              <a:buAutoNum type="arabicPeriod"/>
            </a:pPr>
            <a:r>
              <a:rPr lang="en-US" sz="2800" b="1" dirty="0">
                <a:solidFill>
                  <a:srgbClr val="013A81"/>
                </a:solidFill>
                <a:latin typeface="Nunito Sans" panose="00000500000000000000" pitchFamily="2" charset="0"/>
                <a:ea typeface="MS PGothic" pitchFamily="34" charset="-128"/>
                <a:cs typeface="Arial" charset="0"/>
                <a:sym typeface="Arial" charset="0"/>
              </a:rPr>
              <a:t>Project description</a:t>
            </a:r>
          </a:p>
          <a:p>
            <a:pPr marL="514350" indent="-514350">
              <a:buFont typeface="+mj-lt"/>
              <a:buAutoNum type="arabicPeriod"/>
            </a:pPr>
            <a:r>
              <a:rPr lang="en-US" sz="2800" b="1" dirty="0">
                <a:solidFill>
                  <a:srgbClr val="013A81"/>
                </a:solidFill>
                <a:latin typeface="Nunito Sans" panose="00000500000000000000" pitchFamily="2" charset="0"/>
                <a:ea typeface="MS PGothic" pitchFamily="34" charset="-128"/>
                <a:cs typeface="Arial" charset="0"/>
                <a:sym typeface="Arial" charset="0"/>
              </a:rPr>
              <a:t>Work packages</a:t>
            </a:r>
            <a:endParaRPr lang="en-US" b="1" dirty="0">
              <a:solidFill>
                <a:srgbClr val="013A81"/>
              </a:solidFill>
              <a:latin typeface="Nunito Sans" panose="00000500000000000000" pitchFamily="2" charset="0"/>
              <a:ea typeface="MS PGothic" pitchFamily="34" charset="-128"/>
              <a:cs typeface="Arial" charset="0"/>
              <a:sym typeface="Arial" charset="0"/>
            </a:endParaRPr>
          </a:p>
          <a:p>
            <a:pPr marL="514350" indent="-514350">
              <a:buFont typeface="+mj-lt"/>
              <a:buAutoNum type="arabicPeriod"/>
            </a:pPr>
            <a:r>
              <a:rPr lang="en-US" sz="2800" b="1" dirty="0">
                <a:solidFill>
                  <a:srgbClr val="013A81"/>
                </a:solidFill>
                <a:latin typeface="Nunito Sans" panose="00000500000000000000" pitchFamily="2" charset="0"/>
                <a:ea typeface="MS PGothic" pitchFamily="34" charset="-128"/>
                <a:cs typeface="Arial" charset="0"/>
                <a:sym typeface="Arial" charset="0"/>
              </a:rPr>
              <a:t>Participants</a:t>
            </a:r>
            <a:endParaRPr lang="en-US" sz="2800" dirty="0">
              <a:solidFill>
                <a:srgbClr val="013A81"/>
              </a:solidFill>
              <a:latin typeface="Nunito Sans" panose="00000500000000000000" pitchFamily="2" charset="0"/>
              <a:ea typeface="MS PGothic" pitchFamily="34" charset="-128"/>
              <a:cs typeface="Arial" charset="0"/>
              <a:sym typeface="Arial" charset="0"/>
            </a:endParaRPr>
          </a:p>
          <a:p>
            <a:pPr marL="514350" indent="-514350">
              <a:buFont typeface="+mj-lt"/>
              <a:buAutoNum type="arabicPeriod"/>
            </a:pPr>
            <a:r>
              <a:rPr lang="en-US" sz="2800" b="1" dirty="0">
                <a:solidFill>
                  <a:srgbClr val="013A81"/>
                </a:solidFill>
                <a:latin typeface="Nunito Sans" panose="00000500000000000000" pitchFamily="2" charset="0"/>
                <a:ea typeface="MS PGothic" pitchFamily="34" charset="-128"/>
                <a:cs typeface="Arial" charset="0"/>
                <a:sym typeface="Arial" charset="0"/>
              </a:rPr>
              <a:t>Project annexes</a:t>
            </a:r>
          </a:p>
          <a:p>
            <a:pPr marL="0" indent="0">
              <a:buNone/>
            </a:pPr>
            <a:endParaRPr lang="en-US" sz="2000" dirty="0">
              <a:solidFill>
                <a:srgbClr val="013A81"/>
              </a:solidFill>
              <a:latin typeface="Nunito Sans" panose="00000500000000000000" pitchFamily="2" charset="0"/>
              <a:ea typeface="MS PGothic" pitchFamily="34" charset="-128"/>
              <a:cs typeface="Arial" charset="0"/>
            </a:endParaRPr>
          </a:p>
        </p:txBody>
      </p:sp>
    </p:spTree>
    <p:extLst>
      <p:ext uri="{BB962C8B-B14F-4D97-AF65-F5344CB8AC3E}">
        <p14:creationId xmlns:p14="http://schemas.microsoft.com/office/powerpoint/2010/main" val="12139954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0">
                                            <p:txEl>
                                              <p:pRg st="3" end="3"/>
                                            </p:txEl>
                                          </p:spTgt>
                                        </p:tgtEl>
                                        <p:attrNameLst>
                                          <p:attrName>style.visibility</p:attrName>
                                        </p:attrNameLst>
                                      </p:cBhvr>
                                      <p:to>
                                        <p:strVal val="visible"/>
                                      </p:to>
                                    </p:set>
                                    <p:animEffect transition="in" filter="fade">
                                      <p:cBhvr>
                                        <p:cTn id="22" dur="500"/>
                                        <p:tgtEl>
                                          <p:spTgt spid="10">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animEffect transition="in" filter="fade">
                                      <p:cBhvr>
                                        <p:cTn id="27" dur="500"/>
                                        <p:tgtEl>
                                          <p:spTgt spid="10">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xEl>
                                              <p:pRg st="5" end="5"/>
                                            </p:txEl>
                                          </p:spTgt>
                                        </p:tgtEl>
                                        <p:attrNameLst>
                                          <p:attrName>style.visibility</p:attrName>
                                        </p:attrNameLst>
                                      </p:cBhvr>
                                      <p:to>
                                        <p:strVal val="visible"/>
                                      </p:to>
                                    </p:set>
                                    <p:animEffect transition="in" filter="fade">
                                      <p:cBhvr>
                                        <p:cTn id="32" dur="500"/>
                                        <p:tgtEl>
                                          <p:spTgt spid="10">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4726" y="1018671"/>
            <a:ext cx="8822547" cy="4820657"/>
          </a:xfrm>
          <a:prstGeom prst="rect">
            <a:avLst/>
          </a:prstGeom>
          <a:ln>
            <a:solidFill>
              <a:schemeClr val="bg2">
                <a:lumMod val="90000"/>
              </a:schemeClr>
            </a:solidFill>
          </a:ln>
        </p:spPr>
      </p:pic>
      <p:sp>
        <p:nvSpPr>
          <p:cNvPr id="2" name="Title 1"/>
          <p:cNvSpPr>
            <a:spLocks noGrp="1"/>
          </p:cNvSpPr>
          <p:nvPr>
            <p:ph type="ctrTitle"/>
          </p:nvPr>
        </p:nvSpPr>
        <p:spPr>
          <a:xfrm>
            <a:off x="274320" y="365760"/>
            <a:ext cx="5396802" cy="608808"/>
          </a:xfrm>
        </p:spPr>
        <p:txBody>
          <a:bodyPr>
            <a:normAutofit/>
          </a:bodyPr>
          <a:lstStyle/>
          <a:p>
            <a:r>
              <a:rPr lang="en-US" sz="3000" dirty="0"/>
              <a:t>PAF – Project Pitch</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23</a:t>
            </a:fld>
            <a:endParaRPr lang="en-US" dirty="0">
              <a:solidFill>
                <a:srgbClr val="C1C1C1"/>
              </a:solidFill>
            </a:endParaRPr>
          </a:p>
        </p:txBody>
      </p:sp>
      <p:sp>
        <p:nvSpPr>
          <p:cNvPr id="8" name="Rectângulo arredondado 7"/>
          <p:cNvSpPr/>
          <p:nvPr/>
        </p:nvSpPr>
        <p:spPr>
          <a:xfrm>
            <a:off x="1799281" y="2416063"/>
            <a:ext cx="1042815" cy="27061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9" name="Rectângulo arredondado 8"/>
          <p:cNvSpPr/>
          <p:nvPr/>
        </p:nvSpPr>
        <p:spPr>
          <a:xfrm>
            <a:off x="2129577" y="1029822"/>
            <a:ext cx="487989" cy="27061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cxnSp>
        <p:nvCxnSpPr>
          <p:cNvPr id="10" name="Conexão recta unidireccional 9"/>
          <p:cNvCxnSpPr/>
          <p:nvPr/>
        </p:nvCxnSpPr>
        <p:spPr>
          <a:xfrm flipV="1">
            <a:off x="2373570" y="1288567"/>
            <a:ext cx="0" cy="1127497"/>
          </a:xfrm>
          <a:prstGeom prst="straightConnector1">
            <a:avLst/>
          </a:prstGeom>
          <a:ln>
            <a:solidFill>
              <a:srgbClr val="FFC000"/>
            </a:solidFill>
            <a:tailEnd type="arrow"/>
          </a:ln>
        </p:spPr>
        <p:style>
          <a:lnRef idx="2">
            <a:schemeClr val="accent1"/>
          </a:lnRef>
          <a:fillRef idx="0">
            <a:schemeClr val="accent1"/>
          </a:fillRef>
          <a:effectRef idx="1">
            <a:schemeClr val="accent1"/>
          </a:effectRef>
          <a:fontRef idx="minor">
            <a:schemeClr val="tx1"/>
          </a:fontRef>
        </p:style>
      </p:cxnSp>
      <p:sp>
        <p:nvSpPr>
          <p:cNvPr id="19" name="Rectângulo arredondado 18"/>
          <p:cNvSpPr/>
          <p:nvPr/>
        </p:nvSpPr>
        <p:spPr>
          <a:xfrm>
            <a:off x="8745803" y="2927895"/>
            <a:ext cx="639599" cy="27061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20" name="Rectângulo arredondado 19"/>
          <p:cNvSpPr/>
          <p:nvPr/>
        </p:nvSpPr>
        <p:spPr>
          <a:xfrm>
            <a:off x="5217113" y="4756693"/>
            <a:ext cx="1460715" cy="690749"/>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22" name="Divisa 21"/>
          <p:cNvSpPr/>
          <p:nvPr/>
        </p:nvSpPr>
        <p:spPr>
          <a:xfrm rot="10800000">
            <a:off x="9479037" y="2859777"/>
            <a:ext cx="321068" cy="417616"/>
          </a:xfrm>
          <a:prstGeom prst="chevron">
            <a:avLst/>
          </a:prstGeom>
          <a:gradFill>
            <a:gsLst>
              <a:gs pos="100000">
                <a:srgbClr val="F4CB19"/>
              </a:gs>
              <a:gs pos="0">
                <a:srgbClr val="FFC000"/>
              </a:gs>
              <a:gs pos="100000">
                <a:schemeClr val="accent1">
                  <a:tint val="50000"/>
                  <a:shade val="100000"/>
                  <a:satMod val="350000"/>
                </a:schemeClr>
              </a:gs>
            </a:gsLst>
          </a:gra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solidFill>
                <a:schemeClr val="tx1"/>
              </a:solidFill>
            </a:endParaRPr>
          </a:p>
        </p:txBody>
      </p:sp>
      <p:sp>
        <p:nvSpPr>
          <p:cNvPr id="23" name="Divisa 22"/>
          <p:cNvSpPr/>
          <p:nvPr/>
        </p:nvSpPr>
        <p:spPr>
          <a:xfrm rot="10800000">
            <a:off x="6718240" y="4893258"/>
            <a:ext cx="321068" cy="417616"/>
          </a:xfrm>
          <a:prstGeom prst="chevron">
            <a:avLst/>
          </a:prstGeom>
          <a:gradFill>
            <a:gsLst>
              <a:gs pos="100000">
                <a:srgbClr val="F4CB19"/>
              </a:gs>
              <a:gs pos="0">
                <a:srgbClr val="FFC000"/>
              </a:gs>
              <a:gs pos="100000">
                <a:schemeClr val="accent1">
                  <a:tint val="50000"/>
                  <a:shade val="100000"/>
                  <a:satMod val="350000"/>
                </a:schemeClr>
              </a:gs>
            </a:gsLst>
          </a:gra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solidFill>
                <a:schemeClr val="tx1"/>
              </a:solidFill>
            </a:endParaRPr>
          </a:p>
        </p:txBody>
      </p:sp>
      <p:grpSp>
        <p:nvGrpSpPr>
          <p:cNvPr id="25" name="Grupo 24"/>
          <p:cNvGrpSpPr/>
          <p:nvPr/>
        </p:nvGrpSpPr>
        <p:grpSpPr>
          <a:xfrm>
            <a:off x="7122434" y="4826958"/>
            <a:ext cx="2677672" cy="550216"/>
            <a:chOff x="1800224" y="1846910"/>
            <a:chExt cx="5887523" cy="550216"/>
          </a:xfrm>
        </p:grpSpPr>
        <p:sp>
          <p:nvSpPr>
            <p:cNvPr id="26" name="Rectângulo arredondado 25"/>
            <p:cNvSpPr/>
            <p:nvPr/>
          </p:nvSpPr>
          <p:spPr>
            <a:xfrm>
              <a:off x="1800224" y="1846910"/>
              <a:ext cx="5887523" cy="550216"/>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27" name="Rectangle 48"/>
            <p:cNvSpPr/>
            <p:nvPr/>
          </p:nvSpPr>
          <p:spPr>
            <a:xfrm>
              <a:off x="2041915" y="1900862"/>
              <a:ext cx="5421751" cy="430887"/>
            </a:xfrm>
            <a:prstGeom prst="rect">
              <a:avLst/>
            </a:prstGeom>
            <a:noFill/>
          </p:spPr>
          <p:txBody>
            <a:bodyPr wrap="square" lIns="0" tIns="0" rIns="0" bIns="0">
              <a:spAutoFit/>
            </a:bodyPr>
            <a:lstStyle/>
            <a:p>
              <a:pPr algn="ctr">
                <a:buClr>
                  <a:schemeClr val="accent1"/>
                </a:buClr>
              </a:pPr>
              <a:r>
                <a:rPr lang="en-GB" sz="1400" b="1" dirty="0">
                  <a:solidFill>
                    <a:srgbClr val="0A2466"/>
                  </a:solidFill>
                  <a:latin typeface="Nunito Sans" panose="00000500000000000000" pitchFamily="2" charset="0"/>
                  <a:cs typeface="Arial"/>
                </a:rPr>
                <a:t>Click the ´?´ icon to open the help box</a:t>
              </a:r>
              <a:endParaRPr lang="en-GB" sz="1400" dirty="0">
                <a:solidFill>
                  <a:srgbClr val="0A2466"/>
                </a:solidFill>
                <a:latin typeface="Nunito Sans" panose="00000500000000000000" pitchFamily="2" charset="0"/>
                <a:cs typeface="Arial"/>
              </a:endParaRPr>
            </a:p>
          </p:txBody>
        </p:sp>
      </p:grpSp>
    </p:spTree>
    <p:extLst>
      <p:ext uri="{BB962C8B-B14F-4D97-AF65-F5344CB8AC3E}">
        <p14:creationId xmlns:p14="http://schemas.microsoft.com/office/powerpoint/2010/main" val="4010409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normAutofit/>
          </a:bodyPr>
          <a:lstStyle/>
          <a:p>
            <a:r>
              <a:rPr lang="en-US" sz="3000" dirty="0"/>
              <a:t>PAF – Business Case</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24</a:t>
            </a:fld>
            <a:endParaRPr lang="en-US" dirty="0">
              <a:solidFill>
                <a:srgbClr val="C1C1C1"/>
              </a:solidFill>
            </a:endParaRPr>
          </a:p>
        </p:txBody>
      </p:sp>
      <p:pic>
        <p:nvPicPr>
          <p:cNvPr id="1030"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b="9254"/>
          <a:stretch/>
        </p:blipFill>
        <p:spPr bwMode="auto">
          <a:xfrm>
            <a:off x="1673542" y="1221877"/>
            <a:ext cx="8844915" cy="4607423"/>
          </a:xfrm>
          <a:prstGeom prst="rect">
            <a:avLst/>
          </a:prstGeom>
          <a:noFill/>
          <a:ln w="9525">
            <a:solidFill>
              <a:schemeClr val="bg2">
                <a:lumMod val="9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Oval 2">
            <a:extLst>
              <a:ext uri="{FF2B5EF4-FFF2-40B4-BE49-F238E27FC236}">
                <a16:creationId xmlns:a16="http://schemas.microsoft.com/office/drawing/2014/main" id="{506D01DD-46AB-4356-A26D-FD6687C0D011}"/>
              </a:ext>
            </a:extLst>
          </p:cNvPr>
          <p:cNvSpPr/>
          <p:nvPr/>
        </p:nvSpPr>
        <p:spPr>
          <a:xfrm>
            <a:off x="3369425" y="1221877"/>
            <a:ext cx="182880" cy="249476"/>
          </a:xfrm>
          <a:prstGeom prst="ellipse">
            <a:avLst/>
          </a:prstGeom>
          <a:noFill/>
          <a:ln>
            <a:solidFill>
              <a:srgbClr val="CB500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BE" sz="1800"/>
          </a:p>
        </p:txBody>
      </p:sp>
    </p:spTree>
    <p:extLst>
      <p:ext uri="{BB962C8B-B14F-4D97-AF65-F5344CB8AC3E}">
        <p14:creationId xmlns:p14="http://schemas.microsoft.com/office/powerpoint/2010/main" val="33500498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normAutofit/>
          </a:bodyPr>
          <a:lstStyle/>
          <a:p>
            <a:r>
              <a:rPr lang="en-US" sz="3000" dirty="0"/>
              <a:t>PAF – Business Case</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25</a:t>
            </a:fld>
            <a:endParaRPr lang="en-US" dirty="0">
              <a:solidFill>
                <a:srgbClr val="C1C1C1"/>
              </a:solidFill>
            </a:endParaRPr>
          </a:p>
        </p:txBody>
      </p:sp>
      <p:pic>
        <p:nvPicPr>
          <p:cNvPr id="1030"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b="9254"/>
          <a:stretch/>
        </p:blipFill>
        <p:spPr bwMode="auto">
          <a:xfrm>
            <a:off x="1673542" y="1221877"/>
            <a:ext cx="8844915" cy="4607423"/>
          </a:xfrm>
          <a:prstGeom prst="rect">
            <a:avLst/>
          </a:prstGeom>
          <a:noFill/>
          <a:ln w="9525">
            <a:solidFill>
              <a:schemeClr val="bg2">
                <a:lumMod val="9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3" name="Oval 2">
            <a:extLst>
              <a:ext uri="{FF2B5EF4-FFF2-40B4-BE49-F238E27FC236}">
                <a16:creationId xmlns:a16="http://schemas.microsoft.com/office/drawing/2014/main" id="{506D01DD-46AB-4356-A26D-FD6687C0D011}"/>
              </a:ext>
            </a:extLst>
          </p:cNvPr>
          <p:cNvSpPr/>
          <p:nvPr/>
        </p:nvSpPr>
        <p:spPr>
          <a:xfrm>
            <a:off x="3369425" y="1221877"/>
            <a:ext cx="182880" cy="249476"/>
          </a:xfrm>
          <a:prstGeom prst="ellipse">
            <a:avLst/>
          </a:prstGeom>
          <a:noFill/>
          <a:ln>
            <a:solidFill>
              <a:srgbClr val="CB5008"/>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BE" sz="1800"/>
          </a:p>
        </p:txBody>
      </p:sp>
      <p:pic>
        <p:nvPicPr>
          <p:cNvPr id="6" name="Picture 5" descr="Graphical user interface, text, application&#10;&#10;Description automatically generated">
            <a:extLst>
              <a:ext uri="{FF2B5EF4-FFF2-40B4-BE49-F238E27FC236}">
                <a16:creationId xmlns:a16="http://schemas.microsoft.com/office/drawing/2014/main" id="{0197A9CA-7749-4F6E-AA8D-6C2C09C2B106}"/>
              </a:ext>
            </a:extLst>
          </p:cNvPr>
          <p:cNvPicPr>
            <a:picLocks noChangeAspect="1"/>
          </p:cNvPicPr>
          <p:nvPr/>
        </p:nvPicPr>
        <p:blipFill>
          <a:blip r:embed="rId4"/>
          <a:stretch>
            <a:fillRect/>
          </a:stretch>
        </p:blipFill>
        <p:spPr>
          <a:xfrm>
            <a:off x="2608379" y="3078746"/>
            <a:ext cx="5801535" cy="1143160"/>
          </a:xfrm>
          <a:prstGeom prst="rect">
            <a:avLst/>
          </a:prstGeom>
          <a:ln>
            <a:solidFill>
              <a:schemeClr val="accent1"/>
            </a:solidFill>
          </a:ln>
        </p:spPr>
      </p:pic>
    </p:spTree>
    <p:extLst>
      <p:ext uri="{BB962C8B-B14F-4D97-AF65-F5344CB8AC3E}">
        <p14:creationId xmlns:p14="http://schemas.microsoft.com/office/powerpoint/2010/main" val="29834610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7026132" cy="608808"/>
          </a:xfrm>
        </p:spPr>
        <p:txBody>
          <a:bodyPr>
            <a:normAutofit/>
          </a:bodyPr>
          <a:lstStyle/>
          <a:p>
            <a:r>
              <a:rPr lang="en-US" sz="3000" dirty="0"/>
              <a:t>PAF – Project Description</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26</a:t>
            </a:fld>
            <a:endParaRPr lang="en-US" dirty="0">
              <a:solidFill>
                <a:srgbClr val="C1C1C1"/>
              </a:solidFill>
            </a:endParaRPr>
          </a:p>
        </p:txBody>
      </p:sp>
      <p:pic>
        <p:nvPicPr>
          <p:cNvPr id="6" name="Picture 5" descr="Graphical user interface, text, application, email&#10;&#10;Description automatically generated">
            <a:extLst>
              <a:ext uri="{FF2B5EF4-FFF2-40B4-BE49-F238E27FC236}">
                <a16:creationId xmlns:a16="http://schemas.microsoft.com/office/drawing/2014/main" id="{A77E1BA7-D4E7-450C-A25F-066F6064427E}"/>
              </a:ext>
            </a:extLst>
          </p:cNvPr>
          <p:cNvPicPr>
            <a:picLocks noChangeAspect="1"/>
          </p:cNvPicPr>
          <p:nvPr/>
        </p:nvPicPr>
        <p:blipFill>
          <a:blip r:embed="rId3"/>
          <a:stretch>
            <a:fillRect/>
          </a:stretch>
        </p:blipFill>
        <p:spPr>
          <a:xfrm>
            <a:off x="379142" y="895704"/>
            <a:ext cx="10017512" cy="5596536"/>
          </a:xfrm>
          <a:prstGeom prst="rect">
            <a:avLst/>
          </a:prstGeom>
          <a:ln>
            <a:solidFill>
              <a:schemeClr val="bg2">
                <a:lumMod val="90000"/>
              </a:schemeClr>
            </a:solidFill>
          </a:ln>
        </p:spPr>
      </p:pic>
      <p:sp>
        <p:nvSpPr>
          <p:cNvPr id="3" name="Speech Bubble: Oval 2">
            <a:extLst>
              <a:ext uri="{FF2B5EF4-FFF2-40B4-BE49-F238E27FC236}">
                <a16:creationId xmlns:a16="http://schemas.microsoft.com/office/drawing/2014/main" id="{2A9FB7D6-ACF6-49BB-88AE-0EC1C351C426}"/>
              </a:ext>
            </a:extLst>
          </p:cNvPr>
          <p:cNvSpPr/>
          <p:nvPr/>
        </p:nvSpPr>
        <p:spPr>
          <a:xfrm>
            <a:off x="8881668" y="3028533"/>
            <a:ext cx="2121259" cy="1829626"/>
          </a:xfrm>
          <a:prstGeom prst="wedgeEllipseCallou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u="sng" dirty="0">
                <a:latin typeface="Nunito Sans" panose="00000500000000000000" pitchFamily="2" charset="0"/>
                <a:hlinkClick r:id="rId4"/>
              </a:rPr>
              <a:t>Ethics ready table </a:t>
            </a:r>
            <a:r>
              <a:rPr lang="en-US" sz="1400" b="1" dirty="0">
                <a:latin typeface="Nunito Sans" panose="00000500000000000000" pitchFamily="2" charset="0"/>
              </a:rPr>
              <a:t>– </a:t>
            </a:r>
            <a:r>
              <a:rPr lang="en-US" sz="1400" dirty="0">
                <a:latin typeface="Nunito Sans" panose="00000500000000000000" pitchFamily="2" charset="0"/>
              </a:rPr>
              <a:t>Highly recommended to be uploaded as an annex</a:t>
            </a:r>
            <a:endParaRPr lang="en-BE" sz="1400" dirty="0">
              <a:latin typeface="Nunito Sans" panose="00000500000000000000" pitchFamily="2" charset="0"/>
            </a:endParaRPr>
          </a:p>
        </p:txBody>
      </p:sp>
    </p:spTree>
    <p:extLst>
      <p:ext uri="{BB962C8B-B14F-4D97-AF65-F5344CB8AC3E}">
        <p14:creationId xmlns:p14="http://schemas.microsoft.com/office/powerpoint/2010/main" val="9386857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2915" y="1330037"/>
            <a:ext cx="8822547" cy="4251367"/>
          </a:xfrm>
          <a:prstGeom prst="rect">
            <a:avLst/>
          </a:prstGeom>
          <a:ln>
            <a:solidFill>
              <a:schemeClr val="bg2">
                <a:lumMod val="90000"/>
              </a:schemeClr>
            </a:solidFill>
          </a:ln>
        </p:spPr>
      </p:pic>
      <p:sp>
        <p:nvSpPr>
          <p:cNvPr id="2" name="Title 1"/>
          <p:cNvSpPr>
            <a:spLocks noGrp="1"/>
          </p:cNvSpPr>
          <p:nvPr>
            <p:ph type="ctrTitle"/>
          </p:nvPr>
        </p:nvSpPr>
        <p:spPr>
          <a:xfrm>
            <a:off x="274320" y="365760"/>
            <a:ext cx="5396802" cy="608808"/>
          </a:xfrm>
        </p:spPr>
        <p:txBody>
          <a:bodyPr>
            <a:normAutofit/>
          </a:bodyPr>
          <a:lstStyle/>
          <a:p>
            <a:r>
              <a:rPr lang="en-US" sz="3000" dirty="0"/>
              <a:t>PAF – Work Packages </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27</a:t>
            </a:fld>
            <a:endParaRPr lang="en-US" dirty="0">
              <a:solidFill>
                <a:srgbClr val="C1C1C1"/>
              </a:solidFill>
            </a:endParaRPr>
          </a:p>
        </p:txBody>
      </p:sp>
      <p:sp>
        <p:nvSpPr>
          <p:cNvPr id="24" name="Rectângulo arredondado 23"/>
          <p:cNvSpPr/>
          <p:nvPr/>
        </p:nvSpPr>
        <p:spPr>
          <a:xfrm>
            <a:off x="4698737" y="2529444"/>
            <a:ext cx="767859" cy="249382"/>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grpSp>
        <p:nvGrpSpPr>
          <p:cNvPr id="5" name="Grupo 4"/>
          <p:cNvGrpSpPr/>
          <p:nvPr/>
        </p:nvGrpSpPr>
        <p:grpSpPr>
          <a:xfrm>
            <a:off x="7128492" y="2191821"/>
            <a:ext cx="2149433" cy="384299"/>
            <a:chOff x="3562598" y="3926283"/>
            <a:chExt cx="2149433" cy="384299"/>
          </a:xfrm>
        </p:grpSpPr>
        <p:sp>
          <p:nvSpPr>
            <p:cNvPr id="29" name="Rectângulo arredondado 28"/>
            <p:cNvSpPr/>
            <p:nvPr/>
          </p:nvSpPr>
          <p:spPr>
            <a:xfrm>
              <a:off x="3645725" y="3926283"/>
              <a:ext cx="2066306" cy="384299"/>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latin typeface="Nunito Sans" panose="00000500000000000000" pitchFamily="2" charset="0"/>
              </a:endParaRPr>
            </a:p>
          </p:txBody>
        </p:sp>
        <p:sp>
          <p:nvSpPr>
            <p:cNvPr id="30" name="Rectangle 48"/>
            <p:cNvSpPr/>
            <p:nvPr/>
          </p:nvSpPr>
          <p:spPr>
            <a:xfrm>
              <a:off x="3562598" y="4001649"/>
              <a:ext cx="2066306" cy="215444"/>
            </a:xfrm>
            <a:prstGeom prst="rect">
              <a:avLst/>
            </a:prstGeom>
            <a:noFill/>
          </p:spPr>
          <p:txBody>
            <a:bodyPr wrap="square" lIns="0" tIns="0" rIns="0" bIns="0">
              <a:spAutoFit/>
            </a:bodyPr>
            <a:lstStyle/>
            <a:p>
              <a:pPr algn="ctr">
                <a:buClr>
                  <a:schemeClr val="accent1"/>
                </a:buClr>
              </a:pPr>
              <a:r>
                <a:rPr lang="en-GB" sz="1400" b="1" dirty="0">
                  <a:solidFill>
                    <a:srgbClr val="0A2466"/>
                  </a:solidFill>
                  <a:latin typeface="Nunito Sans" panose="00000500000000000000" pitchFamily="2" charset="0"/>
                  <a:cs typeface="Arial"/>
                </a:rPr>
                <a:t>Delete a Work Package</a:t>
              </a:r>
              <a:endParaRPr lang="en-GB" sz="1400" dirty="0">
                <a:solidFill>
                  <a:srgbClr val="0A2466"/>
                </a:solidFill>
                <a:latin typeface="Nunito Sans" panose="00000500000000000000" pitchFamily="2" charset="0"/>
                <a:cs typeface="Arial"/>
              </a:endParaRPr>
            </a:p>
          </p:txBody>
        </p:sp>
      </p:grpSp>
      <p:sp>
        <p:nvSpPr>
          <p:cNvPr id="31" name="Divisa 30"/>
          <p:cNvSpPr/>
          <p:nvPr/>
        </p:nvSpPr>
        <p:spPr>
          <a:xfrm>
            <a:off x="4281733" y="2461985"/>
            <a:ext cx="321068" cy="417616"/>
          </a:xfrm>
          <a:prstGeom prst="chevron">
            <a:avLst/>
          </a:prstGeom>
          <a:gradFill>
            <a:gsLst>
              <a:gs pos="100000">
                <a:srgbClr val="F4CB19"/>
              </a:gs>
              <a:gs pos="0">
                <a:srgbClr val="FFC000"/>
              </a:gs>
              <a:gs pos="100000">
                <a:schemeClr val="accent1">
                  <a:tint val="50000"/>
                  <a:shade val="100000"/>
                  <a:satMod val="350000"/>
                </a:schemeClr>
              </a:gs>
            </a:gsLst>
          </a:gra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solidFill>
                <a:schemeClr val="tx1"/>
              </a:solidFill>
            </a:endParaRPr>
          </a:p>
        </p:txBody>
      </p:sp>
      <p:pic>
        <p:nvPicPr>
          <p:cNvPr id="7" name="Picture 6">
            <a:extLst>
              <a:ext uri="{FF2B5EF4-FFF2-40B4-BE49-F238E27FC236}">
                <a16:creationId xmlns:a16="http://schemas.microsoft.com/office/drawing/2014/main" id="{4D3A3C69-ACD2-4A21-8123-70E105E9C885}"/>
              </a:ext>
            </a:extLst>
          </p:cNvPr>
          <p:cNvPicPr>
            <a:picLocks noChangeAspect="1"/>
          </p:cNvPicPr>
          <p:nvPr/>
        </p:nvPicPr>
        <p:blipFill>
          <a:blip r:embed="rId4"/>
          <a:stretch>
            <a:fillRect/>
          </a:stretch>
        </p:blipFill>
        <p:spPr>
          <a:xfrm>
            <a:off x="9276156" y="2142027"/>
            <a:ext cx="426757" cy="512108"/>
          </a:xfrm>
          <a:prstGeom prst="rect">
            <a:avLst/>
          </a:prstGeom>
        </p:spPr>
      </p:pic>
      <p:pic>
        <p:nvPicPr>
          <p:cNvPr id="8" name="Picture 7">
            <a:extLst>
              <a:ext uri="{FF2B5EF4-FFF2-40B4-BE49-F238E27FC236}">
                <a16:creationId xmlns:a16="http://schemas.microsoft.com/office/drawing/2014/main" id="{57A2948C-A4CB-467D-8985-000C60178043}"/>
              </a:ext>
            </a:extLst>
          </p:cNvPr>
          <p:cNvPicPr>
            <a:picLocks noChangeAspect="1"/>
          </p:cNvPicPr>
          <p:nvPr/>
        </p:nvPicPr>
        <p:blipFill>
          <a:blip r:embed="rId5"/>
          <a:stretch>
            <a:fillRect/>
          </a:stretch>
        </p:blipFill>
        <p:spPr>
          <a:xfrm>
            <a:off x="9743857" y="2219503"/>
            <a:ext cx="792549" cy="274344"/>
          </a:xfrm>
          <a:prstGeom prst="rect">
            <a:avLst/>
          </a:prstGeom>
        </p:spPr>
      </p:pic>
      <p:grpSp>
        <p:nvGrpSpPr>
          <p:cNvPr id="15" name="Grupo 4">
            <a:extLst>
              <a:ext uri="{FF2B5EF4-FFF2-40B4-BE49-F238E27FC236}">
                <a16:creationId xmlns:a16="http://schemas.microsoft.com/office/drawing/2014/main" id="{B88A84AB-1737-40E1-A2BF-EE4B1C735158}"/>
              </a:ext>
            </a:extLst>
          </p:cNvPr>
          <p:cNvGrpSpPr/>
          <p:nvPr/>
        </p:nvGrpSpPr>
        <p:grpSpPr>
          <a:xfrm>
            <a:off x="2119491" y="2482631"/>
            <a:ext cx="2066306" cy="384299"/>
            <a:chOff x="3645725" y="3926283"/>
            <a:chExt cx="2066306" cy="384299"/>
          </a:xfrm>
        </p:grpSpPr>
        <p:sp>
          <p:nvSpPr>
            <p:cNvPr id="16" name="Rectângulo arredondado 28">
              <a:extLst>
                <a:ext uri="{FF2B5EF4-FFF2-40B4-BE49-F238E27FC236}">
                  <a16:creationId xmlns:a16="http://schemas.microsoft.com/office/drawing/2014/main" id="{6F01EEA6-300F-49C3-8D26-3DE5056795D9}"/>
                </a:ext>
              </a:extLst>
            </p:cNvPr>
            <p:cNvSpPr/>
            <p:nvPr/>
          </p:nvSpPr>
          <p:spPr>
            <a:xfrm>
              <a:off x="3645725" y="3926283"/>
              <a:ext cx="2066306" cy="384299"/>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latin typeface="Nunito Sans" panose="00000500000000000000" pitchFamily="2" charset="0"/>
              </a:endParaRPr>
            </a:p>
          </p:txBody>
        </p:sp>
        <p:sp>
          <p:nvSpPr>
            <p:cNvPr id="17" name="Rectangle 48">
              <a:extLst>
                <a:ext uri="{FF2B5EF4-FFF2-40B4-BE49-F238E27FC236}">
                  <a16:creationId xmlns:a16="http://schemas.microsoft.com/office/drawing/2014/main" id="{277522D4-E035-44F7-B275-6ED0217F51AC}"/>
                </a:ext>
              </a:extLst>
            </p:cNvPr>
            <p:cNvSpPr/>
            <p:nvPr/>
          </p:nvSpPr>
          <p:spPr>
            <a:xfrm>
              <a:off x="3764478" y="4001649"/>
              <a:ext cx="1864426" cy="215444"/>
            </a:xfrm>
            <a:prstGeom prst="rect">
              <a:avLst/>
            </a:prstGeom>
            <a:noFill/>
          </p:spPr>
          <p:txBody>
            <a:bodyPr wrap="square" lIns="0" tIns="0" rIns="0" bIns="0">
              <a:spAutoFit/>
            </a:bodyPr>
            <a:lstStyle/>
            <a:p>
              <a:pPr algn="ctr">
                <a:buClr>
                  <a:schemeClr val="accent1"/>
                </a:buClr>
              </a:pPr>
              <a:r>
                <a:rPr lang="en-GB" sz="1400" b="1" dirty="0">
                  <a:solidFill>
                    <a:srgbClr val="0A2466"/>
                  </a:solidFill>
                  <a:latin typeface="Nunito Sans" panose="00000500000000000000" pitchFamily="2" charset="0"/>
                  <a:cs typeface="Arial"/>
                </a:rPr>
                <a:t>Add a Work Package</a:t>
              </a:r>
              <a:endParaRPr lang="en-GB" sz="1400" dirty="0">
                <a:solidFill>
                  <a:srgbClr val="0A2466"/>
                </a:solidFill>
                <a:latin typeface="Nunito Sans" panose="00000500000000000000" pitchFamily="2" charset="0"/>
                <a:cs typeface="Arial"/>
              </a:endParaRPr>
            </a:p>
          </p:txBody>
        </p:sp>
      </p:grpSp>
    </p:spTree>
    <p:extLst>
      <p:ext uri="{BB962C8B-B14F-4D97-AF65-F5344CB8AC3E}">
        <p14:creationId xmlns:p14="http://schemas.microsoft.com/office/powerpoint/2010/main" val="5700207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normAutofit/>
          </a:bodyPr>
          <a:lstStyle/>
          <a:p>
            <a:r>
              <a:rPr lang="en-US" sz="3000" dirty="0"/>
              <a:t>PAF – Work Packages </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28</a:t>
            </a:fld>
            <a:endParaRPr lang="en-US" dirty="0">
              <a:solidFill>
                <a:srgbClr val="C1C1C1"/>
              </a:solidFill>
            </a:endParaRPr>
          </a:p>
        </p:txBody>
      </p:sp>
      <p:pic>
        <p:nvPicPr>
          <p:cNvPr id="6" name="Imagem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72915" y="1413165"/>
            <a:ext cx="8822547" cy="4085110"/>
          </a:xfrm>
          <a:prstGeom prst="rect">
            <a:avLst/>
          </a:prstGeom>
          <a:ln>
            <a:solidFill>
              <a:schemeClr val="bg2">
                <a:lumMod val="90000"/>
              </a:schemeClr>
            </a:solidFill>
          </a:ln>
        </p:spPr>
      </p:pic>
      <p:sp>
        <p:nvSpPr>
          <p:cNvPr id="24" name="Rectângulo arredondado 23"/>
          <p:cNvSpPr/>
          <p:nvPr/>
        </p:nvSpPr>
        <p:spPr>
          <a:xfrm>
            <a:off x="1672915" y="3441864"/>
            <a:ext cx="1703636" cy="1661559"/>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grpSp>
        <p:nvGrpSpPr>
          <p:cNvPr id="28" name="Grupo 27"/>
          <p:cNvGrpSpPr/>
          <p:nvPr/>
        </p:nvGrpSpPr>
        <p:grpSpPr>
          <a:xfrm>
            <a:off x="3999290" y="3926283"/>
            <a:ext cx="4459900" cy="768598"/>
            <a:chOff x="1800224" y="1846910"/>
            <a:chExt cx="5887523" cy="550216"/>
          </a:xfrm>
        </p:grpSpPr>
        <p:sp>
          <p:nvSpPr>
            <p:cNvPr id="29" name="Rectângulo arredondado 28"/>
            <p:cNvSpPr/>
            <p:nvPr/>
          </p:nvSpPr>
          <p:spPr>
            <a:xfrm>
              <a:off x="1800224" y="1846910"/>
              <a:ext cx="5887523" cy="550216"/>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30" name="Rectangle 48"/>
            <p:cNvSpPr/>
            <p:nvPr/>
          </p:nvSpPr>
          <p:spPr>
            <a:xfrm>
              <a:off x="2041916" y="1900862"/>
              <a:ext cx="5421751" cy="462689"/>
            </a:xfrm>
            <a:prstGeom prst="rect">
              <a:avLst/>
            </a:prstGeom>
            <a:noFill/>
          </p:spPr>
          <p:txBody>
            <a:bodyPr wrap="square" lIns="0" tIns="0" rIns="0" bIns="0">
              <a:spAutoFit/>
            </a:bodyPr>
            <a:lstStyle/>
            <a:p>
              <a:pPr algn="ctr">
                <a:buClr>
                  <a:schemeClr val="accent1"/>
                </a:buClr>
              </a:pPr>
              <a:r>
                <a:rPr lang="en-GB" sz="1400" b="1" dirty="0">
                  <a:solidFill>
                    <a:srgbClr val="0A2466"/>
                  </a:solidFill>
                  <a:latin typeface="Nunito Sans" panose="00000500000000000000" pitchFamily="2" charset="0"/>
                  <a:cs typeface="Arial"/>
                </a:rPr>
                <a:t>The Work package cost table is automatically updated with the participant name and costs entered in the Participant section (P29)</a:t>
              </a:r>
              <a:endParaRPr lang="en-GB" sz="1400" dirty="0">
                <a:solidFill>
                  <a:srgbClr val="0A2466"/>
                </a:solidFill>
                <a:latin typeface="Nunito Sans" panose="00000500000000000000" pitchFamily="2" charset="0"/>
                <a:cs typeface="Arial"/>
              </a:endParaRPr>
            </a:p>
          </p:txBody>
        </p:sp>
      </p:grpSp>
      <p:sp>
        <p:nvSpPr>
          <p:cNvPr id="31" name="Divisa 30"/>
          <p:cNvSpPr/>
          <p:nvPr/>
        </p:nvSpPr>
        <p:spPr>
          <a:xfrm rot="10800000">
            <a:off x="3476340" y="4064757"/>
            <a:ext cx="321068" cy="417616"/>
          </a:xfrm>
          <a:prstGeom prst="chevron">
            <a:avLst/>
          </a:prstGeom>
          <a:gradFill>
            <a:gsLst>
              <a:gs pos="100000">
                <a:srgbClr val="F4CB19"/>
              </a:gs>
              <a:gs pos="0">
                <a:srgbClr val="FFC000"/>
              </a:gs>
              <a:gs pos="100000">
                <a:schemeClr val="accent1">
                  <a:tint val="50000"/>
                  <a:shade val="100000"/>
                  <a:satMod val="350000"/>
                </a:schemeClr>
              </a:gs>
            </a:gsLst>
          </a:gra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solidFill>
                <a:schemeClr val="tx1"/>
              </a:solidFill>
            </a:endParaRPr>
          </a:p>
        </p:txBody>
      </p:sp>
      <p:sp>
        <p:nvSpPr>
          <p:cNvPr id="3" name="Rectangle 2">
            <a:extLst>
              <a:ext uri="{FF2B5EF4-FFF2-40B4-BE49-F238E27FC236}">
                <a16:creationId xmlns:a16="http://schemas.microsoft.com/office/drawing/2014/main" id="{72FEB245-B8F1-4372-A013-F533E4E0A35A}"/>
              </a:ext>
            </a:extLst>
          </p:cNvPr>
          <p:cNvSpPr/>
          <p:nvPr/>
        </p:nvSpPr>
        <p:spPr>
          <a:xfrm>
            <a:off x="4682837" y="1712423"/>
            <a:ext cx="689957" cy="216131"/>
          </a:xfrm>
          <a:prstGeom prst="rect">
            <a:avLst/>
          </a:prstGeom>
          <a:no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BE" sz="1800"/>
          </a:p>
        </p:txBody>
      </p:sp>
    </p:spTree>
    <p:extLst>
      <p:ext uri="{BB962C8B-B14F-4D97-AF65-F5344CB8AC3E}">
        <p14:creationId xmlns:p14="http://schemas.microsoft.com/office/powerpoint/2010/main" val="41601199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with low confidence">
            <a:extLst>
              <a:ext uri="{FF2B5EF4-FFF2-40B4-BE49-F238E27FC236}">
                <a16:creationId xmlns:a16="http://schemas.microsoft.com/office/drawing/2014/main" id="{93B0E624-8696-412D-948D-882D3A54F364}"/>
              </a:ext>
            </a:extLst>
          </p:cNvPr>
          <p:cNvPicPr>
            <a:picLocks noChangeAspect="1"/>
          </p:cNvPicPr>
          <p:nvPr/>
        </p:nvPicPr>
        <p:blipFill>
          <a:blip r:embed="rId3"/>
          <a:stretch>
            <a:fillRect/>
          </a:stretch>
        </p:blipFill>
        <p:spPr>
          <a:xfrm>
            <a:off x="462394" y="878368"/>
            <a:ext cx="11267212" cy="4758082"/>
          </a:xfrm>
          <a:prstGeom prst="rect">
            <a:avLst/>
          </a:prstGeom>
          <a:ln>
            <a:solidFill>
              <a:schemeClr val="bg2">
                <a:lumMod val="90000"/>
              </a:schemeClr>
            </a:solidFill>
          </a:ln>
        </p:spPr>
      </p:pic>
      <p:sp>
        <p:nvSpPr>
          <p:cNvPr id="2" name="Title 1"/>
          <p:cNvSpPr>
            <a:spLocks noGrp="1"/>
          </p:cNvSpPr>
          <p:nvPr>
            <p:ph type="ctrTitle"/>
          </p:nvPr>
        </p:nvSpPr>
        <p:spPr>
          <a:xfrm>
            <a:off x="274320" y="365760"/>
            <a:ext cx="6745912" cy="608808"/>
          </a:xfrm>
        </p:spPr>
        <p:txBody>
          <a:bodyPr>
            <a:normAutofit/>
          </a:bodyPr>
          <a:lstStyle/>
          <a:p>
            <a:r>
              <a:rPr lang="en-US" sz="3000" dirty="0"/>
              <a:t>PAF – Add and remove participants</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29</a:t>
            </a:fld>
            <a:endParaRPr lang="en-US" dirty="0">
              <a:solidFill>
                <a:srgbClr val="C1C1C1"/>
              </a:solidFill>
            </a:endParaRPr>
          </a:p>
        </p:txBody>
      </p:sp>
      <p:sp>
        <p:nvSpPr>
          <p:cNvPr id="19" name="Rectângulo arredondado 18"/>
          <p:cNvSpPr/>
          <p:nvPr/>
        </p:nvSpPr>
        <p:spPr>
          <a:xfrm>
            <a:off x="1733979" y="2083032"/>
            <a:ext cx="1024988" cy="39290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0" name="Oval 9"/>
          <p:cNvSpPr/>
          <p:nvPr/>
        </p:nvSpPr>
        <p:spPr>
          <a:xfrm>
            <a:off x="5558831" y="1762642"/>
            <a:ext cx="1343354" cy="320390"/>
          </a:xfrm>
          <a:prstGeom prst="ellipse">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cxnSp>
        <p:nvCxnSpPr>
          <p:cNvPr id="18" name="Conexão recta unidireccional 17"/>
          <p:cNvCxnSpPr>
            <a:cxnSpLocks/>
            <a:stCxn id="19" idx="3"/>
            <a:endCxn id="10" idx="2"/>
          </p:cNvCxnSpPr>
          <p:nvPr/>
        </p:nvCxnSpPr>
        <p:spPr>
          <a:xfrm flipV="1">
            <a:off x="2758967" y="1922837"/>
            <a:ext cx="2799864" cy="356649"/>
          </a:xfrm>
          <a:prstGeom prst="straightConnector1">
            <a:avLst/>
          </a:prstGeom>
          <a:ln>
            <a:solidFill>
              <a:srgbClr val="FFC000"/>
            </a:solidFill>
            <a:headEnd type="arrow"/>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3883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Afbeelding 3" descr="16_ES_SLIDE_screenOK.jpg"/>
          <p:cNvPicPr>
            <a:picLocks noChangeAspect="1"/>
          </p:cNvPicPr>
          <p:nvPr/>
        </p:nvPicPr>
        <p:blipFill rotWithShape="1">
          <a:blip r:embed="rId3"/>
          <a:srcRect t="2574"/>
          <a:stretch/>
        </p:blipFill>
        <p:spPr bwMode="auto">
          <a:xfrm>
            <a:off x="3048000" y="365760"/>
            <a:ext cx="9144000" cy="5724144"/>
          </a:xfrm>
          <a:prstGeom prst="rect">
            <a:avLst/>
          </a:prstGeom>
          <a:noFill/>
          <a:ln w="9525">
            <a:noFill/>
            <a:miter lim="800000"/>
            <a:headEnd/>
            <a:tailEnd/>
          </a:ln>
        </p:spPr>
      </p:pic>
      <p:sp>
        <p:nvSpPr>
          <p:cNvPr id="2" name="Title 1"/>
          <p:cNvSpPr>
            <a:spLocks noGrp="1"/>
          </p:cNvSpPr>
          <p:nvPr>
            <p:ph type="ctrTitle"/>
          </p:nvPr>
        </p:nvSpPr>
        <p:spPr>
          <a:xfrm>
            <a:off x="274320" y="365760"/>
            <a:ext cx="5396802" cy="608808"/>
          </a:xfrm>
          <a:prstGeom prst="rect">
            <a:avLst/>
          </a:prstGeom>
        </p:spPr>
        <p:txBody>
          <a:bodyPr/>
          <a:lstStyle/>
          <a:p>
            <a:r>
              <a:rPr lang="en-US" dirty="0"/>
              <a:t>Easy application</a:t>
            </a:r>
            <a:endParaRPr lang="fr-BE"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3</a:t>
            </a:fld>
            <a:endParaRPr lang="en-US" dirty="0">
              <a:solidFill>
                <a:srgbClr val="C1C1C1"/>
              </a:solidFill>
            </a:endParaRPr>
          </a:p>
        </p:txBody>
      </p:sp>
    </p:spTree>
    <p:extLst>
      <p:ext uri="{BB962C8B-B14F-4D97-AF65-F5344CB8AC3E}">
        <p14:creationId xmlns:p14="http://schemas.microsoft.com/office/powerpoint/2010/main" val="29139707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6745912" cy="608808"/>
          </a:xfrm>
        </p:spPr>
        <p:txBody>
          <a:bodyPr>
            <a:normAutofit/>
          </a:bodyPr>
          <a:lstStyle/>
          <a:p>
            <a:r>
              <a:rPr lang="en-US" sz="3000" dirty="0"/>
              <a:t>PAF – Add and remove participant</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30</a:t>
            </a:fld>
            <a:endParaRPr lang="en-US" dirty="0">
              <a:solidFill>
                <a:srgbClr val="C1C1C1"/>
              </a:solidFill>
            </a:endParaRPr>
          </a:p>
        </p:txBody>
      </p:sp>
      <p:sp>
        <p:nvSpPr>
          <p:cNvPr id="13" name="Rectângulo arredondado 12"/>
          <p:cNvSpPr/>
          <p:nvPr/>
        </p:nvSpPr>
        <p:spPr>
          <a:xfrm>
            <a:off x="4628212" y="3008027"/>
            <a:ext cx="286807" cy="249382"/>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4" name="Divisa 13"/>
          <p:cNvSpPr/>
          <p:nvPr/>
        </p:nvSpPr>
        <p:spPr>
          <a:xfrm rot="10800000">
            <a:off x="5845068" y="1912730"/>
            <a:ext cx="321068" cy="227231"/>
          </a:xfrm>
          <a:prstGeom prst="chevron">
            <a:avLst>
              <a:gd name="adj" fmla="val 53699"/>
            </a:avLst>
          </a:prstGeom>
          <a:gradFill>
            <a:gsLst>
              <a:gs pos="100000">
                <a:srgbClr val="F4CB19"/>
              </a:gs>
              <a:gs pos="0">
                <a:srgbClr val="FFC000"/>
              </a:gs>
              <a:gs pos="100000">
                <a:schemeClr val="accent1">
                  <a:tint val="50000"/>
                  <a:shade val="100000"/>
                  <a:satMod val="350000"/>
                </a:schemeClr>
              </a:gs>
            </a:gsLst>
          </a:gra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solidFill>
                <a:schemeClr val="tx1"/>
              </a:solidFill>
            </a:endParaRPr>
          </a:p>
        </p:txBody>
      </p:sp>
      <p:pic>
        <p:nvPicPr>
          <p:cNvPr id="9" name="Picture 8" descr="Graphical user interface, text, website&#10;&#10;Description automatically generated">
            <a:extLst>
              <a:ext uri="{FF2B5EF4-FFF2-40B4-BE49-F238E27FC236}">
                <a16:creationId xmlns:a16="http://schemas.microsoft.com/office/drawing/2014/main" id="{85D38F3C-732D-47FF-8E90-84F71F631A67}"/>
              </a:ext>
            </a:extLst>
          </p:cNvPr>
          <p:cNvPicPr>
            <a:picLocks noChangeAspect="1"/>
          </p:cNvPicPr>
          <p:nvPr/>
        </p:nvPicPr>
        <p:blipFill>
          <a:blip r:embed="rId3"/>
          <a:stretch>
            <a:fillRect/>
          </a:stretch>
        </p:blipFill>
        <p:spPr>
          <a:xfrm>
            <a:off x="242070" y="1295102"/>
            <a:ext cx="11707859" cy="4267796"/>
          </a:xfrm>
          <a:prstGeom prst="rect">
            <a:avLst/>
          </a:prstGeom>
          <a:ln>
            <a:solidFill>
              <a:schemeClr val="bg2">
                <a:lumMod val="90000"/>
              </a:schemeClr>
            </a:solidFill>
          </a:ln>
        </p:spPr>
      </p:pic>
      <p:sp>
        <p:nvSpPr>
          <p:cNvPr id="21" name="Oval 20">
            <a:extLst>
              <a:ext uri="{FF2B5EF4-FFF2-40B4-BE49-F238E27FC236}">
                <a16:creationId xmlns:a16="http://schemas.microsoft.com/office/drawing/2014/main" id="{482D1008-F67A-41C6-A1ED-7166884EA181}"/>
              </a:ext>
            </a:extLst>
          </p:cNvPr>
          <p:cNvSpPr/>
          <p:nvPr/>
        </p:nvSpPr>
        <p:spPr>
          <a:xfrm>
            <a:off x="5529311" y="2252086"/>
            <a:ext cx="1343354" cy="320390"/>
          </a:xfrm>
          <a:prstGeom prst="ellipse">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Tree>
    <p:extLst>
      <p:ext uri="{BB962C8B-B14F-4D97-AF65-F5344CB8AC3E}">
        <p14:creationId xmlns:p14="http://schemas.microsoft.com/office/powerpoint/2010/main" val="10185054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6745912" cy="608808"/>
          </a:xfrm>
        </p:spPr>
        <p:txBody>
          <a:bodyPr>
            <a:normAutofit/>
          </a:bodyPr>
          <a:lstStyle/>
          <a:p>
            <a:r>
              <a:rPr lang="en-US" sz="3000" dirty="0"/>
              <a:t>PAF – Add and remove participant</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31</a:t>
            </a:fld>
            <a:endParaRPr lang="en-US" dirty="0">
              <a:solidFill>
                <a:srgbClr val="C1C1C1"/>
              </a:solidFill>
            </a:endParaRPr>
          </a:p>
        </p:txBody>
      </p:sp>
      <p:pic>
        <p:nvPicPr>
          <p:cNvPr id="5" name="Picture 4" descr="Graphical user interface, website&#10;&#10;Description automatically generated">
            <a:extLst>
              <a:ext uri="{FF2B5EF4-FFF2-40B4-BE49-F238E27FC236}">
                <a16:creationId xmlns:a16="http://schemas.microsoft.com/office/drawing/2014/main" id="{7277147A-470F-406A-AE62-F96B846B750A}"/>
              </a:ext>
            </a:extLst>
          </p:cNvPr>
          <p:cNvPicPr>
            <a:picLocks noChangeAspect="1"/>
          </p:cNvPicPr>
          <p:nvPr/>
        </p:nvPicPr>
        <p:blipFill>
          <a:blip r:embed="rId3"/>
          <a:stretch>
            <a:fillRect/>
          </a:stretch>
        </p:blipFill>
        <p:spPr>
          <a:xfrm>
            <a:off x="180149" y="1075996"/>
            <a:ext cx="11831701" cy="4706007"/>
          </a:xfrm>
          <a:prstGeom prst="rect">
            <a:avLst/>
          </a:prstGeom>
          <a:ln>
            <a:solidFill>
              <a:schemeClr val="bg2">
                <a:lumMod val="90000"/>
              </a:schemeClr>
            </a:solidFill>
          </a:ln>
        </p:spPr>
      </p:pic>
      <p:sp>
        <p:nvSpPr>
          <p:cNvPr id="23" name="Oval 22">
            <a:extLst>
              <a:ext uri="{FF2B5EF4-FFF2-40B4-BE49-F238E27FC236}">
                <a16:creationId xmlns:a16="http://schemas.microsoft.com/office/drawing/2014/main" id="{636FE1B2-A802-4D1B-B35F-775181132343}"/>
              </a:ext>
            </a:extLst>
          </p:cNvPr>
          <p:cNvSpPr/>
          <p:nvPr/>
        </p:nvSpPr>
        <p:spPr>
          <a:xfrm>
            <a:off x="5560842" y="1873714"/>
            <a:ext cx="1343354" cy="320390"/>
          </a:xfrm>
          <a:prstGeom prst="ellipse">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26" name="Rectângulo arredondado 23">
            <a:extLst>
              <a:ext uri="{FF2B5EF4-FFF2-40B4-BE49-F238E27FC236}">
                <a16:creationId xmlns:a16="http://schemas.microsoft.com/office/drawing/2014/main" id="{CD868581-AAD6-4356-A8E9-4137A5387BD6}"/>
              </a:ext>
            </a:extLst>
          </p:cNvPr>
          <p:cNvSpPr/>
          <p:nvPr/>
        </p:nvSpPr>
        <p:spPr>
          <a:xfrm>
            <a:off x="5316596" y="3428999"/>
            <a:ext cx="1703636" cy="688702"/>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Tree>
    <p:extLst>
      <p:ext uri="{BB962C8B-B14F-4D97-AF65-F5344CB8AC3E}">
        <p14:creationId xmlns:p14="http://schemas.microsoft.com/office/powerpoint/2010/main" val="39448167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6745912" cy="608808"/>
          </a:xfrm>
        </p:spPr>
        <p:txBody>
          <a:bodyPr>
            <a:normAutofit fontScale="90000"/>
          </a:bodyPr>
          <a:lstStyle/>
          <a:p>
            <a:r>
              <a:rPr lang="en-US" sz="3000" dirty="0"/>
              <a:t>PAF – Specify the role of the participants</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32</a:t>
            </a:fld>
            <a:endParaRPr lang="en-US" dirty="0">
              <a:solidFill>
                <a:srgbClr val="C1C1C1"/>
              </a:solidFill>
            </a:endParaRPr>
          </a:p>
        </p:txBody>
      </p:sp>
      <p:pic>
        <p:nvPicPr>
          <p:cNvPr id="6" name="Picture 5" descr="Graphical user interface&#10;&#10;Description automatically generated">
            <a:extLst>
              <a:ext uri="{FF2B5EF4-FFF2-40B4-BE49-F238E27FC236}">
                <a16:creationId xmlns:a16="http://schemas.microsoft.com/office/drawing/2014/main" id="{A7F71DE6-6635-47CE-8C3D-7DDAA88537F0}"/>
              </a:ext>
            </a:extLst>
          </p:cNvPr>
          <p:cNvPicPr>
            <a:picLocks noChangeAspect="1"/>
          </p:cNvPicPr>
          <p:nvPr/>
        </p:nvPicPr>
        <p:blipFill rotWithShape="1">
          <a:blip r:embed="rId3"/>
          <a:srcRect l="-2861" t="7316" r="6297" b="2808"/>
          <a:stretch/>
        </p:blipFill>
        <p:spPr>
          <a:xfrm>
            <a:off x="70597" y="1229193"/>
            <a:ext cx="11636722" cy="4631962"/>
          </a:xfrm>
          <a:prstGeom prst="rect">
            <a:avLst/>
          </a:prstGeom>
          <a:ln>
            <a:solidFill>
              <a:schemeClr val="bg2">
                <a:lumMod val="90000"/>
              </a:schemeClr>
            </a:solidFill>
          </a:ln>
        </p:spPr>
      </p:pic>
      <p:sp>
        <p:nvSpPr>
          <p:cNvPr id="26" name="Rectângulo arredondado 23">
            <a:extLst>
              <a:ext uri="{FF2B5EF4-FFF2-40B4-BE49-F238E27FC236}">
                <a16:creationId xmlns:a16="http://schemas.microsoft.com/office/drawing/2014/main" id="{CD868581-AAD6-4356-A8E9-4137A5387BD6}"/>
              </a:ext>
            </a:extLst>
          </p:cNvPr>
          <p:cNvSpPr/>
          <p:nvPr/>
        </p:nvSpPr>
        <p:spPr>
          <a:xfrm>
            <a:off x="3892530" y="3007613"/>
            <a:ext cx="1983614" cy="842774"/>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Tree>
    <p:extLst>
      <p:ext uri="{BB962C8B-B14F-4D97-AF65-F5344CB8AC3E}">
        <p14:creationId xmlns:p14="http://schemas.microsoft.com/office/powerpoint/2010/main" val="16528906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19" y="365760"/>
            <a:ext cx="6716415" cy="608808"/>
          </a:xfrm>
        </p:spPr>
        <p:txBody>
          <a:bodyPr>
            <a:normAutofit/>
          </a:bodyPr>
          <a:lstStyle/>
          <a:p>
            <a:r>
              <a:rPr lang="en-US" sz="3000" dirty="0"/>
              <a:t>PAF – Participant Overview</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33</a:t>
            </a:fld>
            <a:endParaRPr lang="en-US" dirty="0">
              <a:solidFill>
                <a:srgbClr val="C1C1C1"/>
              </a:solidFill>
            </a:endParaRPr>
          </a:p>
        </p:txBody>
      </p:sp>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4726" y="1119249"/>
            <a:ext cx="8822547" cy="4619501"/>
          </a:xfrm>
          <a:prstGeom prst="rect">
            <a:avLst/>
          </a:prstGeom>
          <a:ln>
            <a:solidFill>
              <a:schemeClr val="bg2">
                <a:lumMod val="90000"/>
              </a:schemeClr>
            </a:solidFill>
          </a:ln>
        </p:spPr>
      </p:pic>
      <p:sp>
        <p:nvSpPr>
          <p:cNvPr id="22" name="Rectângulo arredondado 21"/>
          <p:cNvSpPr/>
          <p:nvPr/>
        </p:nvSpPr>
        <p:spPr>
          <a:xfrm>
            <a:off x="1799843" y="1702729"/>
            <a:ext cx="2099158" cy="249382"/>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23" name="Divisa 22"/>
          <p:cNvSpPr/>
          <p:nvPr/>
        </p:nvSpPr>
        <p:spPr>
          <a:xfrm rot="10800000">
            <a:off x="3988679" y="1679089"/>
            <a:ext cx="321068" cy="227231"/>
          </a:xfrm>
          <a:prstGeom prst="chevron">
            <a:avLst>
              <a:gd name="adj" fmla="val 53699"/>
            </a:avLst>
          </a:prstGeom>
          <a:gradFill>
            <a:gsLst>
              <a:gs pos="100000">
                <a:srgbClr val="F4CB19"/>
              </a:gs>
              <a:gs pos="0">
                <a:srgbClr val="FFC000"/>
              </a:gs>
              <a:gs pos="100000">
                <a:schemeClr val="accent1">
                  <a:tint val="50000"/>
                  <a:shade val="100000"/>
                  <a:satMod val="350000"/>
                </a:schemeClr>
              </a:gs>
            </a:gsLst>
          </a:gra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solidFill>
                <a:schemeClr val="tx1"/>
              </a:solidFill>
            </a:endParaRPr>
          </a:p>
        </p:txBody>
      </p:sp>
    </p:spTree>
    <p:extLst>
      <p:ext uri="{BB962C8B-B14F-4D97-AF65-F5344CB8AC3E}">
        <p14:creationId xmlns:p14="http://schemas.microsoft.com/office/powerpoint/2010/main" val="76975027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34</a:t>
            </a:fld>
            <a:endParaRPr lang="en-US" dirty="0">
              <a:solidFill>
                <a:srgbClr val="C1C1C1"/>
              </a:solidFill>
            </a:endParaRPr>
          </a:p>
        </p:txBody>
      </p:sp>
      <p:sp>
        <p:nvSpPr>
          <p:cNvPr id="8" name="Divisa 13"/>
          <p:cNvSpPr/>
          <p:nvPr/>
        </p:nvSpPr>
        <p:spPr>
          <a:xfrm rot="16200000" flipH="1">
            <a:off x="6877622" y="2928438"/>
            <a:ext cx="388973" cy="227231"/>
          </a:xfrm>
          <a:prstGeom prst="chevron">
            <a:avLst>
              <a:gd name="adj" fmla="val 53699"/>
            </a:avLst>
          </a:prstGeom>
          <a:gradFill>
            <a:gsLst>
              <a:gs pos="100000">
                <a:srgbClr val="F4CB19"/>
              </a:gs>
              <a:gs pos="0">
                <a:srgbClr val="FFC000"/>
              </a:gs>
              <a:gs pos="100000">
                <a:schemeClr val="accent1">
                  <a:tint val="50000"/>
                  <a:shade val="100000"/>
                  <a:satMod val="350000"/>
                </a:schemeClr>
              </a:gs>
            </a:gsLst>
          </a:gra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solidFill>
                <a:schemeClr val="tx1"/>
              </a:solidFill>
            </a:endParaRPr>
          </a:p>
        </p:txBody>
      </p:sp>
      <p:grpSp>
        <p:nvGrpSpPr>
          <p:cNvPr id="9" name="Grupo 5"/>
          <p:cNvGrpSpPr/>
          <p:nvPr/>
        </p:nvGrpSpPr>
        <p:grpSpPr>
          <a:xfrm>
            <a:off x="5304428" y="2155870"/>
            <a:ext cx="3542854" cy="608808"/>
            <a:chOff x="3806421" y="3012387"/>
            <a:chExt cx="2323477" cy="411391"/>
          </a:xfrm>
        </p:grpSpPr>
        <p:sp>
          <p:nvSpPr>
            <p:cNvPr id="10" name="Rectângulo arredondado 15"/>
            <p:cNvSpPr/>
            <p:nvPr/>
          </p:nvSpPr>
          <p:spPr>
            <a:xfrm>
              <a:off x="3806421" y="3012387"/>
              <a:ext cx="2323477" cy="411391"/>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200" dirty="0"/>
            </a:p>
          </p:txBody>
        </p:sp>
        <p:sp>
          <p:nvSpPr>
            <p:cNvPr id="11" name="Rectangle 48"/>
            <p:cNvSpPr/>
            <p:nvPr/>
          </p:nvSpPr>
          <p:spPr>
            <a:xfrm>
              <a:off x="3806421" y="3118198"/>
              <a:ext cx="2323477" cy="249569"/>
            </a:xfrm>
            <a:prstGeom prst="rect">
              <a:avLst/>
            </a:prstGeom>
            <a:noFill/>
          </p:spPr>
          <p:txBody>
            <a:bodyPr wrap="square" lIns="0" tIns="0" rIns="0" bIns="0">
              <a:spAutoFit/>
            </a:bodyPr>
            <a:lstStyle/>
            <a:p>
              <a:pPr algn="ctr">
                <a:buClr>
                  <a:schemeClr val="accent1"/>
                </a:buClr>
              </a:pPr>
              <a:r>
                <a:rPr lang="en-GB" sz="1200" b="1" dirty="0">
                  <a:solidFill>
                    <a:srgbClr val="0A2466"/>
                  </a:solidFill>
                  <a:latin typeface="Nunito Sans" panose="00000500000000000000" pitchFamily="2" charset="0"/>
                  <a:cs typeface="Arial"/>
                </a:rPr>
                <a:t>For a start-up with no closed accounts data must still be provided !!</a:t>
              </a:r>
              <a:endParaRPr lang="en-GB" sz="1200" dirty="0">
                <a:solidFill>
                  <a:srgbClr val="0A2466"/>
                </a:solidFill>
                <a:latin typeface="Nunito Sans" panose="00000500000000000000" pitchFamily="2" charset="0"/>
                <a:cs typeface="Arial"/>
              </a:endParaRPr>
            </a:p>
          </p:txBody>
        </p:sp>
      </p:grpSp>
      <p:pic>
        <p:nvPicPr>
          <p:cNvPr id="5" name="Picture 4" descr="Graphical user interface&#10;&#10;Description automatically generated">
            <a:extLst>
              <a:ext uri="{FF2B5EF4-FFF2-40B4-BE49-F238E27FC236}">
                <a16:creationId xmlns:a16="http://schemas.microsoft.com/office/drawing/2014/main" id="{0DDED00C-DED5-49D4-9BA0-BF395366F640}"/>
              </a:ext>
            </a:extLst>
          </p:cNvPr>
          <p:cNvPicPr>
            <a:picLocks noChangeAspect="1"/>
          </p:cNvPicPr>
          <p:nvPr/>
        </p:nvPicPr>
        <p:blipFill>
          <a:blip r:embed="rId3"/>
          <a:stretch>
            <a:fillRect/>
          </a:stretch>
        </p:blipFill>
        <p:spPr>
          <a:xfrm>
            <a:off x="3290786" y="281707"/>
            <a:ext cx="7049484" cy="6220693"/>
          </a:xfrm>
          <a:prstGeom prst="rect">
            <a:avLst/>
          </a:prstGeom>
          <a:ln>
            <a:solidFill>
              <a:schemeClr val="bg2">
                <a:lumMod val="90000"/>
              </a:schemeClr>
            </a:solidFill>
          </a:ln>
        </p:spPr>
      </p:pic>
      <p:sp>
        <p:nvSpPr>
          <p:cNvPr id="13" name="Speech Bubble: Oval 12">
            <a:extLst>
              <a:ext uri="{FF2B5EF4-FFF2-40B4-BE49-F238E27FC236}">
                <a16:creationId xmlns:a16="http://schemas.microsoft.com/office/drawing/2014/main" id="{6C4FFA67-691C-462A-94B2-B869ED141C34}"/>
              </a:ext>
            </a:extLst>
          </p:cNvPr>
          <p:cNvSpPr/>
          <p:nvPr/>
        </p:nvSpPr>
        <p:spPr>
          <a:xfrm>
            <a:off x="1454046" y="281707"/>
            <a:ext cx="1499164" cy="1457152"/>
          </a:xfrm>
          <a:prstGeom prst="wedgeEllipseCallout">
            <a:avLst>
              <a:gd name="adj1" fmla="val 63852"/>
              <a:gd name="adj2" fmla="val 23160"/>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u="sng" dirty="0">
                <a:latin typeface="Nunito Sans" panose="00000500000000000000" pitchFamily="2" charset="0"/>
              </a:rPr>
              <a:t>Are you an SME? Check the definition </a:t>
            </a:r>
            <a:r>
              <a:rPr lang="en-US" sz="1400" b="1" u="sng" dirty="0">
                <a:latin typeface="Nunito Sans" panose="00000500000000000000" pitchFamily="2" charset="0"/>
                <a:hlinkClick r:id="rId4"/>
              </a:rPr>
              <a:t>here</a:t>
            </a:r>
            <a:endParaRPr lang="en-US" sz="1400" b="1" u="sng" dirty="0">
              <a:latin typeface="Nunito Sans" panose="00000500000000000000" pitchFamily="2" charset="0"/>
            </a:endParaRPr>
          </a:p>
        </p:txBody>
      </p:sp>
      <p:sp>
        <p:nvSpPr>
          <p:cNvPr id="14" name="Speech Bubble: Oval 13">
            <a:extLst>
              <a:ext uri="{FF2B5EF4-FFF2-40B4-BE49-F238E27FC236}">
                <a16:creationId xmlns:a16="http://schemas.microsoft.com/office/drawing/2014/main" id="{E1283594-8B25-409B-B2AC-766FF5ABF9E7}"/>
              </a:ext>
            </a:extLst>
          </p:cNvPr>
          <p:cNvSpPr/>
          <p:nvPr/>
        </p:nvSpPr>
        <p:spPr>
          <a:xfrm>
            <a:off x="1454046" y="1827349"/>
            <a:ext cx="1667952" cy="1655827"/>
          </a:xfrm>
          <a:prstGeom prst="wedgeEllipseCallout">
            <a:avLst>
              <a:gd name="adj1" fmla="val 58880"/>
              <a:gd name="adj2" fmla="val -25513"/>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u="sng" dirty="0">
                <a:latin typeface="Nunito Sans" panose="00000500000000000000" pitchFamily="2" charset="0"/>
              </a:rPr>
              <a:t>Are you an R&amp;D SME? Check the guidelines </a:t>
            </a:r>
            <a:r>
              <a:rPr lang="en-US" sz="1400" b="1" u="sng" dirty="0">
                <a:latin typeface="Nunito Sans" panose="00000500000000000000" pitchFamily="2" charset="0"/>
                <a:hlinkClick r:id="rId5"/>
              </a:rPr>
              <a:t>here</a:t>
            </a:r>
            <a:endParaRPr lang="en-BE" sz="1400" dirty="0">
              <a:latin typeface="Nunito Sans" panose="00000500000000000000" pitchFamily="2" charset="0"/>
            </a:endParaRPr>
          </a:p>
        </p:txBody>
      </p:sp>
      <p:sp>
        <p:nvSpPr>
          <p:cNvPr id="15" name="Divisa 13">
            <a:extLst>
              <a:ext uri="{FF2B5EF4-FFF2-40B4-BE49-F238E27FC236}">
                <a16:creationId xmlns:a16="http://schemas.microsoft.com/office/drawing/2014/main" id="{1ECD3E32-1D99-4942-93AD-2E5AD347BFDD}"/>
              </a:ext>
            </a:extLst>
          </p:cNvPr>
          <p:cNvSpPr/>
          <p:nvPr/>
        </p:nvSpPr>
        <p:spPr>
          <a:xfrm rot="16200000" flipH="1">
            <a:off x="7569661" y="2043432"/>
            <a:ext cx="388973" cy="227231"/>
          </a:xfrm>
          <a:prstGeom prst="chevron">
            <a:avLst>
              <a:gd name="adj" fmla="val 53699"/>
            </a:avLst>
          </a:prstGeom>
          <a:gradFill>
            <a:gsLst>
              <a:gs pos="100000">
                <a:srgbClr val="F4CB19"/>
              </a:gs>
              <a:gs pos="0">
                <a:srgbClr val="FFC000"/>
              </a:gs>
              <a:gs pos="100000">
                <a:schemeClr val="accent1">
                  <a:tint val="50000"/>
                  <a:shade val="100000"/>
                  <a:satMod val="350000"/>
                </a:schemeClr>
              </a:gs>
            </a:gsLst>
          </a:gra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a:solidFill>
                <a:schemeClr val="tx1"/>
              </a:solidFill>
            </a:endParaRPr>
          </a:p>
        </p:txBody>
      </p:sp>
      <p:grpSp>
        <p:nvGrpSpPr>
          <p:cNvPr id="16" name="Grupo 5">
            <a:extLst>
              <a:ext uri="{FF2B5EF4-FFF2-40B4-BE49-F238E27FC236}">
                <a16:creationId xmlns:a16="http://schemas.microsoft.com/office/drawing/2014/main" id="{94E38678-E066-4B1F-9E39-D18F970EE484}"/>
              </a:ext>
            </a:extLst>
          </p:cNvPr>
          <p:cNvGrpSpPr/>
          <p:nvPr/>
        </p:nvGrpSpPr>
        <p:grpSpPr>
          <a:xfrm>
            <a:off x="6115552" y="1313449"/>
            <a:ext cx="3588810" cy="570835"/>
            <a:chOff x="3886977" y="3145284"/>
            <a:chExt cx="2353616" cy="385730"/>
          </a:xfrm>
        </p:grpSpPr>
        <p:sp>
          <p:nvSpPr>
            <p:cNvPr id="17" name="Rectângulo arredondado 15">
              <a:extLst>
                <a:ext uri="{FF2B5EF4-FFF2-40B4-BE49-F238E27FC236}">
                  <a16:creationId xmlns:a16="http://schemas.microsoft.com/office/drawing/2014/main" id="{E94ED556-FF04-42F1-A7F3-EFC9A907953D}"/>
                </a:ext>
              </a:extLst>
            </p:cNvPr>
            <p:cNvSpPr/>
            <p:nvPr/>
          </p:nvSpPr>
          <p:spPr>
            <a:xfrm>
              <a:off x="3886977" y="3145284"/>
              <a:ext cx="2323477" cy="354140"/>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200" dirty="0"/>
            </a:p>
          </p:txBody>
        </p:sp>
        <p:sp>
          <p:nvSpPr>
            <p:cNvPr id="18" name="Rectangle 48">
              <a:extLst>
                <a:ext uri="{FF2B5EF4-FFF2-40B4-BE49-F238E27FC236}">
                  <a16:creationId xmlns:a16="http://schemas.microsoft.com/office/drawing/2014/main" id="{5E324F2B-AB2D-4D22-A5F8-534567D0CCAF}"/>
                </a:ext>
              </a:extLst>
            </p:cNvPr>
            <p:cNvSpPr/>
            <p:nvPr/>
          </p:nvSpPr>
          <p:spPr>
            <a:xfrm>
              <a:off x="3917116" y="3156660"/>
              <a:ext cx="2323477" cy="374354"/>
            </a:xfrm>
            <a:prstGeom prst="rect">
              <a:avLst/>
            </a:prstGeom>
            <a:noFill/>
          </p:spPr>
          <p:txBody>
            <a:bodyPr wrap="square" lIns="0" tIns="0" rIns="0" bIns="0">
              <a:spAutoFit/>
            </a:bodyPr>
            <a:lstStyle/>
            <a:p>
              <a:pPr algn="ctr">
                <a:buClr>
                  <a:schemeClr val="accent1"/>
                </a:buClr>
              </a:pPr>
              <a:r>
                <a:rPr lang="en-GB" sz="1200" b="1" dirty="0">
                  <a:solidFill>
                    <a:srgbClr val="0A2466"/>
                  </a:solidFill>
                  <a:latin typeface="Nunito Sans" panose="00000500000000000000" pitchFamily="2" charset="0"/>
                  <a:cs typeface="Arial"/>
                </a:rPr>
                <a:t>Start-ups </a:t>
              </a:r>
              <a:r>
                <a:rPr lang="en-GB" sz="1200" b="1" u="sng" dirty="0">
                  <a:solidFill>
                    <a:srgbClr val="0A2466"/>
                  </a:solidFill>
                  <a:latin typeface="Nunito Sans" panose="00000500000000000000" pitchFamily="2" charset="0"/>
                  <a:cs typeface="Arial"/>
                </a:rPr>
                <a:t>must</a:t>
              </a:r>
              <a:r>
                <a:rPr lang="en-GB" sz="1200" b="1" dirty="0">
                  <a:solidFill>
                    <a:srgbClr val="0A2466"/>
                  </a:solidFill>
                  <a:latin typeface="Nunito Sans" panose="00000500000000000000" pitchFamily="2" charset="0"/>
                  <a:cs typeface="Arial"/>
                </a:rPr>
                <a:t> provide forecast value and should upload a business plan as annex – contact your NPC to know national rules for start-ups!  </a:t>
              </a:r>
              <a:endParaRPr lang="en-GB" sz="1200" dirty="0">
                <a:solidFill>
                  <a:srgbClr val="0A2466"/>
                </a:solidFill>
                <a:latin typeface="Nunito Sans" panose="00000500000000000000" pitchFamily="2" charset="0"/>
                <a:cs typeface="Arial"/>
              </a:endParaRPr>
            </a:p>
          </p:txBody>
        </p:sp>
      </p:grpSp>
    </p:spTree>
    <p:extLst>
      <p:ext uri="{BB962C8B-B14F-4D97-AF65-F5344CB8AC3E}">
        <p14:creationId xmlns:p14="http://schemas.microsoft.com/office/powerpoint/2010/main" val="110900227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7129370" cy="608808"/>
          </a:xfrm>
        </p:spPr>
        <p:txBody>
          <a:bodyPr>
            <a:normAutofit/>
          </a:bodyPr>
          <a:lstStyle/>
          <a:p>
            <a:r>
              <a:rPr lang="en-US" sz="3000" dirty="0"/>
              <a:t>PAF – Participant Costs </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35</a:t>
            </a:fld>
            <a:endParaRPr lang="en-US" dirty="0">
              <a:solidFill>
                <a:srgbClr val="C1C1C1"/>
              </a:solidFill>
            </a:endParaRP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6510" y="933450"/>
            <a:ext cx="8829675" cy="4991100"/>
          </a:xfrm>
          <a:prstGeom prst="rect">
            <a:avLst/>
          </a:prstGeom>
          <a:noFill/>
          <a:ln w="9525">
            <a:solidFill>
              <a:schemeClr val="bg2">
                <a:lumMod val="90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4178575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097" y="1012424"/>
            <a:ext cx="8822547" cy="1365523"/>
          </a:xfrm>
          <a:prstGeom prst="rect">
            <a:avLst/>
          </a:prstGeom>
          <a:ln>
            <a:solidFill>
              <a:schemeClr val="bg2">
                <a:lumMod val="90000"/>
              </a:schemeClr>
            </a:solidFill>
          </a:ln>
        </p:spPr>
      </p:pic>
      <p:sp>
        <p:nvSpPr>
          <p:cNvPr id="2" name="Title 1"/>
          <p:cNvSpPr>
            <a:spLocks noGrp="1"/>
          </p:cNvSpPr>
          <p:nvPr>
            <p:ph type="ctrTitle"/>
          </p:nvPr>
        </p:nvSpPr>
        <p:spPr>
          <a:xfrm>
            <a:off x="378511" y="403616"/>
            <a:ext cx="6685965" cy="608808"/>
          </a:xfrm>
        </p:spPr>
        <p:txBody>
          <a:bodyPr>
            <a:normAutofit/>
          </a:bodyPr>
          <a:lstStyle/>
          <a:p>
            <a:r>
              <a:rPr lang="en-US" sz="3000" dirty="0"/>
              <a:t>PAF – Participant Annex</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36</a:t>
            </a:fld>
            <a:endParaRPr lang="en-US" dirty="0">
              <a:solidFill>
                <a:srgbClr val="C1C1C1"/>
              </a:solidFill>
            </a:endParaRPr>
          </a:p>
        </p:txBody>
      </p:sp>
      <p:sp>
        <p:nvSpPr>
          <p:cNvPr id="22" name="Rectângulo arredondado 21"/>
          <p:cNvSpPr/>
          <p:nvPr/>
        </p:nvSpPr>
        <p:spPr>
          <a:xfrm>
            <a:off x="3594522" y="1675019"/>
            <a:ext cx="510639" cy="249382"/>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pic>
        <p:nvPicPr>
          <p:cNvPr id="6" name="Image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2384" y="2539871"/>
            <a:ext cx="5753100" cy="2781300"/>
          </a:xfrm>
          <a:prstGeom prst="rect">
            <a:avLst/>
          </a:prstGeom>
          <a:ln>
            <a:solidFill>
              <a:schemeClr val="bg2">
                <a:lumMod val="90000"/>
              </a:schemeClr>
            </a:solidFill>
          </a:ln>
        </p:spPr>
      </p:pic>
      <p:sp>
        <p:nvSpPr>
          <p:cNvPr id="11" name="Rectangle 48"/>
          <p:cNvSpPr/>
          <p:nvPr/>
        </p:nvSpPr>
        <p:spPr>
          <a:xfrm>
            <a:off x="2307207" y="5475247"/>
            <a:ext cx="7882784" cy="615553"/>
          </a:xfrm>
          <a:prstGeom prst="rect">
            <a:avLst/>
          </a:prstGeom>
          <a:ln>
            <a:noFill/>
          </a:ln>
        </p:spPr>
        <p:txBody>
          <a:bodyPr wrap="square" lIns="0" tIns="0" rIns="0" bIns="0">
            <a:spAutoFit/>
          </a:bodyPr>
          <a:lstStyle/>
          <a:p>
            <a:pPr marL="342900" indent="-342900">
              <a:buClr>
                <a:schemeClr val="accent1"/>
              </a:buClr>
              <a:buFontTx/>
              <a:buChar char="&gt;"/>
            </a:pPr>
            <a:r>
              <a:rPr lang="en-GB" sz="2000" dirty="0">
                <a:solidFill>
                  <a:srgbClr val="0A2466"/>
                </a:solidFill>
                <a:latin typeface="Nunito Sans" panose="00000500000000000000" pitchFamily="2" charset="0"/>
                <a:cs typeface="Arial"/>
              </a:rPr>
              <a:t>Only PDF format is accepted</a:t>
            </a:r>
          </a:p>
          <a:p>
            <a:pPr marL="342900" indent="-342900">
              <a:buClr>
                <a:schemeClr val="accent1"/>
              </a:buClr>
              <a:buFontTx/>
              <a:buChar char="&gt;"/>
            </a:pPr>
            <a:r>
              <a:rPr lang="en-GB" sz="2000" dirty="0">
                <a:solidFill>
                  <a:srgbClr val="0A2466"/>
                </a:solidFill>
                <a:latin typeface="Nunito Sans" panose="00000500000000000000" pitchFamily="2" charset="0"/>
                <a:cs typeface="Arial"/>
              </a:rPr>
              <a:t>Combine all annexes and upload as a single document, max 50Mb</a:t>
            </a:r>
          </a:p>
        </p:txBody>
      </p:sp>
    </p:spTree>
    <p:extLst>
      <p:ext uri="{BB962C8B-B14F-4D97-AF65-F5344CB8AC3E}">
        <p14:creationId xmlns:p14="http://schemas.microsoft.com/office/powerpoint/2010/main" val="9220124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normAutofit/>
          </a:bodyPr>
          <a:lstStyle/>
          <a:p>
            <a:r>
              <a:rPr lang="en-US" sz="3000" dirty="0"/>
              <a:t>PAF – Project Annexes</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37</a:t>
            </a:fld>
            <a:endParaRPr lang="en-US" dirty="0">
              <a:solidFill>
                <a:srgbClr val="C1C1C1"/>
              </a:solidFill>
            </a:endParaRPr>
          </a:p>
        </p:txBody>
      </p:sp>
      <p:sp>
        <p:nvSpPr>
          <p:cNvPr id="11" name="Rectangle 48"/>
          <p:cNvSpPr/>
          <p:nvPr/>
        </p:nvSpPr>
        <p:spPr>
          <a:xfrm>
            <a:off x="1729730" y="3925174"/>
            <a:ext cx="7882784" cy="1538883"/>
          </a:xfrm>
          <a:prstGeom prst="rect">
            <a:avLst/>
          </a:prstGeom>
          <a:ln>
            <a:noFill/>
          </a:ln>
        </p:spPr>
        <p:txBody>
          <a:bodyPr wrap="square" lIns="0" tIns="0" rIns="0" bIns="0">
            <a:spAutoFit/>
          </a:bodyPr>
          <a:lstStyle/>
          <a:p>
            <a:pPr marL="800100" lvl="2" indent="-342900">
              <a:buClr>
                <a:schemeClr val="accent1"/>
              </a:buClr>
              <a:buFontTx/>
              <a:buChar char="&gt;"/>
            </a:pPr>
            <a:r>
              <a:rPr lang="en-GB" sz="2000" dirty="0">
                <a:solidFill>
                  <a:srgbClr val="0A2466"/>
                </a:solidFill>
                <a:latin typeface="Nunito Sans" panose="00000500000000000000" pitchFamily="2" charset="0"/>
                <a:cs typeface="Arial"/>
              </a:rPr>
              <a:t>Illustrations, graphics and Gantt charts cannot be included in the application form. Submit these and additional information as one single document as an annex. </a:t>
            </a:r>
          </a:p>
          <a:p>
            <a:pPr marL="800100" lvl="2" indent="-342900">
              <a:buClr>
                <a:schemeClr val="accent1"/>
              </a:buClr>
              <a:buFontTx/>
              <a:buChar char="&gt;"/>
            </a:pPr>
            <a:r>
              <a:rPr lang="en-GB" sz="2000" dirty="0">
                <a:solidFill>
                  <a:srgbClr val="0A2466"/>
                </a:solidFill>
                <a:latin typeface="Nunito Sans" panose="00000500000000000000" pitchFamily="2" charset="0"/>
                <a:cs typeface="Arial"/>
              </a:rPr>
              <a:t>It must be in English.</a:t>
            </a:r>
            <a:endParaRPr lang="en-GB" sz="1000" dirty="0">
              <a:solidFill>
                <a:srgbClr val="0A2466"/>
              </a:solidFill>
              <a:latin typeface="Nunito Sans" panose="00000500000000000000" pitchFamily="2" charset="0"/>
              <a:cs typeface="Arial"/>
            </a:endParaRPr>
          </a:p>
          <a:p>
            <a:pPr marL="800100" lvl="1" indent="-342900">
              <a:buClr>
                <a:schemeClr val="accent1"/>
              </a:buClr>
              <a:buFontTx/>
              <a:buChar char="&gt;"/>
            </a:pPr>
            <a:r>
              <a:rPr lang="en-GB" sz="2000" dirty="0">
                <a:solidFill>
                  <a:srgbClr val="0A2466"/>
                </a:solidFill>
                <a:latin typeface="Nunito Sans" panose="00000500000000000000" pitchFamily="2" charset="0"/>
                <a:cs typeface="Arial"/>
              </a:rPr>
              <a:t>Only PDF format is accepted, max. 50Mb.</a:t>
            </a:r>
          </a:p>
        </p:txBody>
      </p:sp>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4929" y="1236428"/>
            <a:ext cx="8822547" cy="2321190"/>
          </a:xfrm>
          <a:prstGeom prst="rect">
            <a:avLst/>
          </a:prstGeom>
          <a:ln>
            <a:solidFill>
              <a:schemeClr val="bg2">
                <a:lumMod val="90000"/>
              </a:schemeClr>
            </a:solidFill>
          </a:ln>
        </p:spPr>
      </p:pic>
    </p:spTree>
    <p:extLst>
      <p:ext uri="{BB962C8B-B14F-4D97-AF65-F5344CB8AC3E}">
        <p14:creationId xmlns:p14="http://schemas.microsoft.com/office/powerpoint/2010/main" val="8695978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normAutofit/>
          </a:bodyPr>
          <a:lstStyle/>
          <a:p>
            <a:r>
              <a:rPr lang="en-US" sz="3000" dirty="0"/>
              <a:t>PAF – Save draft</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38</a:t>
            </a:fld>
            <a:endParaRPr lang="en-US" dirty="0">
              <a:solidFill>
                <a:srgbClr val="C1C1C1"/>
              </a:solidFill>
            </a:endParaRPr>
          </a:p>
        </p:txBody>
      </p:sp>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4726" y="1028855"/>
            <a:ext cx="8822547" cy="4800290"/>
          </a:xfrm>
          <a:prstGeom prst="rect">
            <a:avLst/>
          </a:prstGeom>
          <a:ln>
            <a:solidFill>
              <a:schemeClr val="bg2">
                <a:lumMod val="90000"/>
              </a:schemeClr>
            </a:solidFill>
          </a:ln>
        </p:spPr>
      </p:pic>
      <p:sp>
        <p:nvSpPr>
          <p:cNvPr id="17" name="Rectângulo arredondado 16"/>
          <p:cNvSpPr/>
          <p:nvPr/>
        </p:nvSpPr>
        <p:spPr>
          <a:xfrm>
            <a:off x="9045804" y="1028855"/>
            <a:ext cx="422724" cy="249382"/>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8" name="Rectângulo arredondado 17"/>
          <p:cNvSpPr/>
          <p:nvPr/>
        </p:nvSpPr>
        <p:spPr>
          <a:xfrm>
            <a:off x="1706310" y="1367193"/>
            <a:ext cx="2133315" cy="249382"/>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grpSp>
        <p:nvGrpSpPr>
          <p:cNvPr id="6" name="Grupo 5"/>
          <p:cNvGrpSpPr/>
          <p:nvPr/>
        </p:nvGrpSpPr>
        <p:grpSpPr>
          <a:xfrm>
            <a:off x="5428258" y="1533444"/>
            <a:ext cx="3164064" cy="446474"/>
            <a:chOff x="4082447" y="1641966"/>
            <a:chExt cx="3164064" cy="446474"/>
          </a:xfrm>
        </p:grpSpPr>
        <p:sp>
          <p:nvSpPr>
            <p:cNvPr id="20" name="Rectângulo arredondado 19"/>
            <p:cNvSpPr/>
            <p:nvPr/>
          </p:nvSpPr>
          <p:spPr>
            <a:xfrm>
              <a:off x="4082447" y="1641966"/>
              <a:ext cx="3164064" cy="446474"/>
            </a:xfrm>
            <a:prstGeom prst="roundRect">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200" dirty="0"/>
            </a:p>
          </p:txBody>
        </p:sp>
        <p:sp>
          <p:nvSpPr>
            <p:cNvPr id="22" name="Rectangle 48"/>
            <p:cNvSpPr/>
            <p:nvPr/>
          </p:nvSpPr>
          <p:spPr>
            <a:xfrm>
              <a:off x="4181786" y="1683482"/>
              <a:ext cx="3010203" cy="369332"/>
            </a:xfrm>
            <a:prstGeom prst="rect">
              <a:avLst/>
            </a:prstGeom>
            <a:noFill/>
          </p:spPr>
          <p:txBody>
            <a:bodyPr wrap="square" lIns="0" tIns="0" rIns="0" bIns="0">
              <a:spAutoFit/>
            </a:bodyPr>
            <a:lstStyle/>
            <a:p>
              <a:pPr algn="ctr">
                <a:buClr>
                  <a:schemeClr val="accent1"/>
                </a:buClr>
              </a:pPr>
              <a:r>
                <a:rPr lang="en-US" sz="1200" b="1" dirty="0">
                  <a:solidFill>
                    <a:srgbClr val="0A2466"/>
                  </a:solidFill>
                  <a:latin typeface="Nunito Sans" panose="00000500000000000000" pitchFamily="2" charset="0"/>
                  <a:cs typeface="Arial"/>
                </a:rPr>
                <a:t>Save your changes regularly! After 30 minutes of inactivity, you are logged out.</a:t>
              </a:r>
            </a:p>
          </p:txBody>
        </p:sp>
      </p:grpSp>
      <p:cxnSp>
        <p:nvCxnSpPr>
          <p:cNvPr id="8" name="Conexão recta unidireccional 7"/>
          <p:cNvCxnSpPr>
            <a:stCxn id="20" idx="3"/>
          </p:cNvCxnSpPr>
          <p:nvPr/>
        </p:nvCxnSpPr>
        <p:spPr>
          <a:xfrm flipV="1">
            <a:off x="8592322" y="1278237"/>
            <a:ext cx="453482" cy="478444"/>
          </a:xfrm>
          <a:prstGeom prst="straightConnector1">
            <a:avLst/>
          </a:prstGeom>
          <a:ln>
            <a:solidFill>
              <a:srgbClr val="FFC000"/>
            </a:solidFill>
            <a:tailEnd type="arrow"/>
          </a:ln>
        </p:spPr>
        <p:style>
          <a:lnRef idx="2">
            <a:schemeClr val="accent1"/>
          </a:lnRef>
          <a:fillRef idx="0">
            <a:schemeClr val="accent1"/>
          </a:fillRef>
          <a:effectRef idx="1">
            <a:schemeClr val="accent1"/>
          </a:effectRef>
          <a:fontRef idx="minor">
            <a:schemeClr val="tx1"/>
          </a:fontRef>
        </p:style>
      </p:cxnSp>
      <p:cxnSp>
        <p:nvCxnSpPr>
          <p:cNvPr id="10" name="Conexão recta unidireccional 9"/>
          <p:cNvCxnSpPr>
            <a:stCxn id="20" idx="1"/>
            <a:endCxn id="18" idx="3"/>
          </p:cNvCxnSpPr>
          <p:nvPr/>
        </p:nvCxnSpPr>
        <p:spPr>
          <a:xfrm flipH="1" flipV="1">
            <a:off x="3839624" y="1491885"/>
            <a:ext cx="1588634" cy="264797"/>
          </a:xfrm>
          <a:prstGeom prst="straightConnector1">
            <a:avLst/>
          </a:prstGeom>
          <a:ln>
            <a:solidFill>
              <a:srgbClr val="FFC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55751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normAutofit/>
          </a:bodyPr>
          <a:lstStyle/>
          <a:p>
            <a:r>
              <a:rPr lang="en-US" sz="3000" dirty="0"/>
              <a:t>PAF – Submit (error)</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39</a:t>
            </a:fld>
            <a:endParaRPr lang="en-US" dirty="0">
              <a:solidFill>
                <a:srgbClr val="C1C1C1"/>
              </a:solidFill>
            </a:endParaRPr>
          </a:p>
        </p:txBody>
      </p:sp>
      <p:pic>
        <p:nvPicPr>
          <p:cNvPr id="3" name="Image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53614" y="974568"/>
            <a:ext cx="9401144" cy="4795914"/>
          </a:xfrm>
          <a:prstGeom prst="rect">
            <a:avLst/>
          </a:prstGeom>
          <a:ln>
            <a:solidFill>
              <a:schemeClr val="bg2">
                <a:lumMod val="90000"/>
              </a:schemeClr>
            </a:solidFill>
          </a:ln>
        </p:spPr>
      </p:pic>
      <p:sp>
        <p:nvSpPr>
          <p:cNvPr id="9" name="Rectângulo arredondado 8"/>
          <p:cNvSpPr/>
          <p:nvPr/>
        </p:nvSpPr>
        <p:spPr>
          <a:xfrm>
            <a:off x="3314465" y="2149842"/>
            <a:ext cx="5260823" cy="822086"/>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0" name="Rectângulo arredondado 9"/>
          <p:cNvSpPr/>
          <p:nvPr/>
        </p:nvSpPr>
        <p:spPr>
          <a:xfrm>
            <a:off x="1297858" y="3574828"/>
            <a:ext cx="1976107" cy="673121"/>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cxnSp>
        <p:nvCxnSpPr>
          <p:cNvPr id="7" name="Conexão recta unidireccional 6"/>
          <p:cNvCxnSpPr>
            <a:cxnSpLocks/>
          </p:cNvCxnSpPr>
          <p:nvPr/>
        </p:nvCxnSpPr>
        <p:spPr>
          <a:xfrm flipV="1">
            <a:off x="2698955" y="2971928"/>
            <a:ext cx="442451" cy="457073"/>
          </a:xfrm>
          <a:prstGeom prst="straightConnector1">
            <a:avLst/>
          </a:prstGeom>
          <a:ln>
            <a:solidFill>
              <a:srgbClr val="FFC000"/>
            </a:solidFill>
            <a:tailEnd type="arrow"/>
          </a:ln>
          <a:effectLst/>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2DCAE7BD-E487-48FF-B0F0-18CE53DCDE86}"/>
              </a:ext>
            </a:extLst>
          </p:cNvPr>
          <p:cNvPicPr>
            <a:picLocks noChangeAspect="1"/>
          </p:cNvPicPr>
          <p:nvPr/>
        </p:nvPicPr>
        <p:blipFill>
          <a:blip r:embed="rId4"/>
          <a:stretch>
            <a:fillRect/>
          </a:stretch>
        </p:blipFill>
        <p:spPr>
          <a:xfrm>
            <a:off x="9914167" y="974568"/>
            <a:ext cx="740591" cy="308580"/>
          </a:xfrm>
          <a:prstGeom prst="rect">
            <a:avLst/>
          </a:prstGeom>
        </p:spPr>
      </p:pic>
    </p:spTree>
    <p:extLst>
      <p:ext uri="{BB962C8B-B14F-4D97-AF65-F5344CB8AC3E}">
        <p14:creationId xmlns:p14="http://schemas.microsoft.com/office/powerpoint/2010/main" val="123372990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a:prstGeom prst="rect">
            <a:avLst/>
          </a:prstGeom>
        </p:spPr>
        <p:txBody>
          <a:bodyPr/>
          <a:lstStyle/>
          <a:p>
            <a:r>
              <a:rPr lang="en-US" dirty="0"/>
              <a:t>Registration</a:t>
            </a:r>
            <a:endParaRPr lang="fr-BE"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4</a:t>
            </a:fld>
            <a:endParaRPr lang="en-US" dirty="0">
              <a:solidFill>
                <a:srgbClr val="C1C1C1"/>
              </a:solidFill>
            </a:endParaRPr>
          </a:p>
        </p:txBody>
      </p:sp>
      <p:sp>
        <p:nvSpPr>
          <p:cNvPr id="18" name="Text Box 9"/>
          <p:cNvSpPr txBox="1">
            <a:spLocks noChangeArrowheads="1"/>
          </p:cNvSpPr>
          <p:nvPr/>
        </p:nvSpPr>
        <p:spPr bwMode="auto">
          <a:xfrm>
            <a:off x="2460959" y="1010785"/>
            <a:ext cx="7780589" cy="369332"/>
          </a:xfrm>
          <a:prstGeom prst="rect">
            <a:avLst/>
          </a:prstGeom>
          <a:noFill/>
          <a:ln>
            <a:noFill/>
          </a:ln>
          <a:effectLst/>
        </p:spPr>
        <p:txBody>
          <a:bodyPr wrap="square" lIns="144000">
            <a:spAutoFit/>
          </a:bodyPr>
          <a:lstStyle/>
          <a:p>
            <a:pPr algn="ctr"/>
            <a:r>
              <a:rPr lang="en-US" sz="1800" b="1" dirty="0">
                <a:latin typeface="Nunito Sans" panose="00000500000000000000" pitchFamily="2" charset="0"/>
                <a:ea typeface="ＭＳ Ｐゴシック" pitchFamily="34" charset="-128"/>
              </a:rPr>
              <a:t>https://www.eurekanetwork.org//</a:t>
            </a:r>
          </a:p>
        </p:txBody>
      </p:sp>
      <p:pic>
        <p:nvPicPr>
          <p:cNvPr id="16" name="Picture 15" descr="Graphical user interface, website&#10;&#10;Description automatically generated">
            <a:extLst>
              <a:ext uri="{FF2B5EF4-FFF2-40B4-BE49-F238E27FC236}">
                <a16:creationId xmlns:a16="http://schemas.microsoft.com/office/drawing/2014/main" id="{4588D63C-3509-49F1-8DED-0693454C70DB}"/>
              </a:ext>
            </a:extLst>
          </p:cNvPr>
          <p:cNvPicPr>
            <a:picLocks noChangeAspect="1"/>
          </p:cNvPicPr>
          <p:nvPr/>
        </p:nvPicPr>
        <p:blipFill rotWithShape="1">
          <a:blip r:embed="rId3"/>
          <a:srcRect t="2676" b="8752"/>
          <a:stretch/>
        </p:blipFill>
        <p:spPr>
          <a:xfrm>
            <a:off x="2525572" y="1493032"/>
            <a:ext cx="7705352" cy="4825218"/>
          </a:xfrm>
          <a:prstGeom prst="rect">
            <a:avLst/>
          </a:prstGeom>
          <a:ln>
            <a:solidFill>
              <a:schemeClr val="bg2">
                <a:lumMod val="90000"/>
              </a:schemeClr>
            </a:solidFill>
          </a:ln>
        </p:spPr>
      </p:pic>
      <p:sp>
        <p:nvSpPr>
          <p:cNvPr id="22" name="CaixaDeTexto 14">
            <a:extLst>
              <a:ext uri="{FF2B5EF4-FFF2-40B4-BE49-F238E27FC236}">
                <a16:creationId xmlns:a16="http://schemas.microsoft.com/office/drawing/2014/main" id="{9FE2622B-0DE9-49D6-99DF-E8E7F7C976B4}"/>
              </a:ext>
            </a:extLst>
          </p:cNvPr>
          <p:cNvSpPr txBox="1"/>
          <p:nvPr/>
        </p:nvSpPr>
        <p:spPr>
          <a:xfrm>
            <a:off x="10241548" y="1010785"/>
            <a:ext cx="931063" cy="338554"/>
          </a:xfrm>
          <a:prstGeom prst="rect">
            <a:avLst/>
          </a:prstGeom>
          <a:noFill/>
        </p:spPr>
        <p:txBody>
          <a:bodyPr wrap="square" rtlCol="0">
            <a:spAutoFit/>
          </a:bodyPr>
          <a:lstStyle/>
          <a:p>
            <a:r>
              <a:rPr lang="pt-PT" sz="1600" b="1" dirty="0">
                <a:solidFill>
                  <a:srgbClr val="0A2466"/>
                </a:solidFill>
                <a:latin typeface="Nunito Sans" panose="00000500000000000000" pitchFamily="2" charset="0"/>
                <a:cs typeface="Arial"/>
              </a:rPr>
              <a:t>Step 1</a:t>
            </a:r>
          </a:p>
        </p:txBody>
      </p:sp>
      <p:sp>
        <p:nvSpPr>
          <p:cNvPr id="23" name="CaixaDeTexto 14">
            <a:extLst>
              <a:ext uri="{FF2B5EF4-FFF2-40B4-BE49-F238E27FC236}">
                <a16:creationId xmlns:a16="http://schemas.microsoft.com/office/drawing/2014/main" id="{A7E719EF-562E-4210-BCE4-B4D9E511EFA7}"/>
              </a:ext>
            </a:extLst>
          </p:cNvPr>
          <p:cNvSpPr txBox="1"/>
          <p:nvPr/>
        </p:nvSpPr>
        <p:spPr>
          <a:xfrm>
            <a:off x="10241547" y="1462254"/>
            <a:ext cx="931063" cy="338554"/>
          </a:xfrm>
          <a:prstGeom prst="rect">
            <a:avLst/>
          </a:prstGeom>
          <a:noFill/>
        </p:spPr>
        <p:txBody>
          <a:bodyPr wrap="square" rtlCol="0">
            <a:spAutoFit/>
          </a:bodyPr>
          <a:lstStyle/>
          <a:p>
            <a:r>
              <a:rPr lang="pt-PT" sz="1600" b="1" dirty="0">
                <a:solidFill>
                  <a:srgbClr val="0A2466"/>
                </a:solidFill>
                <a:latin typeface="Nunito Sans" panose="00000500000000000000" pitchFamily="2" charset="0"/>
                <a:cs typeface="Arial"/>
              </a:rPr>
              <a:t>Step</a:t>
            </a:r>
            <a:r>
              <a:rPr lang="pt-PT" sz="1600" b="1" dirty="0">
                <a:solidFill>
                  <a:srgbClr val="0A2466"/>
                </a:solidFill>
                <a:latin typeface="Arial"/>
                <a:cs typeface="Arial"/>
              </a:rPr>
              <a:t> 2</a:t>
            </a:r>
          </a:p>
        </p:txBody>
      </p:sp>
      <p:sp>
        <p:nvSpPr>
          <p:cNvPr id="24" name="CaixaDeTexto 14">
            <a:extLst>
              <a:ext uri="{FF2B5EF4-FFF2-40B4-BE49-F238E27FC236}">
                <a16:creationId xmlns:a16="http://schemas.microsoft.com/office/drawing/2014/main" id="{9EBE8B16-61AA-4EAD-BC8C-22F4A87A4DA9}"/>
              </a:ext>
            </a:extLst>
          </p:cNvPr>
          <p:cNvSpPr txBox="1"/>
          <p:nvPr/>
        </p:nvSpPr>
        <p:spPr>
          <a:xfrm>
            <a:off x="10241546" y="5979696"/>
            <a:ext cx="931063" cy="338554"/>
          </a:xfrm>
          <a:prstGeom prst="rect">
            <a:avLst/>
          </a:prstGeom>
          <a:noFill/>
        </p:spPr>
        <p:txBody>
          <a:bodyPr wrap="square" rtlCol="0">
            <a:spAutoFit/>
          </a:bodyPr>
          <a:lstStyle/>
          <a:p>
            <a:r>
              <a:rPr lang="pt-PT" sz="1600" b="1" dirty="0">
                <a:solidFill>
                  <a:srgbClr val="0A2466"/>
                </a:solidFill>
                <a:latin typeface="Nunito Sans" panose="00000500000000000000" pitchFamily="2" charset="0"/>
                <a:cs typeface="Arial"/>
              </a:rPr>
              <a:t>Step 3</a:t>
            </a:r>
          </a:p>
        </p:txBody>
      </p:sp>
      <p:sp>
        <p:nvSpPr>
          <p:cNvPr id="27" name="Rectângulo arredondado 16">
            <a:extLst>
              <a:ext uri="{FF2B5EF4-FFF2-40B4-BE49-F238E27FC236}">
                <a16:creationId xmlns:a16="http://schemas.microsoft.com/office/drawing/2014/main" id="{3324E115-3A1D-43DD-891C-568619373678}"/>
              </a:ext>
            </a:extLst>
          </p:cNvPr>
          <p:cNvSpPr/>
          <p:nvPr/>
        </p:nvSpPr>
        <p:spPr>
          <a:xfrm>
            <a:off x="7086046" y="1440398"/>
            <a:ext cx="633046" cy="257721"/>
          </a:xfrm>
          <a:prstGeom prst="roundRect">
            <a:avLst/>
          </a:prstGeom>
          <a:noFill/>
          <a:ln w="22225">
            <a:solidFill>
              <a:srgbClr val="FFC0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0" name="Rectângulo arredondado 16">
            <a:extLst>
              <a:ext uri="{FF2B5EF4-FFF2-40B4-BE49-F238E27FC236}">
                <a16:creationId xmlns:a16="http://schemas.microsoft.com/office/drawing/2014/main" id="{E336E675-8088-478D-81D7-B05AB9622610}"/>
              </a:ext>
            </a:extLst>
          </p:cNvPr>
          <p:cNvSpPr/>
          <p:nvPr/>
        </p:nvSpPr>
        <p:spPr>
          <a:xfrm>
            <a:off x="2705878" y="5847214"/>
            <a:ext cx="2687216" cy="495463"/>
          </a:xfrm>
          <a:prstGeom prst="roundRect">
            <a:avLst/>
          </a:prstGeom>
          <a:noFill/>
          <a:ln w="22225">
            <a:solidFill>
              <a:srgbClr val="FFC0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Tree>
    <p:extLst>
      <p:ext uri="{BB962C8B-B14F-4D97-AF65-F5344CB8AC3E}">
        <p14:creationId xmlns:p14="http://schemas.microsoft.com/office/powerpoint/2010/main" val="195305889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normAutofit/>
          </a:bodyPr>
          <a:lstStyle/>
          <a:p>
            <a:r>
              <a:rPr lang="en-US" sz="3000" dirty="0"/>
              <a:t>PAF – Submit (finalize)</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40</a:t>
            </a:fld>
            <a:endParaRPr lang="en-US" dirty="0">
              <a:solidFill>
                <a:srgbClr val="C1C1C1"/>
              </a:solidFill>
            </a:endParaRPr>
          </a:p>
        </p:txBody>
      </p:sp>
      <p:pic>
        <p:nvPicPr>
          <p:cNvPr id="5" name="Imagem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5432" y="1032597"/>
            <a:ext cx="8822547" cy="4792805"/>
          </a:xfrm>
          <a:prstGeom prst="rect">
            <a:avLst/>
          </a:prstGeom>
          <a:ln>
            <a:solidFill>
              <a:schemeClr val="bg2">
                <a:lumMod val="90000"/>
              </a:schemeClr>
            </a:solidFill>
          </a:ln>
        </p:spPr>
      </p:pic>
      <p:sp>
        <p:nvSpPr>
          <p:cNvPr id="11" name="Rectângulo arredondado 10"/>
          <p:cNvSpPr/>
          <p:nvPr/>
        </p:nvSpPr>
        <p:spPr>
          <a:xfrm>
            <a:off x="5882023" y="5169599"/>
            <a:ext cx="1218396" cy="249382"/>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2" name="Divisa 11"/>
          <p:cNvSpPr/>
          <p:nvPr/>
        </p:nvSpPr>
        <p:spPr>
          <a:xfrm rot="10800000">
            <a:off x="7170180" y="5180675"/>
            <a:ext cx="321068" cy="227231"/>
          </a:xfrm>
          <a:prstGeom prst="chevron">
            <a:avLst>
              <a:gd name="adj" fmla="val 53699"/>
            </a:avLst>
          </a:prstGeom>
          <a:gradFill>
            <a:gsLst>
              <a:gs pos="100000">
                <a:srgbClr val="F4CB19"/>
              </a:gs>
              <a:gs pos="0">
                <a:srgbClr val="FFC000"/>
              </a:gs>
              <a:gs pos="100000">
                <a:schemeClr val="accent1">
                  <a:tint val="50000"/>
                  <a:shade val="100000"/>
                  <a:satMod val="350000"/>
                </a:schemeClr>
              </a:gs>
            </a:gsLst>
          </a:gra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solidFill>
                <a:schemeClr val="tx1"/>
              </a:solidFill>
            </a:endParaRPr>
          </a:p>
        </p:txBody>
      </p:sp>
    </p:spTree>
    <p:extLst>
      <p:ext uri="{BB962C8B-B14F-4D97-AF65-F5344CB8AC3E}">
        <p14:creationId xmlns:p14="http://schemas.microsoft.com/office/powerpoint/2010/main" val="38997059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normAutofit/>
          </a:bodyPr>
          <a:lstStyle/>
          <a:p>
            <a:r>
              <a:rPr lang="en-US" sz="3000" dirty="0"/>
              <a:t>PAF – Submit (finalize)</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41</a:t>
            </a:fld>
            <a:endParaRPr lang="en-US" dirty="0">
              <a:solidFill>
                <a:srgbClr val="C1C1C1"/>
              </a:solidFill>
            </a:endParaRPr>
          </a:p>
        </p:txBody>
      </p:sp>
      <p:sp>
        <p:nvSpPr>
          <p:cNvPr id="11" name="Rectângulo arredondado 10"/>
          <p:cNvSpPr/>
          <p:nvPr/>
        </p:nvSpPr>
        <p:spPr>
          <a:xfrm>
            <a:off x="5882023" y="5169599"/>
            <a:ext cx="1218396" cy="249382"/>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2" name="Divisa 11"/>
          <p:cNvSpPr/>
          <p:nvPr/>
        </p:nvSpPr>
        <p:spPr>
          <a:xfrm rot="10800000">
            <a:off x="7170180" y="5180675"/>
            <a:ext cx="321068" cy="227231"/>
          </a:xfrm>
          <a:prstGeom prst="chevron">
            <a:avLst>
              <a:gd name="adj" fmla="val 53699"/>
            </a:avLst>
          </a:prstGeom>
          <a:gradFill>
            <a:gsLst>
              <a:gs pos="100000">
                <a:srgbClr val="F4CB19"/>
              </a:gs>
              <a:gs pos="0">
                <a:srgbClr val="FFC000"/>
              </a:gs>
              <a:gs pos="100000">
                <a:schemeClr val="accent1">
                  <a:tint val="50000"/>
                  <a:shade val="100000"/>
                  <a:satMod val="350000"/>
                </a:schemeClr>
              </a:gs>
            </a:gsLst>
          </a:gra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solidFill>
                <a:schemeClr val="tx1"/>
              </a:solidFill>
            </a:endParaRPr>
          </a:p>
        </p:txBody>
      </p:sp>
      <p:pic>
        <p:nvPicPr>
          <p:cNvPr id="7" name="Imagem 2">
            <a:extLst>
              <a:ext uri="{FF2B5EF4-FFF2-40B4-BE49-F238E27FC236}">
                <a16:creationId xmlns:a16="http://schemas.microsoft.com/office/drawing/2014/main" id="{FBFC2EC5-CB87-4CCD-BD76-984F9F3205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3908" y="972328"/>
            <a:ext cx="8822547" cy="4913344"/>
          </a:xfrm>
          <a:prstGeom prst="rect">
            <a:avLst/>
          </a:prstGeom>
          <a:ln>
            <a:solidFill>
              <a:schemeClr val="bg2">
                <a:lumMod val="90000"/>
              </a:schemeClr>
            </a:solidFill>
          </a:ln>
        </p:spPr>
      </p:pic>
    </p:spTree>
    <p:extLst>
      <p:ext uri="{BB962C8B-B14F-4D97-AF65-F5344CB8AC3E}">
        <p14:creationId xmlns:p14="http://schemas.microsoft.com/office/powerpoint/2010/main" val="18389570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normAutofit/>
          </a:bodyPr>
          <a:lstStyle/>
          <a:p>
            <a:r>
              <a:rPr lang="en-US" sz="3000" dirty="0"/>
              <a:t>PAF – Submit (finalize)</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42</a:t>
            </a:fld>
            <a:endParaRPr lang="en-US" dirty="0">
              <a:solidFill>
                <a:srgbClr val="C1C1C1"/>
              </a:solidFill>
            </a:endParaRPr>
          </a:p>
        </p:txBody>
      </p:sp>
      <p:sp>
        <p:nvSpPr>
          <p:cNvPr id="11" name="Rectângulo arredondado 10"/>
          <p:cNvSpPr/>
          <p:nvPr/>
        </p:nvSpPr>
        <p:spPr>
          <a:xfrm>
            <a:off x="5882023" y="5169599"/>
            <a:ext cx="1218396" cy="249382"/>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2" name="Divisa 11"/>
          <p:cNvSpPr/>
          <p:nvPr/>
        </p:nvSpPr>
        <p:spPr>
          <a:xfrm rot="10800000">
            <a:off x="7170180" y="5180675"/>
            <a:ext cx="321068" cy="227231"/>
          </a:xfrm>
          <a:prstGeom prst="chevron">
            <a:avLst>
              <a:gd name="adj" fmla="val 53699"/>
            </a:avLst>
          </a:prstGeom>
          <a:gradFill>
            <a:gsLst>
              <a:gs pos="100000">
                <a:srgbClr val="F4CB19"/>
              </a:gs>
              <a:gs pos="0">
                <a:srgbClr val="FFC000"/>
              </a:gs>
              <a:gs pos="100000">
                <a:schemeClr val="accent1">
                  <a:tint val="50000"/>
                  <a:shade val="100000"/>
                  <a:satMod val="350000"/>
                </a:schemeClr>
              </a:gs>
            </a:gsLst>
          </a:gra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solidFill>
                <a:schemeClr val="tx1"/>
              </a:solidFill>
            </a:endParaRPr>
          </a:p>
        </p:txBody>
      </p:sp>
      <p:pic>
        <p:nvPicPr>
          <p:cNvPr id="7" name="Imagem 2">
            <a:extLst>
              <a:ext uri="{FF2B5EF4-FFF2-40B4-BE49-F238E27FC236}">
                <a16:creationId xmlns:a16="http://schemas.microsoft.com/office/drawing/2014/main" id="{FBFC2EC5-CB87-4CCD-BD76-984F9F3205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3908" y="972328"/>
            <a:ext cx="8822547" cy="4913344"/>
          </a:xfrm>
          <a:prstGeom prst="rect">
            <a:avLst/>
          </a:prstGeom>
          <a:ln>
            <a:solidFill>
              <a:schemeClr val="bg2">
                <a:lumMod val="90000"/>
              </a:schemeClr>
            </a:solidFill>
          </a:ln>
        </p:spPr>
      </p:pic>
      <p:pic>
        <p:nvPicPr>
          <p:cNvPr id="8" name="Picture 2" descr="image002">
            <a:extLst>
              <a:ext uri="{FF2B5EF4-FFF2-40B4-BE49-F238E27FC236}">
                <a16:creationId xmlns:a16="http://schemas.microsoft.com/office/drawing/2014/main" id="{F231D9DD-F490-418B-AD47-B64469F9906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0826" y="3010587"/>
            <a:ext cx="5783459" cy="28860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248828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1087" y="1259925"/>
            <a:ext cx="5685390" cy="5058325"/>
          </a:xfrm>
          <a:prstGeom prst="rect">
            <a:avLst/>
          </a:prstGeom>
          <a:noFill/>
          <a:ln w="25400">
            <a:solidFill>
              <a:srgbClr val="002060"/>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ctrTitle"/>
          </p:nvPr>
        </p:nvSpPr>
        <p:spPr>
          <a:xfrm>
            <a:off x="274319" y="365760"/>
            <a:ext cx="7732257" cy="608808"/>
          </a:xfrm>
        </p:spPr>
        <p:txBody>
          <a:bodyPr>
            <a:noAutofit/>
          </a:bodyPr>
          <a:lstStyle/>
          <a:p>
            <a:r>
              <a:rPr lang="en-US" sz="3000" dirty="0"/>
              <a:t>PAF – Confirmation successful submission</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43</a:t>
            </a:fld>
            <a:endParaRPr lang="en-US" dirty="0">
              <a:solidFill>
                <a:srgbClr val="C1C1C1"/>
              </a:solidFill>
            </a:endParaRPr>
          </a:p>
        </p:txBody>
      </p:sp>
      <p:sp>
        <p:nvSpPr>
          <p:cNvPr id="15" name="Rectângulo arredondado 9"/>
          <p:cNvSpPr/>
          <p:nvPr/>
        </p:nvSpPr>
        <p:spPr>
          <a:xfrm>
            <a:off x="4915627" y="1259926"/>
            <a:ext cx="776638" cy="321963"/>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6" name="Rectângulo arredondado 9"/>
          <p:cNvSpPr/>
          <p:nvPr/>
        </p:nvSpPr>
        <p:spPr>
          <a:xfrm>
            <a:off x="6992270" y="2458538"/>
            <a:ext cx="600075" cy="250556"/>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7" name="Rectângulo arredondado 9"/>
          <p:cNvSpPr/>
          <p:nvPr/>
        </p:nvSpPr>
        <p:spPr>
          <a:xfrm>
            <a:off x="7180006" y="2062790"/>
            <a:ext cx="1565788" cy="250556"/>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8" name="Rectangle 48"/>
          <p:cNvSpPr/>
          <p:nvPr/>
        </p:nvSpPr>
        <p:spPr>
          <a:xfrm>
            <a:off x="1516600" y="2605857"/>
            <a:ext cx="1875530" cy="1231106"/>
          </a:xfrm>
          <a:prstGeom prst="rect">
            <a:avLst/>
          </a:prstGeom>
          <a:ln>
            <a:noFill/>
          </a:ln>
        </p:spPr>
        <p:txBody>
          <a:bodyPr wrap="square" lIns="0" tIns="0" rIns="0" bIns="0">
            <a:spAutoFit/>
          </a:bodyPr>
          <a:lstStyle/>
          <a:p>
            <a:pPr>
              <a:buClr>
                <a:schemeClr val="accent1"/>
              </a:buClr>
            </a:pPr>
            <a:r>
              <a:rPr lang="en-GB" sz="2000" dirty="0">
                <a:solidFill>
                  <a:srgbClr val="0A2466"/>
                </a:solidFill>
                <a:latin typeface="Nunito Sans" panose="00000500000000000000" pitchFamily="2" charset="0"/>
                <a:cs typeface="Arial"/>
              </a:rPr>
              <a:t>To:</a:t>
            </a:r>
          </a:p>
          <a:p>
            <a:pPr marL="342900" indent="-342900">
              <a:buClr>
                <a:schemeClr val="accent1"/>
              </a:buClr>
              <a:buFontTx/>
              <a:buChar char="&gt;"/>
            </a:pPr>
            <a:r>
              <a:rPr lang="en-GB" sz="2000" dirty="0">
                <a:solidFill>
                  <a:srgbClr val="0A2466"/>
                </a:solidFill>
                <a:latin typeface="Nunito Sans" panose="00000500000000000000" pitchFamily="2" charset="0"/>
                <a:cs typeface="Arial"/>
              </a:rPr>
              <a:t>Registrant</a:t>
            </a:r>
          </a:p>
          <a:p>
            <a:pPr marL="342900" indent="-342900">
              <a:buClr>
                <a:schemeClr val="accent1"/>
              </a:buClr>
              <a:buFontTx/>
              <a:buChar char="&gt;"/>
            </a:pPr>
            <a:r>
              <a:rPr lang="en-US" sz="2000" dirty="0">
                <a:solidFill>
                  <a:srgbClr val="0A2466"/>
                </a:solidFill>
                <a:latin typeface="Nunito Sans" panose="00000500000000000000" pitchFamily="2" charset="0"/>
                <a:cs typeface="Arial"/>
              </a:rPr>
              <a:t>NPCs</a:t>
            </a:r>
            <a:endParaRPr lang="en-GB" sz="2000" dirty="0">
              <a:solidFill>
                <a:srgbClr val="0A2466"/>
              </a:solidFill>
              <a:latin typeface="Nunito Sans" panose="00000500000000000000" pitchFamily="2" charset="0"/>
              <a:cs typeface="Arial"/>
            </a:endParaRPr>
          </a:p>
          <a:p>
            <a:pPr marL="342900" indent="-342900">
              <a:buClr>
                <a:schemeClr val="accent1"/>
              </a:buClr>
              <a:buFontTx/>
              <a:buChar char="&gt;"/>
            </a:pPr>
            <a:r>
              <a:rPr lang="en-US" sz="2000" dirty="0">
                <a:solidFill>
                  <a:srgbClr val="0A2466"/>
                </a:solidFill>
                <a:latin typeface="Nunito Sans" panose="00000500000000000000" pitchFamily="2" charset="0"/>
                <a:cs typeface="Arial"/>
              </a:rPr>
              <a:t>ESE</a:t>
            </a:r>
            <a:endParaRPr lang="en-GB" sz="2000" dirty="0">
              <a:solidFill>
                <a:srgbClr val="0A2466"/>
              </a:solidFill>
              <a:latin typeface="Nunito Sans" panose="00000500000000000000" pitchFamily="2" charset="0"/>
              <a:cs typeface="Arial"/>
            </a:endParaRPr>
          </a:p>
        </p:txBody>
      </p:sp>
    </p:spTree>
    <p:extLst>
      <p:ext uri="{BB962C8B-B14F-4D97-AF65-F5344CB8AC3E}">
        <p14:creationId xmlns:p14="http://schemas.microsoft.com/office/powerpoint/2010/main" val="10389234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6731164" cy="608808"/>
          </a:xfrm>
        </p:spPr>
        <p:txBody>
          <a:bodyPr/>
          <a:lstStyle/>
          <a:p>
            <a:r>
              <a:rPr lang="en-US" sz="3000" dirty="0"/>
              <a:t>Log in to </a:t>
            </a:r>
            <a:r>
              <a:rPr lang="en-US" sz="3000" dirty="0" err="1"/>
              <a:t>myEUREKA</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44</a:t>
            </a:fld>
            <a:endParaRPr lang="en-US" dirty="0">
              <a:solidFill>
                <a:srgbClr val="C1C1C1"/>
              </a:solidFill>
            </a:endParaRPr>
          </a:p>
        </p:txBody>
      </p:sp>
      <p:sp>
        <p:nvSpPr>
          <p:cNvPr id="8" name="Rectangle 48"/>
          <p:cNvSpPr/>
          <p:nvPr/>
        </p:nvSpPr>
        <p:spPr>
          <a:xfrm>
            <a:off x="396815" y="1425476"/>
            <a:ext cx="4955769" cy="4062651"/>
          </a:xfrm>
          <a:prstGeom prst="rect">
            <a:avLst/>
          </a:prstGeom>
        </p:spPr>
        <p:txBody>
          <a:bodyPr wrap="square" lIns="0" tIns="0" rIns="0" bIns="0">
            <a:spAutoFit/>
          </a:bodyPr>
          <a:lstStyle/>
          <a:p>
            <a:pPr marL="457200" indent="-457200">
              <a:buClr>
                <a:schemeClr val="accent1"/>
              </a:buClr>
              <a:buFont typeface="Arial" panose="020B0604020202020204" pitchFamily="34" charset="0"/>
              <a:buChar char="&gt;"/>
            </a:pPr>
            <a:r>
              <a:rPr lang="en-US" sz="2400" dirty="0">
                <a:solidFill>
                  <a:srgbClr val="0A2466"/>
                </a:solidFill>
                <a:latin typeface="Nunito Sans" panose="00000500000000000000" pitchFamily="2" charset="0"/>
                <a:cs typeface="Arial"/>
              </a:rPr>
              <a:t>Once submitted, all contact persons are invited to register</a:t>
            </a:r>
            <a:r>
              <a:rPr lang="en-GB" sz="2400" dirty="0">
                <a:solidFill>
                  <a:srgbClr val="0A2466"/>
                </a:solidFill>
                <a:latin typeface="Nunito Sans" panose="00000500000000000000" pitchFamily="2" charset="0"/>
                <a:cs typeface="Arial"/>
              </a:rPr>
              <a:t> to </a:t>
            </a:r>
            <a:r>
              <a:rPr lang="en-GB" sz="2400" dirty="0" err="1">
                <a:solidFill>
                  <a:srgbClr val="0A2466"/>
                </a:solidFill>
                <a:latin typeface="Nunito Sans" panose="00000500000000000000" pitchFamily="2" charset="0"/>
                <a:cs typeface="Arial"/>
              </a:rPr>
              <a:t>myEureka</a:t>
            </a:r>
            <a:r>
              <a:rPr lang="en-GB" sz="2400" dirty="0">
                <a:solidFill>
                  <a:srgbClr val="0A2466"/>
                </a:solidFill>
                <a:latin typeface="Nunito Sans" panose="00000500000000000000" pitchFamily="2" charset="0"/>
                <a:cs typeface="Arial"/>
              </a:rPr>
              <a:t> (www.myeureka.io)</a:t>
            </a:r>
          </a:p>
          <a:p>
            <a:pPr marL="914400" lvl="1" indent="-457200">
              <a:buClr>
                <a:schemeClr val="accent1"/>
              </a:buClr>
              <a:buFont typeface="Arial" panose="020B0604020202020204" pitchFamily="34" charset="0"/>
              <a:buChar char="&gt;"/>
            </a:pPr>
            <a:r>
              <a:rPr lang="en-GB" sz="2400" dirty="0">
                <a:solidFill>
                  <a:srgbClr val="0A2466"/>
                </a:solidFill>
                <a:latin typeface="Nunito Sans" panose="00000500000000000000" pitchFamily="2" charset="0"/>
                <a:cs typeface="Arial"/>
              </a:rPr>
              <a:t>Each partner must download, complete and submit the </a:t>
            </a:r>
          </a:p>
          <a:p>
            <a:pPr marL="1371600" lvl="2" indent="-457200">
              <a:buClr>
                <a:schemeClr val="accent1"/>
              </a:buClr>
              <a:buFont typeface="Arial" panose="020B0604020202020204" pitchFamily="34" charset="0"/>
              <a:buChar char="&gt;"/>
            </a:pPr>
            <a:r>
              <a:rPr lang="en-GB" sz="2400" dirty="0">
                <a:solidFill>
                  <a:srgbClr val="0A2466"/>
                </a:solidFill>
                <a:latin typeface="Nunito Sans" panose="00000500000000000000" pitchFamily="2" charset="0"/>
                <a:cs typeface="Arial"/>
              </a:rPr>
              <a:t>C&amp;S form</a:t>
            </a:r>
          </a:p>
          <a:p>
            <a:pPr marL="1371600" lvl="2" indent="-457200">
              <a:buClr>
                <a:schemeClr val="accent1"/>
              </a:buClr>
              <a:buFont typeface="Arial" panose="020B0604020202020204" pitchFamily="34" charset="0"/>
              <a:buChar char="&gt;"/>
            </a:pPr>
            <a:r>
              <a:rPr lang="en-GB" sz="2400" dirty="0">
                <a:solidFill>
                  <a:srgbClr val="0A2466"/>
                </a:solidFill>
                <a:latin typeface="Nunito Sans" panose="00000500000000000000" pitchFamily="2" charset="0"/>
                <a:cs typeface="Arial"/>
              </a:rPr>
              <a:t>SME declaration (only for SMEs)</a:t>
            </a:r>
          </a:p>
          <a:p>
            <a:pPr marL="457200" indent="-457200">
              <a:buClr>
                <a:schemeClr val="accent1"/>
              </a:buClr>
              <a:buFont typeface="Arial" panose="020B0604020202020204" pitchFamily="34" charset="0"/>
              <a:buChar char="&gt;"/>
            </a:pPr>
            <a:r>
              <a:rPr lang="en-GB" sz="2400" dirty="0">
                <a:solidFill>
                  <a:srgbClr val="0A2466"/>
                </a:solidFill>
                <a:latin typeface="Arial"/>
                <a:cs typeface="Arial"/>
              </a:rPr>
              <a:t>If the contact details of a partner have changed, inform us immediately.</a:t>
            </a:r>
          </a:p>
        </p:txBody>
      </p:sp>
      <p:pic>
        <p:nvPicPr>
          <p:cNvPr id="5" name="Picture 4" descr="Graphical user interface, application&#10;&#10;Description automatically generated">
            <a:extLst>
              <a:ext uri="{FF2B5EF4-FFF2-40B4-BE49-F238E27FC236}">
                <a16:creationId xmlns:a16="http://schemas.microsoft.com/office/drawing/2014/main" id="{4830D664-1C1C-4B59-82B5-2444BA0B385C}"/>
              </a:ext>
            </a:extLst>
          </p:cNvPr>
          <p:cNvPicPr>
            <a:picLocks noChangeAspect="1"/>
          </p:cNvPicPr>
          <p:nvPr/>
        </p:nvPicPr>
        <p:blipFill>
          <a:blip r:embed="rId3"/>
          <a:stretch>
            <a:fillRect/>
          </a:stretch>
        </p:blipFill>
        <p:spPr>
          <a:xfrm>
            <a:off x="5482869" y="916821"/>
            <a:ext cx="5087060" cy="5401429"/>
          </a:xfrm>
          <a:prstGeom prst="rect">
            <a:avLst/>
          </a:prstGeom>
        </p:spPr>
      </p:pic>
    </p:spTree>
    <p:extLst>
      <p:ext uri="{BB962C8B-B14F-4D97-AF65-F5344CB8AC3E}">
        <p14:creationId xmlns:p14="http://schemas.microsoft.com/office/powerpoint/2010/main" val="30711206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lstStyle/>
          <a:p>
            <a:r>
              <a:rPr lang="en-US" sz="3000" dirty="0"/>
              <a:t>On </a:t>
            </a:r>
            <a:r>
              <a:rPr lang="en-US" sz="3000" dirty="0" err="1"/>
              <a:t>myEUREKA</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C080AE-66C8-8249-B90B-B6D109566B0C}" type="slidenum">
              <a:rPr kumimoji="0" lang="en-US" sz="2400" b="1" i="0" u="none" strike="noStrike" kern="1200" cap="none" spc="0" normalizeH="0" baseline="0" noProof="0">
                <a:ln>
                  <a:noFill/>
                </a:ln>
                <a:solidFill>
                  <a:srgbClr val="C1C1C1"/>
                </a:solidFill>
                <a:effectLst/>
                <a:uLnTx/>
                <a:uFillTx/>
                <a:latin typeface="Arial"/>
                <a:ea typeface="+mn-ea"/>
                <a:cs typeface="Arial"/>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2400" b="1" i="0" u="none" strike="noStrike" kern="1200" cap="none" spc="0" normalizeH="0" baseline="0" noProof="0" dirty="0">
              <a:ln>
                <a:noFill/>
              </a:ln>
              <a:solidFill>
                <a:srgbClr val="C1C1C1"/>
              </a:solidFill>
              <a:effectLst/>
              <a:uLnTx/>
              <a:uFillTx/>
              <a:latin typeface="Arial"/>
              <a:ea typeface="+mn-ea"/>
              <a:cs typeface="Arial"/>
            </a:endParaRPr>
          </a:p>
        </p:txBody>
      </p:sp>
      <p:sp>
        <p:nvSpPr>
          <p:cNvPr id="8" name="Rectangle 48"/>
          <p:cNvSpPr/>
          <p:nvPr/>
        </p:nvSpPr>
        <p:spPr>
          <a:xfrm>
            <a:off x="1515436" y="981396"/>
            <a:ext cx="8995085" cy="461665"/>
          </a:xfrm>
          <a:prstGeom prst="rect">
            <a:avLst/>
          </a:prstGeom>
        </p:spPr>
        <p:txBody>
          <a:bodyPr wrap="square" lIns="0" tIns="0" rIns="0" bIns="0">
            <a:spAutoFit/>
          </a:bodyPr>
          <a:lstStyle/>
          <a:p>
            <a:pPr marL="457200" marR="0" lvl="0" indent="-457200" algn="l" defTabSz="457200" rtl="0" eaLnBrk="1" fontAlgn="auto" latinLnBrk="0" hangingPunct="1">
              <a:lnSpc>
                <a:spcPct val="100000"/>
              </a:lnSpc>
              <a:spcBef>
                <a:spcPts val="0"/>
              </a:spcBef>
              <a:spcAft>
                <a:spcPts val="0"/>
              </a:spcAft>
              <a:buClr>
                <a:srgbClr val="7BBE30"/>
              </a:buClr>
              <a:buSzTx/>
              <a:buFont typeface="Arial" panose="020B0604020202020204" pitchFamily="34" charset="0"/>
              <a:buChar char="&gt;"/>
              <a:tabLst/>
              <a:defRPr/>
            </a:pPr>
            <a:r>
              <a:rPr kumimoji="0" lang="en-US" sz="3000" b="0" i="0" u="none" strike="noStrike" kern="1200" cap="none" spc="0" normalizeH="0" baseline="0" noProof="0" dirty="0">
                <a:ln>
                  <a:noFill/>
                </a:ln>
                <a:solidFill>
                  <a:srgbClr val="0A2466"/>
                </a:solidFill>
                <a:effectLst/>
                <a:uLnTx/>
                <a:uFillTx/>
                <a:latin typeface="Nunito Sans" panose="00000500000000000000" pitchFamily="2" charset="0"/>
                <a:cs typeface="Arial"/>
              </a:rPr>
              <a:t>Commitment &amp; Signature form</a:t>
            </a:r>
            <a:endParaRPr kumimoji="0" lang="en-GB" sz="3000" b="0" i="0" u="none" strike="noStrike" kern="1200" cap="none" spc="0" normalizeH="0" baseline="0" noProof="0" dirty="0">
              <a:ln>
                <a:noFill/>
              </a:ln>
              <a:solidFill>
                <a:srgbClr val="0A2466"/>
              </a:solidFill>
              <a:effectLst/>
              <a:uLnTx/>
              <a:uFillTx/>
              <a:latin typeface="Nunito Sans" panose="00000500000000000000" pitchFamily="2" charset="0"/>
              <a:cs typeface="Arial"/>
            </a:endParaRPr>
          </a:p>
        </p:txBody>
      </p:sp>
      <p:pic>
        <p:nvPicPr>
          <p:cNvPr id="3" name="Picture 2">
            <a:extLst>
              <a:ext uri="{FF2B5EF4-FFF2-40B4-BE49-F238E27FC236}">
                <a16:creationId xmlns:a16="http://schemas.microsoft.com/office/drawing/2014/main" id="{B4FDFB4B-4F74-41EE-9C6C-0E5892A507D6}"/>
              </a:ext>
            </a:extLst>
          </p:cNvPr>
          <p:cNvPicPr>
            <a:picLocks noChangeAspect="1"/>
          </p:cNvPicPr>
          <p:nvPr/>
        </p:nvPicPr>
        <p:blipFill rotWithShape="1">
          <a:blip r:embed="rId3"/>
          <a:srcRect l="24000" t="29167" r="24500" b="31440"/>
          <a:stretch/>
        </p:blipFill>
        <p:spPr>
          <a:xfrm>
            <a:off x="2098141" y="1543399"/>
            <a:ext cx="7145962" cy="3838933"/>
          </a:xfrm>
          <a:prstGeom prst="rect">
            <a:avLst/>
          </a:prstGeom>
        </p:spPr>
      </p:pic>
      <p:sp>
        <p:nvSpPr>
          <p:cNvPr id="9" name="Rectangle 48">
            <a:extLst>
              <a:ext uri="{FF2B5EF4-FFF2-40B4-BE49-F238E27FC236}">
                <a16:creationId xmlns:a16="http://schemas.microsoft.com/office/drawing/2014/main" id="{CA7467CE-4C51-4198-B33C-1763358809B9}"/>
              </a:ext>
            </a:extLst>
          </p:cNvPr>
          <p:cNvSpPr/>
          <p:nvPr/>
        </p:nvSpPr>
        <p:spPr>
          <a:xfrm>
            <a:off x="6012978" y="5538050"/>
            <a:ext cx="3300005" cy="338554"/>
          </a:xfrm>
          <a:prstGeom prst="rect">
            <a:avLst/>
          </a:prstGeom>
        </p:spPr>
        <p:txBody>
          <a:bodyPr wrap="square" lIns="0" tIns="0" rIns="0" bIns="0">
            <a:spAutoFit/>
          </a:bodyPr>
          <a:lstStyle/>
          <a:p>
            <a:pPr marR="0" lvl="0" algn="l" defTabSz="457200" rtl="0" eaLnBrk="1" fontAlgn="auto" latinLnBrk="0" hangingPunct="1">
              <a:lnSpc>
                <a:spcPct val="100000"/>
              </a:lnSpc>
              <a:spcBef>
                <a:spcPts val="0"/>
              </a:spcBef>
              <a:spcAft>
                <a:spcPts val="0"/>
              </a:spcAft>
              <a:buClr>
                <a:srgbClr val="7BBE30"/>
              </a:buClr>
              <a:buSzTx/>
              <a:tabLst/>
              <a:defRPr/>
            </a:pPr>
            <a:r>
              <a:rPr lang="en-US" sz="2200" u="sng" dirty="0">
                <a:solidFill>
                  <a:srgbClr val="002060"/>
                </a:solidFill>
                <a:latin typeface="Nunito Sans" panose="00000500000000000000" pitchFamily="2" charset="0"/>
                <a:cs typeface="Arial"/>
                <a:hlinkClick r:id="rId4">
                  <a:extLst>
                    <a:ext uri="{A12FA001-AC4F-418D-AE19-62706E023703}">
                      <ahyp:hlinkClr xmlns:ahyp="http://schemas.microsoft.com/office/drawing/2018/hyperlinkcolor" xmlns="" val="tx"/>
                    </a:ext>
                  </a:extLst>
                </a:hlinkClick>
              </a:rPr>
              <a:t>Check the guidelines here</a:t>
            </a:r>
            <a:endParaRPr kumimoji="0" lang="en-GB" sz="2200" b="0" i="0" u="sng" strike="noStrike" kern="1200" cap="none" spc="0" normalizeH="0" baseline="0" noProof="0" dirty="0">
              <a:ln>
                <a:noFill/>
              </a:ln>
              <a:solidFill>
                <a:srgbClr val="002060"/>
              </a:solidFill>
              <a:effectLst/>
              <a:uLnTx/>
              <a:uFillTx/>
              <a:latin typeface="Nunito Sans" panose="00000500000000000000" pitchFamily="2" charset="0"/>
              <a:cs typeface="Arial"/>
            </a:endParaRPr>
          </a:p>
        </p:txBody>
      </p:sp>
    </p:spTree>
    <p:extLst>
      <p:ext uri="{BB962C8B-B14F-4D97-AF65-F5344CB8AC3E}">
        <p14:creationId xmlns:p14="http://schemas.microsoft.com/office/powerpoint/2010/main" val="38651421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lstStyle/>
          <a:p>
            <a:r>
              <a:rPr lang="en-US" sz="3000" dirty="0"/>
              <a:t>On </a:t>
            </a:r>
            <a:r>
              <a:rPr lang="en-US" sz="3000" dirty="0" err="1"/>
              <a:t>myEUREKA</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C080AE-66C8-8249-B90B-B6D109566B0C}" type="slidenum">
              <a:rPr kumimoji="0" lang="en-US" sz="2400" b="1" i="0" u="none" strike="noStrike" kern="1200" cap="none" spc="0" normalizeH="0" baseline="0" noProof="0">
                <a:ln>
                  <a:noFill/>
                </a:ln>
                <a:solidFill>
                  <a:srgbClr val="C1C1C1"/>
                </a:solidFill>
                <a:effectLst/>
                <a:uLnTx/>
                <a:uFillTx/>
                <a:latin typeface="Arial"/>
                <a:ea typeface="+mn-ea"/>
                <a:cs typeface="Arial"/>
              </a:rPr>
              <a:pPr marL="0" marR="0" lvl="0" indent="0" algn="r" defTabSz="457200" rtl="0" eaLnBrk="1" fontAlgn="auto" latinLnBrk="0" hangingPunct="1">
                <a:lnSpc>
                  <a:spcPct val="100000"/>
                </a:lnSpc>
                <a:spcBef>
                  <a:spcPts val="0"/>
                </a:spcBef>
                <a:spcAft>
                  <a:spcPts val="0"/>
                </a:spcAft>
                <a:buClrTx/>
                <a:buSzTx/>
                <a:buFontTx/>
                <a:buNone/>
                <a:tabLst/>
                <a:defRPr/>
              </a:pPr>
              <a:t>46</a:t>
            </a:fld>
            <a:endParaRPr kumimoji="0" lang="en-US" sz="2400" b="1" i="0" u="none" strike="noStrike" kern="1200" cap="none" spc="0" normalizeH="0" baseline="0" noProof="0" dirty="0">
              <a:ln>
                <a:noFill/>
              </a:ln>
              <a:solidFill>
                <a:srgbClr val="C1C1C1"/>
              </a:solidFill>
              <a:effectLst/>
              <a:uLnTx/>
              <a:uFillTx/>
              <a:latin typeface="Arial"/>
              <a:ea typeface="+mn-ea"/>
              <a:cs typeface="Arial"/>
            </a:endParaRPr>
          </a:p>
        </p:txBody>
      </p:sp>
      <p:sp>
        <p:nvSpPr>
          <p:cNvPr id="8" name="Rectangle 48"/>
          <p:cNvSpPr/>
          <p:nvPr/>
        </p:nvSpPr>
        <p:spPr>
          <a:xfrm>
            <a:off x="1515436" y="981396"/>
            <a:ext cx="8995085" cy="461665"/>
          </a:xfrm>
          <a:prstGeom prst="rect">
            <a:avLst/>
          </a:prstGeom>
        </p:spPr>
        <p:txBody>
          <a:bodyPr wrap="square" lIns="0" tIns="0" rIns="0" bIns="0">
            <a:spAutoFit/>
          </a:bodyPr>
          <a:lstStyle/>
          <a:p>
            <a:pPr marL="457200" marR="0" lvl="0" indent="-457200" algn="l" defTabSz="457200" rtl="0" eaLnBrk="1" fontAlgn="auto" latinLnBrk="0" hangingPunct="1">
              <a:lnSpc>
                <a:spcPct val="100000"/>
              </a:lnSpc>
              <a:spcBef>
                <a:spcPts val="0"/>
              </a:spcBef>
              <a:spcAft>
                <a:spcPts val="0"/>
              </a:spcAft>
              <a:buClr>
                <a:srgbClr val="7BBE30"/>
              </a:buClr>
              <a:buSzTx/>
              <a:buFont typeface="Arial" panose="020B0604020202020204" pitchFamily="34" charset="0"/>
              <a:buChar char="&gt;"/>
              <a:tabLst/>
              <a:defRPr/>
            </a:pPr>
            <a:r>
              <a:rPr kumimoji="0" lang="en-US" sz="3000" b="0" i="0" u="none" strike="noStrike" kern="1200" cap="none" spc="0" normalizeH="0" baseline="0" noProof="0" dirty="0">
                <a:ln>
                  <a:noFill/>
                </a:ln>
                <a:solidFill>
                  <a:srgbClr val="0A2466"/>
                </a:solidFill>
                <a:effectLst/>
                <a:uLnTx/>
                <a:uFillTx/>
                <a:latin typeface="Nunito Sans" panose="00000500000000000000" pitchFamily="2" charset="0"/>
                <a:cs typeface="Arial"/>
              </a:rPr>
              <a:t>SME declaration</a:t>
            </a:r>
            <a:endParaRPr kumimoji="0" lang="en-GB" sz="3000" b="0" i="0" u="none" strike="noStrike" kern="1200" cap="none" spc="0" normalizeH="0" baseline="0" noProof="0" dirty="0">
              <a:ln>
                <a:noFill/>
              </a:ln>
              <a:solidFill>
                <a:srgbClr val="0A2466"/>
              </a:solidFill>
              <a:effectLst/>
              <a:uLnTx/>
              <a:uFillTx/>
              <a:latin typeface="Nunito Sans" panose="00000500000000000000" pitchFamily="2" charset="0"/>
              <a:cs typeface="Arial"/>
            </a:endParaRPr>
          </a:p>
        </p:txBody>
      </p:sp>
      <p:pic>
        <p:nvPicPr>
          <p:cNvPr id="7" name="Picture 6" descr="Table&#10;&#10;Description automatically generated">
            <a:extLst>
              <a:ext uri="{FF2B5EF4-FFF2-40B4-BE49-F238E27FC236}">
                <a16:creationId xmlns:a16="http://schemas.microsoft.com/office/drawing/2014/main" id="{D364AAAB-D349-4CC6-A781-FD2C6659D3E9}"/>
              </a:ext>
            </a:extLst>
          </p:cNvPr>
          <p:cNvPicPr>
            <a:picLocks noChangeAspect="1"/>
          </p:cNvPicPr>
          <p:nvPr/>
        </p:nvPicPr>
        <p:blipFill rotWithShape="1">
          <a:blip r:embed="rId3"/>
          <a:srcRect l="13939" t="-2263" r="10267" b="2869"/>
          <a:stretch/>
        </p:blipFill>
        <p:spPr>
          <a:xfrm>
            <a:off x="5732031" y="414866"/>
            <a:ext cx="4944533" cy="6112933"/>
          </a:xfrm>
          <a:prstGeom prst="rect">
            <a:avLst/>
          </a:prstGeom>
        </p:spPr>
      </p:pic>
      <p:sp>
        <p:nvSpPr>
          <p:cNvPr id="10" name="Speech Bubble: Oval 9">
            <a:extLst>
              <a:ext uri="{FF2B5EF4-FFF2-40B4-BE49-F238E27FC236}">
                <a16:creationId xmlns:a16="http://schemas.microsoft.com/office/drawing/2014/main" id="{95E5E2A0-109B-4C30-BF05-26B7B771D6F3}"/>
              </a:ext>
            </a:extLst>
          </p:cNvPr>
          <p:cNvSpPr/>
          <p:nvPr/>
        </p:nvSpPr>
        <p:spPr>
          <a:xfrm>
            <a:off x="9494190" y="538821"/>
            <a:ext cx="2032661" cy="1808479"/>
          </a:xfrm>
          <a:prstGeom prst="wedgeEllipseCallout">
            <a:avLst/>
          </a:prstGeom>
          <a:solidFill>
            <a:schemeClr val="accent1">
              <a:lumMod val="60000"/>
              <a:lumOff val="4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u="sng" dirty="0">
                <a:latin typeface="Nunito Sans" panose="00000500000000000000" pitchFamily="2" charset="0"/>
              </a:rPr>
              <a:t>Read the </a:t>
            </a:r>
            <a:r>
              <a:rPr lang="en-US" sz="1400" b="1" u="sng" dirty="0">
                <a:solidFill>
                  <a:srgbClr val="002060"/>
                </a:solidFill>
                <a:latin typeface="Nunito Sans" panose="00000500000000000000" pitchFamily="2" charset="0"/>
                <a:hlinkClick r:id="rId4">
                  <a:extLst>
                    <a:ext uri="{A12FA001-AC4F-418D-AE19-62706E023703}">
                      <ahyp:hlinkClr xmlns:ahyp="http://schemas.microsoft.com/office/drawing/2018/hyperlinkcolor" xmlns="" val="tx"/>
                    </a:ext>
                  </a:extLst>
                </a:hlinkClick>
              </a:rPr>
              <a:t>European Commission’s SME definition </a:t>
            </a:r>
            <a:r>
              <a:rPr lang="en-US" sz="1400" b="1" u="sng" dirty="0">
                <a:latin typeface="Nunito Sans" panose="00000500000000000000" pitchFamily="2" charset="0"/>
              </a:rPr>
              <a:t>for guidance</a:t>
            </a:r>
            <a:endParaRPr lang="en-BE" sz="1400" dirty="0">
              <a:latin typeface="Nunito Sans" panose="00000500000000000000" pitchFamily="2" charset="0"/>
            </a:endParaRPr>
          </a:p>
        </p:txBody>
      </p:sp>
      <p:sp>
        <p:nvSpPr>
          <p:cNvPr id="11" name="Rectangle 48">
            <a:extLst>
              <a:ext uri="{FF2B5EF4-FFF2-40B4-BE49-F238E27FC236}">
                <a16:creationId xmlns:a16="http://schemas.microsoft.com/office/drawing/2014/main" id="{6196DD4B-683B-4664-83C5-768179E22332}"/>
              </a:ext>
            </a:extLst>
          </p:cNvPr>
          <p:cNvSpPr/>
          <p:nvPr/>
        </p:nvSpPr>
        <p:spPr>
          <a:xfrm>
            <a:off x="1937225" y="3062100"/>
            <a:ext cx="3733897" cy="615553"/>
          </a:xfrm>
          <a:prstGeom prst="rect">
            <a:avLst/>
          </a:prstGeom>
        </p:spPr>
        <p:txBody>
          <a:bodyPr wrap="square" lIns="0" tIns="0" rIns="0" bIns="0">
            <a:spAutoFit/>
          </a:bodyPr>
          <a:lstStyle/>
          <a:p>
            <a:pPr marR="0" lvl="0" algn="l" defTabSz="457200" rtl="0" eaLnBrk="1" fontAlgn="auto" latinLnBrk="0" hangingPunct="1">
              <a:lnSpc>
                <a:spcPct val="100000"/>
              </a:lnSpc>
              <a:spcBef>
                <a:spcPts val="0"/>
              </a:spcBef>
              <a:spcAft>
                <a:spcPts val="0"/>
              </a:spcAft>
              <a:buClr>
                <a:srgbClr val="7BBE30"/>
              </a:buClr>
              <a:buSzTx/>
              <a:tabLst/>
              <a:defRPr/>
            </a:pPr>
            <a:r>
              <a:rPr lang="en-US" sz="2000" u="sng" dirty="0">
                <a:solidFill>
                  <a:srgbClr val="002060"/>
                </a:solidFill>
                <a:latin typeface="Nunito Sans" panose="00000500000000000000" pitchFamily="2" charset="0"/>
                <a:cs typeface="Arial"/>
                <a:hlinkClick r:id="rId5">
                  <a:extLst>
                    <a:ext uri="{A12FA001-AC4F-418D-AE19-62706E023703}">
                      <ahyp:hlinkClr xmlns:ahyp="http://schemas.microsoft.com/office/drawing/2018/hyperlinkcolor" xmlns="" val="tx"/>
                    </a:ext>
                  </a:extLst>
                </a:hlinkClick>
              </a:rPr>
              <a:t>You can already take a look at the SME declaration here</a:t>
            </a:r>
            <a:endParaRPr kumimoji="0" lang="en-GB" sz="2000" b="0" i="0" u="sng" strike="noStrike" kern="1200" cap="none" spc="0" normalizeH="0" baseline="0" noProof="0" dirty="0">
              <a:ln>
                <a:noFill/>
              </a:ln>
              <a:solidFill>
                <a:srgbClr val="002060"/>
              </a:solidFill>
              <a:effectLst/>
              <a:uLnTx/>
              <a:uFillTx/>
              <a:latin typeface="Nunito Sans" panose="00000500000000000000" pitchFamily="2" charset="0"/>
              <a:cs typeface="Arial"/>
            </a:endParaRPr>
          </a:p>
        </p:txBody>
      </p:sp>
    </p:spTree>
    <p:extLst>
      <p:ext uri="{BB962C8B-B14F-4D97-AF65-F5344CB8AC3E}">
        <p14:creationId xmlns:p14="http://schemas.microsoft.com/office/powerpoint/2010/main" val="2300776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19" y="365760"/>
            <a:ext cx="6340489" cy="608808"/>
          </a:xfrm>
        </p:spPr>
        <p:txBody>
          <a:bodyPr>
            <a:normAutofit fontScale="90000"/>
          </a:bodyPr>
          <a:lstStyle/>
          <a:p>
            <a:r>
              <a:rPr lang="en-US" dirty="0"/>
              <a:t>Application – To Do List</a:t>
            </a:r>
            <a:endParaRPr lang="fr-BE"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47</a:t>
            </a:fld>
            <a:endParaRPr lang="en-US" dirty="0">
              <a:solidFill>
                <a:srgbClr val="C1C1C1"/>
              </a:solidFill>
            </a:endParaRPr>
          </a:p>
        </p:txBody>
      </p:sp>
      <p:sp>
        <p:nvSpPr>
          <p:cNvPr id="8" name="Rectangle 48"/>
          <p:cNvSpPr/>
          <p:nvPr/>
        </p:nvSpPr>
        <p:spPr>
          <a:xfrm>
            <a:off x="1666061" y="1181044"/>
            <a:ext cx="9129757" cy="4020331"/>
          </a:xfrm>
          <a:prstGeom prst="rect">
            <a:avLst/>
          </a:prstGeom>
        </p:spPr>
        <p:txBody>
          <a:bodyPr wrap="square" lIns="0" tIns="0" rIns="0" bIns="0">
            <a:spAutoFit/>
          </a:bodyPr>
          <a:lstStyle/>
          <a:p>
            <a:pPr marL="514350" indent="-514350">
              <a:lnSpc>
                <a:spcPct val="150000"/>
              </a:lnSpc>
              <a:buClr>
                <a:schemeClr val="accent1"/>
              </a:buClr>
              <a:buFont typeface="+mj-lt"/>
              <a:buAutoNum type="arabicPeriod"/>
            </a:pPr>
            <a:r>
              <a:rPr lang="en-GB" sz="2200" dirty="0">
                <a:solidFill>
                  <a:srgbClr val="0A2466"/>
                </a:solidFill>
                <a:latin typeface="Nunito Sans" panose="00000500000000000000" pitchFamily="2" charset="0"/>
                <a:cs typeface="Arial"/>
              </a:rPr>
              <a:t>Contact your NPC and read the guidelines</a:t>
            </a:r>
          </a:p>
          <a:p>
            <a:pPr marL="514350" indent="-514350">
              <a:lnSpc>
                <a:spcPct val="150000"/>
              </a:lnSpc>
              <a:buClr>
                <a:schemeClr val="accent1"/>
              </a:buClr>
              <a:buFont typeface="+mj-lt"/>
              <a:buAutoNum type="arabicPeriod"/>
            </a:pPr>
            <a:r>
              <a:rPr lang="en-GB" sz="2200" dirty="0">
                <a:solidFill>
                  <a:srgbClr val="0A2466"/>
                </a:solidFill>
                <a:latin typeface="Nunito Sans" panose="00000500000000000000" pitchFamily="2" charset="0"/>
                <a:cs typeface="Arial"/>
              </a:rPr>
              <a:t>Complete the application form:</a:t>
            </a:r>
          </a:p>
          <a:p>
            <a:pPr marL="971550" lvl="1" indent="-514350">
              <a:lnSpc>
                <a:spcPct val="150000"/>
              </a:lnSpc>
              <a:buClr>
                <a:schemeClr val="accent1"/>
              </a:buClr>
              <a:buFont typeface="Arial" panose="020B0604020202020204" pitchFamily="34" charset="0"/>
              <a:buChar char="•"/>
            </a:pPr>
            <a:r>
              <a:rPr lang="en-GB" sz="2200" dirty="0">
                <a:solidFill>
                  <a:srgbClr val="0A2466"/>
                </a:solidFill>
                <a:latin typeface="Nunito Sans" panose="00000500000000000000" pitchFamily="2" charset="0"/>
                <a:cs typeface="Arial"/>
              </a:rPr>
              <a:t>Make sure that each organisations has the correct status</a:t>
            </a:r>
          </a:p>
          <a:p>
            <a:pPr marL="971550" lvl="1" indent="-514350">
              <a:lnSpc>
                <a:spcPct val="150000"/>
              </a:lnSpc>
              <a:buClr>
                <a:schemeClr val="accent1"/>
              </a:buClr>
              <a:buFont typeface="Arial" panose="020B0604020202020204" pitchFamily="34" charset="0"/>
              <a:buChar char="•"/>
            </a:pPr>
            <a:r>
              <a:rPr lang="en-GB" sz="2200" dirty="0">
                <a:solidFill>
                  <a:srgbClr val="0A2466"/>
                </a:solidFill>
                <a:latin typeface="Nunito Sans" panose="00000500000000000000" pitchFamily="2" charset="0"/>
                <a:cs typeface="Arial"/>
              </a:rPr>
              <a:t>Make sure all contact details are correct </a:t>
            </a:r>
          </a:p>
          <a:p>
            <a:pPr marL="514350" indent="-514350">
              <a:lnSpc>
                <a:spcPct val="150000"/>
              </a:lnSpc>
              <a:buClr>
                <a:schemeClr val="accent1"/>
              </a:buClr>
              <a:buFont typeface="+mj-lt"/>
              <a:buAutoNum type="arabicPeriod"/>
            </a:pPr>
            <a:r>
              <a:rPr lang="en-GB" sz="2200" dirty="0">
                <a:solidFill>
                  <a:srgbClr val="0A2466"/>
                </a:solidFill>
                <a:latin typeface="Nunito Sans" panose="00000500000000000000" pitchFamily="2" charset="0"/>
                <a:cs typeface="Arial"/>
              </a:rPr>
              <a:t>Upload annexes</a:t>
            </a:r>
          </a:p>
          <a:p>
            <a:pPr marL="514350" indent="-514350">
              <a:lnSpc>
                <a:spcPct val="150000"/>
              </a:lnSpc>
              <a:buClr>
                <a:schemeClr val="accent1"/>
              </a:buClr>
              <a:buFont typeface="+mj-lt"/>
              <a:buAutoNum type="arabicPeriod"/>
            </a:pPr>
            <a:r>
              <a:rPr lang="en-GB" sz="2200" dirty="0">
                <a:solidFill>
                  <a:srgbClr val="0A2466"/>
                </a:solidFill>
                <a:latin typeface="Nunito Sans" panose="00000500000000000000" pitchFamily="2" charset="0"/>
                <a:cs typeface="Arial"/>
              </a:rPr>
              <a:t>Submit!</a:t>
            </a:r>
          </a:p>
          <a:p>
            <a:pPr marL="514350" indent="-514350">
              <a:lnSpc>
                <a:spcPct val="150000"/>
              </a:lnSpc>
              <a:buClr>
                <a:schemeClr val="accent1"/>
              </a:buClr>
              <a:buFont typeface="+mj-lt"/>
              <a:buAutoNum type="arabicPeriod"/>
            </a:pPr>
            <a:r>
              <a:rPr lang="en-GB" sz="2200" dirty="0">
                <a:solidFill>
                  <a:srgbClr val="0A2466"/>
                </a:solidFill>
                <a:latin typeface="Nunito Sans" panose="00000500000000000000" pitchFamily="2" charset="0"/>
                <a:cs typeface="Arial"/>
              </a:rPr>
              <a:t>Make sure all partners log in to </a:t>
            </a:r>
            <a:r>
              <a:rPr lang="en-GB" sz="2200" dirty="0" err="1">
                <a:solidFill>
                  <a:srgbClr val="0A2466"/>
                </a:solidFill>
                <a:latin typeface="Nunito Sans" panose="00000500000000000000" pitchFamily="2" charset="0"/>
                <a:cs typeface="Arial"/>
              </a:rPr>
              <a:t>myEureka</a:t>
            </a:r>
            <a:r>
              <a:rPr lang="en-GB" sz="2200" dirty="0">
                <a:solidFill>
                  <a:srgbClr val="0A2466"/>
                </a:solidFill>
                <a:latin typeface="Nunito Sans" panose="00000500000000000000" pitchFamily="2" charset="0"/>
                <a:cs typeface="Arial"/>
              </a:rPr>
              <a:t> and submit C&amp;S form (all) and SME declaration (SMEs)</a:t>
            </a:r>
          </a:p>
        </p:txBody>
      </p:sp>
    </p:spTree>
    <p:extLst>
      <p:ext uri="{BB962C8B-B14F-4D97-AF65-F5344CB8AC3E}">
        <p14:creationId xmlns:p14="http://schemas.microsoft.com/office/powerpoint/2010/main" val="6562073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7157612" cy="608808"/>
          </a:xfrm>
        </p:spPr>
        <p:txBody>
          <a:bodyPr/>
          <a:lstStyle/>
          <a:p>
            <a:r>
              <a:rPr lang="en-US" sz="3000" dirty="0"/>
              <a:t>Additional information</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48</a:t>
            </a:fld>
            <a:endParaRPr lang="en-US" dirty="0">
              <a:solidFill>
                <a:srgbClr val="C1C1C1"/>
              </a:solidFill>
            </a:endParaRPr>
          </a:p>
        </p:txBody>
      </p:sp>
      <p:sp>
        <p:nvSpPr>
          <p:cNvPr id="8" name="Rectangle 48"/>
          <p:cNvSpPr/>
          <p:nvPr/>
        </p:nvSpPr>
        <p:spPr>
          <a:xfrm>
            <a:off x="817418" y="1423455"/>
            <a:ext cx="10557164" cy="2657651"/>
          </a:xfrm>
          <a:prstGeom prst="rect">
            <a:avLst/>
          </a:prstGeom>
        </p:spPr>
        <p:txBody>
          <a:bodyPr wrap="square" lIns="0" tIns="0" rIns="0" bIns="0">
            <a:spAutoFit/>
          </a:bodyPr>
          <a:lstStyle/>
          <a:p>
            <a:pPr marL="457200" indent="-457200">
              <a:buClr>
                <a:schemeClr val="accent1"/>
              </a:buClr>
              <a:buFont typeface="Arial" panose="020B0604020202020204" pitchFamily="34" charset="0"/>
              <a:buChar char="&gt;"/>
            </a:pPr>
            <a:r>
              <a:rPr lang="en-GB" sz="2200" dirty="0">
                <a:solidFill>
                  <a:srgbClr val="0A2466"/>
                </a:solidFill>
                <a:latin typeface="Nunito Sans" panose="00000500000000000000" pitchFamily="2" charset="0"/>
                <a:cs typeface="Arial"/>
              </a:rPr>
              <a:t>The platform allows only one registrant per application. If you want more people to work on the same application, share the credentials. Don’t work simultaneously, or data is lost.</a:t>
            </a:r>
          </a:p>
          <a:p>
            <a:pPr marL="457200" indent="-457200">
              <a:buClr>
                <a:schemeClr val="accent1"/>
              </a:buClr>
              <a:buFont typeface="Arial" panose="020B0604020202020204" pitchFamily="34" charset="0"/>
              <a:buChar char="&gt;"/>
            </a:pPr>
            <a:endParaRPr lang="en-GB" sz="2200" dirty="0">
              <a:solidFill>
                <a:srgbClr val="0A2466"/>
              </a:solidFill>
              <a:latin typeface="Nunito Sans" panose="00000500000000000000" pitchFamily="2" charset="0"/>
              <a:cs typeface="Arial"/>
            </a:endParaRPr>
          </a:p>
          <a:p>
            <a:pPr marL="457200" indent="-457200">
              <a:buClr>
                <a:schemeClr val="accent1"/>
              </a:buClr>
              <a:buFont typeface="Arial" panose="020B0604020202020204" pitchFamily="34" charset="0"/>
              <a:buChar char="&gt;"/>
            </a:pPr>
            <a:r>
              <a:rPr lang="en-GB" sz="2200" dirty="0">
                <a:solidFill>
                  <a:srgbClr val="0A2466"/>
                </a:solidFill>
                <a:latin typeface="Nunito Sans" panose="00000500000000000000" pitchFamily="2" charset="0"/>
                <a:cs typeface="Arial"/>
              </a:rPr>
              <a:t>Don’t use special characters. </a:t>
            </a:r>
          </a:p>
          <a:p>
            <a:pPr marL="457200" indent="-457200">
              <a:buClr>
                <a:schemeClr val="accent1"/>
              </a:buClr>
              <a:buFont typeface="Arial" panose="020B0604020202020204" pitchFamily="34" charset="0"/>
              <a:buChar char="&gt;"/>
            </a:pPr>
            <a:endParaRPr lang="en-GB" sz="2200" dirty="0">
              <a:solidFill>
                <a:srgbClr val="0A2466"/>
              </a:solidFill>
              <a:latin typeface="Nunito Sans" panose="00000500000000000000" pitchFamily="2" charset="0"/>
              <a:cs typeface="Arial"/>
            </a:endParaRPr>
          </a:p>
          <a:p>
            <a:pPr marL="457200" indent="-457200">
              <a:lnSpc>
                <a:spcPct val="80000"/>
              </a:lnSpc>
              <a:spcBef>
                <a:spcPct val="20000"/>
              </a:spcBef>
              <a:buClr>
                <a:schemeClr val="accent1"/>
              </a:buClr>
              <a:buFont typeface="Arial" panose="020B0604020202020204" pitchFamily="34" charset="0"/>
              <a:buChar char="&gt;"/>
            </a:pPr>
            <a:r>
              <a:rPr lang="en-GB" altLang="pt-PT" sz="2200" dirty="0">
                <a:solidFill>
                  <a:srgbClr val="0A2466"/>
                </a:solidFill>
                <a:latin typeface="Nunito Sans" panose="00000500000000000000" pitchFamily="2" charset="0"/>
                <a:cs typeface="Arial"/>
              </a:rPr>
              <a:t>After the first access to </a:t>
            </a:r>
            <a:r>
              <a:rPr lang="en-GB" altLang="pt-PT" sz="2200" dirty="0" err="1">
                <a:solidFill>
                  <a:srgbClr val="0A2466"/>
                </a:solidFill>
                <a:latin typeface="Nunito Sans" panose="00000500000000000000" pitchFamily="2" charset="0"/>
                <a:cs typeface="Arial"/>
              </a:rPr>
              <a:t>myEureka</a:t>
            </a:r>
            <a:r>
              <a:rPr lang="en-GB" altLang="pt-PT" sz="2200" dirty="0">
                <a:solidFill>
                  <a:srgbClr val="0A2466"/>
                </a:solidFill>
                <a:latin typeface="Nunito Sans" panose="00000500000000000000" pitchFamily="2" charset="0"/>
                <a:cs typeface="Arial"/>
              </a:rPr>
              <a:t>, you can access </a:t>
            </a:r>
            <a:r>
              <a:rPr lang="en-GB" altLang="pt-PT" sz="2200" dirty="0" err="1">
                <a:solidFill>
                  <a:srgbClr val="0A2466"/>
                </a:solidFill>
                <a:latin typeface="Nunito Sans" panose="00000500000000000000" pitchFamily="2" charset="0"/>
                <a:cs typeface="Arial"/>
              </a:rPr>
              <a:t>myEureka</a:t>
            </a:r>
            <a:r>
              <a:rPr lang="en-GB" altLang="pt-PT" sz="2200" dirty="0">
                <a:solidFill>
                  <a:srgbClr val="0A2466"/>
                </a:solidFill>
                <a:latin typeface="Nunito Sans" panose="00000500000000000000" pitchFamily="2" charset="0"/>
                <a:cs typeface="Arial"/>
              </a:rPr>
              <a:t> via Eureka’s website: click “Access my project space” and “Manage your Eurostars project”.</a:t>
            </a:r>
          </a:p>
        </p:txBody>
      </p:sp>
    </p:spTree>
    <p:extLst>
      <p:ext uri="{BB962C8B-B14F-4D97-AF65-F5344CB8AC3E}">
        <p14:creationId xmlns:p14="http://schemas.microsoft.com/office/powerpoint/2010/main" val="29037720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766365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6058" y="369390"/>
            <a:ext cx="5396802" cy="608808"/>
          </a:xfrm>
          <a:prstGeom prst="rect">
            <a:avLst/>
          </a:prstGeom>
        </p:spPr>
        <p:txBody>
          <a:bodyPr/>
          <a:lstStyle/>
          <a:p>
            <a:r>
              <a:rPr lang="en-US" dirty="0"/>
              <a:t>Registration</a:t>
            </a:r>
            <a:endParaRPr lang="fr-BE"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5</a:t>
            </a:fld>
            <a:endParaRPr lang="en-US" dirty="0">
              <a:solidFill>
                <a:srgbClr val="C1C1C1"/>
              </a:solidFill>
            </a:endParaRPr>
          </a:p>
        </p:txBody>
      </p:sp>
      <p:grpSp>
        <p:nvGrpSpPr>
          <p:cNvPr id="19" name="Grupo 17"/>
          <p:cNvGrpSpPr/>
          <p:nvPr/>
        </p:nvGrpSpPr>
        <p:grpSpPr>
          <a:xfrm>
            <a:off x="3660552" y="854254"/>
            <a:ext cx="5911151" cy="5634356"/>
            <a:chOff x="148915" y="1257300"/>
            <a:chExt cx="5403961" cy="5149492"/>
          </a:xfrm>
        </p:grpSpPr>
        <p:pic>
          <p:nvPicPr>
            <p:cNvPr id="20" name="Imagem 6"/>
            <p:cNvPicPr>
              <a:picLocks noChangeAspect="1"/>
            </p:cNvPicPr>
            <p:nvPr/>
          </p:nvPicPr>
          <p:blipFill rotWithShape="1">
            <a:blip r:embed="rId3">
              <a:extLst>
                <a:ext uri="{28A0092B-C50C-407E-A947-70E740481C1C}">
                  <a14:useLocalDpi xmlns:a14="http://schemas.microsoft.com/office/drawing/2010/main" val="0"/>
                </a:ext>
              </a:extLst>
            </a:blip>
            <a:srcRect b="8759"/>
            <a:stretch/>
          </p:blipFill>
          <p:spPr>
            <a:xfrm>
              <a:off x="148915" y="1257300"/>
              <a:ext cx="4358158" cy="3064081"/>
            </a:xfrm>
            <a:prstGeom prst="rect">
              <a:avLst/>
            </a:prstGeom>
            <a:ln>
              <a:solidFill>
                <a:schemeClr val="bg2">
                  <a:lumMod val="90000"/>
                </a:schemeClr>
              </a:solidFill>
            </a:ln>
          </p:spPr>
        </p:pic>
        <p:pic>
          <p:nvPicPr>
            <p:cNvPr id="22" name="Imagem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8915" y="4505325"/>
              <a:ext cx="4345320" cy="1901467"/>
            </a:xfrm>
            <a:prstGeom prst="rect">
              <a:avLst/>
            </a:prstGeom>
            <a:ln>
              <a:solidFill>
                <a:schemeClr val="bg2">
                  <a:lumMod val="90000"/>
                </a:schemeClr>
              </a:solidFill>
            </a:ln>
          </p:spPr>
        </p:pic>
        <p:sp>
          <p:nvSpPr>
            <p:cNvPr id="23" name="Rectângulo arredondado 8"/>
            <p:cNvSpPr/>
            <p:nvPr/>
          </p:nvSpPr>
          <p:spPr>
            <a:xfrm>
              <a:off x="3019425" y="6000750"/>
              <a:ext cx="781049" cy="297952"/>
            </a:xfrm>
            <a:prstGeom prst="roundRect">
              <a:avLst/>
            </a:prstGeom>
            <a:noFill/>
            <a:ln w="22225">
              <a:solidFill>
                <a:srgbClr val="FFC0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29" name="CaixaDeTexto 14"/>
            <p:cNvSpPr txBox="1"/>
            <p:nvPr/>
          </p:nvSpPr>
          <p:spPr>
            <a:xfrm>
              <a:off x="4621813" y="1257300"/>
              <a:ext cx="931063" cy="309420"/>
            </a:xfrm>
            <a:prstGeom prst="rect">
              <a:avLst/>
            </a:prstGeom>
            <a:noFill/>
          </p:spPr>
          <p:txBody>
            <a:bodyPr wrap="square" rtlCol="0">
              <a:spAutoFit/>
            </a:bodyPr>
            <a:lstStyle/>
            <a:p>
              <a:r>
                <a:rPr lang="pt-PT" sz="1600" b="1" dirty="0">
                  <a:solidFill>
                    <a:srgbClr val="0A2466"/>
                  </a:solidFill>
                  <a:latin typeface="Nunito Sans" panose="00000500000000000000" pitchFamily="2" charset="0"/>
                  <a:cs typeface="Arial"/>
                </a:rPr>
                <a:t>Step</a:t>
              </a:r>
              <a:r>
                <a:rPr lang="pt-PT" sz="1600" b="1" dirty="0">
                  <a:solidFill>
                    <a:srgbClr val="0A2466"/>
                  </a:solidFill>
                  <a:latin typeface="Arial"/>
                  <a:cs typeface="Arial"/>
                </a:rPr>
                <a:t> 4</a:t>
              </a:r>
            </a:p>
          </p:txBody>
        </p:sp>
      </p:grpSp>
    </p:spTree>
    <p:extLst>
      <p:ext uri="{BB962C8B-B14F-4D97-AF65-F5344CB8AC3E}">
        <p14:creationId xmlns:p14="http://schemas.microsoft.com/office/powerpoint/2010/main" val="26526741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lstStyle/>
          <a:p>
            <a:r>
              <a:rPr lang="en-US" sz="3000" dirty="0"/>
              <a:t>Factors for Success</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50</a:t>
            </a:fld>
            <a:endParaRPr lang="en-US" dirty="0">
              <a:solidFill>
                <a:srgbClr val="C1C1C1"/>
              </a:solidFill>
            </a:endParaRPr>
          </a:p>
        </p:txBody>
      </p:sp>
      <p:sp>
        <p:nvSpPr>
          <p:cNvPr id="6" name="Rectangle 2"/>
          <p:cNvSpPr txBox="1">
            <a:spLocks noChangeArrowheads="1"/>
          </p:cNvSpPr>
          <p:nvPr/>
        </p:nvSpPr>
        <p:spPr bwMode="auto">
          <a:xfrm>
            <a:off x="1981200" y="950069"/>
            <a:ext cx="8229600" cy="4443412"/>
          </a:xfrm>
          <a:prstGeom prst="rect">
            <a:avLst/>
          </a:prstGeom>
          <a:noFill/>
          <a:ln w="9525">
            <a:noFill/>
            <a:miter lim="800000"/>
            <a:headEnd/>
            <a:tailEnd/>
          </a:ln>
        </p:spPr>
        <p:txBody>
          <a:bodyPr/>
          <a:lstStyle/>
          <a:p>
            <a:pPr marL="382588" indent="-342900" defTabSz="914400">
              <a:buClr>
                <a:schemeClr val="accent1"/>
              </a:buClr>
              <a:buFont typeface="Arial" panose="020B0604020202020204" pitchFamily="34" charset="0"/>
              <a:buChar char="•"/>
            </a:pPr>
            <a:r>
              <a:rPr lang="en-GB" altLang="en-US" sz="2400" dirty="0">
                <a:solidFill>
                  <a:srgbClr val="002060"/>
                </a:solidFill>
                <a:latin typeface="Nunito Sans" panose="00000500000000000000" pitchFamily="2" charset="0"/>
                <a:ea typeface="ＭＳ Ｐゴシック" pitchFamily="34" charset="-128"/>
                <a:sym typeface="Arial" charset="0"/>
              </a:rPr>
              <a:t>Be available </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Arial" charset="0"/>
              </a:rPr>
              <a:t>Allow time for necessary preparation (partner search, project proposal, consortium agreement…)</a:t>
            </a:r>
          </a:p>
          <a:p>
            <a:pPr lvl="2" indent="-457200" defTabSz="914400">
              <a:buFontTx/>
              <a:buChar char="&gt;"/>
            </a:pPr>
            <a:endParaRPr lang="en-GB" altLang="en-US" sz="2000" dirty="0">
              <a:solidFill>
                <a:srgbClr val="006DD9"/>
              </a:solidFill>
              <a:latin typeface="Nunito Sans" panose="00000500000000000000" pitchFamily="2" charset="0"/>
              <a:ea typeface="ＭＳ Ｐゴシック" pitchFamily="34" charset="-128"/>
              <a:sym typeface="Arial" charset="0"/>
            </a:endParaRPr>
          </a:p>
          <a:p>
            <a:pPr marL="382588" indent="-342900" defTabSz="914400">
              <a:buClr>
                <a:schemeClr val="accent1"/>
              </a:buClr>
              <a:buFont typeface="Arial" panose="020B0604020202020204" pitchFamily="34" charset="0"/>
              <a:buChar char="•"/>
            </a:pPr>
            <a:r>
              <a:rPr lang="en-GB" altLang="en-US" sz="2400" dirty="0">
                <a:solidFill>
                  <a:srgbClr val="002060"/>
                </a:solidFill>
                <a:latin typeface="Nunito Sans" panose="00000500000000000000" pitchFamily="2" charset="0"/>
                <a:ea typeface="ＭＳ Ｐゴシック" pitchFamily="34" charset="-128"/>
                <a:sym typeface="Trebuchet MS" pitchFamily="34" charset="0"/>
              </a:rPr>
              <a:t>Build up a « win-win » cooperation </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Trebuchet MS" pitchFamily="34" charset="0"/>
              </a:rPr>
              <a:t>Show complementarities and added value of trans-national partnership during and after the project</a:t>
            </a:r>
          </a:p>
          <a:p>
            <a:pPr marL="457200" lvl="2" defTabSz="914400"/>
            <a:endParaRPr lang="en-GB" altLang="en-US" sz="2000" dirty="0">
              <a:solidFill>
                <a:srgbClr val="006DD9"/>
              </a:solidFill>
              <a:latin typeface="Nunito Sans" panose="00000500000000000000" pitchFamily="2" charset="0"/>
              <a:ea typeface="ＭＳ Ｐゴシック" pitchFamily="34" charset="-128"/>
              <a:sym typeface="Trebuchet MS" pitchFamily="34" charset="0"/>
            </a:endParaRPr>
          </a:p>
          <a:p>
            <a:pPr marL="382588" indent="-342900" defTabSz="914400">
              <a:buClr>
                <a:schemeClr val="accent1"/>
              </a:buClr>
              <a:buFont typeface="Arial" panose="020B0604020202020204" pitchFamily="34" charset="0"/>
              <a:buChar char="•"/>
            </a:pPr>
            <a:r>
              <a:rPr lang="en-GB" altLang="en-US" sz="2400" dirty="0">
                <a:solidFill>
                  <a:srgbClr val="002060"/>
                </a:solidFill>
                <a:latin typeface="Nunito Sans" panose="00000500000000000000" pitchFamily="2" charset="0"/>
                <a:ea typeface="ＭＳ Ｐゴシック" pitchFamily="34" charset="-128"/>
                <a:sym typeface="Arial" charset="0"/>
              </a:rPr>
              <a:t>Show partnership’s ability to meet its commitments</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Arial" charset="0"/>
              </a:rPr>
              <a:t>Demonstrate each party’s management, scientific and technical skills as well as its available financial resources for the project</a:t>
            </a:r>
          </a:p>
          <a:p>
            <a:pPr marL="457200" lvl="2" defTabSz="914400"/>
            <a:endParaRPr lang="en-GB" altLang="en-US" sz="2000" dirty="0">
              <a:solidFill>
                <a:srgbClr val="006DD9"/>
              </a:solidFill>
              <a:latin typeface="Nunito Sans" panose="00000500000000000000" pitchFamily="2" charset="0"/>
              <a:ea typeface="ＭＳ Ｐゴシック" pitchFamily="34" charset="-128"/>
              <a:sym typeface="Arial" charset="0"/>
            </a:endParaRPr>
          </a:p>
          <a:p>
            <a:pPr marL="382588" indent="-342900" defTabSz="914400">
              <a:buClr>
                <a:schemeClr val="accent1"/>
              </a:buClr>
              <a:buFont typeface="Arial" panose="020B0604020202020204" pitchFamily="34" charset="0"/>
              <a:buChar char="•"/>
            </a:pPr>
            <a:r>
              <a:rPr lang="en-GB" altLang="en-US" sz="2400" dirty="0">
                <a:solidFill>
                  <a:srgbClr val="002060"/>
                </a:solidFill>
                <a:latin typeface="Nunito Sans" panose="00000500000000000000" pitchFamily="2" charset="0"/>
                <a:ea typeface="ＭＳ Ｐゴシック" pitchFamily="34" charset="-128"/>
                <a:sym typeface="Trebuchet MS" pitchFamily="34" charset="0"/>
              </a:rPr>
              <a:t>Nowadays, public money is a scarce resource</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Arial" charset="0"/>
              </a:rPr>
              <a:t>Demonstrate the fact that you have good financial health and have considered all of your options.</a:t>
            </a:r>
          </a:p>
          <a:p>
            <a:pPr marL="457200" lvl="2" defTabSz="914400"/>
            <a:endParaRPr lang="en-US" altLang="en-US" sz="2000" dirty="0">
              <a:solidFill>
                <a:srgbClr val="006DD9"/>
              </a:solidFill>
              <a:latin typeface="Nunito Sans" panose="00000500000000000000" pitchFamily="2" charset="0"/>
              <a:ea typeface="ＭＳ Ｐゴシック" pitchFamily="34" charset="-128"/>
              <a:sym typeface="Arial" charset="0"/>
            </a:endParaRPr>
          </a:p>
          <a:p>
            <a:pPr marL="382588" indent="-342900" defTabSz="914400">
              <a:spcBef>
                <a:spcPts val="400"/>
              </a:spcBef>
            </a:pPr>
            <a:endParaRPr lang="en-GB" altLang="en-US" sz="2400" dirty="0">
              <a:solidFill>
                <a:srgbClr val="006DD9"/>
              </a:solidFill>
              <a:latin typeface="Nunito Sans" panose="00000500000000000000" pitchFamily="2" charset="0"/>
              <a:ea typeface="ＭＳ Ｐゴシック" pitchFamily="34" charset="-128"/>
              <a:sym typeface="Trebuchet MS" pitchFamily="34" charset="0"/>
            </a:endParaRPr>
          </a:p>
        </p:txBody>
      </p:sp>
    </p:spTree>
    <p:extLst>
      <p:ext uri="{BB962C8B-B14F-4D97-AF65-F5344CB8AC3E}">
        <p14:creationId xmlns:p14="http://schemas.microsoft.com/office/powerpoint/2010/main" val="19812211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lstStyle/>
          <a:p>
            <a:r>
              <a:rPr lang="en-US" sz="3000" dirty="0"/>
              <a:t>Factors for Success</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51</a:t>
            </a:fld>
            <a:endParaRPr lang="en-US" dirty="0">
              <a:solidFill>
                <a:srgbClr val="C1C1C1"/>
              </a:solidFill>
            </a:endParaRPr>
          </a:p>
        </p:txBody>
      </p:sp>
      <p:sp>
        <p:nvSpPr>
          <p:cNvPr id="8" name="Rectangle 2"/>
          <p:cNvSpPr txBox="1">
            <a:spLocks noChangeArrowheads="1"/>
          </p:cNvSpPr>
          <p:nvPr/>
        </p:nvSpPr>
        <p:spPr bwMode="auto">
          <a:xfrm>
            <a:off x="1774825" y="1268414"/>
            <a:ext cx="8642350" cy="4752975"/>
          </a:xfrm>
          <a:prstGeom prst="rect">
            <a:avLst/>
          </a:prstGeom>
          <a:noFill/>
          <a:ln w="9525">
            <a:noFill/>
            <a:miter lim="800000"/>
            <a:headEnd/>
            <a:tailEnd/>
          </a:ln>
        </p:spPr>
        <p:txBody>
          <a:bodyPr/>
          <a:lstStyle/>
          <a:p>
            <a:pPr marL="382588" indent="-342900" defTabSz="914400">
              <a:buClr>
                <a:schemeClr val="accent1"/>
              </a:buClr>
              <a:buFont typeface="Arial" panose="020B0604020202020204" pitchFamily="34" charset="0"/>
              <a:buChar char="•"/>
            </a:pPr>
            <a:r>
              <a:rPr lang="en-GB" altLang="en-US" sz="2400" dirty="0">
                <a:solidFill>
                  <a:srgbClr val="002060"/>
                </a:solidFill>
                <a:latin typeface="Nunito Sans" panose="00000500000000000000" pitchFamily="2" charset="0"/>
                <a:ea typeface="ＭＳ Ｐゴシック" pitchFamily="34" charset="-128"/>
                <a:sym typeface="Trebuchet MS" pitchFamily="34" charset="0"/>
              </a:rPr>
              <a:t>Set clear, measurable and verifiable objectives</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Trebuchet MS" pitchFamily="34" charset="0"/>
              </a:rPr>
              <a:t>Define success indicators for technological performance as well as the commercial and financial targets to achieve</a:t>
            </a:r>
          </a:p>
          <a:p>
            <a:pPr marL="457200" lvl="2" defTabSz="914400"/>
            <a:endParaRPr lang="en-GB" altLang="en-US" sz="2000" dirty="0">
              <a:solidFill>
                <a:srgbClr val="006DD9"/>
              </a:solidFill>
              <a:latin typeface="Nunito Sans" panose="00000500000000000000" pitchFamily="2" charset="0"/>
              <a:ea typeface="ＭＳ Ｐゴシック" pitchFamily="34" charset="-128"/>
              <a:sym typeface="Arial" charset="0"/>
            </a:endParaRPr>
          </a:p>
          <a:p>
            <a:pPr marL="382588" indent="-342900" defTabSz="914400">
              <a:buClr>
                <a:schemeClr val="accent1"/>
              </a:buClr>
              <a:buFont typeface="Arial" panose="020B0604020202020204" pitchFamily="34" charset="0"/>
              <a:buChar char="•"/>
            </a:pPr>
            <a:r>
              <a:rPr lang="en-GB" altLang="en-US" sz="2400" dirty="0">
                <a:solidFill>
                  <a:srgbClr val="002060"/>
                </a:solidFill>
                <a:latin typeface="Nunito Sans" panose="00000500000000000000" pitchFamily="2" charset="0"/>
                <a:ea typeface="ＭＳ Ｐゴシック" pitchFamily="34" charset="-128"/>
                <a:sym typeface="Trebuchet MS" pitchFamily="34" charset="0"/>
              </a:rPr>
              <a:t>Demonstrate clearly why the projects should be financed</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Arial" charset="0"/>
              </a:rPr>
              <a:t>Highlight the risks and the strategic character of the project in terms of expected commercial and financial impact </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Arial" charset="0"/>
              </a:rPr>
              <a:t>Is it value for money?</a:t>
            </a:r>
          </a:p>
          <a:p>
            <a:pPr lvl="2" indent="-457200" defTabSz="914400">
              <a:buFontTx/>
              <a:buChar char="&gt;"/>
            </a:pPr>
            <a:endParaRPr lang="en-GB" altLang="en-US" sz="2000" dirty="0">
              <a:solidFill>
                <a:srgbClr val="006DD9"/>
              </a:solidFill>
              <a:latin typeface="Nunito Sans" panose="00000500000000000000" pitchFamily="2" charset="0"/>
              <a:ea typeface="ＭＳ Ｐゴシック" pitchFamily="34" charset="-128"/>
              <a:sym typeface="Arial" charset="0"/>
            </a:endParaRPr>
          </a:p>
          <a:p>
            <a:pPr marL="382588" indent="-342900" defTabSz="914400">
              <a:buClr>
                <a:schemeClr val="accent1"/>
              </a:buClr>
              <a:buFont typeface="Arial" panose="020B0604020202020204" pitchFamily="34" charset="0"/>
              <a:buChar char="•"/>
            </a:pPr>
            <a:r>
              <a:rPr lang="en-GB" altLang="en-US" sz="2400" dirty="0">
                <a:solidFill>
                  <a:srgbClr val="002060"/>
                </a:solidFill>
                <a:latin typeface="Nunito Sans" panose="00000500000000000000" pitchFamily="2" charset="0"/>
                <a:ea typeface="ＭＳ Ｐゴシック" pitchFamily="34" charset="-128"/>
                <a:sym typeface="Trebuchet MS" pitchFamily="34" charset="0"/>
              </a:rPr>
              <a:t>Be technologically ambitious while remaining realistic</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Trebuchet MS" pitchFamily="34" charset="0"/>
              </a:rPr>
              <a:t>Define a methodical approach in line with partnership, budget and time limit set for the completion of the project and the marketing of its results</a:t>
            </a:r>
          </a:p>
          <a:p>
            <a:pPr lvl="2" indent="-457200" defTabSz="914400">
              <a:buFontTx/>
              <a:buChar char="&gt;"/>
            </a:pPr>
            <a:endParaRPr lang="en-GB" altLang="en-US" sz="2000" dirty="0">
              <a:solidFill>
                <a:srgbClr val="006DD9"/>
              </a:solidFill>
              <a:ea typeface="ＭＳ Ｐゴシック" pitchFamily="34" charset="-128"/>
              <a:sym typeface="Arial" charset="0"/>
            </a:endParaRPr>
          </a:p>
          <a:p>
            <a:pPr marL="457200" lvl="2" defTabSz="914400"/>
            <a:endParaRPr lang="en-GB" altLang="en-US" sz="2000" dirty="0">
              <a:solidFill>
                <a:srgbClr val="006DD9"/>
              </a:solidFill>
              <a:ea typeface="ＭＳ Ｐゴシック" pitchFamily="34" charset="-128"/>
              <a:sym typeface="Arial" charset="0"/>
            </a:endParaRPr>
          </a:p>
          <a:p>
            <a:pPr marL="382588" indent="-342900" defTabSz="914400">
              <a:buClr>
                <a:schemeClr val="accent1"/>
              </a:buClr>
              <a:buFont typeface="Arial" panose="020B0604020202020204" pitchFamily="34" charset="0"/>
              <a:buChar char="•"/>
            </a:pPr>
            <a:endParaRPr lang="en-GB" altLang="en-US" sz="2400" dirty="0">
              <a:solidFill>
                <a:srgbClr val="002060"/>
              </a:solidFill>
              <a:ea typeface="ＭＳ Ｐゴシック" pitchFamily="34" charset="-128"/>
              <a:sym typeface="Trebuchet MS" pitchFamily="34" charset="0"/>
            </a:endParaRPr>
          </a:p>
          <a:p>
            <a:pPr marL="382588" indent="-342900" defTabSz="914400">
              <a:buFontTx/>
              <a:buChar char="&gt;"/>
            </a:pPr>
            <a:endParaRPr lang="en-GB" altLang="en-US" sz="2400" dirty="0">
              <a:solidFill>
                <a:srgbClr val="006DD9"/>
              </a:solidFill>
              <a:ea typeface="ＭＳ Ｐゴシック" pitchFamily="34" charset="-128"/>
              <a:sym typeface="Arial" charset="0"/>
            </a:endParaRPr>
          </a:p>
        </p:txBody>
      </p:sp>
    </p:spTree>
    <p:extLst>
      <p:ext uri="{BB962C8B-B14F-4D97-AF65-F5344CB8AC3E}">
        <p14:creationId xmlns:p14="http://schemas.microsoft.com/office/powerpoint/2010/main" val="34462526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lstStyle/>
          <a:p>
            <a:r>
              <a:rPr lang="en-US" sz="3000" dirty="0"/>
              <a:t>Factors for Success</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52</a:t>
            </a:fld>
            <a:endParaRPr lang="en-US" dirty="0">
              <a:solidFill>
                <a:srgbClr val="C1C1C1"/>
              </a:solidFill>
            </a:endParaRPr>
          </a:p>
        </p:txBody>
      </p:sp>
      <p:sp>
        <p:nvSpPr>
          <p:cNvPr id="6" name="Rectangle 2"/>
          <p:cNvSpPr txBox="1">
            <a:spLocks noChangeArrowheads="1"/>
          </p:cNvSpPr>
          <p:nvPr/>
        </p:nvSpPr>
        <p:spPr bwMode="auto">
          <a:xfrm>
            <a:off x="1774825" y="1270000"/>
            <a:ext cx="8893175" cy="4679950"/>
          </a:xfrm>
          <a:prstGeom prst="rect">
            <a:avLst/>
          </a:prstGeom>
          <a:noFill/>
          <a:ln w="9525">
            <a:noFill/>
            <a:miter lim="800000"/>
            <a:headEnd/>
            <a:tailEnd/>
          </a:ln>
        </p:spPr>
        <p:txBody>
          <a:bodyPr/>
          <a:lstStyle/>
          <a:p>
            <a:pPr lvl="2" indent="-457200" defTabSz="914400">
              <a:buFontTx/>
              <a:buChar char="&gt;"/>
            </a:pPr>
            <a:endParaRPr lang="en-GB" altLang="en-US" sz="2000" dirty="0">
              <a:solidFill>
                <a:srgbClr val="006DD9"/>
              </a:solidFill>
              <a:latin typeface="Nunito Sans" panose="00000500000000000000" pitchFamily="2" charset="0"/>
              <a:ea typeface="ＭＳ Ｐゴシック" pitchFamily="34" charset="-128"/>
              <a:sym typeface="Trebuchet MS" pitchFamily="34" charset="0"/>
            </a:endParaRPr>
          </a:p>
          <a:p>
            <a:pPr marL="382588" indent="-342900" defTabSz="914400">
              <a:buClr>
                <a:schemeClr val="accent1"/>
              </a:buClr>
              <a:buFont typeface="Arial" panose="020B0604020202020204" pitchFamily="34" charset="0"/>
              <a:buChar char="•"/>
            </a:pPr>
            <a:r>
              <a:rPr lang="en-GB" altLang="en-US" sz="2400" dirty="0">
                <a:solidFill>
                  <a:srgbClr val="002060"/>
                </a:solidFill>
                <a:latin typeface="Nunito Sans" panose="00000500000000000000" pitchFamily="2" charset="0"/>
                <a:ea typeface="ＭＳ Ｐゴシック" pitchFamily="34" charset="-128"/>
                <a:sym typeface="Arial" charset="0"/>
              </a:rPr>
              <a:t>Point out the innovative nature of the proposal submitted</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Arial" charset="0"/>
              </a:rPr>
              <a:t>Present new industrial applications and their impact on the industry sector and relevant markets</a:t>
            </a:r>
          </a:p>
          <a:p>
            <a:pPr lvl="2" indent="-457200" defTabSz="914400">
              <a:buFontTx/>
              <a:buChar char="&gt;"/>
            </a:pPr>
            <a:endParaRPr lang="en-GB" altLang="en-US" sz="2000" dirty="0">
              <a:solidFill>
                <a:srgbClr val="006DD9"/>
              </a:solidFill>
              <a:latin typeface="Nunito Sans" panose="00000500000000000000" pitchFamily="2" charset="0"/>
              <a:ea typeface="ＭＳ Ｐゴシック" pitchFamily="34" charset="-128"/>
              <a:sym typeface="Arial" charset="0"/>
            </a:endParaRPr>
          </a:p>
          <a:p>
            <a:pPr marL="382588" indent="-342900" defTabSz="914400">
              <a:buClr>
                <a:schemeClr val="accent1"/>
              </a:buClr>
              <a:buFont typeface="Arial" panose="020B0604020202020204" pitchFamily="34" charset="0"/>
              <a:buChar char="•"/>
            </a:pPr>
            <a:r>
              <a:rPr lang="en-GB" altLang="en-US" sz="2400" dirty="0">
                <a:solidFill>
                  <a:srgbClr val="002060"/>
                </a:solidFill>
                <a:latin typeface="Nunito Sans" panose="00000500000000000000" pitchFamily="2" charset="0"/>
                <a:ea typeface="ＭＳ Ｐゴシック" pitchFamily="34" charset="-128"/>
                <a:sym typeface="Trebuchet MS" pitchFamily="34" charset="0"/>
              </a:rPr>
              <a:t>Describing the technology is the easy bit there is more…</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Arial" charset="0"/>
              </a:rPr>
              <a:t>Who are you? Describe the benefits of this partnership, the added value that each organisation brings?</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Trebuchet MS" pitchFamily="34" charset="0"/>
              </a:rPr>
              <a:t>Focus on the project methodology (objectives, means, results)</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Arial" charset="0"/>
              </a:rPr>
              <a:t>Appropriate and realistic cost breakdown</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Arial" charset="0"/>
              </a:rPr>
              <a:t>Analyse the risks. How will you mitigate against them?</a:t>
            </a:r>
          </a:p>
          <a:p>
            <a:pPr marL="382588" indent="-342900" defTabSz="914400">
              <a:buFontTx/>
              <a:buChar char="&gt;"/>
            </a:pPr>
            <a:endParaRPr lang="en-GB" altLang="en-US" sz="2400" dirty="0">
              <a:solidFill>
                <a:srgbClr val="002060"/>
              </a:solidFill>
              <a:latin typeface="Nunito Sans" panose="00000500000000000000" pitchFamily="2" charset="0"/>
              <a:ea typeface="ＭＳ Ｐゴシック" pitchFamily="34" charset="-128"/>
              <a:sym typeface="Arial" charset="0"/>
            </a:endParaRPr>
          </a:p>
          <a:p>
            <a:pPr marL="39688" defTabSz="914400">
              <a:buClr>
                <a:schemeClr val="accent1"/>
              </a:buClr>
            </a:pPr>
            <a:endParaRPr lang="en-GB" altLang="en-US" sz="2400" dirty="0">
              <a:solidFill>
                <a:srgbClr val="002060"/>
              </a:solidFill>
              <a:latin typeface="Nunito Sans" panose="00000500000000000000" pitchFamily="2" charset="0"/>
              <a:ea typeface="ＭＳ Ｐゴシック" pitchFamily="34" charset="-128"/>
              <a:sym typeface="Trebuchet MS" pitchFamily="34" charset="0"/>
            </a:endParaRPr>
          </a:p>
        </p:txBody>
      </p:sp>
    </p:spTree>
    <p:extLst>
      <p:ext uri="{BB962C8B-B14F-4D97-AF65-F5344CB8AC3E}">
        <p14:creationId xmlns:p14="http://schemas.microsoft.com/office/powerpoint/2010/main" val="1513481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lstStyle/>
          <a:p>
            <a:r>
              <a:rPr lang="en-US" sz="3000" dirty="0"/>
              <a:t>Factors for Success</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53</a:t>
            </a:fld>
            <a:endParaRPr lang="en-US" dirty="0">
              <a:solidFill>
                <a:srgbClr val="C1C1C1"/>
              </a:solidFill>
            </a:endParaRPr>
          </a:p>
        </p:txBody>
      </p:sp>
      <p:sp>
        <p:nvSpPr>
          <p:cNvPr id="6" name="Rectangle 2"/>
          <p:cNvSpPr txBox="1">
            <a:spLocks noChangeArrowheads="1"/>
          </p:cNvSpPr>
          <p:nvPr/>
        </p:nvSpPr>
        <p:spPr bwMode="auto">
          <a:xfrm>
            <a:off x="2074292" y="974568"/>
            <a:ext cx="8893175" cy="4679950"/>
          </a:xfrm>
          <a:prstGeom prst="rect">
            <a:avLst/>
          </a:prstGeom>
          <a:noFill/>
          <a:ln w="9525">
            <a:noFill/>
            <a:miter lim="800000"/>
            <a:headEnd/>
            <a:tailEnd/>
          </a:ln>
        </p:spPr>
        <p:txBody>
          <a:bodyPr/>
          <a:lstStyle/>
          <a:p>
            <a:pPr marL="382588" indent="-342900" defTabSz="914400">
              <a:buClr>
                <a:schemeClr val="accent1"/>
              </a:buClr>
              <a:buFont typeface="Arial" panose="020B0604020202020204" pitchFamily="34" charset="0"/>
              <a:buChar char="•"/>
            </a:pPr>
            <a:r>
              <a:rPr lang="en-GB" altLang="en-US" sz="2400" dirty="0">
                <a:solidFill>
                  <a:srgbClr val="002060"/>
                </a:solidFill>
                <a:latin typeface="Nunito Sans" panose="00000500000000000000" pitchFamily="2" charset="0"/>
                <a:ea typeface="ＭＳ Ｐゴシック" pitchFamily="34" charset="-128"/>
                <a:sym typeface="Trebuchet MS" pitchFamily="34" charset="0"/>
              </a:rPr>
              <a:t>Don’t forget your market (it sounds strange, but people do)</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Trebuchet MS" pitchFamily="34" charset="0"/>
              </a:rPr>
              <a:t>Product plans, exploitation plans, commercialisation strategy.</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Trebuchet MS" pitchFamily="34" charset="0"/>
              </a:rPr>
              <a:t>Analysis and comparison with state of the art.</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Trebuchet MS" pitchFamily="34" charset="0"/>
              </a:rPr>
              <a:t>Barriers to market entry?</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Trebuchet MS" pitchFamily="34" charset="0"/>
              </a:rPr>
              <a:t>Competitive advantages?</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Trebuchet MS" pitchFamily="34" charset="0"/>
              </a:rPr>
              <a:t>Realistic market share? Will you actually make ROI?</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Trebuchet MS" pitchFamily="34" charset="0"/>
              </a:rPr>
              <a:t>Or how to protect it – Good IPR analysis/strategies are rare</a:t>
            </a:r>
          </a:p>
          <a:p>
            <a:pPr marL="382588" indent="-342900" defTabSz="914400">
              <a:buClr>
                <a:schemeClr val="accent1"/>
              </a:buClr>
              <a:buFont typeface="Arial" panose="020B0604020202020204" pitchFamily="34" charset="0"/>
              <a:buChar char="•"/>
            </a:pPr>
            <a:endParaRPr lang="en-GB" altLang="en-US" sz="2400" dirty="0">
              <a:solidFill>
                <a:srgbClr val="002060"/>
              </a:solidFill>
              <a:latin typeface="Nunito Sans" panose="00000500000000000000" pitchFamily="2" charset="0"/>
              <a:ea typeface="ＭＳ Ｐゴシック" pitchFamily="34" charset="-128"/>
              <a:sym typeface="Trebuchet MS" pitchFamily="34" charset="0"/>
            </a:endParaRPr>
          </a:p>
          <a:p>
            <a:pPr marL="382588" indent="-342900" defTabSz="914400">
              <a:buClr>
                <a:schemeClr val="accent1"/>
              </a:buClr>
              <a:buFont typeface="Arial" panose="020B0604020202020204" pitchFamily="34" charset="0"/>
              <a:buChar char="•"/>
            </a:pPr>
            <a:r>
              <a:rPr lang="en-GB" altLang="en-US" sz="2400" dirty="0">
                <a:solidFill>
                  <a:srgbClr val="002060"/>
                </a:solidFill>
                <a:latin typeface="Nunito Sans" panose="00000500000000000000" pitchFamily="2" charset="0"/>
                <a:ea typeface="ＭＳ Ｐゴシック" pitchFamily="34" charset="-128"/>
                <a:sym typeface="Trebuchet MS" pitchFamily="34" charset="0"/>
              </a:rPr>
              <a:t>Fill in the project application carefully and ensure it is clear </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Trebuchet MS" pitchFamily="34" charset="0"/>
              </a:rPr>
              <a:t>Promote the key elements the evaluators are looking for and ask an objective party to read it</a:t>
            </a: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Trebuchet MS" pitchFamily="34" charset="0"/>
              </a:rPr>
              <a:t>Proof read it – this is the cheapest way of making it better.</a:t>
            </a:r>
          </a:p>
          <a:p>
            <a:pPr lvl="2" indent="-457200" defTabSz="914400">
              <a:buFontTx/>
              <a:buChar char="&gt;"/>
            </a:pPr>
            <a:endParaRPr lang="en-US" altLang="en-US" sz="2000" dirty="0">
              <a:solidFill>
                <a:srgbClr val="006DD9"/>
              </a:solidFill>
              <a:latin typeface="Nunito Sans" panose="00000500000000000000" pitchFamily="2" charset="0"/>
              <a:ea typeface="ＭＳ Ｐゴシック" pitchFamily="34" charset="-128"/>
              <a:sym typeface="Trebuchet MS" pitchFamily="34" charset="0"/>
            </a:endParaRPr>
          </a:p>
          <a:p>
            <a:pPr marL="382588" indent="-342900" defTabSz="914400">
              <a:buClr>
                <a:schemeClr val="accent1"/>
              </a:buClr>
              <a:buFont typeface="Arial" panose="020B0604020202020204" pitchFamily="34" charset="0"/>
              <a:buChar char="•"/>
            </a:pPr>
            <a:r>
              <a:rPr lang="en-US" altLang="en-US" sz="2400" dirty="0">
                <a:solidFill>
                  <a:srgbClr val="002060"/>
                </a:solidFill>
                <a:latin typeface="Nunito Sans" panose="00000500000000000000" pitchFamily="2" charset="0"/>
                <a:ea typeface="ＭＳ Ｐゴシック" pitchFamily="34" charset="-128"/>
                <a:sym typeface="Trebuchet MS" pitchFamily="34" charset="0"/>
              </a:rPr>
              <a:t>Don’t allow yourself to be surprised by anything</a:t>
            </a:r>
            <a:endParaRPr lang="en-GB" altLang="en-US" sz="2400" dirty="0">
              <a:solidFill>
                <a:srgbClr val="002060"/>
              </a:solidFill>
              <a:latin typeface="Nunito Sans" panose="00000500000000000000" pitchFamily="2" charset="0"/>
              <a:ea typeface="ＭＳ Ｐゴシック" pitchFamily="34" charset="-128"/>
              <a:sym typeface="Trebuchet MS" pitchFamily="34" charset="0"/>
            </a:endParaRPr>
          </a:p>
          <a:p>
            <a:pPr lvl="2" indent="-457200" defTabSz="914400">
              <a:buFontTx/>
              <a:buChar char="&gt;"/>
            </a:pPr>
            <a:r>
              <a:rPr lang="en-GB" altLang="en-US" sz="2000" dirty="0">
                <a:solidFill>
                  <a:srgbClr val="006DD9"/>
                </a:solidFill>
                <a:latin typeface="Nunito Sans" panose="00000500000000000000" pitchFamily="2" charset="0"/>
                <a:ea typeface="ＭＳ Ｐゴシック" pitchFamily="34" charset="-128"/>
                <a:sym typeface="Trebuchet MS" pitchFamily="34" charset="0"/>
              </a:rPr>
              <a:t>Do your homework</a:t>
            </a:r>
          </a:p>
          <a:p>
            <a:pPr lvl="2" indent="-457200" defTabSz="914400">
              <a:buFontTx/>
              <a:buChar char="&gt;"/>
            </a:pPr>
            <a:r>
              <a:rPr lang="en-US" altLang="en-US" sz="2000" dirty="0">
                <a:solidFill>
                  <a:srgbClr val="006DD9"/>
                </a:solidFill>
                <a:latin typeface="Nunito Sans" panose="00000500000000000000" pitchFamily="2" charset="0"/>
                <a:ea typeface="ＭＳ Ｐゴシック" pitchFamily="34" charset="-128"/>
                <a:sym typeface="Trebuchet MS" pitchFamily="34" charset="0"/>
              </a:rPr>
              <a:t>Speak to your National Project Coordinator (NPC)</a:t>
            </a:r>
            <a:endParaRPr lang="en-GB" altLang="en-US" sz="2000" dirty="0">
              <a:solidFill>
                <a:srgbClr val="006DD9"/>
              </a:solidFill>
              <a:latin typeface="Nunito Sans" panose="00000500000000000000" pitchFamily="2" charset="0"/>
              <a:ea typeface="ＭＳ Ｐゴシック" pitchFamily="34" charset="-128"/>
              <a:sym typeface="Trebuchet MS" pitchFamily="34" charset="0"/>
            </a:endParaRPr>
          </a:p>
          <a:p>
            <a:pPr marL="382588" indent="-342900" defTabSz="914400">
              <a:buFontTx/>
              <a:buChar char="&gt;"/>
            </a:pPr>
            <a:endParaRPr lang="en-US" altLang="en-US" sz="2400" dirty="0">
              <a:solidFill>
                <a:srgbClr val="006DD9"/>
              </a:solidFill>
              <a:ea typeface="ＭＳ Ｐゴシック" pitchFamily="34" charset="-128"/>
              <a:sym typeface="Trebuchet MS" pitchFamily="34" charset="0"/>
            </a:endParaRPr>
          </a:p>
        </p:txBody>
      </p:sp>
    </p:spTree>
    <p:extLst>
      <p:ext uri="{BB962C8B-B14F-4D97-AF65-F5344CB8AC3E}">
        <p14:creationId xmlns:p14="http://schemas.microsoft.com/office/powerpoint/2010/main" val="18421619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7341051" cy="608808"/>
          </a:xfrm>
          <a:prstGeom prst="rect">
            <a:avLst/>
          </a:prstGeom>
        </p:spPr>
        <p:txBody>
          <a:bodyPr/>
          <a:lstStyle/>
          <a:p>
            <a:r>
              <a:rPr lang="en-US" dirty="0"/>
              <a:t>Complete Registration</a:t>
            </a:r>
            <a:endParaRPr lang="fr-BE"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6</a:t>
            </a:fld>
            <a:endParaRPr lang="en-US" dirty="0">
              <a:solidFill>
                <a:srgbClr val="C1C1C1"/>
              </a:solidFill>
            </a:endParaRPr>
          </a:p>
        </p:txBody>
      </p:sp>
      <p:sp>
        <p:nvSpPr>
          <p:cNvPr id="13" name="Rectangle 48"/>
          <p:cNvSpPr/>
          <p:nvPr/>
        </p:nvSpPr>
        <p:spPr>
          <a:xfrm>
            <a:off x="2026277" y="1381060"/>
            <a:ext cx="8023537" cy="369332"/>
          </a:xfrm>
          <a:prstGeom prst="rect">
            <a:avLst/>
          </a:prstGeom>
          <a:ln>
            <a:noFill/>
          </a:ln>
        </p:spPr>
        <p:txBody>
          <a:bodyPr wrap="square" lIns="0" tIns="0" rIns="0" bIns="0">
            <a:spAutoFit/>
          </a:bodyPr>
          <a:lstStyle/>
          <a:p>
            <a:pPr lvl="1">
              <a:buClr>
                <a:schemeClr val="accent1"/>
              </a:buClr>
            </a:pPr>
            <a:endParaRPr lang="en-GB" sz="2400" dirty="0">
              <a:solidFill>
                <a:srgbClr val="0A2466"/>
              </a:solidFill>
              <a:cs typeface="Arial"/>
            </a:endParaRPr>
          </a:p>
        </p:txBody>
      </p:sp>
      <p:pic>
        <p:nvPicPr>
          <p:cNvPr id="7" name="Picture 6" descr="Screen Clipping"/>
          <p:cNvPicPr>
            <a:picLocks/>
          </p:cNvPicPr>
          <p:nvPr/>
        </p:nvPicPr>
        <p:blipFill>
          <a:blip r:embed="rId3">
            <a:extLst>
              <a:ext uri="{28A0092B-C50C-407E-A947-70E740481C1C}">
                <a14:useLocalDpi xmlns:a14="http://schemas.microsoft.com/office/drawing/2010/main" val="0"/>
              </a:ext>
            </a:extLst>
          </a:blip>
          <a:stretch>
            <a:fillRect/>
          </a:stretch>
        </p:blipFill>
        <p:spPr>
          <a:xfrm>
            <a:off x="2354872" y="1180702"/>
            <a:ext cx="7482255" cy="4963030"/>
          </a:xfrm>
          <a:prstGeom prst="rect">
            <a:avLst/>
          </a:prstGeom>
          <a:ln>
            <a:solidFill>
              <a:schemeClr val="bg2">
                <a:lumMod val="90000"/>
              </a:schemeClr>
            </a:solidFill>
          </a:ln>
        </p:spPr>
      </p:pic>
    </p:spTree>
    <p:extLst>
      <p:ext uri="{BB962C8B-B14F-4D97-AF65-F5344CB8AC3E}">
        <p14:creationId xmlns:p14="http://schemas.microsoft.com/office/powerpoint/2010/main" val="142980773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74320" y="365760"/>
            <a:ext cx="5396802" cy="608808"/>
          </a:xfrm>
        </p:spPr>
        <p:txBody>
          <a:bodyPr/>
          <a:lstStyle/>
          <a:p>
            <a:r>
              <a:rPr lang="en-US" dirty="0"/>
              <a:t>Registration</a:t>
            </a:r>
            <a:endParaRPr lang="fr-BE"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7</a:t>
            </a:fld>
            <a:endParaRPr lang="en-US" dirty="0">
              <a:solidFill>
                <a:srgbClr val="C1C1C1"/>
              </a:solidFill>
            </a:endParaRPr>
          </a:p>
        </p:txBody>
      </p:sp>
      <p:sp>
        <p:nvSpPr>
          <p:cNvPr id="11" name="Rectangle 48"/>
          <p:cNvSpPr/>
          <p:nvPr/>
        </p:nvSpPr>
        <p:spPr>
          <a:xfrm>
            <a:off x="2026278" y="2450007"/>
            <a:ext cx="4036587" cy="2954655"/>
          </a:xfrm>
          <a:prstGeom prst="rect">
            <a:avLst/>
          </a:prstGeom>
          <a:ln>
            <a:noFill/>
          </a:ln>
        </p:spPr>
        <p:txBody>
          <a:bodyPr wrap="square" lIns="0" tIns="0" rIns="0" bIns="0">
            <a:spAutoFit/>
          </a:bodyPr>
          <a:lstStyle/>
          <a:p>
            <a:pPr>
              <a:buClr>
                <a:schemeClr val="accent1"/>
              </a:buClr>
            </a:pPr>
            <a:r>
              <a:rPr lang="en-GB" sz="2400" dirty="0">
                <a:solidFill>
                  <a:srgbClr val="0A2466"/>
                </a:solidFill>
                <a:latin typeface="Nunito Sans" panose="00000500000000000000" pitchFamily="2" charset="0"/>
                <a:cs typeface="Arial"/>
              </a:rPr>
              <a:t>To inform the NPC about</a:t>
            </a:r>
          </a:p>
          <a:p>
            <a:pPr>
              <a:buClr>
                <a:schemeClr val="accent1"/>
              </a:buClr>
            </a:pPr>
            <a:endParaRPr lang="en-GB" sz="2400" dirty="0">
              <a:solidFill>
                <a:srgbClr val="0A2466"/>
              </a:solidFill>
              <a:latin typeface="Nunito Sans" panose="00000500000000000000" pitchFamily="2" charset="0"/>
              <a:cs typeface="Arial"/>
            </a:endParaRPr>
          </a:p>
          <a:p>
            <a:pPr marL="342900" indent="-342900">
              <a:buClr>
                <a:schemeClr val="accent1"/>
              </a:buClr>
              <a:buFontTx/>
              <a:buChar char="&gt;"/>
            </a:pPr>
            <a:r>
              <a:rPr lang="en-GB" sz="2400" dirty="0">
                <a:solidFill>
                  <a:srgbClr val="0A2466"/>
                </a:solidFill>
                <a:latin typeface="Nunito Sans" panose="00000500000000000000" pitchFamily="2" charset="0"/>
                <a:cs typeface="Arial"/>
              </a:rPr>
              <a:t>Contact person information</a:t>
            </a:r>
          </a:p>
          <a:p>
            <a:pPr marL="342900" indent="-342900">
              <a:buClr>
                <a:schemeClr val="accent1"/>
              </a:buClr>
              <a:buFontTx/>
              <a:buChar char="&gt;"/>
            </a:pPr>
            <a:r>
              <a:rPr lang="en-GB" sz="2400" dirty="0">
                <a:solidFill>
                  <a:srgbClr val="0A2466"/>
                </a:solidFill>
                <a:latin typeface="Nunito Sans" panose="00000500000000000000" pitchFamily="2" charset="0"/>
                <a:cs typeface="Arial"/>
              </a:rPr>
              <a:t>Organisation information</a:t>
            </a:r>
          </a:p>
          <a:p>
            <a:pPr marL="342900" indent="-342900">
              <a:buClr>
                <a:schemeClr val="accent1"/>
              </a:buClr>
              <a:buFontTx/>
              <a:buChar char="&gt;"/>
            </a:pPr>
            <a:r>
              <a:rPr lang="en-GB" sz="2400" dirty="0">
                <a:solidFill>
                  <a:srgbClr val="0A2466"/>
                </a:solidFill>
                <a:latin typeface="Nunito Sans" panose="00000500000000000000" pitchFamily="2" charset="0"/>
                <a:cs typeface="Arial"/>
              </a:rPr>
              <a:t>Role</a:t>
            </a:r>
          </a:p>
          <a:p>
            <a:pPr marL="342900" indent="-342900">
              <a:buClr>
                <a:schemeClr val="accent1"/>
              </a:buClr>
              <a:buFontTx/>
              <a:buChar char="&gt;"/>
            </a:pPr>
            <a:r>
              <a:rPr lang="en-GB" sz="2400" dirty="0">
                <a:solidFill>
                  <a:srgbClr val="0A2466"/>
                </a:solidFill>
                <a:latin typeface="Nunito Sans" panose="00000500000000000000" pitchFamily="2" charset="0"/>
                <a:cs typeface="Arial"/>
              </a:rPr>
              <a:t>Project short description</a:t>
            </a:r>
          </a:p>
          <a:p>
            <a:pPr marL="342900" indent="-342900">
              <a:buClr>
                <a:schemeClr val="accent1"/>
              </a:buClr>
              <a:buFontTx/>
              <a:buChar char="&gt;"/>
            </a:pPr>
            <a:r>
              <a:rPr lang="en-GB" sz="2400" dirty="0">
                <a:solidFill>
                  <a:srgbClr val="0A2466"/>
                </a:solidFill>
                <a:latin typeface="Nunito Sans" panose="00000500000000000000" pitchFamily="2" charset="0"/>
                <a:cs typeface="Arial"/>
              </a:rPr>
              <a:t>Members involved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9137" y="752653"/>
            <a:ext cx="4036587" cy="5565597"/>
          </a:xfrm>
          <a:prstGeom prst="rect">
            <a:avLst/>
          </a:prstGeom>
        </p:spPr>
      </p:pic>
    </p:spTree>
    <p:extLst>
      <p:ext uri="{BB962C8B-B14F-4D97-AF65-F5344CB8AC3E}">
        <p14:creationId xmlns:p14="http://schemas.microsoft.com/office/powerpoint/2010/main" val="20981815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2789" y="401977"/>
            <a:ext cx="5396802" cy="608808"/>
          </a:xfrm>
        </p:spPr>
        <p:txBody>
          <a:bodyPr/>
          <a:lstStyle/>
          <a:p>
            <a:r>
              <a:rPr lang="en-US" dirty="0"/>
              <a:t>Log in</a:t>
            </a:r>
            <a:endParaRPr lang="fr-BE"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8</a:t>
            </a:fld>
            <a:endParaRPr lang="en-US" dirty="0">
              <a:solidFill>
                <a:srgbClr val="C1C1C1"/>
              </a:solidFill>
            </a:endParaRPr>
          </a:p>
        </p:txBody>
      </p:sp>
      <p:sp>
        <p:nvSpPr>
          <p:cNvPr id="10" name="Text Box 9">
            <a:extLst>
              <a:ext uri="{FF2B5EF4-FFF2-40B4-BE49-F238E27FC236}">
                <a16:creationId xmlns:a16="http://schemas.microsoft.com/office/drawing/2014/main" id="{1803BEC0-A39D-49B4-9BAB-94DDD66431B8}"/>
              </a:ext>
            </a:extLst>
          </p:cNvPr>
          <p:cNvSpPr txBox="1">
            <a:spLocks noChangeArrowheads="1"/>
          </p:cNvSpPr>
          <p:nvPr/>
        </p:nvSpPr>
        <p:spPr bwMode="auto">
          <a:xfrm>
            <a:off x="2529631" y="808781"/>
            <a:ext cx="7780589" cy="369332"/>
          </a:xfrm>
          <a:prstGeom prst="rect">
            <a:avLst/>
          </a:prstGeom>
          <a:noFill/>
          <a:ln>
            <a:noFill/>
          </a:ln>
          <a:effectLst/>
        </p:spPr>
        <p:txBody>
          <a:bodyPr wrap="square" lIns="144000">
            <a:spAutoFit/>
          </a:bodyPr>
          <a:lstStyle/>
          <a:p>
            <a:pPr algn="ctr"/>
            <a:r>
              <a:rPr lang="en-US" sz="1800" b="1" dirty="0">
                <a:latin typeface="Nunito Sans" panose="00000500000000000000" pitchFamily="2" charset="0"/>
                <a:ea typeface="ＭＳ Ｐゴシック" pitchFamily="34" charset="-128"/>
              </a:rPr>
              <a:t>https://www.eurekanetwork.org//</a:t>
            </a:r>
          </a:p>
        </p:txBody>
      </p:sp>
      <p:pic>
        <p:nvPicPr>
          <p:cNvPr id="8" name="Picture 7" descr="A picture containing chart&#10;&#10;Description automatically generated">
            <a:extLst>
              <a:ext uri="{FF2B5EF4-FFF2-40B4-BE49-F238E27FC236}">
                <a16:creationId xmlns:a16="http://schemas.microsoft.com/office/drawing/2014/main" id="{51A3B031-8670-44EF-8720-3943E7E3FDF4}"/>
              </a:ext>
            </a:extLst>
          </p:cNvPr>
          <p:cNvPicPr>
            <a:picLocks noChangeAspect="1"/>
          </p:cNvPicPr>
          <p:nvPr/>
        </p:nvPicPr>
        <p:blipFill>
          <a:blip r:embed="rId3"/>
          <a:stretch>
            <a:fillRect/>
          </a:stretch>
        </p:blipFill>
        <p:spPr>
          <a:xfrm>
            <a:off x="2529631" y="1437269"/>
            <a:ext cx="7735380" cy="4201111"/>
          </a:xfrm>
          <a:prstGeom prst="rect">
            <a:avLst/>
          </a:prstGeom>
          <a:ln>
            <a:solidFill>
              <a:schemeClr val="bg2">
                <a:lumMod val="90000"/>
              </a:schemeClr>
            </a:solidFill>
          </a:ln>
        </p:spPr>
      </p:pic>
      <p:grpSp>
        <p:nvGrpSpPr>
          <p:cNvPr id="3" name="Group 2"/>
          <p:cNvGrpSpPr/>
          <p:nvPr/>
        </p:nvGrpSpPr>
        <p:grpSpPr>
          <a:xfrm>
            <a:off x="8790194" y="1437269"/>
            <a:ext cx="1770204" cy="369332"/>
            <a:chOff x="7992088" y="1470561"/>
            <a:chExt cx="629810" cy="369332"/>
          </a:xfrm>
        </p:grpSpPr>
        <p:sp>
          <p:nvSpPr>
            <p:cNvPr id="17" name="Rectângulo arredondado 16"/>
            <p:cNvSpPr/>
            <p:nvPr/>
          </p:nvSpPr>
          <p:spPr>
            <a:xfrm>
              <a:off x="7992088" y="1470561"/>
              <a:ext cx="496534" cy="369332"/>
            </a:xfrm>
            <a:prstGeom prst="roundRect">
              <a:avLst/>
            </a:prstGeom>
            <a:noFill/>
            <a:ln w="22225">
              <a:solidFill>
                <a:srgbClr val="FFC0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dirty="0"/>
            </a:p>
          </p:txBody>
        </p:sp>
        <p:sp>
          <p:nvSpPr>
            <p:cNvPr id="12" name="Divisa 11"/>
            <p:cNvSpPr/>
            <p:nvPr/>
          </p:nvSpPr>
          <p:spPr>
            <a:xfrm rot="10800000">
              <a:off x="8501775" y="1637889"/>
              <a:ext cx="120123" cy="101023"/>
            </a:xfrm>
            <a:prstGeom prst="chevron">
              <a:avLst/>
            </a:prstGeom>
            <a:gradFill>
              <a:gsLst>
                <a:gs pos="100000">
                  <a:srgbClr val="F4CB19"/>
                </a:gs>
                <a:gs pos="0">
                  <a:srgbClr val="FFC000"/>
                </a:gs>
                <a:gs pos="100000">
                  <a:schemeClr val="accent1">
                    <a:tint val="50000"/>
                    <a:shade val="100000"/>
                    <a:satMod val="350000"/>
                  </a:schemeClr>
                </a:gs>
              </a:gsLst>
            </a:gra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solidFill>
                  <a:schemeClr val="tx1"/>
                </a:solidFill>
              </a:endParaRPr>
            </a:p>
          </p:txBody>
        </p:sp>
      </p:grpSp>
      <p:grpSp>
        <p:nvGrpSpPr>
          <p:cNvPr id="9" name="Group 8">
            <a:extLst>
              <a:ext uri="{FF2B5EF4-FFF2-40B4-BE49-F238E27FC236}">
                <a16:creationId xmlns:a16="http://schemas.microsoft.com/office/drawing/2014/main" id="{CC2C19D6-8E12-4D3D-A575-BB1A7BD21FDB}"/>
              </a:ext>
            </a:extLst>
          </p:cNvPr>
          <p:cNvGrpSpPr/>
          <p:nvPr/>
        </p:nvGrpSpPr>
        <p:grpSpPr>
          <a:xfrm>
            <a:off x="6773779" y="4475746"/>
            <a:ext cx="4367463" cy="625642"/>
            <a:chOff x="7992088" y="1470561"/>
            <a:chExt cx="629810" cy="369332"/>
          </a:xfrm>
        </p:grpSpPr>
        <p:sp>
          <p:nvSpPr>
            <p:cNvPr id="11" name="Rectângulo arredondado 16">
              <a:extLst>
                <a:ext uri="{FF2B5EF4-FFF2-40B4-BE49-F238E27FC236}">
                  <a16:creationId xmlns:a16="http://schemas.microsoft.com/office/drawing/2014/main" id="{B6B9815A-D180-4C27-B1B8-2571F5FBD0BB}"/>
                </a:ext>
              </a:extLst>
            </p:cNvPr>
            <p:cNvSpPr/>
            <p:nvPr/>
          </p:nvSpPr>
          <p:spPr>
            <a:xfrm>
              <a:off x="7992088" y="1470561"/>
              <a:ext cx="496534" cy="369332"/>
            </a:xfrm>
            <a:prstGeom prst="roundRect">
              <a:avLst/>
            </a:prstGeom>
            <a:noFill/>
            <a:ln w="22225">
              <a:solidFill>
                <a:srgbClr val="FFC000"/>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dirty="0"/>
            </a:p>
          </p:txBody>
        </p:sp>
        <p:sp>
          <p:nvSpPr>
            <p:cNvPr id="13" name="Divisa 11">
              <a:extLst>
                <a:ext uri="{FF2B5EF4-FFF2-40B4-BE49-F238E27FC236}">
                  <a16:creationId xmlns:a16="http://schemas.microsoft.com/office/drawing/2014/main" id="{76289D06-40F1-4B2A-8F36-D3473AF6BF5E}"/>
                </a:ext>
              </a:extLst>
            </p:cNvPr>
            <p:cNvSpPr/>
            <p:nvPr/>
          </p:nvSpPr>
          <p:spPr>
            <a:xfrm rot="10800000">
              <a:off x="8501775" y="1616580"/>
              <a:ext cx="120123" cy="101023"/>
            </a:xfrm>
            <a:prstGeom prst="chevron">
              <a:avLst/>
            </a:prstGeom>
            <a:gradFill>
              <a:gsLst>
                <a:gs pos="100000">
                  <a:srgbClr val="F4CB19"/>
                </a:gs>
                <a:gs pos="0">
                  <a:srgbClr val="FFC000"/>
                </a:gs>
                <a:gs pos="100000">
                  <a:schemeClr val="accent1">
                    <a:tint val="50000"/>
                    <a:shade val="100000"/>
                    <a:satMod val="350000"/>
                  </a:schemeClr>
                </a:gs>
              </a:gsLst>
            </a:gradFill>
            <a:ln>
              <a:solidFill>
                <a:srgbClr val="FFC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solidFill>
                  <a:schemeClr val="tx1"/>
                </a:solidFill>
              </a:endParaRPr>
            </a:p>
          </p:txBody>
        </p:sp>
      </p:grpSp>
    </p:spTree>
    <p:extLst>
      <p:ext uri="{BB962C8B-B14F-4D97-AF65-F5344CB8AC3E}">
        <p14:creationId xmlns:p14="http://schemas.microsoft.com/office/powerpoint/2010/main" val="26280682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11965" y="1130121"/>
            <a:ext cx="8739445" cy="4597757"/>
          </a:xfrm>
          <a:prstGeom prst="rect">
            <a:avLst/>
          </a:prstGeom>
          <a:ln>
            <a:solidFill>
              <a:schemeClr val="bg2">
                <a:lumMod val="90000"/>
              </a:schemeClr>
            </a:solidFill>
          </a:ln>
        </p:spPr>
      </p:pic>
      <p:sp>
        <p:nvSpPr>
          <p:cNvPr id="2" name="Title 1"/>
          <p:cNvSpPr>
            <a:spLocks noGrp="1"/>
          </p:cNvSpPr>
          <p:nvPr>
            <p:ph type="ctrTitle"/>
          </p:nvPr>
        </p:nvSpPr>
        <p:spPr>
          <a:xfrm>
            <a:off x="274320" y="365760"/>
            <a:ext cx="8854932" cy="608808"/>
          </a:xfrm>
          <a:prstGeom prst="rect">
            <a:avLst/>
          </a:prstGeom>
        </p:spPr>
        <p:txBody>
          <a:bodyPr>
            <a:noAutofit/>
          </a:bodyPr>
          <a:lstStyle/>
          <a:p>
            <a:r>
              <a:rPr lang="en-US" sz="3000" dirty="0"/>
              <a:t>Project Application Form (PAF) </a:t>
            </a:r>
            <a:endParaRPr lang="fr-BE" sz="3000" dirty="0"/>
          </a:p>
        </p:txBody>
      </p:sp>
      <p:sp>
        <p:nvSpPr>
          <p:cNvPr id="4" name="Slide Number Placeholder 3"/>
          <p:cNvSpPr>
            <a:spLocks noGrp="1"/>
          </p:cNvSpPr>
          <p:nvPr>
            <p:ph type="sldNum" sz="quarter" idx="4294967295"/>
          </p:nvPr>
        </p:nvSpPr>
        <p:spPr>
          <a:xfrm>
            <a:off x="11850688" y="6318250"/>
            <a:ext cx="341312" cy="368300"/>
          </a:xfrm>
          <a:prstGeom prst="rect">
            <a:avLst/>
          </a:prstGeom>
        </p:spPr>
        <p:txBody>
          <a:bodyPr/>
          <a:lstStyle/>
          <a:p>
            <a:fld id="{38C080AE-66C8-8249-B90B-B6D109566B0C}" type="slidenum">
              <a:rPr lang="en-US">
                <a:solidFill>
                  <a:srgbClr val="C1C1C1"/>
                </a:solidFill>
              </a:rPr>
              <a:pPr/>
              <a:t>9</a:t>
            </a:fld>
            <a:endParaRPr lang="en-US" dirty="0">
              <a:solidFill>
                <a:srgbClr val="C1C1C1"/>
              </a:solidFill>
            </a:endParaRPr>
          </a:p>
        </p:txBody>
      </p:sp>
      <p:sp>
        <p:nvSpPr>
          <p:cNvPr id="8" name="Rectângulo arredondado 7"/>
          <p:cNvSpPr/>
          <p:nvPr/>
        </p:nvSpPr>
        <p:spPr>
          <a:xfrm>
            <a:off x="2184043" y="1130121"/>
            <a:ext cx="3593206" cy="25757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3" name="Rectângulo arredondado 12"/>
          <p:cNvSpPr/>
          <p:nvPr/>
        </p:nvSpPr>
        <p:spPr>
          <a:xfrm>
            <a:off x="8808392" y="1135148"/>
            <a:ext cx="1507318" cy="25757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
        <p:nvSpPr>
          <p:cNvPr id="14" name="Rectângulo arredondado 13"/>
          <p:cNvSpPr/>
          <p:nvPr/>
        </p:nvSpPr>
        <p:spPr>
          <a:xfrm>
            <a:off x="1640564" y="1114817"/>
            <a:ext cx="300026" cy="257578"/>
          </a:xfrm>
          <a:prstGeom prst="roundRect">
            <a:avLst/>
          </a:prstGeom>
          <a:noFill/>
          <a:ln w="25400">
            <a:solidFill>
              <a:srgbClr val="FFC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pt-PT" sz="1800"/>
          </a:p>
        </p:txBody>
      </p:sp>
    </p:spTree>
    <p:extLst>
      <p:ext uri="{BB962C8B-B14F-4D97-AF65-F5344CB8AC3E}">
        <p14:creationId xmlns:p14="http://schemas.microsoft.com/office/powerpoint/2010/main" val="20164900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heme/theme1.xml><?xml version="1.0" encoding="utf-8"?>
<a:theme xmlns:a="http://schemas.openxmlformats.org/drawingml/2006/main" name="Eureka template">
  <a:themeElements>
    <a:clrScheme name="Eureka">
      <a:dk1>
        <a:srgbClr val="161949"/>
      </a:dk1>
      <a:lt1>
        <a:srgbClr val="FFFFFF"/>
      </a:lt1>
      <a:dk2>
        <a:srgbClr val="F0F7ED"/>
      </a:dk2>
      <a:lt2>
        <a:srgbClr val="F8FAF9"/>
      </a:lt2>
      <a:accent1>
        <a:srgbClr val="71BD54"/>
      </a:accent1>
      <a:accent2>
        <a:srgbClr val="1DB5DE"/>
      </a:accent2>
      <a:accent3>
        <a:srgbClr val="055E96"/>
      </a:accent3>
      <a:accent4>
        <a:srgbClr val="F58850"/>
      </a:accent4>
      <a:accent5>
        <a:srgbClr val="8961A8"/>
      </a:accent5>
      <a:accent6>
        <a:srgbClr val="161949"/>
      </a:accent6>
      <a:hlink>
        <a:srgbClr val="055E96"/>
      </a:hlink>
      <a:folHlink>
        <a:srgbClr val="8961A8"/>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ureka Chapter header">
  <a:themeElements>
    <a:clrScheme name="Eureka">
      <a:dk1>
        <a:srgbClr val="161949"/>
      </a:dk1>
      <a:lt1>
        <a:srgbClr val="FFFFFF"/>
      </a:lt1>
      <a:dk2>
        <a:srgbClr val="F0F7ED"/>
      </a:dk2>
      <a:lt2>
        <a:srgbClr val="F8FAF9"/>
      </a:lt2>
      <a:accent1>
        <a:srgbClr val="71BD54"/>
      </a:accent1>
      <a:accent2>
        <a:srgbClr val="1DB5DE"/>
      </a:accent2>
      <a:accent3>
        <a:srgbClr val="055E96"/>
      </a:accent3>
      <a:accent4>
        <a:srgbClr val="F58850"/>
      </a:accent4>
      <a:accent5>
        <a:srgbClr val="8961A8"/>
      </a:accent5>
      <a:accent6>
        <a:srgbClr val="161949"/>
      </a:accent6>
      <a:hlink>
        <a:srgbClr val="055E96"/>
      </a:hlink>
      <a:folHlink>
        <a:srgbClr val="8961A8"/>
      </a:folHlink>
    </a:clrScheme>
    <a:fontScheme name="Cambria">
      <a:maj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panose="02040503050406030204"/>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ver with imag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034df123-d4e1-499c-a210-02391320336e">
      <UserInfo>
        <DisplayName>Frédéric Hebbelynck</DisplayName>
        <AccountId>18</AccountId>
        <AccountType/>
      </UserInfo>
      <UserInfo>
        <DisplayName>Kyriaki Karydou</DisplayName>
        <AccountId>23</AccountId>
        <AccountType/>
      </UserInfo>
      <UserInfo>
        <DisplayName>Ellen Hofbauer</DisplayName>
        <AccountId>32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7170CC9993D3740A3818347D8BF08C2" ma:contentTypeVersion="9" ma:contentTypeDescription="Create a new document." ma:contentTypeScope="" ma:versionID="b1e20bec86e3df5c5486c35820dfb0e4">
  <xsd:schema xmlns:xsd="http://www.w3.org/2001/XMLSchema" xmlns:xs="http://www.w3.org/2001/XMLSchema" xmlns:p="http://schemas.microsoft.com/office/2006/metadata/properties" xmlns:ns2="c1b79dce-f9e4-4245-b861-677cb03d7ce2" xmlns:ns3="034df123-d4e1-499c-a210-02391320336e" targetNamespace="http://schemas.microsoft.com/office/2006/metadata/properties" ma:root="true" ma:fieldsID="8b781d26c2d033380bf58853c0ae3b46" ns2:_="" ns3:_="">
    <xsd:import namespace="c1b79dce-f9e4-4245-b861-677cb03d7ce2"/>
    <xsd:import namespace="034df123-d4e1-499c-a210-02391320336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b79dce-f9e4-4245-b861-677cb03d7ce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4df123-d4e1-499c-a210-02391320336e"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53D2D6B-FBE7-4105-92DF-4AC6C470598C}">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c1b79dce-f9e4-4245-b861-677cb03d7ce2"/>
    <ds:schemaRef ds:uri="http://purl.org/dc/elements/1.1/"/>
    <ds:schemaRef ds:uri="http://schemas.microsoft.com/office/2006/metadata/properties"/>
    <ds:schemaRef ds:uri="034df123-d4e1-499c-a210-02391320336e"/>
    <ds:schemaRef ds:uri="http://www.w3.org/XML/1998/namespace"/>
  </ds:schemaRefs>
</ds:datastoreItem>
</file>

<file path=customXml/itemProps2.xml><?xml version="1.0" encoding="utf-8"?>
<ds:datastoreItem xmlns:ds="http://schemas.openxmlformats.org/officeDocument/2006/customXml" ds:itemID="{AE87F580-04D9-4F9B-832B-D5A3D87CDAFF}">
  <ds:schemaRefs>
    <ds:schemaRef ds:uri="034df123-d4e1-499c-a210-02391320336e"/>
    <ds:schemaRef ds:uri="c1b79dce-f9e4-4245-b861-677cb03d7ce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2768263-71C1-4F1D-A400-B882D72F020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1045</TotalTime>
  <Words>4316</Words>
  <Application>Microsoft Office PowerPoint</Application>
  <PresentationFormat>Širokozaslonsko</PresentationFormat>
  <Paragraphs>354</Paragraphs>
  <Slides>53</Slides>
  <Notes>53</Notes>
  <HiddenSlides>0</HiddenSlides>
  <MMClips>0</MMClips>
  <ScaleCrop>false</ScaleCrop>
  <HeadingPairs>
    <vt:vector size="6" baseType="variant">
      <vt:variant>
        <vt:lpstr>Uporabljene pisave</vt:lpstr>
      </vt:variant>
      <vt:variant>
        <vt:i4>14</vt:i4>
      </vt:variant>
      <vt:variant>
        <vt:lpstr>Tema</vt:lpstr>
      </vt:variant>
      <vt:variant>
        <vt:i4>3</vt:i4>
      </vt:variant>
      <vt:variant>
        <vt:lpstr>Naslovi diapozitivov</vt:lpstr>
      </vt:variant>
      <vt:variant>
        <vt:i4>53</vt:i4>
      </vt:variant>
    </vt:vector>
  </HeadingPairs>
  <TitlesOfParts>
    <vt:vector size="70" baseType="lpstr">
      <vt:lpstr>MS PGothic</vt:lpstr>
      <vt:lpstr>MS PGothic</vt:lpstr>
      <vt:lpstr>abel_proregular</vt:lpstr>
      <vt:lpstr>Arial</vt:lpstr>
      <vt:lpstr>Calibri</vt:lpstr>
      <vt:lpstr>Cambria</vt:lpstr>
      <vt:lpstr>Inconsolata</vt:lpstr>
      <vt:lpstr>Latha</vt:lpstr>
      <vt:lpstr>Minion Pro</vt:lpstr>
      <vt:lpstr>Nunito Sans</vt:lpstr>
      <vt:lpstr>Tahoma</vt:lpstr>
      <vt:lpstr>Times New Roman</vt:lpstr>
      <vt:lpstr>Trebuchet MS</vt:lpstr>
      <vt:lpstr>Wingdings</vt:lpstr>
      <vt:lpstr>Eureka template</vt:lpstr>
      <vt:lpstr>Eureka Chapter header</vt:lpstr>
      <vt:lpstr>Cover with images</vt:lpstr>
      <vt:lpstr>Eurostars 2</vt:lpstr>
      <vt:lpstr>Questions to applications@eurostars-eureka.eu  Call information: https://www.eurekanetwork.org/open-calls/eurostars-feb2021  </vt:lpstr>
      <vt:lpstr>Easy application</vt:lpstr>
      <vt:lpstr>Registration</vt:lpstr>
      <vt:lpstr>Registration</vt:lpstr>
      <vt:lpstr>Complete Registration</vt:lpstr>
      <vt:lpstr>Registration</vt:lpstr>
      <vt:lpstr>Log in</vt:lpstr>
      <vt:lpstr>Project Application Form (PAF) </vt:lpstr>
      <vt:lpstr>PAF- Menu</vt:lpstr>
      <vt:lpstr>PAF- History</vt:lpstr>
      <vt:lpstr>PAF- Checklist</vt:lpstr>
      <vt:lpstr>PAF – Eligibility Check </vt:lpstr>
      <vt:lpstr>PAF – Eligibility Check</vt:lpstr>
      <vt:lpstr>PAF – Print as PDF</vt:lpstr>
      <vt:lpstr>PAF – Zip it </vt:lpstr>
      <vt:lpstr>PAF – Export</vt:lpstr>
      <vt:lpstr>PAF – Import</vt:lpstr>
      <vt:lpstr>PAF – Import</vt:lpstr>
      <vt:lpstr>PAF – Guidelines</vt:lpstr>
      <vt:lpstr>PAF – Close this project</vt:lpstr>
      <vt:lpstr>PAF – Content</vt:lpstr>
      <vt:lpstr>PAF – Project Pitch</vt:lpstr>
      <vt:lpstr>PAF – Business Case</vt:lpstr>
      <vt:lpstr>PAF – Business Case</vt:lpstr>
      <vt:lpstr>PAF – Project Description</vt:lpstr>
      <vt:lpstr>PAF – Work Packages </vt:lpstr>
      <vt:lpstr>PAF – Work Packages </vt:lpstr>
      <vt:lpstr>PAF – Add and remove participants</vt:lpstr>
      <vt:lpstr>PAF – Add and remove participant</vt:lpstr>
      <vt:lpstr>PAF – Add and remove participant</vt:lpstr>
      <vt:lpstr>PAF – Specify the role of the participants</vt:lpstr>
      <vt:lpstr>PAF – Participant Overview</vt:lpstr>
      <vt:lpstr>PowerPointova predstavitev</vt:lpstr>
      <vt:lpstr>PAF – Participant Costs </vt:lpstr>
      <vt:lpstr>PAF – Participant Annex</vt:lpstr>
      <vt:lpstr>PAF – Project Annexes</vt:lpstr>
      <vt:lpstr>PAF – Save draft</vt:lpstr>
      <vt:lpstr>PAF – Submit (error)</vt:lpstr>
      <vt:lpstr>PAF – Submit (finalize)</vt:lpstr>
      <vt:lpstr>PAF – Submit (finalize)</vt:lpstr>
      <vt:lpstr>PAF – Submit (finalize)</vt:lpstr>
      <vt:lpstr>PAF – Confirmation successful submission</vt:lpstr>
      <vt:lpstr>Log in to myEUREKA</vt:lpstr>
      <vt:lpstr>On myEUREKA</vt:lpstr>
      <vt:lpstr>On myEUREKA</vt:lpstr>
      <vt:lpstr>Application – To Do List</vt:lpstr>
      <vt:lpstr>Additional information</vt:lpstr>
      <vt:lpstr>PowerPointova predstavitev</vt:lpstr>
      <vt:lpstr>Factors for Success</vt:lpstr>
      <vt:lpstr>Factors for Success</vt:lpstr>
      <vt:lpstr>Factors for Success</vt:lpstr>
      <vt:lpstr>Factors for Success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Gaelle Sutour</dc:creator>
  <cp:lastModifiedBy>Natalija Medica</cp:lastModifiedBy>
  <cp:revision>9</cp:revision>
  <dcterms:created xsi:type="dcterms:W3CDTF">2020-02-24T11:56:39Z</dcterms:created>
  <dcterms:modified xsi:type="dcterms:W3CDTF">2021-01-15T13:03:28Z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0x01010037170CC9993D3740A3818347D8BF08C2</vt:lpwstr>
  </property>
</Properties>
</file>