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50" r:id="rId1"/>
    <p:sldMasterId id="2147484282" r:id="rId2"/>
    <p:sldMasterId id="2147484284" r:id="rId3"/>
    <p:sldMasterId id="2147484293" r:id="rId4"/>
  </p:sldMasterIdLst>
  <p:notesMasterIdLst>
    <p:notesMasterId r:id="rId15"/>
  </p:notesMasterIdLst>
  <p:handoutMasterIdLst>
    <p:handoutMasterId r:id="rId16"/>
  </p:handoutMasterIdLst>
  <p:sldIdLst>
    <p:sldId id="295" r:id="rId5"/>
    <p:sldId id="342" r:id="rId6"/>
    <p:sldId id="348" r:id="rId7"/>
    <p:sldId id="345" r:id="rId8"/>
    <p:sldId id="353" r:id="rId9"/>
    <p:sldId id="352" r:id="rId10"/>
    <p:sldId id="343" r:id="rId11"/>
    <p:sldId id="346" r:id="rId12"/>
    <p:sldId id="347" r:id="rId13"/>
    <p:sldId id="350" r:id="rId14"/>
  </p:sldIdLst>
  <p:sldSz cx="12192000" cy="6858000"/>
  <p:notesSz cx="6797675" cy="9926638"/>
  <p:embeddedFontLst>
    <p:embeddedFont>
      <p:font typeface="Republika" panose="02000506040000020004" pitchFamily="2" charset="-18"/>
      <p:regular r:id="rId17"/>
      <p:bold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ivzeti razdelek" id="{4DA681A9-1FCB-4CD9-ABA9-E5A4F3421F36}">
          <p14:sldIdLst>
            <p14:sldId id="295"/>
          </p14:sldIdLst>
        </p14:section>
        <p14:section name="Razdelek brez naslova" id="{4B59C9A3-CD7A-41AC-BBDE-448E9E9EAFDE}">
          <p14:sldIdLst>
            <p14:sldId id="342"/>
            <p14:sldId id="348"/>
            <p14:sldId id="345"/>
            <p14:sldId id="353"/>
            <p14:sldId id="352"/>
            <p14:sldId id="343"/>
            <p14:sldId id="346"/>
            <p14:sldId id="347"/>
            <p14:sldId id="3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Špela Grošelj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DD3"/>
    <a:srgbClr val="457A73"/>
    <a:srgbClr val="529DBA"/>
    <a:srgbClr val="3E7C94"/>
    <a:srgbClr val="999999"/>
    <a:srgbClr val="66952E"/>
    <a:srgbClr val="1B495A"/>
    <a:srgbClr val="234502"/>
    <a:srgbClr val="5C9A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ematski slog 1 – poudarek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5051" autoAdjust="0"/>
  </p:normalViewPr>
  <p:slideViewPr>
    <p:cSldViewPr snapToGrid="0" snapToObjects="1">
      <p:cViewPr>
        <p:scale>
          <a:sx n="70" d="100"/>
          <a:sy n="70" d="100"/>
        </p:scale>
        <p:origin x="912" y="1195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G-FS\Skupno\SRS\MGRT%20razvojna%20sredstva\PLANI%20RAZPISOV\PLANI%20RAZPISOV%202023\_Surovi%20podatki%20za%20obdelavo\Analize%20MGT&#352;%2013.2.2023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5654569183058795E-2"/>
          <c:y val="2.1918194010602254E-2"/>
          <c:w val="0.92871665657177471"/>
          <c:h val="0.7334958959042586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Sheet3!$A$2</c:f>
              <c:strCache>
                <c:ptCount val="1"/>
                <c:pt idx="0">
                  <c:v>nepovratna</c:v>
                </c:pt>
              </c:strCache>
            </c:strRef>
          </c:tx>
          <c:spPr>
            <a:pattFill prst="dkVert">
              <a:fgClr>
                <a:srgbClr val="92D050"/>
              </a:fgClr>
              <a:bgClr>
                <a:schemeClr val="bg1"/>
              </a:bgClr>
            </a:patt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l">
                <a:rot lat="0" lon="0" rev="4200000"/>
              </a:lightRig>
            </a:scene3d>
            <a:sp3d/>
          </c:spPr>
          <c:invertIfNegative val="0"/>
          <c:dLbls>
            <c:dLbl>
              <c:idx val="0"/>
              <c:layout>
                <c:manualLayout>
                  <c:x val="5.6455410397247496E-2"/>
                  <c:y val="2.572217255029698E-2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2301029678982429E-2"/>
                      <c:h val="5.86173478978257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2EAE-4A57-A8BD-8F4CDDCEE106}"/>
                </c:ext>
              </c:extLst>
            </c:dLbl>
            <c:dLbl>
              <c:idx val="1"/>
              <c:layout>
                <c:manualLayout>
                  <c:x val="3.5737391362174638E-2"/>
                  <c:y val="-9.0340121583577912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EAE-4A57-A8BD-8F4CDDCEE106}"/>
                </c:ext>
              </c:extLst>
            </c:dLbl>
            <c:dLbl>
              <c:idx val="2"/>
              <c:layout>
                <c:manualLayout>
                  <c:x val="3.4778195958965814E-2"/>
                  <c:y val="-9.1411705660051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EAE-4A57-A8BD-8F4CDDCEE106}"/>
                </c:ext>
              </c:extLst>
            </c:dLbl>
            <c:dLbl>
              <c:idx val="3"/>
              <c:layout>
                <c:manualLayout>
                  <c:x val="4.8260607279308268E-2"/>
                  <c:y val="-2.11059518784297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EAE-4A57-A8BD-8F4CDDCEE106}"/>
                </c:ext>
              </c:extLst>
            </c:dLbl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Sheet3!$B$1:$E$1</c:f>
              <c:strCache>
                <c:ptCount val="4"/>
                <c:pt idx="0">
                  <c:v>INTEGRALA</c:v>
                </c:pt>
                <c:pt idx="1">
                  <c:v>NOO</c:v>
                </c:pt>
                <c:pt idx="2">
                  <c:v>KOHEZIJA
2014-2020</c:v>
                </c:pt>
                <c:pt idx="3">
                  <c:v>KOHEZIJA
2021-2027</c:v>
                </c:pt>
              </c:strCache>
            </c:strRef>
          </c:cat>
          <c:val>
            <c:numRef>
              <c:f>Sheet3!$B$2:$E$2</c:f>
              <c:numCache>
                <c:formatCode>#,##0.0</c:formatCode>
                <c:ptCount val="4"/>
                <c:pt idx="0">
                  <c:v>7.34</c:v>
                </c:pt>
                <c:pt idx="1">
                  <c:v>41.65</c:v>
                </c:pt>
                <c:pt idx="2">
                  <c:v>0.4</c:v>
                </c:pt>
                <c:pt idx="3">
                  <c:v>134.6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AE-4A57-A8BD-8F4CDDCEE106}"/>
            </c:ext>
          </c:extLst>
        </c:ser>
        <c:ser>
          <c:idx val="1"/>
          <c:order val="1"/>
          <c:tx>
            <c:strRef>
              <c:f>Sheet3!$A$3</c:f>
              <c:strCache>
                <c:ptCount val="1"/>
                <c:pt idx="0">
                  <c:v>povratna</c:v>
                </c:pt>
              </c:strCache>
            </c:strRef>
          </c:tx>
          <c:spPr>
            <a:pattFill prst="lgCheck">
              <a:fgClr>
                <a:schemeClr val="accent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l">
                <a:rot lat="0" lon="0" rev="4200000"/>
              </a:lightRig>
            </a:scene3d>
            <a:sp3d/>
          </c:spPr>
          <c:invertIfNegative val="0"/>
          <c:dLbls>
            <c:dLbl>
              <c:idx val="0"/>
              <c:layout>
                <c:manualLayout>
                  <c:x val="3.4184596822843354E-2"/>
                  <c:y val="-0.1266357112705782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>
                        <a:solidFill>
                          <a:sysClr val="windowText" lastClr="000000"/>
                        </a:solidFill>
                      </a:rPr>
                      <a:t>110,0</a:t>
                    </a:r>
                  </a:p>
                </c:rich>
              </c:tx>
              <c:spPr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EAE-4A57-A8BD-8F4CDDCEE106}"/>
                </c:ext>
              </c:extLst>
            </c:dLbl>
            <c:dLbl>
              <c:idx val="1"/>
              <c:layout>
                <c:manualLayout>
                  <c:x val="7.7639751552795026E-4"/>
                  <c:y val="-5.31914893617031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EAE-4A57-A8BD-8F4CDDCEE106}"/>
                </c:ext>
              </c:extLst>
            </c:dLbl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Sheet3!$B$1:$E$1</c:f>
              <c:strCache>
                <c:ptCount val="4"/>
                <c:pt idx="0">
                  <c:v>INTEGRALA</c:v>
                </c:pt>
                <c:pt idx="1">
                  <c:v>NOO</c:v>
                </c:pt>
                <c:pt idx="2">
                  <c:v>KOHEZIJA
2014-2020</c:v>
                </c:pt>
                <c:pt idx="3">
                  <c:v>KOHEZIJA
2021-2027</c:v>
                </c:pt>
              </c:strCache>
            </c:strRef>
          </c:cat>
          <c:val>
            <c:numRef>
              <c:f>Sheet3!$B$3:$E$3</c:f>
              <c:numCache>
                <c:formatCode>General</c:formatCode>
                <c:ptCount val="4"/>
                <c:pt idx="0" formatCode="#,##0.0">
                  <c:v>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EAE-4A57-A8BD-8F4CDDCEE106}"/>
            </c:ext>
          </c:extLst>
        </c:ser>
        <c:ser>
          <c:idx val="2"/>
          <c:order val="2"/>
          <c:tx>
            <c:strRef>
              <c:f>Sheet3!$A$4</c:f>
              <c:strCache>
                <c:ptCount val="1"/>
                <c:pt idx="0">
                  <c:v>kombinirana</c:v>
                </c:pt>
              </c:strCache>
            </c:strRef>
          </c:tx>
          <c:spPr>
            <a:pattFill prst="zigZag">
              <a:fgClr>
                <a:schemeClr val="accent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l">
                <a:rot lat="0" lon="0" rev="4200000"/>
              </a:lightRig>
            </a:scene3d>
            <a:sp3d/>
          </c:spPr>
          <c:invertIfNegative val="0"/>
          <c:dLbls>
            <c:dLbl>
              <c:idx val="3"/>
              <c:layout>
                <c:manualLayout>
                  <c:x val="5.3820710577274618E-2"/>
                  <c:y val="-8.9728879922090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2EAE-4A57-A8BD-8F4CDDCEE106}"/>
                </c:ext>
              </c:extLst>
            </c:dLbl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Sheet3!$B$1:$E$1</c:f>
              <c:strCache>
                <c:ptCount val="4"/>
                <c:pt idx="0">
                  <c:v>INTEGRALA</c:v>
                </c:pt>
                <c:pt idx="1">
                  <c:v>NOO</c:v>
                </c:pt>
                <c:pt idx="2">
                  <c:v>KOHEZIJA
2014-2020</c:v>
                </c:pt>
                <c:pt idx="3">
                  <c:v>KOHEZIJA
2021-2027</c:v>
                </c:pt>
              </c:strCache>
            </c:strRef>
          </c:cat>
          <c:val>
            <c:numRef>
              <c:f>Sheet3!$B$4:$E$4</c:f>
              <c:numCache>
                <c:formatCode>General</c:formatCode>
                <c:ptCount val="4"/>
                <c:pt idx="3" formatCode="#,##0.0">
                  <c:v>10.89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EAE-4A57-A8BD-8F4CDDCEE10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55350223"/>
        <c:axId val="1361817247"/>
        <c:axId val="0"/>
      </c:bar3DChart>
      <c:catAx>
        <c:axId val="13553502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361817247"/>
        <c:crosses val="autoZero"/>
        <c:auto val="1"/>
        <c:lblAlgn val="ctr"/>
        <c:lblOffset val="100"/>
        <c:noMultiLvlLbl val="0"/>
      </c:catAx>
      <c:valAx>
        <c:axId val="13618172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3553502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0.01094</cdr:y>
    </cdr:from>
    <cdr:to>
      <cdr:x>0.11193</cdr:x>
      <cdr:y>0.07062</cdr:y>
    </cdr:to>
    <cdr:sp macro="" textlink="">
      <cdr:nvSpPr>
        <cdr:cNvPr id="2" name="PoljeZBesedilom 1"/>
        <cdr:cNvSpPr txBox="1"/>
      </cdr:nvSpPr>
      <cdr:spPr>
        <a:xfrm xmlns:a="http://schemas.openxmlformats.org/drawingml/2006/main">
          <a:off x="0" y="31864"/>
          <a:ext cx="596757" cy="1737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l-SI" sz="900" dirty="0"/>
            <a:t>v mio EUR</a:t>
          </a:r>
        </a:p>
        <a:p xmlns:a="http://schemas.openxmlformats.org/drawingml/2006/main">
          <a:endParaRPr lang="sl-SI" sz="10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33E8C24-F5B3-4175-A5E7-FD9F8E6A23A0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C85F68F-A63A-4CC5-9CC8-CD5924CFC5EA}" type="slidenum">
              <a:rPr lang="sl-SI"/>
              <a:pPr>
                <a:defRPr/>
              </a:pPr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A9C138C-D090-44BE-BD37-7C1A2784C024}" type="datetimeFigureOut">
              <a:rPr lang="en-US"/>
              <a:pPr>
                <a:defRPr/>
              </a:pPr>
              <a:t>4/25/2023</a:t>
            </a:fld>
            <a:endParaRPr lang="en-US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Kliknite, če želite urediti sloge besedila matrice</a:t>
            </a:r>
          </a:p>
          <a:p>
            <a:pPr lvl="1"/>
            <a:r>
              <a:rPr lang="en-US" noProof="0"/>
              <a:t>Druga raven</a:t>
            </a:r>
          </a:p>
          <a:p>
            <a:pPr lvl="2"/>
            <a:r>
              <a:rPr lang="en-US" noProof="0"/>
              <a:t>Tretja raven</a:t>
            </a:r>
          </a:p>
          <a:p>
            <a:pPr lvl="3"/>
            <a:r>
              <a:rPr lang="en-US" noProof="0"/>
              <a:t>Četrta raven</a:t>
            </a:r>
          </a:p>
          <a:p>
            <a:pPr lvl="4"/>
            <a:r>
              <a:rPr lang="en-US" noProof="0"/>
              <a:t>Peta raven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07D3B3-7352-4E89-B94F-556E21620E8F}" type="slidenum">
              <a:rPr lang="en-US" altLang="sl-SI"/>
              <a:pPr>
                <a:defRPr/>
              </a:pPr>
              <a:t>‹#›</a:t>
            </a:fld>
            <a:endParaRPr lang="en-US" altLang="sl-SI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značba mest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Označba mesta opomb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/>
          </a:p>
        </p:txBody>
      </p:sp>
      <p:sp>
        <p:nvSpPr>
          <p:cNvPr id="13316" name="Označba mesta številke diapoz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8DAB8A-A168-45B8-89F0-CE0B0A279193}" type="slidenum">
              <a:rPr lang="en-US" altLang="sl-SI" smtClean="0">
                <a:latin typeface="Calibri" panose="020F0502020204030204" pitchFamily="34" charset="0"/>
              </a:rPr>
              <a:pPr/>
              <a:t>2</a:t>
            </a:fld>
            <a:endParaRPr lang="en-US" altLang="sl-SI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07D3B3-7352-4E89-B94F-556E21620E8F}" type="slidenum">
              <a:rPr lang="en-US" altLang="sl-SI" smtClean="0"/>
              <a:pPr>
                <a:defRPr/>
              </a:pPr>
              <a:t>9</a:t>
            </a:fld>
            <a:endParaRPr lang="en-US" altLang="sl-SI" dirty="0"/>
          </a:p>
        </p:txBody>
      </p:sp>
    </p:spTree>
    <p:extLst>
      <p:ext uri="{BB962C8B-B14F-4D97-AF65-F5344CB8AC3E}">
        <p14:creationId xmlns:p14="http://schemas.microsoft.com/office/powerpoint/2010/main" val="3595855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stavitev po m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3259138" cy="2047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</a:t>
            </a:r>
            <a:r>
              <a:rPr lang="sl-SI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GOSPODARSKI RAVZOJ IN TEHNOLOGIJO</a:t>
            </a:r>
          </a:p>
        </p:txBody>
      </p:sp>
      <p:pic>
        <p:nvPicPr>
          <p:cNvPr id="4" name="Picture 9" descr="grb moder za 10 pt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1344613" y="6356350"/>
            <a:ext cx="25860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77783-EBFF-4F03-B4E3-3B6DE25DE5D6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04BBD-E810-4A7C-A53D-F4616AAC7490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980403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6000" y="1548000"/>
            <a:ext cx="9600000" cy="149062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356350"/>
            <a:ext cx="1993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510A2-ABBB-4EBD-8406-3C68B0965F89}" type="datetimeFigureOut">
              <a:rPr lang="en-US" smtClean="0"/>
              <a:pPr>
                <a:defRPr/>
              </a:pPr>
              <a:t>4/25/2023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17764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6543A-A284-4F7D-8600-9D591413C96D}" type="slidenum">
              <a:rPr lang="en-US" altLang="sl-SI" smtClean="0"/>
              <a:pPr>
                <a:defRPr/>
              </a:pPr>
              <a:t>‹#›</a:t>
            </a:fld>
            <a:endParaRPr lang="en-US" altLang="sl-SI" dirty="0"/>
          </a:p>
        </p:txBody>
      </p:sp>
    </p:spTree>
    <p:extLst>
      <p:ext uri="{BB962C8B-B14F-4D97-AF65-F5344CB8AC3E}">
        <p14:creationId xmlns:p14="http://schemas.microsoft.com/office/powerpoint/2010/main" val="3717487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6000" y="1548000"/>
            <a:ext cx="9600000" cy="149062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356350"/>
            <a:ext cx="1993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510A2-ABBB-4EBD-8406-3C68B0965F89}" type="datetimeFigureOut">
              <a:rPr lang="en-US"/>
              <a:pPr>
                <a:defRPr/>
              </a:pPr>
              <a:t>4/25/2023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17764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6543A-A284-4F7D-8600-9D591413C96D}" type="slidenum">
              <a:rPr lang="en-US" altLang="sl-SI"/>
              <a:pPr>
                <a:defRPr/>
              </a:pPr>
              <a:t>‹#›</a:t>
            </a:fld>
            <a:endParaRPr lang="en-US" altLang="sl-SI" dirty="0"/>
          </a:p>
        </p:txBody>
      </p:sp>
    </p:spTree>
    <p:extLst>
      <p:ext uri="{BB962C8B-B14F-4D97-AF65-F5344CB8AC3E}">
        <p14:creationId xmlns:p14="http://schemas.microsoft.com/office/powerpoint/2010/main" val="14062403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6000" y="1548000"/>
            <a:ext cx="9600000" cy="149062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356350"/>
            <a:ext cx="1993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7762F-4A55-4283-81AE-7BA0D578D9B0}" type="datetimeFigureOut">
              <a:rPr lang="en-US"/>
              <a:pPr>
                <a:defRPr/>
              </a:pPr>
              <a:t>4/25/2023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17764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FA213-8D6B-49C7-9F9F-F88249C62B6A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906450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stavitev po m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1344613" y="6356350"/>
            <a:ext cx="25860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2949F-2C33-46B7-8ABF-A872A285039C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DDDA6-8A74-46A0-9552-2678C2889079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44788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4000" y="1440001"/>
            <a:ext cx="7152599" cy="677108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4000" y="2880000"/>
            <a:ext cx="9519209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da uredite slog podnaslova matrice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B5FA3-AEC1-4E15-9BB5-815B91117E93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2F4D5-14AB-437F-8D30-B95A15F563A2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3154735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295234" y="3240088"/>
            <a:ext cx="9601367" cy="262731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D5B42-A54A-4EF1-A7D7-9CBC507C7992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9AD80-7304-4B49-A46A-B30E4E556610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3344354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6000" y="3240000"/>
            <a:ext cx="9600000" cy="26280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B3304-62F5-49C1-9B7B-8935F16B4272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3ABC4-AED0-4755-96AD-E46FDC237416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18885954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1606550" cy="2047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PRIMER</a:t>
            </a:r>
          </a:p>
        </p:txBody>
      </p:sp>
      <p:pic>
        <p:nvPicPr>
          <p:cNvPr id="6" name="Picture 9" descr="grb moder za 10 pt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1295401" y="3240088"/>
            <a:ext cx="4417484" cy="262731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6464300" y="3240088"/>
            <a:ext cx="4416000" cy="262731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>
          <a:xfrm>
            <a:off x="1344613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23E1F-232C-4049-941A-10AC81C11BB6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57E7F-95C6-4666-AAB5-5749508529A5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709867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1606550" cy="2047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PRIMER</a:t>
            </a:r>
          </a:p>
        </p:txBody>
      </p:sp>
      <p:pic>
        <p:nvPicPr>
          <p:cNvPr id="6" name="Picture 9" descr="grb moder za 10 pt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6000" y="3240000"/>
            <a:ext cx="4416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4799" y="3240000"/>
            <a:ext cx="4416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344613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16C6F-14B7-4688-9265-CC3B93DA0630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4092B-0024-478E-9456-231BFC3C069C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9909470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1606550" cy="2047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PRIMER</a:t>
            </a:r>
          </a:p>
        </p:txBody>
      </p:sp>
      <p:pic>
        <p:nvPicPr>
          <p:cNvPr id="6" name="Picture 9" descr="grb moder za 10 pt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4799" y="3240000"/>
            <a:ext cx="4416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1295401" y="3240088"/>
            <a:ext cx="4417484" cy="262731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4"/>
          </p:nvPr>
        </p:nvSpPr>
        <p:spPr>
          <a:xfrm>
            <a:off x="1344613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EB6D0-45A8-4F55-AD0B-82F9141282AF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DC1CA-57F5-44EB-A0F5-54AC7403C5CD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887497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4000" y="1440001"/>
            <a:ext cx="7152599" cy="677108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4000" y="2880000"/>
            <a:ext cx="9519209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da uredite slog podnaslova matrice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371EB-307E-467E-B1CF-69F55E73EE1F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3340A-F4D9-4500-A8F1-69D2EDB44BB2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4232068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A984F-232A-4E87-BA61-9D877A9C64AE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C76E2-5855-4BCE-9860-0FC5CC0F7DD3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057287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6000" y="1548000"/>
            <a:ext cx="9600000" cy="149062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356350"/>
            <a:ext cx="1993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510A2-ABBB-4EBD-8406-3C68B0965F89}" type="datetimeFigureOut">
              <a:rPr lang="en-US" smtClean="0"/>
              <a:pPr>
                <a:defRPr/>
              </a:pPr>
              <a:t>4/25/2023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17764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6543A-A284-4F7D-8600-9D591413C96D}" type="slidenum">
              <a:rPr lang="en-US" altLang="sl-SI" smtClean="0"/>
              <a:pPr>
                <a:defRPr/>
              </a:pPr>
              <a:t>‹#›</a:t>
            </a:fld>
            <a:endParaRPr lang="en-US" altLang="sl-SI" dirty="0"/>
          </a:p>
        </p:txBody>
      </p:sp>
    </p:spTree>
    <p:extLst>
      <p:ext uri="{BB962C8B-B14F-4D97-AF65-F5344CB8AC3E}">
        <p14:creationId xmlns:p14="http://schemas.microsoft.com/office/powerpoint/2010/main" val="13143867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6000" y="1548000"/>
            <a:ext cx="9600000" cy="149062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356350"/>
            <a:ext cx="1993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7762F-4A55-4283-81AE-7BA0D578D9B0}" type="datetimeFigureOut">
              <a:rPr lang="en-US"/>
              <a:pPr>
                <a:defRPr/>
              </a:pPr>
              <a:t>4/25/2023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17764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FA213-8D6B-49C7-9F9F-F88249C62B6A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681604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stavitev po m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1344613" y="6356350"/>
            <a:ext cx="25860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2949F-2C33-46B7-8ABF-A872A285039C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DDDA6-8A74-46A0-9552-2678C2889079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34307286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4000" y="1440001"/>
            <a:ext cx="7152599" cy="677108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4000" y="2880000"/>
            <a:ext cx="9519209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da uredite slog podnaslova matrice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B5FA3-AEC1-4E15-9BB5-815B91117E93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2F4D5-14AB-437F-8D30-B95A15F563A2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4449709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295234" y="3240088"/>
            <a:ext cx="9601367" cy="262731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D5B42-A54A-4EF1-A7D7-9CBC507C7992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9AD80-7304-4B49-A46A-B30E4E556610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5362891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6000" y="3240000"/>
            <a:ext cx="9600000" cy="26280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B3304-62F5-49C1-9B7B-8935F16B4272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3ABC4-AED0-4755-96AD-E46FDC237416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14198989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1295401" y="3240088"/>
            <a:ext cx="4417484" cy="262731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6464300" y="3240088"/>
            <a:ext cx="4416000" cy="262731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>
          <a:xfrm>
            <a:off x="1344613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23E1F-232C-4049-941A-10AC81C11BB6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57E7F-95C6-4666-AAB5-5749508529A5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19415521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e vsebini">
    <p:bg>
      <p:bgPr>
        <a:solidFill>
          <a:srgbClr val="F9FD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6000" y="3240000"/>
            <a:ext cx="4416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4799" y="3240000"/>
            <a:ext cx="4416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344613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16C6F-14B7-4688-9265-CC3B93DA0630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4092B-0024-478E-9456-231BFC3C069C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4562209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4799" y="3240000"/>
            <a:ext cx="4416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1295401" y="3240088"/>
            <a:ext cx="4417484" cy="262731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4"/>
          </p:nvPr>
        </p:nvSpPr>
        <p:spPr>
          <a:xfrm>
            <a:off x="1344613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EB6D0-45A8-4F55-AD0B-82F9141282AF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DC1CA-57F5-44EB-A0F5-54AC7403C5CD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108158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295234" y="3240088"/>
            <a:ext cx="9601367" cy="262731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8D42E-65A3-4F68-844F-D65572D540C9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105C9-778C-499D-AACC-3063F646553B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1943453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A984F-232A-4E87-BA61-9D877A9C64AE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C76E2-5855-4BCE-9860-0FC5CC0F7DD3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13696726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6000" y="1548000"/>
            <a:ext cx="9600000" cy="149062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356350"/>
            <a:ext cx="1993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510A2-ABBB-4EBD-8406-3C68B0965F89}" type="datetimeFigureOut">
              <a:rPr lang="en-US" smtClean="0"/>
              <a:pPr>
                <a:defRPr/>
              </a:pPr>
              <a:t>4/25/2023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17764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6543A-A284-4F7D-8600-9D591413C96D}" type="slidenum">
              <a:rPr lang="en-US" altLang="sl-SI" smtClean="0"/>
              <a:pPr>
                <a:defRPr/>
              </a:pPr>
              <a:t>‹#›</a:t>
            </a:fld>
            <a:endParaRPr lang="en-US" altLang="sl-SI" dirty="0"/>
          </a:p>
        </p:txBody>
      </p:sp>
    </p:spTree>
    <p:extLst>
      <p:ext uri="{BB962C8B-B14F-4D97-AF65-F5344CB8AC3E}">
        <p14:creationId xmlns:p14="http://schemas.microsoft.com/office/powerpoint/2010/main" val="13752932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6000" y="1548000"/>
            <a:ext cx="9600000" cy="149062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356350"/>
            <a:ext cx="1993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7762F-4A55-4283-81AE-7BA0D578D9B0}" type="datetimeFigureOut">
              <a:rPr lang="en-US"/>
              <a:pPr>
                <a:defRPr/>
              </a:pPr>
              <a:t>4/25/2023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17764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FA213-8D6B-49C7-9F9F-F88249C62B6A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082684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6000" y="3240000"/>
            <a:ext cx="9600000" cy="26280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C12BF-EDE5-4A81-87C5-0D7CC1050451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1D506-586E-4060-9BD1-3DCEB7292823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4234995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1606550" cy="2047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PRIMER</a:t>
            </a:r>
          </a:p>
        </p:txBody>
      </p:sp>
      <p:pic>
        <p:nvPicPr>
          <p:cNvPr id="6" name="Picture 9" descr="grb moder za 10 pt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1295401" y="3240088"/>
            <a:ext cx="4417484" cy="262731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6464300" y="3240088"/>
            <a:ext cx="4416000" cy="262731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>
          <a:xfrm>
            <a:off x="1344613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C17A6-7FFA-4FD0-8821-8FBB2902F1FB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637F3-E20F-4562-AD5A-80B4FA2F2449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3592592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1606550" cy="2047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PRIMER</a:t>
            </a:r>
          </a:p>
        </p:txBody>
      </p:sp>
      <p:pic>
        <p:nvPicPr>
          <p:cNvPr id="6" name="Picture 9" descr="grb moder za 10 pt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6000" y="3240000"/>
            <a:ext cx="4416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4799" y="3240000"/>
            <a:ext cx="4416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344613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0EC89-0418-4B0D-9AF7-0AD6AA972374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29BD0-ADBA-4047-8D26-A78A8937E140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3522628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1606550" cy="2047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PRIMER</a:t>
            </a:r>
          </a:p>
        </p:txBody>
      </p:sp>
      <p:pic>
        <p:nvPicPr>
          <p:cNvPr id="6" name="Picture 9" descr="grb moder za 10 pt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4799" y="3240000"/>
            <a:ext cx="4416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sl-SI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1295401" y="3240088"/>
            <a:ext cx="4417484" cy="262731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4"/>
          </p:nvPr>
        </p:nvSpPr>
        <p:spPr>
          <a:xfrm>
            <a:off x="1344613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852BC-921C-4596-884B-39D20FB565C3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61AB9-B5DA-40D6-887B-0132ED3E819C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144380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31FAE-94C7-4F82-9057-AE78829AE4C6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EA7BB-AA4D-471E-A751-A6643F578FEB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4052092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6000" y="1548000"/>
            <a:ext cx="9600000" cy="149062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356350"/>
            <a:ext cx="1993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510A2-ABBB-4EBD-8406-3C68B0965F89}" type="datetimeFigureOut">
              <a:rPr lang="en-US" smtClean="0"/>
              <a:pPr>
                <a:defRPr/>
              </a:pPr>
              <a:t>4/25/2023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17764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6543A-A284-4F7D-8600-9D591413C96D}" type="slidenum">
              <a:rPr lang="en-US" altLang="sl-SI" smtClean="0"/>
              <a:pPr>
                <a:defRPr/>
              </a:pPr>
              <a:t>‹#›</a:t>
            </a:fld>
            <a:endParaRPr lang="en-US" altLang="sl-SI" dirty="0"/>
          </a:p>
        </p:txBody>
      </p:sp>
    </p:spTree>
    <p:extLst>
      <p:ext uri="{BB962C8B-B14F-4D97-AF65-F5344CB8AC3E}">
        <p14:creationId xmlns:p14="http://schemas.microsoft.com/office/powerpoint/2010/main" val="3826153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wmf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alphaModFix amt="8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1295400" y="1547813"/>
            <a:ext cx="7153275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sl-SI" altLang="sl-SI"/>
              <a:t>Uredite slog naslova matrice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95400" y="3240088"/>
            <a:ext cx="9601200" cy="262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/>
              <a:t>Uredite sloge besedila matrice</a:t>
            </a:r>
          </a:p>
          <a:p>
            <a:pPr lvl="1"/>
            <a:r>
              <a:rPr lang="sl-SI" altLang="sl-SI"/>
              <a:t>Druga raven</a:t>
            </a:r>
          </a:p>
          <a:p>
            <a:pPr lvl="2"/>
            <a:r>
              <a:rPr lang="sl-SI" altLang="sl-SI"/>
              <a:t>Tretja raven</a:t>
            </a:r>
          </a:p>
          <a:p>
            <a:pPr lvl="3"/>
            <a:r>
              <a:rPr lang="sl-SI" altLang="sl-SI"/>
              <a:t>Četrta raven</a:t>
            </a:r>
          </a:p>
          <a:p>
            <a:pPr lvl="4"/>
            <a:r>
              <a:rPr lang="sl-SI" altLang="sl-SI"/>
              <a:t>Peta raven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95400" y="6356350"/>
            <a:ext cx="2109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62AEC26-B469-46A5-8F2C-98F88AF920CC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1447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BABABA"/>
                </a:solidFill>
              </a:defRPr>
            </a:lvl1pPr>
          </a:lstStyle>
          <a:p>
            <a:pPr>
              <a:defRPr/>
            </a:pPr>
            <a:fld id="{7B8A951B-3CD6-4C75-B09C-2BF17E0B4D35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  <p:sp>
        <p:nvSpPr>
          <p:cNvPr id="2055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3960813" cy="2127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</a:rPr>
              <a:t>MINISTRSTVO ZA </a:t>
            </a:r>
            <a:r>
              <a:rPr lang="sl-SI" altLang="sl-SI" sz="700" b="1" dirty="0">
                <a:solidFill>
                  <a:schemeClr val="tx2"/>
                </a:solidFill>
                <a:latin typeface="Republika" panose="02000506040000020004" pitchFamily="2" charset="-18"/>
              </a:rPr>
              <a:t>GOSPODARSKI RAZVOJ IN TEHNOLOGIJO</a:t>
            </a:r>
            <a:endParaRPr lang="en-US" altLang="sl-SI" sz="700" b="1" dirty="0">
              <a:solidFill>
                <a:schemeClr val="tx2"/>
              </a:solidFill>
              <a:latin typeface="Republika" panose="02000506040000020004" pitchFamily="2" charset="-18"/>
            </a:endParaRPr>
          </a:p>
        </p:txBody>
      </p:sp>
      <p:pic>
        <p:nvPicPr>
          <p:cNvPr id="2056" name="Picture 9" descr="grb moder za 10 pt.wm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78" r:id="rId1"/>
    <p:sldLayoutId id="2147484273" r:id="rId2"/>
    <p:sldLayoutId id="2147484274" r:id="rId3"/>
    <p:sldLayoutId id="2147484275" r:id="rId4"/>
    <p:sldLayoutId id="2147484279" r:id="rId5"/>
    <p:sldLayoutId id="2147484280" r:id="rId6"/>
    <p:sldLayoutId id="2147484281" r:id="rId7"/>
    <p:sldLayoutId id="2147484276" r:id="rId8"/>
    <p:sldLayoutId id="2147484303" r:id="rId9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alphaModFix amt="8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Z:\JAVNA UPRAVA 2010\Si CGP\CGP_prirocnik_WEB\OUT\05 Medijsko promocijski elementi\11 PPT predstavitev\untitled folder\ozadje-0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Box 7"/>
          <p:cNvSpPr txBox="1">
            <a:spLocks noChangeArrowheads="1"/>
          </p:cNvSpPr>
          <p:nvPr/>
        </p:nvSpPr>
        <p:spPr bwMode="auto">
          <a:xfrm>
            <a:off x="1282700" y="715963"/>
            <a:ext cx="4325938" cy="2047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</a:t>
            </a:r>
            <a:r>
              <a:rPr lang="sl-SI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GOSPODARSKI RAZVOJ IN TEHNOLOGIJO</a:t>
            </a:r>
            <a:endParaRPr lang="en-US" altLang="sl-SI" sz="700" b="1" dirty="0">
              <a:solidFill>
                <a:schemeClr val="tx2"/>
              </a:solidFill>
              <a:latin typeface="Republika" panose="02000506040000020004" pitchFamily="2" charset="-18"/>
              <a:ea typeface="Republika" panose="02000506040000020004" pitchFamily="2" charset="-18"/>
              <a:cs typeface="Republika" panose="02000506040000020004" pitchFamily="2" charset="-18"/>
            </a:endParaRPr>
          </a:p>
        </p:txBody>
      </p:sp>
      <p:pic>
        <p:nvPicPr>
          <p:cNvPr id="1028" name="Picture 8" descr="grb moder za 10 pt.wm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92F21EF-4092-440F-9A0F-0C34515F2B93}" type="datetimeFigureOut">
              <a:rPr lang="en-US" smtClean="0"/>
              <a:pPr>
                <a:defRPr/>
              </a:pPr>
              <a:t>4/25/2023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BABABA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9EEFDB3-CB51-4DD8-B0F0-1B85B83B1C85}" type="slidenum">
              <a:rPr lang="en-US" altLang="sl-SI" smtClean="0"/>
              <a:pPr>
                <a:defRPr/>
              </a:pPr>
              <a:t>‹#›</a:t>
            </a:fld>
            <a:endParaRPr lang="en-US" altLang="sl-SI" dirty="0"/>
          </a:p>
        </p:txBody>
      </p:sp>
    </p:spTree>
    <p:extLst>
      <p:ext uri="{BB962C8B-B14F-4D97-AF65-F5344CB8AC3E}">
        <p14:creationId xmlns:p14="http://schemas.microsoft.com/office/powerpoint/2010/main" val="886970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3" r:id="rId1"/>
    <p:sldLayoutId id="2147484277" r:id="rId2"/>
    <p:sldLayoutId id="2147484302" r:id="rId3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alphaModFix amt="8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1295400" y="1547813"/>
            <a:ext cx="7153275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sl-SI" altLang="sl-SI"/>
              <a:t>Uredite slog naslova matrice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95400" y="3240088"/>
            <a:ext cx="9601200" cy="262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/>
              <a:t>Uredite sloge besedila matrice</a:t>
            </a:r>
          </a:p>
          <a:p>
            <a:pPr lvl="1"/>
            <a:r>
              <a:rPr lang="sl-SI" altLang="sl-SI"/>
              <a:t>Druga raven</a:t>
            </a:r>
          </a:p>
          <a:p>
            <a:pPr lvl="2"/>
            <a:r>
              <a:rPr lang="sl-SI" altLang="sl-SI"/>
              <a:t>Tretja raven</a:t>
            </a:r>
          </a:p>
          <a:p>
            <a:pPr lvl="3"/>
            <a:r>
              <a:rPr lang="sl-SI" altLang="sl-SI"/>
              <a:t>Četrta raven</a:t>
            </a:r>
          </a:p>
          <a:p>
            <a:pPr lvl="4"/>
            <a:r>
              <a:rPr lang="sl-SI" altLang="sl-SI"/>
              <a:t>Peta raven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95400" y="6356350"/>
            <a:ext cx="2109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ECBA763-D5CD-465C-B0B5-A321F35C6CEC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1447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BABABA"/>
                </a:solidFill>
              </a:defRPr>
            </a:lvl1pPr>
          </a:lstStyle>
          <a:p>
            <a:pPr>
              <a:defRPr/>
            </a:pPr>
            <a:fld id="{F8DEEE75-AC03-4778-AEF8-861B92F7076D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  <p:sp>
        <p:nvSpPr>
          <p:cNvPr id="2055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3960813" cy="2127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</a:rPr>
              <a:t>MINISTRSTVO ZA </a:t>
            </a:r>
            <a:r>
              <a:rPr lang="sl-SI" altLang="sl-SI" sz="700" b="1" dirty="0">
                <a:solidFill>
                  <a:schemeClr val="tx2"/>
                </a:solidFill>
                <a:latin typeface="Republika" panose="02000506040000020004" pitchFamily="2" charset="-18"/>
              </a:rPr>
              <a:t>GOSPODARSKI RAZVOJ IN TEHNOLOGIJO</a:t>
            </a:r>
            <a:endParaRPr lang="en-US" altLang="sl-SI" sz="700" b="1" dirty="0">
              <a:solidFill>
                <a:schemeClr val="tx2"/>
              </a:solidFill>
              <a:latin typeface="Republika" panose="02000506040000020004" pitchFamily="2" charset="-18"/>
            </a:endParaRPr>
          </a:p>
        </p:txBody>
      </p:sp>
      <p:pic>
        <p:nvPicPr>
          <p:cNvPr id="2056" name="Picture 9" descr="grb moder za 10 pt.wm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8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5" r:id="rId1"/>
    <p:sldLayoutId id="2147484286" r:id="rId2"/>
    <p:sldLayoutId id="2147484287" r:id="rId3"/>
    <p:sldLayoutId id="2147484288" r:id="rId4"/>
    <p:sldLayoutId id="2147484289" r:id="rId5"/>
    <p:sldLayoutId id="2147484290" r:id="rId6"/>
    <p:sldLayoutId id="2147484291" r:id="rId7"/>
    <p:sldLayoutId id="2147484292" r:id="rId8"/>
    <p:sldLayoutId id="2147484305" r:id="rId9"/>
    <p:sldLayoutId id="2147484306" r:id="rId10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alphaModFix amt="8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1295400" y="1547813"/>
            <a:ext cx="7153275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sl-SI" altLang="sl-SI"/>
              <a:t>Uredite slog naslova matrice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95400" y="3240088"/>
            <a:ext cx="9601200" cy="262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/>
              <a:t>Uredite sloge besedila matrice</a:t>
            </a:r>
          </a:p>
          <a:p>
            <a:pPr lvl="1"/>
            <a:r>
              <a:rPr lang="sl-SI" altLang="sl-SI"/>
              <a:t>Druga raven</a:t>
            </a:r>
          </a:p>
          <a:p>
            <a:pPr lvl="2"/>
            <a:r>
              <a:rPr lang="sl-SI" altLang="sl-SI"/>
              <a:t>Tretja raven</a:t>
            </a:r>
          </a:p>
          <a:p>
            <a:pPr lvl="3"/>
            <a:r>
              <a:rPr lang="sl-SI" altLang="sl-SI"/>
              <a:t>Četrta raven</a:t>
            </a:r>
          </a:p>
          <a:p>
            <a:pPr lvl="4"/>
            <a:r>
              <a:rPr lang="sl-SI" altLang="sl-SI"/>
              <a:t>Peta raven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95400" y="6356350"/>
            <a:ext cx="2109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ECBA763-D5CD-465C-B0B5-A321F35C6CEC}" type="datetimeFigureOut">
              <a:rPr lang="sl-SI"/>
              <a:pPr>
                <a:defRPr/>
              </a:pPr>
              <a:t>25. 04. 2023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1447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BABABA"/>
                </a:solidFill>
              </a:defRPr>
            </a:lvl1pPr>
          </a:lstStyle>
          <a:p>
            <a:pPr>
              <a:defRPr/>
            </a:pPr>
            <a:fld id="{F8DEEE75-AC03-4778-AEF8-861B92F7076D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07736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4" r:id="rId1"/>
    <p:sldLayoutId id="2147484295" r:id="rId2"/>
    <p:sldLayoutId id="2147484296" r:id="rId3"/>
    <p:sldLayoutId id="2147484297" r:id="rId4"/>
    <p:sldLayoutId id="2147484298" r:id="rId5"/>
    <p:sldLayoutId id="2147484299" r:id="rId6"/>
    <p:sldLayoutId id="2147484300" r:id="rId7"/>
    <p:sldLayoutId id="2147484301" r:id="rId8"/>
    <p:sldLayoutId id="2147484307" r:id="rId9"/>
    <p:sldLayoutId id="2147484308" r:id="rId10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/>
          <p:cNvSpPr>
            <a:spLocks noGrp="1"/>
          </p:cNvSpPr>
          <p:nvPr>
            <p:ph type="ctrTitle"/>
          </p:nvPr>
        </p:nvSpPr>
        <p:spPr>
          <a:xfrm>
            <a:off x="1296001" y="1547999"/>
            <a:ext cx="8579272" cy="276999"/>
          </a:xfrm>
        </p:spPr>
        <p:txBody>
          <a:bodyPr/>
          <a:lstStyle/>
          <a:p>
            <a:r>
              <a:rPr lang="sl-SI" sz="1800" dirty="0" smtClean="0"/>
              <a:t>Predstavitev načrta razvojnih spodbud za gospodarstvo, turizem in šport 2023</a:t>
            </a:r>
            <a:endParaRPr lang="sl-SI" sz="1800" dirty="0"/>
          </a:p>
        </p:txBody>
      </p:sp>
      <p:pic>
        <p:nvPicPr>
          <p:cNvPr id="5" name="Slika 4" descr="Slika predstavlja naslovno sliko predstavitve načrta razvojnih spodbud za gospodarstvo, turizem in šport 2023. Naslov Načrt razvojnih spodbud je na modri podlagi, zgoraj v levem kotu je grb Republike Slovenije in napisano Ministrstvo za gospodarstvo, turizem in šport. Na sredini zgoraj je logotip financerja Evropska unija in v desnem koncu je logo I feel Slovenia. Predstavitev načrta razvojnih spodbud je bila izvedena v Ljubljani, 14. februarja 2023." title="Naslovna slika predstavitve načrta razvojnih spodbud 20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8948" y="-148281"/>
            <a:ext cx="12707854" cy="70062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 hidden="1"/>
          <p:cNvSpPr>
            <a:spLocks noGrp="1"/>
          </p:cNvSpPr>
          <p:nvPr>
            <p:ph type="title"/>
          </p:nvPr>
        </p:nvSpPr>
        <p:spPr>
          <a:xfrm>
            <a:off x="1295400" y="1547813"/>
            <a:ext cx="5584862" cy="677108"/>
          </a:xfrm>
        </p:spPr>
        <p:txBody>
          <a:bodyPr/>
          <a:lstStyle/>
          <a:p>
            <a:r>
              <a:rPr lang="sl-SI" dirty="0" smtClean="0"/>
              <a:t>Zaključek predstavitve</a:t>
            </a:r>
            <a:endParaRPr lang="sl-SI" dirty="0"/>
          </a:p>
        </p:txBody>
      </p:sp>
      <p:pic>
        <p:nvPicPr>
          <p:cNvPr id="5" name="Slika 4" descr="Slika ob zaključku predstavitev predstavlja slovensko gospodarstvo, turizem in šport. So tri slike v eni. Z leve proti desni si sledijo tako, da je na prvi sliki delovni stroj iz neke proizvodnje, na drugi sliki so novi apartmaji v oblikih čebeljih panjev, na tretji sliki pa je košarkarski koš pod dvoranskimi lučmi. Desno v kotu je logotip Republike Slovenije, Ministrstva za gospodarstvo, turizem in šport. Spodaj v desnem kotu pa je navedeno, da se za dodatna vprašanja lahko obrnemo na Službo za odnose z javnostmi, njihov e-mail naslov je pr.mgts@gov.si." title="Slika na zaključku predstavitv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2337" y="-103617"/>
            <a:ext cx="12374337" cy="696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3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slov 10"/>
          <p:cNvSpPr>
            <a:spLocks noGrp="1"/>
          </p:cNvSpPr>
          <p:nvPr>
            <p:ph type="title"/>
          </p:nvPr>
        </p:nvSpPr>
        <p:spPr>
          <a:xfrm>
            <a:off x="485775" y="218670"/>
            <a:ext cx="8289064" cy="1538883"/>
          </a:xfrm>
        </p:spPr>
        <p:txBody>
          <a:bodyPr/>
          <a:lstStyle/>
          <a:p>
            <a:pPr lvl="0">
              <a:spcBef>
                <a:spcPct val="20000"/>
              </a:spcBef>
            </a:pPr>
            <a:r>
              <a:rPr lang="sl-SI" altLang="sl-SI" sz="2800" dirty="0">
                <a:solidFill>
                  <a:srgbClr val="529DB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  <a:ea typeface="+mn-ea"/>
                <a:cs typeface="Arial" pitchFamily="34" charset="0"/>
              </a:rPr>
              <a:t>PODPORNO OKOLJE IN FINANČNE SPODBUDE V 2023</a:t>
            </a:r>
            <a:r>
              <a:rPr lang="sl-SI" altLang="sl-SI" sz="2000" dirty="0">
                <a:solidFill>
                  <a:srgbClr val="529DBA"/>
                </a:solidFill>
                <a:latin typeface="Republika" panose="02000506040000020004" pitchFamily="2" charset="-18"/>
                <a:ea typeface="+mn-ea"/>
                <a:cs typeface="Arial" pitchFamily="34" charset="0"/>
              </a:rPr>
              <a:t/>
            </a:r>
            <a:br>
              <a:rPr lang="sl-SI" altLang="sl-SI" sz="2000" dirty="0">
                <a:solidFill>
                  <a:srgbClr val="529DBA"/>
                </a:solidFill>
                <a:latin typeface="Republika" panose="02000506040000020004" pitchFamily="2" charset="-18"/>
                <a:ea typeface="+mn-ea"/>
                <a:cs typeface="Arial" pitchFamily="34" charset="0"/>
              </a:rPr>
            </a:br>
            <a:r>
              <a:rPr lang="sl-SI" altLang="sl-SI" sz="2800" dirty="0">
                <a:solidFill>
                  <a:srgbClr val="4BACC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  <a:ea typeface="+mn-ea"/>
                <a:cs typeface="Arial" pitchFamily="34" charset="0"/>
              </a:rPr>
              <a:t>304,9 mio EUR</a:t>
            </a:r>
            <a:r>
              <a:rPr lang="en-AU" altLang="sl-SI" sz="1600" dirty="0">
                <a:solidFill>
                  <a:srgbClr val="4BACC6">
                    <a:lumMod val="50000"/>
                  </a:srgbClr>
                </a:solidFill>
                <a:latin typeface="Republika" panose="02000506040000020004" pitchFamily="2" charset="-18"/>
                <a:ea typeface="+mn-ea"/>
                <a:cs typeface="Arial" pitchFamily="34" charset="0"/>
              </a:rPr>
              <a:t/>
            </a:r>
            <a:br>
              <a:rPr lang="en-AU" altLang="sl-SI" sz="1600" dirty="0">
                <a:solidFill>
                  <a:srgbClr val="4BACC6">
                    <a:lumMod val="50000"/>
                  </a:srgbClr>
                </a:solidFill>
                <a:latin typeface="Republika" panose="02000506040000020004" pitchFamily="2" charset="-18"/>
                <a:ea typeface="+mn-ea"/>
                <a:cs typeface="Arial" pitchFamily="34" charset="0"/>
              </a:rPr>
            </a:br>
            <a:endParaRPr lang="sl-SI" dirty="0"/>
          </a:p>
        </p:txBody>
      </p:sp>
      <p:cxnSp>
        <p:nvCxnSpPr>
          <p:cNvPr id="6" name="Raven povezovalnik 5" descr="Dekorativna modra črta pod naslovom. " title="Dekorativna črta."/>
          <p:cNvCxnSpPr/>
          <p:nvPr/>
        </p:nvCxnSpPr>
        <p:spPr>
          <a:xfrm>
            <a:off x="485775" y="1210607"/>
            <a:ext cx="11382375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5" name="Slika 4" descr="Slika prikazuje finančne spodbudbe v 2023. V dveh krogih so navedena sredstva. V večjem krogu je širši ekosistem v letu 2023 v vrednosti 634,4 mio EUR, v njem je manjši krog, kjer je navedeno, da so od tega širšega ekosistema spodbude pod neposredno pristojnostjo MGTŠ v letu 2023 v vrednosti 304,9 mio EUR. Iz tega manjšega kroga lahko desno spodaj razberemo vrste pomoči, ki se delijo na nepovratna sredstva v vrednosti 184 mio EUR, kar je 62,7%, povratna sredstva v vrednosti 110 mio EUR, kar je 33,9% in kombinirana sredstva v vrednosti 10,9 mio EUR, kar je 3,4%. Levo spodaj je predstavljeno, da se sredstva razporejajo glede na nove in stare ukrepe. Nove objave so v vrednosti 265,4 mio EUR, kar predstavlja 23 ukrepov. Odpiranja že objavljenih ukrepov pa je v vrednosti 39,5 mio EUR, kar predstavlja 5 ukrepov." title="Finančne spodbudbe 20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987" y="1302018"/>
            <a:ext cx="5895975" cy="4962525"/>
          </a:xfrm>
          <a:prstGeom prst="rect">
            <a:avLst/>
          </a:prstGeom>
        </p:spPr>
      </p:pic>
      <p:sp>
        <p:nvSpPr>
          <p:cNvPr id="2" name="PoljeZBesedilom 1"/>
          <p:cNvSpPr txBox="1"/>
          <p:nvPr/>
        </p:nvSpPr>
        <p:spPr>
          <a:xfrm>
            <a:off x="6610984" y="1435787"/>
            <a:ext cx="479057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b="1" dirty="0">
                <a:solidFill>
                  <a:schemeClr val="accent5">
                    <a:lumMod val="50000"/>
                  </a:schemeClr>
                </a:solidFill>
                <a:latin typeface="Republika" panose="02000506040000020004" pitchFamily="2" charset="-18"/>
              </a:rPr>
              <a:t>Razvojne spodbude MGTŠ bodo v letu 2023 na voljo na naslednjih področjih: </a:t>
            </a:r>
          </a:p>
          <a:p>
            <a:endParaRPr lang="sl-SI" sz="16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sl-SI" sz="16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nova </a:t>
            </a:r>
            <a:r>
              <a:rPr lang="sl-SI" sz="1600" dirty="0">
                <a:solidFill>
                  <a:schemeClr val="tx2"/>
                </a:solidFill>
                <a:latin typeface="Republika" panose="02000506040000020004" pitchFamily="2" charset="-18"/>
              </a:rPr>
              <a:t>interventna posojila za omilitev posledic energetske ali ukrajinske krize – 110,0 mio EUR oz. 36,1 %, </a:t>
            </a: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sl-SI" sz="16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gospodarsko </a:t>
            </a:r>
            <a:r>
              <a:rPr lang="sl-SI" sz="1600" dirty="0">
                <a:solidFill>
                  <a:schemeClr val="tx2"/>
                </a:solidFill>
                <a:latin typeface="Republika" panose="02000506040000020004" pitchFamily="2" charset="-18"/>
              </a:rPr>
              <a:t>prestrukturiranje premogovnih regij – 83,1 mio EUR oz. 27,2 %, </a:t>
            </a: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sl-SI" sz="16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raziskave </a:t>
            </a:r>
            <a:r>
              <a:rPr lang="sl-SI" sz="1600" dirty="0">
                <a:solidFill>
                  <a:schemeClr val="tx2"/>
                </a:solidFill>
                <a:latin typeface="Republika" panose="02000506040000020004" pitchFamily="2" charset="-18"/>
              </a:rPr>
              <a:t>in razvoj – 33,9 mio EUR oz. 11,1 %,</a:t>
            </a: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sl-SI" sz="16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podjetništvo </a:t>
            </a:r>
            <a:r>
              <a:rPr lang="sl-SI" sz="1600" dirty="0">
                <a:solidFill>
                  <a:schemeClr val="tx2"/>
                </a:solidFill>
                <a:latin typeface="Republika" panose="02000506040000020004" pitchFamily="2" charset="-18"/>
              </a:rPr>
              <a:t>in internacionalizacija – 29,3 mio EUR oz. 9,6 %,</a:t>
            </a: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sl-SI" sz="16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šport </a:t>
            </a:r>
            <a:r>
              <a:rPr lang="sl-SI" sz="1600" dirty="0">
                <a:solidFill>
                  <a:schemeClr val="tx2"/>
                </a:solidFill>
                <a:latin typeface="Republika" panose="02000506040000020004" pitchFamily="2" charset="-18"/>
              </a:rPr>
              <a:t>– 16,8 mio EUR oz. 5,5 %</a:t>
            </a: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sl-SI" sz="16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spodbujanje </a:t>
            </a:r>
            <a:r>
              <a:rPr lang="sl-SI" sz="1600" dirty="0">
                <a:solidFill>
                  <a:schemeClr val="tx2"/>
                </a:solidFill>
                <a:latin typeface="Republika" panose="02000506040000020004" pitchFamily="2" charset="-18"/>
              </a:rPr>
              <a:t>lesno predelovalne industrije –13,0 mio EUR oz. 4,3 %,</a:t>
            </a: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sl-SI" sz="16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spodbujanje </a:t>
            </a:r>
            <a:r>
              <a:rPr lang="sl-SI" sz="1600" dirty="0">
                <a:solidFill>
                  <a:schemeClr val="tx2"/>
                </a:solidFill>
                <a:latin typeface="Republika" panose="02000506040000020004" pitchFamily="2" charset="-18"/>
              </a:rPr>
              <a:t>razvoja turizma – 10,7 mio EUR oz. 3,5 %, </a:t>
            </a: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sl-SI" sz="16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krožno </a:t>
            </a:r>
            <a:r>
              <a:rPr lang="sl-SI" sz="1600" dirty="0">
                <a:solidFill>
                  <a:schemeClr val="tx2"/>
                </a:solidFill>
                <a:latin typeface="Republika" panose="02000506040000020004" pitchFamily="2" charset="-18"/>
              </a:rPr>
              <a:t>gospodarstvo – 8,2 mio EUR oz. 2,7%.</a:t>
            </a:r>
          </a:p>
        </p:txBody>
      </p:sp>
      <p:pic>
        <p:nvPicPr>
          <p:cNvPr id="13" name="Slika 12" descr="V partnerstvu s Slovenskim podjetniškim skladom, SPIRIT Slovenija, STO Slovenska turistična organizacija, I feel Slovenia, Slovenski regionalno razvojni sklad, SID Banka." title="Logotipi partnerjev MGTŠ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3715" y="5843502"/>
            <a:ext cx="5087846" cy="7732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title"/>
          </p:nvPr>
        </p:nvSpPr>
        <p:spPr>
          <a:xfrm>
            <a:off x="485775" y="245457"/>
            <a:ext cx="6151171" cy="892552"/>
          </a:xfrm>
        </p:spPr>
        <p:txBody>
          <a:bodyPr/>
          <a:lstStyle/>
          <a:p>
            <a:pPr lvl="0" eaLnBrk="0" hangingPunct="0"/>
            <a:r>
              <a:rPr lang="sl-SI" altLang="sl-SI" sz="2800" dirty="0">
                <a:solidFill>
                  <a:srgbClr val="529DB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  <a:ea typeface="+mn-ea"/>
                <a:cs typeface="+mn-cs"/>
              </a:rPr>
              <a:t>RAZVOJNA SREDSTVA 2023                    </a:t>
            </a:r>
            <a:br>
              <a:rPr lang="sl-SI" altLang="sl-SI" sz="2800" dirty="0">
                <a:solidFill>
                  <a:srgbClr val="529DB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  <a:ea typeface="+mn-ea"/>
                <a:cs typeface="+mn-cs"/>
              </a:rPr>
            </a:br>
            <a:r>
              <a:rPr lang="sl-SI" altLang="sl-SI" sz="2800" dirty="0">
                <a:solidFill>
                  <a:srgbClr val="4BACC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  <a:ea typeface="+mn-ea"/>
                <a:cs typeface="+mn-cs"/>
              </a:rPr>
              <a:t>304,9 mio </a:t>
            </a:r>
            <a:r>
              <a:rPr lang="sl-SI" altLang="sl-SI" sz="2800" dirty="0" smtClean="0">
                <a:solidFill>
                  <a:srgbClr val="4BACC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  <a:ea typeface="+mn-ea"/>
                <a:cs typeface="+mn-cs"/>
              </a:rPr>
              <a:t>EUR</a:t>
            </a:r>
            <a:endParaRPr lang="sl-SI" sz="2800" dirty="0"/>
          </a:p>
        </p:txBody>
      </p:sp>
      <p:cxnSp>
        <p:nvCxnSpPr>
          <p:cNvPr id="3" name="Raven povezovalnik 2" descr="Dekorativna modra črta pod naslovom. " title="Dekorativna črta."/>
          <p:cNvCxnSpPr/>
          <p:nvPr/>
        </p:nvCxnSpPr>
        <p:spPr>
          <a:xfrm>
            <a:off x="485775" y="1210607"/>
            <a:ext cx="11382375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" name="PoljeZBesedilom 8"/>
          <p:cNvSpPr txBox="1"/>
          <p:nvPr/>
        </p:nvSpPr>
        <p:spPr>
          <a:xfrm>
            <a:off x="450850" y="1531957"/>
            <a:ext cx="53181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rgbClr val="529DBA"/>
                </a:solidFill>
              </a:rPr>
              <a:t>3 nivoji </a:t>
            </a:r>
            <a:r>
              <a:rPr lang="sl-SI" b="1" dirty="0" smtClean="0">
                <a:solidFill>
                  <a:srgbClr val="529DBA"/>
                </a:solidFill>
              </a:rPr>
              <a:t>spodbud: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l-SI" b="1" dirty="0" smtClean="0">
                <a:solidFill>
                  <a:srgbClr val="457A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Ukrepi </a:t>
            </a:r>
            <a:r>
              <a:rPr lang="sl-SI" b="1" dirty="0">
                <a:solidFill>
                  <a:srgbClr val="457A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 neposredno pristojnostjo </a:t>
            </a:r>
            <a:r>
              <a:rPr lang="sl-SI" b="1" dirty="0" smtClean="0">
                <a:solidFill>
                  <a:srgbClr val="457A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MGTŠ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457A73"/>
                </a:solidFill>
              </a:rPr>
              <a:t>Ukrepi </a:t>
            </a:r>
            <a:r>
              <a:rPr lang="sl-SI" dirty="0">
                <a:solidFill>
                  <a:srgbClr val="457A73"/>
                </a:solidFill>
              </a:rPr>
              <a:t>širšega ekosistema </a:t>
            </a:r>
            <a:r>
              <a:rPr lang="sl-SI" dirty="0" smtClean="0">
                <a:solidFill>
                  <a:srgbClr val="457A73"/>
                </a:solidFill>
              </a:rPr>
              <a:t>MGTŠ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457A73"/>
                </a:solidFill>
              </a:rPr>
              <a:t>Evropski </a:t>
            </a:r>
            <a:r>
              <a:rPr lang="sl-SI" dirty="0">
                <a:solidFill>
                  <a:srgbClr val="457A73"/>
                </a:solidFill>
              </a:rPr>
              <a:t>nivo spodbud</a:t>
            </a:r>
          </a:p>
          <a:p>
            <a:endParaRPr lang="sl-SI" dirty="0"/>
          </a:p>
        </p:txBody>
      </p:sp>
      <p:sp>
        <p:nvSpPr>
          <p:cNvPr id="19" name="PoljeZBesedilom 18"/>
          <p:cNvSpPr txBox="1"/>
          <p:nvPr/>
        </p:nvSpPr>
        <p:spPr>
          <a:xfrm>
            <a:off x="485774" y="3009285"/>
            <a:ext cx="57991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rgbClr val="529DBA"/>
                </a:solidFill>
              </a:rPr>
              <a:t>Fleksibilnost </a:t>
            </a:r>
            <a:r>
              <a:rPr lang="sl-SI" b="1" dirty="0" smtClean="0">
                <a:solidFill>
                  <a:srgbClr val="529DBA"/>
                </a:solidFill>
              </a:rPr>
              <a:t>načrta: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err="1" smtClean="0">
                <a:solidFill>
                  <a:srgbClr val="457A73"/>
                </a:solidFill>
              </a:rPr>
              <a:t>Repower</a:t>
            </a:r>
            <a:r>
              <a:rPr lang="sl-SI" dirty="0" smtClean="0">
                <a:solidFill>
                  <a:srgbClr val="457A73"/>
                </a:solidFill>
              </a:rPr>
              <a:t> EU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457A73"/>
                </a:solidFill>
              </a:rPr>
              <a:t>Javna </a:t>
            </a:r>
            <a:r>
              <a:rPr lang="sl-SI" dirty="0">
                <a:solidFill>
                  <a:srgbClr val="457A73"/>
                </a:solidFill>
              </a:rPr>
              <a:t>športna </a:t>
            </a:r>
            <a:r>
              <a:rPr lang="sl-SI" dirty="0" smtClean="0">
                <a:solidFill>
                  <a:srgbClr val="457A73"/>
                </a:solidFill>
              </a:rPr>
              <a:t>infrastruktura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457A73"/>
                </a:solidFill>
              </a:rPr>
              <a:t>Zakon </a:t>
            </a:r>
            <a:r>
              <a:rPr lang="sl-SI" dirty="0">
                <a:solidFill>
                  <a:srgbClr val="457A73"/>
                </a:solidFill>
              </a:rPr>
              <a:t>o ohranjanju in razvoju rokodelstva (</a:t>
            </a:r>
            <a:r>
              <a:rPr lang="sl-SI" dirty="0" smtClean="0">
                <a:solidFill>
                  <a:srgbClr val="457A73"/>
                </a:solidFill>
              </a:rPr>
              <a:t>osnutek)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457A73"/>
                </a:solidFill>
              </a:rPr>
              <a:t>Ostale </a:t>
            </a:r>
            <a:r>
              <a:rPr lang="sl-SI" dirty="0">
                <a:solidFill>
                  <a:srgbClr val="457A73"/>
                </a:solidFill>
              </a:rPr>
              <a:t>spremembe – vezane na morebitne nove finančne vire, spremembe pri izvajanju, itd.</a:t>
            </a:r>
          </a:p>
          <a:p>
            <a:endParaRPr lang="sl-SI" dirty="0">
              <a:solidFill>
                <a:srgbClr val="457A73"/>
              </a:solidFill>
            </a:endParaRPr>
          </a:p>
        </p:txBody>
      </p:sp>
      <p:sp>
        <p:nvSpPr>
          <p:cNvPr id="26" name="PoljeZBesedilom 25"/>
          <p:cNvSpPr txBox="1"/>
          <p:nvPr/>
        </p:nvSpPr>
        <p:spPr>
          <a:xfrm>
            <a:off x="485775" y="4977684"/>
            <a:ext cx="67263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rgbClr val="529DBA"/>
                </a:solidFill>
              </a:rPr>
              <a:t>Sistemske </a:t>
            </a:r>
            <a:r>
              <a:rPr lang="sl-SI" b="1" dirty="0" smtClean="0">
                <a:solidFill>
                  <a:srgbClr val="529DBA"/>
                </a:solidFill>
              </a:rPr>
              <a:t>izboljšave: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457A73"/>
                </a:solidFill>
              </a:rPr>
              <a:t>Poenostavljene </a:t>
            </a:r>
            <a:r>
              <a:rPr lang="sl-SI" dirty="0">
                <a:solidFill>
                  <a:srgbClr val="457A73"/>
                </a:solidFill>
              </a:rPr>
              <a:t>oblike stroškov </a:t>
            </a:r>
            <a:endParaRPr lang="sl-SI" dirty="0" smtClean="0">
              <a:solidFill>
                <a:srgbClr val="457A7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457A73"/>
                </a:solidFill>
              </a:rPr>
              <a:t>Manj </a:t>
            </a:r>
            <a:r>
              <a:rPr lang="sl-SI" dirty="0">
                <a:solidFill>
                  <a:srgbClr val="457A73"/>
                </a:solidFill>
              </a:rPr>
              <a:t>kontrol na „papirju“, več stika s projekti na </a:t>
            </a:r>
            <a:r>
              <a:rPr lang="sl-SI" dirty="0" smtClean="0">
                <a:solidFill>
                  <a:srgbClr val="457A73"/>
                </a:solidFill>
              </a:rPr>
              <a:t>terenu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457A73"/>
                </a:solidFill>
              </a:rPr>
              <a:t>Boljša </a:t>
            </a:r>
            <a:r>
              <a:rPr lang="sl-SI" dirty="0">
                <a:solidFill>
                  <a:srgbClr val="457A73"/>
                </a:solidFill>
              </a:rPr>
              <a:t>komunikacija (informiranost, povratne </a:t>
            </a:r>
            <a:r>
              <a:rPr lang="sl-SI" dirty="0" smtClean="0">
                <a:solidFill>
                  <a:srgbClr val="457A73"/>
                </a:solidFill>
              </a:rPr>
              <a:t>informacije)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457A73"/>
                </a:solidFill>
              </a:rPr>
              <a:t>Digitalizacija </a:t>
            </a:r>
            <a:r>
              <a:rPr lang="sl-SI" dirty="0">
                <a:solidFill>
                  <a:srgbClr val="457A73"/>
                </a:solidFill>
              </a:rPr>
              <a:t>posameznih korakov v procesu  </a:t>
            </a:r>
          </a:p>
          <a:p>
            <a:r>
              <a:rPr lang="sl-SI" dirty="0">
                <a:solidFill>
                  <a:srgbClr val="457A73"/>
                </a:solidFill>
              </a:rPr>
              <a:t>    </a:t>
            </a:r>
          </a:p>
          <a:p>
            <a:endParaRPr lang="sl-SI" dirty="0"/>
          </a:p>
        </p:txBody>
      </p:sp>
      <p:sp>
        <p:nvSpPr>
          <p:cNvPr id="2" name="PoljeZBesedilom 1"/>
          <p:cNvSpPr txBox="1"/>
          <p:nvPr/>
        </p:nvSpPr>
        <p:spPr>
          <a:xfrm>
            <a:off x="6753163" y="1606550"/>
            <a:ext cx="50696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rgbClr val="529DBA"/>
                </a:solidFill>
              </a:rPr>
              <a:t>Finančni viri: </a:t>
            </a:r>
            <a:endParaRPr lang="sl-SI" b="1" dirty="0" smtClean="0">
              <a:solidFill>
                <a:srgbClr val="529DBA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457A73"/>
                </a:solidFill>
              </a:rPr>
              <a:t>117,3 </a:t>
            </a:r>
            <a:r>
              <a:rPr lang="sl-SI" dirty="0">
                <a:solidFill>
                  <a:srgbClr val="457A73"/>
                </a:solidFill>
              </a:rPr>
              <a:t>milijona EUR oziroma 38 %     integralnih proračunskih sredstev </a:t>
            </a:r>
            <a:endParaRPr lang="sl-SI" dirty="0" smtClean="0">
              <a:solidFill>
                <a:srgbClr val="457A7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rgbClr val="457A73"/>
                </a:solidFill>
              </a:rPr>
              <a:t>187,6 </a:t>
            </a:r>
            <a:r>
              <a:rPr lang="sl-SI" dirty="0">
                <a:solidFill>
                  <a:srgbClr val="457A73"/>
                </a:solidFill>
              </a:rPr>
              <a:t>milijona EUR oziroma 62% evropskih sredstev</a:t>
            </a:r>
          </a:p>
        </p:txBody>
      </p:sp>
      <p:graphicFrame>
        <p:nvGraphicFramePr>
          <p:cNvPr id="10" name="Grafikon 9" descr="V grafikonu so predstavljeni viri sredstev MGTŠ v letu 2023. Razdeljeni so na integralna sredstva, ki jih je 117,3 miljona EUR in na 187,6 milijonov EUR evropskih sredstev. Integralna sredstva bodo na voljo 110 mio EUR v obliki povratnih sredstev in 7,3 mio EUR nepovratnih sredstev. Vir sredstev iz NOO bodo v celoti, to je 41,7 mio EUR nepovratnih sredstev, del sredstev 0,4 mio EUR je še iz kohezijske politike 2014-2020 in iz kohezijske politije 2021-2027 je na voljo 134,6 mio EUR nepovratnih sredstev in 10,9 mio EUR kombiniranih sredstev." title="Viri sredstev MGTŠ v letu 2023">
            <a:extLst>
              <a:ext uri="{FF2B5EF4-FFF2-40B4-BE49-F238E27FC236}">
                <a16:creationId xmlns:a16="http://schemas.microsoft.com/office/drawing/2014/main" id="{D5C22E1C-8A45-0E41-AE58-D2D0175DD8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6912448"/>
              </p:ext>
            </p:extLst>
          </p:nvPr>
        </p:nvGraphicFramePr>
        <p:xfrm>
          <a:off x="6753163" y="3284619"/>
          <a:ext cx="5331522" cy="2911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956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85775" y="244306"/>
            <a:ext cx="8044959" cy="1569660"/>
          </a:xfrm>
        </p:spPr>
        <p:txBody>
          <a:bodyPr/>
          <a:lstStyle/>
          <a:p>
            <a:pPr lvl="0" eaLnBrk="0" hangingPunct="0"/>
            <a:r>
              <a:rPr lang="sl-SI" altLang="sl-SI" sz="2900" dirty="0" smtClean="0">
                <a:solidFill>
                  <a:srgbClr val="529DB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  <a:ea typeface="+mn-ea"/>
                <a:cs typeface="+mn-cs"/>
              </a:rPr>
              <a:t>1. PODJETNIŠTVO</a:t>
            </a:r>
            <a:r>
              <a:rPr lang="sl-SI" altLang="sl-SI" sz="2900" dirty="0">
                <a:solidFill>
                  <a:srgbClr val="529DB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  <a:ea typeface="+mn-ea"/>
                <a:cs typeface="+mn-cs"/>
              </a:rPr>
              <a:t>, INTERNACIONALIZACIJA, </a:t>
            </a:r>
            <a:br>
              <a:rPr lang="sl-SI" altLang="sl-SI" sz="2900" dirty="0">
                <a:solidFill>
                  <a:srgbClr val="529DB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  <a:ea typeface="+mn-ea"/>
                <a:cs typeface="+mn-cs"/>
              </a:rPr>
            </a:br>
            <a:r>
              <a:rPr lang="sl-SI" altLang="sl-SI" sz="2900" dirty="0">
                <a:solidFill>
                  <a:srgbClr val="529DB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  <a:ea typeface="+mn-ea"/>
                <a:cs typeface="+mn-cs"/>
              </a:rPr>
              <a:t>RAZISKAVE IN RAZVOJ, KROŽNO GOSPODARSTVO </a:t>
            </a:r>
            <a:r>
              <a:rPr lang="en-AU" altLang="sl-SI" sz="1700" dirty="0">
                <a:solidFill>
                  <a:srgbClr val="4BACC6">
                    <a:lumMod val="50000"/>
                  </a:srgbClr>
                </a:solidFill>
                <a:latin typeface="Republika" panose="02000506040000020004" pitchFamily="2" charset="-18"/>
                <a:ea typeface="+mn-ea"/>
                <a:cs typeface="+mn-cs"/>
              </a:rPr>
              <a:t/>
            </a:r>
            <a:br>
              <a:rPr lang="en-AU" altLang="sl-SI" sz="1700" dirty="0">
                <a:solidFill>
                  <a:srgbClr val="4BACC6">
                    <a:lumMod val="50000"/>
                  </a:srgbClr>
                </a:solidFill>
                <a:latin typeface="Republika" panose="02000506040000020004" pitchFamily="2" charset="-18"/>
                <a:ea typeface="+mn-ea"/>
                <a:cs typeface="+mn-cs"/>
              </a:rPr>
            </a:br>
            <a:endParaRPr lang="sl-SI" dirty="0"/>
          </a:p>
        </p:txBody>
      </p:sp>
      <p:cxnSp>
        <p:nvCxnSpPr>
          <p:cNvPr id="3" name="Raven povezovalnik 2" descr="Dekorativna modra črta pod naslovom. " title="Dekorativna črta."/>
          <p:cNvCxnSpPr/>
          <p:nvPr/>
        </p:nvCxnSpPr>
        <p:spPr>
          <a:xfrm>
            <a:off x="485775" y="1210607"/>
            <a:ext cx="11382375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aphicFrame>
        <p:nvGraphicFramePr>
          <p:cNvPr id="8" name="Tabela 7" descr="Navedeni že objavljeni ukrepi s podjetništva, internacionalizacije, raziskav in razvoja, krožnega gospodarstva." title="Kratek naziv že objavljenih ukrepov s področja podjetništva, internacionalizacije, raziskave in razvoja, krožnega gospodarstva.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4929411"/>
              </p:ext>
            </p:extLst>
          </p:nvPr>
        </p:nvGraphicFramePr>
        <p:xfrm>
          <a:off x="485775" y="1724538"/>
          <a:ext cx="11382377" cy="3333042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5690171">
                  <a:extLst>
                    <a:ext uri="{9D8B030D-6E8A-4147-A177-3AD203B41FA5}">
                      <a16:colId xmlns:a16="http://schemas.microsoft.com/office/drawing/2014/main" val="1702533657"/>
                    </a:ext>
                  </a:extLst>
                </a:gridCol>
                <a:gridCol w="1596455">
                  <a:extLst>
                    <a:ext uri="{9D8B030D-6E8A-4147-A177-3AD203B41FA5}">
                      <a16:colId xmlns:a16="http://schemas.microsoft.com/office/drawing/2014/main" val="3292510394"/>
                    </a:ext>
                  </a:extLst>
                </a:gridCol>
                <a:gridCol w="2384630">
                  <a:extLst>
                    <a:ext uri="{9D8B030D-6E8A-4147-A177-3AD203B41FA5}">
                      <a16:colId xmlns:a16="http://schemas.microsoft.com/office/drawing/2014/main" val="3893889696"/>
                    </a:ext>
                  </a:extLst>
                </a:gridCol>
                <a:gridCol w="1711121">
                  <a:extLst>
                    <a:ext uri="{9D8B030D-6E8A-4147-A177-3AD203B41FA5}">
                      <a16:colId xmlns:a16="http://schemas.microsoft.com/office/drawing/2014/main" val="2748527236"/>
                    </a:ext>
                  </a:extLst>
                </a:gridCol>
              </a:tblGrid>
              <a:tr h="561890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KRATEK NAZIV UKREPA (že objavljeni ukrepi)</a:t>
                      </a:r>
                      <a:endParaRPr lang="sl-SI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PRIJAVNI ROKI</a:t>
                      </a:r>
                      <a:endParaRPr lang="sl-SI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Vrednost ODPIRANJ v letu 2023 (v mio)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IZVAJALEC</a:t>
                      </a:r>
                      <a:endParaRPr lang="sl-SI" sz="1600" b="1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197671"/>
                  </a:ext>
                </a:extLst>
              </a:tr>
              <a:tr h="282701">
                <a:tc>
                  <a:txBody>
                    <a:bodyPr/>
                    <a:lstStyle/>
                    <a:p>
                      <a:pPr algn="l" fontAlgn="ctr"/>
                      <a:endParaRPr lang="sl-SI" sz="1200" u="none" strike="noStrike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l" fontAlgn="ctr"/>
                      <a:r>
                        <a:rPr lang="it-IT" sz="12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Spodbujanje</a:t>
                      </a:r>
                      <a:r>
                        <a:rPr lang="it-IT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gospodarskih</a:t>
                      </a:r>
                      <a:r>
                        <a:rPr lang="it-IT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naložb</a:t>
                      </a:r>
                      <a:r>
                        <a:rPr lang="it-IT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MSP </a:t>
                      </a:r>
                      <a:r>
                        <a:rPr lang="it-IT" sz="12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na</a:t>
                      </a:r>
                      <a:r>
                        <a:rPr lang="it-IT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območju</a:t>
                      </a:r>
                      <a:r>
                        <a:rPr lang="it-IT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it-IT" sz="12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kjer</a:t>
                      </a:r>
                      <a:r>
                        <a:rPr lang="it-IT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živijo</a:t>
                      </a:r>
                      <a:r>
                        <a:rPr lang="it-IT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pripadniki</a:t>
                      </a:r>
                      <a:r>
                        <a:rPr lang="it-IT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avtohtone</a:t>
                      </a:r>
                      <a:r>
                        <a:rPr lang="it-IT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slovenske</a:t>
                      </a:r>
                      <a:r>
                        <a:rPr lang="it-IT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narodne</a:t>
                      </a:r>
                      <a:r>
                        <a:rPr lang="it-IT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skupnosti</a:t>
                      </a:r>
                      <a:r>
                        <a:rPr lang="it-IT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na</a:t>
                      </a:r>
                      <a:r>
                        <a:rPr lang="it-IT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Madžarskem</a:t>
                      </a:r>
                      <a:r>
                        <a:rPr lang="it-IT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sl-SI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(zaprt)</a:t>
                      </a:r>
                    </a:p>
                    <a:p>
                      <a:pPr algn="l" fontAlgn="ctr"/>
                      <a:endParaRPr lang="it-IT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20. 01. 2023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0,4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ZSM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extLst>
                  <a:ext uri="{0D108BD9-81ED-4DB2-BD59-A6C34878D82A}">
                    <a16:rowId xmlns:a16="http://schemas.microsoft.com/office/drawing/2014/main" val="3137766239"/>
                  </a:ext>
                </a:extLst>
              </a:tr>
              <a:tr h="282701">
                <a:tc>
                  <a:txBody>
                    <a:bodyPr/>
                    <a:lstStyle/>
                    <a:p>
                      <a:pPr algn="l" fontAlgn="ctr"/>
                      <a:endParaRPr lang="sl-SI" sz="1200" u="none" strike="noStrike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l" fontAlgn="ctr"/>
                      <a:r>
                        <a:rPr lang="sl-SI" sz="12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React</a:t>
                      </a:r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EU - </a:t>
                      </a:r>
                      <a:r>
                        <a:rPr lang="sl-SI" sz="12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Vavčerski</a:t>
                      </a:r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sistem spodbud malih vrednosti za MSP </a:t>
                      </a:r>
                      <a:r>
                        <a:rPr lang="sl-SI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(odprt)</a:t>
                      </a:r>
                    </a:p>
                    <a:p>
                      <a:pPr algn="l" fontAlgn="ctr"/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31. 03. 2023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0,4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SPS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extLst>
                  <a:ext uri="{0D108BD9-81ED-4DB2-BD59-A6C34878D82A}">
                    <a16:rowId xmlns:a16="http://schemas.microsoft.com/office/drawing/2014/main" val="4161257872"/>
                  </a:ext>
                </a:extLst>
              </a:tr>
              <a:tr h="282701">
                <a:tc>
                  <a:txBody>
                    <a:bodyPr/>
                    <a:lstStyle/>
                    <a:p>
                      <a:pPr algn="l" fontAlgn="ctr"/>
                      <a:endParaRPr lang="pl-PL" sz="1200" u="none" strike="noStrike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Spodbude za raziskovalno razvojne </a:t>
                      </a:r>
                      <a:r>
                        <a:rPr lang="pl-PL" sz="120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projekte </a:t>
                      </a:r>
                      <a:r>
                        <a:rPr lang="pl-PL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(RRI NOO) </a:t>
                      </a:r>
                      <a:r>
                        <a:rPr lang="sl-SI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(odprt)</a:t>
                      </a:r>
                      <a:endParaRPr lang="pl-PL" sz="1100" u="none" strike="noStrike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l" fontAlgn="ctr"/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3 4. 2023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22,5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SPIRIT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extLst>
                  <a:ext uri="{0D108BD9-81ED-4DB2-BD59-A6C34878D82A}">
                    <a16:rowId xmlns:a16="http://schemas.microsoft.com/office/drawing/2014/main" val="3775406525"/>
                  </a:ext>
                </a:extLst>
              </a:tr>
              <a:tr h="282701">
                <a:tc>
                  <a:txBody>
                    <a:bodyPr/>
                    <a:lstStyle/>
                    <a:p>
                      <a:pPr algn="l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Uvajanje trajnostnih in krožnih poslovnih modelov v zagonskih podjetjih in MSP-jih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(odprt)</a:t>
                      </a:r>
                      <a:endParaRPr lang="sl-SI" sz="11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SKLOP I: 16. 2. 2023; </a:t>
                      </a:r>
                    </a:p>
                    <a:p>
                      <a:pPr algn="ctr" fontAlgn="ctr"/>
                      <a:r>
                        <a:rPr lang="da-DK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15. 6. 2023; 15. 11. 2023</a:t>
                      </a:r>
                    </a:p>
                    <a:p>
                      <a:pPr algn="ctr" fontAlgn="ctr"/>
                      <a:r>
                        <a:rPr lang="da-DK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SKLOP II: 15.4.2023; </a:t>
                      </a:r>
                    </a:p>
                    <a:p>
                      <a:pPr algn="ctr" fontAlgn="ctr"/>
                      <a:r>
                        <a:rPr lang="da-DK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15. 9. 2023; 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 6,2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 SPIRIT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extLst>
                  <a:ext uri="{0D108BD9-81ED-4DB2-BD59-A6C34878D82A}">
                    <a16:rowId xmlns:a16="http://schemas.microsoft.com/office/drawing/2014/main" val="1096937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134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485775" y="262734"/>
            <a:ext cx="8044959" cy="1569660"/>
          </a:xfrm>
        </p:spPr>
        <p:txBody>
          <a:bodyPr/>
          <a:lstStyle/>
          <a:p>
            <a:pPr lvl="0" eaLnBrk="0" hangingPunct="0"/>
            <a:r>
              <a:rPr lang="sl-SI" altLang="sl-SI" sz="2900" dirty="0" smtClean="0">
                <a:solidFill>
                  <a:srgbClr val="529DB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  <a:ea typeface="+mn-ea"/>
                <a:cs typeface="+mn-cs"/>
              </a:rPr>
              <a:t>1.1. PODJETNIŠTVO</a:t>
            </a:r>
            <a:r>
              <a:rPr lang="sl-SI" altLang="sl-SI" sz="2900" dirty="0">
                <a:solidFill>
                  <a:srgbClr val="529DB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  <a:ea typeface="+mn-ea"/>
                <a:cs typeface="+mn-cs"/>
              </a:rPr>
              <a:t>, INTERNACIONALIZACIJA, </a:t>
            </a:r>
            <a:br>
              <a:rPr lang="sl-SI" altLang="sl-SI" sz="2900" dirty="0">
                <a:solidFill>
                  <a:srgbClr val="529DB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  <a:ea typeface="+mn-ea"/>
                <a:cs typeface="+mn-cs"/>
              </a:rPr>
            </a:br>
            <a:r>
              <a:rPr lang="sl-SI" altLang="sl-SI" sz="2900" dirty="0">
                <a:solidFill>
                  <a:srgbClr val="529DB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  <a:ea typeface="+mn-ea"/>
                <a:cs typeface="+mn-cs"/>
              </a:rPr>
              <a:t>RAZISKAVE IN RAZVOJ, KROŽNO GOSPODARSTVO </a:t>
            </a:r>
            <a:r>
              <a:rPr lang="en-AU" altLang="sl-SI" sz="1700" dirty="0">
                <a:solidFill>
                  <a:srgbClr val="4BACC6">
                    <a:lumMod val="50000"/>
                  </a:srgbClr>
                </a:solidFill>
                <a:latin typeface="Republika" panose="02000506040000020004" pitchFamily="2" charset="-18"/>
                <a:ea typeface="+mn-ea"/>
                <a:cs typeface="+mn-cs"/>
              </a:rPr>
              <a:t/>
            </a:r>
            <a:br>
              <a:rPr lang="en-AU" altLang="sl-SI" sz="1700" dirty="0">
                <a:solidFill>
                  <a:srgbClr val="4BACC6">
                    <a:lumMod val="50000"/>
                  </a:srgbClr>
                </a:solidFill>
                <a:latin typeface="Republika" panose="02000506040000020004" pitchFamily="2" charset="-18"/>
                <a:ea typeface="+mn-ea"/>
                <a:cs typeface="+mn-cs"/>
              </a:rPr>
            </a:br>
            <a:endParaRPr lang="sl-SI" dirty="0"/>
          </a:p>
        </p:txBody>
      </p:sp>
      <p:cxnSp>
        <p:nvCxnSpPr>
          <p:cNvPr id="3" name="Raven povezovalnik 2" descr="Dekorativna modra črta pod naslovom. " title="Dekorativna črta."/>
          <p:cNvCxnSpPr/>
          <p:nvPr/>
        </p:nvCxnSpPr>
        <p:spPr>
          <a:xfrm>
            <a:off x="485775" y="1210607"/>
            <a:ext cx="11382375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aphicFrame>
        <p:nvGraphicFramePr>
          <p:cNvPr id="5" name="Tabela 4" descr="V tabeli so navedeni novi ukrepi s področja podjetništva, internacionalizacije, raziskave in razvoja, krožnega gospodarstva. Pri vseh ukrepih je naveden kvartal objave, vrednost razpisanih sredstev v letu 2023 v mio EUR, vrednost odpiranj v letu 2023 v mio EUR in izvajalec ukrepa." title="Novi ukrepi s področja podjetništva, internacionalizacije, raziskave in razvoja, krožnega gospodarstv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790077"/>
              </p:ext>
            </p:extLst>
          </p:nvPr>
        </p:nvGraphicFramePr>
        <p:xfrm>
          <a:off x="485775" y="1832394"/>
          <a:ext cx="11382375" cy="4022392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4407068">
                  <a:extLst>
                    <a:ext uri="{9D8B030D-6E8A-4147-A177-3AD203B41FA5}">
                      <a16:colId xmlns:a16="http://schemas.microsoft.com/office/drawing/2014/main" val="1702533657"/>
                    </a:ext>
                  </a:extLst>
                </a:gridCol>
                <a:gridCol w="1138990">
                  <a:extLst>
                    <a:ext uri="{9D8B030D-6E8A-4147-A177-3AD203B41FA5}">
                      <a16:colId xmlns:a16="http://schemas.microsoft.com/office/drawing/2014/main" val="3292510394"/>
                    </a:ext>
                  </a:extLst>
                </a:gridCol>
                <a:gridCol w="2719136">
                  <a:extLst>
                    <a:ext uri="{9D8B030D-6E8A-4147-A177-3AD203B41FA5}">
                      <a16:colId xmlns:a16="http://schemas.microsoft.com/office/drawing/2014/main" val="1135597244"/>
                    </a:ext>
                  </a:extLst>
                </a:gridCol>
                <a:gridCol w="1820237">
                  <a:extLst>
                    <a:ext uri="{9D8B030D-6E8A-4147-A177-3AD203B41FA5}">
                      <a16:colId xmlns:a16="http://schemas.microsoft.com/office/drawing/2014/main" val="3893889696"/>
                    </a:ext>
                  </a:extLst>
                </a:gridCol>
                <a:gridCol w="1296944">
                  <a:extLst>
                    <a:ext uri="{9D8B030D-6E8A-4147-A177-3AD203B41FA5}">
                      <a16:colId xmlns:a16="http://schemas.microsoft.com/office/drawing/2014/main" val="2748527236"/>
                    </a:ext>
                  </a:extLst>
                </a:gridCol>
              </a:tblGrid>
              <a:tr h="561890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KRATEK NAZIV UKREPA (novi ukrepi)</a:t>
                      </a:r>
                      <a:endParaRPr lang="sl-SI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OBJAVA (kvartal)</a:t>
                      </a:r>
                      <a:endParaRPr lang="sl-SI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Vrednost RAZPISANIH SREDSTEV v letu 2023 (v mio)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Vrednost ODPIRANJ v letu 2023 (v mio)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IZVAJALEC</a:t>
                      </a:r>
                      <a:endParaRPr lang="sl-SI" sz="1600" b="1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197671"/>
                  </a:ext>
                </a:extLst>
              </a:tr>
              <a:tr h="28270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</a:rPr>
                        <a:t>Nov posojilni sklad finančnega inženiringa za omilitev posledic energetske ali ukrajinske krize SID (ZPGOPEK) (v pripravi)</a:t>
                      </a:r>
                      <a:endParaRPr kumimoji="0" lang="sl-SI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uLnTx/>
                        <a:uFillTx/>
                        <a:latin typeface="Republika" panose="02000506040000020004" pitchFamily="2" charset="-18"/>
                        <a:ea typeface="+mn-ea"/>
                        <a:cs typeface="+mn-cs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</a:rPr>
                        <a:t>2. kvartal 2023</a:t>
                      </a:r>
                      <a:endParaRPr kumimoji="0" lang="sl-SI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uLnTx/>
                        <a:uFillTx/>
                        <a:latin typeface="Republika" panose="02000506040000020004" pitchFamily="2" charset="-18"/>
                        <a:ea typeface="+mn-ea"/>
                        <a:cs typeface="+mn-cs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</a:rPr>
                        <a:t>100,0</a:t>
                      </a:r>
                      <a:endParaRPr lang="sl-SI" sz="11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100,0</a:t>
                      </a:r>
                      <a:endParaRPr lang="sl-SI" sz="11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SID</a:t>
                      </a:r>
                      <a:endParaRPr lang="sl-SI" sz="11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extLst>
                  <a:ext uri="{0D108BD9-81ED-4DB2-BD59-A6C34878D82A}">
                    <a16:rowId xmlns:a16="http://schemas.microsoft.com/office/drawing/2014/main" val="3137766239"/>
                  </a:ext>
                </a:extLst>
              </a:tr>
              <a:tr h="37145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</a:rPr>
                        <a:t>Nova interventna ugodna posojila za omilitev posledic energetske ali ukrajinske krize SPS (ZPGOPEK)</a:t>
                      </a:r>
                      <a:r>
                        <a:rPr kumimoji="0" lang="sl-SI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</a:rPr>
                        <a:t> (v pripravi)</a:t>
                      </a:r>
                      <a:endParaRPr kumimoji="0" lang="it-IT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uLnTx/>
                        <a:uFillTx/>
                        <a:latin typeface="Republika" panose="02000506040000020004" pitchFamily="2" charset="-18"/>
                        <a:ea typeface="+mn-ea"/>
                        <a:cs typeface="+mn-cs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4. kvartal 2023</a:t>
                      </a:r>
                      <a:endParaRPr lang="sl-SI" sz="11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</a:rPr>
                        <a:t>10,0</a:t>
                      </a:r>
                      <a:endParaRPr kumimoji="0" lang="sl-SI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uLnTx/>
                        <a:uFillTx/>
                        <a:latin typeface="Republika" panose="02000506040000020004" pitchFamily="2" charset="-18"/>
                        <a:ea typeface="+mn-ea"/>
                        <a:cs typeface="+mn-cs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</a:rPr>
                        <a:t>10,0</a:t>
                      </a:r>
                      <a:endParaRPr kumimoji="0" lang="sl-SI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uLnTx/>
                        <a:uFillTx/>
                        <a:latin typeface="Republika" panose="02000506040000020004" pitchFamily="2" charset="-18"/>
                        <a:ea typeface="+mn-ea"/>
                        <a:cs typeface="+mn-cs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</a:rPr>
                        <a:t>SPS</a:t>
                      </a:r>
                      <a:endParaRPr kumimoji="0" lang="sl-SI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uLnTx/>
                        <a:uFillTx/>
                        <a:latin typeface="Republika" panose="02000506040000020004" pitchFamily="2" charset="-18"/>
                        <a:ea typeface="+mn-ea"/>
                        <a:cs typeface="+mn-cs"/>
                      </a:endParaRPr>
                    </a:p>
                  </a:txBody>
                  <a:tcPr marL="6988" marR="6988" marT="6988" marB="0" anchor="ctr"/>
                </a:tc>
                <a:extLst>
                  <a:ext uri="{0D108BD9-81ED-4DB2-BD59-A6C34878D82A}">
                    <a16:rowId xmlns:a16="http://schemas.microsoft.com/office/drawing/2014/main" val="4161257872"/>
                  </a:ext>
                </a:extLst>
              </a:tr>
              <a:tr h="266384">
                <a:tc>
                  <a:txBody>
                    <a:bodyPr/>
                    <a:lstStyle/>
                    <a:p>
                      <a:pPr algn="l" fontAlgn="ctr"/>
                      <a:r>
                        <a:rPr kumimoji="0" lang="sl-SI" sz="115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</a:rPr>
                        <a:t>Spodbujanje razvoja projektov socialne ekonomije in zadružništva 2022-2023 </a:t>
                      </a:r>
                      <a:r>
                        <a:rPr kumimoji="0" lang="sl-SI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</a:rPr>
                        <a:t>(v pripravi)</a:t>
                      </a:r>
                      <a:endParaRPr kumimoji="0" lang="sl-SI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uLnTx/>
                        <a:uFillTx/>
                        <a:latin typeface="Republika" panose="02000506040000020004" pitchFamily="2" charset="-18"/>
                        <a:ea typeface="+mn-ea"/>
                        <a:cs typeface="+mn-cs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1. kvartal 2023 </a:t>
                      </a:r>
                      <a:endParaRPr lang="sl-SI" sz="1150" b="0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1,5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1,5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5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MGTŠ</a:t>
                      </a:r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extLst>
                  <a:ext uri="{0D108BD9-81ED-4DB2-BD59-A6C34878D82A}">
                    <a16:rowId xmlns:a16="http://schemas.microsoft.com/office/drawing/2014/main" val="1096937933"/>
                  </a:ext>
                </a:extLst>
              </a:tr>
              <a:tr h="26638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sz="115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</a:rPr>
                        <a:t>SPOT Global + </a:t>
                      </a:r>
                      <a:r>
                        <a:rPr kumimoji="0" lang="sl-SI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</a:rPr>
                        <a:t>(v pripravi)</a:t>
                      </a:r>
                      <a:endParaRPr kumimoji="0" lang="sl-SI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uLnTx/>
                        <a:uFillTx/>
                        <a:latin typeface="Republika" panose="02000506040000020004" pitchFamily="2" charset="-18"/>
                        <a:ea typeface="+mn-ea"/>
                        <a:cs typeface="+mn-cs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sz="115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</a:rPr>
                        <a:t>2. kvartal 2023 </a:t>
                      </a:r>
                      <a:endParaRPr kumimoji="0" lang="sl-SI" sz="11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uLnTx/>
                        <a:uFillTx/>
                        <a:latin typeface="Republika" panose="02000506040000020004" pitchFamily="2" charset="-18"/>
                        <a:ea typeface="+mn-ea"/>
                        <a:cs typeface="+mn-cs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sz="115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</a:rPr>
                        <a:t>10,6</a:t>
                      </a:r>
                      <a:endParaRPr kumimoji="0" lang="sl-SI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uLnTx/>
                        <a:uFillTx/>
                        <a:latin typeface="Republika" panose="02000506040000020004" pitchFamily="2" charset="-18"/>
                        <a:ea typeface="+mn-ea"/>
                        <a:cs typeface="+mn-cs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10,6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sz="115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</a:rPr>
                        <a:t>SPIRIT </a:t>
                      </a:r>
                      <a:endParaRPr kumimoji="0" lang="sl-SI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uLnTx/>
                        <a:uFillTx/>
                        <a:latin typeface="Republika" panose="02000506040000020004" pitchFamily="2" charset="-18"/>
                        <a:ea typeface="+mn-ea"/>
                        <a:cs typeface="+mn-cs"/>
                      </a:endParaRPr>
                    </a:p>
                  </a:txBody>
                  <a:tcPr marL="6988" marR="6988" marT="6988" marB="0" anchor="ctr"/>
                </a:tc>
                <a:extLst>
                  <a:ext uri="{0D108BD9-81ED-4DB2-BD59-A6C34878D82A}">
                    <a16:rowId xmlns:a16="http://schemas.microsoft.com/office/drawing/2014/main" val="4017108050"/>
                  </a:ext>
                </a:extLst>
              </a:tr>
              <a:tr h="28270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l-SI" sz="115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</a:rPr>
                        <a:t>Mednarodni sejmi </a:t>
                      </a:r>
                      <a:r>
                        <a:rPr kumimoji="0" lang="sl-SI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</a:rPr>
                        <a:t>(v pripravi)</a:t>
                      </a:r>
                      <a:endParaRPr kumimoji="0" lang="sl-SI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uLnTx/>
                        <a:uFillTx/>
                        <a:latin typeface="Republika" panose="02000506040000020004" pitchFamily="2" charset="-18"/>
                        <a:ea typeface="+mn-ea"/>
                        <a:cs typeface="+mn-cs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3. kvartal 2023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9,6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0,6 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SPIRIT 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extLst>
                  <a:ext uri="{0D108BD9-81ED-4DB2-BD59-A6C34878D82A}">
                    <a16:rowId xmlns:a16="http://schemas.microsoft.com/office/drawing/2014/main" val="3352482518"/>
                  </a:ext>
                </a:extLst>
              </a:tr>
              <a:tr h="282701">
                <a:tc>
                  <a:txBody>
                    <a:bodyPr/>
                    <a:lstStyle/>
                    <a:p>
                      <a:pPr algn="l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Čezmejni projekti (IPCEI) (v pripravi)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3. kvartal 2023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11,4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11,4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MGTŠ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extLst>
                  <a:ext uri="{0D108BD9-81ED-4DB2-BD59-A6C34878D82A}">
                    <a16:rowId xmlns:a16="http://schemas.microsoft.com/office/drawing/2014/main" val="336245072"/>
                  </a:ext>
                </a:extLst>
              </a:tr>
              <a:tr h="28270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5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Kompetenčni</a:t>
                      </a:r>
                      <a:r>
                        <a:rPr lang="it-IT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 center za design management</a:t>
                      </a:r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sl-SI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(v pripravi)</a:t>
                      </a:r>
                      <a:endParaRPr lang="it-IT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3. kvartal 2023 </a:t>
                      </a:r>
                      <a:endParaRPr lang="sl-SI" sz="1150" b="0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1,5 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1,5 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MGTŠ 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extLst>
                  <a:ext uri="{0D108BD9-81ED-4DB2-BD59-A6C34878D82A}">
                    <a16:rowId xmlns:a16="http://schemas.microsoft.com/office/drawing/2014/main" val="1226968380"/>
                  </a:ext>
                </a:extLst>
              </a:tr>
              <a:tr h="282701">
                <a:tc>
                  <a:txBody>
                    <a:bodyPr/>
                    <a:lstStyle/>
                    <a:p>
                      <a:pPr algn="l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Zamejska gospodarska koordinacija </a:t>
                      </a:r>
                      <a:r>
                        <a:rPr lang="sl-SI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(v pripravi)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3. kvartal 2023 </a:t>
                      </a:r>
                      <a:endParaRPr lang="sl-SI" sz="1150" b="0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0,25 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0,25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MGTŠ 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extLst>
                  <a:ext uri="{0D108BD9-81ED-4DB2-BD59-A6C34878D82A}">
                    <a16:rowId xmlns:a16="http://schemas.microsoft.com/office/drawing/2014/main" val="176786432"/>
                  </a:ext>
                </a:extLst>
              </a:tr>
              <a:tr h="282701">
                <a:tc>
                  <a:txBody>
                    <a:bodyPr/>
                    <a:lstStyle/>
                    <a:p>
                      <a:pPr algn="l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Spodbujanje naložb v gospodarstvu na območjih, kjer živijo pripadniki avtohtone slovenske narodne skupnosti na Madžarskem </a:t>
                      </a:r>
                      <a:r>
                        <a:rPr lang="sl-SI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(v pripravi)</a:t>
                      </a:r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3. kvartal 2023  </a:t>
                      </a:r>
                      <a:endParaRPr lang="sl-SI" sz="1150" b="0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0,49 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0,49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ZSM 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extLst>
                  <a:ext uri="{0D108BD9-81ED-4DB2-BD59-A6C34878D82A}">
                    <a16:rowId xmlns:a16="http://schemas.microsoft.com/office/drawing/2014/main" val="1368568325"/>
                  </a:ext>
                </a:extLst>
              </a:tr>
              <a:tr h="28270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5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Krožni</a:t>
                      </a:r>
                      <a:r>
                        <a:rPr lang="it-IT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 in </a:t>
                      </a:r>
                      <a:r>
                        <a:rPr lang="it-IT" sz="115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digitalni</a:t>
                      </a:r>
                      <a:r>
                        <a:rPr lang="it-IT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it-IT" sz="115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modeli</a:t>
                      </a:r>
                      <a:r>
                        <a:rPr lang="it-IT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 (CENTER) </a:t>
                      </a:r>
                      <a:r>
                        <a:rPr lang="sl-SI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(v pripravi)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3. kvartal 2023 </a:t>
                      </a:r>
                      <a:endParaRPr lang="sl-SI" sz="1150" b="0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2,0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2,0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150" u="none" strike="noStrike" dirty="0">
                          <a:solidFill>
                            <a:schemeClr val="tx2"/>
                          </a:solidFill>
                          <a:effectLst/>
                        </a:rPr>
                        <a:t>MGTŠ</a:t>
                      </a:r>
                      <a:endParaRPr lang="sl-SI" sz="115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extLst>
                  <a:ext uri="{0D108BD9-81ED-4DB2-BD59-A6C34878D82A}">
                    <a16:rowId xmlns:a16="http://schemas.microsoft.com/office/drawing/2014/main" val="4291758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244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485775" y="261703"/>
            <a:ext cx="7768922" cy="861774"/>
          </a:xfrm>
        </p:spPr>
        <p:txBody>
          <a:bodyPr/>
          <a:lstStyle/>
          <a:p>
            <a:pPr defTabSz="914400"/>
            <a:r>
              <a:rPr lang="sl-SI" altLang="sl-SI" sz="2800" dirty="0" smtClean="0">
                <a:solidFill>
                  <a:srgbClr val="529DB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</a:rPr>
              <a:t>1.2. PODJETNIŠTVO</a:t>
            </a:r>
            <a:r>
              <a:rPr lang="sl-SI" altLang="sl-SI" sz="2800" dirty="0">
                <a:solidFill>
                  <a:srgbClr val="529DB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</a:rPr>
              <a:t>, INTERNACIONALIZACIJA, </a:t>
            </a:r>
            <a:br>
              <a:rPr lang="sl-SI" altLang="sl-SI" sz="2800" dirty="0">
                <a:solidFill>
                  <a:srgbClr val="529DB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</a:rPr>
            </a:br>
            <a:r>
              <a:rPr lang="sl-SI" altLang="sl-SI" sz="2800" dirty="0">
                <a:solidFill>
                  <a:srgbClr val="529DB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</a:rPr>
              <a:t>RAZISKAVE IN RAZVOJ, KROŽNO GOSPODARSTVO </a:t>
            </a:r>
            <a:endParaRPr lang="sl-SI" sz="2800" dirty="0"/>
          </a:p>
        </p:txBody>
      </p:sp>
      <p:cxnSp>
        <p:nvCxnSpPr>
          <p:cNvPr id="3" name="Raven povezovalnik 2" descr="Dekorativna modra črta pod naslovom. " title="Dekorativna črta."/>
          <p:cNvCxnSpPr/>
          <p:nvPr/>
        </p:nvCxnSpPr>
        <p:spPr>
          <a:xfrm>
            <a:off x="485775" y="1210607"/>
            <a:ext cx="11382375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aphicFrame>
        <p:nvGraphicFramePr>
          <p:cNvPr id="5" name="Tabela 4" descr="V tabeli so navedeni novi ukrepi s področja podjetništva, internacionalizacije, raziskave in razvoja, krožnega gospodarstva. Pri vseh ukrepih je naveden kvartal objave, vrednost razpisanih sredstev v letu 2023 v mio EUR, vrednost odpiranj v letu 2023 v mio EUR in izvajalec ukrepa." title="Novi ukrepi s področja podjetništva, internacionalizacije, raziskave in razvoja, krožnega gospodarstv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863201"/>
              </p:ext>
            </p:extLst>
          </p:nvPr>
        </p:nvGraphicFramePr>
        <p:xfrm>
          <a:off x="485775" y="1898119"/>
          <a:ext cx="11382375" cy="3882408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4198521">
                  <a:extLst>
                    <a:ext uri="{9D8B030D-6E8A-4147-A177-3AD203B41FA5}">
                      <a16:colId xmlns:a16="http://schemas.microsoft.com/office/drawing/2014/main" val="1702533657"/>
                    </a:ext>
                  </a:extLst>
                </a:gridCol>
                <a:gridCol w="1259305">
                  <a:extLst>
                    <a:ext uri="{9D8B030D-6E8A-4147-A177-3AD203B41FA5}">
                      <a16:colId xmlns:a16="http://schemas.microsoft.com/office/drawing/2014/main" val="3292510394"/>
                    </a:ext>
                  </a:extLst>
                </a:gridCol>
                <a:gridCol w="2863516">
                  <a:extLst>
                    <a:ext uri="{9D8B030D-6E8A-4147-A177-3AD203B41FA5}">
                      <a16:colId xmlns:a16="http://schemas.microsoft.com/office/drawing/2014/main" val="1135597244"/>
                    </a:ext>
                  </a:extLst>
                </a:gridCol>
                <a:gridCol w="1798474">
                  <a:extLst>
                    <a:ext uri="{9D8B030D-6E8A-4147-A177-3AD203B41FA5}">
                      <a16:colId xmlns:a16="http://schemas.microsoft.com/office/drawing/2014/main" val="3893889696"/>
                    </a:ext>
                  </a:extLst>
                </a:gridCol>
                <a:gridCol w="1262559">
                  <a:extLst>
                    <a:ext uri="{9D8B030D-6E8A-4147-A177-3AD203B41FA5}">
                      <a16:colId xmlns:a16="http://schemas.microsoft.com/office/drawing/2014/main" val="2748527236"/>
                    </a:ext>
                  </a:extLst>
                </a:gridCol>
              </a:tblGrid>
              <a:tr h="561890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KRATEK NAZIV UKREPA (novi ukrepi)</a:t>
                      </a:r>
                      <a:endParaRPr lang="sl-SI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OBJAVA (kvartal)</a:t>
                      </a:r>
                      <a:endParaRPr lang="sl-SI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Vrednost RAZPISANIH SREDSTEV v letu 2023 (v mio)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>
                          <a:solidFill>
                            <a:schemeClr val="bg1"/>
                          </a:solidFill>
                          <a:effectLst/>
                        </a:rPr>
                        <a:t>Vrednost ODPIRANJ v letu 2023 (v mio)</a:t>
                      </a:r>
                      <a:endParaRPr lang="pl-PL" sz="1600" b="0" i="0" u="none" strike="noStrike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IZVAJALEC</a:t>
                      </a:r>
                      <a:endParaRPr lang="sl-SI" sz="1600" b="1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197671"/>
                  </a:ext>
                </a:extLst>
              </a:tr>
              <a:tr h="282701">
                <a:tc>
                  <a:txBody>
                    <a:bodyPr/>
                    <a:lstStyle/>
                    <a:p>
                      <a:pPr algn="l" fontAlgn="ctr"/>
                      <a:endParaRPr lang="pl-PL" sz="1200" u="none" strike="noStrike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l" fontAlgn="ctr"/>
                      <a:r>
                        <a:rPr lang="pl-PL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Vavčerski sistem spodbud malih vrednosti za MSP </a:t>
                      </a:r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(v pripravi)</a:t>
                      </a:r>
                      <a:endParaRPr lang="pl-PL" sz="1200" u="none" strike="noStrike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l" fontAlgn="ctr"/>
                      <a:endParaRPr lang="it-IT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4. kvartal 2023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23,4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4,7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SPS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extLst>
                  <a:ext uri="{0D108BD9-81ED-4DB2-BD59-A6C34878D82A}">
                    <a16:rowId xmlns:a16="http://schemas.microsoft.com/office/drawing/2014/main" val="3137766239"/>
                  </a:ext>
                </a:extLst>
              </a:tr>
              <a:tr h="282701">
                <a:tc>
                  <a:txBody>
                    <a:bodyPr/>
                    <a:lstStyle/>
                    <a:p>
                      <a:pPr algn="l" fontAlgn="ctr"/>
                      <a:endParaRPr lang="sl-SI" sz="1200" u="none" strike="noStrike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l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Sklad za pravični prehod  - produktivne naložbe (Zasavje 26,2 mio EUR; SAŠA 42,5 mio EUR) (v pripravi)</a:t>
                      </a:r>
                    </a:p>
                    <a:p>
                      <a:pPr algn="l" fontAlgn="ctr"/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 4. kvartal 2023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68,7 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68,7 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MGTŠ 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extLst>
                  <a:ext uri="{0D108BD9-81ED-4DB2-BD59-A6C34878D82A}">
                    <a16:rowId xmlns:a16="http://schemas.microsoft.com/office/drawing/2014/main" val="1096937933"/>
                  </a:ext>
                </a:extLst>
              </a:tr>
              <a:tr h="282701">
                <a:tc>
                  <a:txBody>
                    <a:bodyPr/>
                    <a:lstStyle/>
                    <a:p>
                      <a:pPr algn="l" fontAlgn="ctr"/>
                      <a:endParaRPr lang="sl-SI" sz="1200" u="none" strike="noStrike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l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Sklad za pravični prehod  - RRI aktivnosti (Zasavje 4,42 mio EUR; SAŠA 10 mio EUR) (v pripravi)</a:t>
                      </a:r>
                    </a:p>
                    <a:p>
                      <a:pPr algn="l" fontAlgn="ctr"/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 4. kvartal 2023 </a:t>
                      </a:r>
                      <a:endParaRPr lang="sl-SI" sz="1200" b="0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14,4 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14,4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MGTŠ 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extLst>
                  <a:ext uri="{0D108BD9-81ED-4DB2-BD59-A6C34878D82A}">
                    <a16:rowId xmlns:a16="http://schemas.microsoft.com/office/drawing/2014/main" val="3352482518"/>
                  </a:ext>
                </a:extLst>
              </a:tr>
              <a:tr h="282701">
                <a:tc>
                  <a:txBody>
                    <a:bodyPr/>
                    <a:lstStyle/>
                    <a:p>
                      <a:pPr algn="l" fontAlgn="ctr"/>
                      <a:endParaRPr lang="sl-SI" sz="1200" u="none" strike="noStrike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l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Podporno okolje (SIO/SPOT) (v pripravi)</a:t>
                      </a:r>
                    </a:p>
                    <a:p>
                      <a:pPr algn="l" fontAlgn="ctr"/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 4. kvartal 2023 </a:t>
                      </a:r>
                      <a:endParaRPr lang="sl-SI" sz="1200" b="0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8,47 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8,47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SPIRIT 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extLst>
                  <a:ext uri="{0D108BD9-81ED-4DB2-BD59-A6C34878D82A}">
                    <a16:rowId xmlns:a16="http://schemas.microsoft.com/office/drawing/2014/main" val="336245072"/>
                  </a:ext>
                </a:extLst>
              </a:tr>
              <a:tr h="282701">
                <a:tc>
                  <a:txBody>
                    <a:bodyPr/>
                    <a:lstStyle/>
                    <a:p>
                      <a:pPr algn="l" fontAlgn="ctr"/>
                      <a:endParaRPr lang="sl-SI" sz="1200" u="none" strike="noStrike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l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r>
                        <a:rPr lang="it-IT" sz="12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Slovenski</a:t>
                      </a:r>
                      <a:r>
                        <a:rPr lang="it-IT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poslovni</a:t>
                      </a:r>
                      <a:r>
                        <a:rPr lang="it-IT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klubi</a:t>
                      </a:r>
                      <a:r>
                        <a:rPr lang="it-IT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v </a:t>
                      </a:r>
                      <a:r>
                        <a:rPr lang="it-IT" sz="12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tujini</a:t>
                      </a:r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(v pripravi)</a:t>
                      </a:r>
                    </a:p>
                    <a:p>
                      <a:pPr algn="l" fontAlgn="ctr"/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  4. kvartal 2023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0,45 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0,45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SPIRIT 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6988" marR="6988" marT="6988" marB="0" anchor="ctr"/>
                </a:tc>
                <a:extLst>
                  <a:ext uri="{0D108BD9-81ED-4DB2-BD59-A6C34878D82A}">
                    <a16:rowId xmlns:a16="http://schemas.microsoft.com/office/drawing/2014/main" val="1226968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528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85775" y="579297"/>
            <a:ext cx="1784143" cy="430887"/>
          </a:xfrm>
        </p:spPr>
        <p:txBody>
          <a:bodyPr/>
          <a:lstStyle/>
          <a:p>
            <a:r>
              <a:rPr lang="sl-SI" altLang="sl-SI" sz="2800" dirty="0" smtClean="0">
                <a:solidFill>
                  <a:srgbClr val="529DB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</a:rPr>
              <a:t>2. TURIZEM</a:t>
            </a:r>
            <a:endParaRPr lang="sl-SI" sz="2800" dirty="0"/>
          </a:p>
        </p:txBody>
      </p:sp>
      <p:cxnSp>
        <p:nvCxnSpPr>
          <p:cNvPr id="3" name="Raven povezovalnik 2" descr="Dekorativna modra črta pod naslovom. " title="Dekorativna črta."/>
          <p:cNvCxnSpPr/>
          <p:nvPr/>
        </p:nvCxnSpPr>
        <p:spPr>
          <a:xfrm>
            <a:off x="485775" y="1210607"/>
            <a:ext cx="11382375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aphicFrame>
        <p:nvGraphicFramePr>
          <p:cNvPr id="5" name="Tabela 4" descr="V tabeli so navedeni novi ukrepi s področja turizma. Pri vseh ukrepih je naveden kvartal objave, vrednost razpisanih sredstev v letu 2023 v mio EUR, vrednost odpiranj v letu 2023 v mio EUR in izvajalec ukrepa." title="Novi ukrepi s področja turizma.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435577"/>
              </p:ext>
            </p:extLst>
          </p:nvPr>
        </p:nvGraphicFramePr>
        <p:xfrm>
          <a:off x="485773" y="1839322"/>
          <a:ext cx="11382377" cy="3664404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4054744">
                  <a:extLst>
                    <a:ext uri="{9D8B030D-6E8A-4147-A177-3AD203B41FA5}">
                      <a16:colId xmlns:a16="http://schemas.microsoft.com/office/drawing/2014/main" val="1026395891"/>
                    </a:ext>
                  </a:extLst>
                </a:gridCol>
                <a:gridCol w="1454617">
                  <a:extLst>
                    <a:ext uri="{9D8B030D-6E8A-4147-A177-3AD203B41FA5}">
                      <a16:colId xmlns:a16="http://schemas.microsoft.com/office/drawing/2014/main" val="1788204957"/>
                    </a:ext>
                  </a:extLst>
                </a:gridCol>
                <a:gridCol w="2618310">
                  <a:extLst>
                    <a:ext uri="{9D8B030D-6E8A-4147-A177-3AD203B41FA5}">
                      <a16:colId xmlns:a16="http://schemas.microsoft.com/office/drawing/2014/main" val="2174325316"/>
                    </a:ext>
                  </a:extLst>
                </a:gridCol>
                <a:gridCol w="1981916">
                  <a:extLst>
                    <a:ext uri="{9D8B030D-6E8A-4147-A177-3AD203B41FA5}">
                      <a16:colId xmlns:a16="http://schemas.microsoft.com/office/drawing/2014/main" val="1065719788"/>
                    </a:ext>
                  </a:extLst>
                </a:gridCol>
                <a:gridCol w="1272790">
                  <a:extLst>
                    <a:ext uri="{9D8B030D-6E8A-4147-A177-3AD203B41FA5}">
                      <a16:colId xmlns:a16="http://schemas.microsoft.com/office/drawing/2014/main" val="652338217"/>
                    </a:ext>
                  </a:extLst>
                </a:gridCol>
              </a:tblGrid>
              <a:tr h="731628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KRATEK NAZIV UKREPA (novi ukrepi)</a:t>
                      </a:r>
                      <a:endParaRPr lang="sl-SI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OBJAVA (kvartal)</a:t>
                      </a:r>
                      <a:endParaRPr lang="sl-SI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Vrednost RAZPISANIH SREDSTEV v letu 2023 (v mio)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Vrednost ODPIRANJ v letu 2023 (v mio)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IZVAJALEC</a:t>
                      </a:r>
                      <a:endParaRPr lang="sl-SI" sz="1600" b="1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876014"/>
                  </a:ext>
                </a:extLst>
              </a:tr>
              <a:tr h="847317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Trajnostni razvoj turistične infrastrukture v turističnih destinacijah </a:t>
                      </a:r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(objavljen)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ctr">
                        <a:buNone/>
                      </a:pPr>
                      <a:r>
                        <a:rPr lang="pl-PL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30. 12. 2022</a:t>
                      </a:r>
                    </a:p>
                    <a:p>
                      <a:pPr marL="0" indent="0" algn="ctr" fontAlgn="ctr">
                        <a:buNone/>
                      </a:pPr>
                      <a:r>
                        <a:rPr lang="pl-PL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(prijavni roki:</a:t>
                      </a:r>
                    </a:p>
                    <a:p>
                      <a:pPr marL="0" indent="0" algn="ctr" fontAlgn="ctr">
                        <a:buNone/>
                      </a:pPr>
                      <a:r>
                        <a:rPr lang="pl-PL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3. 4. 2023; 5. 6. 2023)</a:t>
                      </a:r>
                      <a:endParaRPr lang="pl-PL" sz="11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10,0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10,0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MGTŠ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4932674"/>
                  </a:ext>
                </a:extLst>
              </a:tr>
              <a:tr h="847317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Okoljski</a:t>
                      </a:r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znaki v turizmu </a:t>
                      </a:r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(v pripravi)</a:t>
                      </a:r>
                      <a:endParaRPr lang="sl-SI" sz="18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1. kvartal 2023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0,3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0,3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MGTŠ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63868708"/>
                  </a:ext>
                </a:extLst>
              </a:tr>
              <a:tr h="847317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Spodbujanje turističnih in dopolnilnih dejavnosti ter razvoj lokalnih produktov na območjih, kjer živijo pripadniki avtohtone slovenske narodne skupnosti na Madžarskem </a:t>
                      </a:r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(v pripravi)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2. kvartal 2023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0,35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0,35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ZSM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84878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619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85775" y="538961"/>
            <a:ext cx="2203873" cy="430887"/>
          </a:xfrm>
        </p:spPr>
        <p:txBody>
          <a:bodyPr/>
          <a:lstStyle/>
          <a:p>
            <a:r>
              <a:rPr lang="sl-SI" altLang="sl-SI" sz="2800" dirty="0" smtClean="0">
                <a:solidFill>
                  <a:srgbClr val="529DB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</a:rPr>
              <a:t>3. LESARSTVO</a:t>
            </a:r>
            <a:endParaRPr lang="sl-SI" sz="2800" dirty="0"/>
          </a:p>
        </p:txBody>
      </p:sp>
      <p:cxnSp>
        <p:nvCxnSpPr>
          <p:cNvPr id="3" name="Raven povezovalnik 2" descr="Dekorativna modra črta pod naslovom. " title="Dekorativna črta."/>
          <p:cNvCxnSpPr/>
          <p:nvPr/>
        </p:nvCxnSpPr>
        <p:spPr>
          <a:xfrm>
            <a:off x="485775" y="1210607"/>
            <a:ext cx="11382375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aphicFrame>
        <p:nvGraphicFramePr>
          <p:cNvPr id="8" name="Tabela 7" descr="V tabeli so navedeni novi ukrepi s področja lesarstva. Pri vseh ukrepih je zapisan kvartal objave, vrednost razpisanih sredstev v letu 2023 v mio EUR, vrednost odpiranj v letu 2023 v mio EUR in izvajalec ukrepa." title="Novi ukrepi s področja lesarstva.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829309"/>
              </p:ext>
            </p:extLst>
          </p:nvPr>
        </p:nvGraphicFramePr>
        <p:xfrm>
          <a:off x="485775" y="1858455"/>
          <a:ext cx="11382377" cy="3282996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4054744">
                  <a:extLst>
                    <a:ext uri="{9D8B030D-6E8A-4147-A177-3AD203B41FA5}">
                      <a16:colId xmlns:a16="http://schemas.microsoft.com/office/drawing/2014/main" val="1026395891"/>
                    </a:ext>
                  </a:extLst>
                </a:gridCol>
                <a:gridCol w="1454617">
                  <a:extLst>
                    <a:ext uri="{9D8B030D-6E8A-4147-A177-3AD203B41FA5}">
                      <a16:colId xmlns:a16="http://schemas.microsoft.com/office/drawing/2014/main" val="1788204957"/>
                    </a:ext>
                  </a:extLst>
                </a:gridCol>
                <a:gridCol w="2618310">
                  <a:extLst>
                    <a:ext uri="{9D8B030D-6E8A-4147-A177-3AD203B41FA5}">
                      <a16:colId xmlns:a16="http://schemas.microsoft.com/office/drawing/2014/main" val="2174325316"/>
                    </a:ext>
                  </a:extLst>
                </a:gridCol>
                <a:gridCol w="1981916">
                  <a:extLst>
                    <a:ext uri="{9D8B030D-6E8A-4147-A177-3AD203B41FA5}">
                      <a16:colId xmlns:a16="http://schemas.microsoft.com/office/drawing/2014/main" val="1065719788"/>
                    </a:ext>
                  </a:extLst>
                </a:gridCol>
                <a:gridCol w="1272790">
                  <a:extLst>
                    <a:ext uri="{9D8B030D-6E8A-4147-A177-3AD203B41FA5}">
                      <a16:colId xmlns:a16="http://schemas.microsoft.com/office/drawing/2014/main" val="652338217"/>
                    </a:ext>
                  </a:extLst>
                </a:gridCol>
              </a:tblGrid>
              <a:tr h="731628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KRATEK NAZIV UKREPA (novi ukrepi)</a:t>
                      </a:r>
                      <a:endParaRPr lang="sl-SI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OBJAVA (kvartal)</a:t>
                      </a:r>
                      <a:endParaRPr lang="sl-SI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Vrednost RAZPISANIH SREDSTEV v letu 2023 (v mio)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Vrednost ODPIRANJ v letu 2023 (v mio)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IZVAJALEC</a:t>
                      </a:r>
                      <a:endParaRPr lang="sl-SI" sz="1600" b="1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876014"/>
                  </a:ext>
                </a:extLst>
              </a:tr>
              <a:tr h="847317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KocLes4.0 </a:t>
                      </a:r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(zaprt)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ctr">
                        <a:buNone/>
                      </a:pPr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13. 1. 2023</a:t>
                      </a:r>
                    </a:p>
                    <a:p>
                      <a:pPr marL="0" indent="0" algn="ctr" fontAlgn="ctr">
                        <a:buNone/>
                      </a:pPr>
                      <a:r>
                        <a:rPr lang="sl-SI" sz="11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(prijavni rok:</a:t>
                      </a:r>
                      <a:r>
                        <a:rPr lang="sl-SI" sz="1100" u="none" strike="noStrike" baseline="0" dirty="0">
                          <a:solidFill>
                            <a:schemeClr val="tx2"/>
                          </a:solidFill>
                          <a:effectLst/>
                        </a:rPr>
                        <a:t> 1. 2. 2023)</a:t>
                      </a:r>
                      <a:endParaRPr lang="sl-SI" sz="11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0,6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0,6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MGTŠ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4932674"/>
                  </a:ext>
                </a:extLst>
              </a:tr>
              <a:tr h="847317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Mikro</a:t>
                      </a:r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spodbude v lesarstvu 2.0 </a:t>
                      </a:r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(v pripravi)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3. kvartal 2023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1,5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1,5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MGTŠ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63868708"/>
                  </a:ext>
                </a:extLst>
              </a:tr>
              <a:tr h="847317"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Spodbujanje krožnega gospodarstva z uporabo lesa </a:t>
                      </a:r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(kombiniran)</a:t>
                      </a:r>
                      <a:r>
                        <a:rPr lang="sl-SI" sz="1600" u="none" strike="noStrike" baseline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(v pripravi)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>
                          <a:solidFill>
                            <a:schemeClr val="tx2"/>
                          </a:solidFill>
                          <a:effectLst/>
                        </a:rPr>
                        <a:t>3. kvartal 2023</a:t>
                      </a:r>
                      <a:endParaRPr lang="sl-SI" sz="1600" b="1" i="0" u="none" strike="noStrike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10,9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10,9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MGTŠ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84878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492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85775" y="571510"/>
            <a:ext cx="1406539" cy="430887"/>
          </a:xfrm>
        </p:spPr>
        <p:txBody>
          <a:bodyPr/>
          <a:lstStyle/>
          <a:p>
            <a:r>
              <a:rPr lang="sl-SI" altLang="sl-SI" sz="2800" dirty="0" smtClean="0">
                <a:solidFill>
                  <a:srgbClr val="529DB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publika" panose="02000506040000020004" pitchFamily="2" charset="-18"/>
              </a:rPr>
              <a:t>4. ŠPORT</a:t>
            </a:r>
            <a:endParaRPr lang="sl-SI" sz="2800" dirty="0"/>
          </a:p>
        </p:txBody>
      </p:sp>
      <p:cxnSp>
        <p:nvCxnSpPr>
          <p:cNvPr id="3" name="Raven povezovalnik 2" descr="Dekorativna modra črta pod naslovom. " title="Dekorativna črta."/>
          <p:cNvCxnSpPr/>
          <p:nvPr/>
        </p:nvCxnSpPr>
        <p:spPr>
          <a:xfrm>
            <a:off x="485775" y="1210607"/>
            <a:ext cx="11382375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aphicFrame>
        <p:nvGraphicFramePr>
          <p:cNvPr id="5" name="Tabela 4" descr="V tabeli so navedeni novi ukrepi s področja športa in pri vsakem ukrepu je zapisan kvartal objave, vrednost razpisanih sredstev v letu 2023 v mio EUR, vrednost odpiranj v letu 2023 v mio EUR in izvajalec ukrepa." title="Novi ukrepi s področja šport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908616"/>
              </p:ext>
            </p:extLst>
          </p:nvPr>
        </p:nvGraphicFramePr>
        <p:xfrm>
          <a:off x="485773" y="1748294"/>
          <a:ext cx="11382377" cy="3282996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4054744">
                  <a:extLst>
                    <a:ext uri="{9D8B030D-6E8A-4147-A177-3AD203B41FA5}">
                      <a16:colId xmlns:a16="http://schemas.microsoft.com/office/drawing/2014/main" val="1026395891"/>
                    </a:ext>
                  </a:extLst>
                </a:gridCol>
                <a:gridCol w="1454617">
                  <a:extLst>
                    <a:ext uri="{9D8B030D-6E8A-4147-A177-3AD203B41FA5}">
                      <a16:colId xmlns:a16="http://schemas.microsoft.com/office/drawing/2014/main" val="1788204957"/>
                    </a:ext>
                  </a:extLst>
                </a:gridCol>
                <a:gridCol w="2618310">
                  <a:extLst>
                    <a:ext uri="{9D8B030D-6E8A-4147-A177-3AD203B41FA5}">
                      <a16:colId xmlns:a16="http://schemas.microsoft.com/office/drawing/2014/main" val="2174325316"/>
                    </a:ext>
                  </a:extLst>
                </a:gridCol>
                <a:gridCol w="1981916">
                  <a:extLst>
                    <a:ext uri="{9D8B030D-6E8A-4147-A177-3AD203B41FA5}">
                      <a16:colId xmlns:a16="http://schemas.microsoft.com/office/drawing/2014/main" val="1065719788"/>
                    </a:ext>
                  </a:extLst>
                </a:gridCol>
                <a:gridCol w="1272790">
                  <a:extLst>
                    <a:ext uri="{9D8B030D-6E8A-4147-A177-3AD203B41FA5}">
                      <a16:colId xmlns:a16="http://schemas.microsoft.com/office/drawing/2014/main" val="652338217"/>
                    </a:ext>
                  </a:extLst>
                </a:gridCol>
              </a:tblGrid>
              <a:tr h="731628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KRATEK NAZIV UKREPA (novi ukrepi)</a:t>
                      </a:r>
                      <a:endParaRPr lang="sl-SI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OBJAVA (kvartal)</a:t>
                      </a:r>
                      <a:endParaRPr lang="sl-SI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Vrednost RAZPISANIH SREDSTEV v letu 2023 (v mio)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Vrednost ODPIRANJ v letu 2023 (v mio)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IZVAJALEC</a:t>
                      </a:r>
                      <a:endParaRPr lang="sl-SI" sz="1600" b="1" i="0" u="none" strike="noStrike" dirty="0">
                        <a:solidFill>
                          <a:schemeClr val="bg1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876014"/>
                  </a:ext>
                </a:extLst>
              </a:tr>
              <a:tr h="847317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Razvoj, vzpostavitev in vzdrževanje informacijskega sistema </a:t>
                      </a:r>
                      <a:r>
                        <a:rPr lang="sl-SI" sz="1600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eŠport</a:t>
                      </a:r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(v pripravi)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ctr">
                        <a:buNone/>
                      </a:pPr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2. kvartal 2023</a:t>
                      </a:r>
                      <a:endParaRPr lang="sl-SI" sz="11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2,95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2,95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MGTŠ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4932674"/>
                  </a:ext>
                </a:extLst>
              </a:tr>
              <a:tr h="847317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Športno-rekreacijski in preventivni programi za krepitev zdravja in aktiviranje vseh generacij </a:t>
                      </a:r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(v pripravi)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4. kvartal 2023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8,8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8,8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Izbrani izvajalec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63868708"/>
                  </a:ext>
                </a:extLst>
              </a:tr>
              <a:tr h="847317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Socialna vključenost invalidov v športu </a:t>
                      </a:r>
                    </a:p>
                    <a:p>
                      <a:pPr algn="l" fontAlgn="ctr"/>
                      <a:r>
                        <a:rPr lang="sl-SI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(v pripravi)</a:t>
                      </a:r>
                      <a:endParaRPr lang="sl-SI" sz="12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4. kvartal 2023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5,0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5,0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600" u="none" strike="noStrike" dirty="0">
                          <a:solidFill>
                            <a:schemeClr val="tx2"/>
                          </a:solidFill>
                          <a:effectLst/>
                        </a:rPr>
                        <a:t>MGTŠ</a:t>
                      </a:r>
                      <a:endParaRPr lang="sl-SI" sz="1600" b="1" i="0" u="none" strike="noStrike" dirty="0">
                        <a:solidFill>
                          <a:schemeClr val="tx2"/>
                        </a:solidFill>
                        <a:effectLst/>
                        <a:latin typeface="Republika" panose="02000506040000020004" pitchFamily="2" charset="-1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84878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398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ustom Design">
  <a:themeElements>
    <a:clrScheme name="DU 2010">
      <a:dk1>
        <a:srgbClr val="999999"/>
      </a:dk1>
      <a:lt1>
        <a:sysClr val="window" lastClr="FFFFFF"/>
      </a:lt1>
      <a:dk2>
        <a:srgbClr val="000000"/>
      </a:dk2>
      <a:lt2>
        <a:srgbClr val="D8D8D8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defTabSz="914400">
          <a:defRPr sz="2900" dirty="0">
            <a:solidFill>
              <a:srgbClr val="529DBA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epublika" panose="02000506040000020004" pitchFamily="2" charset="-1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DLOGA - Kako narediti predstavitev MGTŠ.pptx" id="{D5E522CE-AB04-444B-BCF9-78612EBBD6DC}" vid="{12C5437F-0E3E-4BBA-9C15-19CB4E4172F4}"/>
    </a:ext>
  </a:extLst>
</a:theme>
</file>

<file path=ppt/theme/theme2.xml><?xml version="1.0" encoding="utf-8"?>
<a:theme xmlns:a="http://schemas.openxmlformats.org/drawingml/2006/main" name="MGRT tema">
  <a:themeElements>
    <a:clrScheme name="MGR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529DBA"/>
      </a:accent1>
      <a:accent2>
        <a:srgbClr val="3E7C94"/>
      </a:accent2>
      <a:accent3>
        <a:srgbClr val="1B495A"/>
      </a:accent3>
      <a:accent4>
        <a:srgbClr val="5C9A92"/>
      </a:accent4>
      <a:accent5>
        <a:srgbClr val="457A73"/>
      </a:accent5>
      <a:accent6>
        <a:srgbClr val="1F4843"/>
      </a:accent6>
      <a:hlink>
        <a:srgbClr val="529DBA"/>
      </a:hlink>
      <a:folHlink>
        <a:srgbClr val="3E7C94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DLOGA - Kako narediti predstavitev MGTŠ.pptx" id="{D5E522CE-AB04-444B-BCF9-78612EBBD6DC}" vid="{76296ED0-79C7-4856-8DD0-1BF9266D6909}"/>
    </a:ext>
  </a:extLst>
</a:theme>
</file>

<file path=ppt/theme/theme3.xml><?xml version="1.0" encoding="utf-8"?>
<a:theme xmlns:a="http://schemas.openxmlformats.org/drawingml/2006/main" name="1_Custom Design">
  <a:themeElements>
    <a:clrScheme name="DU 2010">
      <a:dk1>
        <a:srgbClr val="999999"/>
      </a:dk1>
      <a:lt1>
        <a:sysClr val="window" lastClr="FFFFFF"/>
      </a:lt1>
      <a:dk2>
        <a:srgbClr val="000000"/>
      </a:dk2>
      <a:lt2>
        <a:srgbClr val="D8D8D8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DLOGA - Kako narediti predstavitev MGTŠ.pptx" id="{D5E522CE-AB04-444B-BCF9-78612EBBD6DC}" vid="{FE1C4BC5-3760-4DEF-B986-24B0A3792F0D}"/>
    </a:ext>
  </a:extLst>
</a:theme>
</file>

<file path=ppt/theme/theme4.xml><?xml version="1.0" encoding="utf-8"?>
<a:theme xmlns:a="http://schemas.openxmlformats.org/drawingml/2006/main" name="2_Custom Design">
  <a:themeElements>
    <a:clrScheme name="DU 2010">
      <a:dk1>
        <a:srgbClr val="999999"/>
      </a:dk1>
      <a:lt1>
        <a:sysClr val="window" lastClr="FFFFFF"/>
      </a:lt1>
      <a:dk2>
        <a:srgbClr val="000000"/>
      </a:dk2>
      <a:lt2>
        <a:srgbClr val="D8D8D8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DLOGA - Kako narediti predstavitev MGTŠ.pptx" id="{D5E522CE-AB04-444B-BCF9-78612EBBD6DC}" vid="{BE3DA49D-639A-4B48-AD7B-4E6D8A0EDED8}"/>
    </a:ext>
  </a:extLst>
</a:theme>
</file>

<file path=ppt/theme/theme5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PREDLOGA - Kako narediti predstavitev MGTŠ</Template>
  <TotalTime>1106</TotalTime>
  <Words>1122</Words>
  <Application>Microsoft Office PowerPoint</Application>
  <PresentationFormat>Širokozaslonsko</PresentationFormat>
  <Paragraphs>228</Paragraphs>
  <Slides>10</Slides>
  <Notes>3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4</vt:i4>
      </vt:variant>
      <vt:variant>
        <vt:lpstr>Naslovi diapozitivov</vt:lpstr>
      </vt:variant>
      <vt:variant>
        <vt:i4>10</vt:i4>
      </vt:variant>
    </vt:vector>
  </HeadingPairs>
  <TitlesOfParts>
    <vt:vector size="18" baseType="lpstr">
      <vt:lpstr>Arial</vt:lpstr>
      <vt:lpstr>Wingdings</vt:lpstr>
      <vt:lpstr>Republika</vt:lpstr>
      <vt:lpstr>Calibri</vt:lpstr>
      <vt:lpstr>Custom Design</vt:lpstr>
      <vt:lpstr>MGRT tema</vt:lpstr>
      <vt:lpstr>1_Custom Design</vt:lpstr>
      <vt:lpstr>2_Custom Design</vt:lpstr>
      <vt:lpstr>Predstavitev načrta razvojnih spodbud za gospodarstvo, turizem in šport 2023</vt:lpstr>
      <vt:lpstr>PODPORNO OKOLJE IN FINANČNE SPODBUDE V 2023 304,9 mio EUR </vt:lpstr>
      <vt:lpstr>RAZVOJNA SREDSTVA 2023                     304,9 mio EUR</vt:lpstr>
      <vt:lpstr>1. PODJETNIŠTVO, INTERNACIONALIZACIJA,  RAZISKAVE IN RAZVOJ, KROŽNO GOSPODARSTVO  </vt:lpstr>
      <vt:lpstr>1.1. PODJETNIŠTVO, INTERNACIONALIZACIJA,  RAZISKAVE IN RAZVOJ, KROŽNO GOSPODARSTVO  </vt:lpstr>
      <vt:lpstr>1.2. PODJETNIŠTVO, INTERNACIONALIZACIJA,  RAZISKAVE IN RAZVOJ, KROŽNO GOSPODARSTVO </vt:lpstr>
      <vt:lpstr>2. TURIZEM</vt:lpstr>
      <vt:lpstr>3. LESARSTVO</vt:lpstr>
      <vt:lpstr>4. ŠPORT</vt:lpstr>
      <vt:lpstr>Zaključek predstavitve</vt:lpstr>
    </vt:vector>
  </TitlesOfParts>
  <Company>MG-SCM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Kako narediti predstavitev skladno s CGP MGTŠ?</dc:title>
  <dc:creator>MGRT</dc:creator>
  <cp:lastModifiedBy>Polona Kečkeš</cp:lastModifiedBy>
  <cp:revision>95</cp:revision>
  <cp:lastPrinted>2022-11-09T08:46:38Z</cp:lastPrinted>
  <dcterms:created xsi:type="dcterms:W3CDTF">2023-02-07T12:18:31Z</dcterms:created>
  <dcterms:modified xsi:type="dcterms:W3CDTF">2023-04-25T13:16:25Z</dcterms:modified>
</cp:coreProperties>
</file>