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014" r:id="rId2"/>
    <p:sldId id="5015" r:id="rId3"/>
    <p:sldId id="5019" r:id="rId4"/>
    <p:sldId id="5020" r:id="rId5"/>
    <p:sldId id="5018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orient="horz" pos="1525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E4A545-04A0-8474-27E4-1850DFA019BE}" name="Jure Gedrih" initials="JG" userId="S::jgedrih@nkbm.si::a3a99b07-09ee-4841-9e87-0194882a8699" providerId="AD"/>
  <p188:author id="{AFEEFA95-1B79-DDBC-8657-0FC158CA9F54}" name="Gregorec Branko" initials="GB" userId="S::GregorecB@nlb.si::6764bb63-596c-4059-89a6-4dff124aa943" providerId="AD"/>
  <p188:author id="{81A65699-2479-944D-FAC4-EA97D8B71835}" name="Gornik Urška" initials="GU" userId="S::GornikU@nlb.si::e7ce141e-58f7-4e81-bd51-be90f576665e" providerId="AD"/>
  <p188:author id="{DECAA1D2-FADF-B4A7-4C9D-409851A79DB5}" name="Mohorčič Taja" initials="MT" userId="S::MohorcicT@nlb.si::4df258d6-3e84-42ad-be04-90f4327cd41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rnik Urška" initials="GU" lastIdx="1" clrIdx="0">
    <p:extLst>
      <p:ext uri="{19B8F6BF-5375-455C-9EA6-DF929625EA0E}">
        <p15:presenceInfo xmlns:p15="http://schemas.microsoft.com/office/powerpoint/2012/main" userId="S-1-5-21-1765427620-893734564-925700815-111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66"/>
    <a:srgbClr val="0033CC"/>
    <a:srgbClr val="0000CC"/>
    <a:srgbClr val="000000"/>
    <a:srgbClr val="B48900"/>
    <a:srgbClr val="FFECAF"/>
    <a:srgbClr val="28007D"/>
    <a:srgbClr val="75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6" autoAdjust="0"/>
    <p:restoredTop sz="96168" autoAdjust="0"/>
  </p:normalViewPr>
  <p:slideViewPr>
    <p:cSldViewPr snapToGrid="0">
      <p:cViewPr varScale="1">
        <p:scale>
          <a:sx n="110" d="100"/>
          <a:sy n="110" d="100"/>
        </p:scale>
        <p:origin x="378" y="102"/>
      </p:cViewPr>
      <p:guideLst>
        <p:guide orient="horz" pos="1979"/>
        <p:guide orient="horz" pos="152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A1B2C-99EA-48CD-8B96-34083B218032}" type="datetimeFigureOut">
              <a:rPr lang="sl-SI" smtClean="0"/>
              <a:t>2. 02. 2024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D1FB9-B598-4764-B45E-B538C011629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612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D1FB9-B598-4764-B45E-B538C0116290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349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D1FB9-B598-4764-B45E-B538C0116290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2870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D1FB9-B598-4764-B45E-B538C0116290}" type="slidenum">
              <a:rPr lang="sl-SI" smtClean="0"/>
              <a:pPr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1602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D1FB9-B598-4764-B45E-B538C0116290}" type="slidenum">
              <a:rPr lang="sl-SI" smtClean="0"/>
              <a:pPr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517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582" y="1368532"/>
            <a:ext cx="10963267" cy="936104"/>
          </a:xfrm>
        </p:spPr>
        <p:txBody>
          <a:bodyPr wrap="none" anchor="t" anchorCtr="0">
            <a:noAutofit/>
          </a:bodyPr>
          <a:lstStyle>
            <a:lvl1pPr algn="l">
              <a:defRPr sz="5600" b="0"/>
            </a:lvl1pPr>
          </a:lstStyle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912" y="3544550"/>
            <a:ext cx="10956588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sl-SI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21644" y="2276872"/>
            <a:ext cx="10952805" cy="1008112"/>
          </a:xfrm>
        </p:spPr>
        <p:txBody>
          <a:bodyPr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60918" y="5991050"/>
            <a:ext cx="5087540" cy="174254"/>
          </a:xfrm>
        </p:spPr>
        <p:txBody>
          <a:bodyPr tIns="0" bIns="0"/>
          <a:lstStyle>
            <a:lvl1pPr marL="0" indent="0">
              <a:buNone/>
              <a:defRPr sz="1200"/>
            </a:lvl1pPr>
            <a:lvl2pPr marL="144000" indent="0">
              <a:buNone/>
              <a:defRPr/>
            </a:lvl2pPr>
            <a:lvl3pPr marL="288000" indent="0">
              <a:buNone/>
              <a:defRPr/>
            </a:lvl3pPr>
            <a:lvl4pPr marL="432000" indent="0">
              <a:buNone/>
              <a:defRPr/>
            </a:lvl4pPr>
            <a:lvl5pPr marL="576000" indent="0">
              <a:buNone/>
              <a:defRPr/>
            </a:lvl5pPr>
          </a:lstStyle>
          <a:p>
            <a:pPr lvl="0"/>
            <a:r>
              <a:rPr lang="sl-SI"/>
              <a:t>Avtor </a:t>
            </a:r>
            <a:r>
              <a:rPr lang="sl-SI" err="1"/>
              <a:t>prezentacije</a:t>
            </a:r>
            <a:endParaRPr lang="sl-SI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813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369579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2">
            <a:extLst>
              <a:ext uri="{FF2B5EF4-FFF2-40B4-BE49-F238E27FC236}">
                <a16:creationId xmlns:a16="http://schemas.microsoft.com/office/drawing/2014/main" id="{1FA4F9EF-0B36-4743-BA2B-0173E1CBF01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38200" y="1603429"/>
            <a:ext cx="10515600" cy="3956124"/>
          </a:xfrm>
          <a:prstGeom prst="round2Diag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Place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icon</a:t>
            </a:r>
            <a:endParaRPr lang="de-AT" dirty="0"/>
          </a:p>
        </p:txBody>
      </p:sp>
      <p:sp>
        <p:nvSpPr>
          <p:cNvPr id="8" name="Foliennummernplatzhalter 1">
            <a:extLst>
              <a:ext uri="{FF2B5EF4-FFF2-40B4-BE49-F238E27FC236}">
                <a16:creationId xmlns:a16="http://schemas.microsoft.com/office/drawing/2014/main" id="{99A90498-4E7D-411D-8975-2459E2C0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428710-600D-48F5-BA32-66F613368EC4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6" name="Titel 7">
            <a:extLst>
              <a:ext uri="{FF2B5EF4-FFF2-40B4-BE49-F238E27FC236}">
                <a16:creationId xmlns:a16="http://schemas.microsoft.com/office/drawing/2014/main" id="{E3F4882F-FE00-4679-958F-773C3A828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8000" y="568325"/>
            <a:ext cx="10515600" cy="720000"/>
          </a:xfrm>
        </p:spPr>
        <p:txBody>
          <a:bodyPr/>
          <a:lstStyle>
            <a:lvl1pPr>
              <a:defRPr b="1" i="1"/>
            </a:lvl1pPr>
          </a:lstStyle>
          <a:p>
            <a:r>
              <a:rPr lang="de-DE" dirty="0"/>
              <a:t>Headline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097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0" y="360000"/>
            <a:ext cx="11131200" cy="1368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44000" indent="-144000">
              <a:spcBef>
                <a:spcPts val="40"/>
              </a:spcBef>
              <a:defRPr/>
            </a:lvl1pPr>
            <a:lvl2pPr>
              <a:spcBef>
                <a:spcPts val="40"/>
              </a:spcBef>
              <a:defRPr/>
            </a:lvl2pPr>
            <a:lvl3pPr>
              <a:spcBef>
                <a:spcPts val="40"/>
              </a:spcBef>
              <a:defRPr/>
            </a:lvl3pPr>
            <a:lvl4pPr>
              <a:spcBef>
                <a:spcPts val="40"/>
              </a:spcBef>
              <a:defRPr/>
            </a:lvl4pPr>
            <a:lvl5pPr>
              <a:spcBef>
                <a:spcPts val="40"/>
              </a:spcBef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371792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evi ve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0" y="360000"/>
            <a:ext cx="11131200" cy="136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9" y="1980000"/>
            <a:ext cx="6579789" cy="378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4" name="Content Placeholder 3"/>
          <p:cNvSpPr>
            <a:spLocks noGrp="1" noChangeAspect="1"/>
          </p:cNvSpPr>
          <p:nvPr>
            <p:ph sz="half" idx="2"/>
          </p:nvPr>
        </p:nvSpPr>
        <p:spPr>
          <a:xfrm>
            <a:off x="7617350" y="1980000"/>
            <a:ext cx="3905999" cy="378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226795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ni ve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0" y="360000"/>
            <a:ext cx="11131200" cy="136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3872" y="1980000"/>
            <a:ext cx="6579789" cy="378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367" y="1980000"/>
            <a:ext cx="3906000" cy="378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94152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0" y="360000"/>
            <a:ext cx="11131200" cy="1368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422" y="3276000"/>
            <a:ext cx="5220000" cy="2520000"/>
          </a:xfrm>
        </p:spPr>
        <p:txBody>
          <a:bodyPr wrap="square"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2834" y="3276000"/>
            <a:ext cx="5220000" cy="2520280"/>
          </a:xfrm>
        </p:spPr>
        <p:txBody>
          <a:bodyPr wrap="square">
            <a:noAutofit/>
          </a:bodyPr>
          <a:lstStyle>
            <a:lvl1pPr>
              <a:spcBef>
                <a:spcPts val="600"/>
              </a:spcBef>
              <a:defRPr sz="1800"/>
            </a:lvl1pPr>
            <a:lvl2pPr>
              <a:spcBef>
                <a:spcPts val="600"/>
              </a:spcBef>
              <a:defRPr sz="1600"/>
            </a:lvl2pPr>
            <a:lvl3pPr>
              <a:spcBef>
                <a:spcPts val="600"/>
              </a:spcBef>
              <a:defRPr sz="14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50422" y="1846943"/>
            <a:ext cx="1776000" cy="13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819332" y="1846943"/>
            <a:ext cx="2713502" cy="13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593896" y="1846943"/>
            <a:ext cx="1776000" cy="13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37370" y="1846943"/>
            <a:ext cx="2171016" cy="13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875860" y="1846943"/>
            <a:ext cx="1776000" cy="133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sl-SI" noProof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164491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Work\NLB\Preza\popr2\Picture1-169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65517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5364621" y="0"/>
            <a:ext cx="6829921" cy="660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l-SI" noProof="0"/>
              <a:t>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03" y="876002"/>
            <a:ext cx="4429072" cy="4838998"/>
          </a:xfrm>
          <a:noFill/>
        </p:spPr>
        <p:txBody>
          <a:bodyPr wrap="square" anchor="ctr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79919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2"/>
          <p:cNvSpPr>
            <a:spLocks noGrp="1"/>
          </p:cNvSpPr>
          <p:nvPr>
            <p:ph type="body" sz="quarter" idx="12" hasCustomPrompt="1"/>
          </p:nvPr>
        </p:nvSpPr>
        <p:spPr>
          <a:xfrm>
            <a:off x="646646" y="5529912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0" hasCustomPrompt="1"/>
          </p:nvPr>
        </p:nvSpPr>
        <p:spPr>
          <a:xfrm>
            <a:off x="646646" y="1340769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9200" y="360000"/>
            <a:ext cx="11131200" cy="748508"/>
          </a:xfrm>
        </p:spPr>
        <p:txBody>
          <a:bodyPr/>
          <a:lstStyle>
            <a:lvl1pPr>
              <a:defRPr/>
            </a:lvl1pPr>
          </a:lstStyle>
          <a:p>
            <a:r>
              <a:rPr lang="sl-SI" noProof="0"/>
              <a:t>Agenda</a:t>
            </a:r>
          </a:p>
        </p:txBody>
      </p:sp>
      <p:sp>
        <p:nvSpPr>
          <p:cNvPr id="44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46646" y="1759682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46" name="Text Placeholder 42"/>
          <p:cNvSpPr>
            <a:spLocks noGrp="1"/>
          </p:cNvSpPr>
          <p:nvPr>
            <p:ph type="body" sz="quarter" idx="13" hasCustomPrompt="1"/>
          </p:nvPr>
        </p:nvSpPr>
        <p:spPr>
          <a:xfrm>
            <a:off x="646646" y="2178597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47" name="Text Placeholder 42"/>
          <p:cNvSpPr>
            <a:spLocks noGrp="1"/>
          </p:cNvSpPr>
          <p:nvPr>
            <p:ph type="body" sz="quarter" idx="14" hasCustomPrompt="1"/>
          </p:nvPr>
        </p:nvSpPr>
        <p:spPr>
          <a:xfrm>
            <a:off x="646646" y="2597511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48" name="Text Placeholder 42"/>
          <p:cNvSpPr>
            <a:spLocks noGrp="1"/>
          </p:cNvSpPr>
          <p:nvPr>
            <p:ph type="body" sz="quarter" idx="15" hasCustomPrompt="1"/>
          </p:nvPr>
        </p:nvSpPr>
        <p:spPr>
          <a:xfrm>
            <a:off x="646646" y="3016425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49" name="Text Placeholder 42"/>
          <p:cNvSpPr>
            <a:spLocks noGrp="1"/>
          </p:cNvSpPr>
          <p:nvPr>
            <p:ph type="body" sz="quarter" idx="16" hasCustomPrompt="1"/>
          </p:nvPr>
        </p:nvSpPr>
        <p:spPr>
          <a:xfrm>
            <a:off x="646646" y="3435338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50" name="Text Placeholder 42"/>
          <p:cNvSpPr>
            <a:spLocks noGrp="1"/>
          </p:cNvSpPr>
          <p:nvPr>
            <p:ph type="body" sz="quarter" idx="17" hasCustomPrompt="1"/>
          </p:nvPr>
        </p:nvSpPr>
        <p:spPr>
          <a:xfrm>
            <a:off x="646646" y="3854252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51" name="Text Placeholder 42"/>
          <p:cNvSpPr>
            <a:spLocks noGrp="1"/>
          </p:cNvSpPr>
          <p:nvPr>
            <p:ph type="body" sz="quarter" idx="18" hasCustomPrompt="1"/>
          </p:nvPr>
        </p:nvSpPr>
        <p:spPr>
          <a:xfrm>
            <a:off x="646646" y="4273167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52" name="Text Placeholder 42"/>
          <p:cNvSpPr>
            <a:spLocks noGrp="1"/>
          </p:cNvSpPr>
          <p:nvPr>
            <p:ph type="body" sz="quarter" idx="19" hasCustomPrompt="1"/>
          </p:nvPr>
        </p:nvSpPr>
        <p:spPr>
          <a:xfrm>
            <a:off x="646646" y="4692081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53" name="Text Placeholder 42"/>
          <p:cNvSpPr>
            <a:spLocks noGrp="1"/>
          </p:cNvSpPr>
          <p:nvPr>
            <p:ph type="body" sz="quarter" idx="20" hasCustomPrompt="1"/>
          </p:nvPr>
        </p:nvSpPr>
        <p:spPr>
          <a:xfrm>
            <a:off x="646646" y="5110995"/>
            <a:ext cx="10080000" cy="360363"/>
          </a:xfrm>
        </p:spPr>
        <p:txBody>
          <a:bodyPr wrap="none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sl-SI" noProof="0" err="1"/>
              <a:t>Click</a:t>
            </a:r>
            <a:r>
              <a:rPr lang="sl-SI" noProof="0"/>
              <a:t> to </a:t>
            </a:r>
            <a:r>
              <a:rPr lang="sl-SI" noProof="0" err="1"/>
              <a:t>add</a:t>
            </a:r>
            <a:r>
              <a:rPr lang="sl-SI" noProof="0"/>
              <a:t> agenda </a:t>
            </a:r>
            <a:r>
              <a:rPr lang="sl-SI" noProof="0" err="1"/>
              <a:t>item</a:t>
            </a:r>
            <a:endParaRPr lang="sl-SI" noProof="0"/>
          </a:p>
        </p:txBody>
      </p:sp>
      <p:sp>
        <p:nvSpPr>
          <p:cNvPr id="54" name="Text Placeholder 42"/>
          <p:cNvSpPr>
            <a:spLocks noGrp="1"/>
          </p:cNvSpPr>
          <p:nvPr>
            <p:ph type="body" sz="quarter" idx="21" hasCustomPrompt="1"/>
          </p:nvPr>
        </p:nvSpPr>
        <p:spPr>
          <a:xfrm>
            <a:off x="10579766" y="1340769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55" name="Text Placeholder 42"/>
          <p:cNvSpPr>
            <a:spLocks noGrp="1"/>
          </p:cNvSpPr>
          <p:nvPr>
            <p:ph type="body" sz="quarter" idx="22" hasCustomPrompt="1"/>
          </p:nvPr>
        </p:nvSpPr>
        <p:spPr>
          <a:xfrm>
            <a:off x="10579766" y="1759682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56" name="Text Placeholder 42"/>
          <p:cNvSpPr>
            <a:spLocks noGrp="1"/>
          </p:cNvSpPr>
          <p:nvPr>
            <p:ph type="body" sz="quarter" idx="23" hasCustomPrompt="1"/>
          </p:nvPr>
        </p:nvSpPr>
        <p:spPr>
          <a:xfrm>
            <a:off x="10579766" y="2178597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57" name="Text Placeholder 42"/>
          <p:cNvSpPr>
            <a:spLocks noGrp="1"/>
          </p:cNvSpPr>
          <p:nvPr>
            <p:ph type="body" sz="quarter" idx="24" hasCustomPrompt="1"/>
          </p:nvPr>
        </p:nvSpPr>
        <p:spPr>
          <a:xfrm>
            <a:off x="10579766" y="2597511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58" name="Text Placeholder 42"/>
          <p:cNvSpPr>
            <a:spLocks noGrp="1"/>
          </p:cNvSpPr>
          <p:nvPr>
            <p:ph type="body" sz="quarter" idx="25" hasCustomPrompt="1"/>
          </p:nvPr>
        </p:nvSpPr>
        <p:spPr>
          <a:xfrm>
            <a:off x="10579766" y="3016425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59" name="Text Placeholder 42"/>
          <p:cNvSpPr>
            <a:spLocks noGrp="1"/>
          </p:cNvSpPr>
          <p:nvPr>
            <p:ph type="body" sz="quarter" idx="26" hasCustomPrompt="1"/>
          </p:nvPr>
        </p:nvSpPr>
        <p:spPr>
          <a:xfrm>
            <a:off x="10579766" y="3435338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60" name="Text Placeholder 42"/>
          <p:cNvSpPr>
            <a:spLocks noGrp="1"/>
          </p:cNvSpPr>
          <p:nvPr>
            <p:ph type="body" sz="quarter" idx="27" hasCustomPrompt="1"/>
          </p:nvPr>
        </p:nvSpPr>
        <p:spPr>
          <a:xfrm>
            <a:off x="10579766" y="3854252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61" name="Text Placeholder 42"/>
          <p:cNvSpPr>
            <a:spLocks noGrp="1"/>
          </p:cNvSpPr>
          <p:nvPr>
            <p:ph type="body" sz="quarter" idx="28" hasCustomPrompt="1"/>
          </p:nvPr>
        </p:nvSpPr>
        <p:spPr>
          <a:xfrm>
            <a:off x="10579766" y="4273167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62" name="Text Placeholder 42"/>
          <p:cNvSpPr>
            <a:spLocks noGrp="1"/>
          </p:cNvSpPr>
          <p:nvPr>
            <p:ph type="body" sz="quarter" idx="29" hasCustomPrompt="1"/>
          </p:nvPr>
        </p:nvSpPr>
        <p:spPr>
          <a:xfrm>
            <a:off x="10579766" y="4692081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63" name="Text Placeholder 42"/>
          <p:cNvSpPr>
            <a:spLocks noGrp="1"/>
          </p:cNvSpPr>
          <p:nvPr>
            <p:ph type="body" sz="quarter" idx="30" hasCustomPrompt="1"/>
          </p:nvPr>
        </p:nvSpPr>
        <p:spPr>
          <a:xfrm>
            <a:off x="10579766" y="5110995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64" name="Text Placeholder 42"/>
          <p:cNvSpPr>
            <a:spLocks noGrp="1"/>
          </p:cNvSpPr>
          <p:nvPr>
            <p:ph type="body" sz="quarter" idx="31" hasCustomPrompt="1"/>
          </p:nvPr>
        </p:nvSpPr>
        <p:spPr>
          <a:xfrm>
            <a:off x="10579766" y="5529912"/>
            <a:ext cx="960000" cy="360363"/>
          </a:xfrm>
        </p:spPr>
        <p:txBody>
          <a:bodyPr wrap="none">
            <a:no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sl-SI" noProof="0" err="1"/>
              <a:t>page</a:t>
            </a:r>
            <a:endParaRPr lang="sl-SI" noProof="0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</p:spTree>
    <p:extLst>
      <p:ext uri="{BB962C8B-B14F-4D97-AF65-F5344CB8AC3E}">
        <p14:creationId xmlns:p14="http://schemas.microsoft.com/office/powerpoint/2010/main" val="241305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a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364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noProof="0" smtClean="0"/>
              <a:pPr/>
              <a:t>‹#›</a:t>
            </a:fld>
            <a:endParaRPr lang="sl-SI" noProof="0"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0" y="-93600"/>
            <a:ext cx="12193200" cy="704435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76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943600"/>
            <a:ext cx="12192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502" y="360000"/>
            <a:ext cx="11131200" cy="136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noProof="0"/>
              <a:t>Click to edit Master title style</a:t>
            </a:r>
            <a:endParaRPr lang="sl-SI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33" y="1980000"/>
            <a:ext cx="10884682" cy="3780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911027" y="6648067"/>
            <a:ext cx="1632181" cy="182562"/>
          </a:xfrm>
          <a:prstGeom prst="rect">
            <a:avLst/>
          </a:prstGeom>
        </p:spPr>
        <p:txBody>
          <a:bodyPr vert="horz" lIns="91440" tIns="0" rIns="0" bIns="0" rtlCol="0" anchor="ctr" anchorCtr="0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4FABFB-D960-4827-A99E-1FF56FC4539E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585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8" r:id="rId5"/>
    <p:sldLayoutId id="2147483654" r:id="rId6"/>
    <p:sldLayoutId id="2147483657" r:id="rId7"/>
    <p:sldLayoutId id="2147483656" r:id="rId8"/>
    <p:sldLayoutId id="2147483655" r:id="rId9"/>
    <p:sldLayoutId id="2147483663" r:id="rId10"/>
    <p:sldLayoutId id="2147483665" r:id="rId11"/>
  </p:sldLayoutIdLst>
  <p:hf hdr="0" ftr="0" dt="0"/>
  <p:txStyles>
    <p:titleStyle>
      <a:lvl1pPr algn="l" defTabSz="914400" rtl="0" eaLnBrk="1" latinLnBrk="0" hangingPunct="1">
        <a:lnSpc>
          <a:spcPts val="48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spcBef>
          <a:spcPts val="4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spcBef>
          <a:spcPts val="4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spcBef>
          <a:spcPts val="4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00" indent="-144000" algn="l" defTabSz="914400" rtl="0" eaLnBrk="1" latinLnBrk="0" hangingPunct="1">
        <a:spcBef>
          <a:spcPts val="4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44000" algn="l" defTabSz="914400" rtl="0" eaLnBrk="1" latinLnBrk="0" hangingPunct="1">
        <a:spcBef>
          <a:spcPts val="4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7B1BF0D5-0BEC-82EC-6F20-9B44A4BA7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381363"/>
            <a:ext cx="2143125" cy="923925"/>
          </a:xfrm>
          <a:prstGeom prst="rect">
            <a:avLst/>
          </a:prstGeom>
        </p:spPr>
      </p:pic>
      <p:sp>
        <p:nvSpPr>
          <p:cNvPr id="26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4FABFB-D960-4827-A99E-1FF56FC4539E}" type="slidenum">
              <a:rPr lang="sl-SI" smtClean="0"/>
              <a:pPr/>
              <a:t>1</a:t>
            </a:fld>
            <a:endParaRPr lang="sl-SI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944461" y="716506"/>
            <a:ext cx="83295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endParaRPr lang="en-US" sz="16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B2693-7BA4-4260-A446-717FB055F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451308"/>
            <a:ext cx="2143125" cy="923925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2FD6CB9-8E2E-4539-B5CA-BA5B608B9B97}"/>
              </a:ext>
            </a:extLst>
          </p:cNvPr>
          <p:cNvSpPr txBox="1">
            <a:spLocks/>
          </p:cNvSpPr>
          <p:nvPr/>
        </p:nvSpPr>
        <p:spPr>
          <a:xfrm>
            <a:off x="263352" y="380878"/>
            <a:ext cx="116652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274320" tIns="45720" rIns="91440" bIns="45720" rtlCol="0" anchor="t" anchorCtr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sl-SI" sz="2400" dirty="0">
                <a:solidFill>
                  <a:schemeClr val="bg1">
                    <a:lumMod val="50000"/>
                  </a:schemeClr>
                </a:solidFill>
              </a:rPr>
              <a:t>Pregled stroškov trgovalnega računa za malega vlagatelja NLB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2389E6-3CFF-449D-BE24-A96F95704A1F}"/>
              </a:ext>
            </a:extLst>
          </p:cNvPr>
          <p:cNvSpPr/>
          <p:nvPr/>
        </p:nvSpPr>
        <p:spPr>
          <a:xfrm>
            <a:off x="407369" y="1806993"/>
            <a:ext cx="1368151" cy="995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NLB Fizične osebe – klasično obveščanje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2DDFDD-B359-426A-82B4-750D23EFCEB8}"/>
              </a:ext>
            </a:extLst>
          </p:cNvPr>
          <p:cNvSpPr/>
          <p:nvPr/>
        </p:nvSpPr>
        <p:spPr>
          <a:xfrm>
            <a:off x="407367" y="2847159"/>
            <a:ext cx="1368151" cy="1035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NLB Fizične osebe – elektronsko obveščanje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47FAA-56CE-4B0D-9C27-4EC5C34B82BA}"/>
              </a:ext>
            </a:extLst>
          </p:cNvPr>
          <p:cNvSpPr/>
          <p:nvPr/>
        </p:nvSpPr>
        <p:spPr>
          <a:xfrm>
            <a:off x="418673" y="1500169"/>
            <a:ext cx="1356845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Višina portfelja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492CCB-B1D5-47DD-98B7-7150C4752AA9}"/>
              </a:ext>
            </a:extLst>
          </p:cNvPr>
          <p:cNvSpPr/>
          <p:nvPr/>
        </p:nvSpPr>
        <p:spPr>
          <a:xfrm>
            <a:off x="4511823" y="1508248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D2742A-56B9-4697-94E5-F10A2E7189AE}"/>
              </a:ext>
            </a:extLst>
          </p:cNvPr>
          <p:cNvSpPr/>
          <p:nvPr/>
        </p:nvSpPr>
        <p:spPr>
          <a:xfrm>
            <a:off x="5712435" y="1499170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DCEED-CD9F-4186-9E57-A5F338A1D6D1}"/>
              </a:ext>
            </a:extLst>
          </p:cNvPr>
          <p:cNvSpPr/>
          <p:nvPr/>
        </p:nvSpPr>
        <p:spPr>
          <a:xfrm>
            <a:off x="6913047" y="1499170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B2895-A5B3-4111-9D18-A39605BD6C43}"/>
              </a:ext>
            </a:extLst>
          </p:cNvPr>
          <p:cNvSpPr/>
          <p:nvPr/>
        </p:nvSpPr>
        <p:spPr>
          <a:xfrm>
            <a:off x="1847528" y="1806993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vodenje  NLB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A6A2EB-FB56-45AB-8F10-02C9A8AC1C24}"/>
              </a:ext>
            </a:extLst>
          </p:cNvPr>
          <p:cNvSpPr/>
          <p:nvPr/>
        </p:nvSpPr>
        <p:spPr>
          <a:xfrm>
            <a:off x="1847528" y="2064390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ležarina NLB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69C351-419F-4749-9794-D07C75F9AB18}"/>
              </a:ext>
            </a:extLst>
          </p:cNvPr>
          <p:cNvSpPr/>
          <p:nvPr/>
        </p:nvSpPr>
        <p:spPr>
          <a:xfrm>
            <a:off x="1847528" y="2321787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NLB za izplačilo kuponov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29D19E-2A8C-460E-AC30-30F754A4384D}"/>
              </a:ext>
            </a:extLst>
          </p:cNvPr>
          <p:cNvSpPr/>
          <p:nvPr/>
        </p:nvSpPr>
        <p:spPr>
          <a:xfrm>
            <a:off x="1847528" y="3654650"/>
            <a:ext cx="2570448" cy="22791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NLB elektronsko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B1FAA3-238D-479D-A82A-099382B79681}"/>
              </a:ext>
            </a:extLst>
          </p:cNvPr>
          <p:cNvSpPr/>
          <p:nvPr/>
        </p:nvSpPr>
        <p:spPr>
          <a:xfrm>
            <a:off x="1864947" y="5289579"/>
            <a:ext cx="2570448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trgovalni stroški KDD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246E0A-B815-4EF7-A214-513010FC0B55}"/>
              </a:ext>
            </a:extLst>
          </p:cNvPr>
          <p:cNvSpPr/>
          <p:nvPr/>
        </p:nvSpPr>
        <p:spPr>
          <a:xfrm>
            <a:off x="4511825" y="180856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DA828E-AFF4-48A9-936A-B736367D72DF}"/>
              </a:ext>
            </a:extLst>
          </p:cNvPr>
          <p:cNvSpPr/>
          <p:nvPr/>
        </p:nvSpPr>
        <p:spPr>
          <a:xfrm>
            <a:off x="4511825" y="206596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450C111-2861-492B-9E73-0B47BBB1AF58}"/>
              </a:ext>
            </a:extLst>
          </p:cNvPr>
          <p:cNvSpPr/>
          <p:nvPr/>
        </p:nvSpPr>
        <p:spPr>
          <a:xfrm>
            <a:off x="4511825" y="232336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4,20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8D69566-5625-40AA-A15C-95B90E108535}"/>
              </a:ext>
            </a:extLst>
          </p:cNvPr>
          <p:cNvSpPr/>
          <p:nvPr/>
        </p:nvSpPr>
        <p:spPr>
          <a:xfrm>
            <a:off x="4511825" y="3656226"/>
            <a:ext cx="1103646" cy="22791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31,35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BE7F89-74F7-4857-9819-8E170650B4E1}"/>
              </a:ext>
            </a:extLst>
          </p:cNvPr>
          <p:cNvSpPr/>
          <p:nvPr/>
        </p:nvSpPr>
        <p:spPr>
          <a:xfrm>
            <a:off x="5735961" y="180856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703973-AC82-4260-A637-D77AC749ED01}"/>
              </a:ext>
            </a:extLst>
          </p:cNvPr>
          <p:cNvSpPr/>
          <p:nvPr/>
        </p:nvSpPr>
        <p:spPr>
          <a:xfrm>
            <a:off x="5735961" y="206596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4D44D2-AC07-4053-A67A-2EF9C2D0960E}"/>
              </a:ext>
            </a:extLst>
          </p:cNvPr>
          <p:cNvSpPr/>
          <p:nvPr/>
        </p:nvSpPr>
        <p:spPr>
          <a:xfrm>
            <a:off x="5735961" y="232336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12,60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978116-AFA3-4473-8377-E6CE032A1AC3}"/>
              </a:ext>
            </a:extLst>
          </p:cNvPr>
          <p:cNvSpPr/>
          <p:nvPr/>
        </p:nvSpPr>
        <p:spPr>
          <a:xfrm>
            <a:off x="5735961" y="3656226"/>
            <a:ext cx="1103646" cy="22791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38,85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8B6053-0F02-4E6A-8BFC-44929B76DB82}"/>
              </a:ext>
            </a:extLst>
          </p:cNvPr>
          <p:cNvSpPr/>
          <p:nvPr/>
        </p:nvSpPr>
        <p:spPr>
          <a:xfrm>
            <a:off x="6936570" y="180856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095DE07-34E4-4B16-971F-8B08BBFB510C}"/>
              </a:ext>
            </a:extLst>
          </p:cNvPr>
          <p:cNvSpPr/>
          <p:nvPr/>
        </p:nvSpPr>
        <p:spPr>
          <a:xfrm>
            <a:off x="6936570" y="206596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FD2EDDB-6724-481A-BACF-AD8E2D3AF39E}"/>
              </a:ext>
            </a:extLst>
          </p:cNvPr>
          <p:cNvSpPr/>
          <p:nvPr/>
        </p:nvSpPr>
        <p:spPr>
          <a:xfrm>
            <a:off x="6936570" y="232336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21,00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67F0959-D3B2-41C6-97B4-91AD86BE9DDE}"/>
              </a:ext>
            </a:extLst>
          </p:cNvPr>
          <p:cNvSpPr/>
          <p:nvPr/>
        </p:nvSpPr>
        <p:spPr>
          <a:xfrm>
            <a:off x="6936570" y="3656226"/>
            <a:ext cx="1103646" cy="22791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46,35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9E6B68E-F03F-4A0E-BCA8-894984B2F996}"/>
              </a:ext>
            </a:extLst>
          </p:cNvPr>
          <p:cNvSpPr/>
          <p:nvPr/>
        </p:nvSpPr>
        <p:spPr>
          <a:xfrm>
            <a:off x="8103515" y="1503488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1B191F-60C6-469A-9B2D-639F09F039ED}"/>
              </a:ext>
            </a:extLst>
          </p:cNvPr>
          <p:cNvSpPr/>
          <p:nvPr/>
        </p:nvSpPr>
        <p:spPr>
          <a:xfrm>
            <a:off x="9304127" y="1494410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90F9F6-1CCE-4277-ACF1-F84F2F951995}"/>
              </a:ext>
            </a:extLst>
          </p:cNvPr>
          <p:cNvSpPr/>
          <p:nvPr/>
        </p:nvSpPr>
        <p:spPr>
          <a:xfrm>
            <a:off x="10504739" y="1494410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1D05F-C5F6-482E-AFA8-39C1B3094D44}"/>
              </a:ext>
            </a:extLst>
          </p:cNvPr>
          <p:cNvCxnSpPr>
            <a:cxnSpLocks/>
          </p:cNvCxnSpPr>
          <p:nvPr/>
        </p:nvCxnSpPr>
        <p:spPr>
          <a:xfrm>
            <a:off x="8066343" y="1189289"/>
            <a:ext cx="0" cy="521124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A355DAA1-1359-420D-AE6E-38E829AE4965}"/>
              </a:ext>
            </a:extLst>
          </p:cNvPr>
          <p:cNvSpPr/>
          <p:nvPr/>
        </p:nvSpPr>
        <p:spPr>
          <a:xfrm>
            <a:off x="8103515" y="1192910"/>
            <a:ext cx="3504868" cy="242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Predlog NLB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1B8D0C-1F6D-4216-A920-476F4DA10C64}"/>
              </a:ext>
            </a:extLst>
          </p:cNvPr>
          <p:cNvSpPr/>
          <p:nvPr/>
        </p:nvSpPr>
        <p:spPr>
          <a:xfrm>
            <a:off x="407366" y="801328"/>
            <a:ext cx="11201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5"/>
              </a:spcAft>
              <a:defRPr/>
            </a:pPr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Stroški trgovanja so za male vlagatelje ključna odločilna predpostavka, zato se je NLB kot dolgoročni strateški partner pripravljena odpovedati določenim trgovalnim stroškom, kot je prikazano v spodnji tabeli. Spodaj tudi prikaz popusta in odpovedanim stroškom s strani KDD-ja.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8FD5D75-8EF9-4784-A9D5-9F2D26B0B22B}"/>
              </a:ext>
            </a:extLst>
          </p:cNvPr>
          <p:cNvSpPr/>
          <p:nvPr/>
        </p:nvSpPr>
        <p:spPr>
          <a:xfrm>
            <a:off x="4511825" y="392455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5EB0BC7-268C-4F2B-B81C-38AD27719344}"/>
              </a:ext>
            </a:extLst>
          </p:cNvPr>
          <p:cNvSpPr/>
          <p:nvPr/>
        </p:nvSpPr>
        <p:spPr>
          <a:xfrm>
            <a:off x="4511824" y="4181956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6,08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70D19A7-1144-4DC8-8DE5-FC849347D608}"/>
              </a:ext>
            </a:extLst>
          </p:cNvPr>
          <p:cNvSpPr/>
          <p:nvPr/>
        </p:nvSpPr>
        <p:spPr>
          <a:xfrm>
            <a:off x="4511825" y="443935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76B18AD-AC0F-4A33-BA14-E0D3BEB4F2E0}"/>
              </a:ext>
            </a:extLst>
          </p:cNvPr>
          <p:cNvSpPr/>
          <p:nvPr/>
        </p:nvSpPr>
        <p:spPr>
          <a:xfrm>
            <a:off x="4511825" y="469675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CA15FE8-CF4B-46B6-8619-45E7C3F08B93}"/>
              </a:ext>
            </a:extLst>
          </p:cNvPr>
          <p:cNvSpPr/>
          <p:nvPr/>
        </p:nvSpPr>
        <p:spPr>
          <a:xfrm>
            <a:off x="4511825" y="5283294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18,69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EA86AC4-8517-47F5-B551-874D8F0C47D4}"/>
              </a:ext>
            </a:extLst>
          </p:cNvPr>
          <p:cNvSpPr/>
          <p:nvPr/>
        </p:nvSpPr>
        <p:spPr>
          <a:xfrm>
            <a:off x="5735961" y="392455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DA4099-C77B-4ABF-ACFC-06F29371AC6A}"/>
              </a:ext>
            </a:extLst>
          </p:cNvPr>
          <p:cNvSpPr/>
          <p:nvPr/>
        </p:nvSpPr>
        <p:spPr>
          <a:xfrm>
            <a:off x="5735960" y="4181956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8,66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3450C-E77C-4152-8C57-175D704D6945}"/>
              </a:ext>
            </a:extLst>
          </p:cNvPr>
          <p:cNvSpPr/>
          <p:nvPr/>
        </p:nvSpPr>
        <p:spPr>
          <a:xfrm>
            <a:off x="5735961" y="443935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32E1A62-ACF3-4DC0-B09C-CF944CF104BC}"/>
              </a:ext>
            </a:extLst>
          </p:cNvPr>
          <p:cNvSpPr/>
          <p:nvPr/>
        </p:nvSpPr>
        <p:spPr>
          <a:xfrm>
            <a:off x="5735961" y="469675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9A7597A-4C86-4CFC-8BB5-FBB36C4AF008}"/>
              </a:ext>
            </a:extLst>
          </p:cNvPr>
          <p:cNvSpPr/>
          <p:nvPr/>
        </p:nvSpPr>
        <p:spPr>
          <a:xfrm>
            <a:off x="5735961" y="5283294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27,37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80E0B8A-1D19-496E-A8B3-38A26AD9C77C}"/>
              </a:ext>
            </a:extLst>
          </p:cNvPr>
          <p:cNvSpPr/>
          <p:nvPr/>
        </p:nvSpPr>
        <p:spPr>
          <a:xfrm>
            <a:off x="6936570" y="392455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8BD89C0-D0E0-4FDB-B06E-F325AD823BE7}"/>
              </a:ext>
            </a:extLst>
          </p:cNvPr>
          <p:cNvSpPr/>
          <p:nvPr/>
        </p:nvSpPr>
        <p:spPr>
          <a:xfrm>
            <a:off x="6936569" y="4181956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F77AF52-ED47-4938-B840-FB94110D14C6}"/>
              </a:ext>
            </a:extLst>
          </p:cNvPr>
          <p:cNvSpPr/>
          <p:nvPr/>
        </p:nvSpPr>
        <p:spPr>
          <a:xfrm>
            <a:off x="6936570" y="443935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11185F-17C6-4253-8FF2-2C11D4A99493}"/>
              </a:ext>
            </a:extLst>
          </p:cNvPr>
          <p:cNvSpPr/>
          <p:nvPr/>
        </p:nvSpPr>
        <p:spPr>
          <a:xfrm>
            <a:off x="6936570" y="469675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BCCB59C-FC5E-4045-9491-9F6F9FE65ECA}"/>
              </a:ext>
            </a:extLst>
          </p:cNvPr>
          <p:cNvSpPr/>
          <p:nvPr/>
        </p:nvSpPr>
        <p:spPr>
          <a:xfrm>
            <a:off x="6936570" y="5283294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37,33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D4F3B49-EABC-4EEE-9CDA-750FCBB06895}"/>
              </a:ext>
            </a:extLst>
          </p:cNvPr>
          <p:cNvSpPr/>
          <p:nvPr/>
        </p:nvSpPr>
        <p:spPr>
          <a:xfrm>
            <a:off x="4511684" y="1189289"/>
            <a:ext cx="3504868" cy="24577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Trenutno veljavni stroški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717F0D9-1671-40A1-82B4-E5B6A6FE0221}"/>
              </a:ext>
            </a:extLst>
          </p:cNvPr>
          <p:cNvSpPr/>
          <p:nvPr/>
        </p:nvSpPr>
        <p:spPr>
          <a:xfrm>
            <a:off x="1860659" y="3950686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Odpiranje trgovalnega računa KDD 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FBA89F6-ED83-4923-9893-451B44BE460C}"/>
              </a:ext>
            </a:extLst>
          </p:cNvPr>
          <p:cNvSpPr/>
          <p:nvPr/>
        </p:nvSpPr>
        <p:spPr>
          <a:xfrm>
            <a:off x="1860658" y="4208083"/>
            <a:ext cx="2570449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Letno nadomestilo – ležarina KDD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9C4057-9C89-46C8-9E4A-1254515C92F5}"/>
              </a:ext>
            </a:extLst>
          </p:cNvPr>
          <p:cNvSpPr/>
          <p:nvPr/>
        </p:nvSpPr>
        <p:spPr>
          <a:xfrm>
            <a:off x="1860659" y="4465480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spremljava, izvedba KDD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32CAE64-8AE9-4299-9933-F537F8663B50}"/>
              </a:ext>
            </a:extLst>
          </p:cNvPr>
          <p:cNvSpPr/>
          <p:nvPr/>
        </p:nvSpPr>
        <p:spPr>
          <a:xfrm>
            <a:off x="1860659" y="4722877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KDD za izplačilo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DD949F4-1C78-4785-86E5-860972460429}"/>
              </a:ext>
            </a:extLst>
          </p:cNvPr>
          <p:cNvSpPr/>
          <p:nvPr/>
        </p:nvSpPr>
        <p:spPr>
          <a:xfrm>
            <a:off x="1847528" y="2574530"/>
            <a:ext cx="2570448" cy="2279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NLB klasično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E1BF209-5DCD-4B0C-A1A9-820237AEF830}"/>
              </a:ext>
            </a:extLst>
          </p:cNvPr>
          <p:cNvSpPr/>
          <p:nvPr/>
        </p:nvSpPr>
        <p:spPr>
          <a:xfrm>
            <a:off x="4511825" y="2576106"/>
            <a:ext cx="1103646" cy="2279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50,40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D49CB77-00DF-4254-963F-A7D6D93F85F6}"/>
              </a:ext>
            </a:extLst>
          </p:cNvPr>
          <p:cNvSpPr/>
          <p:nvPr/>
        </p:nvSpPr>
        <p:spPr>
          <a:xfrm>
            <a:off x="5735961" y="2576106"/>
            <a:ext cx="1103646" cy="2279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58,80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28FB291-09BF-49CD-A48A-D4C9042BB41E}"/>
              </a:ext>
            </a:extLst>
          </p:cNvPr>
          <p:cNvSpPr/>
          <p:nvPr/>
        </p:nvSpPr>
        <p:spPr>
          <a:xfrm>
            <a:off x="6936570" y="2576106"/>
            <a:ext cx="1103646" cy="2279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67,20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5E2BA93-0B8F-40DF-9E3F-E4101874862D}"/>
              </a:ext>
            </a:extLst>
          </p:cNvPr>
          <p:cNvSpPr/>
          <p:nvPr/>
        </p:nvSpPr>
        <p:spPr>
          <a:xfrm>
            <a:off x="4498694" y="283993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D909650-900D-4C26-BA49-4751736036CB}"/>
              </a:ext>
            </a:extLst>
          </p:cNvPr>
          <p:cNvSpPr/>
          <p:nvPr/>
        </p:nvSpPr>
        <p:spPr>
          <a:xfrm>
            <a:off x="4498694" y="309732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CC9283D-ED3E-4C9F-8A6F-47B799FDC353}"/>
              </a:ext>
            </a:extLst>
          </p:cNvPr>
          <p:cNvSpPr/>
          <p:nvPr/>
        </p:nvSpPr>
        <p:spPr>
          <a:xfrm>
            <a:off x="4498694" y="3354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3,75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2B8B8AB-13DA-482F-B123-E13348E49FFD}"/>
              </a:ext>
            </a:extLst>
          </p:cNvPr>
          <p:cNvSpPr/>
          <p:nvPr/>
        </p:nvSpPr>
        <p:spPr>
          <a:xfrm>
            <a:off x="5722830" y="283993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8D92347-4ACB-410A-B211-87B756B45397}"/>
              </a:ext>
            </a:extLst>
          </p:cNvPr>
          <p:cNvSpPr/>
          <p:nvPr/>
        </p:nvSpPr>
        <p:spPr>
          <a:xfrm>
            <a:off x="5722830" y="309732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F85AEB7-EE11-4ACA-BB88-ED0FB70E8365}"/>
              </a:ext>
            </a:extLst>
          </p:cNvPr>
          <p:cNvSpPr/>
          <p:nvPr/>
        </p:nvSpPr>
        <p:spPr>
          <a:xfrm>
            <a:off x="5722830" y="3354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BCD3B03B-0E6A-472B-8233-CB2060CA117E}"/>
              </a:ext>
            </a:extLst>
          </p:cNvPr>
          <p:cNvSpPr/>
          <p:nvPr/>
        </p:nvSpPr>
        <p:spPr>
          <a:xfrm>
            <a:off x="6923439" y="283993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A7398CE-0FF4-4C18-8E17-F5A29B2D6F41}"/>
              </a:ext>
            </a:extLst>
          </p:cNvPr>
          <p:cNvSpPr/>
          <p:nvPr/>
        </p:nvSpPr>
        <p:spPr>
          <a:xfrm>
            <a:off x="6923439" y="309732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F82367B9-8531-4D01-9BA5-88C2980C2C17}"/>
              </a:ext>
            </a:extLst>
          </p:cNvPr>
          <p:cNvSpPr/>
          <p:nvPr/>
        </p:nvSpPr>
        <p:spPr>
          <a:xfrm>
            <a:off x="6923439" y="3354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18,75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97E76583-0F03-4188-A390-1298F2D46C82}"/>
              </a:ext>
            </a:extLst>
          </p:cNvPr>
          <p:cNvSpPr/>
          <p:nvPr/>
        </p:nvSpPr>
        <p:spPr>
          <a:xfrm>
            <a:off x="1847528" y="2866058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vodenje  NLB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335E73B-77C5-4844-ABA2-08C12984B843}"/>
              </a:ext>
            </a:extLst>
          </p:cNvPr>
          <p:cNvSpPr/>
          <p:nvPr/>
        </p:nvSpPr>
        <p:spPr>
          <a:xfrm>
            <a:off x="1847528" y="3123455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ležarina NLB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6FBBFB45-17AA-428D-8FFA-1F4C795D0FDA}"/>
              </a:ext>
            </a:extLst>
          </p:cNvPr>
          <p:cNvSpPr/>
          <p:nvPr/>
        </p:nvSpPr>
        <p:spPr>
          <a:xfrm>
            <a:off x="1847528" y="3380852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NLB za izplačilo kuponov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8652D5-D93A-43C4-B496-84418C3E88D8}"/>
              </a:ext>
            </a:extLst>
          </p:cNvPr>
          <p:cNvSpPr/>
          <p:nvPr/>
        </p:nvSpPr>
        <p:spPr>
          <a:xfrm>
            <a:off x="407367" y="3923658"/>
            <a:ext cx="1368151" cy="16043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Trgovalni stroški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(klasično / elektronsko)</a:t>
            </a:r>
          </a:p>
          <a:p>
            <a:pPr algn="ctr"/>
            <a:endParaRPr lang="sl-SI" sz="1000" b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sl-SI" sz="1000" b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EC9B86C-CF72-48A8-9F32-55CEF3D90ACC}"/>
              </a:ext>
            </a:extLst>
          </p:cNvPr>
          <p:cNvSpPr/>
          <p:nvPr/>
        </p:nvSpPr>
        <p:spPr>
          <a:xfrm>
            <a:off x="407367" y="5573907"/>
            <a:ext cx="1368151" cy="38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NLB klasično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 + KDD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0E2A9C7-B368-4DF2-AAC5-6D1A8B7E63E8}"/>
              </a:ext>
            </a:extLst>
          </p:cNvPr>
          <p:cNvSpPr/>
          <p:nvPr/>
        </p:nvSpPr>
        <p:spPr>
          <a:xfrm>
            <a:off x="1856237" y="5595029"/>
            <a:ext cx="2570448" cy="3806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trgovalni stroški - klasično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817D0CF-A538-4E6A-9075-36F13695D458}"/>
              </a:ext>
            </a:extLst>
          </p:cNvPr>
          <p:cNvSpPr/>
          <p:nvPr/>
        </p:nvSpPr>
        <p:spPr>
          <a:xfrm>
            <a:off x="4503115" y="5588744"/>
            <a:ext cx="1103646" cy="3806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69,09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6386B1D-B734-40E4-9CB5-9EBAAEA46A01}"/>
              </a:ext>
            </a:extLst>
          </p:cNvPr>
          <p:cNvSpPr/>
          <p:nvPr/>
        </p:nvSpPr>
        <p:spPr>
          <a:xfrm>
            <a:off x="5727251" y="5588744"/>
            <a:ext cx="1103646" cy="3806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86,17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72CD2F9-C942-46BE-8FAB-AD0B70210FB0}"/>
              </a:ext>
            </a:extLst>
          </p:cNvPr>
          <p:cNvSpPr/>
          <p:nvPr/>
        </p:nvSpPr>
        <p:spPr>
          <a:xfrm>
            <a:off x="6927860" y="5588744"/>
            <a:ext cx="1103646" cy="3806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104,53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18C7D09-A4D6-449E-A9EF-237B25BA2870}"/>
              </a:ext>
            </a:extLst>
          </p:cNvPr>
          <p:cNvSpPr/>
          <p:nvPr/>
        </p:nvSpPr>
        <p:spPr>
          <a:xfrm>
            <a:off x="417769" y="6001123"/>
            <a:ext cx="1368151" cy="38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NLB elektronsko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 + KDD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9EF2503-0CBE-41F0-ABBC-9C7C9DAC1091}"/>
              </a:ext>
            </a:extLst>
          </p:cNvPr>
          <p:cNvSpPr/>
          <p:nvPr/>
        </p:nvSpPr>
        <p:spPr>
          <a:xfrm>
            <a:off x="1862350" y="6009417"/>
            <a:ext cx="2570448" cy="3806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 trgovalni stroški – elektronsko obveščanje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F4A8269-0EBA-47D3-825B-CAB46F501F70}"/>
              </a:ext>
            </a:extLst>
          </p:cNvPr>
          <p:cNvSpPr/>
          <p:nvPr/>
        </p:nvSpPr>
        <p:spPr>
          <a:xfrm>
            <a:off x="4509228" y="6003132"/>
            <a:ext cx="1103646" cy="3806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50,04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DDAA32E5-C66A-4B93-BDC2-B8C8C82BB27D}"/>
              </a:ext>
            </a:extLst>
          </p:cNvPr>
          <p:cNvSpPr/>
          <p:nvPr/>
        </p:nvSpPr>
        <p:spPr>
          <a:xfrm>
            <a:off x="5733364" y="6003132"/>
            <a:ext cx="1103646" cy="3806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66,22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3B6F289-5E50-49A0-8C61-F756ABBE0EB2}"/>
              </a:ext>
            </a:extLst>
          </p:cNvPr>
          <p:cNvSpPr/>
          <p:nvPr/>
        </p:nvSpPr>
        <p:spPr>
          <a:xfrm>
            <a:off x="6933973" y="6003132"/>
            <a:ext cx="1103646" cy="3806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83,68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FA7DFDD-C8CA-427D-B544-57FE9665D000}"/>
              </a:ext>
            </a:extLst>
          </p:cNvPr>
          <p:cNvSpPr/>
          <p:nvPr/>
        </p:nvSpPr>
        <p:spPr>
          <a:xfrm>
            <a:off x="8125355" y="179510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04979DB-0233-4512-8F01-4F962F4003A4}"/>
              </a:ext>
            </a:extLst>
          </p:cNvPr>
          <p:cNvSpPr/>
          <p:nvPr/>
        </p:nvSpPr>
        <p:spPr>
          <a:xfrm>
            <a:off x="8125355" y="205249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2569804-2D00-459C-8ACA-0B03018C825A}"/>
              </a:ext>
            </a:extLst>
          </p:cNvPr>
          <p:cNvSpPr/>
          <p:nvPr/>
        </p:nvSpPr>
        <p:spPr>
          <a:xfrm>
            <a:off x="8125355" y="23098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DFC94E0-BE45-4FAC-887B-BB4CD84620BD}"/>
              </a:ext>
            </a:extLst>
          </p:cNvPr>
          <p:cNvSpPr/>
          <p:nvPr/>
        </p:nvSpPr>
        <p:spPr>
          <a:xfrm>
            <a:off x="8125355" y="3642757"/>
            <a:ext cx="1103646" cy="22791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18,60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A070F4-5517-459D-8A6D-24D3BA4F2212}"/>
              </a:ext>
            </a:extLst>
          </p:cNvPr>
          <p:cNvSpPr/>
          <p:nvPr/>
        </p:nvSpPr>
        <p:spPr>
          <a:xfrm>
            <a:off x="9349491" y="179510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C295FA-728C-4C3F-94A0-448828E6CABC}"/>
              </a:ext>
            </a:extLst>
          </p:cNvPr>
          <p:cNvSpPr/>
          <p:nvPr/>
        </p:nvSpPr>
        <p:spPr>
          <a:xfrm>
            <a:off x="9349491" y="205249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C57ED4A-B1BE-4497-997A-E93B3E770365}"/>
              </a:ext>
            </a:extLst>
          </p:cNvPr>
          <p:cNvSpPr/>
          <p:nvPr/>
        </p:nvSpPr>
        <p:spPr>
          <a:xfrm>
            <a:off x="9349491" y="23098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5E111562-146A-4319-B067-604B58A78946}"/>
              </a:ext>
            </a:extLst>
          </p:cNvPr>
          <p:cNvSpPr/>
          <p:nvPr/>
        </p:nvSpPr>
        <p:spPr>
          <a:xfrm>
            <a:off x="9349491" y="3642757"/>
            <a:ext cx="1103646" cy="22791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18,60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9E6FA4CA-B576-46A8-B7E3-63CC47F85D3F}"/>
              </a:ext>
            </a:extLst>
          </p:cNvPr>
          <p:cNvSpPr/>
          <p:nvPr/>
        </p:nvSpPr>
        <p:spPr>
          <a:xfrm>
            <a:off x="10550100" y="179510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37,20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0D299C-020D-433D-BFB5-E59E83824CDF}"/>
              </a:ext>
            </a:extLst>
          </p:cNvPr>
          <p:cNvSpPr/>
          <p:nvPr/>
        </p:nvSpPr>
        <p:spPr>
          <a:xfrm>
            <a:off x="10550100" y="205249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251E62E-E3CC-4066-9398-C46FC2858C40}"/>
              </a:ext>
            </a:extLst>
          </p:cNvPr>
          <p:cNvSpPr/>
          <p:nvPr/>
        </p:nvSpPr>
        <p:spPr>
          <a:xfrm>
            <a:off x="10550100" y="23098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BE3BD8D-AEDD-4A51-9236-8BD7CF90941B}"/>
              </a:ext>
            </a:extLst>
          </p:cNvPr>
          <p:cNvSpPr/>
          <p:nvPr/>
        </p:nvSpPr>
        <p:spPr>
          <a:xfrm>
            <a:off x="10550100" y="3642757"/>
            <a:ext cx="1103646" cy="22791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18,60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2DF2753-9881-4CB6-8A01-AC615886106C}"/>
              </a:ext>
            </a:extLst>
          </p:cNvPr>
          <p:cNvSpPr/>
          <p:nvPr/>
        </p:nvSpPr>
        <p:spPr>
          <a:xfrm>
            <a:off x="8125355" y="2562637"/>
            <a:ext cx="1103646" cy="2279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37,20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DCAB022-1194-41D6-851A-92EC2D63C9BE}"/>
              </a:ext>
            </a:extLst>
          </p:cNvPr>
          <p:cNvSpPr/>
          <p:nvPr/>
        </p:nvSpPr>
        <p:spPr>
          <a:xfrm>
            <a:off x="9349491" y="2562637"/>
            <a:ext cx="1103646" cy="2279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37,20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3D2E378-00D7-4B4A-8DA2-A7EDADE39026}"/>
              </a:ext>
            </a:extLst>
          </p:cNvPr>
          <p:cNvSpPr/>
          <p:nvPr/>
        </p:nvSpPr>
        <p:spPr>
          <a:xfrm>
            <a:off x="10550100" y="2562637"/>
            <a:ext cx="1103646" cy="2279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37,20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9B0DF75-0320-4332-8C0B-8D7684BAA753}"/>
              </a:ext>
            </a:extLst>
          </p:cNvPr>
          <p:cNvSpPr/>
          <p:nvPr/>
        </p:nvSpPr>
        <p:spPr>
          <a:xfrm>
            <a:off x="8112224" y="282646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C27D40B-25BC-42BE-ADF4-1EC7A54DB793}"/>
              </a:ext>
            </a:extLst>
          </p:cNvPr>
          <p:cNvSpPr/>
          <p:nvPr/>
        </p:nvSpPr>
        <p:spPr>
          <a:xfrm>
            <a:off x="9336360" y="282646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FECBFC41-BA59-43E5-AC6B-4D5A66FD5F8D}"/>
              </a:ext>
            </a:extLst>
          </p:cNvPr>
          <p:cNvSpPr/>
          <p:nvPr/>
        </p:nvSpPr>
        <p:spPr>
          <a:xfrm>
            <a:off x="10536969" y="282646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BBB7D9-0AE2-4761-A46D-22A6EB682670}"/>
              </a:ext>
            </a:extLst>
          </p:cNvPr>
          <p:cNvCxnSpPr/>
          <p:nvPr/>
        </p:nvCxnSpPr>
        <p:spPr>
          <a:xfrm flipV="1">
            <a:off x="8125355" y="2034910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D0F7D14C-CEB3-4A95-8403-AF8103993A81}"/>
              </a:ext>
            </a:extLst>
          </p:cNvPr>
          <p:cNvCxnSpPr/>
          <p:nvPr/>
        </p:nvCxnSpPr>
        <p:spPr>
          <a:xfrm flipV="1">
            <a:off x="8112224" y="2315557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CBBB70CC-604F-4794-8C3B-A2E88BF6BB35}"/>
              </a:ext>
            </a:extLst>
          </p:cNvPr>
          <p:cNvCxnSpPr/>
          <p:nvPr/>
        </p:nvCxnSpPr>
        <p:spPr>
          <a:xfrm flipV="1">
            <a:off x="9340250" y="2303589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7A2AAA4-B2CE-4C9E-A722-2DDDD768D722}"/>
              </a:ext>
            </a:extLst>
          </p:cNvPr>
          <p:cNvCxnSpPr/>
          <p:nvPr/>
        </p:nvCxnSpPr>
        <p:spPr>
          <a:xfrm flipV="1">
            <a:off x="9349490" y="2038508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4D36407B-54D7-4EFD-B349-B1987D028402}"/>
              </a:ext>
            </a:extLst>
          </p:cNvPr>
          <p:cNvCxnSpPr/>
          <p:nvPr/>
        </p:nvCxnSpPr>
        <p:spPr>
          <a:xfrm flipV="1">
            <a:off x="10536440" y="2315557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71AED611-4E13-4DE2-819D-C571C60EE8AD}"/>
              </a:ext>
            </a:extLst>
          </p:cNvPr>
          <p:cNvCxnSpPr/>
          <p:nvPr/>
        </p:nvCxnSpPr>
        <p:spPr>
          <a:xfrm flipV="1">
            <a:off x="10545680" y="2050476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304D07B-D052-480A-BB33-9B0303DCFFC7}"/>
              </a:ext>
            </a:extLst>
          </p:cNvPr>
          <p:cNvSpPr/>
          <p:nvPr/>
        </p:nvSpPr>
        <p:spPr>
          <a:xfrm>
            <a:off x="8125355" y="309617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FEBFF813-FEDF-43F2-BDBB-651897C9C768}"/>
              </a:ext>
            </a:extLst>
          </p:cNvPr>
          <p:cNvSpPr/>
          <p:nvPr/>
        </p:nvSpPr>
        <p:spPr>
          <a:xfrm>
            <a:off x="8125355" y="335357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EFE47E49-C8DB-4538-B642-16DEC61F3609}"/>
              </a:ext>
            </a:extLst>
          </p:cNvPr>
          <p:cNvSpPr/>
          <p:nvPr/>
        </p:nvSpPr>
        <p:spPr>
          <a:xfrm>
            <a:off x="9349491" y="309617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4074CD1D-DD16-435B-8D3F-C63F85F828F1}"/>
              </a:ext>
            </a:extLst>
          </p:cNvPr>
          <p:cNvSpPr/>
          <p:nvPr/>
        </p:nvSpPr>
        <p:spPr>
          <a:xfrm>
            <a:off x="9349491" y="335357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43490660-2D1E-4EDE-989D-FFF3BD8D561F}"/>
              </a:ext>
            </a:extLst>
          </p:cNvPr>
          <p:cNvSpPr/>
          <p:nvPr/>
        </p:nvSpPr>
        <p:spPr>
          <a:xfrm>
            <a:off x="10550100" y="309617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3AAF259-48A7-481B-BFA1-7A41B927D3F2}"/>
              </a:ext>
            </a:extLst>
          </p:cNvPr>
          <p:cNvSpPr/>
          <p:nvPr/>
        </p:nvSpPr>
        <p:spPr>
          <a:xfrm>
            <a:off x="10550100" y="335357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D7485DE5-9FB4-4056-AA90-5C4E39FF8287}"/>
              </a:ext>
            </a:extLst>
          </p:cNvPr>
          <p:cNvCxnSpPr/>
          <p:nvPr/>
        </p:nvCxnSpPr>
        <p:spPr>
          <a:xfrm flipV="1">
            <a:off x="8125355" y="3078586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622AB285-5E55-43B3-B2A3-2C148AB14DC2}"/>
              </a:ext>
            </a:extLst>
          </p:cNvPr>
          <p:cNvCxnSpPr/>
          <p:nvPr/>
        </p:nvCxnSpPr>
        <p:spPr>
          <a:xfrm flipV="1">
            <a:off x="8112224" y="3359233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123B9C7D-DB87-4641-8090-C154D74CF59E}"/>
              </a:ext>
            </a:extLst>
          </p:cNvPr>
          <p:cNvCxnSpPr/>
          <p:nvPr/>
        </p:nvCxnSpPr>
        <p:spPr>
          <a:xfrm flipV="1">
            <a:off x="9340250" y="3347265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17B4E21E-FFA3-4CC2-933E-9479F9CD0004}"/>
              </a:ext>
            </a:extLst>
          </p:cNvPr>
          <p:cNvCxnSpPr/>
          <p:nvPr/>
        </p:nvCxnSpPr>
        <p:spPr>
          <a:xfrm flipV="1">
            <a:off x="9349490" y="3082184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C7D129DE-D860-46F5-8890-22981DA8AD40}"/>
              </a:ext>
            </a:extLst>
          </p:cNvPr>
          <p:cNvCxnSpPr/>
          <p:nvPr/>
        </p:nvCxnSpPr>
        <p:spPr>
          <a:xfrm flipV="1">
            <a:off x="10536440" y="3359233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B950A21-16C0-4EFC-9396-7650F5DC399D}"/>
              </a:ext>
            </a:extLst>
          </p:cNvPr>
          <p:cNvCxnSpPr/>
          <p:nvPr/>
        </p:nvCxnSpPr>
        <p:spPr>
          <a:xfrm flipV="1">
            <a:off x="10545680" y="3094152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8A052A1A-78D4-43AE-B251-B236AFD20BD1}"/>
              </a:ext>
            </a:extLst>
          </p:cNvPr>
          <p:cNvSpPr/>
          <p:nvPr/>
        </p:nvSpPr>
        <p:spPr>
          <a:xfrm>
            <a:off x="8112225" y="392213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680A59E8-0E35-4229-9F8C-E0D3E67A62B8}"/>
              </a:ext>
            </a:extLst>
          </p:cNvPr>
          <p:cNvSpPr/>
          <p:nvPr/>
        </p:nvSpPr>
        <p:spPr>
          <a:xfrm>
            <a:off x="8112224" y="417953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0,64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85F3CE52-E460-45C7-9D7E-443B9CE0A872}"/>
              </a:ext>
            </a:extLst>
          </p:cNvPr>
          <p:cNvSpPr/>
          <p:nvPr/>
        </p:nvSpPr>
        <p:spPr>
          <a:xfrm>
            <a:off x="8112225" y="443692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CE6C4A5-35BB-4FBB-84AE-D2BED46E0802}"/>
              </a:ext>
            </a:extLst>
          </p:cNvPr>
          <p:cNvSpPr/>
          <p:nvPr/>
        </p:nvSpPr>
        <p:spPr>
          <a:xfrm>
            <a:off x="8112225" y="469432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7D229A23-65E4-402E-9C71-DA8C11379373}"/>
              </a:ext>
            </a:extLst>
          </p:cNvPr>
          <p:cNvSpPr/>
          <p:nvPr/>
        </p:nvSpPr>
        <p:spPr>
          <a:xfrm>
            <a:off x="8112225" y="5280870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4,49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048E29A-DFB4-434A-B3FA-916D3EFFC835}"/>
              </a:ext>
            </a:extLst>
          </p:cNvPr>
          <p:cNvSpPr/>
          <p:nvPr/>
        </p:nvSpPr>
        <p:spPr>
          <a:xfrm>
            <a:off x="9336361" y="392213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BCBA74CA-5F00-4BD7-A722-31106B00C359}"/>
              </a:ext>
            </a:extLst>
          </p:cNvPr>
          <p:cNvSpPr/>
          <p:nvPr/>
        </p:nvSpPr>
        <p:spPr>
          <a:xfrm>
            <a:off x="9336360" y="417953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1,93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FEC0B27F-D03D-4C6F-9642-EB1CE06ADF82}"/>
              </a:ext>
            </a:extLst>
          </p:cNvPr>
          <p:cNvSpPr/>
          <p:nvPr/>
        </p:nvSpPr>
        <p:spPr>
          <a:xfrm>
            <a:off x="9336361" y="443692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53538FE-1E12-47E4-91C3-5CA8F2061C19}"/>
              </a:ext>
            </a:extLst>
          </p:cNvPr>
          <p:cNvSpPr/>
          <p:nvPr/>
        </p:nvSpPr>
        <p:spPr>
          <a:xfrm>
            <a:off x="9336361" y="469432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FA9B653D-C95A-4799-8AC2-275DA8B3E837}"/>
              </a:ext>
            </a:extLst>
          </p:cNvPr>
          <p:cNvSpPr/>
          <p:nvPr/>
        </p:nvSpPr>
        <p:spPr>
          <a:xfrm>
            <a:off x="9336361" y="5280870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8,83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FC6DDA7-F3D8-45A1-B4D8-C779CCD0FCBE}"/>
              </a:ext>
            </a:extLst>
          </p:cNvPr>
          <p:cNvSpPr/>
          <p:nvPr/>
        </p:nvSpPr>
        <p:spPr>
          <a:xfrm>
            <a:off x="10536970" y="392213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2D947C6F-2780-4527-9AFC-9E7A52078F2D}"/>
              </a:ext>
            </a:extLst>
          </p:cNvPr>
          <p:cNvSpPr/>
          <p:nvPr/>
        </p:nvSpPr>
        <p:spPr>
          <a:xfrm>
            <a:off x="10536969" y="417953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3,21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3544CB15-E098-4D48-ACAB-CE5D2AE25E9E}"/>
              </a:ext>
            </a:extLst>
          </p:cNvPr>
          <p:cNvSpPr/>
          <p:nvPr/>
        </p:nvSpPr>
        <p:spPr>
          <a:xfrm>
            <a:off x="10536970" y="443692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5C5D73B3-8F05-428B-96DB-5B11779EEEAC}"/>
              </a:ext>
            </a:extLst>
          </p:cNvPr>
          <p:cNvSpPr/>
          <p:nvPr/>
        </p:nvSpPr>
        <p:spPr>
          <a:xfrm>
            <a:off x="10536970" y="469432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6836104-6DF9-496D-8919-5E412A38DE64}"/>
              </a:ext>
            </a:extLst>
          </p:cNvPr>
          <p:cNvSpPr/>
          <p:nvPr/>
        </p:nvSpPr>
        <p:spPr>
          <a:xfrm>
            <a:off x="10536970" y="5328532"/>
            <a:ext cx="1103646" cy="1802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13,81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3AC1E835-400F-446C-85AE-D81E79836E1E}"/>
              </a:ext>
            </a:extLst>
          </p:cNvPr>
          <p:cNvSpPr/>
          <p:nvPr/>
        </p:nvSpPr>
        <p:spPr>
          <a:xfrm>
            <a:off x="8106112" y="5595271"/>
            <a:ext cx="1103646" cy="3806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41,69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C7DB0614-21BC-4538-9718-584EBFDA25A3}"/>
              </a:ext>
            </a:extLst>
          </p:cNvPr>
          <p:cNvSpPr/>
          <p:nvPr/>
        </p:nvSpPr>
        <p:spPr>
          <a:xfrm>
            <a:off x="9330248" y="5595271"/>
            <a:ext cx="1103646" cy="3806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46,03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13C2F6D-8EF4-4AF7-82DF-186E8D0D31C3}"/>
              </a:ext>
            </a:extLst>
          </p:cNvPr>
          <p:cNvSpPr/>
          <p:nvPr/>
        </p:nvSpPr>
        <p:spPr>
          <a:xfrm>
            <a:off x="10530857" y="5595271"/>
            <a:ext cx="1103646" cy="3806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51,01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64D891EE-1DA2-462C-A56A-83DCB934156E}"/>
              </a:ext>
            </a:extLst>
          </p:cNvPr>
          <p:cNvSpPr/>
          <p:nvPr/>
        </p:nvSpPr>
        <p:spPr>
          <a:xfrm>
            <a:off x="8112225" y="6009659"/>
            <a:ext cx="1103646" cy="38064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23,09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35CD59D1-0E48-4569-96D6-7743788105BA}"/>
              </a:ext>
            </a:extLst>
          </p:cNvPr>
          <p:cNvSpPr/>
          <p:nvPr/>
        </p:nvSpPr>
        <p:spPr>
          <a:xfrm>
            <a:off x="9336361" y="6009659"/>
            <a:ext cx="1103646" cy="38064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27,43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D7F6182D-33CB-4EA9-8561-FD3E69F87F4D}"/>
              </a:ext>
            </a:extLst>
          </p:cNvPr>
          <p:cNvSpPr/>
          <p:nvPr/>
        </p:nvSpPr>
        <p:spPr>
          <a:xfrm>
            <a:off x="10536970" y="6009659"/>
            <a:ext cx="1103646" cy="38064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32,41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8AD80E-70A2-4DDB-B75E-11011D1F1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292" y="4833844"/>
            <a:ext cx="430299" cy="569693"/>
          </a:xfrm>
          <a:prstGeom prst="rect">
            <a:avLst/>
          </a:prstGeom>
        </p:spPr>
      </p:pic>
      <p:cxnSp>
        <p:nvCxnSpPr>
          <p:cNvPr id="2" name="Straight Connector 224">
            <a:extLst>
              <a:ext uri="{FF2B5EF4-FFF2-40B4-BE49-F238E27FC236}">
                <a16:creationId xmlns:a16="http://schemas.microsoft.com/office/drawing/2014/main" id="{DB30776D-C5DE-29EE-6340-A490A28DE045}"/>
              </a:ext>
            </a:extLst>
          </p:cNvPr>
          <p:cNvCxnSpPr/>
          <p:nvPr/>
        </p:nvCxnSpPr>
        <p:spPr>
          <a:xfrm flipV="1">
            <a:off x="8062055" y="4460502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224">
            <a:extLst>
              <a:ext uri="{FF2B5EF4-FFF2-40B4-BE49-F238E27FC236}">
                <a16:creationId xmlns:a16="http://schemas.microsoft.com/office/drawing/2014/main" id="{5ED5CCA2-30EB-98F8-4075-EF73C4D47789}"/>
              </a:ext>
            </a:extLst>
          </p:cNvPr>
          <p:cNvCxnSpPr/>
          <p:nvPr/>
        </p:nvCxnSpPr>
        <p:spPr>
          <a:xfrm flipV="1">
            <a:off x="8101313" y="4681221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24">
            <a:extLst>
              <a:ext uri="{FF2B5EF4-FFF2-40B4-BE49-F238E27FC236}">
                <a16:creationId xmlns:a16="http://schemas.microsoft.com/office/drawing/2014/main" id="{7BAE7AF2-3D1F-A296-52B7-627165D6DC10}"/>
              </a:ext>
            </a:extLst>
          </p:cNvPr>
          <p:cNvCxnSpPr/>
          <p:nvPr/>
        </p:nvCxnSpPr>
        <p:spPr>
          <a:xfrm flipV="1">
            <a:off x="9294311" y="4430924"/>
            <a:ext cx="1103645" cy="258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24">
            <a:extLst>
              <a:ext uri="{FF2B5EF4-FFF2-40B4-BE49-F238E27FC236}">
                <a16:creationId xmlns:a16="http://schemas.microsoft.com/office/drawing/2014/main" id="{6F595C63-59B6-9048-EFF9-6E380ABBE7B9}"/>
              </a:ext>
            </a:extLst>
          </p:cNvPr>
          <p:cNvCxnSpPr>
            <a:cxnSpLocks/>
          </p:cNvCxnSpPr>
          <p:nvPr/>
        </p:nvCxnSpPr>
        <p:spPr>
          <a:xfrm flipV="1">
            <a:off x="9366910" y="4688321"/>
            <a:ext cx="1021238" cy="243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24">
            <a:extLst>
              <a:ext uri="{FF2B5EF4-FFF2-40B4-BE49-F238E27FC236}">
                <a16:creationId xmlns:a16="http://schemas.microsoft.com/office/drawing/2014/main" id="{1A0389E6-88AE-0797-8FA7-7227C0AF834D}"/>
              </a:ext>
            </a:extLst>
          </p:cNvPr>
          <p:cNvCxnSpPr>
            <a:cxnSpLocks/>
          </p:cNvCxnSpPr>
          <p:nvPr/>
        </p:nvCxnSpPr>
        <p:spPr>
          <a:xfrm flipV="1">
            <a:off x="10591046" y="4717214"/>
            <a:ext cx="1016818" cy="191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52ED7439-0FC0-1635-057C-BAE8C2D010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5508" y="259720"/>
            <a:ext cx="1099457" cy="48124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C3C8B0F-AE7A-EE4D-1AC4-21B732C9F38C}"/>
              </a:ext>
            </a:extLst>
          </p:cNvPr>
          <p:cNvSpPr/>
          <p:nvPr/>
        </p:nvSpPr>
        <p:spPr>
          <a:xfrm>
            <a:off x="4525682" y="49692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E290F6-6CCC-EC8F-E6FE-A4B2F806828B}"/>
              </a:ext>
            </a:extLst>
          </p:cNvPr>
          <p:cNvSpPr/>
          <p:nvPr/>
        </p:nvSpPr>
        <p:spPr>
          <a:xfrm>
            <a:off x="5749818" y="49692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11,10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9275B5-6063-80F8-B49A-43A6961162FF}"/>
              </a:ext>
            </a:extLst>
          </p:cNvPr>
          <p:cNvSpPr/>
          <p:nvPr/>
        </p:nvSpPr>
        <p:spPr>
          <a:xfrm>
            <a:off x="6950427" y="49692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18,50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A319D6-611F-1BB4-B856-4A10E91A6B5E}"/>
              </a:ext>
            </a:extLst>
          </p:cNvPr>
          <p:cNvSpPr/>
          <p:nvPr/>
        </p:nvSpPr>
        <p:spPr>
          <a:xfrm>
            <a:off x="1874516" y="499534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Nadomestilo KDD za prenos obve</a:t>
            </a:r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z</a:t>
            </a:r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nic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FE8741C-36D5-A115-645A-B0487812516D}"/>
              </a:ext>
            </a:extLst>
          </p:cNvPr>
          <p:cNvSpPr/>
          <p:nvPr/>
        </p:nvSpPr>
        <p:spPr>
          <a:xfrm>
            <a:off x="8126082" y="496679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2,50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51DADD1-8557-F21D-C7D9-52027B09D841}"/>
              </a:ext>
            </a:extLst>
          </p:cNvPr>
          <p:cNvSpPr/>
          <p:nvPr/>
        </p:nvSpPr>
        <p:spPr>
          <a:xfrm>
            <a:off x="9350218" y="496679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5,55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CA689EC7-CB85-EAC2-1781-B5DB434931E6}"/>
              </a:ext>
            </a:extLst>
          </p:cNvPr>
          <p:cNvSpPr/>
          <p:nvPr/>
        </p:nvSpPr>
        <p:spPr>
          <a:xfrm>
            <a:off x="10550827" y="496679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9,25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1" name="Straight Connector 224">
            <a:extLst>
              <a:ext uri="{FF2B5EF4-FFF2-40B4-BE49-F238E27FC236}">
                <a16:creationId xmlns:a16="http://schemas.microsoft.com/office/drawing/2014/main" id="{CBA665DA-A34E-D99D-A57B-AB049D902E80}"/>
              </a:ext>
            </a:extLst>
          </p:cNvPr>
          <p:cNvCxnSpPr>
            <a:cxnSpLocks/>
          </p:cNvCxnSpPr>
          <p:nvPr/>
        </p:nvCxnSpPr>
        <p:spPr>
          <a:xfrm flipV="1">
            <a:off x="10595664" y="4444738"/>
            <a:ext cx="1016818" cy="191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4">
            <a:extLst>
              <a:ext uri="{FF2B5EF4-FFF2-40B4-BE49-F238E27FC236}">
                <a16:creationId xmlns:a16="http://schemas.microsoft.com/office/drawing/2014/main" id="{D8E67F65-BF8A-EEB8-FCE1-735705F67E0E}"/>
              </a:ext>
            </a:extLst>
          </p:cNvPr>
          <p:cNvSpPr txBox="1"/>
          <p:nvPr/>
        </p:nvSpPr>
        <p:spPr>
          <a:xfrm>
            <a:off x="322450" y="6394274"/>
            <a:ext cx="4112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l-SI" sz="800" b="0" i="0" u="none" strike="noStrike" kern="120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Strošek zapiranja trgovalnega računa znaša 1,35 EUR.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52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4FABFB-D960-4827-A99E-1FF56FC4539E}" type="slidenum">
              <a:rPr lang="sl-SI" smtClean="0"/>
              <a:pPr/>
              <a:t>2</a:t>
            </a:fld>
            <a:endParaRPr lang="sl-SI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944461" y="818102"/>
            <a:ext cx="83295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endParaRPr lang="en-US" sz="16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B2693-7BA4-4260-A446-717FB055F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529411"/>
            <a:ext cx="2143125" cy="923925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2FD6CB9-8E2E-4539-B5CA-BA5B608B9B97}"/>
              </a:ext>
            </a:extLst>
          </p:cNvPr>
          <p:cNvSpPr txBox="1">
            <a:spLocks/>
          </p:cNvSpPr>
          <p:nvPr/>
        </p:nvSpPr>
        <p:spPr>
          <a:xfrm>
            <a:off x="263352" y="578268"/>
            <a:ext cx="116652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274320" tIns="45720" rIns="91440" bIns="45720" rtlCol="0" anchor="t" anchorCtr="0">
            <a:spAutoFit/>
          </a:bodyPr>
          <a:lstStyle/>
          <a:p>
            <a:pPr>
              <a:spcBef>
                <a:spcPct val="20000"/>
              </a:spcBef>
            </a:pPr>
            <a:r>
              <a:rPr lang="sl-SI" sz="2400" dirty="0">
                <a:solidFill>
                  <a:schemeClr val="bg1">
                    <a:lumMod val="50000"/>
                  </a:schemeClr>
                </a:solidFill>
              </a:rPr>
              <a:t>Pregled stroškov trgovalnega računa za malega vlagatelja Nove KBM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2389E6-3CFF-449D-BE24-A96F95704A1F}"/>
              </a:ext>
            </a:extLst>
          </p:cNvPr>
          <p:cNvSpPr/>
          <p:nvPr/>
        </p:nvSpPr>
        <p:spPr>
          <a:xfrm>
            <a:off x="407369" y="2204413"/>
            <a:ext cx="1368151" cy="10029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Nova KBM Fizične osebe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47FAA-56CE-4B0D-9C27-4EC5C34B82BA}"/>
              </a:ext>
            </a:extLst>
          </p:cNvPr>
          <p:cNvSpPr/>
          <p:nvPr/>
        </p:nvSpPr>
        <p:spPr>
          <a:xfrm>
            <a:off x="418673" y="1897589"/>
            <a:ext cx="1356845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Višina portfelja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492CCB-B1D5-47DD-98B7-7150C4752AA9}"/>
              </a:ext>
            </a:extLst>
          </p:cNvPr>
          <p:cNvSpPr/>
          <p:nvPr/>
        </p:nvSpPr>
        <p:spPr>
          <a:xfrm>
            <a:off x="4520449" y="1905668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D2742A-56B9-4697-94E5-F10A2E7189AE}"/>
              </a:ext>
            </a:extLst>
          </p:cNvPr>
          <p:cNvSpPr/>
          <p:nvPr/>
        </p:nvSpPr>
        <p:spPr>
          <a:xfrm>
            <a:off x="5729687" y="1896590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DCEED-CD9F-4186-9E57-A5F338A1D6D1}"/>
              </a:ext>
            </a:extLst>
          </p:cNvPr>
          <p:cNvSpPr/>
          <p:nvPr/>
        </p:nvSpPr>
        <p:spPr>
          <a:xfrm>
            <a:off x="6921673" y="1896590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B2895-A5B3-4111-9D18-A39605BD6C43}"/>
              </a:ext>
            </a:extLst>
          </p:cNvPr>
          <p:cNvSpPr/>
          <p:nvPr/>
        </p:nvSpPr>
        <p:spPr>
          <a:xfrm>
            <a:off x="1847527" y="2204413"/>
            <a:ext cx="2617243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>
                <a:solidFill>
                  <a:schemeClr val="bg1">
                    <a:lumMod val="50000"/>
                  </a:schemeClr>
                </a:solidFill>
              </a:rPr>
              <a:t>Letno nadomestilo – vodenje  NKBM</a:t>
            </a:r>
            <a:endParaRPr lang="en-US" sz="95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A6A2EB-FB56-45AB-8F10-02C9A8AC1C24}"/>
              </a:ext>
            </a:extLst>
          </p:cNvPr>
          <p:cNvSpPr/>
          <p:nvPr/>
        </p:nvSpPr>
        <p:spPr>
          <a:xfrm>
            <a:off x="1847527" y="2461810"/>
            <a:ext cx="2617243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>
                <a:solidFill>
                  <a:schemeClr val="bg1">
                    <a:lumMod val="50000"/>
                  </a:schemeClr>
                </a:solidFill>
              </a:rPr>
              <a:t>Letno nadomestilo – ležarina NKBM</a:t>
            </a:r>
            <a:endParaRPr lang="en-US" sz="95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69C351-419F-4749-9794-D07C75F9AB18}"/>
              </a:ext>
            </a:extLst>
          </p:cNvPr>
          <p:cNvSpPr/>
          <p:nvPr/>
        </p:nvSpPr>
        <p:spPr>
          <a:xfrm>
            <a:off x="1847527" y="2719207"/>
            <a:ext cx="2617243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>
                <a:solidFill>
                  <a:schemeClr val="bg1">
                    <a:lumMod val="50000"/>
                  </a:schemeClr>
                </a:solidFill>
              </a:rPr>
              <a:t>Nadomestilo NKBM za izplačilo kuponov</a:t>
            </a:r>
            <a:endParaRPr lang="en-US" sz="95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B1FAA3-238D-479D-A82A-099382B79681}"/>
              </a:ext>
            </a:extLst>
          </p:cNvPr>
          <p:cNvSpPr/>
          <p:nvPr/>
        </p:nvSpPr>
        <p:spPr>
          <a:xfrm>
            <a:off x="1847528" y="4904992"/>
            <a:ext cx="2614073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 trgovalni stroški KDD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246E0A-B815-4EF7-A214-513010FC0B55}"/>
              </a:ext>
            </a:extLst>
          </p:cNvPr>
          <p:cNvSpPr/>
          <p:nvPr/>
        </p:nvSpPr>
        <p:spPr>
          <a:xfrm>
            <a:off x="4511825" y="22059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DA828E-AFF4-48A9-936A-B736367D72DF}"/>
              </a:ext>
            </a:extLst>
          </p:cNvPr>
          <p:cNvSpPr/>
          <p:nvPr/>
        </p:nvSpPr>
        <p:spPr>
          <a:xfrm>
            <a:off x="4511825" y="246338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27,76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450C111-2861-492B-9E73-0B47BBB1AF58}"/>
              </a:ext>
            </a:extLst>
          </p:cNvPr>
          <p:cNvSpPr/>
          <p:nvPr/>
        </p:nvSpPr>
        <p:spPr>
          <a:xfrm>
            <a:off x="4511825" y="272078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3,06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BE7F89-74F7-4857-9819-8E170650B4E1}"/>
              </a:ext>
            </a:extLst>
          </p:cNvPr>
          <p:cNvSpPr/>
          <p:nvPr/>
        </p:nvSpPr>
        <p:spPr>
          <a:xfrm>
            <a:off x="5735961" y="22059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703973-AC82-4260-A637-D77AC749ED01}"/>
              </a:ext>
            </a:extLst>
          </p:cNvPr>
          <p:cNvSpPr/>
          <p:nvPr/>
        </p:nvSpPr>
        <p:spPr>
          <a:xfrm>
            <a:off x="5735961" y="246338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33,28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4D44D2-AC07-4053-A67A-2EF9C2D0960E}"/>
              </a:ext>
            </a:extLst>
          </p:cNvPr>
          <p:cNvSpPr/>
          <p:nvPr/>
        </p:nvSpPr>
        <p:spPr>
          <a:xfrm>
            <a:off x="5735961" y="272078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9,69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8B6053-0F02-4E6A-8BFC-44929B76DB82}"/>
              </a:ext>
            </a:extLst>
          </p:cNvPr>
          <p:cNvSpPr/>
          <p:nvPr/>
        </p:nvSpPr>
        <p:spPr>
          <a:xfrm>
            <a:off x="6927944" y="22059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095DE07-34E4-4B16-971F-8B08BBFB510C}"/>
              </a:ext>
            </a:extLst>
          </p:cNvPr>
          <p:cNvSpPr/>
          <p:nvPr/>
        </p:nvSpPr>
        <p:spPr>
          <a:xfrm>
            <a:off x="6927944" y="246338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38,80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FD2EDDB-6724-481A-BACF-AD8E2D3AF39E}"/>
              </a:ext>
            </a:extLst>
          </p:cNvPr>
          <p:cNvSpPr/>
          <p:nvPr/>
        </p:nvSpPr>
        <p:spPr>
          <a:xfrm>
            <a:off x="6927944" y="272078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9E6B68E-F03F-4A0E-BCA8-894984B2F996}"/>
              </a:ext>
            </a:extLst>
          </p:cNvPr>
          <p:cNvSpPr/>
          <p:nvPr/>
        </p:nvSpPr>
        <p:spPr>
          <a:xfrm>
            <a:off x="8120767" y="1900908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1B191F-60C6-469A-9B2D-639F09F039ED}"/>
              </a:ext>
            </a:extLst>
          </p:cNvPr>
          <p:cNvSpPr/>
          <p:nvPr/>
        </p:nvSpPr>
        <p:spPr>
          <a:xfrm>
            <a:off x="9330005" y="1891830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90F9F6-1CCE-4277-ACF1-F84F2F951995}"/>
              </a:ext>
            </a:extLst>
          </p:cNvPr>
          <p:cNvSpPr/>
          <p:nvPr/>
        </p:nvSpPr>
        <p:spPr>
          <a:xfrm>
            <a:off x="10530617" y="1900908"/>
            <a:ext cx="1077763" cy="2053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1D05F-C5F6-482E-AFA8-39C1B3094D44}"/>
              </a:ext>
            </a:extLst>
          </p:cNvPr>
          <p:cNvCxnSpPr>
            <a:cxnSpLocks/>
          </p:cNvCxnSpPr>
          <p:nvPr/>
        </p:nvCxnSpPr>
        <p:spPr>
          <a:xfrm>
            <a:off x="8066343" y="1577565"/>
            <a:ext cx="0" cy="398632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A355DAA1-1359-420D-AE6E-38E829AE4965}"/>
              </a:ext>
            </a:extLst>
          </p:cNvPr>
          <p:cNvSpPr/>
          <p:nvPr/>
        </p:nvSpPr>
        <p:spPr>
          <a:xfrm>
            <a:off x="8112140" y="1590330"/>
            <a:ext cx="3513293" cy="24215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Predlog NKBM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1B8D0C-1F6D-4216-A920-476F4DA10C64}"/>
              </a:ext>
            </a:extLst>
          </p:cNvPr>
          <p:cNvSpPr/>
          <p:nvPr/>
        </p:nvSpPr>
        <p:spPr>
          <a:xfrm>
            <a:off x="407366" y="1042254"/>
            <a:ext cx="11201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5"/>
              </a:spcAft>
              <a:defRPr/>
            </a:pPr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Stroški trgovanja so za male vlagatelje ključna odločilna predpostavka, zato se je Nova KBM kot dolgoročni strateški partner pripravljena odpovedati določenim trgovalnim stroškom, kot je prikazano v spodnji tabeli. V tabeli želimo prikazati katerim stroškom s odpovedujemo.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8FD5D75-8EF9-4784-A9D5-9F2D26B0B22B}"/>
              </a:ext>
            </a:extLst>
          </p:cNvPr>
          <p:cNvSpPr/>
          <p:nvPr/>
        </p:nvSpPr>
        <p:spPr>
          <a:xfrm>
            <a:off x="4511825" y="3233769"/>
            <a:ext cx="110364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5EB0BC7-268C-4F2B-B81C-38AD27719344}"/>
              </a:ext>
            </a:extLst>
          </p:cNvPr>
          <p:cNvSpPr/>
          <p:nvPr/>
        </p:nvSpPr>
        <p:spPr>
          <a:xfrm>
            <a:off x="4511824" y="356215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6,08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70D19A7-1144-4DC8-8DE5-FC849347D608}"/>
              </a:ext>
            </a:extLst>
          </p:cNvPr>
          <p:cNvSpPr/>
          <p:nvPr/>
        </p:nvSpPr>
        <p:spPr>
          <a:xfrm>
            <a:off x="4511825" y="381954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76B18AD-AC0F-4A33-BA14-E0D3BEB4F2E0}"/>
              </a:ext>
            </a:extLst>
          </p:cNvPr>
          <p:cNvSpPr/>
          <p:nvPr/>
        </p:nvSpPr>
        <p:spPr>
          <a:xfrm>
            <a:off x="4511825" y="432383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CA15FE8-CF4B-46B6-8619-45E7C3F08B93}"/>
              </a:ext>
            </a:extLst>
          </p:cNvPr>
          <p:cNvSpPr/>
          <p:nvPr/>
        </p:nvSpPr>
        <p:spPr>
          <a:xfrm>
            <a:off x="4511825" y="489818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23,62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EA86AC4-8517-47F5-B551-874D8F0C47D4}"/>
              </a:ext>
            </a:extLst>
          </p:cNvPr>
          <p:cNvSpPr/>
          <p:nvPr/>
        </p:nvSpPr>
        <p:spPr>
          <a:xfrm>
            <a:off x="5735961" y="3233769"/>
            <a:ext cx="110364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DA4099-C77B-4ABF-ACFC-06F29371AC6A}"/>
              </a:ext>
            </a:extLst>
          </p:cNvPr>
          <p:cNvSpPr/>
          <p:nvPr/>
        </p:nvSpPr>
        <p:spPr>
          <a:xfrm>
            <a:off x="5735960" y="356215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8,65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3450C-E77C-4152-8C57-175D704D6945}"/>
              </a:ext>
            </a:extLst>
          </p:cNvPr>
          <p:cNvSpPr/>
          <p:nvPr/>
        </p:nvSpPr>
        <p:spPr>
          <a:xfrm>
            <a:off x="5735961" y="381954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32E1A62-ACF3-4DC0-B09C-CF944CF104BC}"/>
              </a:ext>
            </a:extLst>
          </p:cNvPr>
          <p:cNvSpPr/>
          <p:nvPr/>
        </p:nvSpPr>
        <p:spPr>
          <a:xfrm>
            <a:off x="5735961" y="432383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9A7597A-4C86-4CFC-8BB5-FBB36C4AF008}"/>
              </a:ext>
            </a:extLst>
          </p:cNvPr>
          <p:cNvSpPr/>
          <p:nvPr/>
        </p:nvSpPr>
        <p:spPr>
          <a:xfrm>
            <a:off x="5735961" y="489818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32,29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80E0B8A-1D19-496E-A8B3-38A26AD9C77C}"/>
              </a:ext>
            </a:extLst>
          </p:cNvPr>
          <p:cNvSpPr/>
          <p:nvPr/>
        </p:nvSpPr>
        <p:spPr>
          <a:xfrm>
            <a:off x="6927944" y="3233769"/>
            <a:ext cx="110364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8BD89C0-D0E0-4FDB-B06E-F325AD823BE7}"/>
              </a:ext>
            </a:extLst>
          </p:cNvPr>
          <p:cNvSpPr/>
          <p:nvPr/>
        </p:nvSpPr>
        <p:spPr>
          <a:xfrm>
            <a:off x="6927943" y="3562152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F77AF52-ED47-4938-B840-FB94110D14C6}"/>
              </a:ext>
            </a:extLst>
          </p:cNvPr>
          <p:cNvSpPr/>
          <p:nvPr/>
        </p:nvSpPr>
        <p:spPr>
          <a:xfrm>
            <a:off x="6927944" y="381954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11185F-17C6-4253-8FF2-2C11D4A99493}"/>
              </a:ext>
            </a:extLst>
          </p:cNvPr>
          <p:cNvSpPr/>
          <p:nvPr/>
        </p:nvSpPr>
        <p:spPr>
          <a:xfrm>
            <a:off x="6927944" y="432383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BCCB59C-FC5E-4045-9491-9F6F9FE65ECA}"/>
              </a:ext>
            </a:extLst>
          </p:cNvPr>
          <p:cNvSpPr/>
          <p:nvPr/>
        </p:nvSpPr>
        <p:spPr>
          <a:xfrm>
            <a:off x="6927944" y="489818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42,26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D4F3B49-EABC-4EEE-9CDA-750FCBB06895}"/>
              </a:ext>
            </a:extLst>
          </p:cNvPr>
          <p:cNvSpPr/>
          <p:nvPr/>
        </p:nvSpPr>
        <p:spPr>
          <a:xfrm>
            <a:off x="4520310" y="1586709"/>
            <a:ext cx="3504868" cy="2457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Trenutno veljavni stroški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717F0D9-1671-40A1-82B4-E5B6A6FE0221}"/>
              </a:ext>
            </a:extLst>
          </p:cNvPr>
          <p:cNvSpPr/>
          <p:nvPr/>
        </p:nvSpPr>
        <p:spPr>
          <a:xfrm>
            <a:off x="1868402" y="3242644"/>
            <a:ext cx="2592032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Odpiranje trgovalnega računa KDD in letno vodenje* 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FBA89F6-ED83-4923-9893-451B44BE460C}"/>
              </a:ext>
            </a:extLst>
          </p:cNvPr>
          <p:cNvSpPr/>
          <p:nvPr/>
        </p:nvSpPr>
        <p:spPr>
          <a:xfrm>
            <a:off x="1868401" y="3571027"/>
            <a:ext cx="2592033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Letno nadomestilo – ležarina KDD*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9C4057-9C89-46C8-9E4A-1254515C92F5}"/>
              </a:ext>
            </a:extLst>
          </p:cNvPr>
          <p:cNvSpPr/>
          <p:nvPr/>
        </p:nvSpPr>
        <p:spPr>
          <a:xfrm>
            <a:off x="1868427" y="3828424"/>
            <a:ext cx="260070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Letno nadomestilo – spremljava, izvedba KDD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32CAE64-8AE9-4299-9933-F537F8663B50}"/>
              </a:ext>
            </a:extLst>
          </p:cNvPr>
          <p:cNvSpPr/>
          <p:nvPr/>
        </p:nvSpPr>
        <p:spPr>
          <a:xfrm>
            <a:off x="1868427" y="4332709"/>
            <a:ext cx="260078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Nadomestilo KDD za izplačilo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DD949F4-1C78-4785-86E5-860972460429}"/>
              </a:ext>
            </a:extLst>
          </p:cNvPr>
          <p:cNvSpPr/>
          <p:nvPr/>
        </p:nvSpPr>
        <p:spPr>
          <a:xfrm>
            <a:off x="1847527" y="2981094"/>
            <a:ext cx="2617243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E1BF209-5DCD-4B0C-A1A9-820237AEF830}"/>
              </a:ext>
            </a:extLst>
          </p:cNvPr>
          <p:cNvSpPr/>
          <p:nvPr/>
        </p:nvSpPr>
        <p:spPr>
          <a:xfrm>
            <a:off x="4511825" y="2982670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45,82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D49CB77-00DF-4254-963F-A7D6D93F85F6}"/>
              </a:ext>
            </a:extLst>
          </p:cNvPr>
          <p:cNvSpPr/>
          <p:nvPr/>
        </p:nvSpPr>
        <p:spPr>
          <a:xfrm>
            <a:off x="5735961" y="2982670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57,97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28FB291-09BF-49CD-A48A-D4C9042BB41E}"/>
              </a:ext>
            </a:extLst>
          </p:cNvPr>
          <p:cNvSpPr/>
          <p:nvPr/>
        </p:nvSpPr>
        <p:spPr>
          <a:xfrm>
            <a:off x="6927944" y="2982670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69,95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8652D5-D93A-43C4-B496-84418C3E88D8}"/>
              </a:ext>
            </a:extLst>
          </p:cNvPr>
          <p:cNvSpPr/>
          <p:nvPr/>
        </p:nvSpPr>
        <p:spPr>
          <a:xfrm>
            <a:off x="407367" y="3303853"/>
            <a:ext cx="1368151" cy="17908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Trgovalni stroški</a:t>
            </a:r>
          </a:p>
          <a:p>
            <a:pPr algn="ctr"/>
            <a:endParaRPr lang="sl-SI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sl-SI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EC9B86C-CF72-48A8-9F32-55CEF3D90ACC}"/>
              </a:ext>
            </a:extLst>
          </p:cNvPr>
          <p:cNvSpPr/>
          <p:nvPr/>
        </p:nvSpPr>
        <p:spPr>
          <a:xfrm>
            <a:off x="418673" y="5209484"/>
            <a:ext cx="1368151" cy="38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Nova KBM + KDD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0E2A9C7-B368-4DF2-AAC5-6D1A8B7E63E8}"/>
              </a:ext>
            </a:extLst>
          </p:cNvPr>
          <p:cNvSpPr/>
          <p:nvPr/>
        </p:nvSpPr>
        <p:spPr>
          <a:xfrm>
            <a:off x="1856236" y="5210442"/>
            <a:ext cx="2617243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 stroški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817D0CF-A538-4E6A-9075-36F13695D458}"/>
              </a:ext>
            </a:extLst>
          </p:cNvPr>
          <p:cNvSpPr/>
          <p:nvPr/>
        </p:nvSpPr>
        <p:spPr>
          <a:xfrm>
            <a:off x="4521403" y="5194495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57,08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6386B1D-B734-40E4-9CB5-9EBAAEA46A01}"/>
              </a:ext>
            </a:extLst>
          </p:cNvPr>
          <p:cNvSpPr/>
          <p:nvPr/>
        </p:nvSpPr>
        <p:spPr>
          <a:xfrm>
            <a:off x="5736395" y="5185351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75,33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72CD2F9-C942-46BE-8FAB-AD0B70210FB0}"/>
              </a:ext>
            </a:extLst>
          </p:cNvPr>
          <p:cNvSpPr/>
          <p:nvPr/>
        </p:nvSpPr>
        <p:spPr>
          <a:xfrm>
            <a:off x="6927860" y="5185351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94,71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FA7DFDD-C8CA-427D-B544-57FE9665D000}"/>
              </a:ext>
            </a:extLst>
          </p:cNvPr>
          <p:cNvSpPr/>
          <p:nvPr/>
        </p:nvSpPr>
        <p:spPr>
          <a:xfrm>
            <a:off x="8116729" y="219252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04979DB-0233-4512-8F01-4F962F4003A4}"/>
              </a:ext>
            </a:extLst>
          </p:cNvPr>
          <p:cNvSpPr/>
          <p:nvPr/>
        </p:nvSpPr>
        <p:spPr>
          <a:xfrm>
            <a:off x="8116729" y="244991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22,24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2569804-2D00-459C-8ACA-0B03018C825A}"/>
              </a:ext>
            </a:extLst>
          </p:cNvPr>
          <p:cNvSpPr/>
          <p:nvPr/>
        </p:nvSpPr>
        <p:spPr>
          <a:xfrm>
            <a:off x="8116729" y="270731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A070F4-5517-459D-8A6D-24D3BA4F2212}"/>
              </a:ext>
            </a:extLst>
          </p:cNvPr>
          <p:cNvSpPr/>
          <p:nvPr/>
        </p:nvSpPr>
        <p:spPr>
          <a:xfrm>
            <a:off x="9340865" y="219252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C295FA-728C-4C3F-94A0-448828E6CABC}"/>
              </a:ext>
            </a:extLst>
          </p:cNvPr>
          <p:cNvSpPr/>
          <p:nvPr/>
        </p:nvSpPr>
        <p:spPr>
          <a:xfrm>
            <a:off x="9340865" y="244991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26,56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C57ED4A-B1BE-4497-997A-E93B3E770365}"/>
              </a:ext>
            </a:extLst>
          </p:cNvPr>
          <p:cNvSpPr/>
          <p:nvPr/>
        </p:nvSpPr>
        <p:spPr>
          <a:xfrm>
            <a:off x="9340865" y="270731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9E6FA4CA-B576-46A8-B7E3-63CC47F85D3F}"/>
              </a:ext>
            </a:extLst>
          </p:cNvPr>
          <p:cNvSpPr/>
          <p:nvPr/>
        </p:nvSpPr>
        <p:spPr>
          <a:xfrm>
            <a:off x="10541474" y="2192520"/>
            <a:ext cx="106690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0D299C-020D-433D-BFB5-E59E83824CDF}"/>
              </a:ext>
            </a:extLst>
          </p:cNvPr>
          <p:cNvSpPr/>
          <p:nvPr/>
        </p:nvSpPr>
        <p:spPr>
          <a:xfrm>
            <a:off x="10541474" y="2449917"/>
            <a:ext cx="106690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30,76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251E62E-E3CC-4066-9398-C46FC2858C40}"/>
              </a:ext>
            </a:extLst>
          </p:cNvPr>
          <p:cNvSpPr/>
          <p:nvPr/>
        </p:nvSpPr>
        <p:spPr>
          <a:xfrm>
            <a:off x="10541474" y="2707314"/>
            <a:ext cx="106690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2DF2753-9881-4CB6-8A01-AC615886106C}"/>
              </a:ext>
            </a:extLst>
          </p:cNvPr>
          <p:cNvSpPr/>
          <p:nvPr/>
        </p:nvSpPr>
        <p:spPr>
          <a:xfrm>
            <a:off x="8108103" y="2977827"/>
            <a:ext cx="110364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22,32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DCAB022-1194-41D6-851A-92EC2D63C9BE}"/>
              </a:ext>
            </a:extLst>
          </p:cNvPr>
          <p:cNvSpPr/>
          <p:nvPr/>
        </p:nvSpPr>
        <p:spPr>
          <a:xfrm>
            <a:off x="9332239" y="2977827"/>
            <a:ext cx="110364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26,55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3D2E378-00D7-4B4A-8DA2-A7EDADE39026}"/>
              </a:ext>
            </a:extLst>
          </p:cNvPr>
          <p:cNvSpPr/>
          <p:nvPr/>
        </p:nvSpPr>
        <p:spPr>
          <a:xfrm>
            <a:off x="10532848" y="2977827"/>
            <a:ext cx="109879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30,79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8A052A1A-78D4-43AE-B251-B236AFD20BD1}"/>
              </a:ext>
            </a:extLst>
          </p:cNvPr>
          <p:cNvSpPr/>
          <p:nvPr/>
        </p:nvSpPr>
        <p:spPr>
          <a:xfrm>
            <a:off x="8112225" y="3231345"/>
            <a:ext cx="110364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680A59E8-0E35-4229-9F8C-E0D3E67A62B8}"/>
              </a:ext>
            </a:extLst>
          </p:cNvPr>
          <p:cNvSpPr/>
          <p:nvPr/>
        </p:nvSpPr>
        <p:spPr>
          <a:xfrm>
            <a:off x="8112224" y="3559728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0,72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85F3CE52-E460-45C7-9D7E-443B9CE0A872}"/>
              </a:ext>
            </a:extLst>
          </p:cNvPr>
          <p:cNvSpPr/>
          <p:nvPr/>
        </p:nvSpPr>
        <p:spPr>
          <a:xfrm>
            <a:off x="8112225" y="381712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CE6C4A5-35BB-4FBB-84AE-D2BED46E0802}"/>
              </a:ext>
            </a:extLst>
          </p:cNvPr>
          <p:cNvSpPr/>
          <p:nvPr/>
        </p:nvSpPr>
        <p:spPr>
          <a:xfrm>
            <a:off x="8108103" y="432141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7D229A23-65E4-402E-9C71-DA8C11379373}"/>
              </a:ext>
            </a:extLst>
          </p:cNvPr>
          <p:cNvSpPr/>
          <p:nvPr/>
        </p:nvSpPr>
        <p:spPr>
          <a:xfrm>
            <a:off x="8112225" y="4895765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9,50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048E29A-DFB4-434A-B3FA-916D3EFFC835}"/>
              </a:ext>
            </a:extLst>
          </p:cNvPr>
          <p:cNvSpPr/>
          <p:nvPr/>
        </p:nvSpPr>
        <p:spPr>
          <a:xfrm>
            <a:off x="9336361" y="3231345"/>
            <a:ext cx="110364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BCBA74CA-5F00-4BD7-A722-31106B00C359}"/>
              </a:ext>
            </a:extLst>
          </p:cNvPr>
          <p:cNvSpPr/>
          <p:nvPr/>
        </p:nvSpPr>
        <p:spPr>
          <a:xfrm>
            <a:off x="9336360" y="3559728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1,93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FEC0B27F-D03D-4C6F-9642-EB1CE06ADF82}"/>
              </a:ext>
            </a:extLst>
          </p:cNvPr>
          <p:cNvSpPr/>
          <p:nvPr/>
        </p:nvSpPr>
        <p:spPr>
          <a:xfrm>
            <a:off x="9336361" y="381712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53538FE-1E12-47E4-91C3-5CA8F2061C19}"/>
              </a:ext>
            </a:extLst>
          </p:cNvPr>
          <p:cNvSpPr/>
          <p:nvPr/>
        </p:nvSpPr>
        <p:spPr>
          <a:xfrm>
            <a:off x="9336361" y="432141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FA9B653D-C95A-4799-8AC2-275DA8B3E837}"/>
              </a:ext>
            </a:extLst>
          </p:cNvPr>
          <p:cNvSpPr/>
          <p:nvPr/>
        </p:nvSpPr>
        <p:spPr>
          <a:xfrm>
            <a:off x="9336361" y="4895765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13,76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FC6DDA7-F3D8-45A1-B4D8-C779CCD0FCBE}"/>
              </a:ext>
            </a:extLst>
          </p:cNvPr>
          <p:cNvSpPr/>
          <p:nvPr/>
        </p:nvSpPr>
        <p:spPr>
          <a:xfrm>
            <a:off x="10536970" y="3231345"/>
            <a:ext cx="1098796" cy="298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2D947C6F-2780-4527-9AFC-9E7A52078F2D}"/>
              </a:ext>
            </a:extLst>
          </p:cNvPr>
          <p:cNvSpPr/>
          <p:nvPr/>
        </p:nvSpPr>
        <p:spPr>
          <a:xfrm>
            <a:off x="10536969" y="3559728"/>
            <a:ext cx="109879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3,24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3544CB15-E098-4D48-ACAB-CE5D2AE25E9E}"/>
              </a:ext>
            </a:extLst>
          </p:cNvPr>
          <p:cNvSpPr/>
          <p:nvPr/>
        </p:nvSpPr>
        <p:spPr>
          <a:xfrm>
            <a:off x="10536970" y="3817125"/>
            <a:ext cx="1080555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5C5D73B3-8F05-428B-96DB-5B11779EEEAC}"/>
              </a:ext>
            </a:extLst>
          </p:cNvPr>
          <p:cNvSpPr/>
          <p:nvPr/>
        </p:nvSpPr>
        <p:spPr>
          <a:xfrm>
            <a:off x="10546114" y="4321410"/>
            <a:ext cx="1071411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6836104-6DF9-496D-8919-5E412A38DE64}"/>
              </a:ext>
            </a:extLst>
          </p:cNvPr>
          <p:cNvSpPr/>
          <p:nvPr/>
        </p:nvSpPr>
        <p:spPr>
          <a:xfrm>
            <a:off x="10536970" y="4895765"/>
            <a:ext cx="109879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18,77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3AC1E835-400F-446C-85AE-D81E79836E1E}"/>
              </a:ext>
            </a:extLst>
          </p:cNvPr>
          <p:cNvSpPr/>
          <p:nvPr/>
        </p:nvSpPr>
        <p:spPr>
          <a:xfrm>
            <a:off x="8115255" y="5183252"/>
            <a:ext cx="1093103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24,74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C7DB0614-21BC-4538-9718-584EBFDA25A3}"/>
              </a:ext>
            </a:extLst>
          </p:cNvPr>
          <p:cNvSpPr/>
          <p:nvPr/>
        </p:nvSpPr>
        <p:spPr>
          <a:xfrm>
            <a:off x="9330248" y="5183252"/>
            <a:ext cx="1109759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32,11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13C2F6D-8EF4-4AF7-82DF-186E8D0D31C3}"/>
              </a:ext>
            </a:extLst>
          </p:cNvPr>
          <p:cNvSpPr/>
          <p:nvPr/>
        </p:nvSpPr>
        <p:spPr>
          <a:xfrm>
            <a:off x="10530857" y="5183252"/>
            <a:ext cx="1104909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40,01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8AD80E-70A2-4DDB-B75E-11011D1F1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172" y="4139795"/>
            <a:ext cx="430299" cy="569693"/>
          </a:xfrm>
          <a:prstGeom prst="rect">
            <a:avLst/>
          </a:prstGeo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0BEB8621-3DA8-EFAD-1215-4BD589E1EC7B}"/>
              </a:ext>
            </a:extLst>
          </p:cNvPr>
          <p:cNvSpPr txBox="1"/>
          <p:nvPr/>
        </p:nvSpPr>
        <p:spPr>
          <a:xfrm>
            <a:off x="407364" y="5705597"/>
            <a:ext cx="411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l-SI" sz="1000" dirty="0">
                <a:solidFill>
                  <a:srgbClr val="757575"/>
                </a:solidFill>
                <a:latin typeface="Arial"/>
              </a:rPr>
              <a:t>Strošek je že vključen v strošek Nove KBM.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l-SI" sz="1000" b="0" i="0" u="none" strike="noStrike" kern="1200" cap="none" spc="0" normalizeH="0" baseline="0" noProof="0" dirty="0">
                <a:ln>
                  <a:noFill/>
                </a:ln>
                <a:solidFill>
                  <a:srgbClr val="75757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Strošek zapiranja trgovalnega računa znaša 0 EUR.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7" name="Straight Connector 4">
            <a:extLst>
              <a:ext uri="{FF2B5EF4-FFF2-40B4-BE49-F238E27FC236}">
                <a16:creationId xmlns:a16="http://schemas.microsoft.com/office/drawing/2014/main" id="{72E11CF1-8E75-5499-CDBE-255B11FFDADE}"/>
              </a:ext>
            </a:extLst>
          </p:cNvPr>
          <p:cNvCxnSpPr>
            <a:cxnSpLocks/>
          </p:cNvCxnSpPr>
          <p:nvPr/>
        </p:nvCxnSpPr>
        <p:spPr>
          <a:xfrm flipV="1">
            <a:off x="8125355" y="2699742"/>
            <a:ext cx="1103645" cy="2354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4">
            <a:extLst>
              <a:ext uri="{FF2B5EF4-FFF2-40B4-BE49-F238E27FC236}">
                <a16:creationId xmlns:a16="http://schemas.microsoft.com/office/drawing/2014/main" id="{8BFCB838-8B9B-784E-075F-42AA4EC50EB6}"/>
              </a:ext>
            </a:extLst>
          </p:cNvPr>
          <p:cNvCxnSpPr>
            <a:cxnSpLocks/>
          </p:cNvCxnSpPr>
          <p:nvPr/>
        </p:nvCxnSpPr>
        <p:spPr>
          <a:xfrm flipV="1">
            <a:off x="9356051" y="2696868"/>
            <a:ext cx="1086393" cy="23836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4">
            <a:extLst>
              <a:ext uri="{FF2B5EF4-FFF2-40B4-BE49-F238E27FC236}">
                <a16:creationId xmlns:a16="http://schemas.microsoft.com/office/drawing/2014/main" id="{30C22170-D7D2-1866-2214-0776FECA950F}"/>
              </a:ext>
            </a:extLst>
          </p:cNvPr>
          <p:cNvCxnSpPr>
            <a:cxnSpLocks/>
          </p:cNvCxnSpPr>
          <p:nvPr/>
        </p:nvCxnSpPr>
        <p:spPr>
          <a:xfrm flipV="1">
            <a:off x="10530617" y="2702108"/>
            <a:ext cx="1116647" cy="22397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4">
            <a:extLst>
              <a:ext uri="{FF2B5EF4-FFF2-40B4-BE49-F238E27FC236}">
                <a16:creationId xmlns:a16="http://schemas.microsoft.com/office/drawing/2014/main" id="{2A629CEE-55B1-19A9-64B1-C66BFD514FFE}"/>
              </a:ext>
            </a:extLst>
          </p:cNvPr>
          <p:cNvCxnSpPr>
            <a:cxnSpLocks/>
          </p:cNvCxnSpPr>
          <p:nvPr/>
        </p:nvCxnSpPr>
        <p:spPr>
          <a:xfrm flipV="1">
            <a:off x="8125355" y="2187911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">
            <a:extLst>
              <a:ext uri="{FF2B5EF4-FFF2-40B4-BE49-F238E27FC236}">
                <a16:creationId xmlns:a16="http://schemas.microsoft.com/office/drawing/2014/main" id="{68CA5FB9-111E-A38F-D87E-A3297EC463D4}"/>
              </a:ext>
            </a:extLst>
          </p:cNvPr>
          <p:cNvCxnSpPr>
            <a:cxnSpLocks/>
          </p:cNvCxnSpPr>
          <p:nvPr/>
        </p:nvCxnSpPr>
        <p:spPr>
          <a:xfrm flipV="1">
            <a:off x="9356051" y="2176410"/>
            <a:ext cx="1083512" cy="24402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4">
            <a:extLst>
              <a:ext uri="{FF2B5EF4-FFF2-40B4-BE49-F238E27FC236}">
                <a16:creationId xmlns:a16="http://schemas.microsoft.com/office/drawing/2014/main" id="{9CEC227E-6577-0D7C-58F4-B0233433BB9C}"/>
              </a:ext>
            </a:extLst>
          </p:cNvPr>
          <p:cNvCxnSpPr>
            <a:cxnSpLocks/>
          </p:cNvCxnSpPr>
          <p:nvPr/>
        </p:nvCxnSpPr>
        <p:spPr>
          <a:xfrm flipV="1">
            <a:off x="10554221" y="2199414"/>
            <a:ext cx="1081545" cy="22102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4">
            <a:extLst>
              <a:ext uri="{FF2B5EF4-FFF2-40B4-BE49-F238E27FC236}">
                <a16:creationId xmlns:a16="http://schemas.microsoft.com/office/drawing/2014/main" id="{C324D98E-56E8-C48B-A7E8-E4C43548E290}"/>
              </a:ext>
            </a:extLst>
          </p:cNvPr>
          <p:cNvCxnSpPr>
            <a:cxnSpLocks/>
          </p:cNvCxnSpPr>
          <p:nvPr/>
        </p:nvCxnSpPr>
        <p:spPr>
          <a:xfrm flipV="1">
            <a:off x="8124838" y="3807570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06DD55-17DE-8B44-7E33-EDFF738C7B7F}"/>
              </a:ext>
            </a:extLst>
          </p:cNvPr>
          <p:cNvCxnSpPr>
            <a:cxnSpLocks/>
          </p:cNvCxnSpPr>
          <p:nvPr/>
        </p:nvCxnSpPr>
        <p:spPr>
          <a:xfrm flipV="1">
            <a:off x="8113334" y="4318999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4">
            <a:extLst>
              <a:ext uri="{FF2B5EF4-FFF2-40B4-BE49-F238E27FC236}">
                <a16:creationId xmlns:a16="http://schemas.microsoft.com/office/drawing/2014/main" id="{15FEA1F9-B337-39A9-3D43-DBC25E60DE5D}"/>
              </a:ext>
            </a:extLst>
          </p:cNvPr>
          <p:cNvCxnSpPr>
            <a:cxnSpLocks/>
          </p:cNvCxnSpPr>
          <p:nvPr/>
        </p:nvCxnSpPr>
        <p:spPr>
          <a:xfrm flipV="1">
            <a:off x="9338279" y="3813325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4">
            <a:extLst>
              <a:ext uri="{FF2B5EF4-FFF2-40B4-BE49-F238E27FC236}">
                <a16:creationId xmlns:a16="http://schemas.microsoft.com/office/drawing/2014/main" id="{994B4E12-7FE2-1958-7296-996347C9C0C4}"/>
              </a:ext>
            </a:extLst>
          </p:cNvPr>
          <p:cNvCxnSpPr>
            <a:cxnSpLocks/>
          </p:cNvCxnSpPr>
          <p:nvPr/>
        </p:nvCxnSpPr>
        <p:spPr>
          <a:xfrm flipV="1">
            <a:off x="9335407" y="4316126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">
            <a:extLst>
              <a:ext uri="{FF2B5EF4-FFF2-40B4-BE49-F238E27FC236}">
                <a16:creationId xmlns:a16="http://schemas.microsoft.com/office/drawing/2014/main" id="{E6B80F5B-0E15-64DB-F9D5-EE4A44383F03}"/>
              </a:ext>
            </a:extLst>
          </p:cNvPr>
          <p:cNvCxnSpPr>
            <a:cxnSpLocks/>
          </p:cNvCxnSpPr>
          <p:nvPr/>
        </p:nvCxnSpPr>
        <p:spPr>
          <a:xfrm flipV="1">
            <a:off x="10537345" y="3821951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">
            <a:extLst>
              <a:ext uri="{FF2B5EF4-FFF2-40B4-BE49-F238E27FC236}">
                <a16:creationId xmlns:a16="http://schemas.microsoft.com/office/drawing/2014/main" id="{B118F62B-B7EB-7C4B-321D-6CBD217C443A}"/>
              </a:ext>
            </a:extLst>
          </p:cNvPr>
          <p:cNvCxnSpPr>
            <a:cxnSpLocks/>
          </p:cNvCxnSpPr>
          <p:nvPr/>
        </p:nvCxnSpPr>
        <p:spPr>
          <a:xfrm flipV="1">
            <a:off x="10545979" y="4319007"/>
            <a:ext cx="1083520" cy="23252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9A9DB75D-EE05-1CE8-0076-FACC522095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2523" y="194887"/>
            <a:ext cx="1782082" cy="446949"/>
          </a:xfrm>
          <a:prstGeom prst="rect">
            <a:avLst/>
          </a:prstGeom>
        </p:spPr>
      </p:pic>
      <p:sp>
        <p:nvSpPr>
          <p:cNvPr id="45" name="Rectangle 168">
            <a:extLst>
              <a:ext uri="{FF2B5EF4-FFF2-40B4-BE49-F238E27FC236}">
                <a16:creationId xmlns:a16="http://schemas.microsoft.com/office/drawing/2014/main" id="{0A7F4B8B-1E85-E65C-E567-CC6CCBFD3CF2}"/>
              </a:ext>
            </a:extLst>
          </p:cNvPr>
          <p:cNvSpPr/>
          <p:nvPr/>
        </p:nvSpPr>
        <p:spPr>
          <a:xfrm>
            <a:off x="4498693" y="4600053"/>
            <a:ext cx="1116777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Rectangle 171">
            <a:extLst>
              <a:ext uri="{FF2B5EF4-FFF2-40B4-BE49-F238E27FC236}">
                <a16:creationId xmlns:a16="http://schemas.microsoft.com/office/drawing/2014/main" id="{32977027-1C42-37D0-BB5A-6A7F07BFF7C8}"/>
              </a:ext>
            </a:extLst>
          </p:cNvPr>
          <p:cNvSpPr/>
          <p:nvPr/>
        </p:nvSpPr>
        <p:spPr>
          <a:xfrm>
            <a:off x="5722829" y="4600053"/>
            <a:ext cx="1117211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11,10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Rectangle 174">
            <a:extLst>
              <a:ext uri="{FF2B5EF4-FFF2-40B4-BE49-F238E27FC236}">
                <a16:creationId xmlns:a16="http://schemas.microsoft.com/office/drawing/2014/main" id="{921AF710-2033-6F79-1F77-E84F57AB5578}"/>
              </a:ext>
            </a:extLst>
          </p:cNvPr>
          <p:cNvSpPr/>
          <p:nvPr/>
        </p:nvSpPr>
        <p:spPr>
          <a:xfrm>
            <a:off x="6923439" y="4600053"/>
            <a:ext cx="1080854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18,50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Rectangle 177">
            <a:extLst>
              <a:ext uri="{FF2B5EF4-FFF2-40B4-BE49-F238E27FC236}">
                <a16:creationId xmlns:a16="http://schemas.microsoft.com/office/drawing/2014/main" id="{96961710-40A5-468B-8ACD-780872D2DECA}"/>
              </a:ext>
            </a:extLst>
          </p:cNvPr>
          <p:cNvSpPr/>
          <p:nvPr/>
        </p:nvSpPr>
        <p:spPr>
          <a:xfrm>
            <a:off x="1855319" y="4607892"/>
            <a:ext cx="2608519" cy="2595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Nadomestilo za prenos obveznic na trgovalni račun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Rectangle 191">
            <a:extLst>
              <a:ext uri="{FF2B5EF4-FFF2-40B4-BE49-F238E27FC236}">
                <a16:creationId xmlns:a16="http://schemas.microsoft.com/office/drawing/2014/main" id="{F1730070-68EC-42DA-68B8-CEDE7EF056CB}"/>
              </a:ext>
            </a:extLst>
          </p:cNvPr>
          <p:cNvSpPr/>
          <p:nvPr/>
        </p:nvSpPr>
        <p:spPr>
          <a:xfrm>
            <a:off x="8122825" y="4606218"/>
            <a:ext cx="1074884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2,50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Rectangle 195">
            <a:extLst>
              <a:ext uri="{FF2B5EF4-FFF2-40B4-BE49-F238E27FC236}">
                <a16:creationId xmlns:a16="http://schemas.microsoft.com/office/drawing/2014/main" id="{280D4EF2-E52A-19ED-0B1B-2398FD999326}"/>
              </a:ext>
            </a:extLst>
          </p:cNvPr>
          <p:cNvSpPr/>
          <p:nvPr/>
        </p:nvSpPr>
        <p:spPr>
          <a:xfrm>
            <a:off x="9346961" y="4606218"/>
            <a:ext cx="1108204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5,55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Rectangle 199">
            <a:extLst>
              <a:ext uri="{FF2B5EF4-FFF2-40B4-BE49-F238E27FC236}">
                <a16:creationId xmlns:a16="http://schemas.microsoft.com/office/drawing/2014/main" id="{1943112D-FA1F-71F7-DF2E-9BB38F2A6C51}"/>
              </a:ext>
            </a:extLst>
          </p:cNvPr>
          <p:cNvSpPr/>
          <p:nvPr/>
        </p:nvSpPr>
        <p:spPr>
          <a:xfrm>
            <a:off x="10547570" y="4606218"/>
            <a:ext cx="1083520" cy="258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9,25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Rectangle 95">
            <a:extLst>
              <a:ext uri="{FF2B5EF4-FFF2-40B4-BE49-F238E27FC236}">
                <a16:creationId xmlns:a16="http://schemas.microsoft.com/office/drawing/2014/main" id="{A44ACEA4-71B2-63A0-6A57-4E5218D73194}"/>
              </a:ext>
            </a:extLst>
          </p:cNvPr>
          <p:cNvSpPr/>
          <p:nvPr/>
        </p:nvSpPr>
        <p:spPr>
          <a:xfrm>
            <a:off x="4499633" y="408167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Rectangle 103">
            <a:extLst>
              <a:ext uri="{FF2B5EF4-FFF2-40B4-BE49-F238E27FC236}">
                <a16:creationId xmlns:a16="http://schemas.microsoft.com/office/drawing/2014/main" id="{34A3A942-71EF-DDD7-8D0A-5721CD3B309A}"/>
              </a:ext>
            </a:extLst>
          </p:cNvPr>
          <p:cNvSpPr/>
          <p:nvPr/>
        </p:nvSpPr>
        <p:spPr>
          <a:xfrm>
            <a:off x="5723769" y="408167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3" name="Rectangle 111">
            <a:extLst>
              <a:ext uri="{FF2B5EF4-FFF2-40B4-BE49-F238E27FC236}">
                <a16:creationId xmlns:a16="http://schemas.microsoft.com/office/drawing/2014/main" id="{E970D312-7BD0-8325-6EBA-34F175DCE6EB}"/>
              </a:ext>
            </a:extLst>
          </p:cNvPr>
          <p:cNvSpPr/>
          <p:nvPr/>
        </p:nvSpPr>
        <p:spPr>
          <a:xfrm>
            <a:off x="6923439" y="4081677"/>
            <a:ext cx="1099233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Rectangle 136">
            <a:extLst>
              <a:ext uri="{FF2B5EF4-FFF2-40B4-BE49-F238E27FC236}">
                <a16:creationId xmlns:a16="http://schemas.microsoft.com/office/drawing/2014/main" id="{A1D9E5AF-9B60-766E-F86A-AA7925AC04A7}"/>
              </a:ext>
            </a:extLst>
          </p:cNvPr>
          <p:cNvSpPr/>
          <p:nvPr/>
        </p:nvSpPr>
        <p:spPr>
          <a:xfrm>
            <a:off x="1865379" y="4090552"/>
            <a:ext cx="260070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Strošek </a:t>
            </a:r>
            <a:r>
              <a:rPr lang="sl-SI" sz="950" dirty="0" err="1">
                <a:solidFill>
                  <a:schemeClr val="bg1">
                    <a:lumMod val="50000"/>
                  </a:schemeClr>
                </a:solidFill>
              </a:rPr>
              <a:t>uparitve</a:t>
            </a:r>
            <a:r>
              <a:rPr lang="sl-SI" sz="950" dirty="0">
                <a:solidFill>
                  <a:schemeClr val="bg1">
                    <a:lumMod val="50000"/>
                  </a:schemeClr>
                </a:solidFill>
              </a:rPr>
              <a:t> poravnave*</a:t>
            </a:r>
            <a:endParaRPr lang="en-US" sz="9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Rectangle 232">
            <a:extLst>
              <a:ext uri="{FF2B5EF4-FFF2-40B4-BE49-F238E27FC236}">
                <a16:creationId xmlns:a16="http://schemas.microsoft.com/office/drawing/2014/main" id="{8FB44F91-49EB-FA42-1A38-E330A477E704}"/>
              </a:ext>
            </a:extLst>
          </p:cNvPr>
          <p:cNvSpPr/>
          <p:nvPr/>
        </p:nvSpPr>
        <p:spPr>
          <a:xfrm>
            <a:off x="8100033" y="407925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6" name="Rectangle 237">
            <a:extLst>
              <a:ext uri="{FF2B5EF4-FFF2-40B4-BE49-F238E27FC236}">
                <a16:creationId xmlns:a16="http://schemas.microsoft.com/office/drawing/2014/main" id="{9AB8660F-F4A9-8FC3-5CC6-71F055B64DFE}"/>
              </a:ext>
            </a:extLst>
          </p:cNvPr>
          <p:cNvSpPr/>
          <p:nvPr/>
        </p:nvSpPr>
        <p:spPr>
          <a:xfrm>
            <a:off x="9324169" y="4079253"/>
            <a:ext cx="111171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7" name="Rectangle 242">
            <a:extLst>
              <a:ext uri="{FF2B5EF4-FFF2-40B4-BE49-F238E27FC236}">
                <a16:creationId xmlns:a16="http://schemas.microsoft.com/office/drawing/2014/main" id="{A27D6132-9523-C1BD-4FF0-A1DD108C829A}"/>
              </a:ext>
            </a:extLst>
          </p:cNvPr>
          <p:cNvSpPr/>
          <p:nvPr/>
        </p:nvSpPr>
        <p:spPr>
          <a:xfrm>
            <a:off x="10554220" y="4079253"/>
            <a:ext cx="1070025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3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919976" y="6546583"/>
            <a:ext cx="1632181" cy="182562"/>
          </a:xfrm>
        </p:spPr>
        <p:txBody>
          <a:bodyPr/>
          <a:lstStyle/>
          <a:p>
            <a:fld id="{4E4FABFB-D960-4827-A99E-1FF56FC4539E}" type="slidenum">
              <a:rPr lang="sl-SI" smtClean="0"/>
              <a:pPr/>
              <a:t>3</a:t>
            </a:fld>
            <a:endParaRPr lang="sl-SI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944461" y="836574"/>
            <a:ext cx="83295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endParaRPr lang="en-US" sz="16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B2693-7BA4-4260-A446-717FB055F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529411"/>
            <a:ext cx="2143125" cy="923925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2FD6CB9-8E2E-4539-B5CA-BA5B608B9B97}"/>
              </a:ext>
            </a:extLst>
          </p:cNvPr>
          <p:cNvSpPr txBox="1">
            <a:spLocks/>
          </p:cNvSpPr>
          <p:nvPr/>
        </p:nvSpPr>
        <p:spPr>
          <a:xfrm>
            <a:off x="263352" y="559796"/>
            <a:ext cx="116652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274320" tIns="45720" rIns="91440" bIns="45720" rtlCol="0" anchor="t" anchorCtr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sl-SI" sz="2400" dirty="0">
                <a:solidFill>
                  <a:schemeClr val="bg1">
                    <a:lumMod val="50000"/>
                  </a:schemeClr>
                </a:solidFill>
              </a:rPr>
              <a:t>Pregled trgovalnih stroškov SKB d.d. Ljubljana za malega vlagatelja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2389E6-3CFF-449D-BE24-A96F95704A1F}"/>
              </a:ext>
            </a:extLst>
          </p:cNvPr>
          <p:cNvSpPr/>
          <p:nvPr/>
        </p:nvSpPr>
        <p:spPr>
          <a:xfrm>
            <a:off x="407369" y="2222885"/>
            <a:ext cx="1368151" cy="995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SKB fizične osebe*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47FAA-56CE-4B0D-9C27-4EC5C34B82BA}"/>
              </a:ext>
            </a:extLst>
          </p:cNvPr>
          <p:cNvSpPr/>
          <p:nvPr/>
        </p:nvSpPr>
        <p:spPr>
          <a:xfrm>
            <a:off x="418673" y="1916061"/>
            <a:ext cx="1356845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Višina portfelja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492CCB-B1D5-47DD-98B7-7150C4752AA9}"/>
              </a:ext>
            </a:extLst>
          </p:cNvPr>
          <p:cNvSpPr/>
          <p:nvPr/>
        </p:nvSpPr>
        <p:spPr>
          <a:xfrm>
            <a:off x="4520449" y="1924140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D2742A-56B9-4697-94E5-F10A2E7189AE}"/>
              </a:ext>
            </a:extLst>
          </p:cNvPr>
          <p:cNvSpPr/>
          <p:nvPr/>
        </p:nvSpPr>
        <p:spPr>
          <a:xfrm>
            <a:off x="5729687" y="1915062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DCEED-CD9F-4186-9E57-A5F338A1D6D1}"/>
              </a:ext>
            </a:extLst>
          </p:cNvPr>
          <p:cNvSpPr/>
          <p:nvPr/>
        </p:nvSpPr>
        <p:spPr>
          <a:xfrm>
            <a:off x="6921673" y="1915062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B2895-A5B3-4111-9D18-A39605BD6C43}"/>
              </a:ext>
            </a:extLst>
          </p:cNvPr>
          <p:cNvSpPr/>
          <p:nvPr/>
        </p:nvSpPr>
        <p:spPr>
          <a:xfrm>
            <a:off x="1847528" y="222288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vodenje  SKB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A6A2EB-FB56-45AB-8F10-02C9A8AC1C24}"/>
              </a:ext>
            </a:extLst>
          </p:cNvPr>
          <p:cNvSpPr/>
          <p:nvPr/>
        </p:nvSpPr>
        <p:spPr>
          <a:xfrm>
            <a:off x="1847528" y="2480282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ležarina SKB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69C351-419F-4749-9794-D07C75F9AB18}"/>
              </a:ext>
            </a:extLst>
          </p:cNvPr>
          <p:cNvSpPr/>
          <p:nvPr/>
        </p:nvSpPr>
        <p:spPr>
          <a:xfrm>
            <a:off x="1845449" y="3112131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Nadomestilo SKB za izplačilo kuponov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B1FAA3-238D-479D-A82A-099382B79681}"/>
              </a:ext>
            </a:extLst>
          </p:cNvPr>
          <p:cNvSpPr/>
          <p:nvPr/>
        </p:nvSpPr>
        <p:spPr>
          <a:xfrm>
            <a:off x="1904122" y="5498981"/>
            <a:ext cx="2570448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 trgovalni stroški KDD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246E0A-B815-4EF7-A214-513010FC0B55}"/>
              </a:ext>
            </a:extLst>
          </p:cNvPr>
          <p:cNvSpPr/>
          <p:nvPr/>
        </p:nvSpPr>
        <p:spPr>
          <a:xfrm>
            <a:off x="4511825" y="222446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DA828E-AFF4-48A9-936A-B736367D72DF}"/>
              </a:ext>
            </a:extLst>
          </p:cNvPr>
          <p:cNvSpPr/>
          <p:nvPr/>
        </p:nvSpPr>
        <p:spPr>
          <a:xfrm>
            <a:off x="4511825" y="248185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450C111-2861-492B-9E73-0B47BBB1AF58}"/>
              </a:ext>
            </a:extLst>
          </p:cNvPr>
          <p:cNvSpPr/>
          <p:nvPr/>
        </p:nvSpPr>
        <p:spPr>
          <a:xfrm>
            <a:off x="4503114" y="309589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BE7F89-74F7-4857-9819-8E170650B4E1}"/>
              </a:ext>
            </a:extLst>
          </p:cNvPr>
          <p:cNvSpPr/>
          <p:nvPr/>
        </p:nvSpPr>
        <p:spPr>
          <a:xfrm>
            <a:off x="5735961" y="222446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703973-AC82-4260-A637-D77AC749ED01}"/>
              </a:ext>
            </a:extLst>
          </p:cNvPr>
          <p:cNvSpPr/>
          <p:nvPr/>
        </p:nvSpPr>
        <p:spPr>
          <a:xfrm>
            <a:off x="5735961" y="248185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8,64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4D44D2-AC07-4053-A67A-2EF9C2D0960E}"/>
              </a:ext>
            </a:extLst>
          </p:cNvPr>
          <p:cNvSpPr/>
          <p:nvPr/>
        </p:nvSpPr>
        <p:spPr>
          <a:xfrm>
            <a:off x="5692197" y="309837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8B6053-0F02-4E6A-8BFC-44929B76DB82}"/>
              </a:ext>
            </a:extLst>
          </p:cNvPr>
          <p:cNvSpPr/>
          <p:nvPr/>
        </p:nvSpPr>
        <p:spPr>
          <a:xfrm>
            <a:off x="6927944" y="222446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095DE07-34E4-4B16-971F-8B08BBFB510C}"/>
              </a:ext>
            </a:extLst>
          </p:cNvPr>
          <p:cNvSpPr/>
          <p:nvPr/>
        </p:nvSpPr>
        <p:spPr>
          <a:xfrm>
            <a:off x="6927944" y="248185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FD2EDDB-6724-481A-BACF-AD8E2D3AF39E}"/>
              </a:ext>
            </a:extLst>
          </p:cNvPr>
          <p:cNvSpPr/>
          <p:nvPr/>
        </p:nvSpPr>
        <p:spPr>
          <a:xfrm>
            <a:off x="6900072" y="309589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9E6B68E-F03F-4A0E-BCA8-894984B2F996}"/>
              </a:ext>
            </a:extLst>
          </p:cNvPr>
          <p:cNvSpPr/>
          <p:nvPr/>
        </p:nvSpPr>
        <p:spPr>
          <a:xfrm>
            <a:off x="8120767" y="1919380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1B191F-60C6-469A-9B2D-639F09F039ED}"/>
              </a:ext>
            </a:extLst>
          </p:cNvPr>
          <p:cNvSpPr/>
          <p:nvPr/>
        </p:nvSpPr>
        <p:spPr>
          <a:xfrm>
            <a:off x="9330005" y="1910302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90F9F6-1CCE-4277-ACF1-F84F2F951995}"/>
              </a:ext>
            </a:extLst>
          </p:cNvPr>
          <p:cNvSpPr/>
          <p:nvPr/>
        </p:nvSpPr>
        <p:spPr>
          <a:xfrm>
            <a:off x="10530617" y="1910302"/>
            <a:ext cx="1103648" cy="2144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1D05F-C5F6-482E-AFA8-39C1B3094D44}"/>
              </a:ext>
            </a:extLst>
          </p:cNvPr>
          <p:cNvCxnSpPr>
            <a:cxnSpLocks/>
          </p:cNvCxnSpPr>
          <p:nvPr/>
        </p:nvCxnSpPr>
        <p:spPr>
          <a:xfrm>
            <a:off x="8066343" y="1605181"/>
            <a:ext cx="0" cy="45779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A355DAA1-1359-420D-AE6E-38E829AE4965}"/>
              </a:ext>
            </a:extLst>
          </p:cNvPr>
          <p:cNvSpPr/>
          <p:nvPr/>
        </p:nvSpPr>
        <p:spPr>
          <a:xfrm>
            <a:off x="8112141" y="1608802"/>
            <a:ext cx="3504868" cy="24215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Predlog SKB**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1B8D0C-1F6D-4216-A920-476F4DA10C64}"/>
              </a:ext>
            </a:extLst>
          </p:cNvPr>
          <p:cNvSpPr/>
          <p:nvPr/>
        </p:nvSpPr>
        <p:spPr>
          <a:xfrm>
            <a:off x="407366" y="1060726"/>
            <a:ext cx="11201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5"/>
              </a:spcAft>
              <a:defRPr/>
            </a:pPr>
            <a:r>
              <a:rPr lang="sl-SI" sz="1000" dirty="0">
                <a:solidFill>
                  <a:schemeClr val="bg1">
                    <a:lumMod val="50000"/>
                  </a:schemeClr>
                </a:solidFill>
              </a:rPr>
              <a:t>Stroški trgovanja so za male vlagatelje ključna odločilna predpostavka, zato se je SKB kot dolgoročni strateški partner pripravljena odpovedati določenim trgovalnim stroškom, kot je prikazano v spodnji tabeli.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8FD5D75-8EF9-4784-A9D5-9F2D26B0B22B}"/>
              </a:ext>
            </a:extLst>
          </p:cNvPr>
          <p:cNvSpPr/>
          <p:nvPr/>
        </p:nvSpPr>
        <p:spPr>
          <a:xfrm>
            <a:off x="4496193" y="370329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5EB0BC7-268C-4F2B-B81C-38AD27719344}"/>
              </a:ext>
            </a:extLst>
          </p:cNvPr>
          <p:cNvSpPr/>
          <p:nvPr/>
        </p:nvSpPr>
        <p:spPr>
          <a:xfrm>
            <a:off x="4503114" y="4286454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6,12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70D19A7-1144-4DC8-8DE5-FC849347D608}"/>
              </a:ext>
            </a:extLst>
          </p:cNvPr>
          <p:cNvSpPr/>
          <p:nvPr/>
        </p:nvSpPr>
        <p:spPr>
          <a:xfrm>
            <a:off x="4530107" y="456287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76B18AD-AC0F-4A33-BA14-E0D3BEB4F2E0}"/>
              </a:ext>
            </a:extLst>
          </p:cNvPr>
          <p:cNvSpPr/>
          <p:nvPr/>
        </p:nvSpPr>
        <p:spPr>
          <a:xfrm>
            <a:off x="4520451" y="485675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CA15FE8-CF4B-46B6-8619-45E7C3F08B93}"/>
              </a:ext>
            </a:extLst>
          </p:cNvPr>
          <p:cNvSpPr/>
          <p:nvPr/>
        </p:nvSpPr>
        <p:spPr>
          <a:xfrm>
            <a:off x="4530107" y="5487425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23,66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EA86AC4-8517-47F5-B551-874D8F0C47D4}"/>
              </a:ext>
            </a:extLst>
          </p:cNvPr>
          <p:cNvSpPr/>
          <p:nvPr/>
        </p:nvSpPr>
        <p:spPr>
          <a:xfrm>
            <a:off x="5696913" y="371281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DA4099-C77B-4ABF-ACFC-06F29371AC6A}"/>
              </a:ext>
            </a:extLst>
          </p:cNvPr>
          <p:cNvSpPr/>
          <p:nvPr/>
        </p:nvSpPr>
        <p:spPr>
          <a:xfrm>
            <a:off x="5688175" y="4293967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8,64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3450C-E77C-4152-8C57-175D704D6945}"/>
              </a:ext>
            </a:extLst>
          </p:cNvPr>
          <p:cNvSpPr/>
          <p:nvPr/>
        </p:nvSpPr>
        <p:spPr>
          <a:xfrm>
            <a:off x="5674775" y="457301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32E1A62-ACF3-4DC0-B09C-CF944CF104BC}"/>
              </a:ext>
            </a:extLst>
          </p:cNvPr>
          <p:cNvSpPr/>
          <p:nvPr/>
        </p:nvSpPr>
        <p:spPr>
          <a:xfrm>
            <a:off x="5688175" y="485293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9A7597A-4C86-4CFC-8BB5-FBB36C4AF008}"/>
              </a:ext>
            </a:extLst>
          </p:cNvPr>
          <p:cNvSpPr/>
          <p:nvPr/>
        </p:nvSpPr>
        <p:spPr>
          <a:xfrm>
            <a:off x="5696913" y="5482538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32,28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80E0B8A-1D19-496E-A8B3-38A26AD9C77C}"/>
              </a:ext>
            </a:extLst>
          </p:cNvPr>
          <p:cNvSpPr/>
          <p:nvPr/>
        </p:nvSpPr>
        <p:spPr>
          <a:xfrm>
            <a:off x="6882690" y="369888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8BD89C0-D0E0-4FDB-B06E-F325AD823BE7}"/>
              </a:ext>
            </a:extLst>
          </p:cNvPr>
          <p:cNvSpPr/>
          <p:nvPr/>
        </p:nvSpPr>
        <p:spPr>
          <a:xfrm>
            <a:off x="6900487" y="4302847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F77AF52-ED47-4938-B840-FB94110D14C6}"/>
              </a:ext>
            </a:extLst>
          </p:cNvPr>
          <p:cNvSpPr/>
          <p:nvPr/>
        </p:nvSpPr>
        <p:spPr>
          <a:xfrm>
            <a:off x="6900488" y="457301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11185F-17C6-4253-8FF2-2C11D4A99493}"/>
              </a:ext>
            </a:extLst>
          </p:cNvPr>
          <p:cNvSpPr/>
          <p:nvPr/>
        </p:nvSpPr>
        <p:spPr>
          <a:xfrm>
            <a:off x="6894359" y="4846358"/>
            <a:ext cx="113645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BCCB59C-FC5E-4045-9491-9F6F9FE65ECA}"/>
              </a:ext>
            </a:extLst>
          </p:cNvPr>
          <p:cNvSpPr/>
          <p:nvPr/>
        </p:nvSpPr>
        <p:spPr>
          <a:xfrm>
            <a:off x="6882690" y="546482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42,32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D4F3B49-EABC-4EEE-9CDA-750FCBB06895}"/>
              </a:ext>
            </a:extLst>
          </p:cNvPr>
          <p:cNvSpPr/>
          <p:nvPr/>
        </p:nvSpPr>
        <p:spPr>
          <a:xfrm>
            <a:off x="4520310" y="1605181"/>
            <a:ext cx="3504868" cy="2457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Trenutno veljavni stroški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717F0D9-1671-40A1-82B4-E5B6A6FE0221}"/>
              </a:ext>
            </a:extLst>
          </p:cNvPr>
          <p:cNvSpPr/>
          <p:nvPr/>
        </p:nvSpPr>
        <p:spPr>
          <a:xfrm>
            <a:off x="1899909" y="3706809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Odpiranje trgovalnega računa KDD 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FBA89F6-ED83-4923-9893-451B44BE460C}"/>
              </a:ext>
            </a:extLst>
          </p:cNvPr>
          <p:cNvSpPr/>
          <p:nvPr/>
        </p:nvSpPr>
        <p:spPr>
          <a:xfrm>
            <a:off x="1884319" y="4276022"/>
            <a:ext cx="2570449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ležarina KDD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9C4057-9C89-46C8-9E4A-1254515C92F5}"/>
              </a:ext>
            </a:extLst>
          </p:cNvPr>
          <p:cNvSpPr/>
          <p:nvPr/>
        </p:nvSpPr>
        <p:spPr>
          <a:xfrm>
            <a:off x="1904122" y="456783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spremljava, izvedba KDD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32CAE64-8AE9-4299-9933-F537F8663B50}"/>
              </a:ext>
            </a:extLst>
          </p:cNvPr>
          <p:cNvSpPr/>
          <p:nvPr/>
        </p:nvSpPr>
        <p:spPr>
          <a:xfrm>
            <a:off x="1884319" y="4856759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Nadomestilo KDD za izplačilo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DD949F4-1C78-4785-86E5-860972460429}"/>
              </a:ext>
            </a:extLst>
          </p:cNvPr>
          <p:cNvSpPr/>
          <p:nvPr/>
        </p:nvSpPr>
        <p:spPr>
          <a:xfrm>
            <a:off x="1884319" y="3362927"/>
            <a:ext cx="2570448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E1BF209-5DCD-4B0C-A1A9-820237AEF830}"/>
              </a:ext>
            </a:extLst>
          </p:cNvPr>
          <p:cNvSpPr/>
          <p:nvPr/>
        </p:nvSpPr>
        <p:spPr>
          <a:xfrm>
            <a:off x="4520310" y="3364219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22,42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D49CB77-00DF-4254-963F-A7D6D93F85F6}"/>
              </a:ext>
            </a:extLst>
          </p:cNvPr>
          <p:cNvSpPr/>
          <p:nvPr/>
        </p:nvSpPr>
        <p:spPr>
          <a:xfrm>
            <a:off x="5696913" y="3362927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24,94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28FB291-09BF-49CD-A48A-D4C9042BB41E}"/>
              </a:ext>
            </a:extLst>
          </p:cNvPr>
          <p:cNvSpPr/>
          <p:nvPr/>
        </p:nvSpPr>
        <p:spPr>
          <a:xfrm>
            <a:off x="6863513" y="3360417"/>
            <a:ext cx="1103646" cy="2279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27,58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8652D5-D93A-43C4-B496-84418C3E88D8}"/>
              </a:ext>
            </a:extLst>
          </p:cNvPr>
          <p:cNvSpPr/>
          <p:nvPr/>
        </p:nvSpPr>
        <p:spPr>
          <a:xfrm>
            <a:off x="425877" y="3742504"/>
            <a:ext cx="1368151" cy="1628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Trgovalni stroški*</a:t>
            </a:r>
          </a:p>
          <a:p>
            <a:pPr algn="ctr"/>
            <a:endParaRPr lang="sl-SI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sl-SI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EC9B86C-CF72-48A8-9F32-55CEF3D90ACC}"/>
              </a:ext>
            </a:extLst>
          </p:cNvPr>
          <p:cNvSpPr/>
          <p:nvPr/>
        </p:nvSpPr>
        <p:spPr>
          <a:xfrm>
            <a:off x="425877" y="5837839"/>
            <a:ext cx="1368151" cy="38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>
                    <a:lumMod val="50000"/>
                  </a:schemeClr>
                </a:solidFill>
              </a:rPr>
              <a:t>SKB + KDD*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0E2A9C7-B368-4DF2-AAC5-6D1A8B7E63E8}"/>
              </a:ext>
            </a:extLst>
          </p:cNvPr>
          <p:cNvSpPr/>
          <p:nvPr/>
        </p:nvSpPr>
        <p:spPr>
          <a:xfrm>
            <a:off x="1894186" y="5838355"/>
            <a:ext cx="2570448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 dirty="0">
                <a:solidFill>
                  <a:schemeClr val="bg1"/>
                </a:solidFill>
              </a:rPr>
              <a:t>Skupaj stroški*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817D0CF-A538-4E6A-9075-36F13695D458}"/>
              </a:ext>
            </a:extLst>
          </p:cNvPr>
          <p:cNvSpPr/>
          <p:nvPr/>
        </p:nvSpPr>
        <p:spPr>
          <a:xfrm>
            <a:off x="4530107" y="5829304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46,08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6386B1D-B734-40E4-9CB5-9EBAAEA46A01}"/>
              </a:ext>
            </a:extLst>
          </p:cNvPr>
          <p:cNvSpPr/>
          <p:nvPr/>
        </p:nvSpPr>
        <p:spPr>
          <a:xfrm>
            <a:off x="5715196" y="5802527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57,22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72CD2F9-C942-46BE-8FAB-AD0B70210FB0}"/>
              </a:ext>
            </a:extLst>
          </p:cNvPr>
          <p:cNvSpPr/>
          <p:nvPr/>
        </p:nvSpPr>
        <p:spPr>
          <a:xfrm>
            <a:off x="6900072" y="5789207"/>
            <a:ext cx="1103646" cy="3806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69,90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FA7DFDD-C8CA-427D-B544-57FE9665D000}"/>
              </a:ext>
            </a:extLst>
          </p:cNvPr>
          <p:cNvSpPr/>
          <p:nvPr/>
        </p:nvSpPr>
        <p:spPr>
          <a:xfrm>
            <a:off x="8116729" y="221099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04979DB-0233-4512-8F01-4F962F4003A4}"/>
              </a:ext>
            </a:extLst>
          </p:cNvPr>
          <p:cNvSpPr/>
          <p:nvPr/>
        </p:nvSpPr>
        <p:spPr>
          <a:xfrm>
            <a:off x="8116729" y="24683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5,52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2569804-2D00-459C-8ACA-0B03018C825A}"/>
              </a:ext>
            </a:extLst>
          </p:cNvPr>
          <p:cNvSpPr/>
          <p:nvPr/>
        </p:nvSpPr>
        <p:spPr>
          <a:xfrm>
            <a:off x="8124787" y="30997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A070F4-5517-459D-8A6D-24D3BA4F2212}"/>
              </a:ext>
            </a:extLst>
          </p:cNvPr>
          <p:cNvSpPr/>
          <p:nvPr/>
        </p:nvSpPr>
        <p:spPr>
          <a:xfrm>
            <a:off x="9340865" y="221099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C295FA-728C-4C3F-94A0-448828E6CABC}"/>
              </a:ext>
            </a:extLst>
          </p:cNvPr>
          <p:cNvSpPr/>
          <p:nvPr/>
        </p:nvSpPr>
        <p:spPr>
          <a:xfrm>
            <a:off x="9340865" y="24683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6,72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C57ED4A-B1BE-4497-997A-E93B3E770365}"/>
              </a:ext>
            </a:extLst>
          </p:cNvPr>
          <p:cNvSpPr/>
          <p:nvPr/>
        </p:nvSpPr>
        <p:spPr>
          <a:xfrm>
            <a:off x="9312752" y="307654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9E6FA4CA-B576-46A8-B7E3-63CC47F85D3F}"/>
              </a:ext>
            </a:extLst>
          </p:cNvPr>
          <p:cNvSpPr/>
          <p:nvPr/>
        </p:nvSpPr>
        <p:spPr>
          <a:xfrm>
            <a:off x="10541474" y="221099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0D299C-020D-433D-BFB5-E59E83824CDF}"/>
              </a:ext>
            </a:extLst>
          </p:cNvPr>
          <p:cNvSpPr/>
          <p:nvPr/>
        </p:nvSpPr>
        <p:spPr>
          <a:xfrm>
            <a:off x="10541474" y="246838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8,04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251E62E-E3CC-4066-9398-C46FC2858C40}"/>
              </a:ext>
            </a:extLst>
          </p:cNvPr>
          <p:cNvSpPr/>
          <p:nvPr/>
        </p:nvSpPr>
        <p:spPr>
          <a:xfrm>
            <a:off x="10503174" y="3076219"/>
            <a:ext cx="1148912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2DF2753-9881-4CB6-8A01-AC615886106C}"/>
              </a:ext>
            </a:extLst>
          </p:cNvPr>
          <p:cNvSpPr/>
          <p:nvPr/>
        </p:nvSpPr>
        <p:spPr>
          <a:xfrm>
            <a:off x="8128553" y="3373741"/>
            <a:ext cx="110364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15,94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DCAB022-1194-41D6-851A-92EC2D63C9BE}"/>
              </a:ext>
            </a:extLst>
          </p:cNvPr>
          <p:cNvSpPr/>
          <p:nvPr/>
        </p:nvSpPr>
        <p:spPr>
          <a:xfrm>
            <a:off x="9359545" y="3359882"/>
            <a:ext cx="110364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17,14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3D2E378-00D7-4B4A-8DA2-A7EDADE39026}"/>
              </a:ext>
            </a:extLst>
          </p:cNvPr>
          <p:cNvSpPr/>
          <p:nvPr/>
        </p:nvSpPr>
        <p:spPr>
          <a:xfrm>
            <a:off x="10523705" y="3370692"/>
            <a:ext cx="1103646" cy="2279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18,46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8A052A1A-78D4-43AE-B251-B236AFD20BD1}"/>
              </a:ext>
            </a:extLst>
          </p:cNvPr>
          <p:cNvSpPr/>
          <p:nvPr/>
        </p:nvSpPr>
        <p:spPr>
          <a:xfrm>
            <a:off x="8128553" y="398619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680A59E8-0E35-4229-9F8C-E0D3E67A62B8}"/>
              </a:ext>
            </a:extLst>
          </p:cNvPr>
          <p:cNvSpPr/>
          <p:nvPr/>
        </p:nvSpPr>
        <p:spPr>
          <a:xfrm>
            <a:off x="8128553" y="4290909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0,72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85F3CE52-E460-45C7-9D7E-443B9CE0A872}"/>
              </a:ext>
            </a:extLst>
          </p:cNvPr>
          <p:cNvSpPr/>
          <p:nvPr/>
        </p:nvSpPr>
        <p:spPr>
          <a:xfrm>
            <a:off x="8146351" y="45730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CE6C4A5-35BB-4FBB-84AE-D2BED46E0802}"/>
              </a:ext>
            </a:extLst>
          </p:cNvPr>
          <p:cNvSpPr/>
          <p:nvPr/>
        </p:nvSpPr>
        <p:spPr>
          <a:xfrm>
            <a:off x="8128553" y="485293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7D229A23-65E4-402E-9C71-DA8C11379373}"/>
              </a:ext>
            </a:extLst>
          </p:cNvPr>
          <p:cNvSpPr/>
          <p:nvPr/>
        </p:nvSpPr>
        <p:spPr>
          <a:xfrm>
            <a:off x="8146351" y="546482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9,50EUR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048E29A-DFB4-434A-B3FA-916D3EFFC835}"/>
              </a:ext>
            </a:extLst>
          </p:cNvPr>
          <p:cNvSpPr/>
          <p:nvPr/>
        </p:nvSpPr>
        <p:spPr>
          <a:xfrm>
            <a:off x="9312752" y="402838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BCBA74CA-5F00-4BD7-A722-31106B00C359}"/>
              </a:ext>
            </a:extLst>
          </p:cNvPr>
          <p:cNvSpPr/>
          <p:nvPr/>
        </p:nvSpPr>
        <p:spPr>
          <a:xfrm>
            <a:off x="9336360" y="4309864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1,92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FEC0B27F-D03D-4C6F-9642-EB1CE06ADF82}"/>
              </a:ext>
            </a:extLst>
          </p:cNvPr>
          <p:cNvSpPr/>
          <p:nvPr/>
        </p:nvSpPr>
        <p:spPr>
          <a:xfrm>
            <a:off x="9319521" y="457407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53538FE-1E12-47E4-91C3-5CA8F2061C19}"/>
              </a:ext>
            </a:extLst>
          </p:cNvPr>
          <p:cNvSpPr/>
          <p:nvPr/>
        </p:nvSpPr>
        <p:spPr>
          <a:xfrm>
            <a:off x="9330005" y="485293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FA9B653D-C95A-4799-8AC2-275DA8B3E837}"/>
              </a:ext>
            </a:extLst>
          </p:cNvPr>
          <p:cNvSpPr/>
          <p:nvPr/>
        </p:nvSpPr>
        <p:spPr>
          <a:xfrm>
            <a:off x="9336361" y="5463539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13,75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FC6DDA7-F3D8-45A1-B4D8-C779CCD0FCBE}"/>
              </a:ext>
            </a:extLst>
          </p:cNvPr>
          <p:cNvSpPr/>
          <p:nvPr/>
        </p:nvSpPr>
        <p:spPr>
          <a:xfrm>
            <a:off x="10508590" y="401671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2D947C6F-2780-4527-9AFC-9E7A52078F2D}"/>
              </a:ext>
            </a:extLst>
          </p:cNvPr>
          <p:cNvSpPr/>
          <p:nvPr/>
        </p:nvSpPr>
        <p:spPr>
          <a:xfrm>
            <a:off x="10508590" y="4302133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3,24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3544CB15-E098-4D48-ACAB-CE5D2AE25E9E}"/>
              </a:ext>
            </a:extLst>
          </p:cNvPr>
          <p:cNvSpPr/>
          <p:nvPr/>
        </p:nvSpPr>
        <p:spPr>
          <a:xfrm>
            <a:off x="10503174" y="460336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5C5D73B3-8F05-428B-96DB-5B11779EEEAC}"/>
              </a:ext>
            </a:extLst>
          </p:cNvPr>
          <p:cNvSpPr/>
          <p:nvPr/>
        </p:nvSpPr>
        <p:spPr>
          <a:xfrm>
            <a:off x="10536970" y="4852931"/>
            <a:ext cx="1065610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6836104-6DF9-496D-8919-5E412A38DE64}"/>
              </a:ext>
            </a:extLst>
          </p:cNvPr>
          <p:cNvSpPr/>
          <p:nvPr/>
        </p:nvSpPr>
        <p:spPr>
          <a:xfrm>
            <a:off x="10513215" y="5442873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18,77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3AC1E835-400F-446C-85AE-D81E79836E1E}"/>
              </a:ext>
            </a:extLst>
          </p:cNvPr>
          <p:cNvSpPr/>
          <p:nvPr/>
        </p:nvSpPr>
        <p:spPr>
          <a:xfrm>
            <a:off x="8128553" y="5784269"/>
            <a:ext cx="1103646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25,44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C7DB0614-21BC-4538-9718-584EBFDA25A3}"/>
              </a:ext>
            </a:extLst>
          </p:cNvPr>
          <p:cNvSpPr/>
          <p:nvPr/>
        </p:nvSpPr>
        <p:spPr>
          <a:xfrm>
            <a:off x="9319521" y="5775258"/>
            <a:ext cx="1103646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30,89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13C2F6D-8EF4-4AF7-82DF-186E8D0D31C3}"/>
              </a:ext>
            </a:extLst>
          </p:cNvPr>
          <p:cNvSpPr/>
          <p:nvPr/>
        </p:nvSpPr>
        <p:spPr>
          <a:xfrm>
            <a:off x="10527950" y="5767210"/>
            <a:ext cx="1103646" cy="38064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 dirty="0">
                <a:solidFill>
                  <a:schemeClr val="bg1"/>
                </a:solidFill>
              </a:rPr>
              <a:t>37,23 EUR</a:t>
            </a:r>
            <a:endParaRPr lang="en-US" sz="1000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8AD80E-70A2-4DDB-B75E-11011D1F1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917" y="4480653"/>
            <a:ext cx="430299" cy="569693"/>
          </a:xfrm>
          <a:prstGeom prst="rect">
            <a:avLst/>
          </a:prstGeo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0BEB8621-3DA8-EFAD-1215-4BD589E1EC7B}"/>
              </a:ext>
            </a:extLst>
          </p:cNvPr>
          <p:cNvSpPr txBox="1"/>
          <p:nvPr/>
        </p:nvSpPr>
        <p:spPr>
          <a:xfrm>
            <a:off x="384569" y="6243781"/>
            <a:ext cx="11250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800" dirty="0">
                <a:solidFill>
                  <a:srgbClr val="757575"/>
                </a:solidFill>
                <a:latin typeface="Arial"/>
              </a:rPr>
              <a:t>* Po ceniku SKB d.d. za poslovanje s finančnimi instrumenti za fizične osebe veljavnem od 1.2.2024 dalje.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l-SI" sz="800" dirty="0">
                <a:solidFill>
                  <a:srgbClr val="757575"/>
                </a:solidFill>
                <a:latin typeface="Arial"/>
              </a:rPr>
              <a:t>** Predlog simulacije cenika SKB velja le v primeru, če ima vlagatelj v portfelju le obveznico RS94.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757575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319E712-CE12-4D37-830D-57D709145F21}"/>
              </a:ext>
            </a:extLst>
          </p:cNvPr>
          <p:cNvSpPr/>
          <p:nvPr/>
        </p:nvSpPr>
        <p:spPr>
          <a:xfrm>
            <a:off x="1889868" y="400717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vodenje  KDD 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6657A62-A8BE-46BB-AA0B-6B8C2BF32E0D}"/>
              </a:ext>
            </a:extLst>
          </p:cNvPr>
          <p:cNvSpPr/>
          <p:nvPr/>
        </p:nvSpPr>
        <p:spPr>
          <a:xfrm>
            <a:off x="4520310" y="400130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AB65E385-CB4B-4B9A-A021-747126C5ADEE}"/>
              </a:ext>
            </a:extLst>
          </p:cNvPr>
          <p:cNvSpPr/>
          <p:nvPr/>
        </p:nvSpPr>
        <p:spPr>
          <a:xfrm>
            <a:off x="5707405" y="399278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55DB2A0A-E162-4640-8A8D-45FB9655D6E3}"/>
              </a:ext>
            </a:extLst>
          </p:cNvPr>
          <p:cNvSpPr/>
          <p:nvPr/>
        </p:nvSpPr>
        <p:spPr>
          <a:xfrm>
            <a:off x="6883866" y="397946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B3A3298-F65D-485A-9185-A768E76C4D55}"/>
              </a:ext>
            </a:extLst>
          </p:cNvPr>
          <p:cNvSpPr/>
          <p:nvPr/>
        </p:nvSpPr>
        <p:spPr>
          <a:xfrm>
            <a:off x="8114826" y="371281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622104A-0E6F-4AD8-A0CC-CFAA78F09EB7}"/>
              </a:ext>
            </a:extLst>
          </p:cNvPr>
          <p:cNvSpPr/>
          <p:nvPr/>
        </p:nvSpPr>
        <p:spPr>
          <a:xfrm>
            <a:off x="9354266" y="372420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AD4565D-3CF0-4C58-922C-0C3906FB64B1}"/>
              </a:ext>
            </a:extLst>
          </p:cNvPr>
          <p:cNvSpPr/>
          <p:nvPr/>
        </p:nvSpPr>
        <p:spPr>
          <a:xfrm>
            <a:off x="10513215" y="371894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8224EDD-45C0-42E2-9F4C-07D35EE75976}"/>
              </a:ext>
            </a:extLst>
          </p:cNvPr>
          <p:cNvSpPr/>
          <p:nvPr/>
        </p:nvSpPr>
        <p:spPr>
          <a:xfrm>
            <a:off x="1837729" y="2751965"/>
            <a:ext cx="2568422" cy="307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Letno nadomestilo – spremljava, izvedba SKB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8C4EDD7-07E2-402A-87AA-DEAAAEC3BAE3}"/>
              </a:ext>
            </a:extLst>
          </p:cNvPr>
          <p:cNvSpPr/>
          <p:nvPr/>
        </p:nvSpPr>
        <p:spPr>
          <a:xfrm>
            <a:off x="4511825" y="278887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B9CB96E-0CDE-43B0-AD35-EE7B70CFC0DC}"/>
              </a:ext>
            </a:extLst>
          </p:cNvPr>
          <p:cNvSpPr/>
          <p:nvPr/>
        </p:nvSpPr>
        <p:spPr>
          <a:xfrm>
            <a:off x="5735961" y="279882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E694561-8DB0-48D2-BB01-83CE8FA9C23E}"/>
              </a:ext>
            </a:extLst>
          </p:cNvPr>
          <p:cNvSpPr/>
          <p:nvPr/>
        </p:nvSpPr>
        <p:spPr>
          <a:xfrm>
            <a:off x="6921674" y="279068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5,88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079AE17-78EE-4708-A2AD-D7C40A9A39B6}"/>
              </a:ext>
            </a:extLst>
          </p:cNvPr>
          <p:cNvSpPr/>
          <p:nvPr/>
        </p:nvSpPr>
        <p:spPr>
          <a:xfrm>
            <a:off x="8124787" y="279068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3C65B863-A0A3-4F63-A0C4-945E335C53FC}"/>
              </a:ext>
            </a:extLst>
          </p:cNvPr>
          <p:cNvSpPr/>
          <p:nvPr/>
        </p:nvSpPr>
        <p:spPr>
          <a:xfrm>
            <a:off x="9354266" y="277244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0,00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5202E3C-E407-44CE-9E78-2C0F4902A7F6}"/>
              </a:ext>
            </a:extLst>
          </p:cNvPr>
          <p:cNvSpPr/>
          <p:nvPr/>
        </p:nvSpPr>
        <p:spPr>
          <a:xfrm>
            <a:off x="10554471" y="277365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 0,00EUR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6F048C-8171-DACD-3316-EAC796292C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7252" y="216363"/>
            <a:ext cx="700197" cy="639536"/>
          </a:xfrm>
          <a:prstGeom prst="rect">
            <a:avLst/>
          </a:prstGeom>
        </p:spPr>
      </p:pic>
      <p:sp>
        <p:nvSpPr>
          <p:cNvPr id="124" name="Rectangle 123">
            <a:extLst>
              <a:ext uri="{FF2B5EF4-FFF2-40B4-BE49-F238E27FC236}">
                <a16:creationId xmlns:a16="http://schemas.microsoft.com/office/drawing/2014/main" id="{1E3A6429-9DC7-4D7A-B4CE-36EAC2B3CCAD}"/>
              </a:ext>
            </a:extLst>
          </p:cNvPr>
          <p:cNvSpPr/>
          <p:nvPr/>
        </p:nvSpPr>
        <p:spPr>
          <a:xfrm>
            <a:off x="1874516" y="5143393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Nadomestilo KDD za prenos obveznic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CD61BAB-2598-4435-A21A-9CFD37D8289F}"/>
              </a:ext>
            </a:extLst>
          </p:cNvPr>
          <p:cNvSpPr/>
          <p:nvPr/>
        </p:nvSpPr>
        <p:spPr>
          <a:xfrm>
            <a:off x="4497937" y="512081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5,13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24ABF3D-A6C6-45F4-83FC-C1ABC8E7A9FD}"/>
              </a:ext>
            </a:extLst>
          </p:cNvPr>
          <p:cNvSpPr/>
          <p:nvPr/>
        </p:nvSpPr>
        <p:spPr>
          <a:xfrm>
            <a:off x="5669496" y="514858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11,23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2C81044-2E38-4E88-991B-9CB44C556956}"/>
              </a:ext>
            </a:extLst>
          </p:cNvPr>
          <p:cNvSpPr/>
          <p:nvPr/>
        </p:nvSpPr>
        <p:spPr>
          <a:xfrm>
            <a:off x="6901152" y="513886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18,63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DBFD5F1-2471-40BD-9C40-4E8EB213F7BC}"/>
              </a:ext>
            </a:extLst>
          </p:cNvPr>
          <p:cNvSpPr/>
          <p:nvPr/>
        </p:nvSpPr>
        <p:spPr>
          <a:xfrm>
            <a:off x="8127889" y="513873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2,63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CB36C18-4F93-4B8B-914A-A907AB2CB5EA}"/>
              </a:ext>
            </a:extLst>
          </p:cNvPr>
          <p:cNvSpPr/>
          <p:nvPr/>
        </p:nvSpPr>
        <p:spPr>
          <a:xfrm>
            <a:off x="9324721" y="513873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5,68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BE79DBB-DD97-415D-B931-13F984F7FB67}"/>
              </a:ext>
            </a:extLst>
          </p:cNvPr>
          <p:cNvSpPr/>
          <p:nvPr/>
        </p:nvSpPr>
        <p:spPr>
          <a:xfrm>
            <a:off x="10498934" y="513029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 dirty="0">
                <a:solidFill>
                  <a:schemeClr val="bg1">
                    <a:lumMod val="50000"/>
                  </a:schemeClr>
                </a:solidFill>
              </a:rPr>
              <a:t>9,38 EUR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39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97431A-CC34-5C17-4B29-1457AD4C6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5529411"/>
            <a:ext cx="2143125" cy="923925"/>
          </a:xfrm>
          <a:prstGeom prst="rect">
            <a:avLst/>
          </a:prstGeo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4113586C-C48D-2EDC-625B-F617340A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568325"/>
            <a:ext cx="10515600" cy="720000"/>
          </a:xfrm>
        </p:spPr>
        <p:txBody>
          <a:bodyPr anchor="ctr">
            <a:normAutofit/>
          </a:bodyPr>
          <a:lstStyle/>
          <a:p>
            <a:r>
              <a:rPr lang="sl-SI" sz="2000" dirty="0">
                <a:solidFill>
                  <a:srgbClr val="422373"/>
                </a:solidFill>
                <a:latin typeface="Corporative TAB for BKS Blk" pitchFamily="2" charset="-18"/>
              </a:rPr>
              <a:t>Pregled stroškov trgovalnega računa za malega vlagatelja BKS BANK AG</a:t>
            </a:r>
            <a:r>
              <a:rPr lang="sl-SI" sz="1867" dirty="0"/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B303A6CA-FF64-F93A-D939-70D1501E9E75}"/>
              </a:ext>
            </a:extLst>
          </p:cNvPr>
          <p:cNvGraphicFramePr>
            <a:graphicFrameLocks noGrp="1"/>
          </p:cNvGraphicFramePr>
          <p:nvPr/>
        </p:nvGraphicFramePr>
        <p:xfrm>
          <a:off x="743626" y="1374843"/>
          <a:ext cx="9822774" cy="4314747"/>
        </p:xfrm>
        <a:graphic>
          <a:graphicData uri="http://schemas.openxmlformats.org/drawingml/2006/table">
            <a:tbl>
              <a:tblPr/>
              <a:tblGrid>
                <a:gridCol w="1774081">
                  <a:extLst>
                    <a:ext uri="{9D8B030D-6E8A-4147-A177-3AD203B41FA5}">
                      <a16:colId xmlns:a16="http://schemas.microsoft.com/office/drawing/2014/main" val="2038947612"/>
                    </a:ext>
                  </a:extLst>
                </a:gridCol>
                <a:gridCol w="2709255">
                  <a:extLst>
                    <a:ext uri="{9D8B030D-6E8A-4147-A177-3AD203B41FA5}">
                      <a16:colId xmlns:a16="http://schemas.microsoft.com/office/drawing/2014/main" val="2045187419"/>
                    </a:ext>
                  </a:extLst>
                </a:gridCol>
                <a:gridCol w="948927">
                  <a:extLst>
                    <a:ext uri="{9D8B030D-6E8A-4147-A177-3AD203B41FA5}">
                      <a16:colId xmlns:a16="http://schemas.microsoft.com/office/drawing/2014/main" val="859852475"/>
                    </a:ext>
                  </a:extLst>
                </a:gridCol>
                <a:gridCol w="783897">
                  <a:extLst>
                    <a:ext uri="{9D8B030D-6E8A-4147-A177-3AD203B41FA5}">
                      <a16:colId xmlns:a16="http://schemas.microsoft.com/office/drawing/2014/main" val="1352006877"/>
                    </a:ext>
                  </a:extLst>
                </a:gridCol>
                <a:gridCol w="1062387">
                  <a:extLst>
                    <a:ext uri="{9D8B030D-6E8A-4147-A177-3AD203B41FA5}">
                      <a16:colId xmlns:a16="http://schemas.microsoft.com/office/drawing/2014/main" val="208411212"/>
                    </a:ext>
                  </a:extLst>
                </a:gridCol>
                <a:gridCol w="192536">
                  <a:extLst>
                    <a:ext uri="{9D8B030D-6E8A-4147-A177-3AD203B41FA5}">
                      <a16:colId xmlns:a16="http://schemas.microsoft.com/office/drawing/2014/main" val="244549679"/>
                    </a:ext>
                  </a:extLst>
                </a:gridCol>
                <a:gridCol w="783897">
                  <a:extLst>
                    <a:ext uri="{9D8B030D-6E8A-4147-A177-3AD203B41FA5}">
                      <a16:colId xmlns:a16="http://schemas.microsoft.com/office/drawing/2014/main" val="3171951518"/>
                    </a:ext>
                  </a:extLst>
                </a:gridCol>
                <a:gridCol w="783897">
                  <a:extLst>
                    <a:ext uri="{9D8B030D-6E8A-4147-A177-3AD203B41FA5}">
                      <a16:colId xmlns:a16="http://schemas.microsoft.com/office/drawing/2014/main" val="3306565942"/>
                    </a:ext>
                  </a:extLst>
                </a:gridCol>
                <a:gridCol w="783897">
                  <a:extLst>
                    <a:ext uri="{9D8B030D-6E8A-4147-A177-3AD203B41FA5}">
                      <a16:colId xmlns:a16="http://schemas.microsoft.com/office/drawing/2014/main" val="171571391"/>
                    </a:ext>
                  </a:extLst>
                </a:gridCol>
              </a:tblGrid>
              <a:tr h="548980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Stroški po trenutno veljavnem ceniku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Znižani stroški za vpis državnih obveznic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853486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Višina vpisa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50.000 EUR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223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088318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86741"/>
                  </a:ext>
                </a:extLst>
              </a:tr>
              <a:tr h="16372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Klasično obveščanje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vodenje  BKS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28159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ležarina BKS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228826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Nadomestilo BKS za izplačilo kuponov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280367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Skupaj klasično obveščanje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36,60 €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43,40 €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50,20 €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26,00 €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612176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686884"/>
                  </a:ext>
                </a:extLst>
              </a:tr>
              <a:tr h="16372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Elektronsko obveščanje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vodenje  BKS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897704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ležarina BKS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009931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Nadomestilo BKS za izplačilo kuponov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288072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Skupaj elektronsko obveščanje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28,60 €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35,40 €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42,20 €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47148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637717"/>
                  </a:ext>
                </a:extLst>
              </a:tr>
              <a:tr h="163729">
                <a:tc rowSpan="6">
                  <a:txBody>
                    <a:bodyPr/>
                    <a:lstStyle/>
                    <a:p>
                      <a:pPr algn="ctr" rtl="0" fontAlgn="b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Trgovalni stroški KDD</a:t>
                      </a:r>
                      <a:b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Odpiranje trgovalnega računa KDD 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133594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vodenje računa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349355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ležarina KDD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8,66 €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11,22 €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0,64 €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3,21 €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86167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Letno nadomestilo – spremljava, izvedba KDD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77686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Nadomestilo KDD za izplačilo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0,38 €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584593"/>
                  </a:ext>
                </a:extLst>
              </a:tr>
              <a:tr h="1637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Nadmestilo KDD za prenos obveznic</a:t>
                      </a:r>
                    </a:p>
                  </a:txBody>
                  <a:tcPr marL="7668" marR="7668" marT="7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18,50 €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9,25 €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782074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Skupaj trgovalni stroški KDD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23,49 €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32,17 €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42,13 €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9,29 €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13,63 €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18,61 €</a:t>
                      </a:r>
                    </a:p>
                  </a:txBody>
                  <a:tcPr marL="7668" marR="7668" marT="7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07261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Klasično SKUPAJ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266392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rtl="0" fontAlgn="ctr"/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60,09 €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75,57 €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92,33 €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35,29 €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39,63 €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44,61 €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29180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Elektronsko SKUPAJ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171388"/>
                  </a:ext>
                </a:extLst>
              </a:tr>
              <a:tr h="163729">
                <a:tc>
                  <a:txBody>
                    <a:bodyPr/>
                    <a:lstStyle/>
                    <a:p>
                      <a:pPr algn="l" rtl="0" fontAlgn="ctr"/>
                      <a:endParaRPr lang="sl-SI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68" marR="7668" marT="7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52,09 €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67,57 €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84,33 €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27,29 €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31,63 €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36,61 €</a:t>
                      </a:r>
                    </a:p>
                  </a:txBody>
                  <a:tcPr marL="7668" marR="7668" marT="76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00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414344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4848DFC-C987-CA66-A547-B05658444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2345" y="406429"/>
            <a:ext cx="1423035" cy="34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0">
        <p14:reveal/>
      </p:transition>
    </mc:Choice>
    <mc:Fallback xmlns=""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7B1BF0D5-0BEC-82EC-6F20-9B44A4BA7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529411"/>
            <a:ext cx="2143125" cy="923925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1944461" y="716506"/>
            <a:ext cx="832956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endParaRPr lang="en-US" sz="16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B2693-7BA4-4260-A446-717FB055F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5" y="5381635"/>
            <a:ext cx="2143125" cy="923925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2FD6CB9-8E2E-4539-B5CA-BA5B608B9B97}"/>
              </a:ext>
            </a:extLst>
          </p:cNvPr>
          <p:cNvSpPr txBox="1">
            <a:spLocks/>
          </p:cNvSpPr>
          <p:nvPr/>
        </p:nvSpPr>
        <p:spPr>
          <a:xfrm>
            <a:off x="263352" y="208949"/>
            <a:ext cx="116652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274320" tIns="45720" rIns="91440" bIns="45720" rtlCol="0" anchor="t" anchorCtr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sl-SI" sz="2400">
                <a:solidFill>
                  <a:schemeClr val="bg1">
                    <a:lumMod val="50000"/>
                  </a:schemeClr>
                </a:solidFill>
              </a:rPr>
              <a:t>Pregled trgovalnih stroškov za malega vlagatelja in predlog ILIRIKE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2389E6-3CFF-449D-BE24-A96F95704A1F}"/>
              </a:ext>
            </a:extLst>
          </p:cNvPr>
          <p:cNvSpPr/>
          <p:nvPr/>
        </p:nvSpPr>
        <p:spPr>
          <a:xfrm>
            <a:off x="398685" y="1654497"/>
            <a:ext cx="1368151" cy="995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ILIRIKA Fizične osebe – klasično obveščanje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2DDFDD-B359-426A-82B4-750D23EFCEB8}"/>
              </a:ext>
            </a:extLst>
          </p:cNvPr>
          <p:cNvSpPr/>
          <p:nvPr/>
        </p:nvSpPr>
        <p:spPr>
          <a:xfrm>
            <a:off x="407367" y="2729683"/>
            <a:ext cx="1368151" cy="995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ILIRIKA Fizične osebe – elektronsko obveščanje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47FAA-56CE-4B0D-9C27-4EC5C34B82BA}"/>
              </a:ext>
            </a:extLst>
          </p:cNvPr>
          <p:cNvSpPr/>
          <p:nvPr/>
        </p:nvSpPr>
        <p:spPr>
          <a:xfrm>
            <a:off x="407367" y="1328194"/>
            <a:ext cx="1356845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Višina portfelja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492CCB-B1D5-47DD-98B7-7150C4752AA9}"/>
              </a:ext>
            </a:extLst>
          </p:cNvPr>
          <p:cNvSpPr/>
          <p:nvPr/>
        </p:nvSpPr>
        <p:spPr>
          <a:xfrm>
            <a:off x="4492580" y="1371873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D2742A-56B9-4697-94E5-F10A2E7189AE}"/>
              </a:ext>
            </a:extLst>
          </p:cNvPr>
          <p:cNvSpPr/>
          <p:nvPr/>
        </p:nvSpPr>
        <p:spPr>
          <a:xfrm>
            <a:off x="5693192" y="1362795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DCEED-CD9F-4186-9E57-A5F338A1D6D1}"/>
              </a:ext>
            </a:extLst>
          </p:cNvPr>
          <p:cNvSpPr/>
          <p:nvPr/>
        </p:nvSpPr>
        <p:spPr>
          <a:xfrm>
            <a:off x="6893804" y="1362795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5B2895-A5B3-4111-9D18-A39605BD6C43}"/>
              </a:ext>
            </a:extLst>
          </p:cNvPr>
          <p:cNvSpPr/>
          <p:nvPr/>
        </p:nvSpPr>
        <p:spPr>
          <a:xfrm>
            <a:off x="1828285" y="1670618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vodenje ILIRIKA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A6A2EB-FB56-45AB-8F10-02C9A8AC1C24}"/>
              </a:ext>
            </a:extLst>
          </p:cNvPr>
          <p:cNvSpPr/>
          <p:nvPr/>
        </p:nvSpPr>
        <p:spPr>
          <a:xfrm>
            <a:off x="1828285" y="1928015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ležarina ILIRIKA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69C351-419F-4749-9794-D07C75F9AB18}"/>
              </a:ext>
            </a:extLst>
          </p:cNvPr>
          <p:cNvSpPr/>
          <p:nvPr/>
        </p:nvSpPr>
        <p:spPr>
          <a:xfrm>
            <a:off x="1828285" y="2185412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ILIRIKA za izplačilo kuponov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29D19E-2A8C-460E-AC30-30F754A4384D}"/>
              </a:ext>
            </a:extLst>
          </p:cNvPr>
          <p:cNvSpPr/>
          <p:nvPr/>
        </p:nvSpPr>
        <p:spPr>
          <a:xfrm>
            <a:off x="1784493" y="3509515"/>
            <a:ext cx="2622997" cy="227984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ILIRIKA elektronsko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4B1FAA3-238D-479D-A82A-099382B79681}"/>
              </a:ext>
            </a:extLst>
          </p:cNvPr>
          <p:cNvSpPr/>
          <p:nvPr/>
        </p:nvSpPr>
        <p:spPr>
          <a:xfrm>
            <a:off x="1864947" y="5437627"/>
            <a:ext cx="2570448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trgovalni stroški KDD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B246E0A-B815-4EF7-A214-513010FC0B55}"/>
              </a:ext>
            </a:extLst>
          </p:cNvPr>
          <p:cNvSpPr/>
          <p:nvPr/>
        </p:nvSpPr>
        <p:spPr>
          <a:xfrm>
            <a:off x="4492582" y="16721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DA828E-AFF4-48A9-936A-B736367D72DF}"/>
              </a:ext>
            </a:extLst>
          </p:cNvPr>
          <p:cNvSpPr/>
          <p:nvPr/>
        </p:nvSpPr>
        <p:spPr>
          <a:xfrm>
            <a:off x="4492582" y="192959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0,96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450C111-2861-492B-9E73-0B47BBB1AF58}"/>
              </a:ext>
            </a:extLst>
          </p:cNvPr>
          <p:cNvSpPr/>
          <p:nvPr/>
        </p:nvSpPr>
        <p:spPr>
          <a:xfrm>
            <a:off x="4492582" y="218698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4,20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8D69566-5625-40AA-A15C-95B90E108535}"/>
              </a:ext>
            </a:extLst>
          </p:cNvPr>
          <p:cNvSpPr/>
          <p:nvPr/>
        </p:nvSpPr>
        <p:spPr>
          <a:xfrm>
            <a:off x="4492582" y="3519851"/>
            <a:ext cx="1103646" cy="227917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30,56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BE7F89-74F7-4857-9819-8E170650B4E1}"/>
              </a:ext>
            </a:extLst>
          </p:cNvPr>
          <p:cNvSpPr/>
          <p:nvPr/>
        </p:nvSpPr>
        <p:spPr>
          <a:xfrm>
            <a:off x="5716718" y="16721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703973-AC82-4260-A637-D77AC749ED01}"/>
              </a:ext>
            </a:extLst>
          </p:cNvPr>
          <p:cNvSpPr/>
          <p:nvPr/>
        </p:nvSpPr>
        <p:spPr>
          <a:xfrm>
            <a:off x="5716718" y="192959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2,88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4D44D2-AC07-4053-A67A-2EF9C2D0960E}"/>
              </a:ext>
            </a:extLst>
          </p:cNvPr>
          <p:cNvSpPr/>
          <p:nvPr/>
        </p:nvSpPr>
        <p:spPr>
          <a:xfrm>
            <a:off x="5716718" y="218698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12,60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7978116-AFA3-4473-8377-E6CE032A1AC3}"/>
              </a:ext>
            </a:extLst>
          </p:cNvPr>
          <p:cNvSpPr/>
          <p:nvPr/>
        </p:nvSpPr>
        <p:spPr>
          <a:xfrm>
            <a:off x="5716718" y="3519851"/>
            <a:ext cx="1103646" cy="227917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42,68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8B6053-0F02-4E6A-8BFC-44929B76DB82}"/>
              </a:ext>
            </a:extLst>
          </p:cNvPr>
          <p:cNvSpPr/>
          <p:nvPr/>
        </p:nvSpPr>
        <p:spPr>
          <a:xfrm>
            <a:off x="6917327" y="1672194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095DE07-34E4-4B16-971F-8B08BBFB510C}"/>
              </a:ext>
            </a:extLst>
          </p:cNvPr>
          <p:cNvSpPr/>
          <p:nvPr/>
        </p:nvSpPr>
        <p:spPr>
          <a:xfrm>
            <a:off x="6917327" y="1929591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FD2EDDB-6724-481A-BACF-AD8E2D3AF39E}"/>
              </a:ext>
            </a:extLst>
          </p:cNvPr>
          <p:cNvSpPr/>
          <p:nvPr/>
        </p:nvSpPr>
        <p:spPr>
          <a:xfrm>
            <a:off x="6917327" y="218698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21,00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67F0959-D3B2-41C6-97B4-91AD86BE9DDE}"/>
              </a:ext>
            </a:extLst>
          </p:cNvPr>
          <p:cNvSpPr/>
          <p:nvPr/>
        </p:nvSpPr>
        <p:spPr>
          <a:xfrm>
            <a:off x="6917327" y="3519851"/>
            <a:ext cx="1103646" cy="227917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54,80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9E6B68E-F03F-4A0E-BCA8-894984B2F996}"/>
              </a:ext>
            </a:extLst>
          </p:cNvPr>
          <p:cNvSpPr/>
          <p:nvPr/>
        </p:nvSpPr>
        <p:spPr>
          <a:xfrm>
            <a:off x="8084272" y="1367113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10.000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1B191F-60C6-469A-9B2D-639F09F039ED}"/>
              </a:ext>
            </a:extLst>
          </p:cNvPr>
          <p:cNvSpPr/>
          <p:nvPr/>
        </p:nvSpPr>
        <p:spPr>
          <a:xfrm>
            <a:off x="9284884" y="1358035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30.000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90F9F6-1CCE-4277-ACF1-F84F2F951995}"/>
              </a:ext>
            </a:extLst>
          </p:cNvPr>
          <p:cNvSpPr/>
          <p:nvPr/>
        </p:nvSpPr>
        <p:spPr>
          <a:xfrm>
            <a:off x="10485496" y="1358035"/>
            <a:ext cx="1103648" cy="214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50.000 EUR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1D05F-C5F6-482E-AFA8-39C1B3094D44}"/>
              </a:ext>
            </a:extLst>
          </p:cNvPr>
          <p:cNvCxnSpPr>
            <a:cxnSpLocks/>
          </p:cNvCxnSpPr>
          <p:nvPr/>
        </p:nvCxnSpPr>
        <p:spPr>
          <a:xfrm>
            <a:off x="8066343" y="1337337"/>
            <a:ext cx="0" cy="5211245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A355DAA1-1359-420D-AE6E-38E829AE4965}"/>
              </a:ext>
            </a:extLst>
          </p:cNvPr>
          <p:cNvSpPr/>
          <p:nvPr/>
        </p:nvSpPr>
        <p:spPr>
          <a:xfrm>
            <a:off x="8084272" y="1056535"/>
            <a:ext cx="3504868" cy="242152"/>
          </a:xfrm>
          <a:prstGeom prst="rect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Predlog ILIRIKE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51B8D0C-1F6D-4216-A920-476F4DA10C64}"/>
              </a:ext>
            </a:extLst>
          </p:cNvPr>
          <p:cNvSpPr/>
          <p:nvPr/>
        </p:nvSpPr>
        <p:spPr>
          <a:xfrm>
            <a:off x="433488" y="728090"/>
            <a:ext cx="11201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95"/>
              </a:spcAft>
              <a:defRPr/>
            </a:pPr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Stroški trgovanja so za male vlagatelje ključna odločilna predpostavka, zato se je ILIRIKA d.d. kot dolgoročni strateški partner pripravljena odpovedati določenim stroškom trgovalnega računa, kot je prikazano v spodnji tabeli.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8FD5D75-8EF9-4784-A9D5-9F2D26B0B22B}"/>
              </a:ext>
            </a:extLst>
          </p:cNvPr>
          <p:cNvSpPr/>
          <p:nvPr/>
        </p:nvSpPr>
        <p:spPr>
          <a:xfrm>
            <a:off x="4485898" y="382179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5EB0BC7-268C-4F2B-B81C-38AD27719344}"/>
              </a:ext>
            </a:extLst>
          </p:cNvPr>
          <p:cNvSpPr/>
          <p:nvPr/>
        </p:nvSpPr>
        <p:spPr>
          <a:xfrm>
            <a:off x="4511824" y="4330004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6,08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70D19A7-1144-4DC8-8DE5-FC849347D608}"/>
              </a:ext>
            </a:extLst>
          </p:cNvPr>
          <p:cNvSpPr/>
          <p:nvPr/>
        </p:nvSpPr>
        <p:spPr>
          <a:xfrm>
            <a:off x="4511825" y="458740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76B18AD-AC0F-4A33-BA14-E0D3BEB4F2E0}"/>
              </a:ext>
            </a:extLst>
          </p:cNvPr>
          <p:cNvSpPr/>
          <p:nvPr/>
        </p:nvSpPr>
        <p:spPr>
          <a:xfrm>
            <a:off x="4511825" y="484479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CA15FE8-CF4B-46B6-8619-45E7C3F08B93}"/>
              </a:ext>
            </a:extLst>
          </p:cNvPr>
          <p:cNvSpPr/>
          <p:nvPr/>
        </p:nvSpPr>
        <p:spPr>
          <a:xfrm>
            <a:off x="4511825" y="5431342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23,49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EA86AC4-8517-47F5-B551-874D8F0C47D4}"/>
              </a:ext>
            </a:extLst>
          </p:cNvPr>
          <p:cNvSpPr/>
          <p:nvPr/>
        </p:nvSpPr>
        <p:spPr>
          <a:xfrm>
            <a:off x="5718154" y="3815210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FDA4099-C77B-4ABF-ACFC-06F29371AC6A}"/>
              </a:ext>
            </a:extLst>
          </p:cNvPr>
          <p:cNvSpPr/>
          <p:nvPr/>
        </p:nvSpPr>
        <p:spPr>
          <a:xfrm>
            <a:off x="5735960" y="4330004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8,66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1D3450C-E77C-4152-8C57-175D704D6945}"/>
              </a:ext>
            </a:extLst>
          </p:cNvPr>
          <p:cNvSpPr/>
          <p:nvPr/>
        </p:nvSpPr>
        <p:spPr>
          <a:xfrm>
            <a:off x="5735961" y="458740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32E1A62-ACF3-4DC0-B09C-CF944CF104BC}"/>
              </a:ext>
            </a:extLst>
          </p:cNvPr>
          <p:cNvSpPr/>
          <p:nvPr/>
        </p:nvSpPr>
        <p:spPr>
          <a:xfrm>
            <a:off x="5735961" y="484479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9A7597A-4C86-4CFC-8BB5-FBB36C4AF008}"/>
              </a:ext>
            </a:extLst>
          </p:cNvPr>
          <p:cNvSpPr/>
          <p:nvPr/>
        </p:nvSpPr>
        <p:spPr>
          <a:xfrm>
            <a:off x="5735961" y="5431342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32,17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80E0B8A-1D19-496E-A8B3-38A26AD9C77C}"/>
              </a:ext>
            </a:extLst>
          </p:cNvPr>
          <p:cNvSpPr/>
          <p:nvPr/>
        </p:nvSpPr>
        <p:spPr>
          <a:xfrm>
            <a:off x="6893663" y="3821799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8BD89C0-D0E0-4FDB-B06E-F325AD823BE7}"/>
              </a:ext>
            </a:extLst>
          </p:cNvPr>
          <p:cNvSpPr/>
          <p:nvPr/>
        </p:nvSpPr>
        <p:spPr>
          <a:xfrm>
            <a:off x="6902451" y="4339640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11,22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F77AF52-ED47-4938-B840-FB94110D14C6}"/>
              </a:ext>
            </a:extLst>
          </p:cNvPr>
          <p:cNvSpPr/>
          <p:nvPr/>
        </p:nvSpPr>
        <p:spPr>
          <a:xfrm>
            <a:off x="6922716" y="4587401"/>
            <a:ext cx="1083382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5,88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11185F-17C6-4253-8FF2-2C11D4A99493}"/>
              </a:ext>
            </a:extLst>
          </p:cNvPr>
          <p:cNvSpPr/>
          <p:nvPr/>
        </p:nvSpPr>
        <p:spPr>
          <a:xfrm>
            <a:off x="6917662" y="4827009"/>
            <a:ext cx="108668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0,38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BCCB59C-FC5E-4045-9491-9F6F9FE65ECA}"/>
              </a:ext>
            </a:extLst>
          </p:cNvPr>
          <p:cNvSpPr/>
          <p:nvPr/>
        </p:nvSpPr>
        <p:spPr>
          <a:xfrm>
            <a:off x="6936570" y="5431342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42,13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D4F3B49-EABC-4EEE-9CDA-750FCBB06895}"/>
              </a:ext>
            </a:extLst>
          </p:cNvPr>
          <p:cNvSpPr/>
          <p:nvPr/>
        </p:nvSpPr>
        <p:spPr>
          <a:xfrm>
            <a:off x="4492441" y="1052914"/>
            <a:ext cx="3504868" cy="24577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Trenutno veljavni stroški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717F0D9-1671-40A1-82B4-E5B6A6FE0221}"/>
              </a:ext>
            </a:extLst>
          </p:cNvPr>
          <p:cNvSpPr/>
          <p:nvPr/>
        </p:nvSpPr>
        <p:spPr>
          <a:xfrm>
            <a:off x="1825336" y="382475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Odpiranje trgovalnega računa KDD 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FBA89F6-ED83-4923-9893-451B44BE460C}"/>
              </a:ext>
            </a:extLst>
          </p:cNvPr>
          <p:cNvSpPr/>
          <p:nvPr/>
        </p:nvSpPr>
        <p:spPr>
          <a:xfrm>
            <a:off x="1860658" y="4356131"/>
            <a:ext cx="2570449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ležarina KDD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9C4057-9C89-46C8-9E4A-1254515C92F5}"/>
              </a:ext>
            </a:extLst>
          </p:cNvPr>
          <p:cNvSpPr/>
          <p:nvPr/>
        </p:nvSpPr>
        <p:spPr>
          <a:xfrm>
            <a:off x="1860659" y="4613528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Letno nadomestilo – spremljava, izvedba KDD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32CAE64-8AE9-4299-9933-F537F8663B50}"/>
              </a:ext>
            </a:extLst>
          </p:cNvPr>
          <p:cNvSpPr/>
          <p:nvPr/>
        </p:nvSpPr>
        <p:spPr>
          <a:xfrm>
            <a:off x="1860659" y="4870925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KDD za izplačilo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DD949F4-1C78-4785-86E5-860972460429}"/>
              </a:ext>
            </a:extLst>
          </p:cNvPr>
          <p:cNvSpPr/>
          <p:nvPr/>
        </p:nvSpPr>
        <p:spPr>
          <a:xfrm>
            <a:off x="1828285" y="2438155"/>
            <a:ext cx="2570448" cy="227917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ILIRIKA klasično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E1BF209-5DCD-4B0C-A1A9-820237AEF830}"/>
              </a:ext>
            </a:extLst>
          </p:cNvPr>
          <p:cNvSpPr/>
          <p:nvPr/>
        </p:nvSpPr>
        <p:spPr>
          <a:xfrm>
            <a:off x="4492582" y="2439731"/>
            <a:ext cx="1103646" cy="227917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34,06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D49CB77-00DF-4254-963F-A7D6D93F85F6}"/>
              </a:ext>
            </a:extLst>
          </p:cNvPr>
          <p:cNvSpPr/>
          <p:nvPr/>
        </p:nvSpPr>
        <p:spPr>
          <a:xfrm>
            <a:off x="5716718" y="2439731"/>
            <a:ext cx="1103646" cy="227917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46,18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28FB291-09BF-49CD-A48A-D4C9042BB41E}"/>
              </a:ext>
            </a:extLst>
          </p:cNvPr>
          <p:cNvSpPr/>
          <p:nvPr/>
        </p:nvSpPr>
        <p:spPr>
          <a:xfrm>
            <a:off x="6917327" y="2439731"/>
            <a:ext cx="1103646" cy="227917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58,30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5E2BA93-0B8F-40DF-9E3F-E4101874862D}"/>
              </a:ext>
            </a:extLst>
          </p:cNvPr>
          <p:cNvSpPr/>
          <p:nvPr/>
        </p:nvSpPr>
        <p:spPr>
          <a:xfrm>
            <a:off x="4479451" y="270355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24,50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D909650-900D-4C26-BA49-4751736036CB}"/>
              </a:ext>
            </a:extLst>
          </p:cNvPr>
          <p:cNvSpPr/>
          <p:nvPr/>
        </p:nvSpPr>
        <p:spPr>
          <a:xfrm>
            <a:off x="4479451" y="296095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0,96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CC9283D-ED3E-4C9F-8A6F-47B799FDC353}"/>
              </a:ext>
            </a:extLst>
          </p:cNvPr>
          <p:cNvSpPr/>
          <p:nvPr/>
        </p:nvSpPr>
        <p:spPr>
          <a:xfrm>
            <a:off x="4479451" y="321835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3,75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2B8B8AB-13DA-482F-B123-E13348E49FFD}"/>
              </a:ext>
            </a:extLst>
          </p:cNvPr>
          <p:cNvSpPr/>
          <p:nvPr/>
        </p:nvSpPr>
        <p:spPr>
          <a:xfrm>
            <a:off x="5703587" y="270355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24,50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8D92347-4ACB-410A-B211-87B756B45397}"/>
              </a:ext>
            </a:extLst>
          </p:cNvPr>
          <p:cNvSpPr/>
          <p:nvPr/>
        </p:nvSpPr>
        <p:spPr>
          <a:xfrm>
            <a:off x="5703587" y="296095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2,88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F85AEB7-EE11-4ACA-BB88-ED0FB70E8365}"/>
              </a:ext>
            </a:extLst>
          </p:cNvPr>
          <p:cNvSpPr/>
          <p:nvPr/>
        </p:nvSpPr>
        <p:spPr>
          <a:xfrm>
            <a:off x="5703587" y="321835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11,25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BCD3B03B-0E6A-472B-8233-CB2060CA117E}"/>
              </a:ext>
            </a:extLst>
          </p:cNvPr>
          <p:cNvSpPr/>
          <p:nvPr/>
        </p:nvSpPr>
        <p:spPr>
          <a:xfrm>
            <a:off x="6904196" y="2703556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24,50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A7398CE-0FF4-4C18-8E17-F5A29B2D6F41}"/>
              </a:ext>
            </a:extLst>
          </p:cNvPr>
          <p:cNvSpPr/>
          <p:nvPr/>
        </p:nvSpPr>
        <p:spPr>
          <a:xfrm>
            <a:off x="6904196" y="2960953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F82367B9-8531-4D01-9BA5-88C2980C2C17}"/>
              </a:ext>
            </a:extLst>
          </p:cNvPr>
          <p:cNvSpPr/>
          <p:nvPr/>
        </p:nvSpPr>
        <p:spPr>
          <a:xfrm>
            <a:off x="6904196" y="3218350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18,75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97E76583-0F03-4188-A390-1298F2D46C82}"/>
              </a:ext>
            </a:extLst>
          </p:cNvPr>
          <p:cNvSpPr/>
          <p:nvPr/>
        </p:nvSpPr>
        <p:spPr>
          <a:xfrm>
            <a:off x="1828285" y="2729683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vodenje ILIRIKA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335E73B-77C5-4844-ABA2-08C12984B843}"/>
              </a:ext>
            </a:extLst>
          </p:cNvPr>
          <p:cNvSpPr/>
          <p:nvPr/>
        </p:nvSpPr>
        <p:spPr>
          <a:xfrm>
            <a:off x="1828285" y="2987080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Letno nadomestilo – ležarina ILIRIKA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6FBBFB45-17AA-428D-8FFA-1F4C795D0FDA}"/>
              </a:ext>
            </a:extLst>
          </p:cNvPr>
          <p:cNvSpPr/>
          <p:nvPr/>
        </p:nvSpPr>
        <p:spPr>
          <a:xfrm>
            <a:off x="1828285" y="3244477"/>
            <a:ext cx="2570448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ILIRIKA za izplačilo kuponov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8652D5-D93A-43C4-B496-84418C3E88D8}"/>
              </a:ext>
            </a:extLst>
          </p:cNvPr>
          <p:cNvSpPr/>
          <p:nvPr/>
        </p:nvSpPr>
        <p:spPr>
          <a:xfrm>
            <a:off x="398684" y="3804869"/>
            <a:ext cx="1368151" cy="16043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Trgovalni stroški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(klasično / elektronsko)</a:t>
            </a:r>
          </a:p>
          <a:p>
            <a:pPr algn="ctr"/>
            <a:endParaRPr lang="sl-SI" sz="1000" b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sl-SI" sz="1000" b="1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BEC9B86C-CF72-48A8-9F32-55CEF3D90ACC}"/>
              </a:ext>
            </a:extLst>
          </p:cNvPr>
          <p:cNvSpPr/>
          <p:nvPr/>
        </p:nvSpPr>
        <p:spPr>
          <a:xfrm>
            <a:off x="407367" y="5721955"/>
            <a:ext cx="1368151" cy="381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ILIRIKA klasično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 + KDD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F0E2A9C7-B368-4DF2-AAC5-6D1A8B7E63E8}"/>
              </a:ext>
            </a:extLst>
          </p:cNvPr>
          <p:cNvSpPr/>
          <p:nvPr/>
        </p:nvSpPr>
        <p:spPr>
          <a:xfrm>
            <a:off x="1856237" y="5743077"/>
            <a:ext cx="2570448" cy="38064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trgovalni stroški - klasično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817D0CF-A538-4E6A-9075-36F13695D458}"/>
              </a:ext>
            </a:extLst>
          </p:cNvPr>
          <p:cNvSpPr/>
          <p:nvPr/>
        </p:nvSpPr>
        <p:spPr>
          <a:xfrm>
            <a:off x="4511993" y="5736792"/>
            <a:ext cx="1103646" cy="38064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56,65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6386B1D-B734-40E4-9CB5-9EBAAEA46A01}"/>
              </a:ext>
            </a:extLst>
          </p:cNvPr>
          <p:cNvSpPr/>
          <p:nvPr/>
        </p:nvSpPr>
        <p:spPr>
          <a:xfrm>
            <a:off x="5727251" y="5736792"/>
            <a:ext cx="1103646" cy="38064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75,65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72CD2F9-C942-46BE-8FAB-AD0B70210FB0}"/>
              </a:ext>
            </a:extLst>
          </p:cNvPr>
          <p:cNvSpPr/>
          <p:nvPr/>
        </p:nvSpPr>
        <p:spPr>
          <a:xfrm>
            <a:off x="6927860" y="5736792"/>
            <a:ext cx="1103646" cy="380642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95,93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18C7D09-A4D6-449E-A9EF-237B25BA2870}"/>
              </a:ext>
            </a:extLst>
          </p:cNvPr>
          <p:cNvSpPr/>
          <p:nvPr/>
        </p:nvSpPr>
        <p:spPr>
          <a:xfrm>
            <a:off x="417769" y="6117434"/>
            <a:ext cx="1368151" cy="4447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ILIRIKA elektronsko</a:t>
            </a:r>
          </a:p>
          <a:p>
            <a:pPr algn="ctr"/>
            <a:r>
              <a:rPr lang="sl-SI" sz="1000" b="1">
                <a:solidFill>
                  <a:schemeClr val="bg1">
                    <a:lumMod val="50000"/>
                  </a:schemeClr>
                </a:solidFill>
              </a:rPr>
              <a:t> + KDD</a:t>
            </a:r>
            <a:endParaRPr lang="en-US" sz="10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9EF2503-0CBE-41F0-ABBC-9C7C9DAC1091}"/>
              </a:ext>
            </a:extLst>
          </p:cNvPr>
          <p:cNvSpPr/>
          <p:nvPr/>
        </p:nvSpPr>
        <p:spPr>
          <a:xfrm>
            <a:off x="1862350" y="6157465"/>
            <a:ext cx="2570448" cy="380642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 b="1">
                <a:solidFill>
                  <a:schemeClr val="bg1"/>
                </a:solidFill>
              </a:rPr>
              <a:t>Skupaj trgovalni stroški – elektronsko obveščanje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F4A8269-0EBA-47D3-825B-CAB46F501F70}"/>
              </a:ext>
            </a:extLst>
          </p:cNvPr>
          <p:cNvSpPr/>
          <p:nvPr/>
        </p:nvSpPr>
        <p:spPr>
          <a:xfrm>
            <a:off x="4509228" y="6151180"/>
            <a:ext cx="1103646" cy="380642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52,70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DDAA32E5-C66A-4B93-BDC2-B8C8C82BB27D}"/>
              </a:ext>
            </a:extLst>
          </p:cNvPr>
          <p:cNvSpPr/>
          <p:nvPr/>
        </p:nvSpPr>
        <p:spPr>
          <a:xfrm>
            <a:off x="5733364" y="6151180"/>
            <a:ext cx="1092389" cy="380642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70,80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3B6F289-5E50-49A0-8C61-F756ABBE0EB2}"/>
              </a:ext>
            </a:extLst>
          </p:cNvPr>
          <p:cNvSpPr/>
          <p:nvPr/>
        </p:nvSpPr>
        <p:spPr>
          <a:xfrm>
            <a:off x="6922716" y="6151180"/>
            <a:ext cx="1114903" cy="380642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90,18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5FA7DFDD-C8CA-427D-B544-57FE9665D000}"/>
              </a:ext>
            </a:extLst>
          </p:cNvPr>
          <p:cNvSpPr/>
          <p:nvPr/>
        </p:nvSpPr>
        <p:spPr>
          <a:xfrm>
            <a:off x="8106112" y="1658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04979DB-0233-4512-8F01-4F962F4003A4}"/>
              </a:ext>
            </a:extLst>
          </p:cNvPr>
          <p:cNvSpPr/>
          <p:nvPr/>
        </p:nvSpPr>
        <p:spPr>
          <a:xfrm>
            <a:off x="8106112" y="191612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52569804-2D00-459C-8ACA-0B03018C825A}"/>
              </a:ext>
            </a:extLst>
          </p:cNvPr>
          <p:cNvSpPr/>
          <p:nvPr/>
        </p:nvSpPr>
        <p:spPr>
          <a:xfrm>
            <a:off x="8106112" y="217351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DFC94E0-BE45-4FAC-887B-BB4CD84620BD}"/>
              </a:ext>
            </a:extLst>
          </p:cNvPr>
          <p:cNvSpPr/>
          <p:nvPr/>
        </p:nvSpPr>
        <p:spPr>
          <a:xfrm>
            <a:off x="8106112" y="3506382"/>
            <a:ext cx="1103646" cy="227917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15,00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A070F4-5517-459D-8A6D-24D3BA4F2212}"/>
              </a:ext>
            </a:extLst>
          </p:cNvPr>
          <p:cNvSpPr/>
          <p:nvPr/>
        </p:nvSpPr>
        <p:spPr>
          <a:xfrm>
            <a:off x="9330248" y="1658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C295FA-728C-4C3F-94A0-448828E6CABC}"/>
              </a:ext>
            </a:extLst>
          </p:cNvPr>
          <p:cNvSpPr/>
          <p:nvPr/>
        </p:nvSpPr>
        <p:spPr>
          <a:xfrm>
            <a:off x="9330248" y="191612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C57ED4A-B1BE-4497-997A-E93B3E770365}"/>
              </a:ext>
            </a:extLst>
          </p:cNvPr>
          <p:cNvSpPr/>
          <p:nvPr/>
        </p:nvSpPr>
        <p:spPr>
          <a:xfrm>
            <a:off x="9330248" y="217351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5E111562-146A-4319-B067-604B58A78946}"/>
              </a:ext>
            </a:extLst>
          </p:cNvPr>
          <p:cNvSpPr/>
          <p:nvPr/>
        </p:nvSpPr>
        <p:spPr>
          <a:xfrm>
            <a:off x="9330248" y="3506382"/>
            <a:ext cx="1103646" cy="227917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15,00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9E6FA4CA-B576-46A8-B7E3-63CC47F85D3F}"/>
              </a:ext>
            </a:extLst>
          </p:cNvPr>
          <p:cNvSpPr/>
          <p:nvPr/>
        </p:nvSpPr>
        <p:spPr>
          <a:xfrm>
            <a:off x="10530857" y="165872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28,00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0D299C-020D-433D-BFB5-E59E83824CDF}"/>
              </a:ext>
            </a:extLst>
          </p:cNvPr>
          <p:cNvSpPr/>
          <p:nvPr/>
        </p:nvSpPr>
        <p:spPr>
          <a:xfrm>
            <a:off x="10530857" y="1916122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251E62E-E3CC-4066-9398-C46FC2858C40}"/>
              </a:ext>
            </a:extLst>
          </p:cNvPr>
          <p:cNvSpPr/>
          <p:nvPr/>
        </p:nvSpPr>
        <p:spPr>
          <a:xfrm>
            <a:off x="10530857" y="2173519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7BE3BD8D-AEDD-4A51-9236-8BD7CF90941B}"/>
              </a:ext>
            </a:extLst>
          </p:cNvPr>
          <p:cNvSpPr/>
          <p:nvPr/>
        </p:nvSpPr>
        <p:spPr>
          <a:xfrm>
            <a:off x="10530857" y="3506382"/>
            <a:ext cx="1103646" cy="227917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15,00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2DF2753-9881-4CB6-8A01-AC615886106C}"/>
              </a:ext>
            </a:extLst>
          </p:cNvPr>
          <p:cNvSpPr/>
          <p:nvPr/>
        </p:nvSpPr>
        <p:spPr>
          <a:xfrm>
            <a:off x="8106112" y="2426262"/>
            <a:ext cx="1103646" cy="227917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28,00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DCAB022-1194-41D6-851A-92EC2D63C9BE}"/>
              </a:ext>
            </a:extLst>
          </p:cNvPr>
          <p:cNvSpPr/>
          <p:nvPr/>
        </p:nvSpPr>
        <p:spPr>
          <a:xfrm>
            <a:off x="9330248" y="2426262"/>
            <a:ext cx="1103646" cy="227917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28,00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3D2E378-00D7-4B4A-8DA2-A7EDADE39026}"/>
              </a:ext>
            </a:extLst>
          </p:cNvPr>
          <p:cNvSpPr/>
          <p:nvPr/>
        </p:nvSpPr>
        <p:spPr>
          <a:xfrm>
            <a:off x="10530857" y="2426262"/>
            <a:ext cx="1103646" cy="227917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28,00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9B0DF75-0320-4332-8C0B-8D7684BAA753}"/>
              </a:ext>
            </a:extLst>
          </p:cNvPr>
          <p:cNvSpPr/>
          <p:nvPr/>
        </p:nvSpPr>
        <p:spPr>
          <a:xfrm>
            <a:off x="8092981" y="269008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C27D40B-25BC-42BE-ADF4-1EC7A54DB793}"/>
              </a:ext>
            </a:extLst>
          </p:cNvPr>
          <p:cNvSpPr/>
          <p:nvPr/>
        </p:nvSpPr>
        <p:spPr>
          <a:xfrm>
            <a:off x="9317117" y="269008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FECBFC41-BA59-43E5-AC6B-4D5A66FD5F8D}"/>
              </a:ext>
            </a:extLst>
          </p:cNvPr>
          <p:cNvSpPr/>
          <p:nvPr/>
        </p:nvSpPr>
        <p:spPr>
          <a:xfrm>
            <a:off x="10517726" y="2690087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BBB7D9-0AE2-4761-A46D-22A6EB682670}"/>
              </a:ext>
            </a:extLst>
          </p:cNvPr>
          <p:cNvCxnSpPr/>
          <p:nvPr/>
        </p:nvCxnSpPr>
        <p:spPr>
          <a:xfrm flipV="1">
            <a:off x="8106112" y="1898535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D0F7D14C-CEB3-4A95-8403-AF8103993A81}"/>
              </a:ext>
            </a:extLst>
          </p:cNvPr>
          <p:cNvCxnSpPr/>
          <p:nvPr/>
        </p:nvCxnSpPr>
        <p:spPr>
          <a:xfrm flipV="1">
            <a:off x="8092981" y="2142914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CBBB70CC-604F-4794-8C3B-A2E88BF6BB35}"/>
              </a:ext>
            </a:extLst>
          </p:cNvPr>
          <p:cNvCxnSpPr/>
          <p:nvPr/>
        </p:nvCxnSpPr>
        <p:spPr>
          <a:xfrm flipV="1">
            <a:off x="9321007" y="2139793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E7A2AAA4-B2CE-4C9E-A722-2DDDD768D722}"/>
              </a:ext>
            </a:extLst>
          </p:cNvPr>
          <p:cNvCxnSpPr/>
          <p:nvPr/>
        </p:nvCxnSpPr>
        <p:spPr>
          <a:xfrm flipV="1">
            <a:off x="9330247" y="1902133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4D36407B-54D7-4EFD-B349-B1987D028402}"/>
              </a:ext>
            </a:extLst>
          </p:cNvPr>
          <p:cNvCxnSpPr/>
          <p:nvPr/>
        </p:nvCxnSpPr>
        <p:spPr>
          <a:xfrm flipV="1">
            <a:off x="10517726" y="2135637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71AED611-4E13-4DE2-819D-C571C60EE8AD}"/>
              </a:ext>
            </a:extLst>
          </p:cNvPr>
          <p:cNvCxnSpPr/>
          <p:nvPr/>
        </p:nvCxnSpPr>
        <p:spPr>
          <a:xfrm flipV="1">
            <a:off x="10526437" y="1914101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304D07B-D052-480A-BB33-9B0303DCFFC7}"/>
              </a:ext>
            </a:extLst>
          </p:cNvPr>
          <p:cNvSpPr/>
          <p:nvPr/>
        </p:nvSpPr>
        <p:spPr>
          <a:xfrm>
            <a:off x="8106112" y="295979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FEBFF813-FEDF-43F2-BDBB-651897C9C768}"/>
              </a:ext>
            </a:extLst>
          </p:cNvPr>
          <p:cNvSpPr/>
          <p:nvPr/>
        </p:nvSpPr>
        <p:spPr>
          <a:xfrm>
            <a:off x="8106112" y="321719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EFE47E49-C8DB-4538-B642-16DEC61F3609}"/>
              </a:ext>
            </a:extLst>
          </p:cNvPr>
          <p:cNvSpPr/>
          <p:nvPr/>
        </p:nvSpPr>
        <p:spPr>
          <a:xfrm>
            <a:off x="9330248" y="295979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4074CD1D-DD16-435B-8D3F-C63F85F828F1}"/>
              </a:ext>
            </a:extLst>
          </p:cNvPr>
          <p:cNvSpPr/>
          <p:nvPr/>
        </p:nvSpPr>
        <p:spPr>
          <a:xfrm>
            <a:off x="9330248" y="321719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43490660-2D1E-4EDE-989D-FFF3BD8D561F}"/>
              </a:ext>
            </a:extLst>
          </p:cNvPr>
          <p:cNvSpPr/>
          <p:nvPr/>
        </p:nvSpPr>
        <p:spPr>
          <a:xfrm>
            <a:off x="10530857" y="2959798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3AAF259-48A7-481B-BFA1-7A41B927D3F2}"/>
              </a:ext>
            </a:extLst>
          </p:cNvPr>
          <p:cNvSpPr/>
          <p:nvPr/>
        </p:nvSpPr>
        <p:spPr>
          <a:xfrm>
            <a:off x="10530857" y="3217195"/>
            <a:ext cx="1103646" cy="227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D7485DE5-9FB4-4056-AA90-5C4E39FF8287}"/>
              </a:ext>
            </a:extLst>
          </p:cNvPr>
          <p:cNvCxnSpPr/>
          <p:nvPr/>
        </p:nvCxnSpPr>
        <p:spPr>
          <a:xfrm flipV="1">
            <a:off x="8106112" y="2942211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622AB285-5E55-43B3-B2A3-2C148AB14DC2}"/>
              </a:ext>
            </a:extLst>
          </p:cNvPr>
          <p:cNvCxnSpPr/>
          <p:nvPr/>
        </p:nvCxnSpPr>
        <p:spPr>
          <a:xfrm flipV="1">
            <a:off x="8092981" y="3222858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123B9C7D-DB87-4641-8090-C154D74CF59E}"/>
              </a:ext>
            </a:extLst>
          </p:cNvPr>
          <p:cNvCxnSpPr/>
          <p:nvPr/>
        </p:nvCxnSpPr>
        <p:spPr>
          <a:xfrm flipV="1">
            <a:off x="9321007" y="3210890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17B4E21E-FFA3-4CC2-933E-9479F9CD0004}"/>
              </a:ext>
            </a:extLst>
          </p:cNvPr>
          <p:cNvCxnSpPr/>
          <p:nvPr/>
        </p:nvCxnSpPr>
        <p:spPr>
          <a:xfrm flipV="1">
            <a:off x="9330247" y="2945809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C7D129DE-D860-46F5-8890-22981DA8AD40}"/>
              </a:ext>
            </a:extLst>
          </p:cNvPr>
          <p:cNvCxnSpPr/>
          <p:nvPr/>
        </p:nvCxnSpPr>
        <p:spPr>
          <a:xfrm flipV="1">
            <a:off x="10517197" y="3222858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B950A21-16C0-4EFC-9396-7650F5DC399D}"/>
              </a:ext>
            </a:extLst>
          </p:cNvPr>
          <p:cNvCxnSpPr/>
          <p:nvPr/>
        </p:nvCxnSpPr>
        <p:spPr>
          <a:xfrm flipV="1">
            <a:off x="10526437" y="2957777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230">
            <a:extLst>
              <a:ext uri="{FF2B5EF4-FFF2-40B4-BE49-F238E27FC236}">
                <a16:creationId xmlns:a16="http://schemas.microsoft.com/office/drawing/2014/main" id="{8A052A1A-78D4-43AE-B251-B236AFD20BD1}"/>
              </a:ext>
            </a:extLst>
          </p:cNvPr>
          <p:cNvSpPr/>
          <p:nvPr/>
        </p:nvSpPr>
        <p:spPr>
          <a:xfrm>
            <a:off x="8112224" y="381278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680A59E8-0E35-4229-9F8C-E0D3E67A62B8}"/>
              </a:ext>
            </a:extLst>
          </p:cNvPr>
          <p:cNvSpPr/>
          <p:nvPr/>
        </p:nvSpPr>
        <p:spPr>
          <a:xfrm>
            <a:off x="8112224" y="4327580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0,64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85F3CE52-E460-45C7-9D7E-443B9CE0A872}"/>
              </a:ext>
            </a:extLst>
          </p:cNvPr>
          <p:cNvSpPr/>
          <p:nvPr/>
        </p:nvSpPr>
        <p:spPr>
          <a:xfrm>
            <a:off x="8112225" y="458497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CE6C4A5-35BB-4FBB-84AE-D2BED46E0802}"/>
              </a:ext>
            </a:extLst>
          </p:cNvPr>
          <p:cNvSpPr/>
          <p:nvPr/>
        </p:nvSpPr>
        <p:spPr>
          <a:xfrm>
            <a:off x="8112225" y="484237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7D229A23-65E4-402E-9C71-DA8C11379373}"/>
              </a:ext>
            </a:extLst>
          </p:cNvPr>
          <p:cNvSpPr/>
          <p:nvPr/>
        </p:nvSpPr>
        <p:spPr>
          <a:xfrm>
            <a:off x="8112225" y="5428918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9,29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F048E29A-DFB4-434A-B3FA-916D3EFFC835}"/>
              </a:ext>
            </a:extLst>
          </p:cNvPr>
          <p:cNvSpPr/>
          <p:nvPr/>
        </p:nvSpPr>
        <p:spPr>
          <a:xfrm>
            <a:off x="9327218" y="3812785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BCBA74CA-5F00-4BD7-A722-31106B00C359}"/>
              </a:ext>
            </a:extLst>
          </p:cNvPr>
          <p:cNvSpPr/>
          <p:nvPr/>
        </p:nvSpPr>
        <p:spPr>
          <a:xfrm>
            <a:off x="9336360" y="4327580"/>
            <a:ext cx="1103647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1,93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FEC0B27F-D03D-4C6F-9642-EB1CE06ADF82}"/>
              </a:ext>
            </a:extLst>
          </p:cNvPr>
          <p:cNvSpPr/>
          <p:nvPr/>
        </p:nvSpPr>
        <p:spPr>
          <a:xfrm>
            <a:off x="9336361" y="458497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353538FE-1E12-47E4-91C3-5CA8F2061C19}"/>
              </a:ext>
            </a:extLst>
          </p:cNvPr>
          <p:cNvSpPr/>
          <p:nvPr/>
        </p:nvSpPr>
        <p:spPr>
          <a:xfrm>
            <a:off x="9336361" y="484237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FA9B653D-C95A-4799-8AC2-275DA8B3E837}"/>
              </a:ext>
            </a:extLst>
          </p:cNvPr>
          <p:cNvSpPr/>
          <p:nvPr/>
        </p:nvSpPr>
        <p:spPr>
          <a:xfrm>
            <a:off x="9336361" y="5428918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13,63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9FC6DDA7-F3D8-45A1-B4D8-C779CCD0FCBE}"/>
              </a:ext>
            </a:extLst>
          </p:cNvPr>
          <p:cNvSpPr/>
          <p:nvPr/>
        </p:nvSpPr>
        <p:spPr>
          <a:xfrm>
            <a:off x="10519416" y="3829908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1,35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2D947C6F-2780-4527-9AFC-9E7A52078F2D}"/>
              </a:ext>
            </a:extLst>
          </p:cNvPr>
          <p:cNvSpPr/>
          <p:nvPr/>
        </p:nvSpPr>
        <p:spPr>
          <a:xfrm>
            <a:off x="10536459" y="4345452"/>
            <a:ext cx="1103647" cy="2184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3,21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3544CB15-E098-4D48-ACAB-CE5D2AE25E9E}"/>
              </a:ext>
            </a:extLst>
          </p:cNvPr>
          <p:cNvSpPr/>
          <p:nvPr/>
        </p:nvSpPr>
        <p:spPr>
          <a:xfrm>
            <a:off x="10536970" y="4584977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5C5D73B3-8F05-428B-96DB-5B11779EEEAC}"/>
              </a:ext>
            </a:extLst>
          </p:cNvPr>
          <p:cNvSpPr/>
          <p:nvPr/>
        </p:nvSpPr>
        <p:spPr>
          <a:xfrm>
            <a:off x="10536970" y="4842374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46836104-6DF9-496D-8919-5E412A38DE64}"/>
              </a:ext>
            </a:extLst>
          </p:cNvPr>
          <p:cNvSpPr/>
          <p:nvPr/>
        </p:nvSpPr>
        <p:spPr>
          <a:xfrm>
            <a:off x="10536970" y="5428918"/>
            <a:ext cx="1103646" cy="227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18,61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3AC1E835-400F-446C-85AE-D81E79836E1E}"/>
              </a:ext>
            </a:extLst>
          </p:cNvPr>
          <p:cNvSpPr/>
          <p:nvPr/>
        </p:nvSpPr>
        <p:spPr>
          <a:xfrm>
            <a:off x="8106112" y="5743319"/>
            <a:ext cx="1103646" cy="380642"/>
          </a:xfrm>
          <a:prstGeom prst="rect">
            <a:avLst/>
          </a:prstGeom>
          <a:solidFill>
            <a:srgbClr val="0000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37,29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C7DB0614-21BC-4538-9718-584EBFDA25A3}"/>
              </a:ext>
            </a:extLst>
          </p:cNvPr>
          <p:cNvSpPr/>
          <p:nvPr/>
        </p:nvSpPr>
        <p:spPr>
          <a:xfrm>
            <a:off x="9330248" y="5743319"/>
            <a:ext cx="1103646" cy="380642"/>
          </a:xfrm>
          <a:prstGeom prst="rect">
            <a:avLst/>
          </a:prstGeom>
          <a:solidFill>
            <a:srgbClr val="0000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41,63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13C2F6D-8EF4-4AF7-82DF-186E8D0D31C3}"/>
              </a:ext>
            </a:extLst>
          </p:cNvPr>
          <p:cNvSpPr/>
          <p:nvPr/>
        </p:nvSpPr>
        <p:spPr>
          <a:xfrm>
            <a:off x="10530857" y="5743319"/>
            <a:ext cx="1103646" cy="380642"/>
          </a:xfrm>
          <a:prstGeom prst="rect">
            <a:avLst/>
          </a:prstGeom>
          <a:solidFill>
            <a:srgbClr val="0000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46,61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64D891EE-1DA2-462C-A56A-83DCB934156E}"/>
              </a:ext>
            </a:extLst>
          </p:cNvPr>
          <p:cNvSpPr/>
          <p:nvPr/>
        </p:nvSpPr>
        <p:spPr>
          <a:xfrm>
            <a:off x="8112225" y="6157707"/>
            <a:ext cx="1103644" cy="380642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24,29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35CD59D1-0E48-4569-96D6-7743788105BA}"/>
              </a:ext>
            </a:extLst>
          </p:cNvPr>
          <p:cNvSpPr/>
          <p:nvPr/>
        </p:nvSpPr>
        <p:spPr>
          <a:xfrm>
            <a:off x="9336361" y="6157707"/>
            <a:ext cx="1097533" cy="380642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28,63 EUR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D7F6182D-33CB-4EA9-8561-FD3E69F87F4D}"/>
              </a:ext>
            </a:extLst>
          </p:cNvPr>
          <p:cNvSpPr/>
          <p:nvPr/>
        </p:nvSpPr>
        <p:spPr>
          <a:xfrm>
            <a:off x="10536970" y="6157707"/>
            <a:ext cx="1103646" cy="380642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000" b="1">
                <a:solidFill>
                  <a:schemeClr val="bg1"/>
                </a:solidFill>
              </a:rPr>
              <a:t>33,61 EUR</a:t>
            </a:r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8AD80E-70A2-4DDB-B75E-11011D1F1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533" y="4657823"/>
            <a:ext cx="430299" cy="569693"/>
          </a:xfrm>
          <a:prstGeom prst="rect">
            <a:avLst/>
          </a:prstGeom>
        </p:spPr>
      </p:pic>
      <p:cxnSp>
        <p:nvCxnSpPr>
          <p:cNvPr id="2" name="Straight Connector 224">
            <a:extLst>
              <a:ext uri="{FF2B5EF4-FFF2-40B4-BE49-F238E27FC236}">
                <a16:creationId xmlns:a16="http://schemas.microsoft.com/office/drawing/2014/main" id="{DB30776D-C5DE-29EE-6340-A490A28DE045}"/>
              </a:ext>
            </a:extLst>
          </p:cNvPr>
          <p:cNvCxnSpPr/>
          <p:nvPr/>
        </p:nvCxnSpPr>
        <p:spPr>
          <a:xfrm flipV="1">
            <a:off x="8105602" y="4565444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224">
            <a:extLst>
              <a:ext uri="{FF2B5EF4-FFF2-40B4-BE49-F238E27FC236}">
                <a16:creationId xmlns:a16="http://schemas.microsoft.com/office/drawing/2014/main" id="{5ED5CCA2-30EB-98F8-4075-EF73C4D47789}"/>
              </a:ext>
            </a:extLst>
          </p:cNvPr>
          <p:cNvCxnSpPr/>
          <p:nvPr/>
        </p:nvCxnSpPr>
        <p:spPr>
          <a:xfrm flipV="1">
            <a:off x="8101313" y="4829269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24">
            <a:extLst>
              <a:ext uri="{FF2B5EF4-FFF2-40B4-BE49-F238E27FC236}">
                <a16:creationId xmlns:a16="http://schemas.microsoft.com/office/drawing/2014/main" id="{7BAE7AF2-3D1F-A296-52B7-627165D6DC10}"/>
              </a:ext>
            </a:extLst>
          </p:cNvPr>
          <p:cNvCxnSpPr/>
          <p:nvPr/>
        </p:nvCxnSpPr>
        <p:spPr>
          <a:xfrm flipV="1">
            <a:off x="9294311" y="4578972"/>
            <a:ext cx="1103645" cy="258973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24">
            <a:extLst>
              <a:ext uri="{FF2B5EF4-FFF2-40B4-BE49-F238E27FC236}">
                <a16:creationId xmlns:a16="http://schemas.microsoft.com/office/drawing/2014/main" id="{6F595C63-59B6-9048-EFF9-6E380ABBE7B9}"/>
              </a:ext>
            </a:extLst>
          </p:cNvPr>
          <p:cNvCxnSpPr>
            <a:cxnSpLocks/>
          </p:cNvCxnSpPr>
          <p:nvPr/>
        </p:nvCxnSpPr>
        <p:spPr>
          <a:xfrm flipV="1">
            <a:off x="9366910" y="4836369"/>
            <a:ext cx="1021238" cy="243264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24">
            <a:extLst>
              <a:ext uri="{FF2B5EF4-FFF2-40B4-BE49-F238E27FC236}">
                <a16:creationId xmlns:a16="http://schemas.microsoft.com/office/drawing/2014/main" id="{1A0389E6-88AE-0797-8FA7-7227C0AF834D}"/>
              </a:ext>
            </a:extLst>
          </p:cNvPr>
          <p:cNvCxnSpPr>
            <a:cxnSpLocks/>
          </p:cNvCxnSpPr>
          <p:nvPr/>
        </p:nvCxnSpPr>
        <p:spPr>
          <a:xfrm flipV="1">
            <a:off x="10591046" y="4865262"/>
            <a:ext cx="1016818" cy="191107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BC3C8B0F-AE7A-EE4D-1AC4-21B732C9F38C}"/>
              </a:ext>
            </a:extLst>
          </p:cNvPr>
          <p:cNvSpPr/>
          <p:nvPr/>
        </p:nvSpPr>
        <p:spPr>
          <a:xfrm>
            <a:off x="4525682" y="511726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5,00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E290F6-6CCC-EC8F-E6FE-A4B2F806828B}"/>
              </a:ext>
            </a:extLst>
          </p:cNvPr>
          <p:cNvSpPr/>
          <p:nvPr/>
        </p:nvSpPr>
        <p:spPr>
          <a:xfrm>
            <a:off x="5749818" y="511726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11,10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09275B5-6063-80F8-B49A-43A6961162FF}"/>
              </a:ext>
            </a:extLst>
          </p:cNvPr>
          <p:cNvSpPr/>
          <p:nvPr/>
        </p:nvSpPr>
        <p:spPr>
          <a:xfrm>
            <a:off x="6914358" y="5108623"/>
            <a:ext cx="1055021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18,50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A319D6-611F-1BB4-B856-4A10E91A6B5E}"/>
              </a:ext>
            </a:extLst>
          </p:cNvPr>
          <p:cNvSpPr/>
          <p:nvPr/>
        </p:nvSpPr>
        <p:spPr>
          <a:xfrm>
            <a:off x="1874516" y="5143393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Nadomestilo KDD za prenos obve</a:t>
            </a:r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z</a:t>
            </a:r>
            <a:r>
              <a:rPr lang="sl-SI" sz="1000">
                <a:solidFill>
                  <a:schemeClr val="bg1">
                    <a:lumMod val="50000"/>
                  </a:schemeClr>
                </a:solidFill>
              </a:rPr>
              <a:t>nic</a:t>
            </a:r>
            <a:endParaRPr lang="en-US" sz="10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FE8741C-36D5-A115-645A-B0487812516D}"/>
              </a:ext>
            </a:extLst>
          </p:cNvPr>
          <p:cNvSpPr/>
          <p:nvPr/>
        </p:nvSpPr>
        <p:spPr>
          <a:xfrm>
            <a:off x="8126082" y="511484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2,50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51DADD1-8557-F21D-C7D9-52027B09D841}"/>
              </a:ext>
            </a:extLst>
          </p:cNvPr>
          <p:cNvSpPr/>
          <p:nvPr/>
        </p:nvSpPr>
        <p:spPr>
          <a:xfrm>
            <a:off x="9350218" y="511484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5,55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CA689EC7-CB85-EAC2-1781-B5DB434931E6}"/>
              </a:ext>
            </a:extLst>
          </p:cNvPr>
          <p:cNvSpPr/>
          <p:nvPr/>
        </p:nvSpPr>
        <p:spPr>
          <a:xfrm>
            <a:off x="10550827" y="511484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9,25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1" name="Straight Connector 224">
            <a:extLst>
              <a:ext uri="{FF2B5EF4-FFF2-40B4-BE49-F238E27FC236}">
                <a16:creationId xmlns:a16="http://schemas.microsoft.com/office/drawing/2014/main" id="{CBA665DA-A34E-D99D-A57B-AB049D902E80}"/>
              </a:ext>
            </a:extLst>
          </p:cNvPr>
          <p:cNvCxnSpPr>
            <a:cxnSpLocks/>
          </p:cNvCxnSpPr>
          <p:nvPr/>
        </p:nvCxnSpPr>
        <p:spPr>
          <a:xfrm flipV="1">
            <a:off x="10591046" y="4592786"/>
            <a:ext cx="1021436" cy="215842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8EDF6D29-AC2E-2DE2-C70C-101985ECB3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0401" y="167595"/>
            <a:ext cx="640715" cy="648970"/>
          </a:xfrm>
          <a:prstGeom prst="rect">
            <a:avLst/>
          </a:prstGeom>
        </p:spPr>
      </p:pic>
      <p:sp>
        <p:nvSpPr>
          <p:cNvPr id="151" name="Rectangle 150">
            <a:extLst>
              <a:ext uri="{FF2B5EF4-FFF2-40B4-BE49-F238E27FC236}">
                <a16:creationId xmlns:a16="http://schemas.microsoft.com/office/drawing/2014/main" id="{E91F9DCA-DBAE-D450-331D-958FD4D5E413}"/>
              </a:ext>
            </a:extLst>
          </p:cNvPr>
          <p:cNvSpPr/>
          <p:nvPr/>
        </p:nvSpPr>
        <p:spPr>
          <a:xfrm>
            <a:off x="8094072" y="406687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7CF602B-61A2-9B08-C7FE-CFDFF77C8B2B}"/>
              </a:ext>
            </a:extLst>
          </p:cNvPr>
          <p:cNvSpPr/>
          <p:nvPr/>
        </p:nvSpPr>
        <p:spPr>
          <a:xfrm>
            <a:off x="9340203" y="4073461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4449CC9B-5312-BDD9-A730-FF1AEBD71D5F}"/>
              </a:ext>
            </a:extLst>
          </p:cNvPr>
          <p:cNvSpPr/>
          <p:nvPr/>
        </p:nvSpPr>
        <p:spPr>
          <a:xfrm>
            <a:off x="10536459" y="409640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438464B-2FAA-5EEB-4FF9-5D1F5F83509B}"/>
              </a:ext>
            </a:extLst>
          </p:cNvPr>
          <p:cNvSpPr/>
          <p:nvPr/>
        </p:nvSpPr>
        <p:spPr>
          <a:xfrm>
            <a:off x="1855387" y="4087856"/>
            <a:ext cx="2570448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Letno nadomestilo – vodenje  KDD 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42DCDBD-A1E7-694D-66F2-87C6375B717D}"/>
              </a:ext>
            </a:extLst>
          </p:cNvPr>
          <p:cNvSpPr/>
          <p:nvPr/>
        </p:nvSpPr>
        <p:spPr>
          <a:xfrm>
            <a:off x="4485829" y="4081983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F380D4F-075E-88F0-D0B9-0DACB1E2B166}"/>
              </a:ext>
            </a:extLst>
          </p:cNvPr>
          <p:cNvSpPr/>
          <p:nvPr/>
        </p:nvSpPr>
        <p:spPr>
          <a:xfrm>
            <a:off x="5735960" y="4065072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992BAC4-F18C-EC26-9995-08BBBF653A71}"/>
              </a:ext>
            </a:extLst>
          </p:cNvPr>
          <p:cNvSpPr/>
          <p:nvPr/>
        </p:nvSpPr>
        <p:spPr>
          <a:xfrm>
            <a:off x="6911685" y="4079196"/>
            <a:ext cx="1103646" cy="227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900">
                <a:solidFill>
                  <a:schemeClr val="bg1">
                    <a:lumMod val="50000"/>
                  </a:schemeClr>
                </a:solidFill>
              </a:rPr>
              <a:t>4,80 EUR</a:t>
            </a:r>
            <a:endParaRPr lang="en-US" sz="9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01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LB 2015-Business">
      <a:dk1>
        <a:srgbClr val="757575"/>
      </a:dk1>
      <a:lt1>
        <a:srgbClr val="FFFFFF"/>
      </a:lt1>
      <a:dk2>
        <a:srgbClr val="FFFFFF"/>
      </a:dk2>
      <a:lt2>
        <a:srgbClr val="CCD32A"/>
      </a:lt2>
      <a:accent1>
        <a:srgbClr val="28007D"/>
      </a:accent1>
      <a:accent2>
        <a:srgbClr val="CCD32A"/>
      </a:accent2>
      <a:accent3>
        <a:srgbClr val="757575"/>
      </a:accent3>
      <a:accent4>
        <a:srgbClr val="937FBE"/>
      </a:accent4>
      <a:accent5>
        <a:srgbClr val="EEE895"/>
      </a:accent5>
      <a:accent6>
        <a:srgbClr val="BABABA"/>
      </a:accent6>
      <a:hlink>
        <a:srgbClr val="28007D"/>
      </a:hlink>
      <a:folHlink>
        <a:srgbClr val="2800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" id="{3F38F1A3-C93A-44B0-A283-27915FA14264}" vid="{DC770F77-7ABE-4307-99E1-11C558C38D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1607</Words>
  <Application>Microsoft Office PowerPoint</Application>
  <PresentationFormat>Widescreen</PresentationFormat>
  <Paragraphs>574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Corporative TAB for BKS Blk</vt:lpstr>
      <vt:lpstr>Office Theme</vt:lpstr>
      <vt:lpstr>PowerPoint Presentation</vt:lpstr>
      <vt:lpstr>PowerPoint Presentation</vt:lpstr>
      <vt:lpstr>PowerPoint Presentation</vt:lpstr>
      <vt:lpstr>Pregled stroškov trgovalnega računa za malega vlagatelja BKS BANK AG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Gornik Urška</dc:creator>
  <cp:lastModifiedBy>Gornik Urška</cp:lastModifiedBy>
  <cp:revision>253</cp:revision>
  <dcterms:created xsi:type="dcterms:W3CDTF">2023-08-09T14:29:47Z</dcterms:created>
  <dcterms:modified xsi:type="dcterms:W3CDTF">2024-02-02T11:34:53Z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2988d88-5fe0-47a4-9360-6624a6a4a677_Enabled">
    <vt:lpwstr>true</vt:lpwstr>
  </property>
  <property fmtid="{D5CDD505-2E9C-101B-9397-08002B2CF9AE}" pid="3" name="MSIP_Label_72988d88-5fe0-47a4-9360-6624a6a4a677_SetDate">
    <vt:lpwstr>2023-08-09T15:02:39Z</vt:lpwstr>
  </property>
  <property fmtid="{D5CDD505-2E9C-101B-9397-08002B2CF9AE}" pid="4" name="MSIP_Label_72988d88-5fe0-47a4-9360-6624a6a4a677_Method">
    <vt:lpwstr>Privileged</vt:lpwstr>
  </property>
  <property fmtid="{D5CDD505-2E9C-101B-9397-08002B2CF9AE}" pid="5" name="MSIP_Label_72988d88-5fe0-47a4-9360-6624a6a4a677_Name">
    <vt:lpwstr>Za javno objavo</vt:lpwstr>
  </property>
  <property fmtid="{D5CDD505-2E9C-101B-9397-08002B2CF9AE}" pid="6" name="MSIP_Label_72988d88-5fe0-47a4-9360-6624a6a4a677_SiteId">
    <vt:lpwstr>368e92b5-dfa0-4bce-9594-4c2e6fd2d1eb</vt:lpwstr>
  </property>
  <property fmtid="{D5CDD505-2E9C-101B-9397-08002B2CF9AE}" pid="7" name="MSIP_Label_72988d88-5fe0-47a4-9360-6624a6a4a677_ActionId">
    <vt:lpwstr>50b046a5-6a37-4a88-ae8d-683e2058e38f</vt:lpwstr>
  </property>
  <property fmtid="{D5CDD505-2E9C-101B-9397-08002B2CF9AE}" pid="8" name="MSIP_Label_72988d88-5fe0-47a4-9360-6624a6a4a677_ContentBits">
    <vt:lpwstr>0</vt:lpwstr>
  </property>
  <property fmtid="{D5CDD505-2E9C-101B-9397-08002B2CF9AE}" pid="9" name="MSIP_Label_8ab308e7-8e09-4696-b796-39744aa816b6_Enabled">
    <vt:lpwstr>true</vt:lpwstr>
  </property>
  <property fmtid="{D5CDD505-2E9C-101B-9397-08002B2CF9AE}" pid="10" name="MSIP_Label_8ab308e7-8e09-4696-b796-39744aa816b6_SetDate">
    <vt:lpwstr>2023-09-18T06:58:02Z</vt:lpwstr>
  </property>
  <property fmtid="{D5CDD505-2E9C-101B-9397-08002B2CF9AE}" pid="11" name="MSIP_Label_8ab308e7-8e09-4696-b796-39744aa816b6_Method">
    <vt:lpwstr>Privileged</vt:lpwstr>
  </property>
  <property fmtid="{D5CDD505-2E9C-101B-9397-08002B2CF9AE}" pid="12" name="MSIP_Label_8ab308e7-8e09-4696-b796-39744aa816b6_Name">
    <vt:lpwstr>Poslovna skrivnost - zaupno</vt:lpwstr>
  </property>
  <property fmtid="{D5CDD505-2E9C-101B-9397-08002B2CF9AE}" pid="13" name="MSIP_Label_8ab308e7-8e09-4696-b796-39744aa816b6_SiteId">
    <vt:lpwstr>97b95633-c28c-4dd2-bcb2-c7e6daf11061</vt:lpwstr>
  </property>
  <property fmtid="{D5CDD505-2E9C-101B-9397-08002B2CF9AE}" pid="14" name="MSIP_Label_8ab308e7-8e09-4696-b796-39744aa816b6_ActionId">
    <vt:lpwstr>275c6e27-16dc-4b8c-9ceb-1e0325d499f3</vt:lpwstr>
  </property>
  <property fmtid="{D5CDD505-2E9C-101B-9397-08002B2CF9AE}" pid="15" name="MSIP_Label_8ab308e7-8e09-4696-b796-39744aa816b6_ContentBits">
    <vt:lpwstr>0</vt:lpwstr>
  </property>
</Properties>
</file>