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8" r:id="rId3"/>
    <p:sldId id="257" r:id="rId4"/>
    <p:sldId id="259" r:id="rId5"/>
    <p:sldId id="260" r:id="rId6"/>
    <p:sldId id="261" r:id="rId7"/>
    <p:sldId id="275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794500" cy="9918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4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7B4"/>
    <a:srgbClr val="F3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4122" autoAdjust="0"/>
    <p:restoredTop sz="94620" autoAdjust="0"/>
  </p:normalViewPr>
  <p:slideViewPr>
    <p:cSldViewPr>
      <p:cViewPr varScale="1">
        <p:scale>
          <a:sx n="102" d="100"/>
          <a:sy n="102" d="100"/>
        </p:scale>
        <p:origin x="7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300" y="-72"/>
      </p:cViewPr>
      <p:guideLst>
        <p:guide orient="horz" pos="3124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93506A-0CF0-4591-9E04-8BBD432FC810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1C2CC-EAD7-4639-BEE6-2B322AFBD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3493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7B7A8-54F5-4C82-BA7E-EDF6272C06CF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59350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1700"/>
            <a:ext cx="5435600" cy="44624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100" y="94218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A630B-2F8A-4466-B09B-A8B583C1E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6048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850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851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44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19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64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5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6555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75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0595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0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11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8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228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70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3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5E4620-C853-4CF7-8FA6-A077578B863B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13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594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A630B-2F8A-4466-B09B-A8B583C1E643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8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36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B26BC2-C2F2-4272-9AF5-C9F3D0112FBB}" type="datetime1">
              <a:rPr lang="sl-SI" smtClean="0"/>
              <a:t>28. 03. 2025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087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EA9C03-D5A1-4B3B-BFC8-8E7809941DDA}" type="datetime1">
              <a:rPr lang="sl-SI" smtClean="0"/>
              <a:t>28. 03. 2025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6C3997-9E07-4AFB-829D-B10CD0FD01C2}" type="datetime1">
              <a:rPr lang="sl-SI" smtClean="0"/>
              <a:t>28. 03. 2025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2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2BF9619-4F56-47B2-B2FD-05D82F43E40E}" type="datetime1">
              <a:rPr lang="sl-SI" smtClean="0"/>
              <a:t>28. 03. 2025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39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158A65-39D8-413F-800F-FC64642B1BA6}" type="datetime1">
              <a:rPr lang="sl-SI" smtClean="0"/>
              <a:t>28. 03. 2025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71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413D23-3F9A-4B15-9112-3C8F42875962}" type="datetime1">
              <a:rPr lang="sl-SI" smtClean="0"/>
              <a:t>28. 03. 2025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4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79411A-20A1-454F-8EC0-2C6A2E95C91F}" type="datetime1">
              <a:rPr lang="sl-SI" smtClean="0"/>
              <a:t>28. 03. 2025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73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C8209B9-8CCE-47B7-AC48-97DF8154DFAF}" type="datetime1">
              <a:rPr lang="sl-SI" smtClean="0"/>
              <a:t>28. 03. 2025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97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CBC2AF-DE9E-4902-97C0-41E43CDA065E}" type="datetime1">
              <a:rPr lang="sl-SI" smtClean="0"/>
              <a:t>28. 03. 2025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sl-S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258F73-E956-4D36-8858-2876CFFF703B}" type="datetime1">
              <a:rPr lang="sl-SI" smtClean="0"/>
              <a:t>28. 03. 2025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title style</a:t>
            </a:r>
            <a:endParaRPr lang="sl-SI" altLang="sl-SI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l-SI"/>
              <a:t>Click to edit Master text styles</a:t>
            </a:r>
          </a:p>
          <a:p>
            <a:pPr lvl="1"/>
            <a:r>
              <a:rPr lang="en-US" altLang="sl-SI"/>
              <a:t>Second level</a:t>
            </a:r>
          </a:p>
          <a:p>
            <a:pPr lvl="2"/>
            <a:r>
              <a:rPr lang="en-US" altLang="sl-SI"/>
              <a:t>Third level</a:t>
            </a:r>
          </a:p>
          <a:p>
            <a:pPr lvl="3"/>
            <a:r>
              <a:rPr lang="en-US" altLang="sl-SI"/>
              <a:t>Fourth level</a:t>
            </a:r>
          </a:p>
          <a:p>
            <a:pPr lvl="4"/>
            <a:r>
              <a:rPr lang="en-US" altLang="sl-SI"/>
              <a:t>Fifth level</a:t>
            </a:r>
            <a:endParaRPr lang="sl-SI" alt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DEF5313D-35FE-4321-A627-51E8253396BD}" type="datetime1">
              <a:rPr lang="sl-SI" smtClean="0"/>
              <a:t>28. 03. 2025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F344D01-89AC-4794-9BAF-D3054AD5D4F9}" type="slidenum">
              <a:rPr lang="en-US" smtClean="0"/>
              <a:t>‹#›</a:t>
            </a:fld>
            <a:endParaRPr lang="en-US"/>
          </a:p>
        </p:txBody>
      </p:sp>
      <p:pic>
        <p:nvPicPr>
          <p:cNvPr id="1031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962025" y="708025"/>
            <a:ext cx="1204913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838"/>
              </a:lnSpc>
            </a:pPr>
            <a:r>
              <a:rPr lang="en-US" altLang="sl-SI" sz="700">
                <a:solidFill>
                  <a:schemeClr val="tx2"/>
                </a:solidFill>
              </a:rPr>
              <a:t>REPUBLIKA SLOVENIJA</a:t>
            </a:r>
          </a:p>
          <a:p>
            <a:pPr eaLnBrk="1" hangingPunct="1">
              <a:lnSpc>
                <a:spcPts val="838"/>
              </a:lnSpc>
            </a:pPr>
            <a:r>
              <a:rPr lang="en-US" altLang="sl-SI" sz="700" b="1">
                <a:solidFill>
                  <a:schemeClr val="tx2"/>
                </a:solidFill>
              </a:rPr>
              <a:t>MINISTRSTVO ZA </a:t>
            </a:r>
            <a:r>
              <a:rPr lang="sl-SI" altLang="sl-SI" sz="700" b="1">
                <a:solidFill>
                  <a:schemeClr val="tx2"/>
                </a:solidFill>
              </a:rPr>
              <a:t>FINANCE</a:t>
            </a:r>
            <a:endParaRPr lang="en-US" altLang="sl-SI" sz="700" b="1">
              <a:solidFill>
                <a:schemeClr val="tx2"/>
              </a:solidFill>
            </a:endParaRPr>
          </a:p>
        </p:txBody>
      </p:sp>
      <p:pic>
        <p:nvPicPr>
          <p:cNvPr id="1033" name="Picture 8" descr="grb moder za 10 pt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DCE147-B972-4AA7-AD6C-EC58C7F6117E}" type="datetime1">
              <a:rPr lang="sl-SI" smtClean="0">
                <a:cs typeface="+mn-cs"/>
              </a:rPr>
              <a:t>28. 03. 2025</a:t>
            </a:fld>
            <a:endParaRPr lang="en-US" dirty="0">
              <a:cs typeface="+mn-cs"/>
            </a:endParaRPr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75C43F-E5F8-4290-BAF5-009CF92735FD}" type="slidenum">
              <a:rPr lang="en-US" smtClean="0">
                <a:cs typeface="+mn-cs"/>
              </a:rPr>
              <a:pPr>
                <a:defRPr/>
              </a:pPr>
              <a:t>‹#›</a:t>
            </a:fld>
            <a:endParaRPr lang="en-US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f.sndp@mf-rs.s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sdp.mf-rs.si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412777"/>
            <a:ext cx="7270576" cy="2187674"/>
          </a:xfrm>
        </p:spPr>
        <p:txBody>
          <a:bodyPr>
            <a:normAutofit fontScale="90000"/>
          </a:bodyPr>
          <a:lstStyle/>
          <a:p>
            <a:pPr algn="l"/>
            <a:r>
              <a:rPr lang="sl-SI" b="1" dirty="0">
                <a:solidFill>
                  <a:srgbClr val="005DA3"/>
                </a:solidFill>
              </a:rPr>
              <a:t>NAVODILA ZA POROČANJE O DODELJENIH DRŽAVNIH POMOČEH IN POMOČEH “DE MINIMIS”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4437112"/>
            <a:ext cx="6584776" cy="720080"/>
          </a:xfrm>
        </p:spPr>
        <p:txBody>
          <a:bodyPr>
            <a:normAutofit/>
          </a:bodyPr>
          <a:lstStyle/>
          <a:p>
            <a:pPr algn="l"/>
            <a:r>
              <a:rPr lang="sl-SI" dirty="0">
                <a:solidFill>
                  <a:srgbClr val="898989"/>
                </a:solidFill>
              </a:rPr>
              <a:t>Sektor za spremljanje državnih pomoči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5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78"/>
    </mc:Choice>
    <mc:Fallback xmlns="">
      <p:transition spd="slow" advTm="1978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Uvoz podatkov</a:t>
            </a:r>
            <a:endParaRPr lang="en-US" b="1" dirty="0">
              <a:solidFill>
                <a:srgbClr val="0067B4"/>
              </a:solidFill>
            </a:endParaRPr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20099" r="2570" b="21420"/>
          <a:stretch>
            <a:fillRect/>
          </a:stretch>
        </p:blipFill>
        <p:spPr bwMode="auto">
          <a:xfrm>
            <a:off x="539552" y="1484784"/>
            <a:ext cx="5341530" cy="249905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20313" r="6540" b="23550"/>
          <a:stretch>
            <a:fillRect/>
          </a:stretch>
        </p:blipFill>
        <p:spPr bwMode="auto">
          <a:xfrm>
            <a:off x="3347864" y="3742928"/>
            <a:ext cx="5381625" cy="25146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6038676" y="1772816"/>
            <a:ext cx="2376264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/>
              <a:t>Ko</a:t>
            </a:r>
            <a:r>
              <a:rPr lang="hr-HR" dirty="0"/>
              <a:t> imamo pripravljene </a:t>
            </a:r>
            <a:r>
              <a:rPr lang="hr-HR" dirty="0" err="1"/>
              <a:t>xml</a:t>
            </a:r>
            <a:r>
              <a:rPr lang="hr-HR" dirty="0"/>
              <a:t> datoteke </a:t>
            </a:r>
            <a:r>
              <a:rPr lang="hr-HR" dirty="0" err="1"/>
              <a:t>jih</a:t>
            </a:r>
            <a:r>
              <a:rPr lang="hr-HR" dirty="0"/>
              <a:t> </a:t>
            </a:r>
            <a:r>
              <a:rPr lang="hr-HR" dirty="0" err="1"/>
              <a:t>lahko</a:t>
            </a:r>
            <a:r>
              <a:rPr lang="hr-HR" dirty="0"/>
              <a:t> uvozimo v </a:t>
            </a:r>
            <a:r>
              <a:rPr lang="hr-HR" dirty="0" err="1"/>
              <a:t>spletno</a:t>
            </a:r>
            <a:r>
              <a:rPr lang="hr-HR" dirty="0"/>
              <a:t> aplikacijo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528" y="4077072"/>
            <a:ext cx="2825502" cy="244682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/>
              <a:t>Poiščemo</a:t>
            </a:r>
            <a:r>
              <a:rPr lang="hr-HR" dirty="0"/>
              <a:t> datoteko - nato pa pritisnemo gumb </a:t>
            </a:r>
            <a:r>
              <a:rPr lang="hr-HR" b="1" dirty="0"/>
              <a:t>naloži</a:t>
            </a:r>
            <a:r>
              <a:rPr lang="hr-HR" dirty="0"/>
              <a:t>. </a:t>
            </a:r>
          </a:p>
          <a:p>
            <a:pPr>
              <a:spcBef>
                <a:spcPct val="50000"/>
              </a:spcBef>
            </a:pPr>
            <a:r>
              <a:rPr lang="hr-HR" i="1" dirty="0"/>
              <a:t>Za “</a:t>
            </a:r>
            <a:r>
              <a:rPr lang="hr-HR" i="1" dirty="0" err="1"/>
              <a:t>lažje</a:t>
            </a:r>
            <a:r>
              <a:rPr lang="hr-HR" i="1" dirty="0"/>
              <a:t>” </a:t>
            </a:r>
            <a:r>
              <a:rPr lang="hr-HR" i="1" dirty="0" err="1"/>
              <a:t>čakanje</a:t>
            </a:r>
            <a:r>
              <a:rPr lang="hr-HR" i="1" dirty="0"/>
              <a:t>, da se datoteka naloži </a:t>
            </a:r>
            <a:r>
              <a:rPr lang="hr-HR" i="1" dirty="0" err="1"/>
              <a:t>in</a:t>
            </a:r>
            <a:r>
              <a:rPr lang="hr-HR" i="1" dirty="0"/>
              <a:t> da se po </a:t>
            </a:r>
            <a:r>
              <a:rPr lang="hr-HR" i="1" dirty="0" err="1"/>
              <a:t>nepotrebnem</a:t>
            </a:r>
            <a:r>
              <a:rPr lang="hr-HR" i="1" dirty="0"/>
              <a:t> ne pritiska naloži je prikazan </a:t>
            </a:r>
            <a:r>
              <a:rPr lang="hr-HR" i="1" dirty="0" err="1"/>
              <a:t>grafični</a:t>
            </a:r>
            <a:r>
              <a:rPr lang="hr-HR" i="1" dirty="0"/>
              <a:t> indikator </a:t>
            </a:r>
            <a:r>
              <a:rPr lang="hr-HR" i="1" dirty="0" err="1"/>
              <a:t>nalaganja</a:t>
            </a:r>
            <a:r>
              <a:rPr lang="hr-HR" i="1" dirty="0"/>
              <a:t> </a:t>
            </a:r>
            <a:r>
              <a:rPr lang="hr-HR" i="1" dirty="0" err="1"/>
              <a:t>podatkov</a:t>
            </a:r>
            <a:r>
              <a:rPr lang="hr-HR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7652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Uvoz podatkov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8" r="6544" b="17372"/>
          <a:stretch>
            <a:fillRect/>
          </a:stretch>
        </p:blipFill>
        <p:spPr bwMode="auto">
          <a:xfrm>
            <a:off x="457200" y="1740903"/>
            <a:ext cx="5968752" cy="307848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ctangle 4"/>
          <p:cNvSpPr/>
          <p:nvPr/>
        </p:nvSpPr>
        <p:spPr>
          <a:xfrm>
            <a:off x="6660232" y="2276872"/>
            <a:ext cx="2286000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r-HR" dirty="0"/>
              <a:t>Pri prenašanju </a:t>
            </a:r>
            <a:r>
              <a:rPr lang="hr-HR" dirty="0" err="1"/>
              <a:t>podatkov</a:t>
            </a:r>
            <a:r>
              <a:rPr lang="hr-HR" dirty="0"/>
              <a:t> v </a:t>
            </a:r>
            <a:r>
              <a:rPr lang="hr-HR" dirty="0" err="1"/>
              <a:t>spletno</a:t>
            </a:r>
            <a:r>
              <a:rPr lang="hr-HR" dirty="0"/>
              <a:t> aplikacijo se </a:t>
            </a:r>
            <a:r>
              <a:rPr lang="hr-HR" dirty="0" err="1"/>
              <a:t>preverja</a:t>
            </a:r>
            <a:r>
              <a:rPr lang="hr-HR" dirty="0"/>
              <a:t> </a:t>
            </a:r>
            <a:r>
              <a:rPr lang="hr-HR" dirty="0" err="1"/>
              <a:t>vsebina</a:t>
            </a:r>
            <a:r>
              <a:rPr lang="hr-HR" dirty="0"/>
              <a:t> </a:t>
            </a:r>
            <a:r>
              <a:rPr lang="hr-HR" dirty="0" err="1"/>
              <a:t>podatkov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17898" y="4581128"/>
            <a:ext cx="7272808" cy="18405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hr-HR" sz="1600" b="1" dirty="0"/>
              <a:t>Šifra </a:t>
            </a:r>
            <a:r>
              <a:rPr lang="hr-HR" sz="1600" b="1" dirty="0" err="1"/>
              <a:t>dajalca</a:t>
            </a:r>
            <a:r>
              <a:rPr lang="hr-HR" sz="1600" b="1" dirty="0"/>
              <a:t> pomoči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hr-HR" sz="1600" b="1" dirty="0" err="1"/>
              <a:t>Številka</a:t>
            </a:r>
            <a:r>
              <a:rPr lang="hr-HR" sz="1600" b="1" dirty="0"/>
              <a:t> </a:t>
            </a:r>
            <a:r>
              <a:rPr lang="hr-HR" sz="1600" b="1" dirty="0" err="1"/>
              <a:t>priglasitve</a:t>
            </a:r>
            <a:r>
              <a:rPr lang="hr-HR" sz="1600" dirty="0"/>
              <a:t>; </a:t>
            </a:r>
            <a:r>
              <a:rPr lang="hr-HR" sz="1600" dirty="0" err="1"/>
              <a:t>vnašati</a:t>
            </a:r>
            <a:r>
              <a:rPr lang="hr-HR" sz="1600" dirty="0"/>
              <a:t> se mora </a:t>
            </a:r>
            <a:r>
              <a:rPr lang="hr-HR" sz="1600" dirty="0" err="1"/>
              <a:t>številka</a:t>
            </a:r>
            <a:r>
              <a:rPr lang="hr-HR" sz="1600" dirty="0"/>
              <a:t>, </a:t>
            </a:r>
            <a:r>
              <a:rPr lang="hr-HR" sz="1600" dirty="0" err="1"/>
              <a:t>ki</a:t>
            </a:r>
            <a:r>
              <a:rPr lang="hr-HR" sz="1600" dirty="0"/>
              <a:t> </a:t>
            </a:r>
            <a:r>
              <a:rPr lang="hr-HR" sz="1600" dirty="0" err="1"/>
              <a:t>jo</a:t>
            </a:r>
            <a:r>
              <a:rPr lang="hr-HR" sz="1600" dirty="0"/>
              <a:t> dobite </a:t>
            </a:r>
            <a:r>
              <a:rPr lang="hr-HR" sz="1600" dirty="0" err="1"/>
              <a:t>ob</a:t>
            </a:r>
            <a:r>
              <a:rPr lang="hr-HR" sz="1600" dirty="0"/>
              <a:t> </a:t>
            </a:r>
            <a:r>
              <a:rPr lang="hr-HR" sz="1600" dirty="0" err="1"/>
              <a:t>priglasitvi</a:t>
            </a:r>
            <a:r>
              <a:rPr lang="hr-HR" sz="1600" dirty="0"/>
              <a:t> </a:t>
            </a:r>
            <a:r>
              <a:rPr lang="hr-HR" sz="1600" dirty="0" err="1"/>
              <a:t>in</a:t>
            </a:r>
            <a:r>
              <a:rPr lang="hr-HR" sz="1600" dirty="0"/>
              <a:t> je navedena na </a:t>
            </a:r>
            <a:r>
              <a:rPr lang="hr-HR" sz="1600" dirty="0" err="1"/>
              <a:t>mnenju</a:t>
            </a:r>
            <a:endParaRPr lang="hr-HR" sz="1600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hr-HR" sz="1600" b="1" dirty="0"/>
              <a:t>Matična </a:t>
            </a:r>
            <a:r>
              <a:rPr lang="hr-HR" sz="1600" b="1" dirty="0" err="1"/>
              <a:t>številka</a:t>
            </a:r>
            <a:r>
              <a:rPr lang="hr-HR" sz="1600" b="1" dirty="0"/>
              <a:t> </a:t>
            </a:r>
            <a:r>
              <a:rPr lang="hr-HR" sz="1600" b="1" dirty="0" err="1"/>
              <a:t>prejemnika</a:t>
            </a:r>
            <a:r>
              <a:rPr lang="hr-HR" sz="1600" b="1" dirty="0"/>
              <a:t> </a:t>
            </a:r>
            <a:r>
              <a:rPr lang="hr-HR" sz="1600" b="1" dirty="0" err="1"/>
              <a:t>oz</a:t>
            </a:r>
            <a:r>
              <a:rPr lang="hr-HR" sz="1600" b="1" dirty="0"/>
              <a:t> MID </a:t>
            </a:r>
            <a:r>
              <a:rPr lang="hr-HR" sz="1600" b="1" dirty="0" err="1"/>
              <a:t>številka</a:t>
            </a:r>
            <a:endParaRPr lang="hr-HR" sz="1600" b="1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hr-HR" sz="1600" b="1" dirty="0"/>
              <a:t>Datum </a:t>
            </a:r>
            <a:r>
              <a:rPr lang="hr-HR" sz="1600" b="1" dirty="0" err="1"/>
              <a:t>dodelitve</a:t>
            </a:r>
            <a:r>
              <a:rPr lang="hr-HR" sz="1600" dirty="0"/>
              <a:t> (ali je </a:t>
            </a:r>
            <a:r>
              <a:rPr lang="hr-HR" sz="1600" dirty="0" err="1"/>
              <a:t>znotraj</a:t>
            </a:r>
            <a:r>
              <a:rPr lang="hr-HR" sz="1600" dirty="0"/>
              <a:t> trajanja sheme)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hr-HR" sz="1600" b="1" dirty="0"/>
              <a:t>Datum transakcije</a:t>
            </a:r>
            <a:r>
              <a:rPr lang="hr-HR" sz="1600" dirty="0"/>
              <a:t> (ali je </a:t>
            </a:r>
            <a:r>
              <a:rPr lang="hr-HR" sz="1600" dirty="0" err="1"/>
              <a:t>kasnejši</a:t>
            </a:r>
            <a:r>
              <a:rPr lang="hr-HR" sz="1600" dirty="0"/>
              <a:t> od </a:t>
            </a:r>
            <a:r>
              <a:rPr lang="hr-HR" sz="1600" dirty="0" err="1"/>
              <a:t>dneva</a:t>
            </a:r>
            <a:r>
              <a:rPr lang="hr-HR" sz="1600" dirty="0"/>
              <a:t> </a:t>
            </a:r>
            <a:r>
              <a:rPr lang="hr-HR" sz="1600" dirty="0" err="1"/>
              <a:t>odobritve</a:t>
            </a:r>
            <a:r>
              <a:rPr lang="hr-HR" sz="1600" dirty="0"/>
              <a:t> sheme)</a:t>
            </a: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1923008" y="3238598"/>
            <a:ext cx="371475" cy="97631"/>
          </a:xfrm>
          <a:prstGeom prst="leftArrow">
            <a:avLst>
              <a:gd name="adj1" fmla="val 50000"/>
              <a:gd name="adj2" fmla="val 475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43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601" y="404664"/>
            <a:ext cx="8229600" cy="85010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hr-HR" b="1" dirty="0">
                <a:solidFill>
                  <a:srgbClr val="005DA3"/>
                </a:solidFill>
              </a:rPr>
              <a:t>Uvoženi </a:t>
            </a:r>
            <a:r>
              <a:rPr lang="hr-HR" b="1" dirty="0" err="1">
                <a:solidFill>
                  <a:srgbClr val="005DA3"/>
                </a:solidFill>
              </a:rPr>
              <a:t>podatki</a:t>
            </a:r>
            <a:endParaRPr lang="hr-HR" b="1" dirty="0">
              <a:solidFill>
                <a:srgbClr val="005DA3"/>
              </a:solidFill>
            </a:endParaRPr>
          </a:p>
        </p:txBody>
      </p:sp>
      <p:pic>
        <p:nvPicPr>
          <p:cNvPr id="192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3" r="8618" b="11803"/>
          <a:stretch>
            <a:fillRect/>
          </a:stretch>
        </p:blipFill>
        <p:spPr bwMode="auto">
          <a:xfrm>
            <a:off x="683568" y="1363297"/>
            <a:ext cx="5307632" cy="348053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2517" name="AutoShape 5"/>
          <p:cNvSpPr>
            <a:spLocks noChangeArrowheads="1"/>
          </p:cNvSpPr>
          <p:nvPr/>
        </p:nvSpPr>
        <p:spPr bwMode="auto">
          <a:xfrm>
            <a:off x="1563687" y="2564904"/>
            <a:ext cx="371475" cy="195262"/>
          </a:xfrm>
          <a:prstGeom prst="leftArrow">
            <a:avLst>
              <a:gd name="adj1" fmla="val 50000"/>
              <a:gd name="adj2" fmla="val 4756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6084168" y="1365953"/>
            <a:ext cx="2736304" cy="347787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S klikom na </a:t>
            </a:r>
            <a:r>
              <a:rPr lang="hr-HR" sz="2400" dirty="0" err="1"/>
              <a:t>seznam</a:t>
            </a:r>
            <a:r>
              <a:rPr lang="hr-HR" sz="2400" dirty="0"/>
              <a:t> </a:t>
            </a:r>
            <a:r>
              <a:rPr lang="hr-HR" sz="2400" dirty="0" err="1"/>
              <a:t>poročanih</a:t>
            </a:r>
            <a:r>
              <a:rPr lang="hr-HR" sz="2400" dirty="0"/>
              <a:t> </a:t>
            </a:r>
            <a:r>
              <a:rPr lang="hr-HR" sz="2400" dirty="0" err="1"/>
              <a:t>podatkov</a:t>
            </a:r>
            <a:r>
              <a:rPr lang="hr-HR" sz="2400" dirty="0"/>
              <a:t> </a:t>
            </a:r>
            <a:r>
              <a:rPr lang="hr-HR" sz="2400" dirty="0" err="1"/>
              <a:t>dobimo</a:t>
            </a:r>
            <a:r>
              <a:rPr lang="hr-HR" sz="2400" dirty="0"/>
              <a:t> </a:t>
            </a:r>
            <a:r>
              <a:rPr lang="hr-HR" sz="2800" dirty="0"/>
              <a:t>pregled</a:t>
            </a:r>
            <a:r>
              <a:rPr lang="hr-HR" sz="2400" dirty="0"/>
              <a:t> </a:t>
            </a:r>
            <a:r>
              <a:rPr lang="hr-HR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pravilnih</a:t>
            </a:r>
            <a:r>
              <a:rPr lang="hr-HR" sz="2400" dirty="0"/>
              <a:t>, </a:t>
            </a:r>
            <a:r>
              <a:rPr lang="hr-HR" sz="24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nepravilnih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kasneje</a:t>
            </a:r>
            <a:r>
              <a:rPr lang="hr-HR" sz="2400" dirty="0"/>
              <a:t> </a:t>
            </a:r>
            <a:r>
              <a:rPr lang="hr-HR" sz="24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zavrnjenih</a:t>
            </a:r>
            <a:r>
              <a:rPr lang="hr-HR" sz="2400" dirty="0"/>
              <a:t> </a:t>
            </a:r>
            <a:r>
              <a:rPr lang="hr-HR" sz="2400" dirty="0" err="1"/>
              <a:t>podatkov</a:t>
            </a:r>
            <a:r>
              <a:rPr lang="hr-HR" sz="2400" dirty="0"/>
              <a:t> o </a:t>
            </a:r>
            <a:r>
              <a:rPr lang="hr-HR" sz="2400" dirty="0" err="1"/>
              <a:t>prenešenih</a:t>
            </a:r>
            <a:r>
              <a:rPr lang="hr-HR" sz="2400" dirty="0"/>
              <a:t> </a:t>
            </a:r>
            <a:r>
              <a:rPr lang="hr-HR" sz="2400" dirty="0" err="1"/>
              <a:t>pomočeh</a:t>
            </a:r>
            <a:endParaRPr lang="hr-HR" sz="2400" dirty="0"/>
          </a:p>
        </p:txBody>
      </p:sp>
      <p:sp>
        <p:nvSpPr>
          <p:cNvPr id="2" name="Oval 1"/>
          <p:cNvSpPr/>
          <p:nvPr/>
        </p:nvSpPr>
        <p:spPr>
          <a:xfrm>
            <a:off x="2627784" y="3897052"/>
            <a:ext cx="432048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627784" y="5074493"/>
            <a:ext cx="4320480" cy="156966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Osnovni pregled vedno pokaže 10 zapisov na stran, lahko pa si jih prikažete in potrjujete do 500 naenkrat.</a:t>
            </a:r>
            <a:endParaRPr lang="en-US" sz="2400" dirty="0"/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059832" y="4113076"/>
            <a:ext cx="792088" cy="96141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9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0"/>
                                        <p:tgtEl>
                                          <p:spTgt spid="19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500"/>
                                        <p:tgtEl>
                                          <p:spTgt spid="19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17" grpId="0" animBg="1"/>
      <p:bldP spid="192518" grpId="0" animBg="1"/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04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hr-HR" b="1" dirty="0">
                <a:solidFill>
                  <a:srgbClr val="005DA3"/>
                </a:solidFill>
              </a:rPr>
            </a:br>
            <a:r>
              <a:rPr lang="hr-HR" b="1" dirty="0" err="1">
                <a:solidFill>
                  <a:srgbClr val="005DA3"/>
                </a:solidFill>
              </a:rPr>
              <a:t>Pregledovanje</a:t>
            </a:r>
            <a:r>
              <a:rPr lang="hr-HR" b="1" dirty="0">
                <a:solidFill>
                  <a:srgbClr val="005DA3"/>
                </a:solidFill>
              </a:rPr>
              <a:t> uvoženih </a:t>
            </a:r>
            <a:r>
              <a:rPr lang="hr-HR" b="1" dirty="0" err="1">
                <a:solidFill>
                  <a:srgbClr val="005DA3"/>
                </a:solidFill>
              </a:rPr>
              <a:t>podatkov</a:t>
            </a:r>
            <a:endParaRPr lang="hr-HR" b="1" dirty="0">
              <a:solidFill>
                <a:srgbClr val="005DA3"/>
              </a:solidFill>
            </a:endParaRPr>
          </a:p>
        </p:txBody>
      </p:sp>
      <p:pic>
        <p:nvPicPr>
          <p:cNvPr id="19354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6164" r="9719" b="10255"/>
          <a:stretch/>
        </p:blipFill>
        <p:spPr bwMode="auto">
          <a:xfrm>
            <a:off x="395536" y="1916832"/>
            <a:ext cx="6435475" cy="453981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453188" y="2517775"/>
            <a:ext cx="2266950" cy="1938992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Pri nepravilnih </a:t>
            </a:r>
            <a:r>
              <a:rPr lang="hr-HR" sz="2400" dirty="0" err="1"/>
              <a:t>podatkih</a:t>
            </a:r>
            <a:r>
              <a:rPr lang="hr-HR" sz="2400" dirty="0"/>
              <a:t> s klikom na </a:t>
            </a:r>
            <a:r>
              <a:rPr lang="hr-HR" sz="2400" i="1" u="sng" dirty="0">
                <a:solidFill>
                  <a:srgbClr val="FFFF00"/>
                </a:solidFill>
              </a:rPr>
              <a:t>Uredi</a:t>
            </a:r>
            <a:r>
              <a:rPr lang="hr-HR" sz="2400" dirty="0">
                <a:solidFill>
                  <a:srgbClr val="FFFF00"/>
                </a:solidFill>
              </a:rPr>
              <a:t> </a:t>
            </a:r>
            <a:r>
              <a:rPr lang="hr-HR" sz="2400" dirty="0"/>
              <a:t>ugotovimo </a:t>
            </a:r>
            <a:r>
              <a:rPr lang="hr-HR" sz="2400" dirty="0" err="1"/>
              <a:t>vzrok</a:t>
            </a:r>
            <a:r>
              <a:rPr lang="hr-HR" sz="2400" dirty="0"/>
              <a:t> nepravilnosti</a:t>
            </a:r>
          </a:p>
        </p:txBody>
      </p:sp>
      <p:sp>
        <p:nvSpPr>
          <p:cNvPr id="2" name="Oval 1"/>
          <p:cNvSpPr/>
          <p:nvPr/>
        </p:nvSpPr>
        <p:spPr>
          <a:xfrm>
            <a:off x="2483768" y="3091061"/>
            <a:ext cx="864096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95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hr-HR" sz="4000" b="1" dirty="0">
                <a:solidFill>
                  <a:srgbClr val="005DA3"/>
                </a:solidFill>
              </a:rPr>
            </a:br>
            <a:r>
              <a:rPr lang="hr-HR" sz="4000" b="1" dirty="0" err="1">
                <a:solidFill>
                  <a:srgbClr val="005DA3"/>
                </a:solidFill>
              </a:rPr>
              <a:t>Primeri</a:t>
            </a:r>
            <a:r>
              <a:rPr lang="hr-HR" sz="4000" b="1" dirty="0">
                <a:solidFill>
                  <a:srgbClr val="005DA3"/>
                </a:solidFill>
              </a:rPr>
              <a:t> nepravilnih </a:t>
            </a:r>
            <a:r>
              <a:rPr lang="hr-HR" sz="4000" b="1" dirty="0" err="1">
                <a:solidFill>
                  <a:srgbClr val="005DA3"/>
                </a:solidFill>
              </a:rPr>
              <a:t>podatkov</a:t>
            </a:r>
            <a:r>
              <a:rPr lang="hr-HR" sz="4000" b="1" dirty="0">
                <a:solidFill>
                  <a:srgbClr val="005DA3"/>
                </a:solidFill>
              </a:rPr>
              <a:t>:</a:t>
            </a:r>
          </a:p>
        </p:txBody>
      </p:sp>
      <p:pic>
        <p:nvPicPr>
          <p:cNvPr id="194564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971600" y="1822656"/>
            <a:ext cx="6220190" cy="480403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940151" y="4149080"/>
            <a:ext cx="2907159" cy="230832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Pri </a:t>
            </a:r>
            <a:r>
              <a:rPr lang="hr-HR" sz="2400" dirty="0" err="1"/>
              <a:t>številki</a:t>
            </a:r>
            <a:r>
              <a:rPr lang="hr-HR" sz="2400" dirty="0"/>
              <a:t> </a:t>
            </a:r>
            <a:r>
              <a:rPr lang="hr-HR" sz="2400" dirty="0" err="1"/>
              <a:t>priglasitve</a:t>
            </a:r>
            <a:r>
              <a:rPr lang="hr-HR" sz="2400" dirty="0"/>
              <a:t> MSSI je </a:t>
            </a:r>
            <a:r>
              <a:rPr lang="hr-HR" sz="2400" dirty="0" err="1"/>
              <a:t>končnica</a:t>
            </a:r>
            <a:r>
              <a:rPr lang="hr-HR" sz="2400" dirty="0"/>
              <a:t> srednje </a:t>
            </a:r>
            <a:r>
              <a:rPr lang="hr-HR" sz="2400" dirty="0" err="1"/>
              <a:t>številke</a:t>
            </a:r>
            <a:r>
              <a:rPr lang="hr-HR" sz="2400" dirty="0"/>
              <a:t> </a:t>
            </a:r>
            <a:r>
              <a:rPr lang="hr-HR" sz="2400" dirty="0" err="1"/>
              <a:t>napačna</a:t>
            </a:r>
            <a:r>
              <a:rPr lang="hr-HR" sz="2400" dirty="0"/>
              <a:t>, morala bi biti BE01-1783</a:t>
            </a:r>
            <a:r>
              <a:rPr lang="hr-HR" sz="2400" b="1" dirty="0">
                <a:solidFill>
                  <a:srgbClr val="FFFF00"/>
                </a:solidFill>
              </a:rPr>
              <a:t>262</a:t>
            </a:r>
            <a:r>
              <a:rPr lang="hr-HR" sz="2400" dirty="0"/>
              <a:t>-2007</a:t>
            </a:r>
          </a:p>
        </p:txBody>
      </p:sp>
    </p:spTree>
    <p:extLst>
      <p:ext uri="{BB962C8B-B14F-4D97-AF65-F5344CB8AC3E}">
        <p14:creationId xmlns:p14="http://schemas.microsoft.com/office/powerpoint/2010/main" val="645687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hr-HR" sz="4000" b="1" dirty="0">
                <a:solidFill>
                  <a:srgbClr val="005DA3"/>
                </a:solidFill>
              </a:rPr>
            </a:br>
            <a:r>
              <a:rPr lang="hr-HR" sz="4000" b="1" dirty="0" err="1">
                <a:solidFill>
                  <a:srgbClr val="005DA3"/>
                </a:solidFill>
              </a:rPr>
              <a:t>Primeri</a:t>
            </a:r>
            <a:r>
              <a:rPr lang="hr-HR" sz="4000" b="1" dirty="0">
                <a:solidFill>
                  <a:srgbClr val="005DA3"/>
                </a:solidFill>
              </a:rPr>
              <a:t> nepravilnih </a:t>
            </a:r>
            <a:r>
              <a:rPr lang="hr-HR" sz="4000" b="1" dirty="0" err="1">
                <a:solidFill>
                  <a:srgbClr val="005DA3"/>
                </a:solidFill>
              </a:rPr>
              <a:t>podatkov</a:t>
            </a:r>
            <a:r>
              <a:rPr lang="hr-HR" sz="4000" b="1" dirty="0">
                <a:solidFill>
                  <a:srgbClr val="005DA3"/>
                </a:solidFill>
              </a:rPr>
              <a:t>:</a:t>
            </a:r>
          </a:p>
        </p:txBody>
      </p:sp>
      <p:pic>
        <p:nvPicPr>
          <p:cNvPr id="195588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043608" y="1460414"/>
            <a:ext cx="6241144" cy="5206371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5589" name="Text Box 5"/>
          <p:cNvSpPr txBox="1">
            <a:spLocks noChangeArrowheads="1"/>
          </p:cNvSpPr>
          <p:nvPr/>
        </p:nvSpPr>
        <p:spPr bwMode="auto">
          <a:xfrm>
            <a:off x="5796136" y="3861048"/>
            <a:ext cx="3096344" cy="267765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Matični </a:t>
            </a:r>
            <a:r>
              <a:rPr lang="hr-HR" sz="2400" dirty="0" err="1"/>
              <a:t>številki</a:t>
            </a:r>
            <a:r>
              <a:rPr lang="hr-HR" sz="2400" dirty="0"/>
              <a:t> sta </a:t>
            </a:r>
            <a:r>
              <a:rPr lang="hr-HR" sz="2400" dirty="0" err="1"/>
              <a:t>napačni</a:t>
            </a:r>
            <a:r>
              <a:rPr lang="hr-HR" sz="2400" dirty="0"/>
              <a:t>:</a:t>
            </a:r>
          </a:p>
          <a:p>
            <a:pPr>
              <a:spcBef>
                <a:spcPct val="50000"/>
              </a:spcBef>
            </a:pPr>
            <a:r>
              <a:rPr lang="hr-HR" sz="2400" dirty="0"/>
              <a:t>Pri </a:t>
            </a:r>
            <a:r>
              <a:rPr lang="hr-HR" sz="2400" b="1" dirty="0" err="1"/>
              <a:t>dajalcu</a:t>
            </a:r>
            <a:r>
              <a:rPr lang="hr-HR" sz="2400" dirty="0"/>
              <a:t> ni 10 </a:t>
            </a:r>
            <a:r>
              <a:rPr lang="hr-HR" sz="2400" dirty="0" err="1"/>
              <a:t>mestna</a:t>
            </a:r>
            <a:r>
              <a:rPr lang="hr-HR" sz="2400" dirty="0"/>
              <a:t> šifra,</a:t>
            </a:r>
          </a:p>
          <a:p>
            <a:pPr>
              <a:spcBef>
                <a:spcPct val="50000"/>
              </a:spcBef>
            </a:pPr>
            <a:r>
              <a:rPr lang="hr-HR" sz="2400" dirty="0"/>
              <a:t>Pri </a:t>
            </a:r>
            <a:r>
              <a:rPr lang="hr-HR" sz="2400" b="1" dirty="0" err="1"/>
              <a:t>prejemniku</a:t>
            </a:r>
            <a:r>
              <a:rPr lang="hr-HR" sz="2400" dirty="0"/>
              <a:t> je </a:t>
            </a:r>
            <a:r>
              <a:rPr lang="hr-HR" sz="2400" dirty="0" err="1"/>
              <a:t>neobstoječa</a:t>
            </a:r>
            <a:r>
              <a:rPr lang="hr-HR" sz="2400" dirty="0"/>
              <a:t> </a:t>
            </a:r>
            <a:r>
              <a:rPr lang="hr-HR" sz="2400" dirty="0" err="1"/>
              <a:t>številka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6258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95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195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br>
              <a:rPr lang="hr-HR" sz="4000" b="1" dirty="0">
                <a:solidFill>
                  <a:srgbClr val="005DA3"/>
                </a:solidFill>
              </a:rPr>
            </a:br>
            <a:r>
              <a:rPr lang="hr-HR" sz="4000" b="1" dirty="0" err="1">
                <a:solidFill>
                  <a:srgbClr val="005DA3"/>
                </a:solidFill>
              </a:rPr>
              <a:t>Primeri</a:t>
            </a:r>
            <a:r>
              <a:rPr lang="hr-HR" sz="4000" b="1" dirty="0">
                <a:solidFill>
                  <a:srgbClr val="005DA3"/>
                </a:solidFill>
              </a:rPr>
              <a:t> nepravilnih </a:t>
            </a:r>
            <a:r>
              <a:rPr lang="hr-HR" sz="4000" b="1" dirty="0" err="1">
                <a:solidFill>
                  <a:srgbClr val="005DA3"/>
                </a:solidFill>
              </a:rPr>
              <a:t>podatkov</a:t>
            </a:r>
            <a:r>
              <a:rPr lang="hr-HR" sz="4000" b="1" dirty="0">
                <a:solidFill>
                  <a:srgbClr val="005DA3"/>
                </a:solidFill>
              </a:rPr>
              <a:t>:</a:t>
            </a:r>
          </a:p>
        </p:txBody>
      </p:sp>
      <p:pic>
        <p:nvPicPr>
          <p:cNvPr id="196612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899592" y="1445555"/>
            <a:ext cx="6004166" cy="51864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6084168" y="1700808"/>
            <a:ext cx="2808311" cy="163121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Ne prepozna </a:t>
            </a:r>
            <a:r>
              <a:rPr lang="hr-HR" sz="2400" dirty="0" err="1"/>
              <a:t>številke</a:t>
            </a:r>
            <a:r>
              <a:rPr lang="hr-HR" sz="2400" dirty="0"/>
              <a:t> sheme, </a:t>
            </a:r>
            <a:r>
              <a:rPr lang="hr-HR" sz="2400" dirty="0" err="1"/>
              <a:t>ker</a:t>
            </a:r>
            <a:r>
              <a:rPr lang="hr-HR" sz="2000" dirty="0"/>
              <a:t> </a:t>
            </a:r>
            <a:r>
              <a:rPr lang="hr-HR" sz="2400" dirty="0"/>
              <a:t>je </a:t>
            </a:r>
            <a:r>
              <a:rPr lang="hr-HR" sz="2400" dirty="0" err="1"/>
              <a:t>zamaknjena</a:t>
            </a:r>
            <a:r>
              <a:rPr lang="hr-HR" sz="2400" dirty="0"/>
              <a:t> za </a:t>
            </a:r>
            <a:r>
              <a:rPr lang="hr-HR" sz="2400" dirty="0" err="1"/>
              <a:t>en</a:t>
            </a:r>
            <a:r>
              <a:rPr lang="hr-HR" sz="2400" dirty="0"/>
              <a:t> znak v desno.</a:t>
            </a: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084168" y="3717032"/>
            <a:ext cx="2694980" cy="230832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400" dirty="0"/>
              <a:t>Podatke </a:t>
            </a:r>
            <a:r>
              <a:rPr lang="hr-HR" sz="2400" dirty="0" err="1"/>
              <a:t>lahko</a:t>
            </a:r>
            <a:r>
              <a:rPr lang="hr-HR" sz="2400" dirty="0"/>
              <a:t> popravite </a:t>
            </a:r>
            <a:r>
              <a:rPr lang="hr-HR" sz="2400" dirty="0" err="1"/>
              <a:t>sproti</a:t>
            </a:r>
            <a:r>
              <a:rPr lang="hr-HR" sz="2400" dirty="0"/>
              <a:t>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jih</a:t>
            </a:r>
            <a:r>
              <a:rPr lang="hr-HR" sz="2400" dirty="0"/>
              <a:t> </a:t>
            </a:r>
            <a:r>
              <a:rPr lang="hr-HR" sz="2400" dirty="0" err="1"/>
              <a:t>shranite</a:t>
            </a:r>
            <a:r>
              <a:rPr lang="hr-HR" sz="2400" dirty="0"/>
              <a:t>. </a:t>
            </a:r>
            <a:r>
              <a:rPr lang="hr-HR" sz="2400" dirty="0" err="1"/>
              <a:t>Če</a:t>
            </a:r>
            <a:r>
              <a:rPr lang="hr-HR" sz="2400" dirty="0"/>
              <a:t> </a:t>
            </a:r>
            <a:r>
              <a:rPr lang="hr-HR" sz="2400" dirty="0" err="1"/>
              <a:t>so</a:t>
            </a:r>
            <a:r>
              <a:rPr lang="hr-HR" sz="2400" dirty="0"/>
              <a:t> </a:t>
            </a:r>
            <a:r>
              <a:rPr lang="hr-HR" sz="2400" dirty="0" err="1"/>
              <a:t>podatki</a:t>
            </a:r>
            <a:r>
              <a:rPr lang="hr-HR" sz="2400" dirty="0"/>
              <a:t> pravilni se </a:t>
            </a:r>
            <a:r>
              <a:rPr lang="hr-HR" sz="2400" dirty="0" err="1"/>
              <a:t>prenesejo</a:t>
            </a:r>
            <a:r>
              <a:rPr lang="hr-HR" sz="2400" dirty="0"/>
              <a:t> med pravilne</a:t>
            </a:r>
            <a:r>
              <a:rPr lang="hr-H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426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5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96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3" grpId="0" animBg="1"/>
      <p:bldP spid="1966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505" y="274638"/>
            <a:ext cx="8652320" cy="70609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hr-HR" sz="3600" b="1" dirty="0" err="1">
                <a:solidFill>
                  <a:srgbClr val="005DA3"/>
                </a:solidFill>
              </a:rPr>
              <a:t>Končno</a:t>
            </a:r>
            <a:r>
              <a:rPr lang="hr-HR" sz="3600" b="1" dirty="0">
                <a:solidFill>
                  <a:srgbClr val="005DA3"/>
                </a:solidFill>
              </a:rPr>
              <a:t> </a:t>
            </a:r>
            <a:r>
              <a:rPr lang="hr-HR" sz="3600" b="1" dirty="0" err="1">
                <a:solidFill>
                  <a:srgbClr val="005DA3"/>
                </a:solidFill>
              </a:rPr>
              <a:t>potrjevanje</a:t>
            </a:r>
            <a:r>
              <a:rPr lang="hr-HR" sz="3600" b="1" dirty="0">
                <a:solidFill>
                  <a:srgbClr val="005DA3"/>
                </a:solidFill>
              </a:rPr>
              <a:t> </a:t>
            </a:r>
            <a:r>
              <a:rPr lang="hr-HR" sz="3600" b="1" dirty="0" err="1">
                <a:solidFill>
                  <a:srgbClr val="005DA3"/>
                </a:solidFill>
              </a:rPr>
              <a:t>in</a:t>
            </a:r>
            <a:br>
              <a:rPr lang="hr-HR" sz="3600" b="1" dirty="0">
                <a:solidFill>
                  <a:srgbClr val="005DA3"/>
                </a:solidFill>
              </a:rPr>
            </a:br>
            <a:r>
              <a:rPr lang="hr-HR" sz="3600" b="1" dirty="0">
                <a:solidFill>
                  <a:srgbClr val="005DA3"/>
                </a:solidFill>
              </a:rPr>
              <a:t> </a:t>
            </a:r>
            <a:r>
              <a:rPr lang="hr-HR" sz="3600" b="1" dirty="0" err="1">
                <a:solidFill>
                  <a:srgbClr val="005DA3"/>
                </a:solidFill>
              </a:rPr>
              <a:t>zavrnitev</a:t>
            </a:r>
            <a:r>
              <a:rPr lang="hr-HR" sz="3600" b="1" dirty="0">
                <a:solidFill>
                  <a:srgbClr val="005DA3"/>
                </a:solidFill>
              </a:rPr>
              <a:t> </a:t>
            </a:r>
            <a:r>
              <a:rPr lang="hr-HR" sz="3600" b="1" dirty="0" err="1">
                <a:solidFill>
                  <a:srgbClr val="005DA3"/>
                </a:solidFill>
              </a:rPr>
              <a:t>podatkov</a:t>
            </a:r>
            <a:endParaRPr lang="hr-HR" sz="3600" b="1" dirty="0">
              <a:solidFill>
                <a:srgbClr val="005DA3"/>
              </a:solidFill>
            </a:endParaRPr>
          </a:p>
        </p:txBody>
      </p:sp>
      <p:pic>
        <p:nvPicPr>
          <p:cNvPr id="197638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" t="17663" r="28517" b="28210"/>
          <a:stretch/>
        </p:blipFill>
        <p:spPr bwMode="auto">
          <a:xfrm>
            <a:off x="467543" y="1412776"/>
            <a:ext cx="6912767" cy="310191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1060450" y="5168900"/>
            <a:ext cx="6361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r-HR"/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565422" y="4057650"/>
            <a:ext cx="8220273" cy="255270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700" dirty="0"/>
              <a:t>Pravilne podatke označite </a:t>
            </a:r>
            <a:r>
              <a:rPr lang="hr-HR" sz="1700" dirty="0" err="1"/>
              <a:t>in</a:t>
            </a:r>
            <a:r>
              <a:rPr lang="hr-HR" sz="1700" dirty="0"/>
              <a:t>  </a:t>
            </a:r>
            <a:r>
              <a:rPr lang="hr-HR" sz="1700" dirty="0" err="1"/>
              <a:t>jih</a:t>
            </a:r>
            <a:r>
              <a:rPr lang="hr-HR" sz="1700" dirty="0"/>
              <a:t> s “klikom” na </a:t>
            </a:r>
            <a:r>
              <a:rPr lang="hr-HR" sz="1700" b="1" i="1" dirty="0" err="1">
                <a:solidFill>
                  <a:srgbClr val="FFFF00"/>
                </a:solidFill>
              </a:rPr>
              <a:t>Potrdi</a:t>
            </a:r>
            <a:r>
              <a:rPr lang="hr-HR" sz="1700" b="1" i="1" dirty="0">
                <a:solidFill>
                  <a:srgbClr val="FFFF00"/>
                </a:solidFill>
              </a:rPr>
              <a:t> označene</a:t>
            </a:r>
            <a:r>
              <a:rPr lang="hr-HR" sz="1700" dirty="0">
                <a:solidFill>
                  <a:srgbClr val="FFFF00"/>
                </a:solidFill>
              </a:rPr>
              <a:t> </a:t>
            </a:r>
            <a:r>
              <a:rPr lang="hr-HR" sz="1700" dirty="0"/>
              <a:t>prenesete na </a:t>
            </a:r>
            <a:r>
              <a:rPr lang="hr-HR" sz="1700" dirty="0" err="1"/>
              <a:t>Ministrstvo</a:t>
            </a:r>
            <a:r>
              <a:rPr lang="hr-HR" sz="1700" dirty="0"/>
              <a:t> za </a:t>
            </a:r>
            <a:r>
              <a:rPr lang="hr-HR" sz="1700" dirty="0" err="1"/>
              <a:t>finance</a:t>
            </a:r>
            <a:r>
              <a:rPr lang="hr-HR" sz="1700" dirty="0"/>
              <a:t>, </a:t>
            </a:r>
            <a:r>
              <a:rPr lang="hr-HR" sz="1700" dirty="0" err="1"/>
              <a:t>kjer</a:t>
            </a:r>
            <a:r>
              <a:rPr lang="hr-HR" sz="1700" dirty="0"/>
              <a:t> se </a:t>
            </a:r>
            <a:r>
              <a:rPr lang="hr-HR" sz="1700" dirty="0" err="1"/>
              <a:t>podatki</a:t>
            </a:r>
            <a:r>
              <a:rPr lang="hr-HR" sz="1700" dirty="0"/>
              <a:t> </a:t>
            </a:r>
            <a:r>
              <a:rPr lang="hr-HR" sz="1700" dirty="0" err="1"/>
              <a:t>še</a:t>
            </a:r>
            <a:r>
              <a:rPr lang="hr-HR" sz="1700" dirty="0"/>
              <a:t> </a:t>
            </a:r>
            <a:r>
              <a:rPr lang="hr-HR" sz="1700" dirty="0" err="1"/>
              <a:t>enkrat</a:t>
            </a:r>
            <a:r>
              <a:rPr lang="hr-HR" sz="1700" dirty="0"/>
              <a:t> </a:t>
            </a:r>
            <a:r>
              <a:rPr lang="hr-HR" sz="1700" dirty="0" err="1"/>
              <a:t>preverijo</a:t>
            </a:r>
            <a:r>
              <a:rPr lang="hr-HR" sz="1700" dirty="0"/>
              <a:t>. </a:t>
            </a:r>
          </a:p>
          <a:p>
            <a:pPr>
              <a:spcBef>
                <a:spcPct val="50000"/>
              </a:spcBef>
            </a:pPr>
            <a:r>
              <a:rPr lang="hr-HR" sz="1700" dirty="0"/>
              <a:t>V </a:t>
            </a:r>
            <a:r>
              <a:rPr lang="hr-HR" sz="1700" dirty="0" err="1"/>
              <a:t>kolikor</a:t>
            </a:r>
            <a:r>
              <a:rPr lang="hr-HR" sz="1700" dirty="0"/>
              <a:t> se </a:t>
            </a:r>
            <a:r>
              <a:rPr lang="hr-HR" sz="1700" dirty="0" err="1"/>
              <a:t>odkrijejo</a:t>
            </a:r>
            <a:r>
              <a:rPr lang="hr-HR" sz="1700" dirty="0"/>
              <a:t> dodatne </a:t>
            </a:r>
            <a:r>
              <a:rPr lang="hr-HR" sz="1700" dirty="0" err="1"/>
              <a:t>napake</a:t>
            </a:r>
            <a:r>
              <a:rPr lang="hr-HR" sz="1700" dirty="0"/>
              <a:t>, se </a:t>
            </a:r>
            <a:r>
              <a:rPr lang="hr-HR" sz="1700" dirty="0" err="1"/>
              <a:t>podatki</a:t>
            </a:r>
            <a:r>
              <a:rPr lang="hr-HR" sz="1700" dirty="0"/>
              <a:t> </a:t>
            </a:r>
            <a:r>
              <a:rPr lang="hr-HR" sz="1700" dirty="0" err="1"/>
              <a:t>prenesejo</a:t>
            </a:r>
            <a:r>
              <a:rPr lang="hr-HR" sz="1700" dirty="0"/>
              <a:t> </a:t>
            </a:r>
            <a:r>
              <a:rPr lang="hr-HR" sz="1700" dirty="0" err="1"/>
              <a:t>nazaj</a:t>
            </a:r>
            <a:r>
              <a:rPr lang="hr-HR" sz="1700" dirty="0"/>
              <a:t> na uporabnika, </a:t>
            </a:r>
            <a:r>
              <a:rPr lang="hr-HR" sz="1700" dirty="0" err="1"/>
              <a:t>ki</a:t>
            </a:r>
            <a:r>
              <a:rPr lang="hr-HR" sz="1700" dirty="0"/>
              <a:t> je podatke o </a:t>
            </a:r>
            <a:r>
              <a:rPr lang="hr-HR" sz="1700" dirty="0" err="1"/>
              <a:t>pomočeh</a:t>
            </a:r>
            <a:r>
              <a:rPr lang="hr-HR" sz="1700" dirty="0"/>
              <a:t> </a:t>
            </a:r>
            <a:r>
              <a:rPr lang="hr-HR" sz="1700" dirty="0" err="1"/>
              <a:t>posredoval</a:t>
            </a:r>
            <a:r>
              <a:rPr lang="hr-HR" sz="1700" dirty="0"/>
              <a:t>. </a:t>
            </a:r>
            <a:r>
              <a:rPr lang="hr-HR" sz="1700" dirty="0" err="1"/>
              <a:t>Prikažejo</a:t>
            </a:r>
            <a:r>
              <a:rPr lang="hr-HR" sz="1700" dirty="0"/>
              <a:t> se v </a:t>
            </a:r>
            <a:r>
              <a:rPr lang="hr-HR" sz="1700" dirty="0" err="1"/>
              <a:t>rubriki</a:t>
            </a:r>
            <a:r>
              <a:rPr lang="hr-HR" sz="1700" dirty="0"/>
              <a:t> </a:t>
            </a:r>
            <a:r>
              <a:rPr lang="hr-HR" sz="1700" b="1" i="1" dirty="0" err="1">
                <a:solidFill>
                  <a:srgbClr val="FFFF00"/>
                </a:solidFill>
              </a:rPr>
              <a:t>Zavrnjene</a:t>
            </a:r>
            <a:r>
              <a:rPr lang="hr-HR" sz="1700" dirty="0"/>
              <a:t>, </a:t>
            </a:r>
            <a:r>
              <a:rPr lang="hr-HR" sz="1700" dirty="0" err="1"/>
              <a:t>kjer</a:t>
            </a:r>
            <a:r>
              <a:rPr lang="hr-HR" sz="1700" dirty="0"/>
              <a:t> je naveden </a:t>
            </a:r>
            <a:r>
              <a:rPr lang="hr-HR" sz="1700" dirty="0" err="1"/>
              <a:t>tudi</a:t>
            </a:r>
            <a:r>
              <a:rPr lang="hr-HR" sz="1700" dirty="0"/>
              <a:t> razlog </a:t>
            </a:r>
            <a:r>
              <a:rPr lang="hr-HR" sz="1700" dirty="0" err="1"/>
              <a:t>zavrnitve</a:t>
            </a:r>
            <a:r>
              <a:rPr lang="hr-HR" sz="1700" dirty="0"/>
              <a:t>. </a:t>
            </a:r>
          </a:p>
          <a:p>
            <a:pPr>
              <a:spcBef>
                <a:spcPct val="50000"/>
              </a:spcBef>
            </a:pPr>
            <a:r>
              <a:rPr lang="hr-HR" sz="1700" dirty="0"/>
              <a:t>Med </a:t>
            </a:r>
            <a:r>
              <a:rPr lang="hr-HR" sz="1700" b="1" dirty="0" err="1">
                <a:solidFill>
                  <a:srgbClr val="FFFF00"/>
                </a:solidFill>
              </a:rPr>
              <a:t>Zavrnjene</a:t>
            </a:r>
            <a:r>
              <a:rPr lang="hr-HR" sz="1700" dirty="0">
                <a:solidFill>
                  <a:srgbClr val="FFFF00"/>
                </a:solidFill>
              </a:rPr>
              <a:t> </a:t>
            </a:r>
            <a:r>
              <a:rPr lang="hr-HR" sz="1700" dirty="0" err="1"/>
              <a:t>prejmete</a:t>
            </a:r>
            <a:r>
              <a:rPr lang="hr-HR" sz="1700" dirty="0"/>
              <a:t> samo </a:t>
            </a:r>
            <a:r>
              <a:rPr lang="hr-HR" sz="1700" dirty="0" err="1"/>
              <a:t>tiste</a:t>
            </a:r>
            <a:r>
              <a:rPr lang="hr-HR" sz="1700" dirty="0"/>
              <a:t> podatke, </a:t>
            </a:r>
            <a:r>
              <a:rPr lang="hr-HR" sz="1700" dirty="0" err="1"/>
              <a:t>ki</a:t>
            </a:r>
            <a:r>
              <a:rPr lang="hr-HR" sz="1700" dirty="0"/>
              <a:t> </a:t>
            </a:r>
            <a:r>
              <a:rPr lang="hr-HR" sz="1700" dirty="0" err="1"/>
              <a:t>so</a:t>
            </a:r>
            <a:r>
              <a:rPr lang="hr-HR" sz="1700" dirty="0"/>
              <a:t> </a:t>
            </a:r>
            <a:r>
              <a:rPr lang="hr-HR" sz="1700" dirty="0" err="1"/>
              <a:t>napačni</a:t>
            </a:r>
            <a:r>
              <a:rPr lang="hr-HR" sz="1700" dirty="0"/>
              <a:t>, ne </a:t>
            </a:r>
            <a:r>
              <a:rPr lang="hr-HR" sz="1700" dirty="0" err="1"/>
              <a:t>celotne</a:t>
            </a:r>
            <a:r>
              <a:rPr lang="hr-HR" sz="1700" dirty="0"/>
              <a:t> datoteke, </a:t>
            </a:r>
            <a:r>
              <a:rPr lang="hr-HR" sz="1700" dirty="0" err="1"/>
              <a:t>ki</a:t>
            </a:r>
            <a:r>
              <a:rPr lang="hr-HR" sz="1700" dirty="0"/>
              <a:t> ste </a:t>
            </a:r>
            <a:r>
              <a:rPr lang="hr-HR" sz="1700" dirty="0" err="1"/>
              <a:t>jo</a:t>
            </a:r>
            <a:r>
              <a:rPr lang="hr-HR" sz="1700" dirty="0"/>
              <a:t> posredovali z eno </a:t>
            </a:r>
            <a:r>
              <a:rPr lang="hr-HR" sz="1700" dirty="0" err="1"/>
              <a:t>potrditvijo</a:t>
            </a:r>
            <a:r>
              <a:rPr lang="hr-HR" sz="1700" dirty="0"/>
              <a:t>.</a:t>
            </a:r>
          </a:p>
          <a:p>
            <a:pPr>
              <a:spcBef>
                <a:spcPct val="50000"/>
              </a:spcBef>
            </a:pPr>
            <a:r>
              <a:rPr lang="hr-HR" sz="1700" dirty="0" err="1"/>
              <a:t>Ko</a:t>
            </a:r>
            <a:r>
              <a:rPr lang="hr-HR" sz="1700" dirty="0"/>
              <a:t> popravite </a:t>
            </a:r>
            <a:r>
              <a:rPr lang="hr-HR" sz="1700" dirty="0" err="1"/>
              <a:t>zavrnjene</a:t>
            </a:r>
            <a:r>
              <a:rPr lang="hr-HR" sz="1700" dirty="0"/>
              <a:t> podatke ponovite </a:t>
            </a:r>
            <a:r>
              <a:rPr lang="hr-HR" sz="1700" dirty="0" err="1"/>
              <a:t>postopek</a:t>
            </a:r>
            <a:r>
              <a:rPr lang="hr-HR" sz="1700" dirty="0"/>
              <a:t> </a:t>
            </a:r>
            <a:r>
              <a:rPr lang="hr-HR" sz="1700" dirty="0" err="1"/>
              <a:t>potrjevanja</a:t>
            </a:r>
            <a:r>
              <a:rPr lang="hr-HR" sz="1700" dirty="0"/>
              <a:t>.</a:t>
            </a:r>
          </a:p>
        </p:txBody>
      </p:sp>
      <p:sp>
        <p:nvSpPr>
          <p:cNvPr id="2" name="6-Point Star 1"/>
          <p:cNvSpPr/>
          <p:nvPr/>
        </p:nvSpPr>
        <p:spPr>
          <a:xfrm>
            <a:off x="1835696" y="2556800"/>
            <a:ext cx="360040" cy="309643"/>
          </a:xfrm>
          <a:prstGeom prst="star6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932040" y="1706248"/>
            <a:ext cx="3923431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000" dirty="0"/>
              <a:t>S klikom v okence označimo vse podatke, ki so vidni na ekranu. </a:t>
            </a:r>
            <a:endParaRPr lang="en-US" sz="2000" dirty="0"/>
          </a:p>
        </p:txBody>
      </p:sp>
      <p:cxnSp>
        <p:nvCxnSpPr>
          <p:cNvPr id="5" name="Straight Arrow Connector 4"/>
          <p:cNvCxnSpPr>
            <a:endCxn id="2" idx="0"/>
          </p:cNvCxnSpPr>
          <p:nvPr/>
        </p:nvCxnSpPr>
        <p:spPr>
          <a:xfrm flipH="1">
            <a:off x="2195736" y="2271469"/>
            <a:ext cx="2736304" cy="36274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0117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25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40" grpId="0" animBg="1"/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43000"/>
          </a:xfrm>
        </p:spPr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Po končanem vnosu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lnSpcReduction="10000"/>
          </a:bodyPr>
          <a:lstStyle/>
          <a:p>
            <a:pPr marL="396000">
              <a:spcBef>
                <a:spcPts val="1200"/>
              </a:spcBef>
            </a:pPr>
            <a:r>
              <a:rPr lang="sl-SI" sz="2800" dirty="0"/>
              <a:t>Obvestilo oz. seznam vseh poročanih pomoči boste naslednji dan po uvozu prejeli tudi na vaš e-</a:t>
            </a:r>
            <a:r>
              <a:rPr lang="sl-SI" sz="2800" dirty="0" err="1"/>
              <a:t>mail</a:t>
            </a:r>
            <a:r>
              <a:rPr lang="sl-SI" sz="2800" dirty="0"/>
              <a:t>.  To je hkrati pisno potrdilo, da ste podatke </a:t>
            </a:r>
            <a:r>
              <a:rPr lang="sl-SI" sz="2800" b="1" dirty="0">
                <a:solidFill>
                  <a:srgbClr val="0070C0"/>
                </a:solidFill>
              </a:rPr>
              <a:t>uspešno uvozili </a:t>
            </a:r>
            <a:r>
              <a:rPr lang="sl-SI" sz="2800" dirty="0"/>
              <a:t>v spletno aplikacijo.</a:t>
            </a:r>
          </a:p>
          <a:p>
            <a:pPr marL="396000">
              <a:spcBef>
                <a:spcPts val="1200"/>
              </a:spcBef>
            </a:pPr>
            <a:r>
              <a:rPr lang="sl-SI" sz="2800" dirty="0"/>
              <a:t>Poročane podatke nato še dodatno pregledamo in v nekaj dneh (običajno naslednji dan) prejmete po e-</a:t>
            </a:r>
            <a:r>
              <a:rPr lang="sl-SI" sz="2800" dirty="0" err="1"/>
              <a:t>mailu</a:t>
            </a:r>
            <a:r>
              <a:rPr lang="sl-SI" sz="2800" dirty="0"/>
              <a:t> še obvestilo o </a:t>
            </a:r>
            <a:r>
              <a:rPr lang="sl-SI" sz="2800" b="1" dirty="0">
                <a:solidFill>
                  <a:srgbClr val="0070C0"/>
                </a:solidFill>
              </a:rPr>
              <a:t>dokončni potrditvi </a:t>
            </a:r>
            <a:r>
              <a:rPr lang="sl-SI" sz="2800" dirty="0"/>
              <a:t>oz. zavrnitvi podatkov.</a:t>
            </a:r>
          </a:p>
          <a:p>
            <a:pPr marL="396000">
              <a:spcBef>
                <a:spcPts val="1200"/>
              </a:spcBef>
            </a:pPr>
            <a:r>
              <a:rPr lang="sl-SI" sz="2800" dirty="0"/>
              <a:t>V kolikor </a:t>
            </a:r>
            <a:r>
              <a:rPr lang="sl-SI" sz="2800" b="1" dirty="0">
                <a:solidFill>
                  <a:srgbClr val="FF0000"/>
                </a:solidFill>
              </a:rPr>
              <a:t>ne dobite </a:t>
            </a:r>
            <a:r>
              <a:rPr lang="sl-SI" sz="2800" dirty="0"/>
              <a:t>avtomatskega povratnega e-</a:t>
            </a:r>
            <a:r>
              <a:rPr lang="sl-SI" sz="2800" dirty="0" err="1"/>
              <a:t>maila</a:t>
            </a:r>
            <a:r>
              <a:rPr lang="sl-SI" sz="2800" dirty="0"/>
              <a:t>, nekaj ni bilo v redu.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655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Pred prvo prijavo</a:t>
            </a:r>
            <a:endParaRPr lang="en-US" b="1" dirty="0">
              <a:solidFill>
                <a:srgbClr val="0067B4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216213"/>
              </p:ext>
            </p:extLst>
          </p:nvPr>
        </p:nvGraphicFramePr>
        <p:xfrm>
          <a:off x="467544" y="1844824"/>
          <a:ext cx="82296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sl-SI" dirty="0"/>
                        <a:t>Ime in priimek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Elektronski  naslov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Naziv institucije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Naslov  institucije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l-SI" dirty="0"/>
                        <a:t>Št. službenega telefona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03548" y="3212976"/>
            <a:ext cx="7164796" cy="120032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Izpolnite naslednje podatke in jih posredujte na e-</a:t>
            </a:r>
            <a:r>
              <a:rPr lang="sl-SI" sz="2400" dirty="0" err="1"/>
              <a:t>mail</a:t>
            </a:r>
            <a:r>
              <a:rPr lang="sl-SI" sz="2400" dirty="0"/>
              <a:t> </a:t>
            </a:r>
            <a:r>
              <a:rPr lang="sl-SI" sz="2400" b="1" dirty="0" err="1">
                <a:solidFill>
                  <a:srgbClr val="FFFF00"/>
                </a:solidFill>
                <a:hlinkClick r:id="rId3"/>
              </a:rPr>
              <a:t>mf.sndp@mf</a:t>
            </a:r>
            <a:r>
              <a:rPr lang="sl-SI" sz="2400" b="1" dirty="0">
                <a:solidFill>
                  <a:srgbClr val="FFFF00"/>
                </a:solidFill>
                <a:hlinkClick r:id="rId3"/>
              </a:rPr>
              <a:t>-</a:t>
            </a:r>
            <a:r>
              <a:rPr lang="sl-SI" sz="2400" b="1" dirty="0" err="1">
                <a:solidFill>
                  <a:srgbClr val="FFFF00"/>
                </a:solidFill>
                <a:hlinkClick r:id="rId3"/>
              </a:rPr>
              <a:t>rs</a:t>
            </a:r>
            <a:r>
              <a:rPr lang="sl-SI" sz="2400" b="1" dirty="0">
                <a:solidFill>
                  <a:srgbClr val="FFFF00"/>
                </a:solidFill>
                <a:hlinkClick r:id="rId3"/>
              </a:rPr>
              <a:t>.si</a:t>
            </a:r>
            <a:r>
              <a:rPr lang="sl-SI" sz="2400" dirty="0">
                <a:solidFill>
                  <a:srgbClr val="FFFF00"/>
                </a:solidFill>
              </a:rPr>
              <a:t>.</a:t>
            </a:r>
            <a:r>
              <a:rPr lang="sl-SI" sz="2400" dirty="0"/>
              <a:t>  V roku enega tedna boste prejeli USERNAME in GESLO na svoj elektronski naslov.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75656" y="4653136"/>
            <a:ext cx="7056784" cy="13849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Pred tem morate imeti urejen dostop v omrežje KHOM. </a:t>
            </a:r>
          </a:p>
          <a:p>
            <a:r>
              <a:rPr lang="sl-SI" sz="2000" dirty="0"/>
              <a:t>Večina občin to že ima, sicer morate izpolniti vlogo za dodelitev pravic za omrežje HKOM na Direktoratu za e-upravo.</a:t>
            </a:r>
          </a:p>
          <a:p>
            <a:r>
              <a:rPr lang="sl-SI" sz="2000" dirty="0"/>
              <a:t>(</a:t>
            </a:r>
            <a:r>
              <a:rPr lang="sl-SI" sz="2000" dirty="0" err="1"/>
              <a:t>obr</a:t>
            </a:r>
            <a:r>
              <a:rPr lang="sl-SI" sz="2000" dirty="0"/>
              <a:t>.: HKOM-2007-DPUOD)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39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7"/>
    </mc:Choice>
    <mc:Fallback xmlns="">
      <p:transition spd="slow" advTm="10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Spletna</a:t>
            </a:r>
            <a:r>
              <a:rPr lang="sl-SI" b="1" dirty="0">
                <a:solidFill>
                  <a:srgbClr val="005DA3"/>
                </a:solidFill>
              </a:rPr>
              <a:t> aplikacija ISDP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586919" y="1600200"/>
            <a:ext cx="5970162" cy="4525963"/>
          </a:xfrm>
          <a:prstGeom prst="round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95736" y="4293096"/>
            <a:ext cx="5832648" cy="120032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Do spletne aplikacije dostopamo preko </a:t>
            </a:r>
            <a:r>
              <a:rPr lang="sl-SI" sz="2400" b="1" dirty="0"/>
              <a:t>spletnega naslova </a:t>
            </a:r>
            <a:r>
              <a:rPr lang="sl-SI" sz="2400" b="1" u="sng" dirty="0">
                <a:hlinkClick r:id="rId4"/>
              </a:rPr>
              <a:t>http://isdp.mf-rs.si/</a:t>
            </a:r>
            <a:r>
              <a:rPr lang="sl-SI" sz="2400" b="1" dirty="0"/>
              <a:t>, preko </a:t>
            </a:r>
            <a:r>
              <a:rPr lang="sl-SI" sz="2400" dirty="0"/>
              <a:t>uporabniškega</a:t>
            </a:r>
            <a:r>
              <a:rPr lang="sl-SI" sz="2400" i="1" dirty="0"/>
              <a:t> USERNAME in GESLA.</a:t>
            </a:r>
            <a:endParaRPr lang="hr-HR" sz="2400" i="1" dirty="0"/>
          </a:p>
        </p:txBody>
      </p:sp>
    </p:spTree>
    <p:extLst>
      <p:ext uri="{BB962C8B-B14F-4D97-AF65-F5344CB8AC3E}">
        <p14:creationId xmlns:p14="http://schemas.microsoft.com/office/powerpoint/2010/main" val="12420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4"/>
    </mc:Choice>
    <mc:Fallback xmlns="">
      <p:transition spd="slow" advTm="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Možnosti vnašanja podatkov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Kadar </a:t>
            </a:r>
            <a:r>
              <a:rPr lang="hr-HR" dirty="0" err="1"/>
              <a:t>vnašate</a:t>
            </a:r>
            <a:r>
              <a:rPr lang="hr-HR" dirty="0"/>
              <a:t> </a:t>
            </a:r>
            <a:r>
              <a:rPr lang="hr-HR" dirty="0" err="1"/>
              <a:t>manjše</a:t>
            </a:r>
            <a:r>
              <a:rPr lang="hr-HR" dirty="0"/>
              <a:t> </a:t>
            </a:r>
            <a:r>
              <a:rPr lang="hr-HR" dirty="0" err="1"/>
              <a:t>število</a:t>
            </a:r>
            <a:r>
              <a:rPr lang="hr-HR" dirty="0"/>
              <a:t> </a:t>
            </a:r>
            <a:r>
              <a:rPr lang="hr-HR" dirty="0" err="1"/>
              <a:t>prejemnikov</a:t>
            </a:r>
            <a:r>
              <a:rPr lang="hr-HR" dirty="0"/>
              <a:t> pomoči, </a:t>
            </a:r>
            <a:r>
              <a:rPr lang="hr-HR" dirty="0" err="1"/>
              <a:t>lahko</a:t>
            </a:r>
            <a:r>
              <a:rPr lang="hr-HR" dirty="0"/>
              <a:t> </a:t>
            </a:r>
            <a:r>
              <a:rPr lang="hr-HR" dirty="0" err="1"/>
              <a:t>vnašate</a:t>
            </a:r>
            <a:r>
              <a:rPr lang="hr-HR" dirty="0"/>
              <a:t> podatke </a:t>
            </a:r>
            <a:r>
              <a:rPr lang="hr-HR" b="1" dirty="0"/>
              <a:t>direktno</a:t>
            </a:r>
            <a:r>
              <a:rPr lang="hr-HR" dirty="0"/>
              <a:t> v </a:t>
            </a:r>
            <a:r>
              <a:rPr lang="hr-HR" dirty="0" err="1"/>
              <a:t>spletno</a:t>
            </a:r>
            <a:r>
              <a:rPr lang="hr-HR" dirty="0"/>
              <a:t> aplikacijo.</a:t>
            </a:r>
          </a:p>
          <a:p>
            <a:endParaRPr lang="hr-HR" sz="2400" dirty="0"/>
          </a:p>
          <a:p>
            <a:r>
              <a:rPr lang="hr-HR" dirty="0" err="1"/>
              <a:t>Če</a:t>
            </a:r>
            <a:r>
              <a:rPr lang="hr-HR" dirty="0"/>
              <a:t> imate </a:t>
            </a:r>
            <a:r>
              <a:rPr lang="hr-HR" dirty="0" err="1"/>
              <a:t>večje</a:t>
            </a:r>
            <a:r>
              <a:rPr lang="hr-HR" dirty="0"/>
              <a:t> </a:t>
            </a:r>
            <a:r>
              <a:rPr lang="hr-HR" dirty="0" err="1"/>
              <a:t>število</a:t>
            </a:r>
            <a:r>
              <a:rPr lang="hr-HR" dirty="0"/>
              <a:t> </a:t>
            </a:r>
            <a:r>
              <a:rPr lang="hr-HR" dirty="0" err="1"/>
              <a:t>prejemnikov</a:t>
            </a:r>
            <a:r>
              <a:rPr lang="hr-HR" dirty="0"/>
              <a:t> uporabite uvoz </a:t>
            </a:r>
            <a:r>
              <a:rPr lang="hr-HR" dirty="0" err="1"/>
              <a:t>podatkov</a:t>
            </a:r>
            <a:r>
              <a:rPr lang="hr-HR" dirty="0"/>
              <a:t> </a:t>
            </a:r>
            <a:r>
              <a:rPr lang="hr-HR" b="1" dirty="0"/>
              <a:t>preko </a:t>
            </a:r>
            <a:r>
              <a:rPr lang="hr-HR" b="1" dirty="0" err="1"/>
              <a:t>prednastavljene</a:t>
            </a:r>
            <a:r>
              <a:rPr lang="hr-HR" b="1" dirty="0"/>
              <a:t> Excel tabele</a:t>
            </a:r>
            <a:r>
              <a:rPr lang="hr-HR" dirty="0"/>
              <a:t>, objavljene na naši </a:t>
            </a:r>
            <a:r>
              <a:rPr lang="hr-HR" dirty="0" err="1"/>
              <a:t>spletni</a:t>
            </a:r>
            <a:r>
              <a:rPr lang="hr-HR" dirty="0"/>
              <a:t> strani: </a:t>
            </a:r>
            <a:r>
              <a:rPr lang="hr-HR" sz="2400" dirty="0">
                <a:solidFill>
                  <a:srgbClr val="0067B4"/>
                </a:solidFill>
              </a:rPr>
              <a:t>http://www.mf.gov.si/si/</a:t>
            </a:r>
            <a:r>
              <a:rPr lang="hr-HR" sz="2400" dirty="0" err="1">
                <a:solidFill>
                  <a:srgbClr val="0067B4"/>
                </a:solidFill>
              </a:rPr>
              <a:t>delovna</a:t>
            </a:r>
            <a:r>
              <a:rPr lang="hr-HR" sz="2400" dirty="0">
                <a:solidFill>
                  <a:srgbClr val="0067B4"/>
                </a:solidFill>
              </a:rPr>
              <a:t>_</a:t>
            </a:r>
            <a:r>
              <a:rPr lang="hr-HR" sz="2400" dirty="0" err="1">
                <a:solidFill>
                  <a:srgbClr val="0067B4"/>
                </a:solidFill>
              </a:rPr>
              <a:t>podrocja</a:t>
            </a:r>
            <a:r>
              <a:rPr lang="hr-HR" sz="2400" dirty="0">
                <a:solidFill>
                  <a:srgbClr val="0067B4"/>
                </a:solidFill>
              </a:rPr>
              <a:t>/</a:t>
            </a:r>
            <a:r>
              <a:rPr lang="hr-HR" sz="2400" dirty="0" err="1">
                <a:solidFill>
                  <a:srgbClr val="0067B4"/>
                </a:solidFill>
              </a:rPr>
              <a:t>drzavne</a:t>
            </a:r>
            <a:r>
              <a:rPr lang="hr-HR" sz="2400" dirty="0">
                <a:solidFill>
                  <a:srgbClr val="0067B4"/>
                </a:solidFill>
              </a:rPr>
              <a:t>_</a:t>
            </a:r>
            <a:r>
              <a:rPr lang="hr-HR" sz="2400" dirty="0" err="1">
                <a:solidFill>
                  <a:srgbClr val="0067B4"/>
                </a:solidFill>
              </a:rPr>
              <a:t>pomoci</a:t>
            </a:r>
            <a:r>
              <a:rPr lang="hr-HR" sz="2400" dirty="0">
                <a:solidFill>
                  <a:srgbClr val="0067B4"/>
                </a:solidFill>
              </a:rPr>
              <a:t>/</a:t>
            </a:r>
            <a:r>
              <a:rPr lang="hr-HR" sz="2400" dirty="0" err="1">
                <a:solidFill>
                  <a:srgbClr val="0067B4"/>
                </a:solidFill>
              </a:rPr>
              <a:t>porocanje</a:t>
            </a:r>
            <a:r>
              <a:rPr lang="hr-HR" sz="2400" dirty="0">
                <a:solidFill>
                  <a:srgbClr val="0067B4"/>
                </a:solidFill>
              </a:rPr>
              <a:t>/</a:t>
            </a:r>
          </a:p>
          <a:p>
            <a:endParaRPr lang="hr-H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68"/>
    </mc:Choice>
    <mc:Fallback xmlns="">
      <p:transition spd="slow" advTm="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POSAMIČNO VNAŠANJE</a:t>
            </a:r>
            <a:endParaRPr lang="en-US" b="1" dirty="0">
              <a:solidFill>
                <a:srgbClr val="0067B4"/>
              </a:solidFill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88" r="32484"/>
          <a:stretch/>
        </p:blipFill>
        <p:spPr bwMode="auto">
          <a:xfrm>
            <a:off x="1403648" y="1613975"/>
            <a:ext cx="6452393" cy="4918246"/>
          </a:xfrm>
          <a:prstGeom prst="roundRect">
            <a:avLst/>
          </a:prstGeom>
          <a:noFill/>
          <a:ln w="25400">
            <a:solidFill>
              <a:srgbClr val="0067B4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87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9"/>
    </mc:Choice>
    <mc:Fallback xmlns="">
      <p:transition spd="slow" advTm="3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Večje število prejemnikov</a:t>
            </a:r>
            <a:endParaRPr lang="en-US" b="1" dirty="0">
              <a:solidFill>
                <a:srgbClr val="0067B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800" dirty="0"/>
              <a:t>Izpolnite najprej </a:t>
            </a:r>
            <a:r>
              <a:rPr lang="sl-SI" sz="2800" dirty="0" err="1"/>
              <a:t>prednastavljeno</a:t>
            </a:r>
            <a:r>
              <a:rPr lang="sl-SI" sz="2800" dirty="0"/>
              <a:t> </a:t>
            </a:r>
            <a:r>
              <a:rPr lang="sl-SI" sz="2800" dirty="0" err="1"/>
              <a:t>excel</a:t>
            </a:r>
            <a:r>
              <a:rPr lang="sl-SI" sz="2800" dirty="0"/>
              <a:t> tabelo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80"/>
          <a:stretch/>
        </p:blipFill>
        <p:spPr bwMode="auto">
          <a:xfrm>
            <a:off x="323528" y="2204864"/>
            <a:ext cx="8096517" cy="4007250"/>
          </a:xfrm>
          <a:prstGeom prst="roundRect">
            <a:avLst/>
          </a:prstGeom>
          <a:noFill/>
          <a:ln w="25400">
            <a:solidFill>
              <a:srgbClr val="0067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4143543"/>
            <a:ext cx="5184576" cy="1200329"/>
          </a:xfrm>
          <a:prstGeom prst="rect">
            <a:avLst/>
          </a:prstGeom>
          <a:solidFill>
            <a:schemeClr val="bg1"/>
          </a:solidFill>
          <a:ln w="25400">
            <a:solidFill>
              <a:srgbClr val="0067B4"/>
            </a:solidFill>
          </a:ln>
          <a:effectLst>
            <a:glow rad="12700">
              <a:schemeClr val="accent1">
                <a:alpha val="40000"/>
              </a:schemeClr>
            </a:glow>
            <a:softEdge rad="76200"/>
          </a:effectLst>
        </p:spPr>
        <p:txBody>
          <a:bodyPr wrap="square" rtlCol="0">
            <a:spAutoFit/>
          </a:bodyPr>
          <a:lstStyle/>
          <a:p>
            <a:r>
              <a:rPr lang="sl-SI" sz="2400" dirty="0"/>
              <a:t>Isto tabelo ste že doslej izpolnjevali in pošiljali po e-</a:t>
            </a:r>
            <a:r>
              <a:rPr lang="sl-SI" sz="2400" dirty="0" err="1"/>
              <a:t>mailu</a:t>
            </a:r>
            <a:r>
              <a:rPr lang="sl-SI" sz="2400" dirty="0"/>
              <a:t>, sedaj pa jo uvozite v spletno aplikacijo.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887924" y="5229200"/>
            <a:ext cx="3960440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sz="2400" dirty="0"/>
              <a:t>Vsa polja, ki so označena z rdečo, morajo biti izpolnjena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8068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3"/>
          <a:srcRect t="43251" r="59541"/>
          <a:stretch/>
        </p:blipFill>
        <p:spPr bwMode="auto">
          <a:xfrm>
            <a:off x="251520" y="548681"/>
            <a:ext cx="4032448" cy="2592288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3" name="Picture 2"/>
          <p:cNvPicPr/>
          <p:nvPr/>
        </p:nvPicPr>
        <p:blipFill rotWithShape="1">
          <a:blip r:embed="rId4"/>
          <a:srcRect t="19127" r="44032" b="48996"/>
          <a:stretch/>
        </p:blipFill>
        <p:spPr bwMode="auto">
          <a:xfrm>
            <a:off x="247336" y="3356992"/>
            <a:ext cx="8280920" cy="3275702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sp>
        <p:nvSpPr>
          <p:cNvPr id="4" name="Right Arrow 3"/>
          <p:cNvSpPr/>
          <p:nvPr/>
        </p:nvSpPr>
        <p:spPr>
          <a:xfrm rot="5735349">
            <a:off x="1769269" y="2112169"/>
            <a:ext cx="863600" cy="3603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" name="Picture 4"/>
          <p:cNvPicPr/>
          <p:nvPr/>
        </p:nvPicPr>
        <p:blipFill rotWithShape="1">
          <a:blip r:embed="rId5"/>
          <a:srcRect l="8226" t="41402" r="27903" b="7215"/>
          <a:stretch/>
        </p:blipFill>
        <p:spPr bwMode="auto">
          <a:xfrm>
            <a:off x="3491880" y="980728"/>
            <a:ext cx="5324408" cy="2016225"/>
          </a:xfrm>
          <a:prstGeom prst="roundRect">
            <a:avLst/>
          </a:prstGeom>
          <a:ln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097205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solidFill>
                  <a:srgbClr val="0067B4"/>
                </a:solidFill>
              </a:rPr>
              <a:t>Izpolnjena tabela</a:t>
            </a:r>
            <a:endParaRPr lang="en-US" b="1" dirty="0">
              <a:solidFill>
                <a:srgbClr val="0067B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4" b="21875"/>
          <a:stretch/>
        </p:blipFill>
        <p:spPr bwMode="auto">
          <a:xfrm>
            <a:off x="467544" y="1124744"/>
            <a:ext cx="8388586" cy="3600400"/>
          </a:xfrm>
          <a:prstGeom prst="roundRect">
            <a:avLst/>
          </a:prstGeom>
          <a:noFill/>
          <a:ln w="25400">
            <a:solidFill>
              <a:srgbClr val="0067B4"/>
            </a:solidFill>
            <a:round/>
            <a:headEnd/>
            <a:tailEnd/>
          </a:ln>
          <a:effectLst>
            <a:glow>
              <a:schemeClr val="accent1"/>
            </a:glow>
            <a:outerShdw dist="35921" dir="2700000" algn="ctr" rotWithShape="0">
              <a:schemeClr val="bg2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91680" y="4390231"/>
            <a:ext cx="5760640" cy="224676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/>
              <a:t>S pritiskom na gumb </a:t>
            </a:r>
            <a:r>
              <a:rPr lang="hr-HR" sz="2000" b="1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Validacija </a:t>
            </a:r>
            <a:r>
              <a:rPr lang="hr-HR" sz="2000" b="1" i="1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podatkov</a:t>
            </a:r>
            <a:r>
              <a:rPr lang="hr-HR" sz="2000" dirty="0"/>
              <a:t> se </a:t>
            </a:r>
            <a:r>
              <a:rPr lang="hr-HR" sz="2000" dirty="0" err="1"/>
              <a:t>preverijo</a:t>
            </a:r>
            <a:r>
              <a:rPr lang="hr-HR" sz="2000" dirty="0"/>
              <a:t> </a:t>
            </a:r>
            <a:r>
              <a:rPr lang="hr-HR" sz="2000" dirty="0" err="1"/>
              <a:t>podatki</a:t>
            </a:r>
            <a:r>
              <a:rPr lang="hr-HR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hr-HR" sz="2000" dirty="0"/>
              <a:t>V </a:t>
            </a:r>
            <a:r>
              <a:rPr lang="hr-HR" sz="2000" dirty="0" err="1"/>
              <a:t>kolikor</a:t>
            </a:r>
            <a:r>
              <a:rPr lang="hr-HR" sz="2000" dirty="0"/>
              <a:t> </a:t>
            </a:r>
            <a:r>
              <a:rPr lang="hr-HR" sz="2000" dirty="0" err="1"/>
              <a:t>manjkajo</a:t>
            </a:r>
            <a:r>
              <a:rPr lang="hr-HR" sz="2000" dirty="0"/>
              <a:t> </a:t>
            </a:r>
            <a:r>
              <a:rPr lang="hr-HR" sz="2000" b="1" dirty="0"/>
              <a:t>obvezni </a:t>
            </a:r>
            <a:r>
              <a:rPr lang="hr-HR" sz="2000" b="1" dirty="0" err="1"/>
              <a:t>podatki</a:t>
            </a:r>
            <a:r>
              <a:rPr lang="hr-HR" sz="2000" dirty="0"/>
              <a:t>, ali </a:t>
            </a:r>
            <a:r>
              <a:rPr lang="hr-HR" sz="2000" dirty="0" err="1"/>
              <a:t>so</a:t>
            </a:r>
            <a:r>
              <a:rPr lang="hr-HR" sz="2000" dirty="0"/>
              <a:t> v nepravi </a:t>
            </a:r>
            <a:r>
              <a:rPr lang="hr-HR" sz="2000" dirty="0" err="1"/>
              <a:t>obliki</a:t>
            </a:r>
            <a:r>
              <a:rPr lang="hr-HR" sz="2000" dirty="0"/>
              <a:t>, se polja </a:t>
            </a:r>
            <a:r>
              <a:rPr lang="hr-HR" sz="2000" dirty="0" err="1"/>
              <a:t>obarvajo</a:t>
            </a:r>
            <a:r>
              <a:rPr lang="hr-HR" sz="2000" dirty="0"/>
              <a:t> </a:t>
            </a:r>
            <a:r>
              <a:rPr lang="hr-HR" sz="2000" dirty="0" err="1"/>
              <a:t>oranžno</a:t>
            </a:r>
            <a:r>
              <a:rPr lang="hr-HR" sz="2000" dirty="0"/>
              <a:t>.</a:t>
            </a:r>
          </a:p>
          <a:p>
            <a:pPr>
              <a:spcBef>
                <a:spcPct val="50000"/>
              </a:spcBef>
            </a:pPr>
            <a:r>
              <a:rPr lang="hr-HR" sz="2000" dirty="0"/>
              <a:t>Podatke je potrebno popraviti </a:t>
            </a:r>
            <a:r>
              <a:rPr lang="hr-HR" sz="2000" dirty="0" err="1"/>
              <a:t>oz</a:t>
            </a:r>
            <a:r>
              <a:rPr lang="hr-HR" sz="2000" dirty="0"/>
              <a:t>. </a:t>
            </a:r>
            <a:r>
              <a:rPr lang="hr-HR" sz="2000" dirty="0" err="1"/>
              <a:t>dopolniti</a:t>
            </a:r>
            <a:r>
              <a:rPr lang="hr-HR" sz="2000" dirty="0"/>
              <a:t> </a:t>
            </a:r>
            <a:r>
              <a:rPr lang="hr-HR" sz="2000" dirty="0" err="1"/>
              <a:t>in</a:t>
            </a:r>
            <a:r>
              <a:rPr lang="hr-HR" sz="2000" dirty="0"/>
              <a:t> </a:t>
            </a:r>
            <a:r>
              <a:rPr lang="hr-HR" sz="2000" dirty="0" err="1"/>
              <a:t>še</a:t>
            </a:r>
            <a:r>
              <a:rPr lang="hr-HR" sz="2000" dirty="0"/>
              <a:t> </a:t>
            </a:r>
            <a:r>
              <a:rPr lang="hr-HR" sz="2000" dirty="0" err="1"/>
              <a:t>enkrat</a:t>
            </a:r>
            <a:r>
              <a:rPr lang="hr-HR" sz="2000" dirty="0"/>
              <a:t> </a:t>
            </a:r>
            <a:r>
              <a:rPr lang="hr-HR" sz="2000" dirty="0" err="1"/>
              <a:t>validirati</a:t>
            </a:r>
            <a:r>
              <a:rPr lang="hr-HR" sz="2000" dirty="0"/>
              <a:t>.</a:t>
            </a:r>
          </a:p>
        </p:txBody>
      </p:sp>
      <p:sp>
        <p:nvSpPr>
          <p:cNvPr id="7" name="Right Arrow 6"/>
          <p:cNvSpPr/>
          <p:nvPr/>
        </p:nvSpPr>
        <p:spPr>
          <a:xfrm rot="18746341">
            <a:off x="7067751" y="4511099"/>
            <a:ext cx="720080" cy="25756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sl-SI" b="1" dirty="0">
                <a:solidFill>
                  <a:srgbClr val="0067B4"/>
                </a:solidFill>
              </a:rPr>
            </a:br>
            <a:r>
              <a:rPr lang="sl-SI" b="1" dirty="0">
                <a:solidFill>
                  <a:srgbClr val="0067B4"/>
                </a:solidFill>
              </a:rPr>
              <a:t>Napačno </a:t>
            </a:r>
            <a:r>
              <a:rPr lang="sl-SI" b="1" dirty="0" err="1">
                <a:solidFill>
                  <a:srgbClr val="0067B4"/>
                </a:solidFill>
              </a:rPr>
              <a:t>vnešeni</a:t>
            </a:r>
            <a:r>
              <a:rPr lang="sl-SI" b="1" dirty="0">
                <a:solidFill>
                  <a:srgbClr val="0067B4"/>
                </a:solidFill>
              </a:rPr>
              <a:t> podatki</a:t>
            </a:r>
            <a:endParaRPr lang="en-US" b="1" dirty="0">
              <a:solidFill>
                <a:srgbClr val="0067B4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9" r="19222" b="18039"/>
          <a:stretch/>
        </p:blipFill>
        <p:spPr bwMode="auto">
          <a:xfrm>
            <a:off x="611560" y="1511434"/>
            <a:ext cx="5666788" cy="3357725"/>
          </a:xfrm>
          <a:prstGeom prst="roundRect">
            <a:avLst/>
          </a:prstGeom>
          <a:noFill/>
          <a:ln w="25400">
            <a:solidFill>
              <a:srgbClr val="0067B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75656" y="3613770"/>
            <a:ext cx="4115379" cy="147732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V tem primeru je pomanjkljivo napisana matična številka dajalca. Manjkajo 3 ničle.</a:t>
            </a:r>
          </a:p>
          <a:p>
            <a:r>
              <a:rPr lang="sl-SI" dirty="0"/>
              <a:t>Podatke popravimo in znova </a:t>
            </a:r>
            <a:r>
              <a:rPr lang="sl-SI" dirty="0" err="1"/>
              <a:t>validiramo</a:t>
            </a:r>
            <a:r>
              <a:rPr lang="sl-SI" dirty="0"/>
              <a:t>. </a:t>
            </a:r>
          </a:p>
          <a:p>
            <a:r>
              <a:rPr lang="sl-SI" dirty="0"/>
              <a:t>V kolikor ni več nobenih napak, dobimo sporočilo: 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8348" y="4035152"/>
            <a:ext cx="2588312" cy="104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AutoShape 8"/>
          <p:cNvSpPr>
            <a:spLocks noChangeArrowheads="1"/>
          </p:cNvSpPr>
          <p:nvPr/>
        </p:nvSpPr>
        <p:spPr bwMode="auto">
          <a:xfrm rot="10800000">
            <a:off x="5652119" y="4486155"/>
            <a:ext cx="626228" cy="239713"/>
          </a:xfrm>
          <a:prstGeom prst="leftArrow">
            <a:avLst>
              <a:gd name="adj1" fmla="val 50000"/>
              <a:gd name="adj2" fmla="val 73344"/>
            </a:avLst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9672" y="5423098"/>
            <a:ext cx="4572000" cy="923330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dirty="0" err="1"/>
              <a:t>Ko</a:t>
            </a:r>
            <a:r>
              <a:rPr lang="hr-HR" dirty="0"/>
              <a:t> </a:t>
            </a:r>
            <a:r>
              <a:rPr lang="hr-HR" dirty="0" err="1"/>
              <a:t>so</a:t>
            </a:r>
            <a:r>
              <a:rPr lang="hr-HR" dirty="0"/>
              <a:t> </a:t>
            </a:r>
            <a:r>
              <a:rPr lang="hr-HR" dirty="0" err="1"/>
              <a:t>podatki</a:t>
            </a:r>
            <a:r>
              <a:rPr lang="hr-HR" dirty="0"/>
              <a:t> pravilno </a:t>
            </a:r>
            <a:r>
              <a:rPr lang="hr-HR" dirty="0" err="1"/>
              <a:t>vnešeni</a:t>
            </a:r>
            <a:r>
              <a:rPr lang="hr-HR" dirty="0"/>
              <a:t>  pritisnete na gumb </a:t>
            </a:r>
            <a:r>
              <a:rPr lang="hr-HR" b="1" dirty="0">
                <a:solidFill>
                  <a:srgbClr val="0067B4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izvoz v XML</a:t>
            </a:r>
            <a:r>
              <a:rPr lang="hr-HR" dirty="0">
                <a:solidFill>
                  <a:srgbClr val="0067B4"/>
                </a:solidFill>
              </a:rPr>
              <a:t>, </a:t>
            </a:r>
            <a:r>
              <a:rPr lang="hr-HR" dirty="0" err="1"/>
              <a:t>ter</a:t>
            </a:r>
            <a:r>
              <a:rPr lang="hr-HR" dirty="0"/>
              <a:t> spravite na vaš disk v </a:t>
            </a:r>
            <a:r>
              <a:rPr lang="hr-HR" dirty="0" err="1"/>
              <a:t>računalniku</a:t>
            </a:r>
            <a:r>
              <a:rPr lang="hr-HR" dirty="0"/>
              <a:t>.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rot="19592595">
            <a:off x="6311579" y="5571172"/>
            <a:ext cx="1163402" cy="239713"/>
          </a:xfrm>
          <a:prstGeom prst="leftArrow">
            <a:avLst>
              <a:gd name="adj1" fmla="val 50000"/>
              <a:gd name="adj2" fmla="val 73344"/>
            </a:avLst>
          </a:prstGeom>
          <a:solidFill>
            <a:srgbClr val="FF00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4388" y="2492896"/>
            <a:ext cx="4672272" cy="996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52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5" grpId="0" animBg="1"/>
      <p:bldP spid="11" grpId="0" animBg="1"/>
    </p:bldLst>
  </p:timing>
</p:sld>
</file>

<file path=ppt/theme/theme1.xml><?xml version="1.0" encoding="utf-8"?>
<a:theme xmlns:a="http://schemas.openxmlformats.org/drawingml/2006/main" name="PWP predlog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PWP predloga</Template>
  <TotalTime>361</TotalTime>
  <Words>768</Words>
  <Application>Microsoft Office PowerPoint</Application>
  <PresentationFormat>Diaprojekcija na zaslonu (4:3)</PresentationFormat>
  <Paragraphs>85</Paragraphs>
  <Slides>18</Slides>
  <Notes>18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1" baseType="lpstr">
      <vt:lpstr>Arial</vt:lpstr>
      <vt:lpstr>Calibri</vt:lpstr>
      <vt:lpstr>PWP predloga</vt:lpstr>
      <vt:lpstr>NAVODILA ZA POROČANJE O DODELJENIH DRŽAVNIH POMOČEH IN POMOČEH “DE MINIMIS”</vt:lpstr>
      <vt:lpstr>Pred prvo prijavo</vt:lpstr>
      <vt:lpstr> Spletna aplikacija ISDP</vt:lpstr>
      <vt:lpstr> Možnosti vnašanja podatkov</vt:lpstr>
      <vt:lpstr> POSAMIČNO VNAŠANJE</vt:lpstr>
      <vt:lpstr> Večje število prejemnikov</vt:lpstr>
      <vt:lpstr>PowerPointova predstavitev</vt:lpstr>
      <vt:lpstr>Izpolnjena tabela</vt:lpstr>
      <vt:lpstr> Napačno vnešeni podatki</vt:lpstr>
      <vt:lpstr>Uvoz podatkov</vt:lpstr>
      <vt:lpstr>Uvoz podatkov</vt:lpstr>
      <vt:lpstr>Uvoženi podatki</vt:lpstr>
      <vt:lpstr> Pregledovanje uvoženih podatkov</vt:lpstr>
      <vt:lpstr> Primeri nepravilnih podatkov:</vt:lpstr>
      <vt:lpstr> Primeri nepravilnih podatkov:</vt:lpstr>
      <vt:lpstr> Primeri nepravilnih podatkov:</vt:lpstr>
      <vt:lpstr>Končno potrjevanje in  zavrnitev podatkov</vt:lpstr>
      <vt:lpstr>Po končanem vnosu</vt:lpstr>
    </vt:vector>
  </TitlesOfParts>
  <Company>MFRS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Irma Močnik</dc:creator>
  <cp:lastModifiedBy>IM</cp:lastModifiedBy>
  <cp:revision>60</cp:revision>
  <cp:lastPrinted>2012-09-25T12:38:16Z</cp:lastPrinted>
  <dcterms:created xsi:type="dcterms:W3CDTF">2012-09-25T09:56:23Z</dcterms:created>
  <dcterms:modified xsi:type="dcterms:W3CDTF">2025-03-28T10:14:17Z</dcterms:modified>
</cp:coreProperties>
</file>